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3"/>
  </p:notesMasterIdLst>
  <p:handoutMasterIdLst>
    <p:handoutMasterId r:id="rId134"/>
  </p:handoutMasterIdLst>
  <p:sldIdLst>
    <p:sldId id="516" r:id="rId2"/>
    <p:sldId id="515" r:id="rId3"/>
    <p:sldId id="450" r:id="rId4"/>
    <p:sldId id="451" r:id="rId5"/>
    <p:sldId id="546" r:id="rId6"/>
    <p:sldId id="547" r:id="rId7"/>
    <p:sldId id="548" r:id="rId8"/>
    <p:sldId id="549" r:id="rId9"/>
    <p:sldId id="550" r:id="rId10"/>
    <p:sldId id="551" r:id="rId11"/>
    <p:sldId id="552" r:id="rId12"/>
    <p:sldId id="553" r:id="rId13"/>
    <p:sldId id="456" r:id="rId14"/>
    <p:sldId id="457" r:id="rId15"/>
    <p:sldId id="458" r:id="rId16"/>
    <p:sldId id="508" r:id="rId17"/>
    <p:sldId id="509" r:id="rId18"/>
    <p:sldId id="507" r:id="rId19"/>
    <p:sldId id="459" r:id="rId20"/>
    <p:sldId id="460" r:id="rId21"/>
    <p:sldId id="488" r:id="rId22"/>
    <p:sldId id="462" r:id="rId23"/>
    <p:sldId id="463" r:id="rId24"/>
    <p:sldId id="464" r:id="rId25"/>
    <p:sldId id="465" r:id="rId26"/>
    <p:sldId id="467" r:id="rId27"/>
    <p:sldId id="517" r:id="rId28"/>
    <p:sldId id="466" r:id="rId29"/>
    <p:sldId id="468" r:id="rId30"/>
    <p:sldId id="469" r:id="rId31"/>
    <p:sldId id="489" r:id="rId32"/>
    <p:sldId id="490" r:id="rId33"/>
    <p:sldId id="492" r:id="rId34"/>
    <p:sldId id="493" r:id="rId35"/>
    <p:sldId id="510" r:id="rId36"/>
    <p:sldId id="499" r:id="rId37"/>
    <p:sldId id="504" r:id="rId38"/>
    <p:sldId id="505" r:id="rId39"/>
    <p:sldId id="498" r:id="rId40"/>
    <p:sldId id="604" r:id="rId41"/>
    <p:sldId id="605" r:id="rId42"/>
    <p:sldId id="606" r:id="rId43"/>
    <p:sldId id="608" r:id="rId44"/>
    <p:sldId id="613" r:id="rId45"/>
    <p:sldId id="614" r:id="rId46"/>
    <p:sldId id="501" r:id="rId47"/>
    <p:sldId id="502" r:id="rId48"/>
    <p:sldId id="470" r:id="rId49"/>
    <p:sldId id="471" r:id="rId50"/>
    <p:sldId id="472" r:id="rId51"/>
    <p:sldId id="473" r:id="rId52"/>
    <p:sldId id="474" r:id="rId53"/>
    <p:sldId id="475" r:id="rId54"/>
    <p:sldId id="476" r:id="rId55"/>
    <p:sldId id="477" r:id="rId56"/>
    <p:sldId id="478" r:id="rId57"/>
    <p:sldId id="479" r:id="rId58"/>
    <p:sldId id="480" r:id="rId59"/>
    <p:sldId id="481" r:id="rId60"/>
    <p:sldId id="443" r:id="rId61"/>
    <p:sldId id="444" r:id="rId62"/>
    <p:sldId id="445" r:id="rId63"/>
    <p:sldId id="446" r:id="rId64"/>
    <p:sldId id="447" r:id="rId65"/>
    <p:sldId id="448" r:id="rId66"/>
    <p:sldId id="449" r:id="rId67"/>
    <p:sldId id="511" r:id="rId68"/>
    <p:sldId id="512" r:id="rId69"/>
    <p:sldId id="482" r:id="rId70"/>
    <p:sldId id="483" r:id="rId71"/>
    <p:sldId id="484" r:id="rId72"/>
    <p:sldId id="487" r:id="rId73"/>
    <p:sldId id="266" r:id="rId74"/>
    <p:sldId id="267" r:id="rId75"/>
    <p:sldId id="497" r:id="rId76"/>
    <p:sldId id="269" r:id="rId77"/>
    <p:sldId id="270" r:id="rId78"/>
    <p:sldId id="271" r:id="rId79"/>
    <p:sldId id="274" r:id="rId80"/>
    <p:sldId id="289" r:id="rId81"/>
    <p:sldId id="290" r:id="rId82"/>
    <p:sldId id="302" r:id="rId83"/>
    <p:sldId id="303" r:id="rId84"/>
    <p:sldId id="304" r:id="rId85"/>
    <p:sldId id="305" r:id="rId86"/>
    <p:sldId id="306" r:id="rId87"/>
    <p:sldId id="307" r:id="rId88"/>
    <p:sldId id="308" r:id="rId89"/>
    <p:sldId id="309" r:id="rId90"/>
    <p:sldId id="310" r:id="rId91"/>
    <p:sldId id="311" r:id="rId92"/>
    <p:sldId id="312" r:id="rId93"/>
    <p:sldId id="317" r:id="rId94"/>
    <p:sldId id="318" r:id="rId95"/>
    <p:sldId id="319" r:id="rId96"/>
    <p:sldId id="320" r:id="rId97"/>
    <p:sldId id="321" r:id="rId98"/>
    <p:sldId id="322" r:id="rId99"/>
    <p:sldId id="323" r:id="rId100"/>
    <p:sldId id="324" r:id="rId101"/>
    <p:sldId id="325" r:id="rId102"/>
    <p:sldId id="326" r:id="rId103"/>
    <p:sldId id="554" r:id="rId104"/>
    <p:sldId id="327" r:id="rId105"/>
    <p:sldId id="328" r:id="rId106"/>
    <p:sldId id="329" r:id="rId107"/>
    <p:sldId id="330" r:id="rId108"/>
    <p:sldId id="526" r:id="rId109"/>
    <p:sldId id="545" r:id="rId110"/>
    <p:sldId id="518" r:id="rId111"/>
    <p:sldId id="519" r:id="rId112"/>
    <p:sldId id="530" r:id="rId113"/>
    <p:sldId id="537" r:id="rId114"/>
    <p:sldId id="538" r:id="rId115"/>
    <p:sldId id="539" r:id="rId116"/>
    <p:sldId id="540" r:id="rId117"/>
    <p:sldId id="544" r:id="rId118"/>
    <p:sldId id="541" r:id="rId119"/>
    <p:sldId id="542" r:id="rId120"/>
    <p:sldId id="534" r:id="rId121"/>
    <p:sldId id="520" r:id="rId122"/>
    <p:sldId id="532" r:id="rId123"/>
    <p:sldId id="529" r:id="rId124"/>
    <p:sldId id="522" r:id="rId125"/>
    <p:sldId id="523" r:id="rId126"/>
    <p:sldId id="531" r:id="rId127"/>
    <p:sldId id="524" r:id="rId128"/>
    <p:sldId id="536" r:id="rId129"/>
    <p:sldId id="535" r:id="rId130"/>
    <p:sldId id="543" r:id="rId131"/>
    <p:sldId id="525" r:id="rId132"/>
  </p:sldIdLst>
  <p:sldSz cx="9144000" cy="6858000" type="screen4x3"/>
  <p:notesSz cx="6858000" cy="9144000"/>
  <p:defaultTextStyle>
    <a:defPPr>
      <a:defRPr lang="sl-SI"/>
    </a:defPPr>
    <a:lvl1pPr algn="l" rtl="0" fontAlgn="base">
      <a:spcBef>
        <a:spcPct val="0"/>
      </a:spcBef>
      <a:spcAft>
        <a:spcPct val="0"/>
      </a:spcAft>
      <a:defRPr sz="1400" kern="1200">
        <a:solidFill>
          <a:schemeClr val="tx1"/>
        </a:solidFill>
        <a:latin typeface="Trebuchet MS" pitchFamily="34" charset="0"/>
        <a:ea typeface="+mn-ea"/>
        <a:cs typeface="+mn-cs"/>
      </a:defRPr>
    </a:lvl1pPr>
    <a:lvl2pPr marL="457200" algn="l" rtl="0" fontAlgn="base">
      <a:spcBef>
        <a:spcPct val="0"/>
      </a:spcBef>
      <a:spcAft>
        <a:spcPct val="0"/>
      </a:spcAft>
      <a:defRPr sz="1400" kern="1200">
        <a:solidFill>
          <a:schemeClr val="tx1"/>
        </a:solidFill>
        <a:latin typeface="Trebuchet MS" pitchFamily="34" charset="0"/>
        <a:ea typeface="+mn-ea"/>
        <a:cs typeface="+mn-cs"/>
      </a:defRPr>
    </a:lvl2pPr>
    <a:lvl3pPr marL="914400" algn="l" rtl="0" fontAlgn="base">
      <a:spcBef>
        <a:spcPct val="0"/>
      </a:spcBef>
      <a:spcAft>
        <a:spcPct val="0"/>
      </a:spcAft>
      <a:defRPr sz="1400" kern="1200">
        <a:solidFill>
          <a:schemeClr val="tx1"/>
        </a:solidFill>
        <a:latin typeface="Trebuchet MS" pitchFamily="34" charset="0"/>
        <a:ea typeface="+mn-ea"/>
        <a:cs typeface="+mn-cs"/>
      </a:defRPr>
    </a:lvl3pPr>
    <a:lvl4pPr marL="1371600" algn="l" rtl="0" fontAlgn="base">
      <a:spcBef>
        <a:spcPct val="0"/>
      </a:spcBef>
      <a:spcAft>
        <a:spcPct val="0"/>
      </a:spcAft>
      <a:defRPr sz="1400" kern="1200">
        <a:solidFill>
          <a:schemeClr val="tx1"/>
        </a:solidFill>
        <a:latin typeface="Trebuchet MS" pitchFamily="34" charset="0"/>
        <a:ea typeface="+mn-ea"/>
        <a:cs typeface="+mn-cs"/>
      </a:defRPr>
    </a:lvl4pPr>
    <a:lvl5pPr marL="1828800" algn="l" rtl="0" fontAlgn="base">
      <a:spcBef>
        <a:spcPct val="0"/>
      </a:spcBef>
      <a:spcAft>
        <a:spcPct val="0"/>
      </a:spcAft>
      <a:defRPr sz="1400" kern="1200">
        <a:solidFill>
          <a:schemeClr val="tx1"/>
        </a:solidFill>
        <a:latin typeface="Trebuchet MS" pitchFamily="34" charset="0"/>
        <a:ea typeface="+mn-ea"/>
        <a:cs typeface="+mn-cs"/>
      </a:defRPr>
    </a:lvl5pPr>
    <a:lvl6pPr marL="2286000" algn="l" defTabSz="914400" rtl="0" eaLnBrk="1" latinLnBrk="0" hangingPunct="1">
      <a:defRPr sz="1400" kern="1200">
        <a:solidFill>
          <a:schemeClr val="tx1"/>
        </a:solidFill>
        <a:latin typeface="Trebuchet MS" pitchFamily="34" charset="0"/>
        <a:ea typeface="+mn-ea"/>
        <a:cs typeface="+mn-cs"/>
      </a:defRPr>
    </a:lvl6pPr>
    <a:lvl7pPr marL="2743200" algn="l" defTabSz="914400" rtl="0" eaLnBrk="1" latinLnBrk="0" hangingPunct="1">
      <a:defRPr sz="1400" kern="1200">
        <a:solidFill>
          <a:schemeClr val="tx1"/>
        </a:solidFill>
        <a:latin typeface="Trebuchet MS" pitchFamily="34" charset="0"/>
        <a:ea typeface="+mn-ea"/>
        <a:cs typeface="+mn-cs"/>
      </a:defRPr>
    </a:lvl7pPr>
    <a:lvl8pPr marL="3200400" algn="l" defTabSz="914400" rtl="0" eaLnBrk="1" latinLnBrk="0" hangingPunct="1">
      <a:defRPr sz="1400" kern="1200">
        <a:solidFill>
          <a:schemeClr val="tx1"/>
        </a:solidFill>
        <a:latin typeface="Trebuchet MS" pitchFamily="34" charset="0"/>
        <a:ea typeface="+mn-ea"/>
        <a:cs typeface="+mn-cs"/>
      </a:defRPr>
    </a:lvl8pPr>
    <a:lvl9pPr marL="3657600" algn="l" defTabSz="914400" rtl="0" eaLnBrk="1" latinLnBrk="0" hangingPunct="1">
      <a:defRPr sz="1400" kern="1200">
        <a:solidFill>
          <a:schemeClr val="tx1"/>
        </a:solidFill>
        <a:latin typeface="Trebuchet MS"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33CC33"/>
    <a:srgbClr val="3366FF"/>
    <a:srgbClr val="FFFFCC"/>
    <a:srgbClr val="FFFFFF"/>
    <a:srgbClr val="CC99FF"/>
    <a:srgbClr val="66FF99"/>
    <a:srgbClr val="33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3296810-A885-4BE3-A3E7-6D5BEEA58F35}" styleName="Srednji slog 2 – poudarek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6817" autoAdjust="0"/>
  </p:normalViewPr>
  <p:slideViewPr>
    <p:cSldViewPr>
      <p:cViewPr varScale="1">
        <p:scale>
          <a:sx n="107" d="100"/>
          <a:sy n="107" d="100"/>
        </p:scale>
        <p:origin x="1686" y="144"/>
      </p:cViewPr>
      <p:guideLst>
        <p:guide orient="horz" pos="2160"/>
        <p:guide pos="2880"/>
      </p:guideLst>
    </p:cSldViewPr>
  </p:slideViewPr>
  <p:notesTextViewPr>
    <p:cViewPr>
      <p:scale>
        <a:sx n="100" d="100"/>
        <a:sy n="100" d="100"/>
      </p:scale>
      <p:origin x="0" y="0"/>
    </p:cViewPr>
  </p:notesTextViewPr>
  <p:sorterViewPr>
    <p:cViewPr>
      <p:scale>
        <a:sx n="160" d="100"/>
        <a:sy n="160" d="100"/>
      </p:scale>
      <p:origin x="0" y="58860"/>
    </p:cViewPr>
  </p:sorterViewPr>
  <p:notesViewPr>
    <p:cSldViewPr>
      <p:cViewPr varScale="1">
        <p:scale>
          <a:sx n="82" d="100"/>
          <a:sy n="82" d="100"/>
        </p:scale>
        <p:origin x="-316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handoutMaster" Target="handoutMasters/handout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58.emf"/><Relationship Id="rId2" Type="http://schemas.openxmlformats.org/officeDocument/2006/relationships/image" Target="../media/image157.emf"/><Relationship Id="rId1" Type="http://schemas.openxmlformats.org/officeDocument/2006/relationships/image" Target="../media/image15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7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7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image" Target="../media/image17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5.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wmf"/><Relationship Id="rId1" Type="http://schemas.openxmlformats.org/officeDocument/2006/relationships/image" Target="../media/image177.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wmf"/><Relationship Id="rId1" Type="http://schemas.openxmlformats.org/officeDocument/2006/relationships/image" Target="../media/image17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84.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7.emf"/><Relationship Id="rId1" Type="http://schemas.openxmlformats.org/officeDocument/2006/relationships/image" Target="../media/image106.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image" Target="../media/image114.wmf"/><Relationship Id="rId1" Type="http://schemas.openxmlformats.org/officeDocument/2006/relationships/image" Target="../media/image11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sl-SI"/>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3AD6EE64-B166-4A37-931A-EE43C1D12998}" type="datetimeFigureOut">
              <a:rPr lang="sl-SI"/>
              <a:pPr>
                <a:defRPr/>
              </a:pPr>
              <a:t>29.9.2020</a:t>
            </a:fld>
            <a:endParaRPr lang="sl-SI"/>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sl-SI"/>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1935EBF-A6EF-46A0-98B3-849471B19606}" type="slidenum">
              <a:rPr lang="sl-SI"/>
              <a:pPr>
                <a:defRPr/>
              </a:pPr>
              <a:t>‹#›</a:t>
            </a:fld>
            <a:endParaRPr lang="sl-SI"/>
          </a:p>
        </p:txBody>
      </p:sp>
    </p:spTree>
    <p:extLst>
      <p:ext uri="{BB962C8B-B14F-4D97-AF65-F5344CB8AC3E}">
        <p14:creationId xmlns:p14="http://schemas.microsoft.com/office/powerpoint/2010/main" val="3776160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GB" altLang="sl-SI"/>
          </a:p>
        </p:txBody>
      </p:sp>
      <p:sp>
        <p:nvSpPr>
          <p:cNvPr id="61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GB" altLang="sl-SI"/>
          </a:p>
        </p:txBody>
      </p:sp>
      <p:sp>
        <p:nvSpPr>
          <p:cNvPr id="2160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sl-SI" noProof="0" smtClean="0"/>
              <a:t>Kliknite, če želite urediti sloge besedila matrice</a:t>
            </a:r>
          </a:p>
          <a:p>
            <a:pPr lvl="1"/>
            <a:r>
              <a:rPr lang="en-GB" altLang="sl-SI" noProof="0" smtClean="0"/>
              <a:t>Druga raven</a:t>
            </a:r>
          </a:p>
          <a:p>
            <a:pPr lvl="2"/>
            <a:r>
              <a:rPr lang="en-GB" altLang="sl-SI" noProof="0" smtClean="0"/>
              <a:t>Tretja raven</a:t>
            </a:r>
          </a:p>
          <a:p>
            <a:pPr lvl="3"/>
            <a:r>
              <a:rPr lang="en-GB" altLang="sl-SI" noProof="0" smtClean="0"/>
              <a:t>Četrta raven</a:t>
            </a:r>
          </a:p>
          <a:p>
            <a:pPr lvl="4"/>
            <a:r>
              <a:rPr lang="en-GB" altLang="sl-SI" noProof="0" smtClean="0"/>
              <a:t>Peta raven</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GB" altLang="sl-SI"/>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6DF9206-E28E-43CD-936B-FE47BC3B30F6}" type="slidenum">
              <a:rPr lang="en-GB" altLang="sl-SI"/>
              <a:pPr>
                <a:defRPr/>
              </a:pPr>
              <a:t>‹#›</a:t>
            </a:fld>
            <a:endParaRPr lang="en-GB" altLang="sl-SI"/>
          </a:p>
        </p:txBody>
      </p:sp>
    </p:spTree>
    <p:extLst>
      <p:ext uri="{BB962C8B-B14F-4D97-AF65-F5344CB8AC3E}">
        <p14:creationId xmlns:p14="http://schemas.microsoft.com/office/powerpoint/2010/main" val="768744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EF80855-3F96-4037-9CB1-74D8E767F20C}" type="slidenum">
              <a:rPr lang="en-GB" altLang="sl-SI" smtClean="0"/>
              <a:pPr eaLnBrk="1" hangingPunct="1">
                <a:spcBef>
                  <a:spcPct val="0"/>
                </a:spcBef>
              </a:pPr>
              <a:t>14</a:t>
            </a:fld>
            <a:endParaRPr lang="en-GB" altLang="sl-SI" smtClean="0"/>
          </a:p>
        </p:txBody>
      </p:sp>
      <p:sp>
        <p:nvSpPr>
          <p:cNvPr id="218115" name="Rectangle 2"/>
          <p:cNvSpPr>
            <a:spLocks noGrp="1" noRot="1" noChangeAspect="1" noChangeArrowheads="1" noTextEdit="1"/>
          </p:cNvSpPr>
          <p:nvPr>
            <p:ph type="sldImg"/>
          </p:nvPr>
        </p:nvSpPr>
        <p:spPr>
          <a:xfrm>
            <a:off x="1143000" y="685800"/>
            <a:ext cx="4573588" cy="3430588"/>
          </a:xfrm>
          <a:ln/>
        </p:spPr>
      </p:sp>
      <p:sp>
        <p:nvSpPr>
          <p:cNvPr id="218116"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D8D822C-A165-4DC6-99B0-70AA71E4CC2A}" type="slidenum">
              <a:rPr lang="en-GB" altLang="sl-SI" smtClean="0"/>
              <a:pPr eaLnBrk="1" hangingPunct="1">
                <a:spcBef>
                  <a:spcPct val="0"/>
                </a:spcBef>
              </a:pPr>
              <a:t>80</a:t>
            </a:fld>
            <a:endParaRPr lang="en-GB" altLang="sl-SI" smtClean="0"/>
          </a:p>
        </p:txBody>
      </p:sp>
      <p:sp>
        <p:nvSpPr>
          <p:cNvPr id="225283" name="Rectangle 2"/>
          <p:cNvSpPr>
            <a:spLocks noGrp="1" noRot="1" noChangeAspect="1" noChangeArrowheads="1" noTextEdit="1"/>
          </p:cNvSpPr>
          <p:nvPr>
            <p:ph type="sldImg"/>
          </p:nvPr>
        </p:nvSpPr>
        <p:spPr>
          <a:xfrm>
            <a:off x="1143000" y="685800"/>
            <a:ext cx="4573588" cy="3430588"/>
          </a:xfrm>
          <a:ln/>
        </p:spPr>
      </p:sp>
      <p:sp>
        <p:nvSpPr>
          <p:cNvPr id="225284"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3322D98-06AA-4A18-8A3F-9418475A1005}" type="slidenum">
              <a:rPr lang="en-GB" altLang="sl-SI" smtClean="0"/>
              <a:pPr eaLnBrk="1" hangingPunct="1">
                <a:spcBef>
                  <a:spcPct val="0"/>
                </a:spcBef>
              </a:pPr>
              <a:t>81</a:t>
            </a:fld>
            <a:endParaRPr lang="en-GB" altLang="sl-SI" smtClean="0"/>
          </a:p>
        </p:txBody>
      </p:sp>
      <p:sp>
        <p:nvSpPr>
          <p:cNvPr id="226307" name="Rectangle 2"/>
          <p:cNvSpPr>
            <a:spLocks noGrp="1" noRot="1" noChangeAspect="1" noChangeArrowheads="1" noTextEdit="1"/>
          </p:cNvSpPr>
          <p:nvPr>
            <p:ph type="sldImg"/>
          </p:nvPr>
        </p:nvSpPr>
        <p:spPr>
          <a:xfrm>
            <a:off x="1143000" y="685800"/>
            <a:ext cx="4573588" cy="3430588"/>
          </a:xfrm>
          <a:ln/>
        </p:spPr>
      </p:sp>
      <p:sp>
        <p:nvSpPr>
          <p:cNvPr id="226308"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CCDEEAB-4A38-4B0D-BDD9-C633437560F5}" type="slidenum">
              <a:rPr lang="en-GB" altLang="sl-SI" smtClean="0"/>
              <a:pPr eaLnBrk="1" hangingPunct="1">
                <a:spcBef>
                  <a:spcPct val="0"/>
                </a:spcBef>
              </a:pPr>
              <a:t>82</a:t>
            </a:fld>
            <a:endParaRPr lang="en-GB" altLang="sl-SI" smtClean="0"/>
          </a:p>
        </p:txBody>
      </p:sp>
      <p:sp>
        <p:nvSpPr>
          <p:cNvPr id="227331" name="Rectangle 2"/>
          <p:cNvSpPr>
            <a:spLocks noGrp="1" noRot="1" noChangeAspect="1" noChangeArrowheads="1" noTextEdit="1"/>
          </p:cNvSpPr>
          <p:nvPr>
            <p:ph type="sldImg"/>
          </p:nvPr>
        </p:nvSpPr>
        <p:spPr>
          <a:xfrm>
            <a:off x="1143000" y="685800"/>
            <a:ext cx="4573588" cy="3430588"/>
          </a:xfrm>
          <a:ln/>
        </p:spPr>
      </p:sp>
      <p:sp>
        <p:nvSpPr>
          <p:cNvPr id="227332"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F4F059C-6E1B-4194-9AE3-9271D12E47C6}" type="slidenum">
              <a:rPr lang="en-GB" altLang="sl-SI" smtClean="0"/>
              <a:pPr eaLnBrk="1" hangingPunct="1">
                <a:spcBef>
                  <a:spcPct val="0"/>
                </a:spcBef>
              </a:pPr>
              <a:t>83</a:t>
            </a:fld>
            <a:endParaRPr lang="en-GB" altLang="sl-SI" smtClean="0"/>
          </a:p>
        </p:txBody>
      </p:sp>
      <p:sp>
        <p:nvSpPr>
          <p:cNvPr id="228355" name="Rectangle 2"/>
          <p:cNvSpPr>
            <a:spLocks noGrp="1" noRot="1" noChangeAspect="1" noChangeArrowheads="1" noTextEdit="1"/>
          </p:cNvSpPr>
          <p:nvPr>
            <p:ph type="sldImg"/>
          </p:nvPr>
        </p:nvSpPr>
        <p:spPr>
          <a:xfrm>
            <a:off x="1143000" y="685800"/>
            <a:ext cx="4573588" cy="3430588"/>
          </a:xfrm>
          <a:ln/>
        </p:spPr>
      </p:sp>
      <p:sp>
        <p:nvSpPr>
          <p:cNvPr id="228356"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48A4C3B-5639-4C1E-88FB-96692B542F02}" type="slidenum">
              <a:rPr lang="en-GB" altLang="sl-SI" smtClean="0"/>
              <a:pPr eaLnBrk="1" hangingPunct="1">
                <a:spcBef>
                  <a:spcPct val="0"/>
                </a:spcBef>
              </a:pPr>
              <a:t>84</a:t>
            </a:fld>
            <a:endParaRPr lang="en-GB" altLang="sl-SI" smtClean="0"/>
          </a:p>
        </p:txBody>
      </p:sp>
      <p:sp>
        <p:nvSpPr>
          <p:cNvPr id="229379" name="Rectangle 2"/>
          <p:cNvSpPr>
            <a:spLocks noGrp="1" noRot="1" noChangeAspect="1" noChangeArrowheads="1" noTextEdit="1"/>
          </p:cNvSpPr>
          <p:nvPr>
            <p:ph type="sldImg"/>
          </p:nvPr>
        </p:nvSpPr>
        <p:spPr>
          <a:xfrm>
            <a:off x="1143000" y="685800"/>
            <a:ext cx="4573588" cy="3430588"/>
          </a:xfrm>
          <a:ln/>
        </p:spPr>
      </p:sp>
      <p:sp>
        <p:nvSpPr>
          <p:cNvPr id="229380"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2BD8DF-ED49-4F6F-8C29-79FCB3E66784}" type="slidenum">
              <a:rPr lang="en-GB" altLang="sl-SI" smtClean="0"/>
              <a:pPr eaLnBrk="1" hangingPunct="1">
                <a:spcBef>
                  <a:spcPct val="0"/>
                </a:spcBef>
              </a:pPr>
              <a:t>85</a:t>
            </a:fld>
            <a:endParaRPr lang="en-GB" altLang="sl-SI" smtClean="0"/>
          </a:p>
        </p:txBody>
      </p:sp>
      <p:sp>
        <p:nvSpPr>
          <p:cNvPr id="230403" name="Rectangle 2"/>
          <p:cNvSpPr>
            <a:spLocks noGrp="1" noRot="1" noChangeAspect="1" noChangeArrowheads="1" noTextEdit="1"/>
          </p:cNvSpPr>
          <p:nvPr>
            <p:ph type="sldImg"/>
          </p:nvPr>
        </p:nvSpPr>
        <p:spPr>
          <a:xfrm>
            <a:off x="1143000" y="685800"/>
            <a:ext cx="4573588" cy="3430588"/>
          </a:xfrm>
          <a:ln/>
        </p:spPr>
      </p:sp>
      <p:sp>
        <p:nvSpPr>
          <p:cNvPr id="230404"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A7F1437-24EE-4B93-9961-7C6C6EB2C38F}" type="slidenum">
              <a:rPr lang="en-GB" altLang="sl-SI" smtClean="0"/>
              <a:pPr eaLnBrk="1" hangingPunct="1">
                <a:spcBef>
                  <a:spcPct val="0"/>
                </a:spcBef>
              </a:pPr>
              <a:t>86</a:t>
            </a:fld>
            <a:endParaRPr lang="en-GB" altLang="sl-SI" smtClean="0"/>
          </a:p>
        </p:txBody>
      </p:sp>
      <p:sp>
        <p:nvSpPr>
          <p:cNvPr id="231427" name="Rectangle 2"/>
          <p:cNvSpPr>
            <a:spLocks noGrp="1" noRot="1" noChangeAspect="1" noChangeArrowheads="1" noTextEdit="1"/>
          </p:cNvSpPr>
          <p:nvPr>
            <p:ph type="sldImg"/>
          </p:nvPr>
        </p:nvSpPr>
        <p:spPr>
          <a:xfrm>
            <a:off x="1143000" y="685800"/>
            <a:ext cx="4573588" cy="3430588"/>
          </a:xfrm>
          <a:ln/>
        </p:spPr>
      </p:sp>
      <p:sp>
        <p:nvSpPr>
          <p:cNvPr id="231428"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7B87440-6125-4910-B1EE-E6C9A82E00E0}" type="slidenum">
              <a:rPr lang="en-GB" altLang="sl-SI" smtClean="0"/>
              <a:pPr eaLnBrk="1" hangingPunct="1">
                <a:spcBef>
                  <a:spcPct val="0"/>
                </a:spcBef>
              </a:pPr>
              <a:t>87</a:t>
            </a:fld>
            <a:endParaRPr lang="en-GB" altLang="sl-SI" smtClean="0"/>
          </a:p>
        </p:txBody>
      </p:sp>
      <p:sp>
        <p:nvSpPr>
          <p:cNvPr id="232451" name="Rectangle 2"/>
          <p:cNvSpPr>
            <a:spLocks noGrp="1" noRot="1" noChangeAspect="1" noChangeArrowheads="1" noTextEdit="1"/>
          </p:cNvSpPr>
          <p:nvPr>
            <p:ph type="sldImg"/>
          </p:nvPr>
        </p:nvSpPr>
        <p:spPr>
          <a:xfrm>
            <a:off x="1143000" y="685800"/>
            <a:ext cx="4573588" cy="3430588"/>
          </a:xfrm>
          <a:ln/>
        </p:spPr>
      </p:sp>
      <p:sp>
        <p:nvSpPr>
          <p:cNvPr id="232452"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6C77165-5AEB-4115-9743-0A55A6C4B0AB}" type="slidenum">
              <a:rPr lang="en-GB" altLang="sl-SI" smtClean="0"/>
              <a:pPr eaLnBrk="1" hangingPunct="1">
                <a:spcBef>
                  <a:spcPct val="0"/>
                </a:spcBef>
              </a:pPr>
              <a:t>88</a:t>
            </a:fld>
            <a:endParaRPr lang="en-GB" altLang="sl-SI" smtClean="0"/>
          </a:p>
        </p:txBody>
      </p:sp>
      <p:sp>
        <p:nvSpPr>
          <p:cNvPr id="233475" name="Rectangle 2"/>
          <p:cNvSpPr>
            <a:spLocks noGrp="1" noRot="1" noChangeAspect="1" noChangeArrowheads="1" noTextEdit="1"/>
          </p:cNvSpPr>
          <p:nvPr>
            <p:ph type="sldImg"/>
          </p:nvPr>
        </p:nvSpPr>
        <p:spPr>
          <a:xfrm>
            <a:off x="1143000" y="685800"/>
            <a:ext cx="4573588" cy="3430588"/>
          </a:xfrm>
          <a:ln/>
        </p:spPr>
      </p:sp>
      <p:sp>
        <p:nvSpPr>
          <p:cNvPr id="233476"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1E64DCE-BC87-4CD9-A684-47C2915BA1B0}" type="slidenum">
              <a:rPr lang="en-GB" altLang="sl-SI" smtClean="0"/>
              <a:pPr eaLnBrk="1" hangingPunct="1">
                <a:spcBef>
                  <a:spcPct val="0"/>
                </a:spcBef>
              </a:pPr>
              <a:t>89</a:t>
            </a:fld>
            <a:endParaRPr lang="en-GB" altLang="sl-SI" smtClean="0"/>
          </a:p>
        </p:txBody>
      </p:sp>
      <p:sp>
        <p:nvSpPr>
          <p:cNvPr id="234499" name="Rectangle 2"/>
          <p:cNvSpPr>
            <a:spLocks noGrp="1" noRot="1" noChangeAspect="1" noChangeArrowheads="1" noTextEdit="1"/>
          </p:cNvSpPr>
          <p:nvPr>
            <p:ph type="sldImg"/>
          </p:nvPr>
        </p:nvSpPr>
        <p:spPr>
          <a:xfrm>
            <a:off x="1143000" y="685800"/>
            <a:ext cx="4573588" cy="3430588"/>
          </a:xfrm>
          <a:ln/>
        </p:spPr>
      </p:sp>
      <p:sp>
        <p:nvSpPr>
          <p:cNvPr id="234500"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715B98C-5D97-4567-88C0-A037694D4B4E}" type="slidenum">
              <a:rPr lang="en-GB" altLang="sl-SI" smtClean="0"/>
              <a:pPr eaLnBrk="1" hangingPunct="1">
                <a:spcBef>
                  <a:spcPct val="0"/>
                </a:spcBef>
              </a:pPr>
              <a:t>15</a:t>
            </a:fld>
            <a:endParaRPr lang="en-GB" altLang="sl-SI" smtClean="0"/>
          </a:p>
        </p:txBody>
      </p:sp>
      <p:sp>
        <p:nvSpPr>
          <p:cNvPr id="219139" name="Rectangle 2"/>
          <p:cNvSpPr>
            <a:spLocks noGrp="1" noRot="1" noChangeAspect="1" noChangeArrowheads="1" noTextEdit="1"/>
          </p:cNvSpPr>
          <p:nvPr>
            <p:ph type="sldImg"/>
          </p:nvPr>
        </p:nvSpPr>
        <p:spPr>
          <a:xfrm>
            <a:off x="1143000" y="685800"/>
            <a:ext cx="4573588" cy="3430588"/>
          </a:xfrm>
          <a:ln/>
        </p:spPr>
      </p:sp>
      <p:sp>
        <p:nvSpPr>
          <p:cNvPr id="219140"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D99A2FD-7F94-43AF-BDC6-BAEC2F1FF57E}" type="slidenum">
              <a:rPr lang="en-GB" altLang="sl-SI" smtClean="0"/>
              <a:pPr eaLnBrk="1" hangingPunct="1">
                <a:spcBef>
                  <a:spcPct val="0"/>
                </a:spcBef>
              </a:pPr>
              <a:t>90</a:t>
            </a:fld>
            <a:endParaRPr lang="en-GB" altLang="sl-SI" smtClean="0"/>
          </a:p>
        </p:txBody>
      </p:sp>
      <p:sp>
        <p:nvSpPr>
          <p:cNvPr id="235523" name="Rectangle 2"/>
          <p:cNvSpPr>
            <a:spLocks noGrp="1" noRot="1" noChangeAspect="1" noChangeArrowheads="1" noTextEdit="1"/>
          </p:cNvSpPr>
          <p:nvPr>
            <p:ph type="sldImg"/>
          </p:nvPr>
        </p:nvSpPr>
        <p:spPr>
          <a:xfrm>
            <a:off x="1143000" y="685800"/>
            <a:ext cx="4573588" cy="3430588"/>
          </a:xfrm>
          <a:ln/>
        </p:spPr>
      </p:sp>
      <p:sp>
        <p:nvSpPr>
          <p:cNvPr id="235524"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9F2944D-5369-45A9-9447-C6A3E0F7A704}" type="slidenum">
              <a:rPr lang="en-GB" altLang="sl-SI" smtClean="0"/>
              <a:pPr eaLnBrk="1" hangingPunct="1">
                <a:spcBef>
                  <a:spcPct val="0"/>
                </a:spcBef>
              </a:pPr>
              <a:t>91</a:t>
            </a:fld>
            <a:endParaRPr lang="en-GB" altLang="sl-SI" smtClean="0"/>
          </a:p>
        </p:txBody>
      </p:sp>
      <p:sp>
        <p:nvSpPr>
          <p:cNvPr id="236547" name="Rectangle 2"/>
          <p:cNvSpPr>
            <a:spLocks noGrp="1" noRot="1" noChangeAspect="1" noChangeArrowheads="1" noTextEdit="1"/>
          </p:cNvSpPr>
          <p:nvPr>
            <p:ph type="sldImg"/>
          </p:nvPr>
        </p:nvSpPr>
        <p:spPr>
          <a:xfrm>
            <a:off x="1143000" y="685800"/>
            <a:ext cx="4573588" cy="3430588"/>
          </a:xfrm>
          <a:ln/>
        </p:spPr>
      </p:sp>
      <p:sp>
        <p:nvSpPr>
          <p:cNvPr id="236548"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8AF0B84-9994-4A8B-8906-B5E33E85F9D7}" type="slidenum">
              <a:rPr lang="en-GB" altLang="sl-SI" smtClean="0"/>
              <a:pPr eaLnBrk="1" hangingPunct="1">
                <a:spcBef>
                  <a:spcPct val="0"/>
                </a:spcBef>
              </a:pPr>
              <a:t>92</a:t>
            </a:fld>
            <a:endParaRPr lang="en-GB" altLang="sl-SI" smtClean="0"/>
          </a:p>
        </p:txBody>
      </p:sp>
      <p:sp>
        <p:nvSpPr>
          <p:cNvPr id="237571" name="Rectangle 2"/>
          <p:cNvSpPr>
            <a:spLocks noGrp="1" noRot="1" noChangeAspect="1" noChangeArrowheads="1" noTextEdit="1"/>
          </p:cNvSpPr>
          <p:nvPr>
            <p:ph type="sldImg"/>
          </p:nvPr>
        </p:nvSpPr>
        <p:spPr>
          <a:xfrm>
            <a:off x="1143000" y="685800"/>
            <a:ext cx="4573588" cy="3430588"/>
          </a:xfrm>
          <a:ln/>
        </p:spPr>
      </p:sp>
      <p:sp>
        <p:nvSpPr>
          <p:cNvPr id="237572"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C04B734-F83B-4802-96FE-9B499647F28E}" type="slidenum">
              <a:rPr lang="en-GB" altLang="sl-SI" smtClean="0"/>
              <a:pPr eaLnBrk="1" hangingPunct="1">
                <a:spcBef>
                  <a:spcPct val="0"/>
                </a:spcBef>
              </a:pPr>
              <a:t>93</a:t>
            </a:fld>
            <a:endParaRPr lang="en-GB" altLang="sl-SI" smtClean="0"/>
          </a:p>
        </p:txBody>
      </p:sp>
      <p:sp>
        <p:nvSpPr>
          <p:cNvPr id="240643" name="Rectangle 2"/>
          <p:cNvSpPr>
            <a:spLocks noGrp="1" noRot="1" noChangeAspect="1" noChangeArrowheads="1" noTextEdit="1"/>
          </p:cNvSpPr>
          <p:nvPr>
            <p:ph type="sldImg"/>
          </p:nvPr>
        </p:nvSpPr>
        <p:spPr>
          <a:xfrm>
            <a:off x="1143000" y="685800"/>
            <a:ext cx="4573588" cy="3430588"/>
          </a:xfrm>
          <a:ln/>
        </p:spPr>
      </p:sp>
      <p:sp>
        <p:nvSpPr>
          <p:cNvPr id="240644"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171047C-C06A-46A3-BEF2-3BB0428EBB92}" type="slidenum">
              <a:rPr lang="en-GB" altLang="sl-SI" smtClean="0"/>
              <a:pPr eaLnBrk="1" hangingPunct="1">
                <a:spcBef>
                  <a:spcPct val="0"/>
                </a:spcBef>
              </a:pPr>
              <a:t>94</a:t>
            </a:fld>
            <a:endParaRPr lang="en-GB" altLang="sl-SI" smtClean="0"/>
          </a:p>
        </p:txBody>
      </p:sp>
      <p:sp>
        <p:nvSpPr>
          <p:cNvPr id="241667" name="Rectangle 2"/>
          <p:cNvSpPr>
            <a:spLocks noGrp="1" noRot="1" noChangeAspect="1" noChangeArrowheads="1" noTextEdit="1"/>
          </p:cNvSpPr>
          <p:nvPr>
            <p:ph type="sldImg"/>
          </p:nvPr>
        </p:nvSpPr>
        <p:spPr>
          <a:xfrm>
            <a:off x="1143000" y="685800"/>
            <a:ext cx="4573588" cy="3430588"/>
          </a:xfrm>
          <a:ln/>
        </p:spPr>
      </p:sp>
      <p:sp>
        <p:nvSpPr>
          <p:cNvPr id="241668"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0252BE3-4425-41FA-B736-6F0B47B1830E}" type="slidenum">
              <a:rPr lang="en-GB" altLang="sl-SI" smtClean="0"/>
              <a:pPr eaLnBrk="1" hangingPunct="1">
                <a:spcBef>
                  <a:spcPct val="0"/>
                </a:spcBef>
              </a:pPr>
              <a:t>95</a:t>
            </a:fld>
            <a:endParaRPr lang="en-GB" altLang="sl-SI" smtClean="0"/>
          </a:p>
        </p:txBody>
      </p:sp>
      <p:sp>
        <p:nvSpPr>
          <p:cNvPr id="242691" name="Rectangle 2"/>
          <p:cNvSpPr>
            <a:spLocks noGrp="1" noRot="1" noChangeAspect="1" noChangeArrowheads="1" noTextEdit="1"/>
          </p:cNvSpPr>
          <p:nvPr>
            <p:ph type="sldImg"/>
          </p:nvPr>
        </p:nvSpPr>
        <p:spPr>
          <a:xfrm>
            <a:off x="1143000" y="685800"/>
            <a:ext cx="4573588" cy="3430588"/>
          </a:xfrm>
          <a:ln/>
        </p:spPr>
      </p:sp>
      <p:sp>
        <p:nvSpPr>
          <p:cNvPr id="242692"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3137D50-A2F4-498A-BE16-582CE473F912}" type="slidenum">
              <a:rPr lang="en-GB" altLang="sl-SI" smtClean="0"/>
              <a:pPr eaLnBrk="1" hangingPunct="1">
                <a:spcBef>
                  <a:spcPct val="0"/>
                </a:spcBef>
              </a:pPr>
              <a:t>96</a:t>
            </a:fld>
            <a:endParaRPr lang="en-GB" altLang="sl-SI" smtClean="0"/>
          </a:p>
        </p:txBody>
      </p:sp>
      <p:sp>
        <p:nvSpPr>
          <p:cNvPr id="243715" name="Rectangle 2"/>
          <p:cNvSpPr>
            <a:spLocks noGrp="1" noRot="1" noChangeAspect="1" noChangeArrowheads="1" noTextEdit="1"/>
          </p:cNvSpPr>
          <p:nvPr>
            <p:ph type="sldImg"/>
          </p:nvPr>
        </p:nvSpPr>
        <p:spPr>
          <a:xfrm>
            <a:off x="1143000" y="685800"/>
            <a:ext cx="4573588" cy="3430588"/>
          </a:xfrm>
          <a:ln/>
        </p:spPr>
      </p:sp>
      <p:sp>
        <p:nvSpPr>
          <p:cNvPr id="243716"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E532D32-C51B-4F1E-A504-71E4A33615AB}" type="slidenum">
              <a:rPr lang="en-GB" altLang="sl-SI" smtClean="0"/>
              <a:pPr eaLnBrk="1" hangingPunct="1">
                <a:spcBef>
                  <a:spcPct val="0"/>
                </a:spcBef>
              </a:pPr>
              <a:t>97</a:t>
            </a:fld>
            <a:endParaRPr lang="en-GB" altLang="sl-SI" smtClean="0"/>
          </a:p>
        </p:txBody>
      </p:sp>
      <p:sp>
        <p:nvSpPr>
          <p:cNvPr id="244739" name="Rectangle 2"/>
          <p:cNvSpPr>
            <a:spLocks noGrp="1" noRot="1" noChangeAspect="1" noChangeArrowheads="1" noTextEdit="1"/>
          </p:cNvSpPr>
          <p:nvPr>
            <p:ph type="sldImg"/>
          </p:nvPr>
        </p:nvSpPr>
        <p:spPr>
          <a:xfrm>
            <a:off x="1143000" y="685800"/>
            <a:ext cx="4573588" cy="3430588"/>
          </a:xfrm>
          <a:ln/>
        </p:spPr>
      </p:sp>
      <p:sp>
        <p:nvSpPr>
          <p:cNvPr id="244740"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403CCBF-6A54-4E5D-A70F-550098C4A893}" type="slidenum">
              <a:rPr lang="en-GB" altLang="sl-SI" smtClean="0"/>
              <a:pPr eaLnBrk="1" hangingPunct="1">
                <a:spcBef>
                  <a:spcPct val="0"/>
                </a:spcBef>
              </a:pPr>
              <a:t>98</a:t>
            </a:fld>
            <a:endParaRPr lang="en-GB" altLang="sl-SI" smtClean="0"/>
          </a:p>
        </p:txBody>
      </p:sp>
      <p:sp>
        <p:nvSpPr>
          <p:cNvPr id="245763" name="Rectangle 2"/>
          <p:cNvSpPr>
            <a:spLocks noGrp="1" noRot="1" noChangeAspect="1" noChangeArrowheads="1" noTextEdit="1"/>
          </p:cNvSpPr>
          <p:nvPr>
            <p:ph type="sldImg"/>
          </p:nvPr>
        </p:nvSpPr>
        <p:spPr>
          <a:xfrm>
            <a:off x="1143000" y="685800"/>
            <a:ext cx="4573588" cy="3430588"/>
          </a:xfrm>
          <a:ln/>
        </p:spPr>
      </p:sp>
      <p:sp>
        <p:nvSpPr>
          <p:cNvPr id="245764"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907467E-55FC-49B0-970A-25F8066F3626}" type="slidenum">
              <a:rPr lang="en-GB" altLang="sl-SI" smtClean="0"/>
              <a:pPr eaLnBrk="1" hangingPunct="1">
                <a:spcBef>
                  <a:spcPct val="0"/>
                </a:spcBef>
              </a:pPr>
              <a:t>99</a:t>
            </a:fld>
            <a:endParaRPr lang="en-GB" altLang="sl-SI" smtClean="0"/>
          </a:p>
        </p:txBody>
      </p:sp>
      <p:sp>
        <p:nvSpPr>
          <p:cNvPr id="246787" name="Rectangle 2"/>
          <p:cNvSpPr>
            <a:spLocks noGrp="1" noRot="1" noChangeAspect="1" noChangeArrowheads="1" noTextEdit="1"/>
          </p:cNvSpPr>
          <p:nvPr>
            <p:ph type="sldImg"/>
          </p:nvPr>
        </p:nvSpPr>
        <p:spPr>
          <a:xfrm>
            <a:off x="1143000" y="685800"/>
            <a:ext cx="4573588" cy="3430588"/>
          </a:xfrm>
          <a:ln/>
        </p:spPr>
      </p:sp>
      <p:sp>
        <p:nvSpPr>
          <p:cNvPr id="246788"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48BE451-4C7D-42F2-AD83-ED32F2D7F28F}" type="slidenum">
              <a:rPr lang="en-GB" altLang="sl-SI" smtClean="0"/>
              <a:pPr eaLnBrk="1" hangingPunct="1">
                <a:spcBef>
                  <a:spcPct val="0"/>
                </a:spcBef>
              </a:pPr>
              <a:t>18</a:t>
            </a:fld>
            <a:endParaRPr lang="en-GB" altLang="sl-SI" smtClean="0"/>
          </a:p>
        </p:txBody>
      </p:sp>
      <p:sp>
        <p:nvSpPr>
          <p:cNvPr id="220163" name="Rectangle 2"/>
          <p:cNvSpPr>
            <a:spLocks noGrp="1" noRot="1" noChangeAspect="1" noChangeArrowheads="1" noTextEdit="1"/>
          </p:cNvSpPr>
          <p:nvPr>
            <p:ph type="sldImg"/>
          </p:nvPr>
        </p:nvSpPr>
        <p:spPr>
          <a:xfrm>
            <a:off x="1144588" y="687388"/>
            <a:ext cx="4570412" cy="3427412"/>
          </a:xfrm>
          <a:ln/>
        </p:spPr>
      </p:sp>
      <p:sp>
        <p:nvSpPr>
          <p:cNvPr id="220164" name="Rectangle 3"/>
          <p:cNvSpPr>
            <a:spLocks noGrp="1" noChangeArrowheads="1"/>
          </p:cNvSpPr>
          <p:nvPr>
            <p:ph type="body" idx="1"/>
          </p:nvPr>
        </p:nvSpPr>
        <p:spPr>
          <a:xfrm>
            <a:off x="914400" y="4343400"/>
            <a:ext cx="5029200" cy="4113213"/>
          </a:xfrm>
          <a:noFill/>
        </p:spPr>
        <p:txBody>
          <a:bodyPr/>
          <a:lstStyle/>
          <a:p>
            <a:pPr eaLnBrk="1" hangingPunct="1"/>
            <a:endParaRPr lang="sl-SI" altLang="sl-SI"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25FB3E2-506C-4BE7-8CC6-D2421C10C6F2}" type="slidenum">
              <a:rPr lang="en-GB" altLang="sl-SI" smtClean="0"/>
              <a:pPr eaLnBrk="1" hangingPunct="1">
                <a:spcBef>
                  <a:spcPct val="0"/>
                </a:spcBef>
              </a:pPr>
              <a:t>100</a:t>
            </a:fld>
            <a:endParaRPr lang="en-GB" altLang="sl-SI" smtClean="0"/>
          </a:p>
        </p:txBody>
      </p:sp>
      <p:sp>
        <p:nvSpPr>
          <p:cNvPr id="247811" name="Rectangle 2"/>
          <p:cNvSpPr>
            <a:spLocks noGrp="1" noRot="1" noChangeAspect="1" noChangeArrowheads="1" noTextEdit="1"/>
          </p:cNvSpPr>
          <p:nvPr>
            <p:ph type="sldImg"/>
          </p:nvPr>
        </p:nvSpPr>
        <p:spPr>
          <a:xfrm>
            <a:off x="1143000" y="685800"/>
            <a:ext cx="4573588" cy="3430588"/>
          </a:xfrm>
          <a:ln/>
        </p:spPr>
      </p:sp>
      <p:sp>
        <p:nvSpPr>
          <p:cNvPr id="247812"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B84E77E-551D-47D5-8569-4AB082CCE350}" type="slidenum">
              <a:rPr lang="en-GB" altLang="sl-SI" smtClean="0"/>
              <a:pPr eaLnBrk="1" hangingPunct="1">
                <a:spcBef>
                  <a:spcPct val="0"/>
                </a:spcBef>
              </a:pPr>
              <a:t>101</a:t>
            </a:fld>
            <a:endParaRPr lang="en-GB" altLang="sl-SI" smtClean="0"/>
          </a:p>
        </p:txBody>
      </p:sp>
      <p:sp>
        <p:nvSpPr>
          <p:cNvPr id="248835" name="Rectangle 2"/>
          <p:cNvSpPr>
            <a:spLocks noGrp="1" noRot="1" noChangeAspect="1" noChangeArrowheads="1" noTextEdit="1"/>
          </p:cNvSpPr>
          <p:nvPr>
            <p:ph type="sldImg"/>
          </p:nvPr>
        </p:nvSpPr>
        <p:spPr>
          <a:xfrm>
            <a:off x="1143000" y="685800"/>
            <a:ext cx="4573588" cy="3430588"/>
          </a:xfrm>
          <a:ln/>
        </p:spPr>
      </p:sp>
      <p:sp>
        <p:nvSpPr>
          <p:cNvPr id="248836"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08EB4B8-8F5E-42E7-A74D-604AD44B4EF0}" type="slidenum">
              <a:rPr lang="en-GB" altLang="sl-SI" smtClean="0"/>
              <a:pPr eaLnBrk="1" hangingPunct="1">
                <a:spcBef>
                  <a:spcPct val="0"/>
                </a:spcBef>
              </a:pPr>
              <a:t>102</a:t>
            </a:fld>
            <a:endParaRPr lang="en-GB" altLang="sl-SI" smtClean="0"/>
          </a:p>
        </p:txBody>
      </p:sp>
      <p:sp>
        <p:nvSpPr>
          <p:cNvPr id="249859" name="Rectangle 2"/>
          <p:cNvSpPr>
            <a:spLocks noGrp="1" noRot="1" noChangeAspect="1" noChangeArrowheads="1" noTextEdit="1"/>
          </p:cNvSpPr>
          <p:nvPr>
            <p:ph type="sldImg"/>
          </p:nvPr>
        </p:nvSpPr>
        <p:spPr>
          <a:xfrm>
            <a:off x="1143000" y="685800"/>
            <a:ext cx="4573588" cy="3430588"/>
          </a:xfrm>
          <a:ln/>
        </p:spPr>
      </p:sp>
      <p:sp>
        <p:nvSpPr>
          <p:cNvPr id="249860"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08EB4B8-8F5E-42E7-A74D-604AD44B4EF0}" type="slidenum">
              <a:rPr lang="en-GB" altLang="sl-SI" smtClean="0"/>
              <a:pPr eaLnBrk="1" hangingPunct="1">
                <a:spcBef>
                  <a:spcPct val="0"/>
                </a:spcBef>
              </a:pPr>
              <a:t>103</a:t>
            </a:fld>
            <a:endParaRPr lang="en-GB" altLang="sl-SI" smtClean="0"/>
          </a:p>
        </p:txBody>
      </p:sp>
      <p:sp>
        <p:nvSpPr>
          <p:cNvPr id="249859" name="Rectangle 2"/>
          <p:cNvSpPr>
            <a:spLocks noGrp="1" noRot="1" noChangeAspect="1" noChangeArrowheads="1" noTextEdit="1"/>
          </p:cNvSpPr>
          <p:nvPr>
            <p:ph type="sldImg"/>
          </p:nvPr>
        </p:nvSpPr>
        <p:spPr>
          <a:xfrm>
            <a:off x="1143000" y="685800"/>
            <a:ext cx="4573588" cy="3430588"/>
          </a:xfrm>
          <a:ln/>
        </p:spPr>
      </p:sp>
      <p:sp>
        <p:nvSpPr>
          <p:cNvPr id="249860"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extLst>
      <p:ext uri="{BB962C8B-B14F-4D97-AF65-F5344CB8AC3E}">
        <p14:creationId xmlns:p14="http://schemas.microsoft.com/office/powerpoint/2010/main" val="301274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A35908E-AB87-431E-91D3-74CA6E2A982C}" type="slidenum">
              <a:rPr lang="en-GB" altLang="sl-SI" smtClean="0"/>
              <a:pPr eaLnBrk="1" hangingPunct="1">
                <a:spcBef>
                  <a:spcPct val="0"/>
                </a:spcBef>
              </a:pPr>
              <a:t>104</a:t>
            </a:fld>
            <a:endParaRPr lang="en-GB" altLang="sl-SI" smtClean="0"/>
          </a:p>
        </p:txBody>
      </p:sp>
      <p:sp>
        <p:nvSpPr>
          <p:cNvPr id="250883" name="Rectangle 2"/>
          <p:cNvSpPr>
            <a:spLocks noGrp="1" noRot="1" noChangeAspect="1" noChangeArrowheads="1" noTextEdit="1"/>
          </p:cNvSpPr>
          <p:nvPr>
            <p:ph type="sldImg"/>
          </p:nvPr>
        </p:nvSpPr>
        <p:spPr>
          <a:xfrm>
            <a:off x="1143000" y="685800"/>
            <a:ext cx="4573588" cy="3430588"/>
          </a:xfrm>
          <a:ln/>
        </p:spPr>
      </p:sp>
      <p:sp>
        <p:nvSpPr>
          <p:cNvPr id="250884"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B975E59-2B30-4FFB-A744-3AE8FFF53F39}" type="slidenum">
              <a:rPr lang="en-GB" altLang="sl-SI" smtClean="0"/>
              <a:pPr eaLnBrk="1" hangingPunct="1">
                <a:spcBef>
                  <a:spcPct val="0"/>
                </a:spcBef>
              </a:pPr>
              <a:t>105</a:t>
            </a:fld>
            <a:endParaRPr lang="en-GB" altLang="sl-SI" smtClean="0"/>
          </a:p>
        </p:txBody>
      </p:sp>
      <p:sp>
        <p:nvSpPr>
          <p:cNvPr id="251907" name="Rectangle 2"/>
          <p:cNvSpPr>
            <a:spLocks noGrp="1" noRot="1" noChangeAspect="1" noChangeArrowheads="1" noTextEdit="1"/>
          </p:cNvSpPr>
          <p:nvPr>
            <p:ph type="sldImg"/>
          </p:nvPr>
        </p:nvSpPr>
        <p:spPr>
          <a:xfrm>
            <a:off x="1143000" y="685800"/>
            <a:ext cx="4573588" cy="3430588"/>
          </a:xfrm>
          <a:ln/>
        </p:spPr>
      </p:sp>
      <p:sp>
        <p:nvSpPr>
          <p:cNvPr id="251908"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A163E16-9B85-47C4-B571-7E16C1037EE9}" type="slidenum">
              <a:rPr lang="en-GB" altLang="sl-SI" smtClean="0"/>
              <a:pPr eaLnBrk="1" hangingPunct="1">
                <a:spcBef>
                  <a:spcPct val="0"/>
                </a:spcBef>
              </a:pPr>
              <a:t>106</a:t>
            </a:fld>
            <a:endParaRPr lang="en-GB" altLang="sl-SI" smtClean="0"/>
          </a:p>
        </p:txBody>
      </p:sp>
      <p:sp>
        <p:nvSpPr>
          <p:cNvPr id="252931" name="Rectangle 2"/>
          <p:cNvSpPr>
            <a:spLocks noGrp="1" noRot="1" noChangeAspect="1" noChangeArrowheads="1" noTextEdit="1"/>
          </p:cNvSpPr>
          <p:nvPr>
            <p:ph type="sldImg"/>
          </p:nvPr>
        </p:nvSpPr>
        <p:spPr>
          <a:xfrm>
            <a:off x="1143000" y="685800"/>
            <a:ext cx="4573588" cy="3430588"/>
          </a:xfrm>
          <a:ln/>
        </p:spPr>
      </p:sp>
      <p:sp>
        <p:nvSpPr>
          <p:cNvPr id="252932"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4C72D3F-259D-427A-9699-06D69265B36A}" type="slidenum">
              <a:rPr lang="en-GB" altLang="sl-SI" smtClean="0"/>
              <a:pPr eaLnBrk="1" hangingPunct="1">
                <a:spcBef>
                  <a:spcPct val="0"/>
                </a:spcBef>
              </a:pPr>
              <a:t>107</a:t>
            </a:fld>
            <a:endParaRPr lang="en-GB" altLang="sl-SI" smtClean="0"/>
          </a:p>
        </p:txBody>
      </p:sp>
      <p:sp>
        <p:nvSpPr>
          <p:cNvPr id="253955" name="Rectangle 2"/>
          <p:cNvSpPr>
            <a:spLocks noGrp="1" noRot="1" noChangeAspect="1" noChangeArrowheads="1" noTextEdit="1"/>
          </p:cNvSpPr>
          <p:nvPr>
            <p:ph type="sldImg"/>
          </p:nvPr>
        </p:nvSpPr>
        <p:spPr>
          <a:xfrm>
            <a:off x="1143000" y="685800"/>
            <a:ext cx="4573588" cy="3430588"/>
          </a:xfrm>
          <a:ln/>
        </p:spPr>
      </p:sp>
      <p:sp>
        <p:nvSpPr>
          <p:cNvPr id="253956"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p:spPr>
        <p:txBody>
          <a:bodyPr/>
          <a:lstStyle/>
          <a:p>
            <a:endParaRPr lang="en-AU" altLang="sl-SI" smtClean="0">
              <a:latin typeface="Arial" panose="020B0604020202020204" pitchFamily="34" charset="0"/>
            </a:endParaRPr>
          </a:p>
        </p:txBody>
      </p:sp>
    </p:spTree>
    <p:extLst>
      <p:ext uri="{BB962C8B-B14F-4D97-AF65-F5344CB8AC3E}">
        <p14:creationId xmlns:p14="http://schemas.microsoft.com/office/powerpoint/2010/main" val="3421845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C2BD8DF-ED49-4F6F-8C29-79FCB3E66784}" type="slidenum">
              <a:rPr lang="en-GB" altLang="sl-SI" smtClean="0"/>
              <a:pPr eaLnBrk="1" hangingPunct="1">
                <a:spcBef>
                  <a:spcPct val="0"/>
                </a:spcBef>
              </a:pPr>
              <a:t>43</a:t>
            </a:fld>
            <a:endParaRPr lang="en-GB" altLang="sl-SI" smtClean="0"/>
          </a:p>
        </p:txBody>
      </p:sp>
      <p:sp>
        <p:nvSpPr>
          <p:cNvPr id="230403" name="Rectangle 2"/>
          <p:cNvSpPr>
            <a:spLocks noGrp="1" noRot="1" noChangeAspect="1" noChangeArrowheads="1" noTextEdit="1"/>
          </p:cNvSpPr>
          <p:nvPr>
            <p:ph type="sldImg"/>
          </p:nvPr>
        </p:nvSpPr>
        <p:spPr>
          <a:xfrm>
            <a:off x="1143000" y="685800"/>
            <a:ext cx="4573588" cy="3430588"/>
          </a:xfrm>
          <a:ln/>
        </p:spPr>
      </p:sp>
      <p:sp>
        <p:nvSpPr>
          <p:cNvPr id="230404" name="Rectangle 3"/>
          <p:cNvSpPr>
            <a:spLocks noGrp="1" noChangeArrowheads="1"/>
          </p:cNvSpPr>
          <p:nvPr>
            <p:ph type="body" idx="1"/>
          </p:nvPr>
        </p:nvSpPr>
        <p:spPr>
          <a:xfrm>
            <a:off x="914400" y="4343400"/>
            <a:ext cx="5029200" cy="4114800"/>
          </a:xfrm>
          <a:noFill/>
        </p:spPr>
        <p:txBody>
          <a:bodyPr/>
          <a:lstStyle/>
          <a:p>
            <a:pPr eaLnBrk="1" hangingPunct="1"/>
            <a:endParaRPr lang="en-AU" altLang="sl-SI" smtClean="0"/>
          </a:p>
        </p:txBody>
      </p:sp>
    </p:spTree>
    <p:extLst>
      <p:ext uri="{BB962C8B-B14F-4D97-AF65-F5344CB8AC3E}">
        <p14:creationId xmlns:p14="http://schemas.microsoft.com/office/powerpoint/2010/main" val="2564452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A917041-BEA4-4182-BDB6-C61D19DA572D}" type="slidenum">
              <a:rPr lang="en-GB" altLang="sl-SI" smtClean="0"/>
              <a:pPr eaLnBrk="1" hangingPunct="1">
                <a:spcBef>
                  <a:spcPct val="0"/>
                </a:spcBef>
              </a:pPr>
              <a:t>76</a:t>
            </a:fld>
            <a:endParaRPr lang="en-GB" altLang="sl-SI" smtClean="0"/>
          </a:p>
        </p:txBody>
      </p:sp>
      <p:sp>
        <p:nvSpPr>
          <p:cNvPr id="221187" name="Rectangle 2"/>
          <p:cNvSpPr>
            <a:spLocks noGrp="1" noRot="1" noChangeAspect="1" noChangeArrowheads="1" noTextEdit="1"/>
          </p:cNvSpPr>
          <p:nvPr>
            <p:ph type="sldImg"/>
          </p:nvPr>
        </p:nvSpPr>
        <p:spPr>
          <a:xfrm>
            <a:off x="1143000" y="685800"/>
            <a:ext cx="4573588" cy="3430588"/>
          </a:xfrm>
          <a:ln/>
        </p:spPr>
      </p:sp>
      <p:sp>
        <p:nvSpPr>
          <p:cNvPr id="221188" name="Rectangle 3"/>
          <p:cNvSpPr>
            <a:spLocks noGrp="1" noChangeArrowheads="1"/>
          </p:cNvSpPr>
          <p:nvPr>
            <p:ph type="body" idx="1"/>
          </p:nvPr>
        </p:nvSpPr>
        <p:spPr>
          <a:xfrm>
            <a:off x="914400" y="4343400"/>
            <a:ext cx="5029200" cy="4114800"/>
          </a:xfrm>
          <a:noFill/>
        </p:spPr>
        <p:txBody>
          <a:bodyPr/>
          <a:lstStyle/>
          <a:p>
            <a:pPr eaLnBrk="1" hangingPunct="1"/>
            <a:endParaRPr lang="en-GB" altLang="sl-SI"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3204D5D-B90E-4418-914E-7D53E6CA49D3}" type="slidenum">
              <a:rPr lang="en-GB" altLang="sl-SI" smtClean="0"/>
              <a:pPr eaLnBrk="1" hangingPunct="1">
                <a:spcBef>
                  <a:spcPct val="0"/>
                </a:spcBef>
              </a:pPr>
              <a:t>77</a:t>
            </a:fld>
            <a:endParaRPr lang="en-GB" altLang="sl-SI" smtClean="0"/>
          </a:p>
        </p:txBody>
      </p:sp>
      <p:sp>
        <p:nvSpPr>
          <p:cNvPr id="222211" name="Rectangle 2"/>
          <p:cNvSpPr>
            <a:spLocks noGrp="1" noRot="1" noChangeAspect="1" noChangeArrowheads="1" noTextEdit="1"/>
          </p:cNvSpPr>
          <p:nvPr>
            <p:ph type="sldImg"/>
          </p:nvPr>
        </p:nvSpPr>
        <p:spPr>
          <a:xfrm>
            <a:off x="1143000" y="685800"/>
            <a:ext cx="4573588" cy="3430588"/>
          </a:xfrm>
          <a:ln/>
        </p:spPr>
      </p:sp>
      <p:sp>
        <p:nvSpPr>
          <p:cNvPr id="222212" name="Rectangle 3"/>
          <p:cNvSpPr>
            <a:spLocks noGrp="1" noChangeArrowheads="1"/>
          </p:cNvSpPr>
          <p:nvPr>
            <p:ph type="body" idx="1"/>
          </p:nvPr>
        </p:nvSpPr>
        <p:spPr>
          <a:xfrm>
            <a:off x="914400" y="4343400"/>
            <a:ext cx="5029200" cy="4114800"/>
          </a:xfrm>
          <a:noFill/>
        </p:spPr>
        <p:txBody>
          <a:bodyPr/>
          <a:lstStyle/>
          <a:p>
            <a:pPr eaLnBrk="1" hangingPunct="1"/>
            <a:endParaRPr lang="en-GB" altLang="sl-SI"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5A877E2-5143-4FD2-8328-CCCDF2287624}" type="slidenum">
              <a:rPr lang="en-GB" altLang="sl-SI" smtClean="0"/>
              <a:pPr eaLnBrk="1" hangingPunct="1">
                <a:spcBef>
                  <a:spcPct val="0"/>
                </a:spcBef>
              </a:pPr>
              <a:t>78</a:t>
            </a:fld>
            <a:endParaRPr lang="en-GB" altLang="sl-SI" smtClean="0"/>
          </a:p>
        </p:txBody>
      </p:sp>
      <p:sp>
        <p:nvSpPr>
          <p:cNvPr id="223235" name="Rectangle 2"/>
          <p:cNvSpPr>
            <a:spLocks noGrp="1" noRot="1" noChangeAspect="1" noChangeArrowheads="1" noTextEdit="1"/>
          </p:cNvSpPr>
          <p:nvPr>
            <p:ph type="sldImg"/>
          </p:nvPr>
        </p:nvSpPr>
        <p:spPr>
          <a:xfrm>
            <a:off x="1143000" y="685800"/>
            <a:ext cx="4573588" cy="3430588"/>
          </a:xfrm>
          <a:ln/>
        </p:spPr>
      </p:sp>
      <p:sp>
        <p:nvSpPr>
          <p:cNvPr id="223236" name="Rectangle 3"/>
          <p:cNvSpPr>
            <a:spLocks noGrp="1" noChangeArrowheads="1"/>
          </p:cNvSpPr>
          <p:nvPr>
            <p:ph type="body" idx="1"/>
          </p:nvPr>
        </p:nvSpPr>
        <p:spPr>
          <a:xfrm>
            <a:off x="914400" y="4343400"/>
            <a:ext cx="5029200" cy="4114800"/>
          </a:xfrm>
          <a:noFill/>
        </p:spPr>
        <p:txBody>
          <a:bodyPr/>
          <a:lstStyle/>
          <a:p>
            <a:pPr eaLnBrk="1" hangingPunct="1"/>
            <a:endParaRPr lang="en-GB" altLang="sl-SI"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BDBFD24-572E-473F-BE3E-C05C164574FB}" type="slidenum">
              <a:rPr lang="en-GB" altLang="sl-SI" smtClean="0"/>
              <a:pPr eaLnBrk="1" hangingPunct="1">
                <a:spcBef>
                  <a:spcPct val="0"/>
                </a:spcBef>
              </a:pPr>
              <a:t>79</a:t>
            </a:fld>
            <a:endParaRPr lang="en-GB" altLang="sl-SI" smtClean="0"/>
          </a:p>
        </p:txBody>
      </p:sp>
      <p:sp>
        <p:nvSpPr>
          <p:cNvPr id="224259" name="Rectangle 2"/>
          <p:cNvSpPr>
            <a:spLocks noGrp="1" noRot="1" noChangeAspect="1" noChangeArrowheads="1" noTextEdit="1"/>
          </p:cNvSpPr>
          <p:nvPr>
            <p:ph type="sldImg"/>
          </p:nvPr>
        </p:nvSpPr>
        <p:spPr>
          <a:xfrm>
            <a:off x="1143000" y="685800"/>
            <a:ext cx="4573588" cy="3430588"/>
          </a:xfrm>
          <a:ln/>
        </p:spPr>
      </p:sp>
      <p:sp>
        <p:nvSpPr>
          <p:cNvPr id="224260" name="Rectangle 3"/>
          <p:cNvSpPr>
            <a:spLocks noGrp="1" noChangeArrowheads="1"/>
          </p:cNvSpPr>
          <p:nvPr>
            <p:ph type="body" idx="1"/>
          </p:nvPr>
        </p:nvSpPr>
        <p:spPr>
          <a:xfrm>
            <a:off x="914400" y="4343400"/>
            <a:ext cx="5029200" cy="4114800"/>
          </a:xfrm>
          <a:noFill/>
        </p:spPr>
        <p:txBody>
          <a:bodyPr/>
          <a:lstStyle/>
          <a:p>
            <a:pPr eaLnBrk="1" hangingPunct="1"/>
            <a:endParaRPr lang="en-GB" altLang="sl-SI"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sl-SI" smtClean="0"/>
              <a:t>Uredite slog naslova matrice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da uredite slog podnaslova matrice</a:t>
            </a:r>
            <a:endParaRPr lang="en-GB"/>
          </a:p>
        </p:txBody>
      </p:sp>
      <p:sp>
        <p:nvSpPr>
          <p:cNvPr id="4" name="Date Placeholder 3"/>
          <p:cNvSpPr>
            <a:spLocks noGrp="1"/>
          </p:cNvSpPr>
          <p:nvPr>
            <p:ph type="dt" sz="half" idx="10"/>
          </p:nvPr>
        </p:nvSpPr>
        <p:spPr/>
        <p:txBody>
          <a:bodyPr/>
          <a:lstStyle/>
          <a:p>
            <a:fld id="{20363764-71C5-47F5-9971-A4FA5B9EA222}" type="datetimeFigureOut">
              <a:rPr lang="en-GB" smtClean="0"/>
              <a:pPr/>
              <a:t>29/09/2020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1172969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GB"/>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Date Placeholder 3"/>
          <p:cNvSpPr>
            <a:spLocks noGrp="1"/>
          </p:cNvSpPr>
          <p:nvPr>
            <p:ph type="dt" sz="half" idx="10"/>
          </p:nvPr>
        </p:nvSpPr>
        <p:spPr/>
        <p:txBody>
          <a:bodyPr/>
          <a:lstStyle/>
          <a:p>
            <a:fld id="{20363764-71C5-47F5-9971-A4FA5B9EA222}" type="datetimeFigureOut">
              <a:rPr lang="en-GB" smtClean="0"/>
              <a:pPr/>
              <a:t>29/09/2020</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1042439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sl-SI" smtClean="0"/>
              <a:t>Uredite slog naslova matrice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Date Placeholder 3"/>
          <p:cNvSpPr>
            <a:spLocks noGrp="1"/>
          </p:cNvSpPr>
          <p:nvPr>
            <p:ph type="dt" sz="half" idx="10"/>
          </p:nvPr>
        </p:nvSpPr>
        <p:spPr/>
        <p:txBody>
          <a:bodyPr/>
          <a:lstStyle/>
          <a:p>
            <a:fld id="{20363764-71C5-47F5-9971-A4FA5B9EA222}" type="datetimeFigureOut">
              <a:rPr lang="en-GB" smtClean="0"/>
              <a:pPr/>
              <a:t>29/09/2020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2823884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itel 4"/>
          <p:cNvSpPr>
            <a:spLocks noGrp="1"/>
          </p:cNvSpPr>
          <p:nvPr>
            <p:ph type="title"/>
          </p:nvPr>
        </p:nvSpPr>
        <p:spPr>
          <a:xfrm>
            <a:off x="0" y="0"/>
            <a:ext cx="9144000" cy="533400"/>
          </a:xfrm>
          <a:prstGeom prst="rect">
            <a:avLst/>
          </a:prstGeom>
        </p:spPr>
        <p:txBody>
          <a:bodyPr/>
          <a:lstStyle>
            <a:lvl1pPr>
              <a:defRPr sz="2800"/>
            </a:lvl1pPr>
          </a:lstStyle>
          <a:p>
            <a:r>
              <a:rPr lang="de-DE" dirty="0" smtClean="0"/>
              <a:t>Titelmasterformat durch Klicken bearbeiten</a:t>
            </a:r>
            <a:endParaRPr lang="de-DE" dirty="0"/>
          </a:p>
        </p:txBody>
      </p:sp>
    </p:spTree>
    <p:extLst>
      <p:ext uri="{BB962C8B-B14F-4D97-AF65-F5344CB8AC3E}">
        <p14:creationId xmlns:p14="http://schemas.microsoft.com/office/powerpoint/2010/main" val="10500956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GB"/>
          </a:p>
        </p:txBody>
      </p:sp>
      <p:sp>
        <p:nvSpPr>
          <p:cNvPr id="3" name="Content Placeholder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Date Placeholder 3"/>
          <p:cNvSpPr>
            <a:spLocks noGrp="1"/>
          </p:cNvSpPr>
          <p:nvPr>
            <p:ph type="dt" sz="half" idx="10"/>
          </p:nvPr>
        </p:nvSpPr>
        <p:spPr/>
        <p:txBody>
          <a:bodyPr/>
          <a:lstStyle/>
          <a:p>
            <a:fld id="{20363764-71C5-47F5-9971-A4FA5B9EA222}" type="datetimeFigureOut">
              <a:rPr lang="en-GB" smtClean="0"/>
              <a:pPr/>
              <a:t>29/09/2020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5DCAD-FFF4-4EF5-930B-AEFC36D7BDA0}" type="slidenum">
              <a:rPr lang="en-GB" smtClean="0"/>
              <a:pPr/>
              <a:t>‹#›</a:t>
            </a:fld>
            <a:endParaRPr lang="en-GB"/>
          </a:p>
        </p:txBody>
      </p:sp>
      <p:pic>
        <p:nvPicPr>
          <p:cNvPr id="7" name="Picture 5" descr="LMK-logo-clr-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8" name="Picture 7" descr="UL_logo-0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34837350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sl-SI" smtClean="0"/>
              <a:t>Uredite slog naslova matrice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20363764-71C5-47F5-9971-A4FA5B9EA222}" type="datetimeFigureOut">
              <a:rPr lang="en-GB" smtClean="0"/>
              <a:pPr/>
              <a:t>29/09/2020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1120718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5" name="Date Placeholder 4"/>
          <p:cNvSpPr>
            <a:spLocks noGrp="1"/>
          </p:cNvSpPr>
          <p:nvPr>
            <p:ph type="dt" sz="half" idx="10"/>
          </p:nvPr>
        </p:nvSpPr>
        <p:spPr/>
        <p:txBody>
          <a:bodyPr/>
          <a:lstStyle/>
          <a:p>
            <a:fld id="{20363764-71C5-47F5-9971-A4FA5B9EA222}" type="datetimeFigureOut">
              <a:rPr lang="en-GB" smtClean="0"/>
              <a:pPr/>
              <a:t>29/09/2020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C5DCAD-FFF4-4EF5-930B-AEFC36D7BDA0}" type="slidenum">
              <a:rPr lang="en-GB" smtClean="0"/>
              <a:pPr/>
              <a:t>‹#›</a:t>
            </a:fld>
            <a:endParaRPr lang="en-GB"/>
          </a:p>
        </p:txBody>
      </p:sp>
      <p:pic>
        <p:nvPicPr>
          <p:cNvPr id="8" name="Picture 5" descr="LMK-logo-clr-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9" name="Picture 7" descr="UL_logo-0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5276492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smtClean="0"/>
              <a:t>Uredite slog naslova matrice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7" name="Date Placeholder 6"/>
          <p:cNvSpPr>
            <a:spLocks noGrp="1"/>
          </p:cNvSpPr>
          <p:nvPr>
            <p:ph type="dt" sz="half" idx="10"/>
          </p:nvPr>
        </p:nvSpPr>
        <p:spPr/>
        <p:txBody>
          <a:bodyPr/>
          <a:lstStyle/>
          <a:p>
            <a:fld id="{20363764-71C5-47F5-9971-A4FA5B9EA222}" type="datetimeFigureOut">
              <a:rPr lang="en-GB" smtClean="0"/>
              <a:pPr/>
              <a:t>29/09/2020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1275404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GB"/>
          </a:p>
        </p:txBody>
      </p:sp>
      <p:sp>
        <p:nvSpPr>
          <p:cNvPr id="3" name="Date Placeholder 2"/>
          <p:cNvSpPr>
            <a:spLocks noGrp="1"/>
          </p:cNvSpPr>
          <p:nvPr>
            <p:ph type="dt" sz="half" idx="10"/>
          </p:nvPr>
        </p:nvSpPr>
        <p:spPr/>
        <p:txBody>
          <a:bodyPr/>
          <a:lstStyle/>
          <a:p>
            <a:fld id="{20363764-71C5-47F5-9971-A4FA5B9EA222}" type="datetimeFigureOut">
              <a:rPr lang="en-GB" smtClean="0"/>
              <a:pPr/>
              <a:t>29/09/2020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24764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63764-71C5-47F5-9971-A4FA5B9EA222}" type="datetimeFigureOut">
              <a:rPr lang="en-GB" smtClean="0"/>
              <a:pPr/>
              <a:t>29/09/2020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3836688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sl-SI" smtClean="0"/>
              <a:t>Uredite slog naslova matrice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20363764-71C5-47F5-9971-A4FA5B9EA222}" type="datetimeFigureOut">
              <a:rPr lang="en-GB" smtClean="0"/>
              <a:pPr/>
              <a:t>29/09/2020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3809977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sl-SI" smtClean="0"/>
              <a:t>Uredite slog naslova matrice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20363764-71C5-47F5-9971-A4FA5B9EA222}" type="datetimeFigureOut">
              <a:rPr lang="en-GB" smtClean="0"/>
              <a:pPr/>
              <a:t>29/09/2020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AC5DCAD-FFF4-4EF5-930B-AEFC36D7BDA0}" type="slidenum">
              <a:rPr lang="en-GB" smtClean="0"/>
              <a:pPr/>
              <a:t>‹#›</a:t>
            </a:fld>
            <a:endParaRPr lang="en-GB"/>
          </a:p>
        </p:txBody>
      </p:sp>
    </p:spTree>
    <p:extLst>
      <p:ext uri="{BB962C8B-B14F-4D97-AF65-F5344CB8AC3E}">
        <p14:creationId xmlns:p14="http://schemas.microsoft.com/office/powerpoint/2010/main" val="4151672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sl-SI" smtClean="0"/>
              <a:t>Uredite slog naslova matrice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GB"/>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63764-71C5-47F5-9971-A4FA5B9EA222}" type="datetimeFigureOut">
              <a:rPr lang="en-GB" smtClean="0"/>
              <a:pPr/>
              <a:t>29/09/2020</a:t>
            </a:fld>
            <a:endParaRPr lang="en-GB"/>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C5DCAD-FFF4-4EF5-930B-AEFC36D7BDA0}" type="slidenum">
              <a:rPr lang="en-GB" smtClean="0"/>
              <a:pPr/>
              <a:t>‹#›</a:t>
            </a:fld>
            <a:endParaRPr lang="en-GB"/>
          </a:p>
        </p:txBody>
      </p:sp>
      <p:sp>
        <p:nvSpPr>
          <p:cNvPr id="9" name="Text Box 38"/>
          <p:cNvSpPr txBox="1">
            <a:spLocks noChangeArrowheads="1"/>
          </p:cNvSpPr>
          <p:nvPr userDrawn="1"/>
        </p:nvSpPr>
        <p:spPr bwMode="auto">
          <a:xfrm>
            <a:off x="5433974" y="6669360"/>
            <a:ext cx="374653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defRPr/>
            </a:pPr>
            <a:r>
              <a:rPr lang="sl-SI" altLang="sl-SI" sz="600" dirty="0" smtClean="0">
                <a:solidFill>
                  <a:schemeClr val="bg1">
                    <a:lumMod val="75000"/>
                  </a:schemeClr>
                </a:solidFill>
              </a:rPr>
              <a:t>LMK, FE, UNI-LJ ©  Vsako neavtorizirano razmnoževanje je prepovedano. Vsebinske napake so mogoče.</a:t>
            </a:r>
          </a:p>
        </p:txBody>
      </p:sp>
    </p:spTree>
    <p:extLst>
      <p:ext uri="{BB962C8B-B14F-4D97-AF65-F5344CB8AC3E}">
        <p14:creationId xmlns:p14="http://schemas.microsoft.com/office/powerpoint/2010/main" val="4264898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10" Type="http://schemas.openxmlformats.org/officeDocument/2006/relationships/image" Target="../media/image33.gif"/><Relationship Id="rId4" Type="http://schemas.openxmlformats.org/officeDocument/2006/relationships/image" Target="../media/image29.jpeg"/><Relationship Id="rId9"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1.png"/><Relationship Id="rId5" Type="http://schemas.openxmlformats.org/officeDocument/2006/relationships/image" Target="../media/image184.wmf"/><Relationship Id="rId4" Type="http://schemas.openxmlformats.org/officeDocument/2006/relationships/oleObject" Target="../embeddings/oleObject33.bin"/></Relationships>
</file>

<file path=ppt/slides/_rels/slide10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86.wmf"/><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87.emf"/><Relationship Id="rId5" Type="http://schemas.openxmlformats.org/officeDocument/2006/relationships/image" Target="../media/image186.wmf"/><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90.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png"/></Relationships>
</file>

<file path=ppt/slides/_rels/slide11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hyperlink" Target="https://en.wikipedia.org/wiki/Avogadro_constant" TargetMode="External"/><Relationship Id="rId3" Type="http://schemas.openxmlformats.org/officeDocument/2006/relationships/hyperlink" Target="https://en.wikipedia.org/wiki/Carbon-12" TargetMode="External"/><Relationship Id="rId7" Type="http://schemas.openxmlformats.org/officeDocument/2006/relationships/hyperlink" Target="https://en.wikipedia.org/wiki/Electron" TargetMode="External"/><Relationship Id="rId2" Type="http://schemas.openxmlformats.org/officeDocument/2006/relationships/hyperlink" Target="https://en.wikipedia.org/wiki/Amount_of_substance" TargetMode="External"/><Relationship Id="rId1" Type="http://schemas.openxmlformats.org/officeDocument/2006/relationships/slideLayout" Target="../slideLayouts/slideLayout2.xml"/><Relationship Id="rId6" Type="http://schemas.openxmlformats.org/officeDocument/2006/relationships/hyperlink" Target="https://en.wikipedia.org/wiki/Ion" TargetMode="External"/><Relationship Id="rId5" Type="http://schemas.openxmlformats.org/officeDocument/2006/relationships/hyperlink" Target="https://en.wikipedia.org/wiki/Molecule" TargetMode="External"/><Relationship Id="rId4" Type="http://schemas.openxmlformats.org/officeDocument/2006/relationships/hyperlink" Target="https://en.wikipedia.org/wiki/Atom" TargetMode="External"/></Relationships>
</file>

<file path=ppt/slides/_rels/slide119.xml.rels><?xml version="1.0" encoding="UTF-8" standalone="yes"?>
<Relationships xmlns="http://schemas.openxmlformats.org/package/2006/relationships"><Relationship Id="rId2" Type="http://schemas.openxmlformats.org/officeDocument/2006/relationships/hyperlink" Target="https://en.wikipedia.org/wiki/Steradia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7.xml"/><Relationship Id="rId5" Type="http://schemas.openxmlformats.org/officeDocument/2006/relationships/image" Target="../media/image197.png"/><Relationship Id="rId4" Type="http://schemas.openxmlformats.org/officeDocument/2006/relationships/image" Target="../media/image196.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99.png"/><Relationship Id="rId4" Type="http://schemas.openxmlformats.org/officeDocument/2006/relationships/image" Target="../media/image198.png"/></Relationships>
</file>

<file path=ppt/slides/_rels/slide12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jpeg"/><Relationship Id="rId7"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hyperlink" Target="http://www.livius.org/a/1/alexander/phoen_ship_coin.jpg"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slideLayout" Target="../slideLayouts/slideLayout12.xml"/><Relationship Id="rId1" Type="http://schemas.openxmlformats.org/officeDocument/2006/relationships/vmlDrawing" Target="../drawings/vmlDrawing21.vml"/><Relationship Id="rId6" Type="http://schemas.openxmlformats.org/officeDocument/2006/relationships/image" Target="../media/image208.png"/><Relationship Id="rId5" Type="http://schemas.openxmlformats.org/officeDocument/2006/relationships/image" Target="../media/image207.png"/><Relationship Id="rId10" Type="http://schemas.openxmlformats.org/officeDocument/2006/relationships/image" Target="../media/image204.wmf"/><Relationship Id="rId4" Type="http://schemas.openxmlformats.org/officeDocument/2006/relationships/image" Target="../media/image206.emf"/><Relationship Id="rId9" Type="http://schemas.openxmlformats.org/officeDocument/2006/relationships/oleObject" Target="../embeddings/oleObject34.bin"/></Relationships>
</file>

<file path=ppt/slides/_rels/slide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38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9.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4.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5.wmf"/></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em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0.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9.jpeg"/><Relationship Id="rId5" Type="http://schemas.openxmlformats.org/officeDocument/2006/relationships/image" Target="../media/image78.w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em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2.pn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93.jpg"/><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0.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99.wmf"/><Relationship Id="rId4" Type="http://schemas.openxmlformats.org/officeDocument/2006/relationships/oleObject" Target="../embeddings/oleObject4.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05.gif"/><Relationship Id="rId7" Type="http://schemas.openxmlformats.org/officeDocument/2006/relationships/image" Target="../media/image103.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102.wmf"/><Relationship Id="rId4" Type="http://schemas.openxmlformats.org/officeDocument/2006/relationships/oleObject" Target="../embeddings/oleObject6.bin"/><Relationship Id="rId9" Type="http://schemas.openxmlformats.org/officeDocument/2006/relationships/image" Target="../media/image104.wmf"/></Relationships>
</file>

<file path=ppt/slides/_rels/slide48.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07.emf"/><Relationship Id="rId5" Type="http://schemas.openxmlformats.org/officeDocument/2006/relationships/oleObject" Target="../embeddings/oleObject10.bin"/><Relationship Id="rId4" Type="http://schemas.openxmlformats.org/officeDocument/2006/relationships/image" Target="../media/image106.emf"/></Relationships>
</file>

<file path=ppt/slides/_rels/slide4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emf"/><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14.wmf"/><Relationship Id="rId5" Type="http://schemas.openxmlformats.org/officeDocument/2006/relationships/oleObject" Target="../embeddings/oleObject13.bin"/><Relationship Id="rId4" Type="http://schemas.openxmlformats.org/officeDocument/2006/relationships/image" Target="../media/image113.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116.wmf"/></Relationships>
</file>

<file path=ppt/slides/_rels/slide5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5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71.jpeg"/><Relationship Id="rId7" Type="http://schemas.openxmlformats.org/officeDocument/2006/relationships/image" Target="../media/image133.jpeg"/><Relationship Id="rId12" Type="http://schemas.openxmlformats.org/officeDocument/2006/relationships/image" Target="../media/image138.jpe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31.wmf"/><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jpeg"/></Relationships>
</file>

<file path=ppt/slides/_rels/slide5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4.wm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package" Target="../embeddings/Microsoft_Wordov_dokument.docx"/><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45.emf"/></Relationships>
</file>

<file path=ppt/slides/_rels/slide6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151.wmf"/><Relationship Id="rId4" Type="http://schemas.openxmlformats.org/officeDocument/2006/relationships/oleObject" Target="../embeddings/oleObject16.bin"/></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58.e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157.emf"/><Relationship Id="rId5" Type="http://schemas.openxmlformats.org/officeDocument/2006/relationships/oleObject" Target="../embeddings/oleObject18.bin"/><Relationship Id="rId10" Type="http://schemas.openxmlformats.org/officeDocument/2006/relationships/image" Target="../media/image2.png"/><Relationship Id="rId4" Type="http://schemas.openxmlformats.org/officeDocument/2006/relationships/image" Target="../media/image156.emf"/><Relationship Id="rId9"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80.x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png"/><Relationship Id="rId5" Type="http://schemas.openxmlformats.org/officeDocument/2006/relationships/image" Target="../media/image164.wmf"/><Relationship Id="rId4" Type="http://schemas.openxmlformats.org/officeDocument/2006/relationships/oleObject" Target="../embeddings/oleObject20.bin"/></Relationships>
</file>

<file path=ppt/slides/_rels/slide83.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65.jpeg"/><Relationship Id="rId4" Type="http://schemas.openxmlformats.org/officeDocument/2006/relationships/image" Target="../media/image48.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1.png"/><Relationship Id="rId5" Type="http://schemas.openxmlformats.org/officeDocument/2006/relationships/image" Target="../media/image166.wmf"/><Relationship Id="rId4" Type="http://schemas.openxmlformats.org/officeDocument/2006/relationships/oleObject" Target="../embeddings/oleObject21.bin"/></Relationships>
</file>

<file path=ppt/slides/_rels/slide85.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167.wmf"/><Relationship Id="rId7" Type="http://schemas.openxmlformats.org/officeDocument/2006/relationships/image" Target="../media/image169.jpeg"/><Relationship Id="rId12" Type="http://schemas.openxmlformats.org/officeDocument/2006/relationships/image" Target="../media/image86.w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3.jpeg"/><Relationship Id="rId11" Type="http://schemas.openxmlformats.org/officeDocument/2006/relationships/image" Target="../media/image171.jpeg"/><Relationship Id="rId5" Type="http://schemas.openxmlformats.org/officeDocument/2006/relationships/image" Target="../media/image82.jpeg"/><Relationship Id="rId10" Type="http://schemas.openxmlformats.org/officeDocument/2006/relationships/image" Target="../media/image85.jpeg"/><Relationship Id="rId4" Type="http://schemas.openxmlformats.org/officeDocument/2006/relationships/image" Target="../media/image168.jpeg"/><Relationship Id="rId9" Type="http://schemas.openxmlformats.org/officeDocument/2006/relationships/image" Target="../media/image170.jpeg"/></Relationships>
</file>

<file path=ppt/slides/_rels/slide86.x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1.png"/><Relationship Id="rId5" Type="http://schemas.openxmlformats.org/officeDocument/2006/relationships/image" Target="../media/image173.wmf"/><Relationship Id="rId4" Type="http://schemas.openxmlformats.org/officeDocument/2006/relationships/oleObject" Target="../embeddings/oleObject22.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173.wmf"/><Relationship Id="rId4" Type="http://schemas.openxmlformats.org/officeDocument/2006/relationships/oleObject" Target="../embeddings/oleObject23.bin"/></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73.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25.bin"/><Relationship Id="rId5" Type="http://schemas.openxmlformats.org/officeDocument/2006/relationships/image" Target="../media/image174.wmf"/><Relationship Id="rId4" Type="http://schemas.openxmlformats.org/officeDocument/2006/relationships/oleObject" Target="../embeddings/oleObject24.bin"/></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1.png"/><Relationship Id="rId5" Type="http://schemas.openxmlformats.org/officeDocument/2006/relationships/image" Target="../media/image175.wmf"/><Relationship Id="rId4" Type="http://schemas.openxmlformats.org/officeDocument/2006/relationships/oleObject" Target="../embeddings/oleObject26.bin"/></Relationships>
</file>

<file path=ppt/slides/_rels/slide9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94.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24.xml"/><Relationship Id="rId7" Type="http://schemas.openxmlformats.org/officeDocument/2006/relationships/image" Target="../media/image178.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28.bin"/><Relationship Id="rId5" Type="http://schemas.openxmlformats.org/officeDocument/2006/relationships/image" Target="../media/image177.wmf"/><Relationship Id="rId4" Type="http://schemas.openxmlformats.org/officeDocument/2006/relationships/oleObject" Target="../embeddings/oleObject27.bin"/><Relationship Id="rId9" Type="http://schemas.openxmlformats.org/officeDocument/2006/relationships/image" Target="../media/image179.wmf"/></Relationships>
</file>

<file path=ppt/slides/_rels/slide95.xml.rels><?xml version="1.0" encoding="UTF-8" standalone="yes"?>
<Relationships xmlns="http://schemas.openxmlformats.org/package/2006/relationships"><Relationship Id="rId8" Type="http://schemas.openxmlformats.org/officeDocument/2006/relationships/oleObject" Target="../embeddings/oleObject32.bin"/><Relationship Id="rId3" Type="http://schemas.openxmlformats.org/officeDocument/2006/relationships/notesSlide" Target="../notesSlides/notesSlide25.xml"/><Relationship Id="rId7" Type="http://schemas.openxmlformats.org/officeDocument/2006/relationships/image" Target="../media/image178.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31.bin"/><Relationship Id="rId5" Type="http://schemas.openxmlformats.org/officeDocument/2006/relationships/image" Target="../media/image177.wmf"/><Relationship Id="rId4" Type="http://schemas.openxmlformats.org/officeDocument/2006/relationships/oleObject" Target="../embeddings/oleObject30.bin"/><Relationship Id="rId9" Type="http://schemas.openxmlformats.org/officeDocument/2006/relationships/image" Target="../media/image179.wmf"/></Relationships>
</file>

<file path=ppt/slides/_rels/slide9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MK_Logo-na-beli-10.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2" y="0"/>
            <a:ext cx="9142096" cy="6858000"/>
          </a:xfrm>
          <a:prstGeom prst="rect">
            <a:avLst/>
          </a:prstGeom>
        </p:spPr>
      </p:pic>
      <p:sp>
        <p:nvSpPr>
          <p:cNvPr id="2" name="Title 1"/>
          <p:cNvSpPr>
            <a:spLocks noGrp="1"/>
          </p:cNvSpPr>
          <p:nvPr>
            <p:ph type="ctrTitle"/>
          </p:nvPr>
        </p:nvSpPr>
        <p:spPr>
          <a:xfrm>
            <a:off x="467544" y="4077073"/>
            <a:ext cx="7704856" cy="1470025"/>
          </a:xfrm>
        </p:spPr>
        <p:txBody>
          <a:bodyPr>
            <a:normAutofit fontScale="90000"/>
          </a:bodyPr>
          <a:lstStyle/>
          <a:p>
            <a:pPr algn="l"/>
            <a:r>
              <a:rPr lang="sl-SI" sz="4800" dirty="0">
                <a:solidFill>
                  <a:srgbClr val="F47920"/>
                </a:solidFill>
                <a:latin typeface="Verdana" pitchFamily="34" charset="0"/>
              </a:rPr>
              <a:t>Meritve </a:t>
            </a:r>
            <a:br>
              <a:rPr lang="sl-SI" sz="4800" dirty="0">
                <a:solidFill>
                  <a:srgbClr val="F47920"/>
                </a:solidFill>
                <a:latin typeface="Verdana" pitchFamily="34" charset="0"/>
              </a:rPr>
            </a:br>
            <a:r>
              <a:rPr lang="sl-SI" sz="4800" dirty="0" smtClean="0">
                <a:solidFill>
                  <a:srgbClr val="F47920"/>
                </a:solidFill>
                <a:latin typeface="Verdana" pitchFamily="34" charset="0"/>
              </a:rPr>
              <a:t>Kompleksni </a:t>
            </a:r>
            <a:r>
              <a:rPr lang="sl-SI" sz="4800" dirty="0">
                <a:solidFill>
                  <a:srgbClr val="F47920"/>
                </a:solidFill>
                <a:latin typeface="Verdana" pitchFamily="34" charset="0"/>
              </a:rPr>
              <a:t>merilni sistemi</a:t>
            </a:r>
            <a:endParaRPr lang="en-GB" sz="4800" dirty="0">
              <a:solidFill>
                <a:srgbClr val="F47920"/>
              </a:solidFill>
              <a:latin typeface="Verdana" pitchFamily="34" charset="0"/>
            </a:endParaRPr>
          </a:p>
        </p:txBody>
      </p:sp>
    </p:spTree>
    <p:extLst>
      <p:ext uri="{BB962C8B-B14F-4D97-AF65-F5344CB8AC3E}">
        <p14:creationId xmlns:p14="http://schemas.microsoft.com/office/powerpoint/2010/main" val="44893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avokotnik 13"/>
          <p:cNvSpPr/>
          <p:nvPr/>
        </p:nvSpPr>
        <p:spPr>
          <a:xfrm>
            <a:off x="0" y="44624"/>
            <a:ext cx="9098599"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9" name="Slika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33105" y="1742881"/>
            <a:ext cx="1096134" cy="895176"/>
          </a:xfrm>
          <a:prstGeom prst="rect">
            <a:avLst/>
          </a:prstGeom>
        </p:spPr>
      </p:pic>
      <p:pic>
        <p:nvPicPr>
          <p:cNvPr id="3" name="Slika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43071" y="2256686"/>
            <a:ext cx="1356050" cy="849005"/>
          </a:xfrm>
          <a:prstGeom prst="rect">
            <a:avLst/>
          </a:prstGeom>
        </p:spPr>
      </p:pic>
      <p:pic>
        <p:nvPicPr>
          <p:cNvPr id="12" name="Slika 11"/>
          <p:cNvPicPr>
            <a:picLocks noChangeAspect="1"/>
          </p:cNvPicPr>
          <p:nvPr/>
        </p:nvPicPr>
        <p:blipFill rotWithShape="1">
          <a:blip r:embed="rId4" cstate="print">
            <a:extLst>
              <a:ext uri="{28A0092B-C50C-407E-A947-70E740481C1C}">
                <a14:useLocalDpi xmlns:a14="http://schemas.microsoft.com/office/drawing/2010/main"/>
              </a:ext>
            </a:extLst>
          </a:blip>
          <a:srcRect r="-2236"/>
          <a:stretch/>
        </p:blipFill>
        <p:spPr>
          <a:xfrm>
            <a:off x="2832156" y="1850794"/>
            <a:ext cx="1244374" cy="1071491"/>
          </a:xfrm>
          <a:prstGeom prst="rect">
            <a:avLst/>
          </a:prstGeom>
        </p:spPr>
      </p:pic>
      <p:sp>
        <p:nvSpPr>
          <p:cNvPr id="8196" name="Rectangle 4"/>
          <p:cNvSpPr>
            <a:spLocks noChangeArrowheads="1"/>
          </p:cNvSpPr>
          <p:nvPr/>
        </p:nvSpPr>
        <p:spPr bwMode="auto">
          <a:xfrm>
            <a:off x="2043408" y="103491"/>
            <a:ext cx="44644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b="1" dirty="0" smtClean="0">
                <a:solidFill>
                  <a:schemeClr val="bg1">
                    <a:lumMod val="65000"/>
                  </a:schemeClr>
                </a:solidFill>
                <a:latin typeface="Cambria" pitchFamily="18" charset="0"/>
              </a:rPr>
              <a:t>Blokovna shema merilnega instrumenta</a:t>
            </a:r>
            <a:endParaRPr lang="sl-SI" altLang="sl-SI" sz="1800" b="1" dirty="0">
              <a:solidFill>
                <a:schemeClr val="bg1">
                  <a:lumMod val="65000"/>
                </a:schemeClr>
              </a:solidFill>
              <a:latin typeface="Cambria" pitchFamily="18" charset="0"/>
            </a:endParaRPr>
          </a:p>
        </p:txBody>
      </p:sp>
      <p:sp>
        <p:nvSpPr>
          <p:cNvPr id="8197" name="Text Box 5"/>
          <p:cNvSpPr txBox="1">
            <a:spLocks noChangeArrowheads="1"/>
          </p:cNvSpPr>
          <p:nvPr/>
        </p:nvSpPr>
        <p:spPr bwMode="auto">
          <a:xfrm>
            <a:off x="179438" y="3068960"/>
            <a:ext cx="792162" cy="284163"/>
          </a:xfrm>
          <a:prstGeom prst="rect">
            <a:avLst/>
          </a:prstGeom>
          <a:solidFill>
            <a:srgbClr val="33CC33"/>
          </a:solidFill>
          <a:ln w="9525">
            <a:solidFill>
              <a:schemeClr val="tx1"/>
            </a:solidFill>
            <a:miter lim="800000"/>
            <a:headEnd/>
            <a:tailEnd/>
          </a:ln>
          <a:effectLs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smtClean="0">
                <a:solidFill>
                  <a:schemeClr val="bg1"/>
                </a:solidFill>
              </a:rPr>
              <a:t>Senzor</a:t>
            </a:r>
            <a:endParaRPr lang="sl-SI" altLang="sl-SI" sz="1200" b="1" dirty="0">
              <a:solidFill>
                <a:schemeClr val="bg1"/>
              </a:solidFill>
            </a:endParaRPr>
          </a:p>
        </p:txBody>
      </p:sp>
      <p:sp>
        <p:nvSpPr>
          <p:cNvPr id="8198" name="Text Box 6"/>
          <p:cNvSpPr txBox="1">
            <a:spLocks noChangeArrowheads="1"/>
          </p:cNvSpPr>
          <p:nvPr/>
        </p:nvSpPr>
        <p:spPr bwMode="auto">
          <a:xfrm>
            <a:off x="1496346" y="2804250"/>
            <a:ext cx="1052907" cy="1350370"/>
          </a:xfrm>
          <a:prstGeom prst="rect">
            <a:avLst/>
          </a:prstGeom>
          <a:solidFill>
            <a:srgbClr val="FFC000"/>
          </a:solidFill>
          <a:ln w="9525">
            <a:solidFill>
              <a:schemeClr val="tx1"/>
            </a:solidFill>
            <a:miter lim="800000"/>
            <a:headEnd/>
            <a:tailEnd/>
          </a:ln>
          <a:effectLs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smtClean="0"/>
              <a:t>Preklopnik</a:t>
            </a:r>
          </a:p>
          <a:p>
            <a:pPr algn="ctr" eaLnBrk="1" hangingPunct="1">
              <a:spcBef>
                <a:spcPct val="50000"/>
              </a:spcBef>
              <a:buFontTx/>
              <a:buNone/>
            </a:pPr>
            <a:r>
              <a:rPr lang="sl-SI" altLang="sl-SI" sz="1050" dirty="0" smtClean="0"/>
              <a:t>(multiplekser)</a:t>
            </a:r>
          </a:p>
          <a:p>
            <a:pPr algn="ctr" eaLnBrk="1" hangingPunct="1">
              <a:spcBef>
                <a:spcPct val="50000"/>
              </a:spcBef>
              <a:buFontTx/>
              <a:buNone/>
            </a:pPr>
            <a:endParaRPr lang="sl-SI" altLang="sl-SI" sz="1200" b="1" dirty="0" smtClean="0">
              <a:solidFill>
                <a:schemeClr val="bg1"/>
              </a:solidFill>
            </a:endParaRPr>
          </a:p>
          <a:p>
            <a:pPr algn="ctr" eaLnBrk="1" hangingPunct="1">
              <a:spcBef>
                <a:spcPct val="50000"/>
              </a:spcBef>
              <a:buFontTx/>
              <a:buNone/>
            </a:pPr>
            <a:endParaRPr lang="sl-SI" altLang="sl-SI" sz="1200" b="1" dirty="0">
              <a:solidFill>
                <a:schemeClr val="bg1"/>
              </a:solidFill>
            </a:endParaRPr>
          </a:p>
          <a:p>
            <a:pPr algn="ctr" eaLnBrk="1" hangingPunct="1">
              <a:spcBef>
                <a:spcPct val="50000"/>
              </a:spcBef>
              <a:buFontTx/>
              <a:buNone/>
            </a:pPr>
            <a:endParaRPr lang="sl-SI" altLang="sl-SI" sz="1200" b="1" dirty="0">
              <a:solidFill>
                <a:schemeClr val="bg1"/>
              </a:solidFill>
            </a:endParaRPr>
          </a:p>
        </p:txBody>
      </p:sp>
      <p:sp>
        <p:nvSpPr>
          <p:cNvPr id="8200" name="Text Box 8"/>
          <p:cNvSpPr txBox="1">
            <a:spLocks noChangeArrowheads="1"/>
          </p:cNvSpPr>
          <p:nvPr/>
        </p:nvSpPr>
        <p:spPr bwMode="auto">
          <a:xfrm>
            <a:off x="6586279" y="2789059"/>
            <a:ext cx="647700" cy="833437"/>
          </a:xfrm>
          <a:prstGeom prst="rect">
            <a:avLst/>
          </a:prstGeom>
          <a:solidFill>
            <a:srgbClr val="7030A0"/>
          </a:solidFill>
          <a:ln w="9525">
            <a:solidFill>
              <a:schemeClr val="tx1"/>
            </a:solidFill>
            <a:miter lim="800000"/>
            <a:headEnd/>
            <a:tailEnd/>
          </a:ln>
          <a:effectLs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b="1" dirty="0">
              <a:solidFill>
                <a:schemeClr val="bg1"/>
              </a:solidFill>
            </a:endParaRPr>
          </a:p>
          <a:p>
            <a:pPr algn="ctr" eaLnBrk="1" hangingPunct="1">
              <a:spcBef>
                <a:spcPct val="50000"/>
              </a:spcBef>
              <a:buFontTx/>
              <a:buNone/>
            </a:pPr>
            <a:r>
              <a:rPr lang="sl-SI" altLang="sl-SI" sz="1200" b="1" dirty="0" err="1">
                <a:solidFill>
                  <a:schemeClr val="bg1"/>
                </a:solidFill>
                <a:latin typeface="Symbol" pitchFamily="18" charset="2"/>
              </a:rPr>
              <a:t>m</a:t>
            </a:r>
            <a:r>
              <a:rPr lang="sl-SI" altLang="sl-SI" sz="1200" b="1" dirty="0" err="1">
                <a:solidFill>
                  <a:schemeClr val="bg1"/>
                </a:solidFill>
              </a:rPr>
              <a:t>C</a:t>
            </a:r>
            <a:endParaRPr lang="sl-SI" altLang="sl-SI" sz="1200" b="1" dirty="0">
              <a:solidFill>
                <a:schemeClr val="bg1"/>
              </a:solidFill>
            </a:endParaRPr>
          </a:p>
          <a:p>
            <a:pPr algn="ctr" eaLnBrk="1" hangingPunct="1">
              <a:spcBef>
                <a:spcPct val="50000"/>
              </a:spcBef>
              <a:buFontTx/>
              <a:buNone/>
            </a:pPr>
            <a:endParaRPr lang="sl-SI" altLang="sl-SI" sz="1200" b="1" dirty="0">
              <a:solidFill>
                <a:schemeClr val="bg1"/>
              </a:solidFill>
            </a:endParaRPr>
          </a:p>
        </p:txBody>
      </p:sp>
      <p:sp>
        <p:nvSpPr>
          <p:cNvPr id="8203" name="Line 11"/>
          <p:cNvSpPr>
            <a:spLocks noChangeShapeType="1"/>
          </p:cNvSpPr>
          <p:nvPr/>
        </p:nvSpPr>
        <p:spPr bwMode="auto">
          <a:xfrm>
            <a:off x="980329" y="3211582"/>
            <a:ext cx="524171" cy="317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4" name="Line 12"/>
          <p:cNvSpPr>
            <a:spLocks noChangeShapeType="1"/>
          </p:cNvSpPr>
          <p:nvPr/>
        </p:nvSpPr>
        <p:spPr bwMode="auto">
          <a:xfrm>
            <a:off x="5223776" y="3219849"/>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5" name="Line 13"/>
          <p:cNvSpPr>
            <a:spLocks noChangeShapeType="1"/>
          </p:cNvSpPr>
          <p:nvPr/>
        </p:nvSpPr>
        <p:spPr bwMode="auto">
          <a:xfrm>
            <a:off x="6300192" y="3219849"/>
            <a:ext cx="2873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6" name="Line 14"/>
          <p:cNvSpPr>
            <a:spLocks noChangeShapeType="1"/>
          </p:cNvSpPr>
          <p:nvPr/>
        </p:nvSpPr>
        <p:spPr bwMode="auto">
          <a:xfrm>
            <a:off x="7243560" y="3219849"/>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9" name="Text Box 18"/>
          <p:cNvSpPr txBox="1">
            <a:spLocks noChangeArrowheads="1"/>
          </p:cNvSpPr>
          <p:nvPr/>
        </p:nvSpPr>
        <p:spPr bwMode="auto">
          <a:xfrm>
            <a:off x="-28616" y="3532936"/>
            <a:ext cx="1286009" cy="285462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000" b="1" dirty="0" smtClean="0"/>
              <a:t>Pretvorba </a:t>
            </a:r>
            <a:r>
              <a:rPr lang="sl-SI" altLang="sl-SI" sz="1000" b="1" dirty="0"/>
              <a:t>fizikalne </a:t>
            </a:r>
            <a:r>
              <a:rPr lang="sl-SI" altLang="sl-SI" sz="1000" b="1" dirty="0" smtClean="0"/>
              <a:t>v električno veličine</a:t>
            </a:r>
            <a:endParaRPr lang="sl-SI" altLang="sl-SI" sz="1000" b="1" dirty="0"/>
          </a:p>
          <a:p>
            <a:pPr algn="ctr" eaLnBrk="1" hangingPunct="1">
              <a:spcBef>
                <a:spcPct val="50000"/>
              </a:spcBef>
              <a:buFontTx/>
              <a:buNone/>
            </a:pPr>
            <a:r>
              <a:rPr lang="sl-SI" altLang="sl-SI" sz="900" dirty="0" smtClean="0"/>
              <a:t>Pretvarjanje v </a:t>
            </a:r>
            <a:r>
              <a:rPr lang="pt-BR" altLang="sl-SI" sz="900" dirty="0" smtClean="0"/>
              <a:t>U</a:t>
            </a:r>
            <a:r>
              <a:rPr lang="pt-BR" altLang="sl-SI" sz="900" dirty="0"/>
              <a:t>, I, Q, R, C, L, t, f, </a:t>
            </a:r>
            <a:r>
              <a:rPr lang="pt-BR" altLang="sl-SI" sz="900" dirty="0" smtClean="0"/>
              <a:t>faz</a:t>
            </a:r>
            <a:r>
              <a:rPr lang="sl-SI" altLang="sl-SI" sz="900" dirty="0" smtClean="0"/>
              <a:t>o, </a:t>
            </a:r>
            <a:r>
              <a:rPr lang="sl-SI" altLang="sl-SI" sz="900" dirty="0" err="1" smtClean="0"/>
              <a:t>itd</a:t>
            </a:r>
            <a:r>
              <a:rPr lang="sl-SI" altLang="sl-SI" sz="900" dirty="0" smtClean="0"/>
              <a:t>, merilno </a:t>
            </a:r>
            <a:r>
              <a:rPr lang="sl-SI" altLang="sl-SI" sz="900" dirty="0"/>
              <a:t>območje, občutljivost, frekvenčna odvisnost, nelinearnost, temperaturna občutljivost, vhodno in izhodno območje, največje dovoljene vrednosti temperature, napajanja itd.</a:t>
            </a:r>
          </a:p>
        </p:txBody>
      </p:sp>
      <p:sp>
        <p:nvSpPr>
          <p:cNvPr id="35" name="Text Box 5"/>
          <p:cNvSpPr txBox="1">
            <a:spLocks noChangeArrowheads="1"/>
          </p:cNvSpPr>
          <p:nvPr/>
        </p:nvSpPr>
        <p:spPr bwMode="auto">
          <a:xfrm>
            <a:off x="2852418" y="2991534"/>
            <a:ext cx="1216416" cy="461665"/>
          </a:xfrm>
          <a:prstGeom prst="rect">
            <a:avLst/>
          </a:prstGeom>
          <a:solidFill>
            <a:srgbClr val="0070C0"/>
          </a:solidFill>
          <a:ln w="9525">
            <a:solidFill>
              <a:schemeClr val="tx1"/>
            </a:solidFill>
            <a:miter lim="800000"/>
            <a:headEnd/>
            <a:tailEnd/>
          </a:ln>
          <a:effectLs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smtClean="0">
                <a:solidFill>
                  <a:schemeClr val="bg1"/>
                </a:solidFill>
              </a:rPr>
              <a:t>Prilagoditveno vezje</a:t>
            </a:r>
            <a:endParaRPr lang="sl-SI" altLang="sl-SI" sz="1200" b="1" dirty="0">
              <a:solidFill>
                <a:schemeClr val="bg1"/>
              </a:solidFill>
            </a:endParaRPr>
          </a:p>
        </p:txBody>
      </p:sp>
      <p:sp>
        <p:nvSpPr>
          <p:cNvPr id="37" name="Line 11"/>
          <p:cNvSpPr>
            <a:spLocks noChangeShapeType="1"/>
          </p:cNvSpPr>
          <p:nvPr/>
        </p:nvSpPr>
        <p:spPr bwMode="auto">
          <a:xfrm>
            <a:off x="4049018" y="3219849"/>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41" name="Line 11"/>
          <p:cNvSpPr>
            <a:spLocks noChangeShapeType="1"/>
          </p:cNvSpPr>
          <p:nvPr/>
        </p:nvSpPr>
        <p:spPr bwMode="auto">
          <a:xfrm>
            <a:off x="2564978" y="3205778"/>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pic>
        <p:nvPicPr>
          <p:cNvPr id="2" name="Slika 1"/>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83794" y="1965615"/>
            <a:ext cx="1275756" cy="1079486"/>
          </a:xfrm>
          <a:prstGeom prst="rect">
            <a:avLst/>
          </a:prstGeom>
        </p:spPr>
      </p:pic>
      <p:pic>
        <p:nvPicPr>
          <p:cNvPr id="8" name="Slika 7"/>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50105" y="2194440"/>
            <a:ext cx="893455" cy="893455"/>
          </a:xfrm>
          <a:prstGeom prst="rect">
            <a:avLst/>
          </a:prstGeom>
        </p:spPr>
      </p:pic>
      <p:pic>
        <p:nvPicPr>
          <p:cNvPr id="13" name="Slika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420242" y="1902908"/>
            <a:ext cx="1232086" cy="552314"/>
          </a:xfrm>
          <a:prstGeom prst="rect">
            <a:avLst/>
          </a:prstGeom>
        </p:spPr>
      </p:pic>
      <p:sp>
        <p:nvSpPr>
          <p:cNvPr id="56" name="Line 11"/>
          <p:cNvSpPr>
            <a:spLocks noChangeShapeType="1"/>
          </p:cNvSpPr>
          <p:nvPr/>
        </p:nvSpPr>
        <p:spPr bwMode="auto">
          <a:xfrm>
            <a:off x="1210197" y="2957702"/>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57" name="Line 11"/>
          <p:cNvSpPr>
            <a:spLocks noChangeShapeType="1"/>
          </p:cNvSpPr>
          <p:nvPr/>
        </p:nvSpPr>
        <p:spPr bwMode="auto">
          <a:xfrm>
            <a:off x="1210197" y="3086229"/>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59" name="Line 11"/>
          <p:cNvSpPr>
            <a:spLocks noChangeShapeType="1"/>
          </p:cNvSpPr>
          <p:nvPr/>
        </p:nvSpPr>
        <p:spPr bwMode="auto">
          <a:xfrm>
            <a:off x="1210197" y="3343283"/>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60" name="Line 11"/>
          <p:cNvSpPr>
            <a:spLocks noChangeShapeType="1"/>
          </p:cNvSpPr>
          <p:nvPr/>
        </p:nvSpPr>
        <p:spPr bwMode="auto">
          <a:xfrm>
            <a:off x="1210197" y="3471810"/>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61" name="Line 11"/>
          <p:cNvSpPr>
            <a:spLocks noChangeShapeType="1"/>
          </p:cNvSpPr>
          <p:nvPr/>
        </p:nvSpPr>
        <p:spPr bwMode="auto">
          <a:xfrm>
            <a:off x="1210197" y="3600337"/>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62" name="Line 11"/>
          <p:cNvSpPr>
            <a:spLocks noChangeShapeType="1"/>
          </p:cNvSpPr>
          <p:nvPr/>
        </p:nvSpPr>
        <p:spPr bwMode="auto">
          <a:xfrm>
            <a:off x="1210197" y="3728864"/>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63" name="Text Box 18"/>
          <p:cNvSpPr txBox="1">
            <a:spLocks noChangeArrowheads="1"/>
          </p:cNvSpPr>
          <p:nvPr/>
        </p:nvSpPr>
        <p:spPr bwMode="auto">
          <a:xfrm>
            <a:off x="2852316" y="3608695"/>
            <a:ext cx="1334240" cy="25199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050" b="1" dirty="0" err="1" smtClean="0"/>
              <a:t>Ojačevanje</a:t>
            </a:r>
            <a:r>
              <a:rPr lang="sl-SI" altLang="sl-SI" sz="1050" b="1" dirty="0" smtClean="0"/>
              <a:t> </a:t>
            </a:r>
          </a:p>
          <a:p>
            <a:pPr algn="ctr" eaLnBrk="1" hangingPunct="1">
              <a:spcBef>
                <a:spcPct val="50000"/>
              </a:spcBef>
              <a:buFontTx/>
              <a:buNone/>
            </a:pPr>
            <a:endParaRPr lang="sl-SI" altLang="sl-SI" sz="1050" b="1" dirty="0" smtClean="0"/>
          </a:p>
          <a:p>
            <a:pPr algn="ctr" eaLnBrk="1" hangingPunct="1">
              <a:spcBef>
                <a:spcPct val="50000"/>
              </a:spcBef>
              <a:buFontTx/>
              <a:buNone/>
            </a:pPr>
            <a:r>
              <a:rPr lang="sl-SI" altLang="sl-SI" sz="900" dirty="0" err="1" smtClean="0"/>
              <a:t>Ojačanje</a:t>
            </a:r>
            <a:r>
              <a:rPr lang="sl-SI" altLang="sl-SI" sz="900" dirty="0"/>
              <a:t>, preostala napetost na vhodu (</a:t>
            </a:r>
            <a:r>
              <a:rPr lang="sl-SI" altLang="sl-SI" sz="900" dirty="0" err="1"/>
              <a:t>offset</a:t>
            </a:r>
            <a:r>
              <a:rPr lang="sl-SI" altLang="sl-SI" sz="900" dirty="0"/>
              <a:t>), temperaturna občutljivost </a:t>
            </a:r>
            <a:r>
              <a:rPr lang="sl-SI" altLang="sl-SI" sz="900" dirty="0" err="1"/>
              <a:t>ojačanja</a:t>
            </a:r>
            <a:r>
              <a:rPr lang="sl-SI" altLang="sl-SI" sz="900" dirty="0"/>
              <a:t>, temperaturna občutljivost vhodne preostale napetosti, vhodno in izhodno območje, napetost napajanja, poraba, vhodna in izhodna impedanca, nelinearnost, THD </a:t>
            </a:r>
            <a:r>
              <a:rPr lang="sl-SI" altLang="sl-SI" sz="900" dirty="0" smtClean="0"/>
              <a:t>itd</a:t>
            </a:r>
            <a:r>
              <a:rPr lang="sl-SI" altLang="sl-SI" sz="1000" dirty="0" smtClean="0"/>
              <a:t>.</a:t>
            </a:r>
            <a:endParaRPr lang="sl-SI" altLang="sl-SI" sz="1000" dirty="0"/>
          </a:p>
        </p:txBody>
      </p:sp>
      <p:sp>
        <p:nvSpPr>
          <p:cNvPr id="64" name="Text Box 18"/>
          <p:cNvSpPr txBox="1">
            <a:spLocks noChangeArrowheads="1"/>
          </p:cNvSpPr>
          <p:nvPr/>
        </p:nvSpPr>
        <p:spPr bwMode="auto">
          <a:xfrm>
            <a:off x="1210197" y="4221088"/>
            <a:ext cx="1565381" cy="263918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000" b="1" dirty="0" smtClean="0"/>
              <a:t>Preklop </a:t>
            </a:r>
            <a:r>
              <a:rPr lang="sl-SI" altLang="sl-SI" sz="1000" b="1" dirty="0"/>
              <a:t>med </a:t>
            </a:r>
            <a:r>
              <a:rPr lang="sl-SI" altLang="sl-SI" sz="1000" b="1" dirty="0" smtClean="0"/>
              <a:t>različnimi kanali</a:t>
            </a:r>
          </a:p>
          <a:p>
            <a:pPr algn="ctr" eaLnBrk="1" hangingPunct="1">
              <a:spcBef>
                <a:spcPct val="50000"/>
              </a:spcBef>
              <a:buFontTx/>
              <a:buNone/>
            </a:pPr>
            <a:endParaRPr lang="sl-SI" altLang="sl-SI" sz="1000" dirty="0"/>
          </a:p>
          <a:p>
            <a:pPr algn="ctr" eaLnBrk="1" hangingPunct="1">
              <a:spcBef>
                <a:spcPct val="50000"/>
              </a:spcBef>
              <a:buFontTx/>
              <a:buNone/>
            </a:pPr>
            <a:r>
              <a:rPr lang="sl-SI" altLang="sl-SI" sz="900" dirty="0" smtClean="0"/>
              <a:t>Hitrost </a:t>
            </a:r>
            <a:r>
              <a:rPr lang="sl-SI" altLang="sl-SI" sz="900" dirty="0"/>
              <a:t>preklopa, največja frekvenca preklapljanja, </a:t>
            </a:r>
            <a:r>
              <a:rPr lang="sl-SI" altLang="sl-SI" sz="900" dirty="0" smtClean="0"/>
              <a:t>presluh </a:t>
            </a:r>
            <a:r>
              <a:rPr lang="sl-SI" altLang="sl-SI" sz="900" dirty="0"/>
              <a:t>med kanali, presluh med kontrolnim signalom in izhodom, vhodno in izhodno </a:t>
            </a:r>
            <a:r>
              <a:rPr lang="sl-SI" altLang="sl-SI" sz="900" dirty="0" smtClean="0"/>
              <a:t>območje, izolacijska in prevodna upornost/impedanca</a:t>
            </a:r>
            <a:r>
              <a:rPr lang="sl-SI" altLang="sl-SI" sz="900" dirty="0"/>
              <a:t>, </a:t>
            </a:r>
            <a:r>
              <a:rPr lang="sl-SI" altLang="sl-SI" sz="900" dirty="0" smtClean="0"/>
              <a:t>lastne </a:t>
            </a:r>
            <a:r>
              <a:rPr lang="sl-SI" altLang="sl-SI" sz="900" dirty="0"/>
              <a:t>termonapetosti, minimalni </a:t>
            </a:r>
            <a:r>
              <a:rPr lang="sl-SI" altLang="sl-SI" sz="900" dirty="0" smtClean="0"/>
              <a:t>tok, napetost</a:t>
            </a:r>
            <a:r>
              <a:rPr lang="sl-SI" altLang="sl-SI" sz="900" dirty="0"/>
              <a:t>, </a:t>
            </a:r>
            <a:r>
              <a:rPr lang="sl-SI" altLang="sl-SI" sz="900" dirty="0" smtClean="0"/>
              <a:t>največja </a:t>
            </a:r>
            <a:r>
              <a:rPr lang="sl-SI" altLang="sl-SI" sz="900" dirty="0"/>
              <a:t>dovoljena tok in napetost, pasovna š</a:t>
            </a:r>
            <a:r>
              <a:rPr lang="sl-SI" altLang="sl-SI" sz="900" dirty="0" smtClean="0"/>
              <a:t>irina, </a:t>
            </a:r>
            <a:r>
              <a:rPr lang="sl-SI" altLang="sl-SI" sz="900" dirty="0" err="1" smtClean="0"/>
              <a:t>itd</a:t>
            </a:r>
            <a:endParaRPr lang="sl-SI" altLang="sl-SI" sz="900" dirty="0"/>
          </a:p>
        </p:txBody>
      </p:sp>
      <p:sp>
        <p:nvSpPr>
          <p:cNvPr id="65" name="Text Box 18"/>
          <p:cNvSpPr txBox="1">
            <a:spLocks noChangeArrowheads="1"/>
          </p:cNvSpPr>
          <p:nvPr/>
        </p:nvSpPr>
        <p:spPr bwMode="auto">
          <a:xfrm>
            <a:off x="4294138" y="3520725"/>
            <a:ext cx="1216331" cy="20890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050" b="1" dirty="0" smtClean="0"/>
              <a:t>Filtriranje</a:t>
            </a:r>
          </a:p>
          <a:p>
            <a:pPr algn="ctr" eaLnBrk="1" hangingPunct="1">
              <a:spcBef>
                <a:spcPct val="50000"/>
              </a:spcBef>
              <a:buFontTx/>
              <a:buNone/>
            </a:pPr>
            <a:endParaRPr lang="sl-SI" altLang="sl-SI" sz="1050" b="1" dirty="0"/>
          </a:p>
          <a:p>
            <a:pPr algn="ctr" eaLnBrk="1" hangingPunct="1">
              <a:spcBef>
                <a:spcPct val="50000"/>
              </a:spcBef>
              <a:buFontTx/>
              <a:buNone/>
            </a:pPr>
            <a:r>
              <a:rPr lang="sl-SI" altLang="sl-SI" sz="900" dirty="0"/>
              <a:t>Topologija, red, mejna frekvenca, vrsta (LP, HP, BP, BS), osnovna funkcija je </a:t>
            </a:r>
            <a:r>
              <a:rPr lang="sl-SI" altLang="sl-SI" sz="900" dirty="0" smtClean="0"/>
              <a:t>dušenje </a:t>
            </a:r>
            <a:r>
              <a:rPr lang="sl-SI" altLang="sl-SI" sz="900" dirty="0"/>
              <a:t>nad </a:t>
            </a:r>
            <a:r>
              <a:rPr lang="sl-SI" altLang="sl-SI" sz="900" dirty="0" err="1"/>
              <a:t>Nyquistovo</a:t>
            </a:r>
            <a:r>
              <a:rPr lang="sl-SI" altLang="sl-SI" sz="900" dirty="0"/>
              <a:t> </a:t>
            </a:r>
            <a:r>
              <a:rPr lang="sl-SI" altLang="sl-SI" sz="900" dirty="0" smtClean="0"/>
              <a:t>frekvenco </a:t>
            </a:r>
            <a:r>
              <a:rPr lang="sl-SI" altLang="sl-SI" sz="900" dirty="0"/>
              <a:t>ali </a:t>
            </a:r>
            <a:r>
              <a:rPr lang="sl-SI" altLang="sl-SI" sz="900" dirty="0" smtClean="0"/>
              <a:t>prepuščanje </a:t>
            </a:r>
            <a:r>
              <a:rPr lang="sl-SI" altLang="sl-SI" sz="900" dirty="0"/>
              <a:t>območja frekvenc pri </a:t>
            </a:r>
            <a:r>
              <a:rPr lang="sl-SI" altLang="sl-SI" sz="900" dirty="0" smtClean="0"/>
              <a:t>'</a:t>
            </a:r>
            <a:r>
              <a:rPr lang="sl-SI" altLang="sl-SI" sz="900" dirty="0" err="1" smtClean="0"/>
              <a:t>oversamplingu</a:t>
            </a:r>
            <a:r>
              <a:rPr lang="sl-SI" altLang="sl-SI" sz="900" dirty="0" smtClean="0"/>
              <a:t>‚ itd.</a:t>
            </a:r>
            <a:endParaRPr lang="sl-SI" altLang="sl-SI" sz="900" dirty="0"/>
          </a:p>
        </p:txBody>
      </p:sp>
      <p:sp>
        <p:nvSpPr>
          <p:cNvPr id="66" name="Text Box 18"/>
          <p:cNvSpPr txBox="1">
            <a:spLocks noChangeArrowheads="1"/>
          </p:cNvSpPr>
          <p:nvPr/>
        </p:nvSpPr>
        <p:spPr bwMode="auto">
          <a:xfrm>
            <a:off x="5425369" y="3700953"/>
            <a:ext cx="992234" cy="161582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050" b="1" dirty="0" smtClean="0"/>
              <a:t>AD pretvarjanje</a:t>
            </a:r>
            <a:endParaRPr lang="sl-SI" altLang="sl-SI" sz="1050" b="1" dirty="0"/>
          </a:p>
          <a:p>
            <a:pPr algn="ctr" eaLnBrk="1" hangingPunct="1">
              <a:spcBef>
                <a:spcPts val="0"/>
              </a:spcBef>
              <a:buFontTx/>
              <a:buNone/>
            </a:pPr>
            <a:endParaRPr lang="sl-SI" altLang="sl-SI" sz="900" dirty="0" smtClean="0"/>
          </a:p>
          <a:p>
            <a:pPr algn="ctr" eaLnBrk="1" hangingPunct="1">
              <a:spcBef>
                <a:spcPts val="0"/>
              </a:spcBef>
              <a:buFontTx/>
              <a:buNone/>
            </a:pPr>
            <a:endParaRPr lang="sl-SI" altLang="sl-SI" sz="900" dirty="0" smtClean="0"/>
          </a:p>
          <a:p>
            <a:pPr algn="ctr" eaLnBrk="1" hangingPunct="1">
              <a:spcBef>
                <a:spcPts val="0"/>
              </a:spcBef>
              <a:buFontTx/>
              <a:buNone/>
            </a:pPr>
            <a:r>
              <a:rPr lang="sl-SI" altLang="sl-SI" sz="1000" dirty="0" smtClean="0"/>
              <a:t>PCM</a:t>
            </a:r>
            <a:endParaRPr lang="sl-SI" altLang="sl-SI" sz="1000" dirty="0"/>
          </a:p>
          <a:p>
            <a:pPr algn="ctr" eaLnBrk="1" hangingPunct="1">
              <a:spcBef>
                <a:spcPts val="0"/>
              </a:spcBef>
              <a:buFontTx/>
              <a:buNone/>
            </a:pPr>
            <a:r>
              <a:rPr lang="sl-SI" altLang="sl-SI" sz="1000" dirty="0" smtClean="0"/>
              <a:t>Sigma-Delta</a:t>
            </a:r>
            <a:endParaRPr lang="sl-SI" altLang="sl-SI" sz="1000" dirty="0"/>
          </a:p>
          <a:p>
            <a:pPr algn="ctr" eaLnBrk="1" hangingPunct="1">
              <a:spcBef>
                <a:spcPts val="0"/>
              </a:spcBef>
              <a:buFontTx/>
              <a:buNone/>
            </a:pPr>
            <a:r>
              <a:rPr lang="sl-SI" altLang="sl-SI" sz="1000" dirty="0" smtClean="0"/>
              <a:t>SAR</a:t>
            </a:r>
            <a:endParaRPr lang="sl-SI" altLang="sl-SI" sz="1000" dirty="0"/>
          </a:p>
          <a:p>
            <a:pPr algn="ctr" eaLnBrk="1" hangingPunct="1">
              <a:spcBef>
                <a:spcPts val="0"/>
              </a:spcBef>
              <a:buFontTx/>
              <a:buNone/>
            </a:pPr>
            <a:r>
              <a:rPr lang="sl-SI" altLang="sl-SI" sz="1000" dirty="0" smtClean="0"/>
              <a:t>Dual </a:t>
            </a:r>
            <a:r>
              <a:rPr lang="sl-SI" altLang="sl-SI" sz="1000" dirty="0"/>
              <a:t>slope</a:t>
            </a:r>
          </a:p>
          <a:p>
            <a:pPr algn="ctr" eaLnBrk="1" hangingPunct="1">
              <a:spcBef>
                <a:spcPts val="0"/>
              </a:spcBef>
              <a:buFontTx/>
              <a:buNone/>
            </a:pPr>
            <a:r>
              <a:rPr lang="sl-SI" altLang="sl-SI" sz="1000" dirty="0" smtClean="0"/>
              <a:t>U </a:t>
            </a:r>
            <a:r>
              <a:rPr lang="sl-SI" altLang="sl-SI" sz="1000" dirty="0"/>
              <a:t>to </a:t>
            </a:r>
            <a:r>
              <a:rPr lang="sl-SI" altLang="sl-SI" sz="1000" dirty="0" smtClean="0"/>
              <a:t>f</a:t>
            </a:r>
          </a:p>
          <a:p>
            <a:pPr algn="ctr" eaLnBrk="1" hangingPunct="1">
              <a:spcBef>
                <a:spcPts val="0"/>
              </a:spcBef>
              <a:buFontTx/>
              <a:buNone/>
            </a:pPr>
            <a:r>
              <a:rPr lang="sl-SI" altLang="sl-SI" sz="1000" dirty="0" err="1" smtClean="0"/>
              <a:t>itd</a:t>
            </a:r>
            <a:endParaRPr lang="sl-SI" altLang="sl-SI" sz="1000" dirty="0"/>
          </a:p>
        </p:txBody>
      </p:sp>
      <p:sp>
        <p:nvSpPr>
          <p:cNvPr id="67" name="Text Box 18"/>
          <p:cNvSpPr txBox="1">
            <a:spLocks noChangeArrowheads="1"/>
          </p:cNvSpPr>
          <p:nvPr/>
        </p:nvSpPr>
        <p:spPr bwMode="auto">
          <a:xfrm>
            <a:off x="6400015" y="3853618"/>
            <a:ext cx="1229708" cy="21467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es-ES" altLang="sl-SI" sz="1100" b="1" dirty="0"/>
              <a:t>Procesiranje</a:t>
            </a:r>
          </a:p>
          <a:p>
            <a:pPr algn="ctr" eaLnBrk="1" hangingPunct="1">
              <a:spcBef>
                <a:spcPts val="0"/>
              </a:spcBef>
              <a:buFontTx/>
              <a:buNone/>
            </a:pPr>
            <a:endParaRPr lang="sl-SI" altLang="sl-SI" sz="700" dirty="0" smtClean="0"/>
          </a:p>
          <a:p>
            <a:pPr algn="ctr" eaLnBrk="1" hangingPunct="1">
              <a:spcBef>
                <a:spcPts val="0"/>
              </a:spcBef>
              <a:buFontTx/>
              <a:buNone/>
            </a:pPr>
            <a:endParaRPr lang="sl-SI" altLang="sl-SI" sz="700" dirty="0" smtClean="0"/>
          </a:p>
          <a:p>
            <a:pPr algn="ctr" eaLnBrk="1" hangingPunct="1">
              <a:spcBef>
                <a:spcPts val="0"/>
              </a:spcBef>
              <a:buFontTx/>
              <a:buNone/>
            </a:pPr>
            <a:r>
              <a:rPr lang="sl-SI" altLang="sl-SI" sz="1050" dirty="0" smtClean="0"/>
              <a:t>Računalnik, </a:t>
            </a:r>
            <a:r>
              <a:rPr lang="sl-SI" altLang="sl-SI" sz="1050" dirty="0" err="1" smtClean="0"/>
              <a:t>mikroračunalnik,p</a:t>
            </a:r>
            <a:r>
              <a:rPr lang="es-ES" altLang="sl-SI" sz="1050" dirty="0" smtClean="0"/>
              <a:t>rocesor</a:t>
            </a:r>
            <a:r>
              <a:rPr lang="es-ES" altLang="sl-SI" sz="1050" dirty="0"/>
              <a:t>, uC, DSP, </a:t>
            </a:r>
            <a:r>
              <a:rPr lang="es-ES" altLang="sl-SI" sz="1050" dirty="0" smtClean="0"/>
              <a:t>FPGA</a:t>
            </a:r>
            <a:r>
              <a:rPr lang="sl-SI" altLang="sl-SI" sz="1050" dirty="0" smtClean="0"/>
              <a:t>, programska oprema (</a:t>
            </a:r>
            <a:r>
              <a:rPr lang="sl-SI" altLang="sl-SI" sz="1050" dirty="0" err="1" smtClean="0"/>
              <a:t>assembler</a:t>
            </a:r>
            <a:r>
              <a:rPr lang="sl-SI" altLang="sl-SI" sz="1050" dirty="0" smtClean="0"/>
              <a:t>, </a:t>
            </a:r>
            <a:r>
              <a:rPr lang="sl-SI" altLang="sl-SI" sz="1050" dirty="0" err="1" smtClean="0"/>
              <a:t>arduino</a:t>
            </a:r>
            <a:r>
              <a:rPr lang="sl-SI" altLang="sl-SI" sz="1050" dirty="0" smtClean="0"/>
              <a:t>, </a:t>
            </a:r>
            <a:r>
              <a:rPr lang="sl-SI" altLang="sl-SI" sz="1050" dirty="0" err="1" smtClean="0"/>
              <a:t>python</a:t>
            </a:r>
            <a:r>
              <a:rPr lang="sl-SI" altLang="sl-SI" sz="1050" dirty="0" smtClean="0"/>
              <a:t>, C, </a:t>
            </a:r>
            <a:r>
              <a:rPr lang="sl-SI" altLang="sl-SI" sz="1050" dirty="0" err="1" smtClean="0"/>
              <a:t>LabVIEW</a:t>
            </a:r>
            <a:r>
              <a:rPr lang="sl-SI" altLang="sl-SI" sz="1050" dirty="0" smtClean="0"/>
              <a:t>, </a:t>
            </a:r>
            <a:r>
              <a:rPr lang="sl-SI" altLang="sl-SI" sz="1050" dirty="0" err="1" smtClean="0"/>
              <a:t>dewesoft</a:t>
            </a:r>
            <a:r>
              <a:rPr lang="sl-SI" altLang="sl-SI" sz="1050" dirty="0" smtClean="0"/>
              <a:t>), itd</a:t>
            </a:r>
            <a:r>
              <a:rPr lang="sl-SI" altLang="sl-SI" sz="1400" dirty="0" smtClean="0"/>
              <a:t>.</a:t>
            </a:r>
            <a:r>
              <a:rPr lang="es-ES" altLang="sl-SI" sz="1400" dirty="0" smtClean="0"/>
              <a:t> </a:t>
            </a:r>
            <a:endParaRPr lang="sl-SI" altLang="sl-SI" sz="1400" dirty="0"/>
          </a:p>
        </p:txBody>
      </p:sp>
      <p:sp>
        <p:nvSpPr>
          <p:cNvPr id="68" name="Text Box 18"/>
          <p:cNvSpPr txBox="1">
            <a:spLocks noChangeArrowheads="1"/>
          </p:cNvSpPr>
          <p:nvPr/>
        </p:nvSpPr>
        <p:spPr bwMode="auto">
          <a:xfrm>
            <a:off x="7656416" y="3554980"/>
            <a:ext cx="1133635" cy="13042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smtClean="0"/>
              <a:t>Prikazovanje</a:t>
            </a:r>
          </a:p>
          <a:p>
            <a:pPr algn="ctr" eaLnBrk="1" hangingPunct="1">
              <a:spcBef>
                <a:spcPct val="50000"/>
              </a:spcBef>
              <a:buFontTx/>
              <a:buNone/>
            </a:pPr>
            <a:endParaRPr lang="es-ES" altLang="sl-SI" sz="1200" b="1" dirty="0"/>
          </a:p>
          <a:p>
            <a:pPr algn="ctr" eaLnBrk="1" hangingPunct="1">
              <a:spcBef>
                <a:spcPct val="50000"/>
              </a:spcBef>
              <a:buFontTx/>
              <a:buNone/>
            </a:pPr>
            <a:r>
              <a:rPr lang="sl-SI" altLang="sl-SI" sz="1050" dirty="0" smtClean="0"/>
              <a:t>LCD, LED, </a:t>
            </a:r>
            <a:r>
              <a:rPr lang="sl-SI" altLang="sl-SI" sz="1050" dirty="0" err="1" smtClean="0"/>
              <a:t>www</a:t>
            </a:r>
            <a:r>
              <a:rPr lang="sl-SI" altLang="sl-SI" sz="1050" dirty="0" smtClean="0"/>
              <a:t>, oblak, shranjevanje itd</a:t>
            </a:r>
            <a:r>
              <a:rPr lang="sl-SI" altLang="sl-SI" sz="1200" dirty="0" smtClean="0"/>
              <a:t>.</a:t>
            </a:r>
            <a:endParaRPr lang="sl-SI" altLang="sl-SI" sz="1200" dirty="0"/>
          </a:p>
        </p:txBody>
      </p:sp>
      <p:sp>
        <p:nvSpPr>
          <p:cNvPr id="70" name="Text Box 5"/>
          <p:cNvSpPr txBox="1">
            <a:spLocks noChangeArrowheads="1"/>
          </p:cNvSpPr>
          <p:nvPr/>
        </p:nvSpPr>
        <p:spPr bwMode="auto">
          <a:xfrm>
            <a:off x="4336356" y="3081351"/>
            <a:ext cx="887420" cy="276999"/>
          </a:xfrm>
          <a:prstGeom prst="rect">
            <a:avLst/>
          </a:prstGeom>
          <a:solidFill>
            <a:srgbClr val="FF9933"/>
          </a:solidFill>
          <a:ln w="9525">
            <a:solidFill>
              <a:schemeClr val="tx1"/>
            </a:solidFill>
            <a:miter lim="800000"/>
            <a:headEnd/>
            <a:tailEnd/>
          </a:ln>
          <a:effectLs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smtClean="0">
                <a:solidFill>
                  <a:schemeClr val="bg1"/>
                </a:solidFill>
              </a:rPr>
              <a:t>Filter</a:t>
            </a:r>
            <a:endParaRPr lang="sl-SI" altLang="sl-SI" sz="1200" b="1" dirty="0">
              <a:solidFill>
                <a:schemeClr val="bg1"/>
              </a:solidFill>
            </a:endParaRPr>
          </a:p>
        </p:txBody>
      </p:sp>
      <p:sp>
        <p:nvSpPr>
          <p:cNvPr id="71" name="Text Box 5"/>
          <p:cNvSpPr txBox="1">
            <a:spLocks noChangeArrowheads="1"/>
          </p:cNvSpPr>
          <p:nvPr/>
        </p:nvSpPr>
        <p:spPr bwMode="auto">
          <a:xfrm>
            <a:off x="5520050" y="2778707"/>
            <a:ext cx="736434" cy="830997"/>
          </a:xfrm>
          <a:prstGeom prst="rect">
            <a:avLst/>
          </a:prstGeom>
          <a:solidFill>
            <a:srgbClr val="FF0000"/>
          </a:solidFill>
          <a:ln w="9525">
            <a:solidFill>
              <a:schemeClr val="tx1"/>
            </a:solidFill>
            <a:miter lim="800000"/>
            <a:headEnd/>
            <a:tailEnd/>
          </a:ln>
          <a:effectLs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b="1" dirty="0" smtClean="0">
              <a:solidFill>
                <a:schemeClr val="bg1"/>
              </a:solidFill>
            </a:endParaRPr>
          </a:p>
          <a:p>
            <a:pPr algn="ctr" eaLnBrk="1" hangingPunct="1">
              <a:spcBef>
                <a:spcPct val="50000"/>
              </a:spcBef>
              <a:buFontTx/>
              <a:buNone/>
            </a:pPr>
            <a:r>
              <a:rPr lang="sl-SI" altLang="sl-SI" sz="1200" b="1" dirty="0" smtClean="0">
                <a:solidFill>
                  <a:schemeClr val="bg1"/>
                </a:solidFill>
              </a:rPr>
              <a:t>ADP</a:t>
            </a:r>
          </a:p>
          <a:p>
            <a:pPr algn="ctr" eaLnBrk="1" hangingPunct="1">
              <a:spcBef>
                <a:spcPct val="50000"/>
              </a:spcBef>
              <a:buFontTx/>
              <a:buNone/>
            </a:pPr>
            <a:endParaRPr lang="sl-SI" altLang="sl-SI" sz="1200" b="1" dirty="0">
              <a:solidFill>
                <a:schemeClr val="bg1"/>
              </a:solidFill>
            </a:endParaRPr>
          </a:p>
        </p:txBody>
      </p:sp>
      <p:sp>
        <p:nvSpPr>
          <p:cNvPr id="72" name="Text Box 8"/>
          <p:cNvSpPr txBox="1">
            <a:spLocks noChangeArrowheads="1"/>
          </p:cNvSpPr>
          <p:nvPr/>
        </p:nvSpPr>
        <p:spPr bwMode="auto">
          <a:xfrm>
            <a:off x="7612168" y="3088990"/>
            <a:ext cx="1322056" cy="276999"/>
          </a:xfrm>
          <a:prstGeom prst="rect">
            <a:avLst/>
          </a:prstGeom>
          <a:solidFill>
            <a:schemeClr val="bg1">
              <a:lumMod val="50000"/>
            </a:schemeClr>
          </a:solidFill>
          <a:ln w="9525">
            <a:solidFill>
              <a:schemeClr val="tx1"/>
            </a:solidFill>
            <a:miter lim="800000"/>
            <a:headEnd/>
            <a:tailEnd/>
          </a:ln>
          <a:effectLs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smtClean="0">
                <a:solidFill>
                  <a:schemeClr val="bg1"/>
                </a:solidFill>
              </a:rPr>
              <a:t>Prikazovalnik </a:t>
            </a:r>
            <a:endParaRPr lang="sl-SI" altLang="sl-SI" sz="1200" b="1" dirty="0">
              <a:solidFill>
                <a:schemeClr val="bg1"/>
              </a:solidFill>
            </a:endParaRPr>
          </a:p>
        </p:txBody>
      </p:sp>
      <p:pic>
        <p:nvPicPr>
          <p:cNvPr id="8217" name="Picture 2" descr="http://www.blazedisplay.com/uploadFile/LCD_Display_Control_Board_for_Dispenser_CPU.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29723" y="2408922"/>
            <a:ext cx="1128712"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26" descr="296-28-TSSOP"/>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25350" y="2308908"/>
            <a:ext cx="713192" cy="579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6"/>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23284" y="3500661"/>
            <a:ext cx="1006022" cy="481409"/>
          </a:xfrm>
          <a:prstGeom prst="rect">
            <a:avLst/>
          </a:prstGeom>
        </p:spPr>
      </p:pic>
    </p:spTree>
    <p:extLst>
      <p:ext uri="{BB962C8B-B14F-4D97-AF65-F5344CB8AC3E}">
        <p14:creationId xmlns:p14="http://schemas.microsoft.com/office/powerpoint/2010/main" val="357728003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5235" name="Rectangle 3"/>
          <p:cNvSpPr>
            <a:spLocks noChangeArrowheads="1"/>
          </p:cNvSpPr>
          <p:nvPr/>
        </p:nvSpPr>
        <p:spPr bwMode="auto">
          <a:xfrm>
            <a:off x="4062413"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95236" name="Object 4"/>
          <p:cNvGraphicFramePr>
            <a:graphicFrameLocks noChangeAspect="1"/>
          </p:cNvGraphicFramePr>
          <p:nvPr/>
        </p:nvGraphicFramePr>
        <p:xfrm>
          <a:off x="914400" y="1219200"/>
          <a:ext cx="1816100" cy="4343400"/>
        </p:xfrm>
        <a:graphic>
          <a:graphicData uri="http://schemas.openxmlformats.org/presentationml/2006/ole">
            <mc:AlternateContent xmlns:mc="http://schemas.openxmlformats.org/markup-compatibility/2006">
              <mc:Choice xmlns:v="urn:schemas-microsoft-com:vml" Requires="v">
                <p:oleObj spid="_x0000_s95343" r:id="rId4" imgW="1021080" imgH="2433828" progId="Word.Picture.8">
                  <p:embed/>
                </p:oleObj>
              </mc:Choice>
              <mc:Fallback>
                <p:oleObj r:id="rId4" imgW="1021080" imgH="2433828" progId="Word.Pictur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219200"/>
                        <a:ext cx="18161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25" name="Text Box 5"/>
          <p:cNvSpPr txBox="1">
            <a:spLocks noChangeArrowheads="1"/>
          </p:cNvSpPr>
          <p:nvPr/>
        </p:nvSpPr>
        <p:spPr bwMode="auto">
          <a:xfrm>
            <a:off x="3657600" y="1628775"/>
            <a:ext cx="4875213"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a:solidFill>
                  <a:schemeClr val="tx1"/>
                </a:solidFill>
                <a:latin typeface="Arial" charset="0"/>
              </a:defRPr>
            </a:lvl1pPr>
            <a:lvl2pPr marL="914400" indent="-457200">
              <a:defRPr>
                <a:solidFill>
                  <a:schemeClr val="tx1"/>
                </a:solidFill>
                <a:latin typeface="Arial" charset="0"/>
              </a:defRPr>
            </a:lvl2pPr>
            <a:lvl3pPr marL="1371600" indent="-457200">
              <a:defRPr>
                <a:solidFill>
                  <a:schemeClr val="tx1"/>
                </a:solidFill>
                <a:latin typeface="Arial" charset="0"/>
              </a:defRPr>
            </a:lvl3pPr>
            <a:lvl4pPr marL="1828800" indent="-457200">
              <a:defRPr>
                <a:solidFill>
                  <a:schemeClr val="tx1"/>
                </a:solidFill>
                <a:latin typeface="Arial" charset="0"/>
              </a:defRPr>
            </a:lvl4pPr>
            <a:lvl5pPr marL="2286000" indent="-457200">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defRPr/>
            </a:pPr>
            <a:r>
              <a:rPr lang="sl-SI" altLang="sl-SI" sz="3600" b="1" dirty="0" smtClean="0">
                <a:solidFill>
                  <a:schemeClr val="accent6">
                    <a:lumMod val="75000"/>
                  </a:schemeClr>
                </a:solidFill>
                <a:effectLst>
                  <a:outerShdw blurRad="38100" dist="38100" dir="2700000" algn="tl">
                    <a:srgbClr val="FFFFFF"/>
                  </a:outerShdw>
                </a:effectLst>
                <a:latin typeface="Tahoma" pitchFamily="34" charset="0"/>
                <a:cs typeface="Arial" charset="0"/>
              </a:rPr>
              <a:t>Osnovne operacije metrologije</a:t>
            </a:r>
            <a:endParaRPr lang="sl-SI" altLang="sl-SI" sz="3600" b="1" dirty="0" smtClean="0">
              <a:solidFill>
                <a:schemeClr val="accent6">
                  <a:lumMod val="75000"/>
                </a:schemeClr>
              </a:solidFill>
              <a:effectLst>
                <a:outerShdw blurRad="38100" dist="38100" dir="2700000" algn="tl">
                  <a:srgbClr val="FFFFFF"/>
                </a:outerShdw>
              </a:effectLst>
              <a:latin typeface="Tahoma" pitchFamily="34" charset="0"/>
            </a:endParaRPr>
          </a:p>
          <a:p>
            <a:pPr>
              <a:defRPr/>
            </a:pPr>
            <a:endParaRPr lang="sl-SI" altLang="sl-SI" sz="1800" dirty="0" smtClean="0"/>
          </a:p>
          <a:p>
            <a:pPr>
              <a:defRPr/>
            </a:pPr>
            <a:endParaRPr lang="sl-SI" altLang="sl-SI" sz="1800" dirty="0" smtClean="0"/>
          </a:p>
          <a:p>
            <a:pPr>
              <a:defRPr/>
            </a:pPr>
            <a:r>
              <a:rPr lang="sl-SI" altLang="sl-SI" sz="1800" b="1" dirty="0" smtClean="0">
                <a:effectLst>
                  <a:outerShdw blurRad="38100" dist="38100" dir="2700000" algn="tl">
                    <a:srgbClr val="FFFFFF"/>
                  </a:outerShdw>
                </a:effectLst>
                <a:latin typeface="Tahoma" pitchFamily="34" charset="0"/>
                <a:cs typeface="Arial" charset="0"/>
              </a:rPr>
              <a:t>definicija</a:t>
            </a:r>
            <a:r>
              <a:rPr lang="sl-SI" altLang="sl-SI" sz="1200" dirty="0" smtClean="0">
                <a:cs typeface="Times New Roman" pitchFamily="18" charset="0"/>
              </a:rPr>
              <a:t> – običajno abstrakten opis fizikalne veličine z navedbo vseh njenih bistvenih lastnosti.</a:t>
            </a:r>
            <a:endParaRPr lang="sl-SI" altLang="sl-SI" sz="1200" dirty="0" smtClean="0"/>
          </a:p>
          <a:p>
            <a:pPr>
              <a:defRPr/>
            </a:pPr>
            <a:endParaRPr lang="sl-SI" altLang="sl-SI" sz="1200" dirty="0" smtClean="0"/>
          </a:p>
          <a:p>
            <a:pPr>
              <a:defRPr/>
            </a:pPr>
            <a:r>
              <a:rPr lang="sl-SI" altLang="sl-SI" sz="1800" b="1" dirty="0" smtClean="0">
                <a:effectLst>
                  <a:outerShdw blurRad="38100" dist="38100" dir="2700000" algn="tl">
                    <a:srgbClr val="FFFFFF"/>
                  </a:outerShdw>
                </a:effectLst>
                <a:latin typeface="Tahoma" pitchFamily="34" charset="0"/>
                <a:cs typeface="Arial" charset="0"/>
              </a:rPr>
              <a:t>realizacija</a:t>
            </a:r>
            <a:r>
              <a:rPr lang="sl-SI" altLang="sl-SI" sz="1200" dirty="0" smtClean="0">
                <a:cs typeface="Arial" charset="0"/>
              </a:rPr>
              <a:t> – izvedba mednarodno dogovorjene abstraktne definicije enote.</a:t>
            </a:r>
            <a:endParaRPr lang="sl-SI" altLang="sl-SI" sz="1200" dirty="0" smtClean="0"/>
          </a:p>
          <a:p>
            <a:pPr>
              <a:defRPr/>
            </a:pPr>
            <a:endParaRPr lang="sl-SI" altLang="sl-SI" sz="1200" dirty="0" smtClean="0"/>
          </a:p>
          <a:p>
            <a:pPr>
              <a:defRPr/>
            </a:pPr>
            <a:r>
              <a:rPr lang="sl-SI" altLang="sl-SI" sz="1800" b="1" dirty="0" smtClean="0">
                <a:effectLst>
                  <a:outerShdw blurRad="38100" dist="38100" dir="2700000" algn="tl">
                    <a:srgbClr val="FFFFFF"/>
                  </a:outerShdw>
                </a:effectLst>
                <a:latin typeface="Tahoma" pitchFamily="34" charset="0"/>
                <a:cs typeface="Arial" charset="0"/>
              </a:rPr>
              <a:t>vzdrževanje</a:t>
            </a:r>
            <a:r>
              <a:rPr lang="sl-SI" altLang="sl-SI" sz="1200" dirty="0" smtClean="0">
                <a:cs typeface="Arial" charset="0"/>
              </a:rPr>
              <a:t> – proces vzdrževanja rezultatov realizacije enote s primarnimi etaloni.</a:t>
            </a:r>
            <a:endParaRPr lang="sl-SI" altLang="sl-SI" sz="1200" dirty="0" smtClean="0"/>
          </a:p>
          <a:p>
            <a:pPr>
              <a:defRPr/>
            </a:pPr>
            <a:endParaRPr lang="sl-SI" altLang="sl-SI" sz="1200" dirty="0" smtClean="0"/>
          </a:p>
          <a:p>
            <a:pPr>
              <a:defRPr/>
            </a:pPr>
            <a:r>
              <a:rPr lang="sl-SI" altLang="sl-SI" sz="1800" b="1" dirty="0" err="1" smtClean="0">
                <a:effectLst>
                  <a:outerShdw blurRad="38100" dist="38100" dir="2700000" algn="tl">
                    <a:srgbClr val="FFFFFF"/>
                  </a:outerShdw>
                </a:effectLst>
                <a:latin typeface="Tahoma" pitchFamily="34" charset="0"/>
                <a:cs typeface="Arial" charset="0"/>
              </a:rPr>
              <a:t>diseminacija</a:t>
            </a:r>
            <a:r>
              <a:rPr lang="sl-SI" altLang="sl-SI" sz="1200" dirty="0" smtClean="0">
                <a:cs typeface="Arial" charset="0"/>
              </a:rPr>
              <a:t> – postopek podajanja enote s </a:t>
            </a:r>
            <a:r>
              <a:rPr lang="sl-SI" altLang="sl-SI" sz="1200" dirty="0" err="1" smtClean="0">
                <a:cs typeface="Arial" charset="0"/>
              </a:rPr>
              <a:t>sledljivostno</a:t>
            </a:r>
            <a:r>
              <a:rPr lang="sl-SI" altLang="sl-SI" sz="1200" dirty="0" smtClean="0">
                <a:cs typeface="Arial" charset="0"/>
              </a:rPr>
              <a:t> verigo od primarne realizacije do uporabnika. V odvisnosti od narave veličine je lahko izvedena na številne načine, od transporta etalona ali etalonskih instrumentov do prenosa signalov na daljavo.</a:t>
            </a:r>
          </a:p>
          <a:p>
            <a:pPr>
              <a:defRPr/>
            </a:pPr>
            <a:r>
              <a:rPr lang="sl-SI" altLang="sl-SI" sz="1200" dirty="0" smtClean="0">
                <a:latin typeface="Times New Roman" pitchFamily="18" charset="0"/>
              </a:rPr>
              <a:t> </a:t>
            </a:r>
          </a:p>
        </p:txBody>
      </p:sp>
      <p:pic>
        <p:nvPicPr>
          <p:cNvPr id="6" name="Picture 5" descr="LMK-logo-clr-0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7" name="Picture 7" descr="UL_logo-02.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maxw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62700" y="2276475"/>
            <a:ext cx="245745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3"/>
          <p:cNvSpPr txBox="1">
            <a:spLocks noChangeArrowheads="1"/>
          </p:cNvSpPr>
          <p:nvPr/>
        </p:nvSpPr>
        <p:spPr bwMode="auto">
          <a:xfrm>
            <a:off x="539750" y="1484313"/>
            <a:ext cx="5791200" cy="452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dirty="0">
                <a:latin typeface="Dauphin" pitchFamily="18" charset="0"/>
                <a:cs typeface="Times New Roman" pitchFamily="18" charset="0"/>
              </a:rPr>
              <a:t>"</a:t>
            </a:r>
            <a:r>
              <a:rPr lang="sl-SI" altLang="sl-SI" sz="1600" dirty="0">
                <a:latin typeface="Book Antiqua" pitchFamily="18" charset="0"/>
                <a:cs typeface="Times New Roman" pitchFamily="18" charset="0"/>
              </a:rPr>
              <a:t>Navsezadnje, čeprav dimenzija in čas rotacije naše Zemlje v povezavi z našo trenutno zmožnostjo merjenj in primerjav izgledata konstantni, nista fizikalno dejstvo. Zemlja se lahko skrči zaradi ohlajevanja, lahko se poveča zaradi plasti meteoritov, ki padejo nanjo, in trajanje njene revolucije se lahko sčasoma skrajša, pa bo še vedno prav tako planet kot pred tem.</a:t>
            </a:r>
          </a:p>
          <a:p>
            <a:pPr eaLnBrk="1" hangingPunct="1">
              <a:spcBef>
                <a:spcPct val="0"/>
              </a:spcBef>
              <a:buFontTx/>
              <a:buNone/>
            </a:pPr>
            <a:r>
              <a:rPr lang="sl-SI" altLang="sl-SI" sz="1600" dirty="0">
                <a:latin typeface="Book Antiqua" pitchFamily="18" charset="0"/>
                <a:cs typeface="Times New Roman" pitchFamily="18" charset="0"/>
              </a:rPr>
              <a:t> </a:t>
            </a:r>
          </a:p>
          <a:p>
            <a:pPr eaLnBrk="1" hangingPunct="1">
              <a:spcBef>
                <a:spcPct val="0"/>
              </a:spcBef>
              <a:buFontTx/>
              <a:buNone/>
            </a:pPr>
            <a:r>
              <a:rPr lang="sl-SI" altLang="sl-SI" sz="1600" dirty="0">
                <a:latin typeface="Book Antiqua" pitchFamily="18" charset="0"/>
                <a:cs typeface="Times New Roman" pitchFamily="18" charset="0"/>
              </a:rPr>
              <a:t>Toda če pogledamo molekulo, recimo vodik, lahko ugotovimo, da če bi le za odtenek spremenili njeno maso in frekvenco oscilacije, to ne bi bila več molekula vodika.</a:t>
            </a:r>
          </a:p>
          <a:p>
            <a:pPr eaLnBrk="1" hangingPunct="1">
              <a:spcBef>
                <a:spcPct val="0"/>
              </a:spcBef>
              <a:buFontTx/>
              <a:buNone/>
            </a:pPr>
            <a:r>
              <a:rPr lang="sl-SI" altLang="sl-SI" sz="1600" dirty="0">
                <a:latin typeface="Book Antiqua" pitchFamily="18" charset="0"/>
                <a:cs typeface="Times New Roman" pitchFamily="18" charset="0"/>
              </a:rPr>
              <a:t> </a:t>
            </a:r>
          </a:p>
          <a:p>
            <a:pPr eaLnBrk="1" hangingPunct="1">
              <a:spcBef>
                <a:spcPct val="0"/>
              </a:spcBef>
              <a:buFontTx/>
              <a:buNone/>
            </a:pPr>
            <a:r>
              <a:rPr lang="sl-SI" altLang="sl-SI" sz="1600" b="1" dirty="0">
                <a:solidFill>
                  <a:srgbClr val="FF9933"/>
                </a:solidFill>
                <a:latin typeface="Book Antiqua" pitchFamily="18" charset="0"/>
                <a:cs typeface="Times New Roman" pitchFamily="18" charset="0"/>
              </a:rPr>
              <a:t>Če torej želimo dobiti etalone za dolžino, čas in maso, ki bodo stalni, jih moramo namesto v dimenziji, masi in gibanju našega planeta iskati v dimenzijah, absolutni masi in frekvenci oscilacij večnih in nespremenljivih in vedno popolnoma enakih molekulah</a:t>
            </a:r>
            <a:r>
              <a:rPr lang="sl-SI" altLang="sl-SI" sz="1600" dirty="0">
                <a:latin typeface="Book Antiqua" pitchFamily="18" charset="0"/>
                <a:cs typeface="Times New Roman" pitchFamily="18" charset="0"/>
              </a:rPr>
              <a:t>."</a:t>
            </a:r>
            <a:r>
              <a:rPr lang="en-GB" altLang="sl-SI" sz="1600" dirty="0">
                <a:latin typeface="Book Antiqua" pitchFamily="18" charset="0"/>
                <a:cs typeface="Times New Roman" pitchFamily="18" charset="0"/>
              </a:rPr>
              <a:t> </a:t>
            </a:r>
            <a:endParaRPr lang="sl-SI" altLang="sl-SI" sz="1600" dirty="0">
              <a:latin typeface="Book Antiqua" pitchFamily="18" charset="0"/>
              <a:cs typeface="Times New Roman" pitchFamily="18" charset="0"/>
            </a:endParaRPr>
          </a:p>
          <a:p>
            <a:pPr eaLnBrk="1" hangingPunct="1">
              <a:spcBef>
                <a:spcPct val="0"/>
              </a:spcBef>
              <a:buFontTx/>
              <a:buNone/>
            </a:pPr>
            <a:r>
              <a:rPr lang="en-GB" altLang="sl-SI" sz="1800" dirty="0">
                <a:latin typeface="Book Antiqua" pitchFamily="18" charset="0"/>
                <a:cs typeface="Times New Roman" pitchFamily="18" charset="0"/>
              </a:rPr>
              <a:t> </a:t>
            </a:r>
            <a:endParaRPr lang="sl-SI" altLang="sl-SI" sz="1800" dirty="0">
              <a:latin typeface="Book Antiqua" pitchFamily="18" charset="0"/>
            </a:endParaRPr>
          </a:p>
        </p:txBody>
      </p:sp>
      <p:sp>
        <p:nvSpPr>
          <p:cNvPr id="96260" name="Rectangle 4"/>
          <p:cNvSpPr>
            <a:spLocks noChangeArrowheads="1"/>
          </p:cNvSpPr>
          <p:nvPr/>
        </p:nvSpPr>
        <p:spPr bwMode="auto">
          <a:xfrm>
            <a:off x="6227763" y="5445125"/>
            <a:ext cx="2808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600" b="1">
                <a:latin typeface="Book Antiqua" pitchFamily="18" charset="0"/>
                <a:cs typeface="Times New Roman" pitchFamily="18" charset="0"/>
              </a:rPr>
              <a:t>James Clerk Maxwell, 1870</a:t>
            </a:r>
            <a:r>
              <a:rPr lang="sl-SI" altLang="sl-SI" sz="2400">
                <a:latin typeface="Times New Roman" pitchFamily="18" charset="0"/>
              </a:rPr>
              <a:t> </a:t>
            </a:r>
          </a:p>
        </p:txBody>
      </p:sp>
      <p:pic>
        <p:nvPicPr>
          <p:cNvPr id="5"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7283" name="Text Box 3"/>
          <p:cNvSpPr txBox="1">
            <a:spLocks noChangeArrowheads="1"/>
          </p:cNvSpPr>
          <p:nvPr/>
        </p:nvSpPr>
        <p:spPr bwMode="auto">
          <a:xfrm>
            <a:off x="179388" y="5589588"/>
            <a:ext cx="426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dirty="0"/>
              <a:t>sodobna metrologija temelji na fizikalnih </a:t>
            </a:r>
            <a:r>
              <a:rPr lang="sl-SI" altLang="sl-SI" sz="1800" dirty="0" smtClean="0"/>
              <a:t>konstantah</a:t>
            </a:r>
            <a:endParaRPr lang="sl-SI" altLang="sl-SI" sz="1800" dirty="0"/>
          </a:p>
        </p:txBody>
      </p:sp>
      <p:pic>
        <p:nvPicPr>
          <p:cNvPr id="5"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pic>
        <p:nvPicPr>
          <p:cNvPr id="97284"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62162" y="620688"/>
            <a:ext cx="6624638" cy="597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7283" name="Text Box 3"/>
          <p:cNvSpPr txBox="1">
            <a:spLocks noChangeArrowheads="1"/>
          </p:cNvSpPr>
          <p:nvPr/>
        </p:nvSpPr>
        <p:spPr bwMode="auto">
          <a:xfrm>
            <a:off x="4572000" y="5882732"/>
            <a:ext cx="4267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dirty="0" err="1" smtClean="0"/>
              <a:t>Redefinicja</a:t>
            </a:r>
            <a:r>
              <a:rPr lang="sl-SI" altLang="sl-SI" sz="1800" dirty="0" smtClean="0"/>
              <a:t> SI sistema in vključenih fizikalnih konstant (2019)</a:t>
            </a:r>
            <a:endParaRPr lang="sl-SI" altLang="sl-SI" sz="1800" dirty="0"/>
          </a:p>
        </p:txBody>
      </p:sp>
      <p:pic>
        <p:nvPicPr>
          <p:cNvPr id="5"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pic>
        <p:nvPicPr>
          <p:cNvPr id="97284"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29834" y="1700808"/>
            <a:ext cx="3387788" cy="3054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lika 1"/>
          <p:cNvPicPr>
            <a:picLocks noChangeAspect="1"/>
          </p:cNvPicPr>
          <p:nvPr/>
        </p:nvPicPr>
        <p:blipFill>
          <a:blip r:embed="rId6"/>
          <a:stretch>
            <a:fillRect/>
          </a:stretch>
        </p:blipFill>
        <p:spPr>
          <a:xfrm>
            <a:off x="3914655" y="1052736"/>
            <a:ext cx="4825837" cy="4458122"/>
          </a:xfrm>
          <a:prstGeom prst="rect">
            <a:avLst/>
          </a:prstGeom>
        </p:spPr>
      </p:pic>
    </p:spTree>
    <p:extLst>
      <p:ext uri="{BB962C8B-B14F-4D97-AF65-F5344CB8AC3E}">
        <p14:creationId xmlns:p14="http://schemas.microsoft.com/office/powerpoint/2010/main" val="122337384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2543175" y="2205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8307" name="Text Box 3"/>
          <p:cNvSpPr txBox="1">
            <a:spLocks noChangeArrowheads="1"/>
          </p:cNvSpPr>
          <p:nvPr/>
        </p:nvSpPr>
        <p:spPr bwMode="auto">
          <a:xfrm>
            <a:off x="1908175" y="4941888"/>
            <a:ext cx="51974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dirty="0">
                <a:latin typeface="Arial" charset="0"/>
                <a:cs typeface="Arial" charset="0"/>
              </a:rPr>
              <a:t>Spreminjanje relativne negotovosti posameznih osnovnih fizikalnih konstant v odvisnosti od časa </a:t>
            </a:r>
          </a:p>
        </p:txBody>
      </p:sp>
      <p:pic>
        <p:nvPicPr>
          <p:cNvPr id="5"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graphicFrame>
        <p:nvGraphicFramePr>
          <p:cNvPr id="98714" name="Tabela 98713"/>
          <p:cNvGraphicFramePr>
            <a:graphicFrameLocks noGrp="1"/>
          </p:cNvGraphicFramePr>
          <p:nvPr>
            <p:extLst>
              <p:ext uri="{D42A27DB-BD31-4B8C-83A1-F6EECF244321}">
                <p14:modId xmlns:p14="http://schemas.microsoft.com/office/powerpoint/2010/main" val="3108201466"/>
              </p:ext>
            </p:extLst>
          </p:nvPr>
        </p:nvGraphicFramePr>
        <p:xfrm>
          <a:off x="899592" y="2060848"/>
          <a:ext cx="7560840" cy="2594813"/>
        </p:xfrm>
        <a:graphic>
          <a:graphicData uri="http://schemas.openxmlformats.org/drawingml/2006/table">
            <a:tbl>
              <a:tblPr>
                <a:tableStyleId>{5C22544A-7EE6-4342-B048-85BDC9FD1C3A}</a:tableStyleId>
              </a:tblPr>
              <a:tblGrid>
                <a:gridCol w="797488">
                  <a:extLst>
                    <a:ext uri="{9D8B030D-6E8A-4147-A177-3AD203B41FA5}">
                      <a16:colId xmlns:a16="http://schemas.microsoft.com/office/drawing/2014/main" val="2769786838"/>
                    </a:ext>
                  </a:extLst>
                </a:gridCol>
                <a:gridCol w="1943998">
                  <a:extLst>
                    <a:ext uri="{9D8B030D-6E8A-4147-A177-3AD203B41FA5}">
                      <a16:colId xmlns:a16="http://schemas.microsoft.com/office/drawing/2014/main" val="2129011360"/>
                    </a:ext>
                  </a:extLst>
                </a:gridCol>
                <a:gridCol w="1815865">
                  <a:extLst>
                    <a:ext uri="{9D8B030D-6E8A-4147-A177-3AD203B41FA5}">
                      <a16:colId xmlns:a16="http://schemas.microsoft.com/office/drawing/2014/main" val="1394869715"/>
                    </a:ext>
                  </a:extLst>
                </a:gridCol>
                <a:gridCol w="993513">
                  <a:extLst>
                    <a:ext uri="{9D8B030D-6E8A-4147-A177-3AD203B41FA5}">
                      <a16:colId xmlns:a16="http://schemas.microsoft.com/office/drawing/2014/main" val="1976586647"/>
                    </a:ext>
                  </a:extLst>
                </a:gridCol>
                <a:gridCol w="993513">
                  <a:extLst>
                    <a:ext uri="{9D8B030D-6E8A-4147-A177-3AD203B41FA5}">
                      <a16:colId xmlns:a16="http://schemas.microsoft.com/office/drawing/2014/main" val="1763399039"/>
                    </a:ext>
                  </a:extLst>
                </a:gridCol>
                <a:gridCol w="1016463">
                  <a:extLst>
                    <a:ext uri="{9D8B030D-6E8A-4147-A177-3AD203B41FA5}">
                      <a16:colId xmlns:a16="http://schemas.microsoft.com/office/drawing/2014/main" val="1266054698"/>
                    </a:ext>
                  </a:extLst>
                </a:gridCol>
              </a:tblGrid>
              <a:tr h="598803">
                <a:tc>
                  <a:txBody>
                    <a:bodyPr/>
                    <a:lstStyle/>
                    <a:p>
                      <a:pPr algn="ctr">
                        <a:spcAft>
                          <a:spcPts val="0"/>
                        </a:spcAft>
                      </a:pPr>
                      <a:r>
                        <a:rPr lang="sl-SI" sz="1200">
                          <a:effectLst/>
                        </a:rPr>
                        <a:t> </a:t>
                      </a:r>
                    </a:p>
                    <a:p>
                      <a:pPr marL="154940" indent="-154940" algn="ctr">
                        <a:spcAft>
                          <a:spcPts val="0"/>
                        </a:spcAft>
                      </a:pPr>
                      <a:r>
                        <a:rPr lang="sl-SI" sz="1200">
                          <a:effectLst/>
                        </a:rPr>
                        <a:t>konstanta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spcAft>
                          <a:spcPts val="0"/>
                        </a:spcAft>
                      </a:pPr>
                      <a:r>
                        <a:rPr lang="sl-SI" sz="1200" dirty="0">
                          <a:effectLst/>
                        </a:rPr>
                        <a:t> </a:t>
                      </a:r>
                    </a:p>
                    <a:p>
                      <a:pPr algn="ctr">
                        <a:spcAft>
                          <a:spcPts val="0"/>
                        </a:spcAft>
                      </a:pPr>
                      <a:r>
                        <a:rPr lang="sl-SI" sz="1200" dirty="0">
                          <a:effectLst/>
                        </a:rPr>
                        <a:t>ime konstante</a:t>
                      </a:r>
                      <a:endParaRPr lang="sl-SI"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spcAft>
                          <a:spcPts val="0"/>
                        </a:spcAft>
                      </a:pPr>
                      <a:r>
                        <a:rPr lang="sl-SI" sz="1200">
                          <a:effectLst/>
                        </a:rPr>
                        <a:t> </a:t>
                      </a:r>
                    </a:p>
                    <a:p>
                      <a:pPr algn="ctr">
                        <a:spcAft>
                          <a:spcPts val="0"/>
                        </a:spcAft>
                      </a:pPr>
                      <a:r>
                        <a:rPr lang="sl-SI" sz="1200">
                          <a:effectLst/>
                        </a:rPr>
                        <a:t>vrednost (1998)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spcAft>
                          <a:spcPts val="0"/>
                        </a:spcAft>
                      </a:pPr>
                      <a:r>
                        <a:rPr lang="sl-SI" sz="1200" dirty="0">
                          <a:effectLst/>
                        </a:rPr>
                        <a:t> </a:t>
                      </a:r>
                    </a:p>
                    <a:p>
                      <a:pPr algn="ctr">
                        <a:spcAft>
                          <a:spcPts val="0"/>
                        </a:spcAft>
                      </a:pPr>
                      <a:r>
                        <a:rPr lang="sl-SI" sz="1200" dirty="0">
                          <a:effectLst/>
                        </a:rPr>
                        <a:t>negotovost</a:t>
                      </a:r>
                    </a:p>
                    <a:p>
                      <a:pPr algn="ctr">
                        <a:spcAft>
                          <a:spcPts val="0"/>
                        </a:spcAft>
                      </a:pPr>
                      <a:r>
                        <a:rPr lang="sl-SI" sz="1200" dirty="0">
                          <a:effectLst/>
                        </a:rPr>
                        <a:t>w(</a:t>
                      </a:r>
                      <a:r>
                        <a:rPr lang="sl-SI" sz="1200" dirty="0">
                          <a:solidFill>
                            <a:srgbClr val="FF0000"/>
                          </a:solidFill>
                          <a:effectLst/>
                        </a:rPr>
                        <a:t>1965</a:t>
                      </a:r>
                      <a:r>
                        <a:rPr lang="sl-SI" sz="1200" dirty="0">
                          <a:effectLst/>
                        </a:rPr>
                        <a:t>)</a:t>
                      </a:r>
                      <a:endParaRPr lang="sl-SI"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spcAft>
                          <a:spcPts val="0"/>
                        </a:spcAft>
                      </a:pPr>
                      <a:r>
                        <a:rPr lang="sl-SI" sz="1200" dirty="0">
                          <a:effectLst/>
                        </a:rPr>
                        <a:t> </a:t>
                      </a:r>
                    </a:p>
                    <a:p>
                      <a:pPr algn="ctr">
                        <a:spcAft>
                          <a:spcPts val="0"/>
                        </a:spcAft>
                      </a:pPr>
                      <a:r>
                        <a:rPr lang="sl-SI" sz="1200" dirty="0">
                          <a:effectLst/>
                        </a:rPr>
                        <a:t>negotovost</a:t>
                      </a:r>
                    </a:p>
                    <a:p>
                      <a:pPr algn="ctr">
                        <a:spcAft>
                          <a:spcPts val="0"/>
                        </a:spcAft>
                      </a:pPr>
                      <a:r>
                        <a:rPr lang="sl-SI" sz="1200" dirty="0">
                          <a:effectLst/>
                        </a:rPr>
                        <a:t>w(</a:t>
                      </a:r>
                      <a:r>
                        <a:rPr lang="sl-SI" sz="1200" dirty="0">
                          <a:solidFill>
                            <a:srgbClr val="FF0000"/>
                          </a:solidFill>
                          <a:effectLst/>
                        </a:rPr>
                        <a:t>1998</a:t>
                      </a:r>
                      <a:r>
                        <a:rPr lang="sl-SI" sz="1200" dirty="0">
                          <a:effectLst/>
                        </a:rPr>
                        <a:t>)</a:t>
                      </a:r>
                      <a:endParaRPr lang="sl-SI"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algn="ctr">
                        <a:spcAft>
                          <a:spcPts val="0"/>
                        </a:spcAft>
                      </a:pPr>
                      <a:r>
                        <a:rPr lang="sl-SI" sz="1200" dirty="0">
                          <a:effectLst/>
                        </a:rPr>
                        <a:t> </a:t>
                      </a:r>
                    </a:p>
                    <a:p>
                      <a:pPr algn="ctr">
                        <a:spcAft>
                          <a:spcPts val="0"/>
                        </a:spcAft>
                      </a:pPr>
                      <a:r>
                        <a:rPr lang="sl-SI" sz="1200" dirty="0">
                          <a:effectLst/>
                        </a:rPr>
                        <a:t>negotovost</a:t>
                      </a:r>
                    </a:p>
                    <a:p>
                      <a:pPr algn="ctr">
                        <a:spcAft>
                          <a:spcPts val="0"/>
                        </a:spcAft>
                      </a:pPr>
                      <a:r>
                        <a:rPr lang="sl-SI" sz="1200" dirty="0">
                          <a:effectLst/>
                        </a:rPr>
                        <a:t>w(</a:t>
                      </a:r>
                      <a:r>
                        <a:rPr lang="sl-SI" sz="1200" dirty="0">
                          <a:solidFill>
                            <a:srgbClr val="FF0000"/>
                          </a:solidFill>
                          <a:effectLst/>
                        </a:rPr>
                        <a:t>2019</a:t>
                      </a:r>
                      <a:r>
                        <a:rPr lang="sl-SI" sz="1200" dirty="0">
                          <a:effectLst/>
                        </a:rPr>
                        <a:t>)</a:t>
                      </a:r>
                      <a:endParaRPr lang="sl-SI" sz="1200" dirty="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698782479"/>
                  </a:ext>
                </a:extLst>
              </a:tr>
              <a:tr h="199601">
                <a:tc>
                  <a:txBody>
                    <a:bodyPr/>
                    <a:lstStyle/>
                    <a:p>
                      <a:pPr algn="ctr">
                        <a:spcAft>
                          <a:spcPts val="0"/>
                        </a:spcAft>
                      </a:pPr>
                      <a:r>
                        <a:rPr lang="sl-SI" sz="1200">
                          <a:effectLst/>
                        </a:rPr>
                        <a:t>R</a:t>
                      </a:r>
                      <a:r>
                        <a:rPr lang="sl-SI" sz="1200" baseline="-25000">
                          <a:effectLst/>
                          <a:sym typeface="Symbol" panose="05050102010706020507" pitchFamily="18" charset="2"/>
                        </a:rPr>
                        <a:t></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Rydbergova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10973731,568549 /m</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9,1×10</a:t>
                      </a:r>
                      <a:r>
                        <a:rPr lang="sl-SI" sz="1200" baseline="30000">
                          <a:effectLst/>
                        </a:rPr>
                        <a:t>-8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7,6×10</a:t>
                      </a:r>
                      <a:r>
                        <a:rPr lang="sl-SI" sz="1200" baseline="30000">
                          <a:effectLst/>
                        </a:rPr>
                        <a:t>-12</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7,6×10</a:t>
                      </a:r>
                      <a:r>
                        <a:rPr lang="sl-SI" sz="1200" baseline="30000">
                          <a:effectLst/>
                        </a:rPr>
                        <a:t>-12</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329757630"/>
                  </a:ext>
                </a:extLst>
              </a:tr>
              <a:tr h="199601">
                <a:tc>
                  <a:txBody>
                    <a:bodyPr/>
                    <a:lstStyle/>
                    <a:p>
                      <a:pPr algn="ctr">
                        <a:spcAft>
                          <a:spcPts val="0"/>
                        </a:spcAft>
                      </a:pPr>
                      <a:r>
                        <a:rPr lang="sl-SI" sz="1200">
                          <a:effectLst/>
                        </a:rPr>
                        <a:t>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fine strukture</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7,297352533×10</a:t>
                      </a:r>
                      <a:r>
                        <a:rPr lang="sl-SI" sz="1200" baseline="30000">
                          <a:effectLst/>
                        </a:rPr>
                        <a:t>-3</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4,4×10</a:t>
                      </a:r>
                      <a:r>
                        <a:rPr lang="sl-SI" sz="1200" baseline="30000">
                          <a:effectLst/>
                        </a:rPr>
                        <a:t>-6</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3,7×10</a:t>
                      </a:r>
                      <a:r>
                        <a:rPr lang="sl-SI" sz="1200" baseline="30000">
                          <a:effectLst/>
                        </a:rPr>
                        <a:t>-9</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3,7×10</a:t>
                      </a:r>
                      <a:r>
                        <a:rPr lang="sl-SI" sz="1200" baseline="30000">
                          <a:effectLst/>
                        </a:rPr>
                        <a:t>-9</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371957889"/>
                  </a:ext>
                </a:extLst>
              </a:tr>
              <a:tr h="199601">
                <a:tc>
                  <a:txBody>
                    <a:bodyPr/>
                    <a:lstStyle/>
                    <a:p>
                      <a:pPr algn="ctr">
                        <a:spcAft>
                          <a:spcPts val="0"/>
                        </a:spcAft>
                      </a:pPr>
                      <a:r>
                        <a:rPr lang="sl-SI" sz="1200">
                          <a:effectLst/>
                        </a:rPr>
                        <a:t>h</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Planckova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6,62606876×10</a:t>
                      </a:r>
                      <a:r>
                        <a:rPr lang="sl-SI" sz="1200" baseline="30000">
                          <a:effectLst/>
                        </a:rPr>
                        <a:t>-34</a:t>
                      </a:r>
                      <a:r>
                        <a:rPr lang="sl-SI" sz="1200">
                          <a:effectLst/>
                        </a:rPr>
                        <a:t> Js</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2,4×10</a:t>
                      </a:r>
                      <a:r>
                        <a:rPr lang="sl-SI" sz="1200" baseline="30000">
                          <a:effectLst/>
                        </a:rPr>
                        <a:t>-5</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7,8×10</a:t>
                      </a:r>
                      <a:r>
                        <a:rPr lang="sl-SI" sz="1200" baseline="30000">
                          <a:effectLst/>
                        </a:rPr>
                        <a:t>-8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b="1" dirty="0">
                          <a:solidFill>
                            <a:srgbClr val="FF0000"/>
                          </a:solidFill>
                          <a:effectLst/>
                        </a:rPr>
                        <a:t>0</a:t>
                      </a:r>
                      <a:endParaRPr lang="sl-SI" sz="12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721169688"/>
                  </a:ext>
                </a:extLst>
              </a:tr>
              <a:tr h="199601">
                <a:tc>
                  <a:txBody>
                    <a:bodyPr/>
                    <a:lstStyle/>
                    <a:p>
                      <a:pPr algn="ctr">
                        <a:spcAft>
                          <a:spcPts val="0"/>
                        </a:spcAft>
                      </a:pPr>
                      <a:r>
                        <a:rPr lang="sl-SI" sz="1200">
                          <a:effectLst/>
                        </a:rPr>
                        <a:t>e</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osnovni naboj</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1,602176462×10</a:t>
                      </a:r>
                      <a:r>
                        <a:rPr lang="sl-SI" sz="1200" baseline="30000">
                          <a:effectLst/>
                        </a:rPr>
                        <a:t>-19 </a:t>
                      </a:r>
                      <a:r>
                        <a:rPr lang="sl-SI" sz="1200">
                          <a:effectLst/>
                        </a:rPr>
                        <a:t>As</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1,2×10</a:t>
                      </a:r>
                      <a:r>
                        <a:rPr lang="sl-SI" sz="1200" baseline="30000">
                          <a:effectLst/>
                        </a:rPr>
                        <a:t>-5</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3,9×10</a:t>
                      </a:r>
                      <a:r>
                        <a:rPr lang="sl-SI" sz="1200" baseline="30000">
                          <a:effectLst/>
                        </a:rPr>
                        <a:t>-8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b="1" dirty="0">
                          <a:solidFill>
                            <a:srgbClr val="FF0000"/>
                          </a:solidFill>
                          <a:effectLst/>
                        </a:rPr>
                        <a:t>0</a:t>
                      </a:r>
                      <a:endParaRPr lang="sl-SI" sz="12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4215472921"/>
                  </a:ext>
                </a:extLst>
              </a:tr>
              <a:tr h="199601">
                <a:tc>
                  <a:txBody>
                    <a:bodyPr/>
                    <a:lstStyle/>
                    <a:p>
                      <a:pPr algn="ctr">
                        <a:spcAft>
                          <a:spcPts val="0"/>
                        </a:spcAft>
                      </a:pPr>
                      <a:r>
                        <a:rPr lang="sl-SI" sz="1200">
                          <a:effectLst/>
                        </a:rPr>
                        <a:t>m</a:t>
                      </a:r>
                      <a:r>
                        <a:rPr lang="sl-SI" sz="1200" baseline="-25000">
                          <a:effectLst/>
                        </a:rPr>
                        <a:t>e</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masa elektrona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9,10938188×10</a:t>
                      </a:r>
                      <a:r>
                        <a:rPr lang="sl-SI" sz="1200" baseline="30000">
                          <a:effectLst/>
                        </a:rPr>
                        <a:t>-31</a:t>
                      </a:r>
                      <a:r>
                        <a:rPr lang="sl-SI" sz="1200">
                          <a:effectLst/>
                        </a:rPr>
                        <a:t> kg</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1,4×10</a:t>
                      </a:r>
                      <a:r>
                        <a:rPr lang="sl-SI" sz="1200" baseline="30000">
                          <a:effectLst/>
                        </a:rPr>
                        <a:t>-5</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7,9×10</a:t>
                      </a:r>
                      <a:r>
                        <a:rPr lang="sl-SI" sz="1200" baseline="30000">
                          <a:effectLst/>
                        </a:rPr>
                        <a:t>-8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7,9×10</a:t>
                      </a:r>
                      <a:r>
                        <a:rPr lang="sl-SI" sz="1200" baseline="30000">
                          <a:effectLst/>
                        </a:rPr>
                        <a:t>-8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94820155"/>
                  </a:ext>
                </a:extLst>
              </a:tr>
              <a:tr h="199601">
                <a:tc>
                  <a:txBody>
                    <a:bodyPr/>
                    <a:lstStyle/>
                    <a:p>
                      <a:pPr algn="ctr">
                        <a:spcAft>
                          <a:spcPts val="0"/>
                        </a:spcAft>
                      </a:pPr>
                      <a:r>
                        <a:rPr lang="sl-SI" sz="1200">
                          <a:effectLst/>
                        </a:rPr>
                        <a:t>N</a:t>
                      </a:r>
                      <a:r>
                        <a:rPr lang="sl-SI" sz="1200" baseline="-25000">
                          <a:effectLst/>
                        </a:rPr>
                        <a:t>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Avogadrovo število</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6,02214199×10</a:t>
                      </a:r>
                      <a:r>
                        <a:rPr lang="sl-SI" sz="1200" baseline="30000">
                          <a:effectLst/>
                        </a:rPr>
                        <a:t>23</a:t>
                      </a:r>
                      <a:r>
                        <a:rPr lang="sl-SI" sz="1200">
                          <a:effectLst/>
                        </a:rPr>
                        <a:t> /mol</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1,5×10</a:t>
                      </a:r>
                      <a:r>
                        <a:rPr lang="sl-SI" sz="1200" baseline="30000">
                          <a:effectLst/>
                        </a:rPr>
                        <a:t>-5</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7,9×10</a:t>
                      </a:r>
                      <a:r>
                        <a:rPr lang="sl-SI" sz="1200" baseline="30000">
                          <a:effectLst/>
                        </a:rPr>
                        <a:t>-8</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b="1" dirty="0">
                          <a:solidFill>
                            <a:srgbClr val="FF0000"/>
                          </a:solidFill>
                          <a:effectLst/>
                        </a:rPr>
                        <a:t>0</a:t>
                      </a:r>
                      <a:endParaRPr lang="sl-SI" sz="12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92628590"/>
                  </a:ext>
                </a:extLst>
              </a:tr>
              <a:tr h="199601">
                <a:tc>
                  <a:txBody>
                    <a:bodyPr/>
                    <a:lstStyle/>
                    <a:p>
                      <a:pPr algn="ctr">
                        <a:spcAft>
                          <a:spcPts val="0"/>
                        </a:spcAft>
                      </a:pPr>
                      <a:r>
                        <a:rPr lang="sl-SI" sz="1200">
                          <a:effectLst/>
                        </a:rPr>
                        <a:t>R</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molarna plinska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8,314472 J/mol/K</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4,2×10</a:t>
                      </a:r>
                      <a:r>
                        <a:rPr lang="sl-SI" sz="1200" baseline="30000">
                          <a:effectLst/>
                        </a:rPr>
                        <a:t>-5</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1,7×10</a:t>
                      </a:r>
                      <a:r>
                        <a:rPr lang="sl-SI" sz="1200" baseline="30000">
                          <a:effectLst/>
                        </a:rPr>
                        <a:t>-6</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1,7×10</a:t>
                      </a:r>
                      <a:r>
                        <a:rPr lang="sl-SI" sz="1200" baseline="30000">
                          <a:effectLst/>
                        </a:rPr>
                        <a:t>-6</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25131801"/>
                  </a:ext>
                </a:extLst>
              </a:tr>
              <a:tr h="199601">
                <a:tc>
                  <a:txBody>
                    <a:bodyPr/>
                    <a:lstStyle/>
                    <a:p>
                      <a:pPr algn="ctr">
                        <a:spcAft>
                          <a:spcPts val="0"/>
                        </a:spcAft>
                      </a:pPr>
                      <a:r>
                        <a:rPr lang="sl-SI" sz="1200">
                          <a:effectLst/>
                        </a:rPr>
                        <a:t>k</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Boltzmannova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1,3806503×10</a:t>
                      </a:r>
                      <a:r>
                        <a:rPr lang="sl-SI" sz="1200" baseline="30000">
                          <a:effectLst/>
                        </a:rPr>
                        <a:t>-23</a:t>
                      </a:r>
                      <a:r>
                        <a:rPr lang="sl-SI" sz="1200">
                          <a:effectLst/>
                        </a:rPr>
                        <a:t> J/K</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4,3×10</a:t>
                      </a:r>
                      <a:r>
                        <a:rPr lang="sl-SI" sz="1200" baseline="30000">
                          <a:effectLst/>
                        </a:rPr>
                        <a:t>-5</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1,7×10</a:t>
                      </a:r>
                      <a:r>
                        <a:rPr lang="sl-SI" sz="1200" baseline="30000">
                          <a:effectLst/>
                        </a:rPr>
                        <a:t>-6</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b="1" dirty="0">
                          <a:solidFill>
                            <a:srgbClr val="FF0000"/>
                          </a:solidFill>
                          <a:effectLst/>
                        </a:rPr>
                        <a:t>0</a:t>
                      </a:r>
                      <a:endParaRPr lang="sl-SI" sz="12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2933502034"/>
                  </a:ext>
                </a:extLst>
              </a:tr>
              <a:tr h="199601">
                <a:tc>
                  <a:txBody>
                    <a:bodyPr/>
                    <a:lstStyle/>
                    <a:p>
                      <a:pPr algn="ctr">
                        <a:spcAft>
                          <a:spcPts val="0"/>
                        </a:spcAft>
                      </a:pPr>
                      <a:r>
                        <a:rPr lang="sl-SI" sz="1200">
                          <a:effectLst/>
                        </a:rPr>
                        <a:t>G</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Newtonska gravitacijska</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6,673×10</a:t>
                      </a:r>
                      <a:r>
                        <a:rPr lang="sl-SI" sz="1200" baseline="30000">
                          <a:effectLst/>
                        </a:rPr>
                        <a:t>-11</a:t>
                      </a:r>
                      <a:r>
                        <a:rPr lang="sl-SI" sz="1200">
                          <a:effectLst/>
                        </a:rPr>
                        <a:t> m</a:t>
                      </a:r>
                      <a:r>
                        <a:rPr lang="sl-SI" sz="1200" baseline="30000">
                          <a:effectLst/>
                        </a:rPr>
                        <a:t>3</a:t>
                      </a:r>
                      <a:r>
                        <a:rPr lang="sl-SI" sz="1200">
                          <a:effectLst/>
                        </a:rPr>
                        <a:t>/kg/s</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7,5×10</a:t>
                      </a:r>
                      <a:r>
                        <a:rPr lang="sl-SI" sz="1200" baseline="30000">
                          <a:effectLst/>
                        </a:rPr>
                        <a:t>-4</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1,5×10</a:t>
                      </a:r>
                      <a:r>
                        <a:rPr lang="sl-SI" sz="1200" baseline="30000">
                          <a:effectLst/>
                        </a:rPr>
                        <a:t>-3</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1,5×10</a:t>
                      </a:r>
                      <a:r>
                        <a:rPr lang="sl-SI" sz="1200" baseline="30000">
                          <a:effectLst/>
                        </a:rPr>
                        <a:t>-3</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3111097814"/>
                  </a:ext>
                </a:extLst>
              </a:tr>
              <a:tr h="199601">
                <a:tc>
                  <a:txBody>
                    <a:bodyPr/>
                    <a:lstStyle/>
                    <a:p>
                      <a:pPr algn="ctr">
                        <a:spcAft>
                          <a:spcPts val="0"/>
                        </a:spcAft>
                      </a:pPr>
                      <a:r>
                        <a:rPr lang="sl-SI" sz="1200">
                          <a:effectLst/>
                        </a:rPr>
                        <a:t>c</a:t>
                      </a:r>
                      <a:r>
                        <a:rPr lang="sl-SI" sz="1200" baseline="-25000">
                          <a:effectLst/>
                        </a:rPr>
                        <a:t>0</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Svetlobna hitrost</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a:effectLst/>
                        </a:rPr>
                        <a:t>299792458 m/s</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8590" algn="ctr">
                        <a:spcAft>
                          <a:spcPts val="0"/>
                        </a:spcAft>
                      </a:pPr>
                      <a:r>
                        <a:rPr lang="sl-SI" sz="1200">
                          <a:effectLst/>
                        </a:rPr>
                        <a:t>4,0×10</a:t>
                      </a:r>
                      <a:r>
                        <a:rPr lang="sl-SI" sz="1200" baseline="30000">
                          <a:effectLst/>
                        </a:rPr>
                        <a:t>-9</a:t>
                      </a:r>
                      <a:endParaRPr lang="sl-SI" sz="1200">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b="1" dirty="0">
                          <a:solidFill>
                            <a:srgbClr val="FF0000"/>
                          </a:solidFill>
                          <a:effectLst/>
                        </a:rPr>
                        <a:t>0</a:t>
                      </a:r>
                      <a:endParaRPr lang="sl-SI" sz="12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tc>
                  <a:txBody>
                    <a:bodyPr/>
                    <a:lstStyle/>
                    <a:p>
                      <a:pPr marL="149225" algn="ctr">
                        <a:spcAft>
                          <a:spcPts val="0"/>
                        </a:spcAft>
                      </a:pPr>
                      <a:r>
                        <a:rPr lang="sl-SI" sz="1200" b="1" dirty="0">
                          <a:solidFill>
                            <a:srgbClr val="FF0000"/>
                          </a:solidFill>
                          <a:effectLst/>
                        </a:rPr>
                        <a:t>0</a:t>
                      </a:r>
                      <a:endParaRPr lang="sl-SI" sz="12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44450" marR="44450" marT="0" marB="0"/>
                </a:tc>
                <a:extLst>
                  <a:ext uri="{0D108BD9-81ED-4DB2-BD59-A6C34878D82A}">
                    <a16:rowId xmlns:a16="http://schemas.microsoft.com/office/drawing/2014/main" val="1009153784"/>
                  </a:ext>
                </a:extLst>
              </a:tr>
            </a:tbl>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2857500" y="1985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141315" name="Text Box 3"/>
          <p:cNvSpPr txBox="1">
            <a:spLocks noChangeArrowheads="1"/>
          </p:cNvSpPr>
          <p:nvPr/>
        </p:nvSpPr>
        <p:spPr bwMode="auto">
          <a:xfrm>
            <a:off x="381000" y="5943600"/>
            <a:ext cx="8370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l-SI" altLang="sl-SI" sz="1800" b="1">
                <a:effectLst>
                  <a:outerShdw blurRad="38100" dist="38100" dir="2700000" algn="tl">
                    <a:srgbClr val="FFFFFF"/>
                  </a:outerShdw>
                </a:effectLst>
                <a:latin typeface="Arial" charset="0"/>
                <a:cs typeface="Arial" charset="0"/>
              </a:rPr>
              <a:t>Izboljševanje merilne negotovosti etalonov s časom in prenos v industrijo</a:t>
            </a:r>
            <a:r>
              <a:rPr lang="sl-SI" altLang="sl-SI" sz="2400" b="1">
                <a:effectLst>
                  <a:outerShdw blurRad="38100" dist="38100" dir="2700000" algn="tl">
                    <a:srgbClr val="FFFFFF"/>
                  </a:outerShdw>
                </a:effectLst>
                <a:latin typeface="Arial" charset="0"/>
                <a:cs typeface="Arial" charset="0"/>
              </a:rPr>
              <a:t>.</a:t>
            </a:r>
            <a:r>
              <a:rPr lang="sl-SI" altLang="sl-SI" sz="2400" b="1">
                <a:effectLst>
                  <a:outerShdw blurRad="38100" dist="38100" dir="2700000" algn="tl">
                    <a:srgbClr val="FFFFFF"/>
                  </a:outerShdw>
                </a:effectLst>
                <a:latin typeface="Times New Roman" pitchFamily="18" charset="0"/>
              </a:rPr>
              <a:t> </a:t>
            </a:r>
          </a:p>
        </p:txBody>
      </p:sp>
      <p:pic>
        <p:nvPicPr>
          <p:cNvPr id="9933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1588" y="1133475"/>
            <a:ext cx="660082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938338" y="2143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100355" name="Rectangle 3"/>
          <p:cNvSpPr>
            <a:spLocks noChangeArrowheads="1"/>
          </p:cNvSpPr>
          <p:nvPr/>
        </p:nvSpPr>
        <p:spPr bwMode="auto">
          <a:xfrm>
            <a:off x="1938338" y="1309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100356" name="Rectangle 4"/>
          <p:cNvSpPr>
            <a:spLocks noChangeArrowheads="1"/>
          </p:cNvSpPr>
          <p:nvPr/>
        </p:nvSpPr>
        <p:spPr bwMode="auto">
          <a:xfrm>
            <a:off x="3390900" y="2357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100357"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81200" y="1285875"/>
            <a:ext cx="6846888" cy="5332413"/>
          </a:xfrm>
          <a:prstGeom prst="rect">
            <a:avLst/>
          </a:prstGeom>
          <a:solidFill>
            <a:schemeClr val="accent6">
              <a:lumMod val="20000"/>
              <a:lumOff val="80000"/>
            </a:schemeClr>
          </a:solidFill>
          <a:ln>
            <a:noFill/>
          </a:ln>
          <a:effectLst/>
          <a:extLst/>
        </p:spPr>
      </p:pic>
      <p:sp>
        <p:nvSpPr>
          <p:cNvPr id="100358" name="Text Box 6"/>
          <p:cNvSpPr txBox="1">
            <a:spLocks noChangeArrowheads="1"/>
          </p:cNvSpPr>
          <p:nvPr/>
        </p:nvSpPr>
        <p:spPr bwMode="auto">
          <a:xfrm>
            <a:off x="2627313" y="765175"/>
            <a:ext cx="33794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dirty="0">
                <a:solidFill>
                  <a:schemeClr val="accent6">
                    <a:lumMod val="75000"/>
                  </a:schemeClr>
                </a:solidFill>
              </a:rPr>
              <a:t>SI definicije </a:t>
            </a:r>
            <a:r>
              <a:rPr lang="sl-SI" altLang="sl-SI" sz="2400" b="1" dirty="0" smtClean="0">
                <a:solidFill>
                  <a:schemeClr val="accent6">
                    <a:lumMod val="75000"/>
                  </a:schemeClr>
                </a:solidFill>
              </a:rPr>
              <a:t>(do 2019)</a:t>
            </a:r>
            <a:endParaRPr lang="sl-SI" altLang="sl-SI" sz="2400" b="1" dirty="0">
              <a:solidFill>
                <a:schemeClr val="accent6">
                  <a:lumMod val="75000"/>
                </a:schemeClr>
              </a:solidFill>
            </a:endParaRPr>
          </a:p>
        </p:txBody>
      </p:sp>
      <p:pic>
        <p:nvPicPr>
          <p:cNvPr id="10035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544" y="1412776"/>
            <a:ext cx="1269026" cy="115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LMK-logo-clr-0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9" name="Picture 7" descr="UL_logo-0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5410" name="Group 2"/>
          <p:cNvGraphicFramePr>
            <a:graphicFrameLocks noGrp="1"/>
          </p:cNvGraphicFramePr>
          <p:nvPr>
            <p:extLst>
              <p:ext uri="{D42A27DB-BD31-4B8C-83A1-F6EECF244321}">
                <p14:modId xmlns:p14="http://schemas.microsoft.com/office/powerpoint/2010/main" val="1749643951"/>
              </p:ext>
            </p:extLst>
          </p:nvPr>
        </p:nvGraphicFramePr>
        <p:xfrm>
          <a:off x="827088" y="1412875"/>
          <a:ext cx="6913562" cy="1223963"/>
        </p:xfrm>
        <a:graphic>
          <a:graphicData uri="http://schemas.openxmlformats.org/drawingml/2006/table">
            <a:tbl>
              <a:tblPr/>
              <a:tblGrid>
                <a:gridCol w="6464300">
                  <a:extLst>
                    <a:ext uri="{9D8B030D-6E8A-4147-A177-3AD203B41FA5}">
                      <a16:colId xmlns:a16="http://schemas.microsoft.com/office/drawing/2014/main" val="20000"/>
                    </a:ext>
                  </a:extLst>
                </a:gridCol>
                <a:gridCol w="449262">
                  <a:extLst>
                    <a:ext uri="{9D8B030D-6E8A-4147-A177-3AD203B41FA5}">
                      <a16:colId xmlns:a16="http://schemas.microsoft.com/office/drawing/2014/main" val="20001"/>
                    </a:ext>
                  </a:extLst>
                </a:gridCol>
              </a:tblGrid>
              <a:tr h="1223963">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altLang="sl-SI" sz="1700" b="1" i="0" u="none" strike="noStrike" cap="none" normalizeH="0" baseline="0" dirty="0" smtClean="0">
                          <a:ln>
                            <a:noFill/>
                          </a:ln>
                          <a:solidFill>
                            <a:schemeClr val="tx1"/>
                          </a:solidFill>
                          <a:effectLst/>
                          <a:latin typeface="Arial" charset="0"/>
                          <a:cs typeface="Times New Roman" pitchFamily="18" charset="0"/>
                        </a:rPr>
                        <a:t>Tipična realizacija osnovnih enot (2018)</a:t>
                      </a:r>
                      <a:endParaRPr kumimoji="0" lang="en-GB" altLang="sl-SI" sz="1700" b="1" i="0" u="none" strike="noStrike" cap="none" normalizeH="0" baseline="0" dirty="0" smtClean="0">
                        <a:ln>
                          <a:noFill/>
                        </a:ln>
                        <a:solidFill>
                          <a:schemeClr val="tx1"/>
                        </a:solidFill>
                        <a:effectLst/>
                        <a:latin typeface="Arial" charset="0"/>
                        <a:cs typeface="Times New Roman" pitchFamily="18" charset="0"/>
                      </a:endParaRPr>
                    </a:p>
                  </a:txBody>
                  <a:tcPr horzOverflow="overflow">
                    <a:lnL cap="flat">
                      <a:noFill/>
                    </a:lnL>
                    <a:lnR>
                      <a:noFill/>
                    </a:lnR>
                    <a:lnT cap="flat">
                      <a:noFill/>
                    </a:lnT>
                    <a:lnB cap="flat">
                      <a:noFill/>
                    </a:lnB>
                    <a:lnTlToBr>
                      <a:noFill/>
                    </a:lnTlToBr>
                    <a:lnBlToTr>
                      <a:noFill/>
                    </a:lnBlToTr>
                    <a:noFill/>
                  </a:tcPr>
                </a:tc>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AU" altLang="sl-SI" sz="2800" b="0" i="0" u="none" strike="noStrike" cap="none" normalizeH="0" baseline="0" dirty="0" smtClean="0">
                        <a:ln>
                          <a:noFill/>
                        </a:ln>
                        <a:solidFill>
                          <a:schemeClr val="tx1"/>
                        </a:solidFill>
                        <a:effectLst/>
                        <a:latin typeface="Trebuchet MS" pitchFamily="34"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45417" name="Group 9"/>
          <p:cNvGraphicFramePr>
            <a:graphicFrameLocks noGrp="1"/>
          </p:cNvGraphicFramePr>
          <p:nvPr/>
        </p:nvGraphicFramePr>
        <p:xfrm>
          <a:off x="2843213" y="2060575"/>
          <a:ext cx="2736850" cy="3290888"/>
        </p:xfrm>
        <a:graphic>
          <a:graphicData uri="http://schemas.openxmlformats.org/drawingml/2006/table">
            <a:tbl>
              <a:tblPr/>
              <a:tblGrid>
                <a:gridCol w="2736850">
                  <a:extLst>
                    <a:ext uri="{9D8B030D-6E8A-4147-A177-3AD203B41FA5}">
                      <a16:colId xmlns:a16="http://schemas.microsoft.com/office/drawing/2014/main" val="20000"/>
                    </a:ext>
                  </a:extLst>
                </a:gridCol>
              </a:tblGrid>
              <a:tr h="43815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meter = </a:t>
                      </a:r>
                      <a:r>
                        <a:rPr kumimoji="0" lang="sl-SI" altLang="sl-SI" sz="1500" b="0" i="1" u="none" strike="noStrike" cap="none" normalizeH="0" baseline="0" smtClean="0">
                          <a:ln>
                            <a:noFill/>
                          </a:ln>
                          <a:solidFill>
                            <a:schemeClr val="tx1"/>
                          </a:solidFill>
                          <a:effectLst/>
                          <a:latin typeface="Trebuchet MS" pitchFamily="34" charset="0"/>
                          <a:ea typeface="Times New Roman" pitchFamily="18" charset="0"/>
                          <a:cs typeface="Arial" charset="0"/>
                        </a:rPr>
                        <a:t>f</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a:t>
                      </a:r>
                      <a:r>
                        <a:rPr kumimoji="0" lang="sl-SI" altLang="sl-SI" sz="1500" b="0" i="1" u="none" strike="noStrike" cap="none" normalizeH="0" baseline="0" smtClean="0">
                          <a:ln>
                            <a:noFill/>
                          </a:ln>
                          <a:solidFill>
                            <a:schemeClr val="tx1"/>
                          </a:solidFill>
                          <a:effectLst/>
                          <a:latin typeface="Arial" charset="0"/>
                          <a:ea typeface="Times New Roman" pitchFamily="18" charset="0"/>
                          <a:cs typeface="Arial" charset="0"/>
                        </a:rPr>
                        <a:t>f, </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c</a:t>
                      </a:r>
                      <a:r>
                        <a:rPr kumimoji="0" lang="sl-SI" altLang="sl-SI" sz="1500" b="0" i="0" u="none" strike="noStrike" cap="none" normalizeH="0" baseline="-30000" smtClean="0">
                          <a:ln>
                            <a:noFill/>
                          </a:ln>
                          <a:solidFill>
                            <a:schemeClr val="tx1"/>
                          </a:solidFill>
                          <a:effectLst/>
                          <a:latin typeface="Arial" charset="0"/>
                          <a:ea typeface="Times New Roman" pitchFamily="18" charset="0"/>
                          <a:cs typeface="Arial" charset="0"/>
                        </a:rPr>
                        <a:t>0</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a:t>
                      </a:r>
                      <a:endParaRPr kumimoji="0" lang="sl-SI" altLang="sl-SI" sz="1400" b="0" i="0" u="none" strike="noStrike" cap="none" normalizeH="0" baseline="0" smtClean="0">
                        <a:ln>
                          <a:noFill/>
                        </a:ln>
                        <a:solidFill>
                          <a:schemeClr val="tx1"/>
                        </a:solidFill>
                        <a:effectLst/>
                        <a:latin typeface="Trebuchet MS" pitchFamily="34" charset="0"/>
                        <a:ea typeface="Times New Roman" pitchFamily="18" charset="0"/>
                        <a:cs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sl-SI" altLang="sl-SI" sz="1000" b="0" i="0" u="none" strike="noStrike" cap="none" normalizeH="0" baseline="0" smtClean="0">
                          <a:ln>
                            <a:noFill/>
                          </a:ln>
                          <a:solidFill>
                            <a:schemeClr val="tx1"/>
                          </a:solidFill>
                          <a:effectLst/>
                          <a:latin typeface="Arial" charset="0"/>
                          <a:ea typeface="Times New Roman" pitchFamily="18" charset="0"/>
                          <a:cs typeface="Arial" charset="0"/>
                        </a:rPr>
                        <a:t>c</a:t>
                      </a:r>
                      <a:r>
                        <a:rPr kumimoji="0" lang="sl-SI" altLang="sl-SI" sz="1000" b="0" i="0" u="none" strike="noStrike" cap="none" normalizeH="0" baseline="-30000" smtClean="0">
                          <a:ln>
                            <a:noFill/>
                          </a:ln>
                          <a:solidFill>
                            <a:schemeClr val="tx1"/>
                          </a:solidFill>
                          <a:effectLst/>
                          <a:latin typeface="Arial" charset="0"/>
                          <a:ea typeface="Times New Roman" pitchFamily="18" charset="0"/>
                          <a:cs typeface="Arial" charset="0"/>
                        </a:rPr>
                        <a:t>0</a:t>
                      </a:r>
                      <a:r>
                        <a:rPr kumimoji="0" lang="sl-SI" altLang="sl-SI" sz="1000" b="0" i="0" u="none" strike="noStrike" cap="none" normalizeH="0" baseline="0" smtClean="0">
                          <a:ln>
                            <a:noFill/>
                          </a:ln>
                          <a:solidFill>
                            <a:schemeClr val="tx1"/>
                          </a:solidFill>
                          <a:effectLst/>
                          <a:latin typeface="Arial" charset="0"/>
                          <a:ea typeface="Times New Roman" pitchFamily="18" charset="0"/>
                          <a:cs typeface="Arial" charset="0"/>
                        </a:rPr>
                        <a:t> = hitrost svetlobe</a:t>
                      </a:r>
                      <a:endParaRPr kumimoji="0" lang="sl-SI" altLang="sl-SI" sz="3200" b="0" i="0" u="none" strike="noStrike" cap="none" normalizeH="0" baseline="0" smtClean="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210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kilogram </a:t>
                      </a:r>
                      <a:endParaRPr kumimoji="0" lang="sl-SI" altLang="sl-SI" sz="3200" b="0" i="0" u="none" strike="noStrike" cap="none" normalizeH="0" baseline="0" smtClean="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195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sekunda= </a:t>
                      </a:r>
                      <a:r>
                        <a:rPr kumimoji="0" lang="sl-SI" altLang="sl-SI" sz="1500" b="0" i="1" u="none" strike="noStrike" cap="none" normalizeH="0" baseline="0" smtClean="0">
                          <a:ln>
                            <a:noFill/>
                          </a:ln>
                          <a:solidFill>
                            <a:schemeClr val="tx1"/>
                          </a:solidFill>
                          <a:effectLst/>
                          <a:latin typeface="Trebuchet MS" pitchFamily="34" charset="0"/>
                          <a:ea typeface="Times New Roman" pitchFamily="18" charset="0"/>
                          <a:cs typeface="Arial" charset="0"/>
                        </a:rPr>
                        <a:t>f</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a:t>
                      </a:r>
                      <a:r>
                        <a:rPr kumimoji="0" lang="sl-SI" altLang="sl-SI" sz="1500" b="0" i="1" u="none" strike="noStrike" cap="none" normalizeH="0" baseline="0" smtClean="0">
                          <a:ln>
                            <a:noFill/>
                          </a:ln>
                          <a:solidFill>
                            <a:schemeClr val="tx1"/>
                          </a:solidFill>
                          <a:effectLst/>
                          <a:latin typeface="Arial" charset="0"/>
                          <a:ea typeface="Times New Roman" pitchFamily="18" charset="0"/>
                          <a:cs typeface="Arial" charset="0"/>
                        </a:rPr>
                        <a:t>f,</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 h)</a:t>
                      </a:r>
                      <a:endParaRPr kumimoji="0" lang="sl-SI" altLang="sl-SI" sz="1400" b="0" i="0" u="none" strike="noStrike" cap="none" normalizeH="0" baseline="0" smtClean="0">
                        <a:ln>
                          <a:noFill/>
                        </a:ln>
                        <a:solidFill>
                          <a:schemeClr val="tx1"/>
                        </a:solidFill>
                        <a:effectLst/>
                        <a:latin typeface="Trebuchet MS" pitchFamily="34" charset="0"/>
                        <a:ea typeface="Times New Roman" pitchFamily="18" charset="0"/>
                        <a:cs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sl-SI" altLang="sl-SI" sz="1000" b="0" i="0" u="none" strike="noStrike" cap="none" normalizeH="0" baseline="0" smtClean="0">
                          <a:ln>
                            <a:noFill/>
                          </a:ln>
                          <a:solidFill>
                            <a:schemeClr val="tx1"/>
                          </a:solidFill>
                          <a:effectLst/>
                          <a:latin typeface="Arial" charset="0"/>
                          <a:ea typeface="Times New Roman" pitchFamily="18" charset="0"/>
                          <a:cs typeface="Arial" charset="0"/>
                        </a:rPr>
                        <a:t>h = Planckova konstanta</a:t>
                      </a:r>
                      <a:endParaRPr kumimoji="0" lang="sl-SI" altLang="sl-SI" sz="3200" b="0" i="0" u="none" strike="noStrike" cap="none" normalizeH="0" baseline="0" smtClean="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4375">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amper = </a:t>
                      </a:r>
                      <a:r>
                        <a:rPr kumimoji="0" lang="sl-SI" altLang="sl-SI" sz="1500" b="0" i="1" u="none" strike="noStrike" cap="none" normalizeH="0" baseline="0" smtClean="0">
                          <a:ln>
                            <a:noFill/>
                          </a:ln>
                          <a:solidFill>
                            <a:schemeClr val="tx1"/>
                          </a:solidFill>
                          <a:effectLst/>
                          <a:latin typeface="Trebuchet MS" pitchFamily="34" charset="0"/>
                          <a:ea typeface="Times New Roman" pitchFamily="18" charset="0"/>
                          <a:cs typeface="Arial" charset="0"/>
                        </a:rPr>
                        <a:t>f</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a:t>
                      </a:r>
                      <a:r>
                        <a:rPr kumimoji="0" lang="sl-SI" altLang="sl-SI" sz="1500" b="0" i="1" u="none" strike="noStrike" cap="none" normalizeH="0" baseline="0" smtClean="0">
                          <a:ln>
                            <a:noFill/>
                          </a:ln>
                          <a:solidFill>
                            <a:schemeClr val="tx1"/>
                          </a:solidFill>
                          <a:effectLst/>
                          <a:latin typeface="Arial" charset="0"/>
                          <a:ea typeface="Times New Roman" pitchFamily="18" charset="0"/>
                          <a:cs typeface="Arial" charset="0"/>
                        </a:rPr>
                        <a:t>f</a:t>
                      </a:r>
                      <a:r>
                        <a:rPr kumimoji="0" lang="sl-SI" altLang="sl-SI" sz="1500" b="0" i="1" u="none" strike="noStrike" cap="none" normalizeH="0" baseline="0" smtClean="0">
                          <a:ln>
                            <a:noFill/>
                          </a:ln>
                          <a:solidFill>
                            <a:schemeClr val="tx1"/>
                          </a:solidFill>
                          <a:effectLst/>
                          <a:latin typeface="Trebuchet MS" pitchFamily="34" charset="0"/>
                          <a:ea typeface="Times New Roman" pitchFamily="18" charset="0"/>
                          <a:cs typeface="Arial" charset="0"/>
                        </a:rPr>
                        <a:t>, </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K</a:t>
                      </a:r>
                      <a:r>
                        <a:rPr kumimoji="0" lang="sl-SI" altLang="sl-SI" sz="1500" b="0" i="0" u="none" strike="noStrike" cap="none" normalizeH="0" baseline="-30000" smtClean="0">
                          <a:ln>
                            <a:noFill/>
                          </a:ln>
                          <a:solidFill>
                            <a:schemeClr val="tx1"/>
                          </a:solidFill>
                          <a:effectLst/>
                          <a:latin typeface="Arial" charset="0"/>
                          <a:ea typeface="Times New Roman" pitchFamily="18" charset="0"/>
                          <a:cs typeface="Arial" charset="0"/>
                        </a:rPr>
                        <a:t>J</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 R</a:t>
                      </a:r>
                      <a:r>
                        <a:rPr kumimoji="0" lang="sl-SI" altLang="sl-SI" sz="1500" b="0" i="0" u="none" strike="noStrike" cap="none" normalizeH="0" baseline="-30000" smtClean="0">
                          <a:ln>
                            <a:noFill/>
                          </a:ln>
                          <a:solidFill>
                            <a:schemeClr val="tx1"/>
                          </a:solidFill>
                          <a:effectLst/>
                          <a:latin typeface="Arial" charset="0"/>
                          <a:ea typeface="Times New Roman" pitchFamily="18" charset="0"/>
                          <a:cs typeface="Arial" charset="0"/>
                        </a:rPr>
                        <a:t>H</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a:t>
                      </a:r>
                      <a:endParaRPr kumimoji="0" lang="sl-SI" altLang="sl-SI" sz="1400" b="0" i="0" u="none" strike="noStrike" cap="none" normalizeH="0" baseline="0" smtClean="0">
                        <a:ln>
                          <a:noFill/>
                        </a:ln>
                        <a:solidFill>
                          <a:schemeClr val="tx1"/>
                        </a:solidFill>
                        <a:effectLst/>
                        <a:latin typeface="Trebuchet MS" pitchFamily="34" charset="0"/>
                        <a:ea typeface="Times New Roman" pitchFamily="18" charset="0"/>
                        <a:cs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sl-SI" altLang="sl-SI" sz="1000" b="0" i="0" u="none" strike="noStrike" cap="none" normalizeH="0" baseline="0" smtClean="0">
                          <a:ln>
                            <a:noFill/>
                          </a:ln>
                          <a:solidFill>
                            <a:schemeClr val="tx1"/>
                          </a:solidFill>
                          <a:effectLst/>
                          <a:latin typeface="Arial" charset="0"/>
                          <a:ea typeface="Times New Roman" pitchFamily="18" charset="0"/>
                          <a:cs typeface="Arial" charset="0"/>
                        </a:rPr>
                        <a:t>KJ = Josephsonova konstanta</a:t>
                      </a:r>
                      <a:endParaRPr kumimoji="0" lang="sl-SI" altLang="sl-SI" sz="1400" b="0" i="0" u="none" strike="noStrike" cap="none" normalizeH="0" baseline="0" smtClean="0">
                        <a:ln>
                          <a:noFill/>
                        </a:ln>
                        <a:solidFill>
                          <a:schemeClr val="tx1"/>
                        </a:solidFill>
                        <a:effectLst/>
                        <a:latin typeface="Trebuchet MS" pitchFamily="34" charset="0"/>
                        <a:ea typeface="Times New Roman" pitchFamily="18" charset="0"/>
                        <a:cs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sl-SI" altLang="sl-SI" sz="1000" b="0" i="0" u="none" strike="noStrike" cap="none" normalizeH="0" baseline="0" smtClean="0">
                          <a:ln>
                            <a:noFill/>
                          </a:ln>
                          <a:solidFill>
                            <a:schemeClr val="tx1"/>
                          </a:solidFill>
                          <a:effectLst/>
                          <a:latin typeface="Arial" charset="0"/>
                          <a:ea typeface="Times New Roman" pitchFamily="18" charset="0"/>
                          <a:cs typeface="Arial" charset="0"/>
                        </a:rPr>
                        <a:t>R</a:t>
                      </a:r>
                      <a:r>
                        <a:rPr kumimoji="0" lang="sl-SI" altLang="sl-SI" sz="1000" b="0" i="0" u="none" strike="noStrike" cap="none" normalizeH="0" baseline="-30000" smtClean="0">
                          <a:ln>
                            <a:noFill/>
                          </a:ln>
                          <a:solidFill>
                            <a:schemeClr val="tx1"/>
                          </a:solidFill>
                          <a:effectLst/>
                          <a:latin typeface="Arial" charset="0"/>
                          <a:ea typeface="Times New Roman" pitchFamily="18" charset="0"/>
                          <a:cs typeface="Arial" charset="0"/>
                        </a:rPr>
                        <a:t>H</a:t>
                      </a:r>
                      <a:r>
                        <a:rPr kumimoji="0" lang="sl-SI" altLang="sl-SI" sz="1000" b="0" i="0" u="none" strike="noStrike" cap="none" normalizeH="0" baseline="0" smtClean="0">
                          <a:ln>
                            <a:noFill/>
                          </a:ln>
                          <a:solidFill>
                            <a:schemeClr val="tx1"/>
                          </a:solidFill>
                          <a:effectLst/>
                          <a:latin typeface="Arial" charset="0"/>
                          <a:ea typeface="Times New Roman" pitchFamily="18" charset="0"/>
                          <a:cs typeface="Arial" charset="0"/>
                        </a:rPr>
                        <a:t> = von Klitzingova konstanta</a:t>
                      </a:r>
                      <a:endParaRPr kumimoji="0" lang="sl-SI" altLang="sl-SI" sz="3200" b="0" i="0" u="none" strike="noStrike" cap="none" normalizeH="0" baseline="0" smtClean="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830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kelvin = </a:t>
                      </a:r>
                      <a:r>
                        <a:rPr kumimoji="0" lang="sl-SI" altLang="sl-SI" sz="1500" b="0" i="1" u="none" strike="noStrike" cap="none" normalizeH="0" baseline="0" smtClean="0">
                          <a:ln>
                            <a:noFill/>
                          </a:ln>
                          <a:solidFill>
                            <a:schemeClr val="tx1"/>
                          </a:solidFill>
                          <a:effectLst/>
                          <a:latin typeface="Trebuchet MS" pitchFamily="34" charset="0"/>
                          <a:ea typeface="Times New Roman" pitchFamily="18" charset="0"/>
                          <a:cs typeface="Arial" charset="0"/>
                        </a:rPr>
                        <a:t>f</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a:t>
                      </a:r>
                      <a:r>
                        <a:rPr kumimoji="0" lang="sl-SI" altLang="sl-SI" sz="1500" b="0" i="1" u="none" strike="noStrike" cap="none" normalizeH="0" baseline="0" smtClean="0">
                          <a:ln>
                            <a:noFill/>
                          </a:ln>
                          <a:solidFill>
                            <a:schemeClr val="tx1"/>
                          </a:solidFill>
                          <a:effectLst/>
                          <a:latin typeface="Arial" charset="0"/>
                          <a:ea typeface="Times New Roman" pitchFamily="18" charset="0"/>
                          <a:cs typeface="Arial" charset="0"/>
                        </a:rPr>
                        <a:t>p, V</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 </a:t>
                      </a:r>
                      <a:r>
                        <a:rPr kumimoji="0" lang="sl-SI" altLang="sl-SI" sz="1500" b="0" i="1" u="none" strike="noStrike" cap="none" normalizeH="0" baseline="0" smtClean="0">
                          <a:ln>
                            <a:noFill/>
                          </a:ln>
                          <a:solidFill>
                            <a:schemeClr val="tx1"/>
                          </a:solidFill>
                          <a:effectLst/>
                          <a:latin typeface="Arial" charset="0"/>
                          <a:ea typeface="Times New Roman" pitchFamily="18" charset="0"/>
                          <a:cs typeface="Arial" charset="0"/>
                        </a:rPr>
                        <a:t>n</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 R)</a:t>
                      </a:r>
                      <a:endParaRPr kumimoji="0" lang="sl-SI" altLang="sl-SI" sz="1400" b="0" i="0" u="none" strike="noStrike" cap="none" normalizeH="0" baseline="0" smtClean="0">
                        <a:ln>
                          <a:noFill/>
                        </a:ln>
                        <a:solidFill>
                          <a:schemeClr val="tx1"/>
                        </a:solidFill>
                        <a:effectLst/>
                        <a:latin typeface="Trebuchet MS" pitchFamily="34" charset="0"/>
                        <a:ea typeface="Times New Roman" pitchFamily="18" charset="0"/>
                        <a:cs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sl-SI" altLang="sl-SI" sz="1000" b="0" i="0" u="none" strike="noStrike" cap="none" normalizeH="0" baseline="0" smtClean="0">
                          <a:ln>
                            <a:noFill/>
                          </a:ln>
                          <a:solidFill>
                            <a:schemeClr val="tx1"/>
                          </a:solidFill>
                          <a:effectLst/>
                          <a:latin typeface="Arial" charset="0"/>
                          <a:ea typeface="Times New Roman" pitchFamily="18" charset="0"/>
                          <a:cs typeface="Arial" charset="0"/>
                        </a:rPr>
                        <a:t>R = molarna plinska konstanta</a:t>
                      </a:r>
                      <a:endParaRPr kumimoji="0" lang="sl-SI" altLang="sl-SI" sz="3200" b="0" i="0" u="none" strike="noStrike" cap="none" normalizeH="0" baseline="0" smtClean="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5600">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mol = </a:t>
                      </a:r>
                      <a:r>
                        <a:rPr kumimoji="0" lang="sl-SI" altLang="sl-SI" sz="1500" b="0" i="1" u="none" strike="noStrike" cap="none" normalizeH="0" baseline="0" smtClean="0">
                          <a:ln>
                            <a:noFill/>
                          </a:ln>
                          <a:solidFill>
                            <a:schemeClr val="tx1"/>
                          </a:solidFill>
                          <a:effectLst/>
                          <a:latin typeface="Trebuchet MS" pitchFamily="34" charset="0"/>
                          <a:ea typeface="Times New Roman" pitchFamily="18" charset="0"/>
                          <a:cs typeface="Arial" charset="0"/>
                        </a:rPr>
                        <a:t>f</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a:t>
                      </a:r>
                      <a:r>
                        <a:rPr kumimoji="0" lang="sl-SI" altLang="sl-SI" sz="1500" b="0" i="1" u="none" strike="noStrike" cap="none" normalizeH="0" baseline="0" smtClean="0">
                          <a:ln>
                            <a:noFill/>
                          </a:ln>
                          <a:solidFill>
                            <a:schemeClr val="tx1"/>
                          </a:solidFill>
                          <a:effectLst/>
                          <a:latin typeface="Arial" charset="0"/>
                          <a:ea typeface="Times New Roman" pitchFamily="18" charset="0"/>
                          <a:cs typeface="Arial" charset="0"/>
                        </a:rPr>
                        <a:t>m</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 N</a:t>
                      </a:r>
                      <a:r>
                        <a:rPr kumimoji="0" lang="sl-SI" altLang="sl-SI" sz="1500" b="0" i="0" u="none" strike="noStrike" cap="none" normalizeH="0" baseline="-30000" smtClean="0">
                          <a:ln>
                            <a:noFill/>
                          </a:ln>
                          <a:solidFill>
                            <a:schemeClr val="tx1"/>
                          </a:solidFill>
                          <a:effectLst/>
                          <a:latin typeface="Arial" charset="0"/>
                          <a:ea typeface="Times New Roman" pitchFamily="18" charset="0"/>
                          <a:cs typeface="Arial" charset="0"/>
                        </a:rPr>
                        <a:t>A</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a:t>
                      </a:r>
                      <a:endParaRPr kumimoji="0" lang="sl-SI" altLang="sl-SI" sz="1400" b="0" i="0" u="none" strike="noStrike" cap="none" normalizeH="0" baseline="0" smtClean="0">
                        <a:ln>
                          <a:noFill/>
                        </a:ln>
                        <a:solidFill>
                          <a:schemeClr val="tx1"/>
                        </a:solidFill>
                        <a:effectLst/>
                        <a:latin typeface="Trebuchet MS" pitchFamily="34" charset="0"/>
                        <a:ea typeface="Times New Roman" pitchFamily="18" charset="0"/>
                        <a:cs typeface="Arial"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sl-SI" altLang="sl-SI" sz="1000" b="0" i="0" u="none" strike="noStrike" cap="none" normalizeH="0" baseline="0" smtClean="0">
                          <a:ln>
                            <a:noFill/>
                          </a:ln>
                          <a:solidFill>
                            <a:schemeClr val="tx1"/>
                          </a:solidFill>
                          <a:effectLst/>
                          <a:latin typeface="Arial" charset="0"/>
                          <a:ea typeface="Times New Roman" pitchFamily="18" charset="0"/>
                          <a:cs typeface="Arial" charset="0"/>
                        </a:rPr>
                        <a:t>N</a:t>
                      </a:r>
                      <a:r>
                        <a:rPr kumimoji="0" lang="sl-SI" altLang="sl-SI" sz="1000" b="0" i="0" u="none" strike="noStrike" cap="none" normalizeH="0" baseline="-30000" smtClean="0">
                          <a:ln>
                            <a:noFill/>
                          </a:ln>
                          <a:solidFill>
                            <a:schemeClr val="tx1"/>
                          </a:solidFill>
                          <a:effectLst/>
                          <a:latin typeface="Arial" charset="0"/>
                          <a:ea typeface="Times New Roman" pitchFamily="18" charset="0"/>
                          <a:cs typeface="Arial" charset="0"/>
                        </a:rPr>
                        <a:t>A</a:t>
                      </a:r>
                      <a:r>
                        <a:rPr kumimoji="0" lang="sl-SI" altLang="sl-SI" sz="1000" b="0" i="0" u="none" strike="noStrike" cap="none" normalizeH="0" baseline="0" smtClean="0">
                          <a:ln>
                            <a:noFill/>
                          </a:ln>
                          <a:solidFill>
                            <a:schemeClr val="tx1"/>
                          </a:solidFill>
                          <a:effectLst/>
                          <a:latin typeface="Arial" charset="0"/>
                          <a:ea typeface="Times New Roman" pitchFamily="18" charset="0"/>
                          <a:cs typeface="Arial" charset="0"/>
                        </a:rPr>
                        <a:t> = Avogadrovo število</a:t>
                      </a:r>
                      <a:endParaRPr kumimoji="0" lang="sl-SI" altLang="sl-SI" sz="3200" b="0" i="0" u="none" strike="noStrike" cap="none" normalizeH="0" baseline="0" smtClean="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6713">
                <a:tc>
                  <a:txBody>
                    <a:bodyPr/>
                    <a:lstStyle>
                      <a:lvl1pPr>
                        <a:spcBef>
                          <a:spcPct val="20000"/>
                        </a:spcBef>
                        <a:defRPr sz="2800">
                          <a:solidFill>
                            <a:schemeClr val="tx1"/>
                          </a:solidFill>
                          <a:latin typeface="Trebuchet MS" pitchFamily="34" charset="0"/>
                        </a:defRPr>
                      </a:lvl1pPr>
                      <a:lvl2pPr>
                        <a:spcBef>
                          <a:spcPct val="20000"/>
                        </a:spcBef>
                        <a:defRPr sz="2400">
                          <a:solidFill>
                            <a:schemeClr val="tx1"/>
                          </a:solidFill>
                          <a:latin typeface="Trebuchet MS" pitchFamily="34" charset="0"/>
                        </a:defRPr>
                      </a:lvl2pPr>
                      <a:lvl3pPr>
                        <a:spcBef>
                          <a:spcPct val="20000"/>
                        </a:spcBef>
                        <a:defRPr sz="2000">
                          <a:solidFill>
                            <a:schemeClr val="tx1"/>
                          </a:solidFill>
                          <a:latin typeface="Trebuchet MS" pitchFamily="34" charset="0"/>
                        </a:defRPr>
                      </a:lvl3pPr>
                      <a:lvl4pPr>
                        <a:spcBef>
                          <a:spcPct val="20000"/>
                        </a:spcBef>
                        <a:defRPr>
                          <a:solidFill>
                            <a:schemeClr val="tx1"/>
                          </a:solidFill>
                          <a:latin typeface="Trebuchet MS" pitchFamily="34" charset="0"/>
                        </a:defRPr>
                      </a:lvl4pPr>
                      <a:lvl5pPr>
                        <a:spcBef>
                          <a:spcPct val="20000"/>
                        </a:spcBef>
                        <a:defRPr>
                          <a:solidFill>
                            <a:schemeClr val="tx1"/>
                          </a:solidFill>
                          <a:latin typeface="Trebuchet MS" pitchFamily="34" charset="0"/>
                        </a:defRPr>
                      </a:lvl5pPr>
                      <a:lvl6pPr fontAlgn="base">
                        <a:spcBef>
                          <a:spcPct val="20000"/>
                        </a:spcBef>
                        <a:spcAft>
                          <a:spcPct val="0"/>
                        </a:spcAft>
                        <a:defRPr>
                          <a:solidFill>
                            <a:schemeClr val="tx1"/>
                          </a:solidFill>
                          <a:latin typeface="Trebuchet MS" pitchFamily="34" charset="0"/>
                        </a:defRPr>
                      </a:lvl6pPr>
                      <a:lvl7pPr fontAlgn="base">
                        <a:spcBef>
                          <a:spcPct val="20000"/>
                        </a:spcBef>
                        <a:spcAft>
                          <a:spcPct val="0"/>
                        </a:spcAft>
                        <a:defRPr>
                          <a:solidFill>
                            <a:schemeClr val="tx1"/>
                          </a:solidFill>
                          <a:latin typeface="Trebuchet MS" pitchFamily="34" charset="0"/>
                        </a:defRPr>
                      </a:lvl7pPr>
                      <a:lvl8pPr fontAlgn="base">
                        <a:spcBef>
                          <a:spcPct val="20000"/>
                        </a:spcBef>
                        <a:spcAft>
                          <a:spcPct val="0"/>
                        </a:spcAft>
                        <a:defRPr>
                          <a:solidFill>
                            <a:schemeClr val="tx1"/>
                          </a:solidFill>
                          <a:latin typeface="Trebuchet MS" pitchFamily="34" charset="0"/>
                        </a:defRPr>
                      </a:lvl8pPr>
                      <a:lvl9pPr fontAlgn="base">
                        <a:spcBef>
                          <a:spcPct val="20000"/>
                        </a:spcBef>
                        <a:spcAft>
                          <a:spcPct val="0"/>
                        </a:spcAft>
                        <a:defRPr>
                          <a:solidFill>
                            <a:schemeClr val="tx1"/>
                          </a:solidFill>
                          <a:latin typeface="Trebuchet MS"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kandela = </a:t>
                      </a:r>
                      <a:r>
                        <a:rPr kumimoji="0" lang="sl-SI" altLang="sl-SI" sz="1500" b="0" i="1" u="none" strike="noStrike" cap="none" normalizeH="0" baseline="0" smtClean="0">
                          <a:ln>
                            <a:noFill/>
                          </a:ln>
                          <a:solidFill>
                            <a:schemeClr val="tx1"/>
                          </a:solidFill>
                          <a:effectLst/>
                          <a:latin typeface="Trebuchet MS" pitchFamily="34" charset="0"/>
                          <a:ea typeface="Times New Roman" pitchFamily="18" charset="0"/>
                          <a:cs typeface="Arial" charset="0"/>
                        </a:rPr>
                        <a:t>f</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a:t>
                      </a:r>
                      <a:r>
                        <a:rPr kumimoji="0" lang="sl-SI" altLang="sl-SI" sz="1500" b="0" i="1" u="none" strike="noStrike" cap="none" normalizeH="0" baseline="0" smtClean="0">
                          <a:ln>
                            <a:noFill/>
                          </a:ln>
                          <a:solidFill>
                            <a:schemeClr val="tx1"/>
                          </a:solidFill>
                          <a:effectLst/>
                          <a:latin typeface="Arial" charset="0"/>
                          <a:ea typeface="Times New Roman" pitchFamily="18" charset="0"/>
                          <a:cs typeface="Arial" charset="0"/>
                        </a:rPr>
                        <a:t>f, m, l</a:t>
                      </a:r>
                      <a:r>
                        <a:rPr kumimoji="0" lang="sl-SI" altLang="sl-SI" sz="1500" b="0" i="0" u="none" strike="noStrike" cap="none" normalizeH="0" baseline="0" smtClean="0">
                          <a:ln>
                            <a:noFill/>
                          </a:ln>
                          <a:solidFill>
                            <a:schemeClr val="tx1"/>
                          </a:solidFill>
                          <a:effectLst/>
                          <a:latin typeface="Arial" charset="0"/>
                          <a:ea typeface="Times New Roman" pitchFamily="18" charset="0"/>
                          <a:cs typeface="Arial" charset="0"/>
                        </a:rPr>
                        <a:t>)</a:t>
                      </a:r>
                      <a:endParaRPr kumimoji="0" lang="sl-SI" altLang="sl-SI" sz="1400" b="0" i="0" u="none" strike="noStrike" cap="none" normalizeH="0" baseline="0" smtClean="0">
                        <a:ln>
                          <a:noFill/>
                        </a:ln>
                        <a:solidFill>
                          <a:schemeClr val="tx1"/>
                        </a:solidFill>
                        <a:effectLst/>
                        <a:latin typeface="Trebuchet MS" pitchFamily="34" charset="0"/>
                        <a:ea typeface="Times New Roman" pitchFamily="18"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05730" y="620688"/>
            <a:ext cx="8229600" cy="1143000"/>
          </a:xfrm>
        </p:spPr>
        <p:txBody>
          <a:bodyPr/>
          <a:lstStyle/>
          <a:p>
            <a:r>
              <a:rPr lang="sl-SI" b="1" dirty="0" smtClean="0">
                <a:solidFill>
                  <a:srgbClr val="FF9933"/>
                </a:solidFill>
              </a:rPr>
              <a:t>2019 - Redefinicija SI sistema</a:t>
            </a:r>
            <a:endParaRPr lang="sl-SI" b="1" dirty="0">
              <a:solidFill>
                <a:srgbClr val="FF9933"/>
              </a:solidFill>
            </a:endParaRPr>
          </a:p>
        </p:txBody>
      </p:sp>
      <p:sp>
        <p:nvSpPr>
          <p:cNvPr id="3" name="Označba mesta vsebine 2"/>
          <p:cNvSpPr>
            <a:spLocks noGrp="1"/>
          </p:cNvSpPr>
          <p:nvPr>
            <p:ph idx="1"/>
          </p:nvPr>
        </p:nvSpPr>
        <p:spPr>
          <a:xfrm>
            <a:off x="395536" y="1988840"/>
            <a:ext cx="8229600" cy="4525963"/>
          </a:xfrm>
        </p:spPr>
        <p:txBody>
          <a:bodyPr>
            <a:normAutofit fontScale="70000" lnSpcReduction="20000"/>
          </a:bodyPr>
          <a:lstStyle/>
          <a:p>
            <a:pPr marL="285750" indent="-285750"/>
            <a:r>
              <a:rPr lang="sl-SI" dirty="0" smtClean="0"/>
              <a:t>20. </a:t>
            </a:r>
            <a:r>
              <a:rPr lang="sl-SI" dirty="0"/>
              <a:t>maj 2019 - iz sistema, ki je baziral na fizičnih artefaktih, </a:t>
            </a:r>
            <a:r>
              <a:rPr lang="sl-SI" dirty="0" smtClean="0"/>
              <a:t>se bo spremenil v </a:t>
            </a:r>
            <a:r>
              <a:rPr lang="sl-SI" dirty="0"/>
              <a:t>sistem, ki temelji </a:t>
            </a:r>
            <a:r>
              <a:rPr lang="sl-SI" b="1" dirty="0"/>
              <a:t>na vrednostih osnovnih fizikalnih konstant in nespremenljivih lastnostih atomov </a:t>
            </a:r>
          </a:p>
          <a:p>
            <a:pPr marL="285750" indent="-285750"/>
            <a:endParaRPr lang="sl-SI" dirty="0"/>
          </a:p>
          <a:p>
            <a:pPr marL="285750" indent="-285750"/>
            <a:r>
              <a:rPr lang="sl-SI" dirty="0"/>
              <a:t>Pred redefinicijo Si sistema enot so bile sledeče veličine eksaktno definirane: mednarodni prototip kilograma </a:t>
            </a:r>
            <a:r>
              <a:rPr lang="sl-SI" i="1" dirty="0"/>
              <a:t>m</a:t>
            </a:r>
            <a:r>
              <a:rPr lang="sl-SI" dirty="0"/>
              <a:t>(IPK) = 1 kg, magnetna permeabilnost vakuuma </a:t>
            </a:r>
            <a:r>
              <a:rPr lang="sl-SI" i="1" dirty="0">
                <a:latin typeface="Symbol" panose="05050102010706020507" pitchFamily="18" charset="2"/>
              </a:rPr>
              <a:t>m</a:t>
            </a:r>
            <a:r>
              <a:rPr lang="sl-SI" baseline="-25000" dirty="0"/>
              <a:t>0</a:t>
            </a:r>
            <a:r>
              <a:rPr lang="sl-SI" dirty="0"/>
              <a:t>= 4</a:t>
            </a:r>
            <a:r>
              <a:rPr lang="sl-SI" dirty="0">
                <a:latin typeface="Symbol" panose="05050102010706020507" pitchFamily="18" charset="2"/>
              </a:rPr>
              <a:t>p</a:t>
            </a:r>
            <a:r>
              <a:rPr lang="sl-SI" dirty="0"/>
              <a:t>.10</a:t>
            </a:r>
            <a:r>
              <a:rPr lang="sl-SI" sz="2800" baseline="30000" dirty="0"/>
              <a:t>-7</a:t>
            </a:r>
            <a:r>
              <a:rPr lang="sl-SI" dirty="0"/>
              <a:t> H/m, temperatura trojne točke vode </a:t>
            </a:r>
            <a:r>
              <a:rPr lang="sl-SI" i="1" dirty="0"/>
              <a:t>T</a:t>
            </a:r>
            <a:r>
              <a:rPr lang="sl-SI" sz="1600" dirty="0"/>
              <a:t>TPW</a:t>
            </a:r>
            <a:r>
              <a:rPr lang="sl-SI" dirty="0"/>
              <a:t> = 273,16 K in molska masa ogljika C </a:t>
            </a:r>
            <a:r>
              <a:rPr lang="sl-SI" sz="2600" dirty="0"/>
              <a:t>12</a:t>
            </a:r>
            <a:r>
              <a:rPr lang="sl-SI" dirty="0"/>
              <a:t> M(12C) = </a:t>
            </a:r>
            <a:r>
              <a:rPr lang="sl-SI" dirty="0" smtClean="0"/>
              <a:t>0,012 g/mol</a:t>
            </a:r>
            <a:r>
              <a:rPr lang="sl-SI" dirty="0"/>
              <a:t>. </a:t>
            </a:r>
            <a:r>
              <a:rPr lang="sl-SI" b="1" dirty="0"/>
              <a:t>V </a:t>
            </a:r>
            <a:r>
              <a:rPr lang="sl-SI" b="1" dirty="0" err="1"/>
              <a:t>redefiniranem</a:t>
            </a:r>
            <a:r>
              <a:rPr lang="sl-SI" b="1" dirty="0"/>
              <a:t> sistemu enot so te veličine določene eksperimentalno in so opremljene z negotovostmi. </a:t>
            </a:r>
          </a:p>
          <a:p>
            <a:pPr marL="285750" indent="-285750"/>
            <a:endParaRPr lang="sl-SI" dirty="0"/>
          </a:p>
          <a:p>
            <a:pPr marL="285750" indent="-285750"/>
            <a:r>
              <a:rPr lang="sl-SI" dirty="0"/>
              <a:t>Določitev Planckove konstante v novem SI sistemu bo nadgradila tudi električno metrologijo, saj bo </a:t>
            </a:r>
            <a:r>
              <a:rPr lang="sl-SI" b="1" dirty="0"/>
              <a:t>električni tok odslej definiran preko Josephsonove napetosti in upornosti kvantnega Hall efekta</a:t>
            </a:r>
            <a:r>
              <a:rPr lang="sl-SI" dirty="0"/>
              <a:t>.</a:t>
            </a:r>
          </a:p>
          <a:p>
            <a:pPr marL="0" indent="0" algn="ctr">
              <a:buNone/>
            </a:pPr>
            <a:endParaRPr lang="sl-SI" dirty="0" smtClean="0"/>
          </a:p>
          <a:p>
            <a:endParaRPr lang="sl-SI" dirty="0"/>
          </a:p>
        </p:txBody>
      </p:sp>
    </p:spTree>
    <p:extLst>
      <p:ext uri="{BB962C8B-B14F-4D97-AF65-F5344CB8AC3E}">
        <p14:creationId xmlns:p14="http://schemas.microsoft.com/office/powerpoint/2010/main" val="292077328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7812" y="2162969"/>
            <a:ext cx="6048375" cy="3400425"/>
          </a:xfrm>
        </p:spPr>
      </p:pic>
    </p:spTree>
    <p:extLst>
      <p:ext uri="{BB962C8B-B14F-4D97-AF65-F5344CB8AC3E}">
        <p14:creationId xmlns:p14="http://schemas.microsoft.com/office/powerpoint/2010/main" val="3502021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4" y="4198537"/>
            <a:ext cx="6135685" cy="2654796"/>
          </a:xfrm>
          <a:prstGeom prst="rect">
            <a:avLst/>
          </a:prstGeom>
        </p:spPr>
      </p:pic>
      <p:sp>
        <p:nvSpPr>
          <p:cNvPr id="2" name="PoljeZBesedilom 1"/>
          <p:cNvSpPr txBox="1"/>
          <p:nvPr/>
        </p:nvSpPr>
        <p:spPr>
          <a:xfrm>
            <a:off x="467544" y="4076341"/>
            <a:ext cx="2520281" cy="738664"/>
          </a:xfrm>
          <a:prstGeom prst="rect">
            <a:avLst/>
          </a:prstGeom>
          <a:noFill/>
        </p:spPr>
        <p:txBody>
          <a:bodyPr wrap="square" rtlCol="0">
            <a:spAutoFit/>
          </a:bodyPr>
          <a:lstStyle/>
          <a:p>
            <a:r>
              <a:rPr lang="sl-SI" altLang="sl-SI" b="1" dirty="0" err="1" smtClean="0"/>
              <a:t>National</a:t>
            </a:r>
            <a:r>
              <a:rPr lang="sl-SI" altLang="sl-SI" b="1" dirty="0" smtClean="0"/>
              <a:t> </a:t>
            </a:r>
            <a:r>
              <a:rPr lang="sl-SI" altLang="sl-SI" b="1" dirty="0" err="1" smtClean="0"/>
              <a:t>Instruments</a:t>
            </a:r>
            <a:r>
              <a:rPr lang="sl-SI" altLang="sl-SI" b="1" dirty="0" smtClean="0"/>
              <a:t> </a:t>
            </a:r>
          </a:p>
          <a:p>
            <a:r>
              <a:rPr lang="sl-SI" altLang="sl-SI" b="1" dirty="0" smtClean="0"/>
              <a:t>DAQ</a:t>
            </a:r>
          </a:p>
          <a:p>
            <a:endParaRPr lang="sl-SI" dirty="0"/>
          </a:p>
        </p:txBody>
      </p:sp>
      <p:sp>
        <p:nvSpPr>
          <p:cNvPr id="6" name="Pravokotnik 5"/>
          <p:cNvSpPr/>
          <p:nvPr/>
        </p:nvSpPr>
        <p:spPr>
          <a:xfrm>
            <a:off x="6444208" y="332656"/>
            <a:ext cx="1471878" cy="307777"/>
          </a:xfrm>
          <a:prstGeom prst="rect">
            <a:avLst/>
          </a:prstGeom>
        </p:spPr>
        <p:txBody>
          <a:bodyPr wrap="none">
            <a:spAutoFit/>
          </a:bodyPr>
          <a:lstStyle/>
          <a:p>
            <a:r>
              <a:rPr lang="sl-SI" b="1" dirty="0" err="1"/>
              <a:t>Dewesoft</a:t>
            </a:r>
            <a:r>
              <a:rPr lang="sl-SI" b="1" dirty="0"/>
              <a:t> </a:t>
            </a:r>
            <a:r>
              <a:rPr lang="sl-SI" b="1" dirty="0" err="1"/>
              <a:t>Sirius</a:t>
            </a:r>
            <a:endParaRPr lang="sl-SI" b="1" dirty="0"/>
          </a:p>
        </p:txBody>
      </p:sp>
      <p:pic>
        <p:nvPicPr>
          <p:cNvPr id="7" name="Slika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50" y="-28104"/>
            <a:ext cx="6228184" cy="2905448"/>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84242" y="548680"/>
            <a:ext cx="7128792" cy="3720729"/>
          </a:xfrm>
          <a:prstGeom prst="rect">
            <a:avLst/>
          </a:prstGeom>
        </p:spPr>
      </p:pic>
      <p:pic>
        <p:nvPicPr>
          <p:cNvPr id="8" name="Slika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2240" y="4941168"/>
            <a:ext cx="2286000" cy="1627632"/>
          </a:xfrm>
          <a:prstGeom prst="rect">
            <a:avLst/>
          </a:prstGeom>
        </p:spPr>
      </p:pic>
    </p:spTree>
    <p:extLst>
      <p:ext uri="{BB962C8B-B14F-4D97-AF65-F5344CB8AC3E}">
        <p14:creationId xmlns:p14="http://schemas.microsoft.com/office/powerpoint/2010/main" val="226896912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773982"/>
            <a:ext cx="8229600" cy="1143000"/>
          </a:xfrm>
        </p:spPr>
        <p:txBody>
          <a:bodyPr>
            <a:normAutofit/>
          </a:bodyPr>
          <a:lstStyle/>
          <a:p>
            <a:r>
              <a:rPr lang="it-IT" sz="3600" b="1" dirty="0" err="1" smtClean="0">
                <a:solidFill>
                  <a:schemeClr val="accent6">
                    <a:lumMod val="75000"/>
                  </a:schemeClr>
                </a:solidFill>
              </a:rPr>
              <a:t>Zakaj</a:t>
            </a:r>
            <a:r>
              <a:rPr lang="it-IT" sz="3600" b="1" dirty="0" smtClean="0">
                <a:solidFill>
                  <a:schemeClr val="accent6">
                    <a:lumMod val="75000"/>
                  </a:schemeClr>
                </a:solidFill>
              </a:rPr>
              <a:t> </a:t>
            </a:r>
            <a:r>
              <a:rPr lang="it-IT" sz="3600" b="1" dirty="0">
                <a:solidFill>
                  <a:schemeClr val="accent6">
                    <a:lumMod val="75000"/>
                  </a:schemeClr>
                </a:solidFill>
              </a:rPr>
              <a:t>so nove </a:t>
            </a:r>
            <a:r>
              <a:rPr lang="it-IT" sz="3600" b="1" dirty="0" err="1">
                <a:solidFill>
                  <a:schemeClr val="accent6">
                    <a:lumMod val="75000"/>
                  </a:schemeClr>
                </a:solidFill>
              </a:rPr>
              <a:t>definicije</a:t>
            </a:r>
            <a:r>
              <a:rPr lang="it-IT" sz="3600" b="1" dirty="0">
                <a:solidFill>
                  <a:schemeClr val="accent6">
                    <a:lumMod val="75000"/>
                  </a:schemeClr>
                </a:solidFill>
              </a:rPr>
              <a:t> </a:t>
            </a:r>
            <a:r>
              <a:rPr lang="it-IT" sz="3600" b="1" dirty="0" err="1">
                <a:solidFill>
                  <a:schemeClr val="accent6">
                    <a:lumMod val="75000"/>
                  </a:schemeClr>
                </a:solidFill>
              </a:rPr>
              <a:t>enot</a:t>
            </a:r>
            <a:r>
              <a:rPr lang="it-IT" sz="3600" b="1" dirty="0">
                <a:solidFill>
                  <a:schemeClr val="accent6">
                    <a:lumMod val="75000"/>
                  </a:schemeClr>
                </a:solidFill>
              </a:rPr>
              <a:t> SI </a:t>
            </a:r>
            <a:r>
              <a:rPr lang="it-IT" sz="3600" b="1" dirty="0" err="1">
                <a:solidFill>
                  <a:schemeClr val="accent6">
                    <a:lumMod val="75000"/>
                  </a:schemeClr>
                </a:solidFill>
              </a:rPr>
              <a:t>potrebne</a:t>
            </a:r>
            <a:r>
              <a:rPr lang="it-IT" sz="3600" b="1" dirty="0">
                <a:solidFill>
                  <a:schemeClr val="accent6">
                    <a:lumMod val="75000"/>
                  </a:schemeClr>
                </a:solidFill>
              </a:rPr>
              <a:t>?</a:t>
            </a:r>
            <a:endParaRPr lang="sl-SI" sz="3600" b="1" dirty="0">
              <a:solidFill>
                <a:schemeClr val="accent6">
                  <a:lumMod val="75000"/>
                </a:schemeClr>
              </a:solidFill>
            </a:endParaRPr>
          </a:p>
        </p:txBody>
      </p:sp>
      <p:sp>
        <p:nvSpPr>
          <p:cNvPr id="5" name="Pravokotnik 4"/>
          <p:cNvSpPr/>
          <p:nvPr/>
        </p:nvSpPr>
        <p:spPr>
          <a:xfrm>
            <a:off x="5724128" y="4437112"/>
            <a:ext cx="3419872" cy="1477328"/>
          </a:xfrm>
          <a:prstGeom prst="rect">
            <a:avLst/>
          </a:prstGeom>
        </p:spPr>
        <p:txBody>
          <a:bodyPr wrap="square">
            <a:spAutoFit/>
          </a:bodyPr>
          <a:lstStyle/>
          <a:p>
            <a:r>
              <a:rPr lang="sl-SI" dirty="0">
                <a:latin typeface="Times New Roman" panose="02020603050405020304" pitchFamily="18" charset="0"/>
                <a:ea typeface="Times New Roman" panose="02020603050405020304" pitchFamily="18" charset="0"/>
              </a:rPr>
              <a:t>Definicije enot SI sistema morajo biti neodvisne od tehnološkega napredka in se ne smejo spreminjati zaradi novih znanstvenih spoznanj. </a:t>
            </a:r>
            <a:endParaRPr lang="sl-SI" dirty="0"/>
          </a:p>
        </p:txBody>
      </p:sp>
      <p:pic>
        <p:nvPicPr>
          <p:cNvPr id="6" name="Označba mesta vsebine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844824"/>
            <a:ext cx="4525963" cy="4525963"/>
          </a:xfrm>
        </p:spPr>
      </p:pic>
    </p:spTree>
    <p:extLst>
      <p:ext uri="{BB962C8B-B14F-4D97-AF65-F5344CB8AC3E}">
        <p14:creationId xmlns:p14="http://schemas.microsoft.com/office/powerpoint/2010/main" val="7665075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68000"/>
                    </a14:imgEffect>
                    <a14:imgEffect>
                      <a14:saturation sat="135000"/>
                    </a14:imgEffect>
                    <a14:imgEffect>
                      <a14:brightnessContrast bright="23000"/>
                    </a14:imgEffect>
                  </a14:imgLayer>
                </a14:imgProps>
              </a:ext>
              <a:ext uri="{28A0092B-C50C-407E-A947-70E740481C1C}">
                <a14:useLocalDpi xmlns:a14="http://schemas.microsoft.com/office/drawing/2010/main"/>
              </a:ext>
            </a:extLst>
          </a:blip>
          <a:srcRect l="26705" t="24918" r="18549" b="11006"/>
          <a:stretch/>
        </p:blipFill>
        <p:spPr>
          <a:xfrm>
            <a:off x="6493707" y="4653136"/>
            <a:ext cx="2650293" cy="2327088"/>
          </a:xfrm>
          <a:prstGeom prst="rect">
            <a:avLst/>
          </a:prstGeom>
        </p:spPr>
      </p:pic>
      <p:sp>
        <p:nvSpPr>
          <p:cNvPr id="2" name="Naslov 1"/>
          <p:cNvSpPr>
            <a:spLocks noGrp="1"/>
          </p:cNvSpPr>
          <p:nvPr>
            <p:ph type="title"/>
          </p:nvPr>
        </p:nvSpPr>
        <p:spPr>
          <a:xfrm>
            <a:off x="539552" y="1988840"/>
            <a:ext cx="5626968" cy="1143000"/>
          </a:xfrm>
        </p:spPr>
        <p:txBody>
          <a:bodyPr>
            <a:normAutofit fontScale="90000"/>
          </a:bodyPr>
          <a:lstStyle/>
          <a:p>
            <a:pPr algn="l"/>
            <a:r>
              <a:rPr lang="sl-SI" b="1" dirty="0" smtClean="0">
                <a:solidFill>
                  <a:schemeClr val="accent6">
                    <a:lumMod val="75000"/>
                  </a:schemeClr>
                </a:solidFill>
              </a:rPr>
              <a:t>Nove </a:t>
            </a:r>
            <a:r>
              <a:rPr lang="it-IT" b="1" dirty="0" err="1" smtClean="0">
                <a:solidFill>
                  <a:schemeClr val="accent6">
                    <a:lumMod val="75000"/>
                  </a:schemeClr>
                </a:solidFill>
              </a:rPr>
              <a:t>definicije</a:t>
            </a:r>
            <a:r>
              <a:rPr lang="it-IT" b="1" dirty="0" smtClean="0">
                <a:solidFill>
                  <a:schemeClr val="accent6">
                    <a:lumMod val="75000"/>
                  </a:schemeClr>
                </a:solidFill>
              </a:rPr>
              <a:t> SI</a:t>
            </a:r>
            <a:r>
              <a:rPr lang="sl-SI" b="1" dirty="0" smtClean="0">
                <a:solidFill>
                  <a:schemeClr val="accent6">
                    <a:lumMod val="75000"/>
                  </a:schemeClr>
                </a:solidFill>
              </a:rPr>
              <a:t> </a:t>
            </a:r>
            <a:r>
              <a:rPr lang="it-IT" b="1" dirty="0" err="1" smtClean="0">
                <a:solidFill>
                  <a:schemeClr val="accent6">
                    <a:lumMod val="75000"/>
                  </a:schemeClr>
                </a:solidFill>
              </a:rPr>
              <a:t>enot</a:t>
            </a:r>
            <a:r>
              <a:rPr lang="sl-SI" b="1" dirty="0" smtClean="0">
                <a:solidFill>
                  <a:schemeClr val="accent6">
                    <a:lumMod val="75000"/>
                  </a:schemeClr>
                </a:solidFill>
              </a:rPr>
              <a:t> morajo biti take, da velja:</a:t>
            </a:r>
            <a:endParaRPr lang="sl-SI" b="1" dirty="0">
              <a:solidFill>
                <a:schemeClr val="accent6">
                  <a:lumMod val="75000"/>
                </a:schemeClr>
              </a:solidFill>
            </a:endParaRPr>
          </a:p>
        </p:txBody>
      </p:sp>
      <p:sp>
        <p:nvSpPr>
          <p:cNvPr id="3" name="Označba mesta vsebine 2"/>
          <p:cNvSpPr>
            <a:spLocks noGrp="1"/>
          </p:cNvSpPr>
          <p:nvPr>
            <p:ph idx="1"/>
          </p:nvPr>
        </p:nvSpPr>
        <p:spPr>
          <a:xfrm>
            <a:off x="611560" y="3165681"/>
            <a:ext cx="8229600" cy="4525963"/>
          </a:xfrm>
        </p:spPr>
        <p:txBody>
          <a:bodyPr>
            <a:normAutofit/>
          </a:bodyPr>
          <a:lstStyle/>
          <a:p>
            <a:pPr marL="514350" lvl="0" indent="-514350">
              <a:buFont typeface="+mj-lt"/>
              <a:buAutoNum type="arabicPeriod"/>
            </a:pPr>
            <a:r>
              <a:rPr lang="sl-SI" sz="2400" dirty="0"/>
              <a:t>nobene opazne spremembe v vsakdanjem življenju ljudi, </a:t>
            </a:r>
          </a:p>
          <a:p>
            <a:pPr marL="514350" lvl="0" indent="-514350">
              <a:buFont typeface="+mj-lt"/>
              <a:buAutoNum type="arabicPeriod"/>
            </a:pPr>
            <a:r>
              <a:rPr lang="sl-SI" sz="2400" dirty="0" smtClean="0"/>
              <a:t>vse </a:t>
            </a:r>
            <a:r>
              <a:rPr lang="sl-SI" sz="2400" dirty="0"/>
              <a:t>meritve, narejene s prejšnjimi definicijami, ostanejo veljavne znotraj svojih merilnih negotovosti, </a:t>
            </a:r>
          </a:p>
          <a:p>
            <a:pPr marL="514350" lvl="0" indent="-514350">
              <a:buFont typeface="+mj-lt"/>
              <a:buAutoNum type="arabicPeriod"/>
            </a:pPr>
            <a:r>
              <a:rPr lang="sl-SI" sz="2400" dirty="0"/>
              <a:t> velikosti kilograma, ampera, kelvina in mola se ne spremenijo.</a:t>
            </a:r>
          </a:p>
          <a:p>
            <a:endParaRPr lang="sl-SI" sz="2400" dirty="0"/>
          </a:p>
        </p:txBody>
      </p:sp>
    </p:spTree>
    <p:extLst>
      <p:ext uri="{BB962C8B-B14F-4D97-AF65-F5344CB8AC3E}">
        <p14:creationId xmlns:p14="http://schemas.microsoft.com/office/powerpoint/2010/main" val="268382474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0" y="0"/>
            <a:ext cx="9144000" cy="6858000"/>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7420" y="260648"/>
            <a:ext cx="8009160" cy="5286146"/>
          </a:xfrm>
          <a:prstGeom prst="roundRect">
            <a:avLst>
              <a:gd name="adj" fmla="val 280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2" name="PoljeZBesedilom 1"/>
          <p:cNvSpPr txBox="1">
            <a:spLocks noChangeArrowheads="1"/>
          </p:cNvSpPr>
          <p:nvPr/>
        </p:nvSpPr>
        <p:spPr bwMode="auto">
          <a:xfrm>
            <a:off x="766763" y="6384925"/>
            <a:ext cx="777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Vir: </a:t>
            </a:r>
            <a:r>
              <a:rPr lang="en-US" altLang="sl-SI" sz="1400">
                <a:latin typeface="Cambria" pitchFamily="18" charset="0"/>
              </a:rPr>
              <a:t>Michael Kühne</a:t>
            </a:r>
            <a:r>
              <a:rPr lang="sl-SI" altLang="sl-SI" sz="1400">
                <a:latin typeface="Cambria" pitchFamily="18" charset="0"/>
              </a:rPr>
              <a:t>, </a:t>
            </a:r>
            <a:r>
              <a:rPr lang="en-US" altLang="sl-SI" sz="1400">
                <a:latin typeface="Cambria" pitchFamily="18" charset="0"/>
              </a:rPr>
              <a:t>Director BIPM</a:t>
            </a:r>
            <a:r>
              <a:rPr lang="sl-SI" altLang="sl-SI" sz="1400">
                <a:latin typeface="Cambria" pitchFamily="18" charset="0"/>
              </a:rPr>
              <a:t>, „</a:t>
            </a:r>
            <a:r>
              <a:rPr lang="en-US" altLang="sl-SI" sz="1400">
                <a:latin typeface="Cambria" pitchFamily="18" charset="0"/>
              </a:rPr>
              <a:t>Redefinition of the SI</a:t>
            </a:r>
            <a:r>
              <a:rPr lang="sl-SI" altLang="sl-SI" sz="1400">
                <a:latin typeface="Cambria" pitchFamily="18" charset="0"/>
              </a:rPr>
              <a:t>“, marec 2012</a:t>
            </a:r>
            <a:endParaRPr lang="en-US" altLang="sl-SI" sz="1400">
              <a:latin typeface="Cambria" pitchFamily="18" charset="0"/>
            </a:endParaRPr>
          </a:p>
        </p:txBody>
      </p:sp>
    </p:spTree>
    <p:extLst>
      <p:ext uri="{BB962C8B-B14F-4D97-AF65-F5344CB8AC3E}">
        <p14:creationId xmlns:p14="http://schemas.microsoft.com/office/powerpoint/2010/main" val="411295337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sekunde</a:t>
            </a:r>
          </a:p>
        </p:txBody>
      </p:sp>
      <p:sp>
        <p:nvSpPr>
          <p:cNvPr id="3" name="Označba mesta vsebine 2"/>
          <p:cNvSpPr>
            <a:spLocks noGrp="1"/>
          </p:cNvSpPr>
          <p:nvPr>
            <p:ph idx="1"/>
          </p:nvPr>
        </p:nvSpPr>
        <p:spPr>
          <a:xfrm>
            <a:off x="426259" y="2060848"/>
            <a:ext cx="8229600" cy="4525963"/>
          </a:xfrm>
        </p:spPr>
        <p:txBody>
          <a:bodyPr>
            <a:normAutofit fontScale="85000" lnSpcReduction="10000"/>
          </a:bodyPr>
          <a:lstStyle/>
          <a:p>
            <a:r>
              <a:rPr lang="sl-SI" b="1" dirty="0" smtClean="0"/>
              <a:t>Stara definicija: </a:t>
            </a:r>
            <a:r>
              <a:rPr lang="en-US" dirty="0" smtClean="0"/>
              <a:t>The </a:t>
            </a:r>
            <a:r>
              <a:rPr lang="en-US" dirty="0"/>
              <a:t>second is the duration of 9192631770 periods of the radiation corresponding to the transition between the two hyperfine levels of the ground state of the caesium-133 atom</a:t>
            </a:r>
            <a:r>
              <a:rPr lang="en-US" dirty="0" smtClean="0"/>
              <a:t>.</a:t>
            </a:r>
            <a:endParaRPr lang="sl-SI" dirty="0" smtClean="0"/>
          </a:p>
          <a:p>
            <a:endParaRPr lang="en-US" dirty="0"/>
          </a:p>
          <a:p>
            <a:r>
              <a:rPr lang="sl-SI" b="1" dirty="0" smtClean="0"/>
              <a:t>Nova </a:t>
            </a:r>
            <a:r>
              <a:rPr lang="sl-SI" b="1" dirty="0"/>
              <a:t>definicija: </a:t>
            </a:r>
            <a:r>
              <a:rPr lang="en-US" dirty="0" smtClean="0"/>
              <a:t>The </a:t>
            </a:r>
            <a:r>
              <a:rPr lang="en-US" dirty="0"/>
              <a:t>second, symbol s, is the SI unit of time. It is defined by taking the fixed numerical value of the </a:t>
            </a:r>
            <a:r>
              <a:rPr lang="en-US" dirty="0" err="1"/>
              <a:t>caesium</a:t>
            </a:r>
            <a:r>
              <a:rPr lang="en-US" dirty="0"/>
              <a:t> frequency </a:t>
            </a:r>
            <a:r>
              <a:rPr lang="en-US" dirty="0" err="1"/>
              <a:t>Δ</a:t>
            </a:r>
            <a:r>
              <a:rPr lang="en-US" i="1" dirty="0" err="1"/>
              <a:t>ν</a:t>
            </a:r>
            <a:r>
              <a:rPr lang="en-US" baseline="-25000" dirty="0" err="1"/>
              <a:t>Cs</a:t>
            </a:r>
            <a:r>
              <a:rPr lang="en-US" dirty="0"/>
              <a:t>, the unperturbed ground-state hyperfine transition frequency of the caesium-133 atom, to be 9192631770 when expressed in the unit Hz, which is equal to s</a:t>
            </a:r>
            <a:r>
              <a:rPr lang="en-US" baseline="30000" dirty="0"/>
              <a:t>−1</a:t>
            </a:r>
            <a:r>
              <a:rPr lang="en-US" dirty="0"/>
              <a:t>.</a:t>
            </a:r>
          </a:p>
          <a:p>
            <a:endParaRPr lang="sl-SI" dirty="0"/>
          </a:p>
        </p:txBody>
      </p:sp>
    </p:spTree>
    <p:extLst>
      <p:ext uri="{BB962C8B-B14F-4D97-AF65-F5344CB8AC3E}">
        <p14:creationId xmlns:p14="http://schemas.microsoft.com/office/powerpoint/2010/main" val="355142047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a:t>
            </a:r>
            <a:r>
              <a:rPr lang="sl-SI" b="1" dirty="0" smtClean="0">
                <a:solidFill>
                  <a:schemeClr val="accent6">
                    <a:lumMod val="75000"/>
                  </a:schemeClr>
                </a:solidFill>
              </a:rPr>
              <a:t>metra</a:t>
            </a:r>
            <a:endParaRPr lang="sl-SI" b="1" dirty="0">
              <a:solidFill>
                <a:schemeClr val="accent6">
                  <a:lumMod val="75000"/>
                </a:schemeClr>
              </a:solidFill>
            </a:endParaRPr>
          </a:p>
        </p:txBody>
      </p:sp>
      <p:sp>
        <p:nvSpPr>
          <p:cNvPr id="3" name="Označba mesta vsebine 2"/>
          <p:cNvSpPr>
            <a:spLocks noGrp="1"/>
          </p:cNvSpPr>
          <p:nvPr>
            <p:ph idx="1"/>
          </p:nvPr>
        </p:nvSpPr>
        <p:spPr>
          <a:xfrm>
            <a:off x="426259" y="2060848"/>
            <a:ext cx="8229600" cy="4525963"/>
          </a:xfrm>
        </p:spPr>
        <p:txBody>
          <a:bodyPr>
            <a:normAutofit fontScale="92500" lnSpcReduction="10000"/>
          </a:bodyPr>
          <a:lstStyle/>
          <a:p>
            <a:r>
              <a:rPr lang="sl-SI" b="1" dirty="0" smtClean="0"/>
              <a:t>Stara definicija: </a:t>
            </a:r>
            <a:r>
              <a:rPr lang="en-US" dirty="0"/>
              <a:t>The </a:t>
            </a:r>
            <a:r>
              <a:rPr lang="en-US" dirty="0" err="1"/>
              <a:t>metre</a:t>
            </a:r>
            <a:r>
              <a:rPr lang="en-US" dirty="0"/>
              <a:t> is the length of the path travelled by light in vacuum during a time interval of 1/299792458 of a second</a:t>
            </a:r>
            <a:r>
              <a:rPr lang="en-US" dirty="0" smtClean="0"/>
              <a:t>.</a:t>
            </a:r>
            <a:endParaRPr lang="sl-SI" dirty="0" smtClean="0"/>
          </a:p>
          <a:p>
            <a:endParaRPr lang="en-US" dirty="0"/>
          </a:p>
          <a:p>
            <a:r>
              <a:rPr lang="sl-SI" b="1" dirty="0" smtClean="0"/>
              <a:t>Nova </a:t>
            </a:r>
            <a:r>
              <a:rPr lang="sl-SI" b="1" dirty="0"/>
              <a:t>definicija: </a:t>
            </a:r>
            <a:r>
              <a:rPr lang="en-US" dirty="0" smtClean="0"/>
              <a:t>The </a:t>
            </a:r>
            <a:r>
              <a:rPr lang="en-US" dirty="0" err="1"/>
              <a:t>metre</a:t>
            </a:r>
            <a:r>
              <a:rPr lang="en-US" dirty="0"/>
              <a:t>, symbol m, is the SI unit of length. It is defined by taking the fixed numerical value of the speed of light in vacuum </a:t>
            </a:r>
            <a:r>
              <a:rPr lang="en-US" i="1" dirty="0"/>
              <a:t>c</a:t>
            </a:r>
            <a:r>
              <a:rPr lang="en-US" dirty="0"/>
              <a:t> to be 299792458 when expressed in the unit m⋅s</a:t>
            </a:r>
            <a:r>
              <a:rPr lang="en-US" baseline="30000" dirty="0"/>
              <a:t>−1</a:t>
            </a:r>
            <a:r>
              <a:rPr lang="en-US" dirty="0"/>
              <a:t>, where the second is defined in terms of the </a:t>
            </a:r>
            <a:r>
              <a:rPr lang="en-US" dirty="0" err="1"/>
              <a:t>caesium</a:t>
            </a:r>
            <a:r>
              <a:rPr lang="en-US" dirty="0"/>
              <a:t> frequency </a:t>
            </a:r>
            <a:r>
              <a:rPr lang="en-US" dirty="0" err="1"/>
              <a:t>Δ</a:t>
            </a:r>
            <a:r>
              <a:rPr lang="en-US" i="1" dirty="0" err="1"/>
              <a:t>ν</a:t>
            </a:r>
            <a:r>
              <a:rPr lang="en-US" baseline="-25000" dirty="0" err="1"/>
              <a:t>Cs</a:t>
            </a:r>
            <a:r>
              <a:rPr lang="en-US" dirty="0"/>
              <a:t>.</a:t>
            </a:r>
          </a:p>
          <a:p>
            <a:endParaRPr lang="sl-SI" dirty="0"/>
          </a:p>
        </p:txBody>
      </p:sp>
    </p:spTree>
    <p:extLst>
      <p:ext uri="{BB962C8B-B14F-4D97-AF65-F5344CB8AC3E}">
        <p14:creationId xmlns:p14="http://schemas.microsoft.com/office/powerpoint/2010/main" val="404853237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a:t>
            </a:r>
            <a:r>
              <a:rPr lang="sl-SI" b="1" dirty="0" smtClean="0">
                <a:solidFill>
                  <a:schemeClr val="accent6">
                    <a:lumMod val="75000"/>
                  </a:schemeClr>
                </a:solidFill>
              </a:rPr>
              <a:t>kilograma</a:t>
            </a:r>
            <a:endParaRPr lang="sl-SI" b="1" dirty="0">
              <a:solidFill>
                <a:schemeClr val="accent6">
                  <a:lumMod val="75000"/>
                </a:schemeClr>
              </a:solidFill>
            </a:endParaRPr>
          </a:p>
        </p:txBody>
      </p:sp>
      <p:sp>
        <p:nvSpPr>
          <p:cNvPr id="3" name="Označba mesta vsebine 2"/>
          <p:cNvSpPr>
            <a:spLocks noGrp="1"/>
          </p:cNvSpPr>
          <p:nvPr>
            <p:ph idx="1"/>
          </p:nvPr>
        </p:nvSpPr>
        <p:spPr>
          <a:xfrm>
            <a:off x="426259" y="2060848"/>
            <a:ext cx="8229600" cy="4525963"/>
          </a:xfrm>
        </p:spPr>
        <p:txBody>
          <a:bodyPr>
            <a:normAutofit fontScale="92500" lnSpcReduction="10000"/>
          </a:bodyPr>
          <a:lstStyle/>
          <a:p>
            <a:r>
              <a:rPr lang="sl-SI" b="1" dirty="0" smtClean="0"/>
              <a:t>Stara definicija: </a:t>
            </a:r>
            <a:r>
              <a:rPr lang="en-US" dirty="0"/>
              <a:t>The kilogram is the unit of mass; it is equal to the mass of the international prototype of the kilogram</a:t>
            </a:r>
            <a:r>
              <a:rPr lang="en-US" dirty="0" smtClean="0"/>
              <a:t>.</a:t>
            </a:r>
            <a:endParaRPr lang="sl-SI" dirty="0" smtClean="0"/>
          </a:p>
          <a:p>
            <a:endParaRPr lang="en-US" dirty="0"/>
          </a:p>
          <a:p>
            <a:r>
              <a:rPr lang="sl-SI" b="1" dirty="0" smtClean="0"/>
              <a:t>Nova </a:t>
            </a:r>
            <a:r>
              <a:rPr lang="sl-SI" b="1" dirty="0"/>
              <a:t>definicija: </a:t>
            </a:r>
            <a:r>
              <a:rPr lang="en-US" dirty="0" smtClean="0"/>
              <a:t>The </a:t>
            </a:r>
            <a:r>
              <a:rPr lang="en-US" dirty="0"/>
              <a:t>kilogram, symbol kg, is the SI unit of mass. It is defined by taking the fixed numerical value of the Planck constant </a:t>
            </a:r>
            <a:r>
              <a:rPr lang="en-US" i="1" dirty="0"/>
              <a:t>h</a:t>
            </a:r>
            <a:r>
              <a:rPr lang="en-US" dirty="0"/>
              <a:t> to be 6.62607015×10</a:t>
            </a:r>
            <a:r>
              <a:rPr lang="en-US" baseline="30000" dirty="0"/>
              <a:t>−34</a:t>
            </a:r>
            <a:r>
              <a:rPr lang="en-US" dirty="0"/>
              <a:t> when expressed in the unit J⋅s, which is equal to kg⋅m</a:t>
            </a:r>
            <a:r>
              <a:rPr lang="en-US" baseline="30000" dirty="0"/>
              <a:t>2</a:t>
            </a:r>
            <a:r>
              <a:rPr lang="en-US" dirty="0"/>
              <a:t>⋅s</a:t>
            </a:r>
            <a:r>
              <a:rPr lang="en-US" baseline="30000" dirty="0"/>
              <a:t>−1</a:t>
            </a:r>
            <a:r>
              <a:rPr lang="en-US" dirty="0"/>
              <a:t>, where the </a:t>
            </a:r>
            <a:r>
              <a:rPr lang="en-US" dirty="0" err="1"/>
              <a:t>metre</a:t>
            </a:r>
            <a:r>
              <a:rPr lang="en-US" dirty="0"/>
              <a:t> and the second are defined in terms of </a:t>
            </a:r>
            <a:r>
              <a:rPr lang="en-US" i="1" dirty="0"/>
              <a:t>c</a:t>
            </a:r>
            <a:r>
              <a:rPr lang="en-US" dirty="0"/>
              <a:t> and </a:t>
            </a:r>
            <a:r>
              <a:rPr lang="en-US" dirty="0" err="1"/>
              <a:t>Δ</a:t>
            </a:r>
            <a:r>
              <a:rPr lang="en-US" i="1" dirty="0" err="1"/>
              <a:t>ν</a:t>
            </a:r>
            <a:r>
              <a:rPr lang="en-US" baseline="-25000" dirty="0" err="1"/>
              <a:t>Cs</a:t>
            </a:r>
            <a:r>
              <a:rPr lang="en-US" dirty="0"/>
              <a:t>.</a:t>
            </a:r>
          </a:p>
          <a:p>
            <a:endParaRPr lang="sl-SI" dirty="0"/>
          </a:p>
        </p:txBody>
      </p:sp>
    </p:spTree>
    <p:extLst>
      <p:ext uri="{BB962C8B-B14F-4D97-AF65-F5344CB8AC3E}">
        <p14:creationId xmlns:p14="http://schemas.microsoft.com/office/powerpoint/2010/main" val="316740090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a:t>
            </a:r>
            <a:r>
              <a:rPr lang="sl-SI" b="1" dirty="0" smtClean="0">
                <a:solidFill>
                  <a:schemeClr val="accent6">
                    <a:lumMod val="75000"/>
                  </a:schemeClr>
                </a:solidFill>
              </a:rPr>
              <a:t>ampera</a:t>
            </a:r>
            <a:endParaRPr lang="sl-SI" b="1" dirty="0">
              <a:solidFill>
                <a:schemeClr val="accent6">
                  <a:lumMod val="75000"/>
                </a:schemeClr>
              </a:solidFill>
            </a:endParaRPr>
          </a:p>
        </p:txBody>
      </p:sp>
      <p:sp>
        <p:nvSpPr>
          <p:cNvPr id="3" name="Označba mesta vsebine 2"/>
          <p:cNvSpPr>
            <a:spLocks noGrp="1"/>
          </p:cNvSpPr>
          <p:nvPr>
            <p:ph idx="1"/>
          </p:nvPr>
        </p:nvSpPr>
        <p:spPr>
          <a:xfrm>
            <a:off x="426259" y="2060848"/>
            <a:ext cx="8229600" cy="4525963"/>
          </a:xfrm>
        </p:spPr>
        <p:txBody>
          <a:bodyPr>
            <a:normAutofit fontScale="77500" lnSpcReduction="20000"/>
          </a:bodyPr>
          <a:lstStyle/>
          <a:p>
            <a:r>
              <a:rPr lang="sl-SI" b="1" dirty="0" smtClean="0"/>
              <a:t>Stara definicija: </a:t>
            </a:r>
            <a:r>
              <a:rPr lang="en-US" dirty="0"/>
              <a:t>The ampere is that constant current which, if maintained in two straight parallel conductors of infinite length, of negligible circular cross-section, and placed 1 m apart in vacuum, would produce between these conductors a force equal to 2×10</a:t>
            </a:r>
            <a:r>
              <a:rPr lang="en-US" baseline="30000" dirty="0"/>
              <a:t>−7</a:t>
            </a:r>
            <a:r>
              <a:rPr lang="en-US" dirty="0"/>
              <a:t> newton per </a:t>
            </a:r>
            <a:r>
              <a:rPr lang="en-US" dirty="0" err="1"/>
              <a:t>metre</a:t>
            </a:r>
            <a:r>
              <a:rPr lang="en-US" dirty="0"/>
              <a:t> of length</a:t>
            </a:r>
            <a:r>
              <a:rPr lang="en-US" dirty="0" smtClean="0"/>
              <a:t>.</a:t>
            </a:r>
            <a:endParaRPr lang="sl-SI" dirty="0" smtClean="0"/>
          </a:p>
          <a:p>
            <a:endParaRPr lang="en-US" dirty="0"/>
          </a:p>
          <a:p>
            <a:r>
              <a:rPr lang="sl-SI" b="1" dirty="0" smtClean="0"/>
              <a:t>Nova definicija</a:t>
            </a:r>
            <a:r>
              <a:rPr lang="en-US" b="1" dirty="0" smtClean="0"/>
              <a:t>:</a:t>
            </a:r>
            <a:r>
              <a:rPr lang="en-US" dirty="0" smtClean="0"/>
              <a:t> </a:t>
            </a:r>
            <a:r>
              <a:rPr lang="en-US" dirty="0"/>
              <a:t>The ampere, symbol A, is the SI unit of electric current. It is defined by taking the fixed numerical value of the elementary charge </a:t>
            </a:r>
            <a:r>
              <a:rPr lang="en-US" i="1" dirty="0"/>
              <a:t>e</a:t>
            </a:r>
            <a:r>
              <a:rPr lang="en-US" dirty="0"/>
              <a:t> to be 1.602176634×10</a:t>
            </a:r>
            <a:r>
              <a:rPr lang="en-US" baseline="30000" dirty="0"/>
              <a:t>−19</a:t>
            </a:r>
            <a:r>
              <a:rPr lang="en-US" dirty="0"/>
              <a:t> when expressed in the unit C, which is equal to A⋅s, where the second is defined in terms of </a:t>
            </a:r>
            <a:r>
              <a:rPr lang="en-US" dirty="0" err="1"/>
              <a:t>Δ</a:t>
            </a:r>
            <a:r>
              <a:rPr lang="en-US" i="1" dirty="0" err="1"/>
              <a:t>ν</a:t>
            </a:r>
            <a:r>
              <a:rPr lang="en-US" baseline="-25000" dirty="0" err="1"/>
              <a:t>Cs</a:t>
            </a:r>
            <a:r>
              <a:rPr lang="en-US" dirty="0"/>
              <a:t>.</a:t>
            </a:r>
          </a:p>
          <a:p>
            <a:endParaRPr lang="sl-SI" dirty="0"/>
          </a:p>
        </p:txBody>
      </p:sp>
    </p:spTree>
    <p:extLst>
      <p:ext uri="{BB962C8B-B14F-4D97-AF65-F5344CB8AC3E}">
        <p14:creationId xmlns:p14="http://schemas.microsoft.com/office/powerpoint/2010/main" val="13223975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a:t>
            </a:r>
            <a:r>
              <a:rPr lang="sl-SI" b="1" dirty="0" smtClean="0">
                <a:solidFill>
                  <a:schemeClr val="accent6">
                    <a:lumMod val="75000"/>
                  </a:schemeClr>
                </a:solidFill>
              </a:rPr>
              <a:t>kelvina</a:t>
            </a:r>
            <a:endParaRPr lang="sl-SI" b="1" dirty="0">
              <a:solidFill>
                <a:schemeClr val="accent6">
                  <a:lumMod val="75000"/>
                </a:schemeClr>
              </a:solidFill>
            </a:endParaRPr>
          </a:p>
        </p:txBody>
      </p:sp>
      <p:sp>
        <p:nvSpPr>
          <p:cNvPr id="3" name="Označba mesta vsebine 2"/>
          <p:cNvSpPr>
            <a:spLocks noGrp="1"/>
          </p:cNvSpPr>
          <p:nvPr>
            <p:ph idx="1"/>
          </p:nvPr>
        </p:nvSpPr>
        <p:spPr>
          <a:xfrm>
            <a:off x="426259" y="2060848"/>
            <a:ext cx="8229600" cy="4525963"/>
          </a:xfrm>
        </p:spPr>
        <p:txBody>
          <a:bodyPr>
            <a:normAutofit fontScale="92500" lnSpcReduction="20000"/>
          </a:bodyPr>
          <a:lstStyle/>
          <a:p>
            <a:r>
              <a:rPr lang="sl-SI" b="1" dirty="0" smtClean="0"/>
              <a:t>Stara definicija: </a:t>
            </a:r>
            <a:r>
              <a:rPr lang="en-US" dirty="0"/>
              <a:t>Kelvin (K) je </a:t>
            </a:r>
            <a:r>
              <a:rPr lang="en-US" dirty="0" err="1"/>
              <a:t>enota</a:t>
            </a:r>
            <a:r>
              <a:rPr lang="en-US" dirty="0"/>
              <a:t> </a:t>
            </a:r>
            <a:r>
              <a:rPr lang="en-US" dirty="0" err="1"/>
              <a:t>termodinamične</a:t>
            </a:r>
            <a:r>
              <a:rPr lang="en-US" dirty="0"/>
              <a:t> temperature, </a:t>
            </a:r>
            <a:r>
              <a:rPr lang="en-US" dirty="0" err="1"/>
              <a:t>ki</a:t>
            </a:r>
            <a:r>
              <a:rPr lang="en-US" dirty="0"/>
              <a:t> je </a:t>
            </a:r>
            <a:r>
              <a:rPr lang="en-US" dirty="0" err="1"/>
              <a:t>enaka</a:t>
            </a:r>
            <a:r>
              <a:rPr lang="en-US" dirty="0"/>
              <a:t> 1/273,16 </a:t>
            </a:r>
            <a:r>
              <a:rPr lang="en-US" dirty="0" err="1"/>
              <a:t>delu</a:t>
            </a:r>
            <a:r>
              <a:rPr lang="en-US" dirty="0"/>
              <a:t> </a:t>
            </a:r>
            <a:r>
              <a:rPr lang="en-US" dirty="0" err="1"/>
              <a:t>termodinamične</a:t>
            </a:r>
            <a:r>
              <a:rPr lang="en-US" dirty="0"/>
              <a:t> temperature </a:t>
            </a:r>
            <a:r>
              <a:rPr lang="en-US" dirty="0" err="1"/>
              <a:t>trojne</a:t>
            </a:r>
            <a:r>
              <a:rPr lang="en-US" dirty="0"/>
              <a:t> </a:t>
            </a:r>
            <a:r>
              <a:rPr lang="en-US" dirty="0" err="1"/>
              <a:t>točke</a:t>
            </a:r>
            <a:r>
              <a:rPr lang="en-US" dirty="0"/>
              <a:t> </a:t>
            </a:r>
            <a:r>
              <a:rPr lang="en-US" dirty="0" err="1"/>
              <a:t>vode</a:t>
            </a:r>
            <a:r>
              <a:rPr lang="en-US" dirty="0"/>
              <a:t>.</a:t>
            </a:r>
          </a:p>
          <a:p>
            <a:r>
              <a:rPr lang="sl-SI" b="1" dirty="0" smtClean="0"/>
              <a:t>Nova</a:t>
            </a:r>
            <a:r>
              <a:rPr lang="en-US" b="1" dirty="0" smtClean="0"/>
              <a:t> </a:t>
            </a:r>
            <a:r>
              <a:rPr lang="en-US" b="1" dirty="0" err="1" smtClean="0"/>
              <a:t>defini</a:t>
            </a:r>
            <a:r>
              <a:rPr lang="sl-SI" b="1" dirty="0" err="1" smtClean="0"/>
              <a:t>cija</a:t>
            </a:r>
            <a:r>
              <a:rPr lang="en-US" b="1" dirty="0" smtClean="0"/>
              <a:t>:</a:t>
            </a:r>
            <a:r>
              <a:rPr lang="en-US" dirty="0" smtClean="0"/>
              <a:t> </a:t>
            </a:r>
            <a:r>
              <a:rPr lang="en-US" dirty="0"/>
              <a:t>The kelvin, symbol K, is the SI unit of thermodynamic temperature. It is defined by taking the fixed numerical value of the Boltzmann constant k to be 1.380649×10−23 when expressed in the unit J⋅K−1, which is equal to kg⋅m2⋅s−2⋅K−1, where the kilogram, </a:t>
            </a:r>
            <a:r>
              <a:rPr lang="en-US" dirty="0" err="1"/>
              <a:t>metre</a:t>
            </a:r>
            <a:r>
              <a:rPr lang="en-US" dirty="0"/>
              <a:t> and second are defined in terms of h, c and </a:t>
            </a:r>
            <a:r>
              <a:rPr lang="en-US" dirty="0" err="1" smtClean="0"/>
              <a:t>Δ</a:t>
            </a:r>
            <a:r>
              <a:rPr lang="en-US" dirty="0" err="1" smtClean="0">
                <a:latin typeface="Symbol" panose="05050102010706020507" pitchFamily="18" charset="2"/>
              </a:rPr>
              <a:t>n</a:t>
            </a:r>
            <a:r>
              <a:rPr lang="en-US" dirty="0" err="1" smtClean="0"/>
              <a:t>Cs</a:t>
            </a:r>
            <a:r>
              <a:rPr lang="en-US" dirty="0"/>
              <a:t>.</a:t>
            </a:r>
          </a:p>
          <a:p>
            <a:endParaRPr lang="sl-SI" dirty="0"/>
          </a:p>
        </p:txBody>
      </p:sp>
    </p:spTree>
    <p:extLst>
      <p:ext uri="{BB962C8B-B14F-4D97-AF65-F5344CB8AC3E}">
        <p14:creationId xmlns:p14="http://schemas.microsoft.com/office/powerpoint/2010/main" val="169285852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a:t>
            </a:r>
            <a:r>
              <a:rPr lang="sl-SI" b="1" dirty="0" smtClean="0">
                <a:solidFill>
                  <a:schemeClr val="accent6">
                    <a:lumMod val="75000"/>
                  </a:schemeClr>
                </a:solidFill>
              </a:rPr>
              <a:t>mola</a:t>
            </a:r>
            <a:endParaRPr lang="sl-SI" b="1" dirty="0">
              <a:solidFill>
                <a:schemeClr val="accent6">
                  <a:lumMod val="75000"/>
                </a:schemeClr>
              </a:solidFill>
            </a:endParaRPr>
          </a:p>
        </p:txBody>
      </p:sp>
      <p:sp>
        <p:nvSpPr>
          <p:cNvPr id="3" name="Označba mesta vsebine 2"/>
          <p:cNvSpPr>
            <a:spLocks noGrp="1"/>
          </p:cNvSpPr>
          <p:nvPr>
            <p:ph idx="1"/>
          </p:nvPr>
        </p:nvSpPr>
        <p:spPr>
          <a:xfrm>
            <a:off x="426259" y="2060848"/>
            <a:ext cx="8229600" cy="4525963"/>
          </a:xfrm>
        </p:spPr>
        <p:txBody>
          <a:bodyPr>
            <a:normAutofit fontScale="70000" lnSpcReduction="20000"/>
          </a:bodyPr>
          <a:lstStyle/>
          <a:p>
            <a:r>
              <a:rPr lang="sl-SI" b="1" dirty="0" smtClean="0"/>
              <a:t>Stara definicija: </a:t>
            </a:r>
            <a:r>
              <a:rPr lang="en-US" dirty="0"/>
              <a:t>The mole is the </a:t>
            </a:r>
            <a:r>
              <a:rPr lang="en-US" dirty="0">
                <a:hlinkClick r:id="rId2" tooltip="Amount of substance"/>
              </a:rPr>
              <a:t>amount of substance</a:t>
            </a:r>
            <a:r>
              <a:rPr lang="en-US" dirty="0"/>
              <a:t> of a system that contains as many elementary entities as there are atoms in 0.012 kilogram of </a:t>
            </a:r>
            <a:r>
              <a:rPr lang="en-US" dirty="0">
                <a:hlinkClick r:id="rId3" tooltip="Carbon-12"/>
              </a:rPr>
              <a:t>carbon-12</a:t>
            </a:r>
            <a:r>
              <a:rPr lang="en-US" dirty="0"/>
              <a:t>. When the mole is used, the elementary entities must be specified and may be </a:t>
            </a:r>
            <a:r>
              <a:rPr lang="en-US" dirty="0">
                <a:hlinkClick r:id="rId4" tooltip="Atom"/>
              </a:rPr>
              <a:t>atoms</a:t>
            </a:r>
            <a:r>
              <a:rPr lang="en-US" dirty="0"/>
              <a:t>, </a:t>
            </a:r>
            <a:r>
              <a:rPr lang="en-US" dirty="0">
                <a:hlinkClick r:id="rId5" tooltip="Molecule"/>
              </a:rPr>
              <a:t>molecules</a:t>
            </a:r>
            <a:r>
              <a:rPr lang="en-US" dirty="0"/>
              <a:t>, </a:t>
            </a:r>
            <a:r>
              <a:rPr lang="en-US" dirty="0">
                <a:hlinkClick r:id="rId6" tooltip="Ion"/>
              </a:rPr>
              <a:t>ions</a:t>
            </a:r>
            <a:r>
              <a:rPr lang="en-US" dirty="0"/>
              <a:t>, </a:t>
            </a:r>
            <a:r>
              <a:rPr lang="en-US" dirty="0">
                <a:hlinkClick r:id="rId7" tooltip="Electron"/>
              </a:rPr>
              <a:t>electrons</a:t>
            </a:r>
            <a:r>
              <a:rPr lang="en-US" dirty="0"/>
              <a:t>, other particles, or specified groups of such particles</a:t>
            </a:r>
            <a:r>
              <a:rPr lang="en-US" dirty="0" smtClean="0"/>
              <a:t>.</a:t>
            </a:r>
            <a:endParaRPr lang="sl-SI" dirty="0" smtClean="0"/>
          </a:p>
          <a:p>
            <a:endParaRPr lang="sl-SI" dirty="0" smtClean="0"/>
          </a:p>
          <a:p>
            <a:r>
              <a:rPr lang="sl-SI" b="1" dirty="0" smtClean="0"/>
              <a:t>Nova definicija : </a:t>
            </a:r>
            <a:r>
              <a:rPr lang="en-US" dirty="0" smtClean="0"/>
              <a:t>The </a:t>
            </a:r>
            <a:r>
              <a:rPr lang="en-US" dirty="0"/>
              <a:t>mole, symbol </a:t>
            </a:r>
            <a:r>
              <a:rPr lang="en-US" dirty="0" err="1"/>
              <a:t>mol</a:t>
            </a:r>
            <a:r>
              <a:rPr lang="en-US" dirty="0"/>
              <a:t>, is the SI unit of amount of substance. One mole contains exactly 6.02214076×10</a:t>
            </a:r>
            <a:r>
              <a:rPr lang="en-US" baseline="30000" dirty="0"/>
              <a:t>23</a:t>
            </a:r>
            <a:r>
              <a:rPr lang="en-US" dirty="0"/>
              <a:t> elementary entities. This number is the fixed numerical value of the </a:t>
            </a:r>
            <a:r>
              <a:rPr lang="en-US" dirty="0">
                <a:hlinkClick r:id="rId8" tooltip="Avogadro constant"/>
              </a:rPr>
              <a:t>Avogadro constant</a:t>
            </a:r>
            <a:r>
              <a:rPr lang="en-US" dirty="0"/>
              <a:t>, </a:t>
            </a:r>
            <a:r>
              <a:rPr lang="en-US" i="1" dirty="0"/>
              <a:t>N</a:t>
            </a:r>
            <a:r>
              <a:rPr lang="en-US" baseline="-25000" dirty="0"/>
              <a:t>A</a:t>
            </a:r>
            <a:r>
              <a:rPr lang="en-US" dirty="0"/>
              <a:t>, when expressed in the unit mol</a:t>
            </a:r>
            <a:r>
              <a:rPr lang="en-US" baseline="30000" dirty="0"/>
              <a:t>−1</a:t>
            </a:r>
            <a:r>
              <a:rPr lang="en-US" dirty="0"/>
              <a:t> and is called the Avogadro </a:t>
            </a:r>
            <a:r>
              <a:rPr lang="en-US" dirty="0" smtClean="0"/>
              <a:t>number.</a:t>
            </a:r>
            <a:r>
              <a:rPr lang="sl-SI" baseline="30000" dirty="0"/>
              <a:t> </a:t>
            </a:r>
            <a:r>
              <a:rPr lang="en-US" dirty="0" smtClean="0"/>
              <a:t>The </a:t>
            </a:r>
            <a:r>
              <a:rPr lang="en-US" dirty="0"/>
              <a:t>amount of substance, symbol </a:t>
            </a:r>
            <a:r>
              <a:rPr lang="en-US" i="1" dirty="0"/>
              <a:t>n</a:t>
            </a:r>
            <a:r>
              <a:rPr lang="en-US" dirty="0"/>
              <a:t>, of a system is a measure of the number of specified elementary entities. An elementary entity may be an atom, a molecule, an ion, an electron, any other particle or specified group of particles.</a:t>
            </a:r>
          </a:p>
          <a:p>
            <a:endParaRPr lang="sl-SI" dirty="0"/>
          </a:p>
        </p:txBody>
      </p:sp>
    </p:spTree>
    <p:extLst>
      <p:ext uri="{BB962C8B-B14F-4D97-AF65-F5344CB8AC3E}">
        <p14:creationId xmlns:p14="http://schemas.microsoft.com/office/powerpoint/2010/main" val="1907121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26259" y="836712"/>
            <a:ext cx="8229600" cy="1143000"/>
          </a:xfrm>
        </p:spPr>
        <p:txBody>
          <a:bodyPr>
            <a:normAutofit/>
          </a:bodyPr>
          <a:lstStyle/>
          <a:p>
            <a:r>
              <a:rPr lang="sl-SI" b="1" dirty="0">
                <a:solidFill>
                  <a:schemeClr val="accent6">
                    <a:lumMod val="75000"/>
                  </a:schemeClr>
                </a:solidFill>
              </a:rPr>
              <a:t>Definicija </a:t>
            </a:r>
            <a:r>
              <a:rPr lang="sl-SI" b="1" dirty="0" smtClean="0">
                <a:solidFill>
                  <a:schemeClr val="accent6">
                    <a:lumMod val="75000"/>
                  </a:schemeClr>
                </a:solidFill>
              </a:rPr>
              <a:t>kandele</a:t>
            </a:r>
            <a:endParaRPr lang="sl-SI" b="1" dirty="0">
              <a:solidFill>
                <a:schemeClr val="accent6">
                  <a:lumMod val="75000"/>
                </a:schemeClr>
              </a:solidFill>
            </a:endParaRPr>
          </a:p>
        </p:txBody>
      </p:sp>
      <p:sp>
        <p:nvSpPr>
          <p:cNvPr id="3" name="Označba mesta vsebine 2"/>
          <p:cNvSpPr>
            <a:spLocks noGrp="1"/>
          </p:cNvSpPr>
          <p:nvPr>
            <p:ph idx="1"/>
          </p:nvPr>
        </p:nvSpPr>
        <p:spPr>
          <a:xfrm>
            <a:off x="426259" y="2060848"/>
            <a:ext cx="8229600" cy="4525963"/>
          </a:xfrm>
        </p:spPr>
        <p:txBody>
          <a:bodyPr>
            <a:normAutofit fontScale="77500" lnSpcReduction="20000"/>
          </a:bodyPr>
          <a:lstStyle/>
          <a:p>
            <a:r>
              <a:rPr lang="sl-SI" b="1" dirty="0" smtClean="0"/>
              <a:t>Stara definicija: </a:t>
            </a:r>
            <a:r>
              <a:rPr lang="en-US" dirty="0"/>
              <a:t>The candela is the luminous intensity, in a given direction, of a source that emits monochromatic radiation of frequency 540×10</a:t>
            </a:r>
            <a:r>
              <a:rPr lang="en-US" baseline="30000" dirty="0"/>
              <a:t>12</a:t>
            </a:r>
            <a:r>
              <a:rPr lang="en-US" dirty="0"/>
              <a:t> Hz and that has a radiant intensity in that direction of 1/683 watt per </a:t>
            </a:r>
            <a:r>
              <a:rPr lang="en-US" dirty="0" err="1">
                <a:hlinkClick r:id="rId2" tooltip="Steradian"/>
              </a:rPr>
              <a:t>steradian</a:t>
            </a:r>
            <a:r>
              <a:rPr lang="en-US" dirty="0" smtClean="0"/>
              <a:t>.</a:t>
            </a:r>
            <a:endParaRPr lang="sl-SI" dirty="0" smtClean="0"/>
          </a:p>
          <a:p>
            <a:endParaRPr lang="en-US" dirty="0"/>
          </a:p>
          <a:p>
            <a:r>
              <a:rPr lang="sl-SI" b="1" dirty="0" smtClean="0"/>
              <a:t>Nova</a:t>
            </a:r>
            <a:r>
              <a:rPr lang="en-US" b="1" dirty="0" smtClean="0"/>
              <a:t> </a:t>
            </a:r>
            <a:r>
              <a:rPr lang="en-US" b="1" dirty="0" err="1" smtClean="0"/>
              <a:t>defini</a:t>
            </a:r>
            <a:r>
              <a:rPr lang="sl-SI" b="1" dirty="0" err="1" smtClean="0"/>
              <a:t>cija</a:t>
            </a:r>
            <a:r>
              <a:rPr lang="en-US" b="1" dirty="0" smtClean="0"/>
              <a:t>:</a:t>
            </a:r>
            <a:r>
              <a:rPr lang="en-US" dirty="0" smtClean="0"/>
              <a:t> </a:t>
            </a:r>
            <a:r>
              <a:rPr lang="en-US" dirty="0"/>
              <a:t>The candela, symbol cd, is the SI unit of luminous intensity in a given direction. It is defined by taking the fixed numerical value of the luminous efficacy of monochromatic radiation of frequency 540×10</a:t>
            </a:r>
            <a:r>
              <a:rPr lang="en-US" baseline="30000" dirty="0"/>
              <a:t>12</a:t>
            </a:r>
            <a:r>
              <a:rPr lang="en-US" dirty="0"/>
              <a:t> Hz, </a:t>
            </a:r>
            <a:r>
              <a:rPr lang="en-US" i="1" dirty="0" err="1"/>
              <a:t>K</a:t>
            </a:r>
            <a:r>
              <a:rPr lang="en-US" baseline="-25000" dirty="0" err="1"/>
              <a:t>cd</a:t>
            </a:r>
            <a:r>
              <a:rPr lang="en-US" dirty="0"/>
              <a:t>, to be 683 when expressed in the unit lm⋅W</a:t>
            </a:r>
            <a:r>
              <a:rPr lang="en-US" baseline="30000" dirty="0"/>
              <a:t>−1</a:t>
            </a:r>
            <a:r>
              <a:rPr lang="en-US" dirty="0"/>
              <a:t>, which is equal to cd⋅sr⋅W</a:t>
            </a:r>
            <a:r>
              <a:rPr lang="en-US" baseline="30000" dirty="0"/>
              <a:t>−1</a:t>
            </a:r>
            <a:r>
              <a:rPr lang="en-US" dirty="0"/>
              <a:t>, or cd⋅sr⋅kg</a:t>
            </a:r>
            <a:r>
              <a:rPr lang="en-US" baseline="30000" dirty="0"/>
              <a:t>−1</a:t>
            </a:r>
            <a:r>
              <a:rPr lang="en-US" dirty="0"/>
              <a:t>⋅m</a:t>
            </a:r>
            <a:r>
              <a:rPr lang="en-US" baseline="30000" dirty="0"/>
              <a:t>−2</a:t>
            </a:r>
            <a:r>
              <a:rPr lang="en-US" dirty="0"/>
              <a:t>⋅s</a:t>
            </a:r>
            <a:r>
              <a:rPr lang="en-US" baseline="30000" dirty="0"/>
              <a:t>3</a:t>
            </a:r>
            <a:r>
              <a:rPr lang="en-US" dirty="0"/>
              <a:t>, where the kilogram, </a:t>
            </a:r>
            <a:r>
              <a:rPr lang="en-US" dirty="0" err="1"/>
              <a:t>metre</a:t>
            </a:r>
            <a:r>
              <a:rPr lang="en-US" dirty="0"/>
              <a:t> and second are defined in terms of </a:t>
            </a:r>
            <a:r>
              <a:rPr lang="en-US" i="1" dirty="0"/>
              <a:t>h</a:t>
            </a:r>
            <a:r>
              <a:rPr lang="en-US" dirty="0"/>
              <a:t>, </a:t>
            </a:r>
            <a:r>
              <a:rPr lang="en-US" i="1" dirty="0"/>
              <a:t>c</a:t>
            </a:r>
            <a:r>
              <a:rPr lang="en-US" dirty="0"/>
              <a:t> and </a:t>
            </a:r>
            <a:r>
              <a:rPr lang="en-US" dirty="0" err="1"/>
              <a:t>Δ</a:t>
            </a:r>
            <a:r>
              <a:rPr lang="en-US" i="1" dirty="0" err="1"/>
              <a:t>ν</a:t>
            </a:r>
            <a:r>
              <a:rPr lang="en-US" baseline="-25000" dirty="0" err="1"/>
              <a:t>Cs</a:t>
            </a:r>
            <a:r>
              <a:rPr lang="en-US" dirty="0"/>
              <a:t>.</a:t>
            </a:r>
          </a:p>
          <a:p>
            <a:endParaRPr lang="sl-SI" dirty="0"/>
          </a:p>
        </p:txBody>
      </p:sp>
    </p:spTree>
    <p:extLst>
      <p:ext uri="{BB962C8B-B14F-4D97-AF65-F5344CB8AC3E}">
        <p14:creationId xmlns:p14="http://schemas.microsoft.com/office/powerpoint/2010/main" val="553155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051" descr="C:\My Documents\Predmeti\Merilni sistemi I in II\Çomputer based Measurement and automation.t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71550" y="1123950"/>
            <a:ext cx="7424738"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784781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t="5960"/>
          <a:stretch/>
        </p:blipFill>
        <p:spPr>
          <a:xfrm>
            <a:off x="467544" y="896858"/>
            <a:ext cx="3507358" cy="3456385"/>
          </a:xfrm>
          <a:prstGeom prst="rect">
            <a:avLst/>
          </a:prstGeom>
        </p:spPr>
      </p:pic>
      <p:pic>
        <p:nvPicPr>
          <p:cNvPr id="3" name="Slika 2"/>
          <p:cNvPicPr>
            <a:picLocks noChangeAspect="1"/>
          </p:cNvPicPr>
          <p:nvPr/>
        </p:nvPicPr>
        <p:blipFill rotWithShape="1">
          <a:blip r:embed="rId3" cstate="print">
            <a:extLst>
              <a:ext uri="{28A0092B-C50C-407E-A947-70E740481C1C}">
                <a14:useLocalDpi xmlns:a14="http://schemas.microsoft.com/office/drawing/2010/main" val="0"/>
              </a:ext>
            </a:extLst>
          </a:blip>
          <a:srcRect t="6927"/>
          <a:stretch/>
        </p:blipFill>
        <p:spPr>
          <a:xfrm>
            <a:off x="4513004" y="836712"/>
            <a:ext cx="3667170" cy="3576679"/>
          </a:xfrm>
          <a:prstGeom prst="rect">
            <a:avLst/>
          </a:prstGeom>
        </p:spPr>
      </p:pic>
      <p:pic>
        <p:nvPicPr>
          <p:cNvPr id="4" name="Slika 3"/>
          <p:cNvPicPr>
            <a:picLocks noChangeAspect="1"/>
          </p:cNvPicPr>
          <p:nvPr/>
        </p:nvPicPr>
        <p:blipFill>
          <a:blip r:embed="rId4"/>
          <a:stretch>
            <a:fillRect/>
          </a:stretch>
        </p:blipFill>
        <p:spPr>
          <a:xfrm>
            <a:off x="528880" y="5181448"/>
            <a:ext cx="3384685" cy="1176384"/>
          </a:xfrm>
          <a:prstGeom prst="rect">
            <a:avLst/>
          </a:prstGeom>
        </p:spPr>
      </p:pic>
      <p:pic>
        <p:nvPicPr>
          <p:cNvPr id="5" name="Slika 4"/>
          <p:cNvPicPr>
            <a:picLocks noChangeAspect="1"/>
          </p:cNvPicPr>
          <p:nvPr/>
        </p:nvPicPr>
        <p:blipFill>
          <a:blip r:embed="rId5"/>
          <a:stretch>
            <a:fillRect/>
          </a:stretch>
        </p:blipFill>
        <p:spPr>
          <a:xfrm>
            <a:off x="4644008" y="5193576"/>
            <a:ext cx="3331830" cy="1152128"/>
          </a:xfrm>
          <a:prstGeom prst="rect">
            <a:avLst/>
          </a:prstGeom>
        </p:spPr>
      </p:pic>
      <p:sp>
        <p:nvSpPr>
          <p:cNvPr id="6" name="PoljeZBesedilom 5"/>
          <p:cNvSpPr txBox="1"/>
          <p:nvPr/>
        </p:nvSpPr>
        <p:spPr>
          <a:xfrm>
            <a:off x="1475656" y="344062"/>
            <a:ext cx="6408712" cy="307777"/>
          </a:xfrm>
          <a:prstGeom prst="rect">
            <a:avLst/>
          </a:prstGeom>
          <a:noFill/>
        </p:spPr>
        <p:txBody>
          <a:bodyPr wrap="square" rtlCol="0">
            <a:spAutoFit/>
          </a:bodyPr>
          <a:lstStyle/>
          <a:p>
            <a:r>
              <a:rPr lang="sl-SI" dirty="0" smtClean="0"/>
              <a:t>stari SI					novi SI</a:t>
            </a:r>
            <a:endParaRPr lang="sl-SI" dirty="0"/>
          </a:p>
        </p:txBody>
      </p:sp>
    </p:spTree>
    <p:extLst>
      <p:ext uri="{BB962C8B-B14F-4D97-AF65-F5344CB8AC3E}">
        <p14:creationId xmlns:p14="http://schemas.microsoft.com/office/powerpoint/2010/main" val="35035858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560" y="1988840"/>
            <a:ext cx="8229600" cy="1143000"/>
          </a:xfrm>
        </p:spPr>
        <p:txBody>
          <a:bodyPr>
            <a:normAutofit fontScale="90000"/>
          </a:bodyPr>
          <a:lstStyle/>
          <a:p>
            <a:r>
              <a:rPr lang="sl-SI" b="1" dirty="0"/>
              <a:t>Da je nova enota vključena v sistem enot, potrebuje vrsto dokazov.</a:t>
            </a:r>
            <a:r>
              <a:rPr lang="sl-SI" dirty="0"/>
              <a:t> </a:t>
            </a:r>
            <a:br>
              <a:rPr lang="sl-SI" dirty="0"/>
            </a:br>
            <a:endParaRPr lang="sl-SI" dirty="0"/>
          </a:p>
        </p:txBody>
      </p:sp>
      <p:sp>
        <p:nvSpPr>
          <p:cNvPr id="3" name="Označba mesta vsebine 2"/>
          <p:cNvSpPr>
            <a:spLocks noGrp="1"/>
          </p:cNvSpPr>
          <p:nvPr>
            <p:ph idx="1"/>
          </p:nvPr>
        </p:nvSpPr>
        <p:spPr>
          <a:xfrm>
            <a:off x="1115616" y="2996952"/>
            <a:ext cx="6264696" cy="4525963"/>
          </a:xfrm>
        </p:spPr>
        <p:txBody>
          <a:bodyPr>
            <a:normAutofit/>
          </a:bodyPr>
          <a:lstStyle/>
          <a:p>
            <a:r>
              <a:rPr lang="sl-SI" sz="2400" b="1" dirty="0" smtClean="0">
                <a:solidFill>
                  <a:schemeClr val="accent6">
                    <a:lumMod val="75000"/>
                  </a:schemeClr>
                </a:solidFill>
              </a:rPr>
              <a:t>KILOGRAM</a:t>
            </a:r>
            <a:r>
              <a:rPr lang="sl-SI" sz="2400" dirty="0" smtClean="0"/>
              <a:t> - vsaj </a:t>
            </a:r>
            <a:r>
              <a:rPr lang="sl-SI" sz="2400" dirty="0"/>
              <a:t>trije neodvisni poskusi z različnimi </a:t>
            </a:r>
            <a:r>
              <a:rPr lang="sl-SI" sz="2400" dirty="0" smtClean="0"/>
              <a:t>metodami</a:t>
            </a:r>
          </a:p>
          <a:p>
            <a:endParaRPr lang="sl-SI" sz="2400" baseline="30000" dirty="0"/>
          </a:p>
          <a:p>
            <a:r>
              <a:rPr lang="sl-SI" sz="2400" b="1" dirty="0">
                <a:solidFill>
                  <a:schemeClr val="accent6">
                    <a:lumMod val="75000"/>
                  </a:schemeClr>
                </a:solidFill>
              </a:rPr>
              <a:t>KELVIN</a:t>
            </a:r>
            <a:r>
              <a:rPr lang="sl-SI" sz="2400" dirty="0"/>
              <a:t> - potrebna sta vsaj dva fundamentalno različna pristopa k merjenju Boltzmannove konstante </a:t>
            </a:r>
          </a:p>
        </p:txBody>
      </p:sp>
    </p:spTree>
    <p:extLst>
      <p:ext uri="{BB962C8B-B14F-4D97-AF65-F5344CB8AC3E}">
        <p14:creationId xmlns:p14="http://schemas.microsoft.com/office/powerpoint/2010/main" val="163927554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989856"/>
            <a:ext cx="8229600" cy="1143000"/>
          </a:xfrm>
        </p:spPr>
        <p:txBody>
          <a:bodyPr>
            <a:normAutofit/>
          </a:bodyPr>
          <a:lstStyle/>
          <a:p>
            <a:r>
              <a:rPr lang="sl-SI" b="1" dirty="0" smtClean="0">
                <a:solidFill>
                  <a:schemeClr val="accent6">
                    <a:lumMod val="75000"/>
                  </a:schemeClr>
                </a:solidFill>
              </a:rPr>
              <a:t>Definicija kilograma</a:t>
            </a:r>
            <a:endParaRPr lang="sl-SI" b="1" dirty="0">
              <a:solidFill>
                <a:schemeClr val="accent6">
                  <a:lumMod val="75000"/>
                </a:schemeClr>
              </a:solidFill>
            </a:endParaRPr>
          </a:p>
        </p:txBody>
      </p:sp>
      <p:sp>
        <p:nvSpPr>
          <p:cNvPr id="3" name="Označba mesta vsebine 2"/>
          <p:cNvSpPr>
            <a:spLocks noGrp="1"/>
          </p:cNvSpPr>
          <p:nvPr>
            <p:ph idx="1"/>
          </p:nvPr>
        </p:nvSpPr>
        <p:spPr>
          <a:xfrm>
            <a:off x="1259632" y="3068960"/>
            <a:ext cx="7488832" cy="4525963"/>
          </a:xfrm>
        </p:spPr>
        <p:txBody>
          <a:bodyPr>
            <a:normAutofit/>
          </a:bodyPr>
          <a:lstStyle/>
          <a:p>
            <a:pPr marL="0" indent="0">
              <a:buNone/>
            </a:pPr>
            <a:r>
              <a:rPr lang="en-US" sz="2400" dirty="0"/>
              <a:t>The </a:t>
            </a:r>
            <a:r>
              <a:rPr lang="en-US" sz="2400" dirty="0" smtClean="0"/>
              <a:t>kilogram</a:t>
            </a:r>
            <a:r>
              <a:rPr lang="sl-SI" sz="2400" dirty="0" smtClean="0"/>
              <a:t> </a:t>
            </a:r>
            <a:r>
              <a:rPr lang="en-US" sz="2400" dirty="0" smtClean="0"/>
              <a:t>is </a:t>
            </a:r>
            <a:r>
              <a:rPr lang="en-US" sz="2400" dirty="0"/>
              <a:t>the SI unit of mass. It is defined by taking the fixed numerical value of the Planck constant </a:t>
            </a:r>
            <a:r>
              <a:rPr lang="en-US" sz="2400" i="1" dirty="0"/>
              <a:t>h</a:t>
            </a:r>
            <a:r>
              <a:rPr lang="en-US" sz="2400" dirty="0"/>
              <a:t> to be 6.62607015×10</a:t>
            </a:r>
            <a:r>
              <a:rPr lang="en-US" sz="2400" baseline="30000" dirty="0"/>
              <a:t>−34</a:t>
            </a:r>
            <a:r>
              <a:rPr lang="en-US" sz="2400" dirty="0"/>
              <a:t> when expressed in the unit J⋅s, which is equal to kg⋅m</a:t>
            </a:r>
            <a:r>
              <a:rPr lang="en-US" sz="2400" baseline="30000" dirty="0"/>
              <a:t>2</a:t>
            </a:r>
            <a:r>
              <a:rPr lang="en-US" sz="2400" dirty="0"/>
              <a:t>⋅s</a:t>
            </a:r>
            <a:r>
              <a:rPr lang="en-US" sz="2400" baseline="30000" dirty="0"/>
              <a:t>−1</a:t>
            </a:r>
            <a:r>
              <a:rPr lang="en-US" sz="2400" dirty="0"/>
              <a:t>, where the </a:t>
            </a:r>
            <a:r>
              <a:rPr lang="en-US" sz="2400" dirty="0" err="1"/>
              <a:t>metre</a:t>
            </a:r>
            <a:r>
              <a:rPr lang="en-US" sz="2400" dirty="0"/>
              <a:t> and the second are defined in terms of </a:t>
            </a:r>
            <a:r>
              <a:rPr lang="en-US" sz="2400" i="1" dirty="0"/>
              <a:t>c</a:t>
            </a:r>
            <a:r>
              <a:rPr lang="en-US" sz="2400" dirty="0"/>
              <a:t> and </a:t>
            </a:r>
            <a:r>
              <a:rPr lang="en-US" sz="2400" dirty="0" smtClean="0"/>
              <a:t>Δ</a:t>
            </a:r>
            <a:r>
              <a:rPr lang="sl-SI" sz="2400" i="1" dirty="0">
                <a:latin typeface="Symbol" panose="05050102010706020507" pitchFamily="18" charset="2"/>
              </a:rPr>
              <a:t>n</a:t>
            </a:r>
            <a:r>
              <a:rPr lang="en-US" sz="2400" baseline="-25000" dirty="0" smtClean="0"/>
              <a:t>Cs</a:t>
            </a:r>
            <a:r>
              <a:rPr lang="en-US" sz="2400" dirty="0"/>
              <a:t>.</a:t>
            </a:r>
            <a:endParaRPr lang="sl-SI" sz="1800" dirty="0"/>
          </a:p>
        </p:txBody>
      </p:sp>
      <p:sp>
        <p:nvSpPr>
          <p:cNvPr id="4" name="PoljeZBesedilom 3"/>
          <p:cNvSpPr txBox="1"/>
          <p:nvPr/>
        </p:nvSpPr>
        <p:spPr>
          <a:xfrm>
            <a:off x="8244408" y="-99392"/>
            <a:ext cx="833883" cy="1446550"/>
          </a:xfrm>
          <a:prstGeom prst="rect">
            <a:avLst/>
          </a:prstGeom>
          <a:noFill/>
        </p:spPr>
        <p:txBody>
          <a:bodyPr wrap="none" rtlCol="0">
            <a:spAutoFit/>
          </a:bodyPr>
          <a:lstStyle/>
          <a:p>
            <a:r>
              <a:rPr lang="sl-SI" sz="8800" dirty="0" smtClean="0">
                <a:solidFill>
                  <a:schemeClr val="accent6">
                    <a:lumMod val="75000"/>
                  </a:schemeClr>
                </a:solidFill>
              </a:rPr>
              <a:t>K</a:t>
            </a:r>
            <a:endParaRPr lang="sl-SI" sz="8800" dirty="0">
              <a:solidFill>
                <a:schemeClr val="accent6">
                  <a:lumMod val="75000"/>
                </a:schemeClr>
              </a:solidFill>
            </a:endParaRPr>
          </a:p>
        </p:txBody>
      </p:sp>
    </p:spTree>
    <p:extLst>
      <p:ext uri="{BB962C8B-B14F-4D97-AF65-F5344CB8AC3E}">
        <p14:creationId xmlns:p14="http://schemas.microsoft.com/office/powerpoint/2010/main" val="339553978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539552" y="2060848"/>
            <a:ext cx="8229600" cy="4525963"/>
          </a:xfrm>
        </p:spPr>
        <p:txBody>
          <a:bodyPr>
            <a:normAutofit/>
          </a:bodyPr>
          <a:lstStyle/>
          <a:p>
            <a:r>
              <a:rPr lang="sl-SI" sz="2400" dirty="0" smtClean="0"/>
              <a:t>vsaj </a:t>
            </a:r>
            <a:r>
              <a:rPr lang="sl-SI" sz="2400" dirty="0"/>
              <a:t>trije neodvisni poskusi z različnimi metodami, ki bodo dosegali relativno negotovost realizacija pod 5.10</a:t>
            </a:r>
            <a:r>
              <a:rPr lang="sl-SI" sz="2400" baseline="30000" dirty="0"/>
              <a:t>-8</a:t>
            </a:r>
            <a:r>
              <a:rPr lang="sl-SI" sz="2400" dirty="0"/>
              <a:t>, pri čemer bo vsaj en poskus dosegel negotovosti pod 2.10</a:t>
            </a:r>
            <a:r>
              <a:rPr lang="sl-SI" sz="2400" baseline="30000" dirty="0"/>
              <a:t>-8</a:t>
            </a:r>
            <a:endParaRPr lang="sl-SI" sz="2400" dirty="0"/>
          </a:p>
        </p:txBody>
      </p:sp>
      <p:pic>
        <p:nvPicPr>
          <p:cNvPr id="4" name="This is not a toy  a LEGO tabletop watt balance (Part 1 of 2)">
            <a:hlinkClick r:id="" action="ppaction://media"/>
          </p:cNvPr>
          <p:cNvPicPr>
            <a:picLocks noChangeAspect="1"/>
          </p:cNvPicPr>
          <p:nvPr>
            <a:videoFile r:link="rId1"/>
            <p:extLst>
              <p:ext uri="{DAA4B4D4-6D71-4841-9C94-3DE7FCFB9230}">
                <p14:media xmlns:p14="http://schemas.microsoft.com/office/powerpoint/2010/main" r:embed="rId2">
                  <p14:trim st="26686" end="0.6666"/>
                </p14:media>
              </p:ext>
            </p:extLst>
          </p:nvPr>
        </p:nvPicPr>
        <p:blipFill>
          <a:blip r:embed="rId4"/>
          <a:stretch>
            <a:fillRect/>
          </a:stretch>
        </p:blipFill>
        <p:spPr>
          <a:xfrm>
            <a:off x="626129" y="3861048"/>
            <a:ext cx="4426399" cy="2489850"/>
          </a:xfrm>
          <a:prstGeom prst="rect">
            <a:avLst/>
          </a:prstGeom>
        </p:spPr>
      </p:pic>
      <p:sp>
        <p:nvSpPr>
          <p:cNvPr id="8" name="Pravokotnik 7"/>
          <p:cNvSpPr/>
          <p:nvPr/>
        </p:nvSpPr>
        <p:spPr>
          <a:xfrm>
            <a:off x="2345802" y="6422377"/>
            <a:ext cx="6546451" cy="430887"/>
          </a:xfrm>
          <a:prstGeom prst="rect">
            <a:avLst/>
          </a:prstGeom>
        </p:spPr>
        <p:txBody>
          <a:bodyPr wrap="square">
            <a:spAutoFit/>
          </a:bodyPr>
          <a:lstStyle/>
          <a:p>
            <a:r>
              <a:rPr lang="sl-SI" sz="1100" dirty="0"/>
              <a:t>https://www.ptb.de/cms/en/research-development/research-on-the-new-si/ptb-experiment/the-kilogram-and-the-mole-counting-atoms.html</a:t>
            </a:r>
          </a:p>
        </p:txBody>
      </p:sp>
      <p:sp>
        <p:nvSpPr>
          <p:cNvPr id="9" name="Naslov 1"/>
          <p:cNvSpPr txBox="1">
            <a:spLocks/>
          </p:cNvSpPr>
          <p:nvPr/>
        </p:nvSpPr>
        <p:spPr>
          <a:xfrm>
            <a:off x="267291" y="1052736"/>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sl-SI" b="1" dirty="0" smtClean="0">
                <a:solidFill>
                  <a:schemeClr val="accent6">
                    <a:lumMod val="75000"/>
                  </a:schemeClr>
                </a:solidFill>
              </a:rPr>
              <a:t>Zahteve za novo definicijo kilograma</a:t>
            </a:r>
            <a:endParaRPr lang="sl-SI" b="1" dirty="0">
              <a:solidFill>
                <a:schemeClr val="accent6">
                  <a:lumMod val="75000"/>
                </a:schemeClr>
              </a:solidFill>
            </a:endParaRPr>
          </a:p>
        </p:txBody>
      </p:sp>
      <p:pic>
        <p:nvPicPr>
          <p:cNvPr id="10" name="Slika 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39105" y="4509120"/>
            <a:ext cx="3837601"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09406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92857">
                <p:cTn id="7" repeatCount="indefinite" fill="hold" display="0">
                  <p:stCondLst>
                    <p:cond delay="indefinite"/>
                  </p:stCondLst>
                </p:cTn>
                <p:tgtEl>
                  <p:spTgt spid="4"/>
                </p:tgtEl>
              </p:cMediaNode>
            </p:vide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65212" y="1124744"/>
            <a:ext cx="8229600" cy="1143000"/>
          </a:xfrm>
        </p:spPr>
        <p:txBody>
          <a:bodyPr>
            <a:normAutofit fontScale="90000"/>
          </a:bodyPr>
          <a:lstStyle/>
          <a:p>
            <a:r>
              <a:rPr lang="sl-SI" b="1" dirty="0"/>
              <a:t>Določanje Planckove konstante v različnih študijah </a:t>
            </a:r>
          </a:p>
        </p:txBody>
      </p:sp>
      <p:pic>
        <p:nvPicPr>
          <p:cNvPr id="2050" name="Slika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3768" y="2544702"/>
            <a:ext cx="3816424" cy="314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avokotnik 3"/>
          <p:cNvSpPr/>
          <p:nvPr/>
        </p:nvSpPr>
        <p:spPr>
          <a:xfrm>
            <a:off x="395536" y="5965587"/>
            <a:ext cx="8136904" cy="523220"/>
          </a:xfrm>
          <a:prstGeom prst="rect">
            <a:avLst/>
          </a:prstGeom>
        </p:spPr>
        <p:txBody>
          <a:bodyPr wrap="square">
            <a:spAutoFit/>
          </a:bodyPr>
          <a:lstStyle/>
          <a:p>
            <a:r>
              <a:rPr lang="sl-SI" dirty="0" smtClean="0">
                <a:latin typeface="Times New Roman" panose="02020603050405020304" pitchFamily="18" charset="0"/>
                <a:ea typeface="Times New Roman" panose="02020603050405020304" pitchFamily="18" charset="0"/>
              </a:rPr>
              <a:t>KB </a:t>
            </a:r>
            <a:r>
              <a:rPr lang="sl-SI" dirty="0">
                <a:latin typeface="Times New Roman" panose="02020603050405020304" pitchFamily="18" charset="0"/>
                <a:ea typeface="Times New Roman" panose="02020603050405020304" pitchFamily="18" charset="0"/>
              </a:rPr>
              <a:t>= </a:t>
            </a:r>
            <a:r>
              <a:rPr lang="sl-SI" dirty="0" err="1">
                <a:latin typeface="Times New Roman" panose="02020603050405020304" pitchFamily="18" charset="0"/>
                <a:ea typeface="Times New Roman" panose="02020603050405020304" pitchFamily="18" charset="0"/>
              </a:rPr>
              <a:t>Kibblova</a:t>
            </a:r>
            <a:r>
              <a:rPr lang="sl-SI" dirty="0">
                <a:latin typeface="Times New Roman" panose="02020603050405020304" pitchFamily="18" charset="0"/>
                <a:ea typeface="Times New Roman" panose="02020603050405020304" pitchFamily="18" charset="0"/>
              </a:rPr>
              <a:t> tehtnica (vatna tehtnica), XRCD: x-</a:t>
            </a:r>
            <a:r>
              <a:rPr lang="sl-SI" dirty="0" err="1">
                <a:latin typeface="Times New Roman" panose="02020603050405020304" pitchFamily="18" charset="0"/>
                <a:ea typeface="Times New Roman" panose="02020603050405020304" pitchFamily="18" charset="0"/>
              </a:rPr>
              <a:t>ray</a:t>
            </a:r>
            <a:r>
              <a:rPr lang="sl-SI" dirty="0">
                <a:latin typeface="Times New Roman" panose="02020603050405020304" pitchFamily="18" charset="0"/>
                <a:ea typeface="Times New Roman" panose="02020603050405020304" pitchFamily="18" charset="0"/>
              </a:rPr>
              <a:t>-</a:t>
            </a:r>
            <a:r>
              <a:rPr lang="sl-SI" dirty="0" err="1">
                <a:latin typeface="Times New Roman" panose="02020603050405020304" pitchFamily="18" charset="0"/>
                <a:ea typeface="Times New Roman" panose="02020603050405020304" pitchFamily="18" charset="0"/>
              </a:rPr>
              <a:t>crystal-density</a:t>
            </a:r>
            <a:r>
              <a:rPr lang="sl-SI" dirty="0">
                <a:latin typeface="Times New Roman" panose="02020603050405020304" pitchFamily="18" charset="0"/>
                <a:ea typeface="Times New Roman" panose="02020603050405020304" pitchFamily="18" charset="0"/>
              </a:rPr>
              <a:t> projekt </a:t>
            </a:r>
            <a:r>
              <a:rPr lang="sl-SI" dirty="0" smtClean="0">
                <a:latin typeface="Times New Roman" panose="02020603050405020304" pitchFamily="18" charset="0"/>
                <a:ea typeface="Times New Roman" panose="02020603050405020304" pitchFamily="18" charset="0"/>
              </a:rPr>
              <a:t>(silicijeva </a:t>
            </a:r>
            <a:r>
              <a:rPr lang="sl-SI" dirty="0">
                <a:latin typeface="Times New Roman" panose="02020603050405020304" pitchFamily="18" charset="0"/>
                <a:ea typeface="Times New Roman" panose="02020603050405020304" pitchFamily="18" charset="0"/>
              </a:rPr>
              <a:t>krogla), IAC </a:t>
            </a:r>
            <a:r>
              <a:rPr lang="sl-SI" dirty="0" smtClean="0">
                <a:latin typeface="Times New Roman" panose="02020603050405020304" pitchFamily="18" charset="0"/>
                <a:ea typeface="Times New Roman" panose="02020603050405020304" pitchFamily="18" charset="0"/>
              </a:rPr>
              <a:t>– PTB, NMIJ, NIM, METAS, NIST, </a:t>
            </a:r>
            <a:r>
              <a:rPr lang="sl-SI" dirty="0" err="1" smtClean="0">
                <a:latin typeface="Times New Roman" panose="02020603050405020304" pitchFamily="18" charset="0"/>
                <a:ea typeface="Times New Roman" panose="02020603050405020304" pitchFamily="18" charset="0"/>
              </a:rPr>
              <a:t>INRiM</a:t>
            </a:r>
            <a:r>
              <a:rPr lang="sl-SI" dirty="0" smtClean="0">
                <a:latin typeface="Times New Roman" panose="02020603050405020304" pitchFamily="18" charset="0"/>
                <a:ea typeface="Times New Roman" panose="02020603050405020304" pitchFamily="18" charset="0"/>
              </a:rPr>
              <a:t>, BIPM, IRMM </a:t>
            </a:r>
            <a:endParaRPr lang="sl-SI" dirty="0"/>
          </a:p>
        </p:txBody>
      </p:sp>
      <p:sp>
        <p:nvSpPr>
          <p:cNvPr id="3" name="PoljeZBesedilom 2"/>
          <p:cNvSpPr txBox="1"/>
          <p:nvPr/>
        </p:nvSpPr>
        <p:spPr>
          <a:xfrm>
            <a:off x="7824408" y="-171400"/>
            <a:ext cx="1319592" cy="1446550"/>
          </a:xfrm>
          <a:prstGeom prst="rect">
            <a:avLst/>
          </a:prstGeom>
          <a:noFill/>
        </p:spPr>
        <p:txBody>
          <a:bodyPr wrap="none" rtlCol="0">
            <a:spAutoFit/>
          </a:bodyPr>
          <a:lstStyle/>
          <a:p>
            <a:r>
              <a:rPr lang="sl-SI" sz="8800" dirty="0" smtClean="0">
                <a:solidFill>
                  <a:schemeClr val="accent6">
                    <a:lumMod val="75000"/>
                  </a:schemeClr>
                </a:solidFill>
              </a:rPr>
              <a:t>kg</a:t>
            </a:r>
            <a:endParaRPr lang="sl-SI" sz="8800" dirty="0">
              <a:solidFill>
                <a:schemeClr val="accent6">
                  <a:lumMod val="75000"/>
                </a:schemeClr>
              </a:solidFill>
            </a:endParaRPr>
          </a:p>
        </p:txBody>
      </p:sp>
    </p:spTree>
    <p:extLst>
      <p:ext uri="{BB962C8B-B14F-4D97-AF65-F5344CB8AC3E}">
        <p14:creationId xmlns:p14="http://schemas.microsoft.com/office/powerpoint/2010/main" val="398967383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5"/>
          <p:cNvGraphicFramePr>
            <a:graphicFrameLocks noGrp="1"/>
          </p:cNvGraphicFramePr>
          <p:nvPr>
            <p:extLst>
              <p:ext uri="{D42A27DB-BD31-4B8C-83A1-F6EECF244321}">
                <p14:modId xmlns:p14="http://schemas.microsoft.com/office/powerpoint/2010/main" val="4104993778"/>
              </p:ext>
            </p:extLst>
          </p:nvPr>
        </p:nvGraphicFramePr>
        <p:xfrm>
          <a:off x="4247964" y="1624333"/>
          <a:ext cx="4392488" cy="2819524"/>
        </p:xfrm>
        <a:graphic>
          <a:graphicData uri="http://schemas.openxmlformats.org/drawingml/2006/table">
            <a:tbl>
              <a:tblPr firstRow="1" firstCol="1" bandRow="1">
                <a:tableStyleId>{5C22544A-7EE6-4342-B048-85BDC9FD1C3A}</a:tableStyleId>
              </a:tblPr>
              <a:tblGrid>
                <a:gridCol w="2155450">
                  <a:extLst>
                    <a:ext uri="{9D8B030D-6E8A-4147-A177-3AD203B41FA5}">
                      <a16:colId xmlns:a16="http://schemas.microsoft.com/office/drawing/2014/main" val="2810900830"/>
                    </a:ext>
                  </a:extLst>
                </a:gridCol>
                <a:gridCol w="2237038">
                  <a:extLst>
                    <a:ext uri="{9D8B030D-6E8A-4147-A177-3AD203B41FA5}">
                      <a16:colId xmlns:a16="http://schemas.microsoft.com/office/drawing/2014/main" val="2864784681"/>
                    </a:ext>
                  </a:extLst>
                </a:gridCol>
              </a:tblGrid>
              <a:tr h="446729">
                <a:tc>
                  <a:txBody>
                    <a:bodyPr/>
                    <a:lstStyle/>
                    <a:p>
                      <a:pPr algn="ctr">
                        <a:spcAft>
                          <a:spcPts val="0"/>
                        </a:spcAft>
                        <a:tabLst>
                          <a:tab pos="180340" algn="l"/>
                        </a:tabLst>
                      </a:pPr>
                      <a:r>
                        <a:rPr lang="sl-SI" sz="1200" dirty="0">
                          <a:effectLst/>
                        </a:rPr>
                        <a:t>Tik pred redefinicijo</a:t>
                      </a:r>
                      <a:endParaRPr lang="sl-SI" sz="1400" dirty="0">
                        <a:effectLst/>
                        <a:latin typeface="Times New Roman" panose="02020603050405020304" pitchFamily="18" charset="0"/>
                        <a:ea typeface="Times New Roman" panose="02020603050405020304" pitchFamily="18" charset="0"/>
                      </a:endParaRPr>
                    </a:p>
                  </a:txBody>
                  <a:tcPr marL="68580" marR="68580" marT="0" marB="0" anchor="ctr">
                    <a:solidFill>
                      <a:srgbClr val="FF9933"/>
                    </a:solidFill>
                  </a:tcPr>
                </a:tc>
                <a:tc>
                  <a:txBody>
                    <a:bodyPr/>
                    <a:lstStyle/>
                    <a:p>
                      <a:pPr algn="ctr">
                        <a:spcAft>
                          <a:spcPts val="0"/>
                        </a:spcAft>
                        <a:tabLst>
                          <a:tab pos="180340" algn="l"/>
                        </a:tabLst>
                      </a:pPr>
                      <a:r>
                        <a:rPr lang="sl-SI" sz="1200" dirty="0">
                          <a:effectLst/>
                        </a:rPr>
                        <a:t>Takoj po redefiniciji</a:t>
                      </a:r>
                      <a:endParaRPr lang="sl-SI" sz="1400" dirty="0">
                        <a:effectLst/>
                        <a:latin typeface="Times New Roman" panose="02020603050405020304" pitchFamily="18" charset="0"/>
                        <a:ea typeface="Times New Roman" panose="02020603050405020304" pitchFamily="18" charset="0"/>
                      </a:endParaRPr>
                    </a:p>
                  </a:txBody>
                  <a:tcPr marL="68580" marR="68580" marT="0" marB="0" anchor="ctr">
                    <a:solidFill>
                      <a:srgbClr val="FF9933"/>
                    </a:solidFill>
                  </a:tcPr>
                </a:tc>
                <a:extLst>
                  <a:ext uri="{0D108BD9-81ED-4DB2-BD59-A6C34878D82A}">
                    <a16:rowId xmlns:a16="http://schemas.microsoft.com/office/drawing/2014/main" val="4178337596"/>
                  </a:ext>
                </a:extLst>
              </a:tr>
              <a:tr h="790932">
                <a:tc>
                  <a:txBody>
                    <a:bodyPr/>
                    <a:lstStyle/>
                    <a:p>
                      <a:pPr algn="ctr">
                        <a:spcAft>
                          <a:spcPts val="0"/>
                        </a:spcAft>
                        <a:tabLst>
                          <a:tab pos="180340" algn="l"/>
                        </a:tabLst>
                      </a:pPr>
                      <a:endParaRPr lang="sl-SI" sz="1200" dirty="0" smtClean="0">
                        <a:effectLst/>
                      </a:endParaRPr>
                    </a:p>
                    <a:p>
                      <a:pPr algn="ctr">
                        <a:spcAft>
                          <a:spcPts val="0"/>
                        </a:spcAft>
                        <a:tabLst>
                          <a:tab pos="180340" algn="l"/>
                        </a:tabLst>
                      </a:pPr>
                      <a:r>
                        <a:rPr lang="sl-SI" sz="1200" dirty="0" smtClean="0">
                          <a:effectLst/>
                        </a:rPr>
                        <a:t>Masa </a:t>
                      </a:r>
                      <a:r>
                        <a:rPr lang="sl-SI" sz="1200" dirty="0" err="1">
                          <a:effectLst/>
                        </a:rPr>
                        <a:t>prakilograma</a:t>
                      </a:r>
                      <a:endParaRPr lang="sl-SI" sz="1400" dirty="0">
                        <a:effectLst/>
                      </a:endParaRPr>
                    </a:p>
                    <a:p>
                      <a:pPr algn="ctr">
                        <a:spcAft>
                          <a:spcPts val="0"/>
                        </a:spcAft>
                        <a:tabLst>
                          <a:tab pos="180340" algn="l"/>
                        </a:tabLst>
                      </a:pPr>
                      <a:r>
                        <a:rPr lang="sl-SI" sz="1200" dirty="0">
                          <a:effectLst/>
                        </a:rPr>
                        <a:t>m(IPK) = 1  kg</a:t>
                      </a:r>
                      <a:endParaRPr lang="sl-SI" sz="1400" dirty="0">
                        <a:effectLst/>
                      </a:endParaRPr>
                    </a:p>
                    <a:p>
                      <a:pPr algn="ctr">
                        <a:spcAft>
                          <a:spcPts val="0"/>
                        </a:spcAft>
                        <a:tabLst>
                          <a:tab pos="180340" algn="l"/>
                        </a:tabLst>
                      </a:pPr>
                      <a:r>
                        <a:rPr lang="sl-SI" sz="1200" dirty="0">
                          <a:effectLst/>
                        </a:rPr>
                        <a:t> </a:t>
                      </a:r>
                      <a:endParaRPr lang="sl-SI" sz="140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50000"/>
                      </a:schemeClr>
                    </a:solidFill>
                  </a:tcPr>
                </a:tc>
                <a:tc>
                  <a:txBody>
                    <a:bodyPr/>
                    <a:lstStyle/>
                    <a:p>
                      <a:pPr algn="ctr">
                        <a:spcAft>
                          <a:spcPts val="0"/>
                        </a:spcAft>
                        <a:tabLst>
                          <a:tab pos="180340" algn="l"/>
                        </a:tabLst>
                      </a:pPr>
                      <a:endParaRPr lang="sl-SI" sz="1200" dirty="0" smtClean="0">
                        <a:effectLst/>
                      </a:endParaRPr>
                    </a:p>
                    <a:p>
                      <a:pPr algn="ctr">
                        <a:spcAft>
                          <a:spcPts val="0"/>
                        </a:spcAft>
                        <a:tabLst>
                          <a:tab pos="180340" algn="l"/>
                        </a:tabLst>
                      </a:pPr>
                      <a:r>
                        <a:rPr lang="sl-SI" sz="1200" dirty="0" smtClean="0">
                          <a:effectLst/>
                        </a:rPr>
                        <a:t>Masa </a:t>
                      </a:r>
                      <a:r>
                        <a:rPr lang="sl-SI" sz="1200" dirty="0" err="1">
                          <a:effectLst/>
                        </a:rPr>
                        <a:t>prakilograma</a:t>
                      </a:r>
                      <a:endParaRPr lang="sl-SI" sz="1400" dirty="0">
                        <a:effectLst/>
                      </a:endParaRPr>
                    </a:p>
                    <a:p>
                      <a:pPr algn="ctr">
                        <a:spcAft>
                          <a:spcPts val="0"/>
                        </a:spcAft>
                        <a:tabLst>
                          <a:tab pos="180340" algn="l"/>
                        </a:tabLst>
                      </a:pPr>
                      <a:r>
                        <a:rPr lang="sl-SI" sz="1200" dirty="0">
                          <a:effectLst/>
                        </a:rPr>
                        <a:t>m(IPK) = 1  kg</a:t>
                      </a:r>
                      <a:endParaRPr lang="sl-SI" sz="140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1552511264"/>
                  </a:ext>
                </a:extLst>
              </a:tr>
              <a:tr h="1581863">
                <a:tc>
                  <a:txBody>
                    <a:bodyPr/>
                    <a:lstStyle/>
                    <a:p>
                      <a:pPr algn="ctr">
                        <a:spcAft>
                          <a:spcPts val="0"/>
                        </a:spcAft>
                        <a:tabLst>
                          <a:tab pos="180340" algn="l"/>
                        </a:tabLst>
                      </a:pPr>
                      <a:endParaRPr lang="sl-SI" sz="1200" dirty="0" smtClean="0">
                        <a:effectLst/>
                      </a:endParaRPr>
                    </a:p>
                    <a:p>
                      <a:pPr algn="ctr">
                        <a:spcAft>
                          <a:spcPts val="0"/>
                        </a:spcAft>
                        <a:tabLst>
                          <a:tab pos="180340" algn="l"/>
                        </a:tabLst>
                      </a:pPr>
                      <a:r>
                        <a:rPr lang="sl-SI" sz="1200" dirty="0" smtClean="0">
                          <a:effectLst/>
                        </a:rPr>
                        <a:t>Relativna negotovost </a:t>
                      </a:r>
                      <a:r>
                        <a:rPr lang="sl-SI" sz="1200" dirty="0" err="1" smtClean="0">
                          <a:effectLst/>
                        </a:rPr>
                        <a:t>prakilograma</a:t>
                      </a:r>
                      <a:endParaRPr lang="sl-SI" sz="1400" dirty="0">
                        <a:effectLst/>
                      </a:endParaRPr>
                    </a:p>
                    <a:p>
                      <a:pPr algn="ctr">
                        <a:spcAft>
                          <a:spcPts val="0"/>
                        </a:spcAft>
                        <a:tabLst>
                          <a:tab pos="180340" algn="l"/>
                        </a:tabLst>
                      </a:pPr>
                      <a:r>
                        <a:rPr lang="sl-SI" sz="1200" dirty="0">
                          <a:effectLst/>
                        </a:rPr>
                        <a:t>u(IPK) = 0</a:t>
                      </a:r>
                      <a:endParaRPr lang="sl-SI" sz="1400" dirty="0">
                        <a:effectLst/>
                      </a:endParaRPr>
                    </a:p>
                    <a:p>
                      <a:pPr algn="ctr">
                        <a:spcAft>
                          <a:spcPts val="0"/>
                        </a:spcAft>
                        <a:tabLst>
                          <a:tab pos="180340" algn="l"/>
                        </a:tabLst>
                      </a:pPr>
                      <a:r>
                        <a:rPr lang="sl-SI" sz="1200" dirty="0">
                          <a:effectLst/>
                        </a:rPr>
                        <a:t> </a:t>
                      </a:r>
                      <a:endParaRPr lang="sl-SI" sz="1400" dirty="0">
                        <a:effectLst/>
                      </a:endParaRPr>
                    </a:p>
                    <a:p>
                      <a:pPr algn="ctr">
                        <a:spcAft>
                          <a:spcPts val="0"/>
                        </a:spcAft>
                        <a:tabLst>
                          <a:tab pos="180340" algn="l"/>
                        </a:tabLst>
                      </a:pPr>
                      <a:r>
                        <a:rPr lang="sl-SI" sz="1200" dirty="0">
                          <a:effectLst/>
                        </a:rPr>
                        <a:t>Relativna </a:t>
                      </a:r>
                      <a:r>
                        <a:rPr lang="sl-SI" sz="1200" dirty="0" smtClean="0">
                          <a:effectLst/>
                        </a:rPr>
                        <a:t>negotovost</a:t>
                      </a:r>
                    </a:p>
                    <a:p>
                      <a:pPr algn="ctr">
                        <a:spcAft>
                          <a:spcPts val="0"/>
                        </a:spcAft>
                        <a:tabLst>
                          <a:tab pos="180340" algn="l"/>
                        </a:tabLst>
                      </a:pPr>
                      <a:r>
                        <a:rPr lang="sl-SI" sz="1200" dirty="0" smtClean="0">
                          <a:effectLst/>
                        </a:rPr>
                        <a:t> </a:t>
                      </a:r>
                      <a:r>
                        <a:rPr lang="sl-SI" sz="1200" dirty="0">
                          <a:effectLst/>
                        </a:rPr>
                        <a:t>Planckove konstante</a:t>
                      </a:r>
                      <a:endParaRPr lang="sl-SI" sz="1400" dirty="0">
                        <a:effectLst/>
                      </a:endParaRPr>
                    </a:p>
                    <a:p>
                      <a:pPr algn="ctr">
                        <a:spcAft>
                          <a:spcPts val="0"/>
                        </a:spcAft>
                        <a:tabLst>
                          <a:tab pos="180340" algn="l"/>
                        </a:tabLst>
                      </a:pPr>
                      <a:r>
                        <a:rPr lang="sl-SI" sz="1200" dirty="0">
                          <a:effectLst/>
                        </a:rPr>
                        <a:t>u(h) = u(Q)</a:t>
                      </a:r>
                      <a:endParaRPr lang="sl-SI" sz="140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50000"/>
                      </a:schemeClr>
                    </a:solidFill>
                  </a:tcPr>
                </a:tc>
                <a:tc>
                  <a:txBody>
                    <a:bodyPr/>
                    <a:lstStyle/>
                    <a:p>
                      <a:pPr algn="ctr">
                        <a:spcAft>
                          <a:spcPts val="0"/>
                        </a:spcAft>
                        <a:tabLst>
                          <a:tab pos="180340" algn="l"/>
                        </a:tabLst>
                      </a:pPr>
                      <a:endParaRPr lang="sl-SI" sz="1200" dirty="0" smtClean="0">
                        <a:effectLst/>
                      </a:endParaRPr>
                    </a:p>
                    <a:p>
                      <a:pPr algn="ctr">
                        <a:spcAft>
                          <a:spcPts val="0"/>
                        </a:spcAft>
                        <a:tabLst>
                          <a:tab pos="180340" algn="l"/>
                        </a:tabLst>
                      </a:pPr>
                      <a:r>
                        <a:rPr lang="sl-SI" sz="1200" dirty="0" smtClean="0">
                          <a:effectLst/>
                        </a:rPr>
                        <a:t>Relativna negotovost </a:t>
                      </a:r>
                      <a:r>
                        <a:rPr lang="sl-SI" sz="1200" dirty="0" err="1" smtClean="0">
                          <a:effectLst/>
                        </a:rPr>
                        <a:t>prakilograma</a:t>
                      </a:r>
                      <a:endParaRPr lang="sl-SI" sz="1400" dirty="0">
                        <a:effectLst/>
                      </a:endParaRPr>
                    </a:p>
                    <a:p>
                      <a:pPr algn="ctr">
                        <a:spcAft>
                          <a:spcPts val="0"/>
                        </a:spcAft>
                        <a:tabLst>
                          <a:tab pos="180340" algn="l"/>
                        </a:tabLst>
                      </a:pPr>
                      <a:r>
                        <a:rPr lang="sl-SI" sz="1200" dirty="0">
                          <a:effectLst/>
                        </a:rPr>
                        <a:t>u(IPK) = u(Q)</a:t>
                      </a:r>
                      <a:endParaRPr lang="sl-SI" sz="1400" dirty="0">
                        <a:effectLst/>
                      </a:endParaRPr>
                    </a:p>
                    <a:p>
                      <a:pPr algn="ctr">
                        <a:spcAft>
                          <a:spcPts val="0"/>
                        </a:spcAft>
                        <a:tabLst>
                          <a:tab pos="180340" algn="l"/>
                        </a:tabLst>
                      </a:pPr>
                      <a:r>
                        <a:rPr lang="sl-SI" sz="1200" dirty="0">
                          <a:effectLst/>
                        </a:rPr>
                        <a:t> </a:t>
                      </a:r>
                      <a:endParaRPr lang="sl-SI" sz="1400" dirty="0">
                        <a:effectLst/>
                      </a:endParaRPr>
                    </a:p>
                    <a:p>
                      <a:pPr algn="ctr">
                        <a:spcAft>
                          <a:spcPts val="0"/>
                        </a:spcAft>
                        <a:tabLst>
                          <a:tab pos="180340" algn="l"/>
                        </a:tabLst>
                      </a:pPr>
                      <a:r>
                        <a:rPr lang="sl-SI" sz="1200" dirty="0">
                          <a:effectLst/>
                        </a:rPr>
                        <a:t>Relativna negotovost </a:t>
                      </a:r>
                      <a:endParaRPr lang="sl-SI" sz="1200" dirty="0" smtClean="0">
                        <a:effectLst/>
                      </a:endParaRPr>
                    </a:p>
                    <a:p>
                      <a:pPr algn="ctr">
                        <a:spcAft>
                          <a:spcPts val="0"/>
                        </a:spcAft>
                        <a:tabLst>
                          <a:tab pos="180340" algn="l"/>
                        </a:tabLst>
                      </a:pPr>
                      <a:r>
                        <a:rPr lang="sl-SI" sz="1200" dirty="0" smtClean="0">
                          <a:effectLst/>
                        </a:rPr>
                        <a:t>Planckove </a:t>
                      </a:r>
                      <a:r>
                        <a:rPr lang="sl-SI" sz="1200" dirty="0">
                          <a:effectLst/>
                        </a:rPr>
                        <a:t>konstante</a:t>
                      </a:r>
                      <a:endParaRPr lang="sl-SI" sz="1400" dirty="0">
                        <a:effectLst/>
                      </a:endParaRPr>
                    </a:p>
                    <a:p>
                      <a:pPr algn="ctr">
                        <a:spcAft>
                          <a:spcPts val="0"/>
                        </a:spcAft>
                        <a:tabLst>
                          <a:tab pos="180340" algn="l"/>
                        </a:tabLst>
                      </a:pPr>
                      <a:r>
                        <a:rPr lang="sl-SI" sz="1200" dirty="0">
                          <a:effectLst/>
                        </a:rPr>
                        <a:t>u(h) = 0</a:t>
                      </a:r>
                      <a:endParaRPr lang="sl-SI" sz="1400" dirty="0">
                        <a:effectLst/>
                        <a:latin typeface="Times New Roman" panose="02020603050405020304" pitchFamily="18" charset="0"/>
                        <a:ea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3568477837"/>
                  </a:ext>
                </a:extLst>
              </a:tr>
            </a:tbl>
          </a:graphicData>
        </a:graphic>
      </p:graphicFrame>
      <p:pic>
        <p:nvPicPr>
          <p:cNvPr id="8" name="Slika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7544" y="1600213"/>
            <a:ext cx="3455147" cy="4608512"/>
          </a:xfrm>
          <a:prstGeom prst="rect">
            <a:avLst/>
          </a:prstGeom>
        </p:spPr>
      </p:pic>
      <p:sp>
        <p:nvSpPr>
          <p:cNvPr id="7" name="PoljeZBesedilom 6"/>
          <p:cNvSpPr txBox="1"/>
          <p:nvPr/>
        </p:nvSpPr>
        <p:spPr>
          <a:xfrm>
            <a:off x="107504" y="6453336"/>
            <a:ext cx="2416302" cy="276999"/>
          </a:xfrm>
          <a:prstGeom prst="rect">
            <a:avLst/>
          </a:prstGeom>
          <a:noFill/>
        </p:spPr>
        <p:txBody>
          <a:bodyPr wrap="none" rtlCol="0">
            <a:spAutoFit/>
          </a:bodyPr>
          <a:lstStyle/>
          <a:p>
            <a:r>
              <a:rPr lang="sl-SI" sz="1200" dirty="0" smtClean="0"/>
              <a:t>Q = razmerje m(IPK) in novih metod</a:t>
            </a:r>
            <a:endParaRPr lang="sl-SI" sz="1200" dirty="0"/>
          </a:p>
        </p:txBody>
      </p:sp>
      <p:sp>
        <p:nvSpPr>
          <p:cNvPr id="9" name="PoljeZBesedilom 8"/>
          <p:cNvSpPr txBox="1"/>
          <p:nvPr/>
        </p:nvSpPr>
        <p:spPr>
          <a:xfrm>
            <a:off x="7872644" y="-243408"/>
            <a:ext cx="1319592" cy="1446550"/>
          </a:xfrm>
          <a:prstGeom prst="rect">
            <a:avLst/>
          </a:prstGeom>
          <a:noFill/>
        </p:spPr>
        <p:txBody>
          <a:bodyPr wrap="none" rtlCol="0">
            <a:spAutoFit/>
          </a:bodyPr>
          <a:lstStyle/>
          <a:p>
            <a:r>
              <a:rPr lang="sl-SI" sz="8800" dirty="0" smtClean="0">
                <a:solidFill>
                  <a:schemeClr val="accent6">
                    <a:lumMod val="75000"/>
                  </a:schemeClr>
                </a:solidFill>
              </a:rPr>
              <a:t>kg</a:t>
            </a:r>
            <a:endParaRPr lang="sl-SI" sz="8800" dirty="0">
              <a:solidFill>
                <a:schemeClr val="accent6">
                  <a:lumMod val="75000"/>
                </a:schemeClr>
              </a:solidFill>
            </a:endParaRPr>
          </a:p>
        </p:txBody>
      </p:sp>
    </p:spTree>
    <p:extLst>
      <p:ext uri="{BB962C8B-B14F-4D97-AF65-F5344CB8AC3E}">
        <p14:creationId xmlns:p14="http://schemas.microsoft.com/office/powerpoint/2010/main" val="116270543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989856"/>
            <a:ext cx="8229600" cy="1143000"/>
          </a:xfrm>
        </p:spPr>
        <p:txBody>
          <a:bodyPr>
            <a:normAutofit/>
          </a:bodyPr>
          <a:lstStyle/>
          <a:p>
            <a:r>
              <a:rPr lang="sl-SI" b="1" dirty="0" smtClean="0">
                <a:solidFill>
                  <a:schemeClr val="accent6">
                    <a:lumMod val="75000"/>
                  </a:schemeClr>
                </a:solidFill>
              </a:rPr>
              <a:t>Definicija kelvina</a:t>
            </a:r>
            <a:endParaRPr lang="sl-SI" b="1" dirty="0">
              <a:solidFill>
                <a:schemeClr val="accent6">
                  <a:lumMod val="75000"/>
                </a:schemeClr>
              </a:solidFill>
            </a:endParaRPr>
          </a:p>
        </p:txBody>
      </p:sp>
      <p:sp>
        <p:nvSpPr>
          <p:cNvPr id="3" name="Označba mesta vsebine 2"/>
          <p:cNvSpPr>
            <a:spLocks noGrp="1"/>
          </p:cNvSpPr>
          <p:nvPr>
            <p:ph idx="1"/>
          </p:nvPr>
        </p:nvSpPr>
        <p:spPr>
          <a:xfrm>
            <a:off x="1331640" y="2132856"/>
            <a:ext cx="7488832" cy="4525963"/>
          </a:xfrm>
        </p:spPr>
        <p:txBody>
          <a:bodyPr>
            <a:normAutofit fontScale="70000" lnSpcReduction="20000"/>
          </a:bodyPr>
          <a:lstStyle/>
          <a:p>
            <a:pPr marL="0" indent="0">
              <a:buNone/>
            </a:pPr>
            <a:r>
              <a:rPr lang="en-US" dirty="0"/>
              <a:t>The kelvin, symbol K, is the SI unit of thermodynamic temperature. It is defined by taking the fixed numerical value of the Boltzmann constant </a:t>
            </a:r>
            <a:r>
              <a:rPr lang="en-US" i="1" dirty="0"/>
              <a:t>k</a:t>
            </a:r>
            <a:r>
              <a:rPr lang="en-US" dirty="0"/>
              <a:t> to be 1.380649×10</a:t>
            </a:r>
            <a:r>
              <a:rPr lang="en-US" baseline="30000" dirty="0"/>
              <a:t>−23</a:t>
            </a:r>
            <a:r>
              <a:rPr lang="en-US" dirty="0"/>
              <a:t> when expressed in the unit J⋅K</a:t>
            </a:r>
            <a:r>
              <a:rPr lang="en-US" baseline="30000" dirty="0"/>
              <a:t>−1</a:t>
            </a:r>
            <a:r>
              <a:rPr lang="en-US" dirty="0"/>
              <a:t>, which is equal to kg⋅m</a:t>
            </a:r>
            <a:r>
              <a:rPr lang="en-US" baseline="30000" dirty="0"/>
              <a:t>2</a:t>
            </a:r>
            <a:r>
              <a:rPr lang="en-US" dirty="0"/>
              <a:t>⋅s</a:t>
            </a:r>
            <a:r>
              <a:rPr lang="en-US" baseline="30000" dirty="0"/>
              <a:t>−2</a:t>
            </a:r>
            <a:r>
              <a:rPr lang="en-US" dirty="0"/>
              <a:t>⋅K</a:t>
            </a:r>
            <a:r>
              <a:rPr lang="en-US" baseline="30000" dirty="0"/>
              <a:t>−1</a:t>
            </a:r>
            <a:r>
              <a:rPr lang="en-US" dirty="0"/>
              <a:t>, where the kilogram, </a:t>
            </a:r>
            <a:r>
              <a:rPr lang="en-US" dirty="0" err="1"/>
              <a:t>metre</a:t>
            </a:r>
            <a:r>
              <a:rPr lang="en-US" dirty="0"/>
              <a:t> and second are defined in terms of </a:t>
            </a:r>
            <a:r>
              <a:rPr lang="en-US" i="1" dirty="0"/>
              <a:t>h</a:t>
            </a:r>
            <a:r>
              <a:rPr lang="en-US" dirty="0"/>
              <a:t>, </a:t>
            </a:r>
            <a:r>
              <a:rPr lang="en-US" i="1" dirty="0"/>
              <a:t>c</a:t>
            </a:r>
            <a:r>
              <a:rPr lang="en-US" dirty="0"/>
              <a:t> and </a:t>
            </a:r>
            <a:endParaRPr lang="sl-SI" dirty="0" smtClean="0"/>
          </a:p>
          <a:p>
            <a:pPr marL="0" indent="0">
              <a:buNone/>
            </a:pPr>
            <a:r>
              <a:rPr lang="en-US" dirty="0" smtClean="0"/>
              <a:t>Δ</a:t>
            </a:r>
            <a:r>
              <a:rPr lang="sl-SI" i="1" dirty="0" smtClean="0">
                <a:latin typeface="Symbol" panose="05050102010706020507" pitchFamily="18" charset="2"/>
              </a:rPr>
              <a:t>n</a:t>
            </a:r>
            <a:r>
              <a:rPr lang="en-US" baseline="-25000" dirty="0" smtClean="0"/>
              <a:t>Cs</a:t>
            </a:r>
            <a:r>
              <a:rPr lang="en-US" dirty="0" smtClean="0"/>
              <a:t>.</a:t>
            </a:r>
            <a:endParaRPr lang="sl-SI" dirty="0" smtClean="0"/>
          </a:p>
          <a:p>
            <a:endParaRPr lang="sl-SI" sz="2400" dirty="0" smtClean="0"/>
          </a:p>
          <a:p>
            <a:r>
              <a:rPr lang="sl-SI" sz="2400" dirty="0" smtClean="0"/>
              <a:t>Nesprejeti predlogi definicije:</a:t>
            </a:r>
          </a:p>
          <a:p>
            <a:pPr lvl="1"/>
            <a:r>
              <a:rPr lang="en-US" sz="2000" dirty="0" smtClean="0"/>
              <a:t>The </a:t>
            </a:r>
            <a:r>
              <a:rPr lang="en-US" sz="2000" dirty="0"/>
              <a:t>kelvin is the change of thermodynamic temperature T that results in a change of the thermal energy </a:t>
            </a:r>
            <a:r>
              <a:rPr lang="en-US" sz="2000" dirty="0" err="1"/>
              <a:t>kT</a:t>
            </a:r>
            <a:r>
              <a:rPr lang="en-US" sz="2000" dirty="0"/>
              <a:t> by exactly 1.380 65X X × 10–23 joule, where k is the Boltzmann constant</a:t>
            </a:r>
            <a:r>
              <a:rPr lang="en-US" sz="2000" dirty="0" smtClean="0"/>
              <a:t>.</a:t>
            </a:r>
            <a:endParaRPr lang="sl-SI" sz="2000" dirty="0" smtClean="0"/>
          </a:p>
          <a:p>
            <a:pPr lvl="1"/>
            <a:r>
              <a:rPr lang="en-US" sz="2000" dirty="0"/>
              <a:t>The kelvin is the thermodynamic temperature at which particles have an average energy of exactly (1/2) × 1.380 65X X × 10−23 joule per accessible degree of freedom. </a:t>
            </a:r>
            <a:endParaRPr lang="sl-SI" sz="2000" dirty="0" smtClean="0"/>
          </a:p>
          <a:p>
            <a:pPr lvl="1"/>
            <a:r>
              <a:rPr lang="en-US" sz="2000" dirty="0"/>
              <a:t>The kelvin is the thermodynamic temperature at which the mean translational kinetic energy of atoms in an ideal gas at equilibrium is exactly (3/2) × 1.380 65X X × 10−23 joule. </a:t>
            </a:r>
            <a:endParaRPr lang="sl-SI" sz="2000" dirty="0" smtClean="0"/>
          </a:p>
          <a:p>
            <a:pPr lvl="1"/>
            <a:r>
              <a:rPr lang="en-US" sz="2000" dirty="0" smtClean="0"/>
              <a:t>The </a:t>
            </a:r>
            <a:r>
              <a:rPr lang="en-US" sz="2000" dirty="0"/>
              <a:t>kelvin, unit of thermodynamic temperature, is such that the Boltzmann constant is exactly 1.380 65X X × 10−23 joule per kelvin</a:t>
            </a:r>
            <a:r>
              <a:rPr lang="en-US" sz="2000" dirty="0" smtClean="0"/>
              <a:t>. </a:t>
            </a:r>
            <a:endParaRPr lang="sl-SI" sz="2000" dirty="0"/>
          </a:p>
        </p:txBody>
      </p:sp>
      <p:sp>
        <p:nvSpPr>
          <p:cNvPr id="4" name="PoljeZBesedilom 3"/>
          <p:cNvSpPr txBox="1"/>
          <p:nvPr/>
        </p:nvSpPr>
        <p:spPr>
          <a:xfrm>
            <a:off x="8244408" y="-99392"/>
            <a:ext cx="833883" cy="1446550"/>
          </a:xfrm>
          <a:prstGeom prst="rect">
            <a:avLst/>
          </a:prstGeom>
          <a:noFill/>
        </p:spPr>
        <p:txBody>
          <a:bodyPr wrap="none" rtlCol="0">
            <a:spAutoFit/>
          </a:bodyPr>
          <a:lstStyle/>
          <a:p>
            <a:r>
              <a:rPr lang="sl-SI" sz="8800" dirty="0" smtClean="0">
                <a:solidFill>
                  <a:schemeClr val="accent6">
                    <a:lumMod val="75000"/>
                  </a:schemeClr>
                </a:solidFill>
              </a:rPr>
              <a:t>K</a:t>
            </a:r>
            <a:endParaRPr lang="sl-SI" sz="8800" dirty="0">
              <a:solidFill>
                <a:schemeClr val="accent6">
                  <a:lumMod val="75000"/>
                </a:schemeClr>
              </a:solidFill>
            </a:endParaRPr>
          </a:p>
        </p:txBody>
      </p:sp>
    </p:spTree>
    <p:extLst>
      <p:ext uri="{BB962C8B-B14F-4D97-AF65-F5344CB8AC3E}">
        <p14:creationId xmlns:p14="http://schemas.microsoft.com/office/powerpoint/2010/main" val="42096036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989856"/>
            <a:ext cx="8229600" cy="1143000"/>
          </a:xfrm>
        </p:spPr>
        <p:txBody>
          <a:bodyPr>
            <a:normAutofit/>
          </a:bodyPr>
          <a:lstStyle/>
          <a:p>
            <a:r>
              <a:rPr lang="sl-SI" b="1" dirty="0">
                <a:solidFill>
                  <a:schemeClr val="accent6">
                    <a:lumMod val="75000"/>
                  </a:schemeClr>
                </a:solidFill>
              </a:rPr>
              <a:t>Zahteve za novo definicijo </a:t>
            </a:r>
            <a:r>
              <a:rPr lang="sl-SI" b="1" dirty="0" smtClean="0">
                <a:solidFill>
                  <a:schemeClr val="accent6">
                    <a:lumMod val="75000"/>
                  </a:schemeClr>
                </a:solidFill>
              </a:rPr>
              <a:t>kelvina</a:t>
            </a:r>
            <a:endParaRPr lang="sl-SI" b="1" dirty="0">
              <a:solidFill>
                <a:schemeClr val="accent6">
                  <a:lumMod val="75000"/>
                </a:schemeClr>
              </a:solidFill>
            </a:endParaRPr>
          </a:p>
        </p:txBody>
      </p:sp>
      <p:sp>
        <p:nvSpPr>
          <p:cNvPr id="3" name="Označba mesta vsebine 2"/>
          <p:cNvSpPr>
            <a:spLocks noGrp="1"/>
          </p:cNvSpPr>
          <p:nvPr>
            <p:ph idx="1"/>
          </p:nvPr>
        </p:nvSpPr>
        <p:spPr>
          <a:xfrm>
            <a:off x="1331640" y="2132856"/>
            <a:ext cx="7488832" cy="4525963"/>
          </a:xfrm>
        </p:spPr>
        <p:txBody>
          <a:bodyPr>
            <a:normAutofit lnSpcReduction="10000"/>
          </a:bodyPr>
          <a:lstStyle/>
          <a:p>
            <a:r>
              <a:rPr lang="sl-SI" sz="2400" dirty="0" smtClean="0"/>
              <a:t>potrebna sta vsaj </a:t>
            </a:r>
            <a:r>
              <a:rPr lang="sl-SI" sz="2400" dirty="0"/>
              <a:t>dva fundamentalno različna pristopa k merjenju Boltzmannove konstante </a:t>
            </a:r>
            <a:r>
              <a:rPr lang="sl-SI" sz="1400" dirty="0"/>
              <a:t>(npr. akustična plinska </a:t>
            </a:r>
            <a:r>
              <a:rPr lang="sl-SI" sz="1400" dirty="0" err="1"/>
              <a:t>termometrija</a:t>
            </a:r>
            <a:r>
              <a:rPr lang="sl-SI" sz="1400" dirty="0"/>
              <a:t> ali plinska </a:t>
            </a:r>
            <a:r>
              <a:rPr lang="sl-SI" sz="1400" dirty="0" err="1"/>
              <a:t>termometrija</a:t>
            </a:r>
            <a:r>
              <a:rPr lang="sl-SI" sz="1400" dirty="0"/>
              <a:t> z dielektrično konstanto, </a:t>
            </a:r>
            <a:r>
              <a:rPr lang="sl-SI" sz="1400" dirty="0" err="1"/>
              <a:t>termometrija</a:t>
            </a:r>
            <a:r>
              <a:rPr lang="sl-SI" sz="1400" dirty="0"/>
              <a:t> z Johnsonovim šumom, Dopplerjeva </a:t>
            </a:r>
            <a:r>
              <a:rPr lang="sl-SI" sz="1400" dirty="0" err="1"/>
              <a:t>termometrija</a:t>
            </a:r>
            <a:r>
              <a:rPr lang="sl-SI" sz="1400" dirty="0"/>
              <a:t>, </a:t>
            </a:r>
            <a:r>
              <a:rPr lang="sl-SI" sz="1400" dirty="0" err="1"/>
              <a:t>itd</a:t>
            </a:r>
            <a:r>
              <a:rPr lang="sl-SI" sz="1400" dirty="0"/>
              <a:t>), </a:t>
            </a:r>
            <a:r>
              <a:rPr lang="sl-SI" sz="2400" dirty="0"/>
              <a:t>ki </a:t>
            </a:r>
            <a:r>
              <a:rPr lang="sl-SI" sz="2400" dirty="0" smtClean="0"/>
              <a:t>dasta </a:t>
            </a:r>
            <a:r>
              <a:rPr lang="sl-SI" sz="2400" dirty="0"/>
              <a:t>enake rezultate in sta točnejša od </a:t>
            </a:r>
            <a:r>
              <a:rPr lang="sl-SI" sz="2400" dirty="0" smtClean="0"/>
              <a:t>10</a:t>
            </a:r>
            <a:r>
              <a:rPr lang="sl-SI" sz="2400" baseline="30000" dirty="0" smtClean="0"/>
              <a:t>-6</a:t>
            </a:r>
          </a:p>
          <a:p>
            <a:endParaRPr lang="sl-SI" sz="2400" baseline="30000" dirty="0" smtClean="0"/>
          </a:p>
          <a:p>
            <a:r>
              <a:rPr lang="sl-SI" sz="2400" dirty="0"/>
              <a:t>v praksi se bo nova definicija poznala samo v merjenjih pod 20 K in nad 1300 </a:t>
            </a:r>
            <a:r>
              <a:rPr lang="sl-SI" sz="2400" dirty="0" smtClean="0"/>
              <a:t>K</a:t>
            </a:r>
          </a:p>
          <a:p>
            <a:endParaRPr lang="sl-SI" sz="2400" dirty="0" smtClean="0"/>
          </a:p>
          <a:p>
            <a:r>
              <a:rPr lang="sl-SI" sz="2400" dirty="0"/>
              <a:t>Število decimalk za Boltzmannovo konstanto je bilo izbrano tako, da je T</a:t>
            </a:r>
            <a:r>
              <a:rPr lang="sl-SI" sz="1600" dirty="0"/>
              <a:t>TPW</a:t>
            </a:r>
            <a:r>
              <a:rPr lang="sl-SI" sz="2400" dirty="0"/>
              <a:t> enaka 273,16 K znotraj standardne negotovosti, s katero TPW lahko v praksi tudi realiziramo.</a:t>
            </a:r>
          </a:p>
          <a:p>
            <a:endParaRPr lang="sl-SI" sz="2400" dirty="0"/>
          </a:p>
        </p:txBody>
      </p:sp>
      <p:sp>
        <p:nvSpPr>
          <p:cNvPr id="4" name="PoljeZBesedilom 3"/>
          <p:cNvSpPr txBox="1"/>
          <p:nvPr/>
        </p:nvSpPr>
        <p:spPr>
          <a:xfrm>
            <a:off x="8244408" y="-99392"/>
            <a:ext cx="833883" cy="1446550"/>
          </a:xfrm>
          <a:prstGeom prst="rect">
            <a:avLst/>
          </a:prstGeom>
          <a:noFill/>
        </p:spPr>
        <p:txBody>
          <a:bodyPr wrap="none" rtlCol="0">
            <a:spAutoFit/>
          </a:bodyPr>
          <a:lstStyle/>
          <a:p>
            <a:r>
              <a:rPr lang="sl-SI" sz="8800" dirty="0" smtClean="0">
                <a:solidFill>
                  <a:schemeClr val="accent6">
                    <a:lumMod val="75000"/>
                  </a:schemeClr>
                </a:solidFill>
              </a:rPr>
              <a:t>K</a:t>
            </a:r>
            <a:endParaRPr lang="sl-SI" sz="8800" dirty="0">
              <a:solidFill>
                <a:schemeClr val="accent6">
                  <a:lumMod val="75000"/>
                </a:schemeClr>
              </a:solidFill>
            </a:endParaRPr>
          </a:p>
        </p:txBody>
      </p:sp>
    </p:spTree>
    <p:extLst>
      <p:ext uri="{BB962C8B-B14F-4D97-AF65-F5344CB8AC3E}">
        <p14:creationId xmlns:p14="http://schemas.microsoft.com/office/powerpoint/2010/main" val="198398852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l="9051" t="3800" r="6951" b="3800"/>
          <a:stretch/>
        </p:blipFill>
        <p:spPr>
          <a:xfrm>
            <a:off x="755576" y="221043"/>
            <a:ext cx="7848872" cy="6475319"/>
          </a:xfrm>
          <a:prstGeom prst="rect">
            <a:avLst/>
          </a:prstGeom>
        </p:spPr>
      </p:pic>
    </p:spTree>
    <p:extLst>
      <p:ext uri="{BB962C8B-B14F-4D97-AF65-F5344CB8AC3E}">
        <p14:creationId xmlns:p14="http://schemas.microsoft.com/office/powerpoint/2010/main" val="363367175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rotWithShape="1">
          <a:blip r:embed="rId2" cstate="print">
            <a:extLst>
              <a:ext uri="{28A0092B-C50C-407E-A947-70E740481C1C}">
                <a14:useLocalDpi xmlns:a14="http://schemas.microsoft.com/office/drawing/2010/main" val="0"/>
              </a:ext>
            </a:extLst>
          </a:blip>
          <a:srcRect b="5201"/>
          <a:stretch/>
        </p:blipFill>
        <p:spPr>
          <a:xfrm>
            <a:off x="467544" y="377004"/>
            <a:ext cx="8444956" cy="6004324"/>
          </a:xfrm>
          <a:prstGeom prst="rect">
            <a:avLst/>
          </a:prstGeom>
        </p:spPr>
      </p:pic>
    </p:spTree>
    <p:extLst>
      <p:ext uri="{BB962C8B-B14F-4D97-AF65-F5344CB8AC3E}">
        <p14:creationId xmlns:p14="http://schemas.microsoft.com/office/powerpoint/2010/main" val="2655186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262063" y="1585913"/>
            <a:ext cx="34290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a:latin typeface="Cambria" pitchFamily="18" charset="0"/>
              </a:rPr>
              <a:t>Sumerci</a:t>
            </a:r>
          </a:p>
          <a:p>
            <a:pPr eaLnBrk="1" hangingPunct="1">
              <a:spcBef>
                <a:spcPct val="0"/>
              </a:spcBef>
              <a:buFontTx/>
              <a:buNone/>
            </a:pPr>
            <a:r>
              <a:rPr lang="sl-SI" altLang="sl-SI" sz="1600">
                <a:latin typeface="Cambria" pitchFamily="18" charset="0"/>
              </a:rPr>
              <a:t>B</a:t>
            </a:r>
            <a:r>
              <a:rPr lang="en-GB" altLang="sl-SI" sz="1600">
                <a:latin typeface="Cambria" pitchFamily="18" charset="0"/>
                <a:cs typeface="Times New Roman" pitchFamily="18" charset="0"/>
              </a:rPr>
              <a:t>abilon</a:t>
            </a:r>
            <a:r>
              <a:rPr lang="sl-SI" altLang="sl-SI" sz="1600">
                <a:latin typeface="Cambria" pitchFamily="18" charset="0"/>
              </a:rPr>
              <a:t>ci</a:t>
            </a:r>
          </a:p>
          <a:p>
            <a:pPr eaLnBrk="1" hangingPunct="1">
              <a:spcBef>
                <a:spcPct val="0"/>
              </a:spcBef>
              <a:buFontTx/>
              <a:buNone/>
            </a:pPr>
            <a:r>
              <a:rPr lang="sl-SI" altLang="sl-SI" sz="1600">
                <a:latin typeface="Cambria" pitchFamily="18" charset="0"/>
              </a:rPr>
              <a:t>Egipčani</a:t>
            </a:r>
          </a:p>
          <a:p>
            <a:pPr eaLnBrk="1" hangingPunct="1">
              <a:spcBef>
                <a:spcPct val="0"/>
              </a:spcBef>
              <a:buFontTx/>
              <a:buNone/>
            </a:pPr>
            <a:r>
              <a:rPr lang="sl-SI" altLang="sl-SI" sz="1600">
                <a:latin typeface="Cambria" pitchFamily="18" charset="0"/>
              </a:rPr>
              <a:t>R</a:t>
            </a:r>
            <a:r>
              <a:rPr lang="en-GB" altLang="sl-SI" sz="1600">
                <a:latin typeface="Cambria" pitchFamily="18" charset="0"/>
                <a:cs typeface="Times New Roman" pitchFamily="18" charset="0"/>
              </a:rPr>
              <a:t>im</a:t>
            </a:r>
            <a:r>
              <a:rPr lang="sl-SI" altLang="sl-SI" sz="1600">
                <a:latin typeface="Cambria" pitchFamily="18" charset="0"/>
              </a:rPr>
              <a:t>ljani</a:t>
            </a:r>
          </a:p>
          <a:p>
            <a:pPr eaLnBrk="1" hangingPunct="1">
              <a:spcBef>
                <a:spcPct val="0"/>
              </a:spcBef>
              <a:buFontTx/>
              <a:buNone/>
            </a:pPr>
            <a:r>
              <a:rPr lang="sl-SI" altLang="sl-SI" sz="1600">
                <a:latin typeface="Cambria" pitchFamily="18" charset="0"/>
              </a:rPr>
              <a:t>P</a:t>
            </a:r>
            <a:r>
              <a:rPr lang="en-GB" altLang="sl-SI" sz="1600">
                <a:latin typeface="Cambria" pitchFamily="18" charset="0"/>
                <a:cs typeface="Times New Roman" pitchFamily="18" charset="0"/>
              </a:rPr>
              <a:t>erzi</a:t>
            </a:r>
            <a:r>
              <a:rPr lang="sl-SI" altLang="sl-SI" sz="1600">
                <a:latin typeface="Cambria" pitchFamily="18" charset="0"/>
              </a:rPr>
              <a:t>jci</a:t>
            </a:r>
          </a:p>
          <a:p>
            <a:pPr eaLnBrk="1" hangingPunct="1">
              <a:spcBef>
                <a:spcPct val="0"/>
              </a:spcBef>
              <a:buFontTx/>
              <a:buNone/>
            </a:pPr>
            <a:r>
              <a:rPr lang="sl-SI" altLang="sl-SI" sz="1600">
                <a:latin typeface="Cambria" pitchFamily="18" charset="0"/>
              </a:rPr>
              <a:t>F</a:t>
            </a:r>
            <a:r>
              <a:rPr lang="en-GB" altLang="sl-SI" sz="1600">
                <a:latin typeface="Cambria" pitchFamily="18" charset="0"/>
                <a:cs typeface="Times New Roman" pitchFamily="18" charset="0"/>
              </a:rPr>
              <a:t>eničan</a:t>
            </a:r>
            <a:r>
              <a:rPr lang="sl-SI" altLang="sl-SI" sz="1600">
                <a:latin typeface="Cambria" pitchFamily="18" charset="0"/>
              </a:rPr>
              <a:t>i</a:t>
            </a:r>
          </a:p>
          <a:p>
            <a:pPr eaLnBrk="1" hangingPunct="1">
              <a:spcBef>
                <a:spcPct val="0"/>
              </a:spcBef>
              <a:buFontTx/>
              <a:buNone/>
            </a:pPr>
            <a:r>
              <a:rPr lang="sl-SI" altLang="sl-SI" sz="1600">
                <a:latin typeface="Cambria" pitchFamily="18" charset="0"/>
              </a:rPr>
              <a:t>K</a:t>
            </a:r>
            <a:r>
              <a:rPr lang="en-GB" altLang="sl-SI" sz="1600">
                <a:latin typeface="Cambria" pitchFamily="18" charset="0"/>
                <a:cs typeface="Times New Roman" pitchFamily="18" charset="0"/>
              </a:rPr>
              <a:t>itaj</a:t>
            </a:r>
            <a:r>
              <a:rPr lang="sl-SI" altLang="sl-SI" sz="1600">
                <a:latin typeface="Cambria" pitchFamily="18" charset="0"/>
              </a:rPr>
              <a:t>ci</a:t>
            </a:r>
          </a:p>
          <a:p>
            <a:pPr eaLnBrk="1" hangingPunct="1">
              <a:spcBef>
                <a:spcPct val="0"/>
              </a:spcBef>
              <a:buFontTx/>
              <a:buNone/>
            </a:pPr>
            <a:r>
              <a:rPr lang="sl-SI" altLang="sl-SI" sz="1600">
                <a:latin typeface="Cambria" pitchFamily="18" charset="0"/>
              </a:rPr>
              <a:t>Japonci</a:t>
            </a:r>
          </a:p>
          <a:p>
            <a:pPr eaLnBrk="1" hangingPunct="1">
              <a:spcBef>
                <a:spcPct val="0"/>
              </a:spcBef>
              <a:buFontTx/>
              <a:buNone/>
            </a:pPr>
            <a:r>
              <a:rPr lang="sl-SI" altLang="sl-SI" sz="1600">
                <a:latin typeface="Cambria" pitchFamily="18" charset="0"/>
              </a:rPr>
              <a:t>…</a:t>
            </a:r>
          </a:p>
        </p:txBody>
      </p:sp>
      <p:sp>
        <p:nvSpPr>
          <p:cNvPr id="10243" name="Text Box 3"/>
          <p:cNvSpPr txBox="1">
            <a:spLocks noChangeArrowheads="1"/>
          </p:cNvSpPr>
          <p:nvPr/>
        </p:nvSpPr>
        <p:spPr bwMode="auto">
          <a:xfrm>
            <a:off x="1019175" y="731838"/>
            <a:ext cx="44894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4000" b="1">
                <a:latin typeface="Cambria" pitchFamily="18" charset="0"/>
              </a:rPr>
              <a:t>Razvoj meroslovja</a:t>
            </a:r>
          </a:p>
        </p:txBody>
      </p:sp>
      <p:pic>
        <p:nvPicPr>
          <p:cNvPr id="10244" name="Picture 5" descr="hamurabi"/>
          <p:cNvPicPr>
            <a:picLocks noChangeAspect="1" noChangeArrowheads="1"/>
          </p:cNvPicPr>
          <p:nvPr/>
        </p:nvPicPr>
        <p:blipFill>
          <a:blip r:embed="rId2">
            <a:clrChange>
              <a:clrFrom>
                <a:srgbClr val="EDE8EC"/>
              </a:clrFrom>
              <a:clrTo>
                <a:srgbClr val="EDE8EC">
                  <a:alpha val="0"/>
                </a:srgbClr>
              </a:clrTo>
            </a:clrChange>
            <a:lum bright="18000"/>
            <a:extLst>
              <a:ext uri="{28A0092B-C50C-407E-A947-70E740481C1C}">
                <a14:useLocalDpi xmlns:a14="http://schemas.microsoft.com/office/drawing/2010/main"/>
              </a:ext>
            </a:extLst>
          </a:blip>
          <a:srcRect/>
          <a:stretch>
            <a:fillRect/>
          </a:stretch>
        </p:blipFill>
        <p:spPr bwMode="auto">
          <a:xfrm>
            <a:off x="3327400" y="1579563"/>
            <a:ext cx="2527300"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6" descr="neo-assyrian-woman-phoenician-9th_8thcb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4075" y="3894138"/>
            <a:ext cx="2427288"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phoen_ship_coin">
            <a:hlinkClick r:id="rId4"/>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7450" y="4829175"/>
            <a:ext cx="1368425"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00788" y="1579563"/>
            <a:ext cx="248285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615113" y="3832225"/>
            <a:ext cx="18542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http://www.acquris.se/images/253.jp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97300" y="4084638"/>
            <a:ext cx="3327400"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5" descr="prinzip_CVGT_s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2276475"/>
            <a:ext cx="156845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395288" y="5445125"/>
            <a:ext cx="1512887" cy="846386"/>
          </a:xfrm>
          <a:prstGeom prst="rect">
            <a:avLst/>
          </a:prstGeom>
          <a:solidFill>
            <a:schemeClr val="bg2">
              <a:lumMod val="40000"/>
              <a:lumOff val="60000"/>
            </a:schemeClr>
          </a:solidFill>
          <a:ln w="12700">
            <a:solidFill>
              <a:srgbClr val="000000"/>
            </a:solidFill>
            <a:miter lim="800000"/>
            <a:headEnd/>
            <a:tailEnd/>
          </a:ln>
          <a:effectLst>
            <a:outerShdw blurRad="50800" dist="38100" dir="8100000" algn="tr" rotWithShape="0">
              <a:prstClr val="black">
                <a:alpha val="40000"/>
              </a:prstClr>
            </a:outerShdw>
          </a:effectLst>
        </p:spPr>
        <p:txBody>
          <a:bodyPr wrap="square">
            <a:spAutoFit/>
          </a:bodyPr>
          <a:lstStyle/>
          <a:p>
            <a:pPr fontAlgn="auto">
              <a:spcBef>
                <a:spcPct val="50000"/>
              </a:spcBef>
              <a:spcAft>
                <a:spcPts val="0"/>
              </a:spcAft>
              <a:defRPr/>
            </a:pPr>
            <a:r>
              <a:rPr lang="de-DE" sz="2400" b="1" kern="0" dirty="0" smtClean="0">
                <a:latin typeface="+mj-lt"/>
              </a:rPr>
              <a:t>CVGT</a:t>
            </a:r>
            <a:endParaRPr lang="sl-SI" sz="3200" b="1" kern="0" dirty="0" smtClean="0">
              <a:latin typeface="+mj-lt"/>
            </a:endParaRPr>
          </a:p>
          <a:p>
            <a:pPr fontAlgn="auto">
              <a:spcBef>
                <a:spcPct val="50000"/>
              </a:spcBef>
              <a:spcAft>
                <a:spcPts val="0"/>
              </a:spcAft>
              <a:defRPr/>
            </a:pPr>
            <a:r>
              <a:rPr lang="sl-SI" sz="1000" kern="0" dirty="0" smtClean="0">
                <a:latin typeface="+mj-lt"/>
              </a:rPr>
              <a:t>Plinska </a:t>
            </a:r>
            <a:r>
              <a:rPr lang="sl-SI" sz="1000" kern="0" dirty="0" err="1" smtClean="0">
                <a:latin typeface="+mj-lt"/>
              </a:rPr>
              <a:t>termometrija</a:t>
            </a:r>
            <a:r>
              <a:rPr lang="sl-SI" sz="1000" kern="0" dirty="0" smtClean="0">
                <a:latin typeface="+mj-lt"/>
              </a:rPr>
              <a:t> s konstantno prostornino</a:t>
            </a:r>
            <a:endParaRPr lang="de-DE" sz="1000" kern="0" dirty="0">
              <a:latin typeface="+mj-lt"/>
            </a:endParaRPr>
          </a:p>
        </p:txBody>
      </p:sp>
      <p:pic>
        <p:nvPicPr>
          <p:cNvPr id="63493" name="Picture 1" descr="Bild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150" y="1412875"/>
            <a:ext cx="2954338"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2332037" y="4175126"/>
            <a:ext cx="1936751" cy="823302"/>
          </a:xfrm>
          <a:prstGeom prst="rect">
            <a:avLst/>
          </a:prstGeom>
          <a:solidFill>
            <a:schemeClr val="bg2">
              <a:lumMod val="40000"/>
              <a:lumOff val="60000"/>
            </a:schemeClr>
          </a:solidFill>
          <a:ln w="12700">
            <a:solidFill>
              <a:srgbClr val="000000"/>
            </a:solidFill>
            <a:miter lim="800000"/>
            <a:headEnd/>
            <a:tailEnd/>
          </a:ln>
          <a:effectLst>
            <a:outerShdw blurRad="50800" dist="38100" dir="8100000" algn="tr" rotWithShape="0">
              <a:prstClr val="black">
                <a:alpha val="40000"/>
              </a:prstClr>
            </a:outerShdw>
          </a:effectLst>
        </p:spPr>
        <p:txBody>
          <a:bodyPr wrap="square">
            <a:spAutoFit/>
          </a:bodyPr>
          <a:lstStyle/>
          <a:p>
            <a:pPr fontAlgn="auto">
              <a:spcBef>
                <a:spcPct val="50000"/>
              </a:spcBef>
              <a:spcAft>
                <a:spcPts val="0"/>
              </a:spcAft>
              <a:defRPr/>
            </a:pPr>
            <a:r>
              <a:rPr lang="de-DE" sz="2000" b="1" kern="0" dirty="0" smtClean="0">
                <a:latin typeface="+mj-lt"/>
              </a:rPr>
              <a:t>DCGT</a:t>
            </a:r>
            <a:endParaRPr lang="sl-SI" sz="2000" b="1" kern="0" dirty="0" smtClean="0">
              <a:latin typeface="+mj-lt"/>
            </a:endParaRPr>
          </a:p>
          <a:p>
            <a:pPr fontAlgn="auto">
              <a:spcBef>
                <a:spcPct val="50000"/>
              </a:spcBef>
              <a:spcAft>
                <a:spcPts val="0"/>
              </a:spcAft>
              <a:defRPr/>
            </a:pPr>
            <a:r>
              <a:rPr lang="sl-SI" sz="1050" dirty="0"/>
              <a:t>plinska </a:t>
            </a:r>
            <a:r>
              <a:rPr lang="sl-SI" sz="1050" dirty="0" err="1"/>
              <a:t>termometrija</a:t>
            </a:r>
            <a:r>
              <a:rPr lang="sl-SI" sz="1050" dirty="0"/>
              <a:t> z dielektrično konstanto</a:t>
            </a:r>
            <a:endParaRPr lang="de-DE" sz="1050" b="1" kern="0" dirty="0">
              <a:solidFill>
                <a:schemeClr val="bg2">
                  <a:lumMod val="75000"/>
                </a:schemeClr>
              </a:solidFill>
              <a:latin typeface="+mj-lt"/>
            </a:endParaRPr>
          </a:p>
        </p:txBody>
      </p:sp>
      <p:sp>
        <p:nvSpPr>
          <p:cNvPr id="16" name="Text Box 10"/>
          <p:cNvSpPr txBox="1">
            <a:spLocks noChangeArrowheads="1"/>
          </p:cNvSpPr>
          <p:nvPr/>
        </p:nvSpPr>
        <p:spPr bwMode="auto">
          <a:xfrm>
            <a:off x="4391944" y="5143386"/>
            <a:ext cx="2088232" cy="704039"/>
          </a:xfrm>
          <a:prstGeom prst="rect">
            <a:avLst/>
          </a:prstGeom>
          <a:solidFill>
            <a:schemeClr val="bg2">
              <a:lumMod val="40000"/>
              <a:lumOff val="60000"/>
            </a:schemeClr>
          </a:solidFill>
          <a:ln w="12700">
            <a:solidFill>
              <a:srgbClr val="000000"/>
            </a:solidFill>
            <a:miter lim="800000"/>
            <a:headEnd/>
            <a:tailEnd/>
          </a:ln>
          <a:effectLst>
            <a:outerShdw blurRad="50800" dist="38100" dir="8100000" algn="tr" rotWithShape="0">
              <a:prstClr val="black">
                <a:alpha val="40000"/>
              </a:prstClr>
            </a:outerShdw>
          </a:effectLst>
        </p:spPr>
        <p:txBody>
          <a:bodyPr wrap="square">
            <a:spAutoFit/>
          </a:bodyPr>
          <a:lstStyle/>
          <a:p>
            <a:pPr fontAlgn="auto">
              <a:spcBef>
                <a:spcPct val="50000"/>
              </a:spcBef>
              <a:spcAft>
                <a:spcPts val="0"/>
              </a:spcAft>
              <a:defRPr/>
            </a:pPr>
            <a:r>
              <a:rPr lang="de-DE" sz="2400" b="1" kern="0" dirty="0" smtClean="0">
                <a:latin typeface="+mj-lt"/>
              </a:rPr>
              <a:t>AGT</a:t>
            </a:r>
            <a:endParaRPr lang="sl-SI" sz="3200" b="1" kern="0" dirty="0" smtClean="0">
              <a:latin typeface="+mj-lt"/>
            </a:endParaRPr>
          </a:p>
          <a:p>
            <a:pPr fontAlgn="auto">
              <a:spcBef>
                <a:spcPct val="50000"/>
              </a:spcBef>
              <a:spcAft>
                <a:spcPts val="0"/>
              </a:spcAft>
              <a:defRPr/>
            </a:pPr>
            <a:r>
              <a:rPr lang="sl-SI" sz="1050" dirty="0"/>
              <a:t>akustična plinska </a:t>
            </a:r>
            <a:r>
              <a:rPr lang="sl-SI" sz="1050" dirty="0" err="1"/>
              <a:t>termometrija</a:t>
            </a:r>
            <a:endParaRPr lang="de-DE" sz="1050" b="1" kern="0" dirty="0">
              <a:solidFill>
                <a:schemeClr val="bg2">
                  <a:lumMod val="75000"/>
                </a:schemeClr>
              </a:solidFill>
              <a:latin typeface="+mj-lt"/>
            </a:endParaRPr>
          </a:p>
        </p:txBody>
      </p:sp>
      <p:sp>
        <p:nvSpPr>
          <p:cNvPr id="22" name="Text Box 0"/>
          <p:cNvSpPr txBox="1">
            <a:spLocks noChangeArrowheads="1"/>
          </p:cNvSpPr>
          <p:nvPr/>
        </p:nvSpPr>
        <p:spPr bwMode="auto">
          <a:xfrm>
            <a:off x="6603333" y="5110354"/>
            <a:ext cx="2505074" cy="692497"/>
          </a:xfrm>
          <a:prstGeom prst="rect">
            <a:avLst/>
          </a:prstGeom>
          <a:solidFill>
            <a:schemeClr val="bg2">
              <a:lumMod val="40000"/>
              <a:lumOff val="60000"/>
            </a:schemeClr>
          </a:solidFill>
          <a:ln w="12700">
            <a:solidFill>
              <a:srgbClr val="000000"/>
            </a:solidFill>
            <a:miter lim="800000"/>
            <a:headEnd/>
            <a:tailEnd/>
          </a:ln>
          <a:effectLst>
            <a:outerShdw blurRad="50800" dist="38100" dir="8100000" algn="tr" rotWithShape="0">
              <a:prstClr val="black">
                <a:alpha val="40000"/>
              </a:prstClr>
            </a:outerShdw>
          </a:effectLst>
        </p:spPr>
        <p:txBody>
          <a:bodyPr wrap="square">
            <a:spAutoFit/>
          </a:bodyPr>
          <a:lstStyle/>
          <a:p>
            <a:pPr algn="ctr" fontAlgn="auto">
              <a:spcBef>
                <a:spcPct val="50000"/>
              </a:spcBef>
              <a:spcAft>
                <a:spcPts val="0"/>
              </a:spcAft>
              <a:defRPr/>
            </a:pPr>
            <a:r>
              <a:rPr lang="de-DE" sz="2400" b="1" kern="0" dirty="0" smtClean="0">
                <a:latin typeface="+mj-lt"/>
              </a:rPr>
              <a:t>JNT</a:t>
            </a:r>
            <a:endParaRPr lang="sl-SI" sz="1000" b="1" kern="0" dirty="0" smtClean="0">
              <a:latin typeface="+mj-lt"/>
            </a:endParaRPr>
          </a:p>
          <a:p>
            <a:pPr algn="ctr" fontAlgn="auto">
              <a:spcBef>
                <a:spcPct val="50000"/>
              </a:spcBef>
              <a:spcAft>
                <a:spcPts val="0"/>
              </a:spcAft>
              <a:defRPr/>
            </a:pPr>
            <a:r>
              <a:rPr lang="sl-SI" sz="1000" dirty="0" err="1"/>
              <a:t>termometrija</a:t>
            </a:r>
            <a:r>
              <a:rPr lang="sl-SI" sz="1000" dirty="0"/>
              <a:t> z Johnsonovim šumom</a:t>
            </a:r>
            <a:endParaRPr lang="de-DE" sz="1000" b="1" kern="0" dirty="0">
              <a:solidFill>
                <a:schemeClr val="bg2">
                  <a:lumMod val="75000"/>
                </a:schemeClr>
              </a:solidFill>
              <a:latin typeface="+mj-lt"/>
            </a:endParaRPr>
          </a:p>
        </p:txBody>
      </p:sp>
      <p:pic>
        <p:nvPicPr>
          <p:cNvPr id="63497" name="Picture 4" descr="Prinzip_AG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0200" y="2420938"/>
            <a:ext cx="2087563"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8" name="Gruppieren 56"/>
          <p:cNvGrpSpPr>
            <a:grpSpLocks/>
          </p:cNvGrpSpPr>
          <p:nvPr/>
        </p:nvGrpSpPr>
        <p:grpSpPr bwMode="auto">
          <a:xfrm>
            <a:off x="7475951" y="3340805"/>
            <a:ext cx="858838" cy="1730375"/>
            <a:chOff x="7452320" y="3717032"/>
            <a:chExt cx="859008" cy="1730930"/>
          </a:xfrm>
        </p:grpSpPr>
        <p:pic>
          <p:nvPicPr>
            <p:cNvPr id="635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2320" y="3717032"/>
              <a:ext cx="859008" cy="173093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352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38907" y="4234544"/>
              <a:ext cx="377964" cy="30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6"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8344" y="4725144"/>
              <a:ext cx="366510" cy="26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3499" name="Gruppieren 49"/>
          <p:cNvGrpSpPr>
            <a:grpSpLocks/>
          </p:cNvGrpSpPr>
          <p:nvPr/>
        </p:nvGrpSpPr>
        <p:grpSpPr bwMode="auto">
          <a:xfrm>
            <a:off x="6011863" y="908050"/>
            <a:ext cx="3024187" cy="2376488"/>
            <a:chOff x="5220072" y="908720"/>
            <a:chExt cx="3672408" cy="2818656"/>
          </a:xfrm>
        </p:grpSpPr>
        <p:grpSp>
          <p:nvGrpSpPr>
            <p:cNvPr id="63507" name="Group 5"/>
            <p:cNvGrpSpPr>
              <a:grpSpLocks/>
            </p:cNvGrpSpPr>
            <p:nvPr/>
          </p:nvGrpSpPr>
          <p:grpSpPr bwMode="auto">
            <a:xfrm>
              <a:off x="6124868" y="908720"/>
              <a:ext cx="2767612" cy="2818656"/>
              <a:chOff x="3120" y="1008"/>
              <a:chExt cx="2496" cy="2592"/>
            </a:xfrm>
          </p:grpSpPr>
          <p:grpSp>
            <p:nvGrpSpPr>
              <p:cNvPr id="63518" name="Group 6"/>
              <p:cNvGrpSpPr>
                <a:grpSpLocks/>
              </p:cNvGrpSpPr>
              <p:nvPr/>
            </p:nvGrpSpPr>
            <p:grpSpPr bwMode="auto">
              <a:xfrm>
                <a:off x="3120" y="1008"/>
                <a:ext cx="2496" cy="2592"/>
                <a:chOff x="3120" y="1008"/>
                <a:chExt cx="2496" cy="2592"/>
              </a:xfrm>
            </p:grpSpPr>
            <p:grpSp>
              <p:nvGrpSpPr>
                <p:cNvPr id="63520" name="Group 7"/>
                <p:cNvGrpSpPr>
                  <a:grpSpLocks/>
                </p:cNvGrpSpPr>
                <p:nvPr/>
              </p:nvGrpSpPr>
              <p:grpSpPr bwMode="auto">
                <a:xfrm>
                  <a:off x="3120" y="1008"/>
                  <a:ext cx="2496" cy="2592"/>
                  <a:chOff x="2976" y="1344"/>
                  <a:chExt cx="2496" cy="2592"/>
                </a:xfrm>
              </p:grpSpPr>
              <p:sp>
                <p:nvSpPr>
                  <p:cNvPr id="35" name="Rectangle 8"/>
                  <p:cNvSpPr>
                    <a:spLocks noChangeArrowheads="1"/>
                  </p:cNvSpPr>
                  <p:nvPr/>
                </p:nvSpPr>
                <p:spPr bwMode="auto">
                  <a:xfrm>
                    <a:off x="2975" y="1344"/>
                    <a:ext cx="2497" cy="2592"/>
                  </a:xfrm>
                  <a:prstGeom prst="rect">
                    <a:avLst/>
                  </a:prstGeom>
                  <a:solidFill>
                    <a:srgbClr val="000000"/>
                  </a:solidFill>
                  <a:ln w="9525">
                    <a:noFill/>
                    <a:miter lim="800000"/>
                    <a:headEnd/>
                    <a:tailEnd/>
                  </a:ln>
                </p:spPr>
                <p:txBody>
                  <a:bodyPr wrap="none" anchor="ctr"/>
                  <a:lstStyle/>
                  <a:p>
                    <a:pPr fontAlgn="auto">
                      <a:spcBef>
                        <a:spcPts val="0"/>
                      </a:spcBef>
                      <a:spcAft>
                        <a:spcPts val="0"/>
                      </a:spcAft>
                      <a:defRPr/>
                    </a:pPr>
                    <a:endParaRPr lang="en-GB" kern="0">
                      <a:solidFill>
                        <a:sysClr val="windowText" lastClr="000000"/>
                      </a:solidFill>
                    </a:endParaRPr>
                  </a:p>
                </p:txBody>
              </p:sp>
              <p:sp>
                <p:nvSpPr>
                  <p:cNvPr id="36" name="Rectangle 9"/>
                  <p:cNvSpPr>
                    <a:spLocks noChangeArrowheads="1"/>
                  </p:cNvSpPr>
                  <p:nvPr/>
                </p:nvSpPr>
                <p:spPr bwMode="auto">
                  <a:xfrm>
                    <a:off x="3264" y="1585"/>
                    <a:ext cx="1968" cy="2111"/>
                  </a:xfrm>
                  <a:prstGeom prst="rect">
                    <a:avLst/>
                  </a:prstGeom>
                  <a:solidFill>
                    <a:srgbClr val="808080"/>
                  </a:solidFill>
                  <a:ln w="9525">
                    <a:solidFill>
                      <a:srgbClr val="808080"/>
                    </a:solidFill>
                    <a:miter lim="800000"/>
                    <a:headEnd/>
                    <a:tailEnd/>
                  </a:ln>
                </p:spPr>
                <p:txBody>
                  <a:bodyPr wrap="none" anchor="ctr"/>
                  <a:lstStyle/>
                  <a:p>
                    <a:pPr fontAlgn="auto">
                      <a:spcBef>
                        <a:spcPts val="0"/>
                      </a:spcBef>
                      <a:spcAft>
                        <a:spcPts val="0"/>
                      </a:spcAft>
                      <a:defRPr/>
                    </a:pPr>
                    <a:endParaRPr lang="en-GB" kern="0">
                      <a:solidFill>
                        <a:sysClr val="windowText" lastClr="000000"/>
                      </a:solidFill>
                    </a:endParaRPr>
                  </a:p>
                </p:txBody>
              </p:sp>
            </p:grpSp>
            <p:sp>
              <p:nvSpPr>
                <p:cNvPr id="34" name="Rectangle 10"/>
                <p:cNvSpPr>
                  <a:spLocks noChangeArrowheads="1"/>
                </p:cNvSpPr>
                <p:nvPr/>
              </p:nvSpPr>
              <p:spPr bwMode="auto">
                <a:xfrm>
                  <a:off x="3119" y="2064"/>
                  <a:ext cx="289" cy="144"/>
                </a:xfrm>
                <a:prstGeom prst="rect">
                  <a:avLst/>
                </a:prstGeom>
                <a:solidFill>
                  <a:srgbClr val="000000"/>
                </a:solidFill>
                <a:ln w="9525">
                  <a:noFill/>
                  <a:miter lim="800000"/>
                  <a:headEnd/>
                  <a:tailEnd/>
                </a:ln>
              </p:spPr>
              <p:txBody>
                <a:bodyPr wrap="none" anchor="ctr"/>
                <a:lstStyle/>
                <a:p>
                  <a:pPr fontAlgn="auto">
                    <a:spcBef>
                      <a:spcPts val="0"/>
                    </a:spcBef>
                    <a:spcAft>
                      <a:spcPts val="0"/>
                    </a:spcAft>
                    <a:defRPr/>
                  </a:pPr>
                  <a:endParaRPr lang="en-GB" kern="0">
                    <a:solidFill>
                      <a:sysClr val="windowText" lastClr="000000"/>
                    </a:solidFill>
                  </a:endParaRPr>
                </a:p>
              </p:txBody>
            </p:sp>
          </p:grpSp>
          <p:sp>
            <p:nvSpPr>
              <p:cNvPr id="32" name="Rectangle 11"/>
              <p:cNvSpPr>
                <a:spLocks noChangeArrowheads="1"/>
              </p:cNvSpPr>
              <p:nvPr/>
            </p:nvSpPr>
            <p:spPr bwMode="auto">
              <a:xfrm>
                <a:off x="3119" y="2080"/>
                <a:ext cx="289" cy="383"/>
              </a:xfrm>
              <a:prstGeom prst="rect">
                <a:avLst/>
              </a:prstGeom>
              <a:solidFill>
                <a:srgbClr val="808080"/>
              </a:solidFill>
              <a:ln w="9525">
                <a:noFill/>
                <a:miter lim="800000"/>
                <a:headEnd/>
                <a:tailEnd/>
              </a:ln>
            </p:spPr>
            <p:txBody>
              <a:bodyPr wrap="none" anchor="ctr"/>
              <a:lstStyle/>
              <a:p>
                <a:pPr fontAlgn="auto">
                  <a:spcBef>
                    <a:spcPts val="0"/>
                  </a:spcBef>
                  <a:spcAft>
                    <a:spcPts val="0"/>
                  </a:spcAft>
                  <a:defRPr/>
                </a:pPr>
                <a:endParaRPr lang="en-GB" kern="0">
                  <a:solidFill>
                    <a:sysClr val="windowText" lastClr="000000"/>
                  </a:solidFill>
                </a:endParaRPr>
              </a:p>
            </p:txBody>
          </p:sp>
        </p:grpSp>
        <p:sp>
          <p:nvSpPr>
            <p:cNvPr id="63508" name="Line 12"/>
            <p:cNvSpPr>
              <a:spLocks noChangeShapeType="1"/>
            </p:cNvSpPr>
            <p:nvPr/>
          </p:nvSpPr>
          <p:spPr bwMode="auto">
            <a:xfrm>
              <a:off x="5220072" y="1796075"/>
              <a:ext cx="3086952" cy="1670315"/>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09" name="Line 13"/>
            <p:cNvSpPr>
              <a:spLocks noChangeShapeType="1"/>
            </p:cNvSpPr>
            <p:nvPr/>
          </p:nvSpPr>
          <p:spPr bwMode="auto">
            <a:xfrm flipV="1">
              <a:off x="8307024" y="3101008"/>
              <a:ext cx="319340" cy="365381"/>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0" name="Line 14"/>
            <p:cNvSpPr>
              <a:spLocks noChangeShapeType="1"/>
            </p:cNvSpPr>
            <p:nvPr/>
          </p:nvSpPr>
          <p:spPr bwMode="auto">
            <a:xfrm flipH="1" flipV="1">
              <a:off x="7242558" y="1169707"/>
              <a:ext cx="1383806" cy="1931301"/>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1" name="Line 15"/>
            <p:cNvSpPr>
              <a:spLocks noChangeShapeType="1"/>
            </p:cNvSpPr>
            <p:nvPr/>
          </p:nvSpPr>
          <p:spPr bwMode="auto">
            <a:xfrm flipH="1">
              <a:off x="6444208" y="1169707"/>
              <a:ext cx="798350" cy="2035696"/>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2" name="Line 16"/>
            <p:cNvSpPr>
              <a:spLocks noChangeShapeType="1"/>
            </p:cNvSpPr>
            <p:nvPr/>
          </p:nvSpPr>
          <p:spPr bwMode="auto">
            <a:xfrm>
              <a:off x="6444208" y="3205403"/>
              <a:ext cx="212893" cy="260987"/>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3" name="Line 17"/>
            <p:cNvSpPr>
              <a:spLocks noChangeShapeType="1"/>
            </p:cNvSpPr>
            <p:nvPr/>
          </p:nvSpPr>
          <p:spPr bwMode="auto">
            <a:xfrm flipV="1">
              <a:off x="6657101" y="1169707"/>
              <a:ext cx="1277359" cy="2296683"/>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4" name="Line 18"/>
            <p:cNvSpPr>
              <a:spLocks noChangeShapeType="1"/>
            </p:cNvSpPr>
            <p:nvPr/>
          </p:nvSpPr>
          <p:spPr bwMode="auto">
            <a:xfrm>
              <a:off x="7934461" y="1169707"/>
              <a:ext cx="691903" cy="1252736"/>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5" name="Line 19"/>
            <p:cNvSpPr>
              <a:spLocks noChangeShapeType="1"/>
            </p:cNvSpPr>
            <p:nvPr/>
          </p:nvSpPr>
          <p:spPr bwMode="auto">
            <a:xfrm flipH="1">
              <a:off x="8040907" y="2422443"/>
              <a:ext cx="585456" cy="1043947"/>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6" name="Line 20"/>
            <p:cNvSpPr>
              <a:spLocks noChangeShapeType="1"/>
            </p:cNvSpPr>
            <p:nvPr/>
          </p:nvSpPr>
          <p:spPr bwMode="auto">
            <a:xfrm flipH="1" flipV="1">
              <a:off x="6444208" y="1796075"/>
              <a:ext cx="1596699" cy="1670315"/>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sp>
          <p:nvSpPr>
            <p:cNvPr id="63517" name="Line 21"/>
            <p:cNvSpPr>
              <a:spLocks noChangeShapeType="1"/>
            </p:cNvSpPr>
            <p:nvPr/>
          </p:nvSpPr>
          <p:spPr bwMode="auto">
            <a:xfrm flipV="1">
              <a:off x="6444208" y="1535088"/>
              <a:ext cx="212893" cy="260987"/>
            </a:xfrm>
            <a:prstGeom prst="line">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sl-SI"/>
            </a:p>
          </p:txBody>
        </p:sp>
      </p:grpSp>
      <p:sp>
        <p:nvSpPr>
          <p:cNvPr id="52" name="Text Box 19"/>
          <p:cNvSpPr txBox="1">
            <a:spLocks noChangeArrowheads="1"/>
          </p:cNvSpPr>
          <p:nvPr/>
        </p:nvSpPr>
        <p:spPr bwMode="auto">
          <a:xfrm>
            <a:off x="4800420" y="1092468"/>
            <a:ext cx="1079500" cy="1000274"/>
          </a:xfrm>
          <a:prstGeom prst="rect">
            <a:avLst/>
          </a:prstGeom>
          <a:solidFill>
            <a:schemeClr val="bg2">
              <a:lumMod val="40000"/>
              <a:lumOff val="60000"/>
            </a:schemeClr>
          </a:solidFill>
          <a:ln w="12700">
            <a:solidFill>
              <a:srgbClr val="000000"/>
            </a:solidFill>
            <a:miter lim="800000"/>
            <a:headEnd/>
            <a:tailEnd/>
          </a:ln>
          <a:effectLst>
            <a:outerShdw blurRad="50800" dist="38100" dir="8100000" algn="tr" rotWithShape="0">
              <a:prstClr val="black">
                <a:alpha val="40000"/>
              </a:prstClr>
            </a:outerShdw>
          </a:effectLst>
        </p:spPr>
        <p:txBody>
          <a:bodyPr>
            <a:spAutoFit/>
          </a:bodyPr>
          <a:lstStyle/>
          <a:p>
            <a:pPr algn="ctr" fontAlgn="auto">
              <a:spcBef>
                <a:spcPct val="50000"/>
              </a:spcBef>
              <a:spcAft>
                <a:spcPts val="0"/>
              </a:spcAft>
              <a:defRPr/>
            </a:pPr>
            <a:r>
              <a:rPr lang="de-DE" sz="2400" b="1" kern="0" dirty="0" smtClean="0">
                <a:latin typeface="+mj-lt"/>
              </a:rPr>
              <a:t>SRT</a:t>
            </a:r>
            <a:endParaRPr lang="sl-SI" sz="3200" b="1" kern="0" dirty="0" smtClean="0">
              <a:latin typeface="+mj-lt"/>
            </a:endParaRPr>
          </a:p>
          <a:p>
            <a:pPr algn="ctr" fontAlgn="auto">
              <a:spcBef>
                <a:spcPct val="50000"/>
              </a:spcBef>
              <a:spcAft>
                <a:spcPts val="0"/>
              </a:spcAft>
              <a:defRPr/>
            </a:pPr>
            <a:r>
              <a:rPr lang="sl-SI" sz="1000" dirty="0" smtClean="0"/>
              <a:t>Spektralna sevalna </a:t>
            </a:r>
            <a:r>
              <a:rPr lang="sl-SI" sz="1000" dirty="0" err="1" smtClean="0"/>
              <a:t>termometrija</a:t>
            </a:r>
            <a:endParaRPr lang="de-DE" sz="1000" b="1" kern="0" dirty="0">
              <a:solidFill>
                <a:schemeClr val="bg2">
                  <a:lumMod val="75000"/>
                </a:schemeClr>
              </a:solidFill>
              <a:latin typeface="+mj-lt"/>
            </a:endParaRPr>
          </a:p>
        </p:txBody>
      </p:sp>
      <p:sp>
        <p:nvSpPr>
          <p:cNvPr id="49" name="Text Box 3"/>
          <p:cNvSpPr txBox="1">
            <a:spLocks noChangeArrowheads="1"/>
          </p:cNvSpPr>
          <p:nvPr/>
        </p:nvSpPr>
        <p:spPr bwMode="auto">
          <a:xfrm>
            <a:off x="250825" y="1557338"/>
            <a:ext cx="1657350" cy="400050"/>
          </a:xfrm>
          <a:prstGeom prst="rect">
            <a:avLst/>
          </a:prstGeom>
          <a:solidFill>
            <a:srgbClr val="FFFF00"/>
          </a:solidFill>
          <a:ln w="9525">
            <a:solidFill>
              <a:schemeClr val="bg2"/>
            </a:solidFill>
            <a:miter lim="800000"/>
            <a:headEnd type="none" w="sm" len="sm"/>
            <a:tailEnd type="none" w="sm" len="sm"/>
          </a:ln>
          <a:effectLst>
            <a:outerShdw blurRad="50800" dist="38100" dir="8100000" algn="tr" rotWithShape="0">
              <a:prstClr val="black">
                <a:alpha val="40000"/>
              </a:prstClr>
            </a:outerShdw>
          </a:effectLst>
        </p:spPr>
        <p:txBody>
          <a:bodyPr>
            <a:spAutoFit/>
          </a:bodyPr>
          <a:lstStyle/>
          <a:p>
            <a:pPr algn="ctr">
              <a:defRPr/>
            </a:pPr>
            <a:r>
              <a:rPr lang="en-GB" sz="2000" i="1" dirty="0">
                <a:latin typeface="+mj-lt"/>
              </a:rPr>
              <a:t>p V </a:t>
            </a:r>
            <a:r>
              <a:rPr lang="en-GB" sz="2000" dirty="0">
                <a:latin typeface="+mj-lt"/>
              </a:rPr>
              <a:t>=</a:t>
            </a:r>
            <a:r>
              <a:rPr lang="en-GB" sz="2000" i="1" dirty="0">
                <a:latin typeface="+mj-lt"/>
              </a:rPr>
              <a:t> N  </a:t>
            </a:r>
            <a:r>
              <a:rPr lang="en-GB" sz="2000" i="1" dirty="0" err="1">
                <a:latin typeface="+mj-lt"/>
              </a:rPr>
              <a:t>kT</a:t>
            </a:r>
            <a:r>
              <a:rPr lang="en-GB" sz="2000" i="1" dirty="0">
                <a:latin typeface="+mj-lt"/>
              </a:rPr>
              <a:t> </a:t>
            </a:r>
          </a:p>
        </p:txBody>
      </p:sp>
      <p:sp>
        <p:nvSpPr>
          <p:cNvPr id="54" name="Text Box 6"/>
          <p:cNvSpPr txBox="1">
            <a:spLocks noChangeArrowheads="1"/>
          </p:cNvSpPr>
          <p:nvPr/>
        </p:nvSpPr>
        <p:spPr bwMode="auto">
          <a:xfrm>
            <a:off x="1963738" y="4948238"/>
            <a:ext cx="2305050" cy="400050"/>
          </a:xfrm>
          <a:prstGeom prst="rect">
            <a:avLst/>
          </a:prstGeom>
          <a:solidFill>
            <a:srgbClr val="FFFF00"/>
          </a:solidFill>
          <a:ln w="9525">
            <a:solidFill>
              <a:schemeClr val="tx1"/>
            </a:solidFill>
            <a:miter lim="800000"/>
            <a:headEnd type="none" w="sm" len="sm"/>
            <a:tailEnd type="none" w="sm" len="sm"/>
          </a:ln>
          <a:effectLst>
            <a:outerShdw blurRad="50800" dist="38100" dir="8100000" algn="tr" rotWithShape="0">
              <a:prstClr val="black">
                <a:alpha val="40000"/>
              </a:prstClr>
            </a:outerShdw>
          </a:effectLst>
        </p:spPr>
        <p:txBody>
          <a:bodyPr>
            <a:spAutoFit/>
          </a:bodyPr>
          <a:lstStyle/>
          <a:p>
            <a:pPr>
              <a:defRPr/>
            </a:pPr>
            <a:r>
              <a:rPr lang="de-DE" sz="2000" i="1" dirty="0">
                <a:solidFill>
                  <a:srgbClr val="000000"/>
                </a:solidFill>
                <a:latin typeface="+mj-lt"/>
              </a:rPr>
              <a:t>p</a:t>
            </a:r>
            <a:r>
              <a:rPr lang="de-DE" sz="2000" dirty="0">
                <a:solidFill>
                  <a:srgbClr val="000000"/>
                </a:solidFill>
                <a:latin typeface="+mj-lt"/>
              </a:rPr>
              <a:t> =</a:t>
            </a:r>
            <a:r>
              <a:rPr lang="de-DE" sz="2000" i="1" dirty="0" err="1">
                <a:latin typeface="+mj-lt"/>
              </a:rPr>
              <a:t>kT</a:t>
            </a:r>
            <a:r>
              <a:rPr lang="de-DE" sz="2000" i="1" dirty="0">
                <a:latin typeface="+mj-lt"/>
              </a:rPr>
              <a:t> </a:t>
            </a:r>
            <a:r>
              <a:rPr lang="de-DE" sz="2000" i="1" dirty="0">
                <a:solidFill>
                  <a:srgbClr val="000000"/>
                </a:solidFill>
                <a:latin typeface="Symbol" pitchFamily="18" charset="2"/>
              </a:rPr>
              <a:t>e</a:t>
            </a:r>
            <a:r>
              <a:rPr lang="de-DE" sz="2000" baseline="-30000" dirty="0">
                <a:solidFill>
                  <a:srgbClr val="000000"/>
                </a:solidFill>
              </a:rPr>
              <a:t>0 </a:t>
            </a:r>
            <a:r>
              <a:rPr lang="de-DE" sz="2000" dirty="0">
                <a:solidFill>
                  <a:srgbClr val="000000"/>
                </a:solidFill>
                <a:latin typeface="+mj-lt"/>
              </a:rPr>
              <a:t>(</a:t>
            </a:r>
            <a:r>
              <a:rPr lang="de-DE" sz="2000" i="1" dirty="0">
                <a:solidFill>
                  <a:srgbClr val="000000"/>
                </a:solidFill>
                <a:latin typeface="Symbol" pitchFamily="18" charset="2"/>
              </a:rPr>
              <a:t>e</a:t>
            </a:r>
            <a:r>
              <a:rPr lang="de-DE" sz="2000" baseline="-25000" dirty="0">
                <a:solidFill>
                  <a:srgbClr val="000000"/>
                </a:solidFill>
              </a:rPr>
              <a:t>r</a:t>
            </a:r>
            <a:r>
              <a:rPr lang="de-DE" sz="2000" dirty="0">
                <a:solidFill>
                  <a:srgbClr val="000000"/>
                </a:solidFill>
              </a:rPr>
              <a:t> </a:t>
            </a:r>
            <a:r>
              <a:rPr lang="de-DE" sz="2000" dirty="0">
                <a:solidFill>
                  <a:srgbClr val="000000"/>
                </a:solidFill>
                <a:latin typeface="+mj-lt"/>
              </a:rPr>
              <a:t>- 1)/</a:t>
            </a:r>
            <a:r>
              <a:rPr lang="de-DE" sz="2000" i="1" dirty="0">
                <a:solidFill>
                  <a:srgbClr val="000000"/>
                </a:solidFill>
                <a:latin typeface="Symbol" pitchFamily="18" charset="2"/>
              </a:rPr>
              <a:t>a</a:t>
            </a:r>
            <a:r>
              <a:rPr lang="de-DE" sz="2000" baseline="-30000" dirty="0">
                <a:solidFill>
                  <a:srgbClr val="000000"/>
                </a:solidFill>
              </a:rPr>
              <a:t>0</a:t>
            </a:r>
          </a:p>
        </p:txBody>
      </p:sp>
      <p:sp>
        <p:nvSpPr>
          <p:cNvPr id="55" name="Rectangle 6"/>
          <p:cNvSpPr>
            <a:spLocks noChangeArrowheads="1"/>
          </p:cNvSpPr>
          <p:nvPr/>
        </p:nvSpPr>
        <p:spPr bwMode="auto">
          <a:xfrm>
            <a:off x="4500563" y="6021388"/>
            <a:ext cx="1800225" cy="646112"/>
          </a:xfrm>
          <a:prstGeom prst="rect">
            <a:avLst/>
          </a:prstGeom>
          <a:solidFill>
            <a:srgbClr val="FFFF00"/>
          </a:solidFill>
          <a:ln w="9525">
            <a:solidFill>
              <a:schemeClr val="tx1"/>
            </a:solidFill>
            <a:miter lim="800000"/>
            <a:headEnd/>
            <a:tailEnd/>
          </a:ln>
          <a:effectLst>
            <a:outerShdw blurRad="50800" dist="38100" dir="8100000" algn="tr" rotWithShape="0">
              <a:prstClr val="black">
                <a:alpha val="40000"/>
              </a:prstClr>
            </a:outerShdw>
          </a:effectLst>
        </p:spPr>
        <p:txBody>
          <a:bodyPr>
            <a:spAutoFit/>
          </a:bodyPr>
          <a:lstStyle/>
          <a:p>
            <a:pPr algn="ctr">
              <a:spcBef>
                <a:spcPct val="20000"/>
              </a:spcBef>
              <a:defRPr/>
            </a:pPr>
            <a:r>
              <a:rPr lang="de-DE" sz="2000" i="1" dirty="0">
                <a:latin typeface="+mj-lt"/>
              </a:rPr>
              <a:t>u</a:t>
            </a:r>
            <a:r>
              <a:rPr lang="de-DE" sz="2000" baseline="-25000" dirty="0">
                <a:latin typeface="+mj-lt"/>
              </a:rPr>
              <a:t>0</a:t>
            </a:r>
            <a:r>
              <a:rPr lang="de-DE" sz="2000" baseline="30000" dirty="0">
                <a:latin typeface="+mj-lt"/>
              </a:rPr>
              <a:t>2</a:t>
            </a:r>
            <a:r>
              <a:rPr lang="de-DE" sz="2000" dirty="0">
                <a:latin typeface="+mj-lt"/>
              </a:rPr>
              <a:t> = </a:t>
            </a:r>
            <a:r>
              <a:rPr lang="de-DE" sz="2000" i="1" dirty="0">
                <a:latin typeface="Symbol" pitchFamily="18" charset="2"/>
                <a:cs typeface="Arial" pitchFamily="34" charset="0"/>
              </a:rPr>
              <a:t>g</a:t>
            </a:r>
            <a:r>
              <a:rPr lang="de-DE" sz="2000" dirty="0">
                <a:latin typeface="Symbol" pitchFamily="18" charset="2"/>
                <a:cs typeface="Arial" pitchFamily="34" charset="0"/>
              </a:rPr>
              <a:t> </a:t>
            </a:r>
            <a:r>
              <a:rPr lang="de-DE" sz="2000" i="1" dirty="0" err="1">
                <a:latin typeface="+mj-lt"/>
                <a:cs typeface="Arial" pitchFamily="34" charset="0"/>
              </a:rPr>
              <a:t>kT</a:t>
            </a:r>
            <a:r>
              <a:rPr lang="de-DE" sz="2000" dirty="0">
                <a:latin typeface="+mj-lt"/>
                <a:cs typeface="Arial" pitchFamily="34" charset="0"/>
              </a:rPr>
              <a:t> / </a:t>
            </a:r>
            <a:r>
              <a:rPr lang="de-DE" sz="2000" i="1" dirty="0">
                <a:latin typeface="+mj-lt"/>
                <a:cs typeface="Arial" pitchFamily="34" charset="0"/>
              </a:rPr>
              <a:t>m</a:t>
            </a:r>
            <a:r>
              <a:rPr lang="de-DE" sz="2000" dirty="0">
                <a:latin typeface="+mj-lt"/>
                <a:cs typeface="Arial" pitchFamily="34" charset="0"/>
              </a:rPr>
              <a:t> </a:t>
            </a:r>
            <a:r>
              <a:rPr lang="de-DE" sz="1600" i="1" dirty="0">
                <a:latin typeface="Symbol" pitchFamily="18" charset="2"/>
              </a:rPr>
              <a:t>g</a:t>
            </a:r>
            <a:r>
              <a:rPr lang="de-DE" sz="1600" i="1" dirty="0"/>
              <a:t>  </a:t>
            </a:r>
            <a:r>
              <a:rPr lang="de-DE" sz="1600" dirty="0">
                <a:latin typeface="+mj-lt"/>
              </a:rPr>
              <a:t>=</a:t>
            </a:r>
            <a:r>
              <a:rPr lang="de-DE" sz="1600" dirty="0"/>
              <a:t> </a:t>
            </a:r>
            <a:r>
              <a:rPr lang="de-DE" sz="1600" i="1" dirty="0" err="1">
                <a:latin typeface="+mj-lt"/>
              </a:rPr>
              <a:t>c</a:t>
            </a:r>
            <a:r>
              <a:rPr lang="de-DE" sz="1600" baseline="-25000" dirty="0" err="1">
                <a:latin typeface="+mj-lt"/>
              </a:rPr>
              <a:t>p</a:t>
            </a:r>
            <a:r>
              <a:rPr lang="de-DE" sz="1600" dirty="0">
                <a:latin typeface="+mj-lt"/>
              </a:rPr>
              <a:t>/</a:t>
            </a:r>
            <a:r>
              <a:rPr lang="de-DE" sz="1600" i="1" dirty="0" err="1">
                <a:latin typeface="+mj-lt"/>
              </a:rPr>
              <a:t>c</a:t>
            </a:r>
            <a:r>
              <a:rPr lang="de-DE" sz="1600" baseline="-25000" dirty="0" err="1">
                <a:latin typeface="+mj-lt"/>
              </a:rPr>
              <a:t>V</a:t>
            </a:r>
            <a:endParaRPr lang="el-GR" sz="1600" baseline="-25000" dirty="0">
              <a:latin typeface="+mj-lt"/>
            </a:endParaRPr>
          </a:p>
        </p:txBody>
      </p:sp>
      <p:sp>
        <p:nvSpPr>
          <p:cNvPr id="56" name="Text Box 3"/>
          <p:cNvSpPr txBox="1">
            <a:spLocks noChangeArrowheads="1"/>
          </p:cNvSpPr>
          <p:nvPr/>
        </p:nvSpPr>
        <p:spPr bwMode="auto">
          <a:xfrm>
            <a:off x="6686906" y="6045296"/>
            <a:ext cx="2376487" cy="400050"/>
          </a:xfrm>
          <a:prstGeom prst="rect">
            <a:avLst/>
          </a:prstGeom>
          <a:solidFill>
            <a:srgbClr val="FFFF00"/>
          </a:solidFill>
          <a:ln w="9525">
            <a:solidFill>
              <a:schemeClr val="tx1"/>
            </a:solidFill>
            <a:miter lim="800000"/>
            <a:headEnd type="none" w="sm" len="sm"/>
            <a:tailEnd type="none" w="sm" len="sm"/>
          </a:ln>
          <a:effectLst>
            <a:outerShdw blurRad="50800" dist="38100" dir="8100000" algn="tr" rotWithShape="0">
              <a:prstClr val="black">
                <a:alpha val="40000"/>
              </a:prstClr>
            </a:outerShdw>
          </a:effectLst>
        </p:spPr>
        <p:txBody>
          <a:bodyPr>
            <a:spAutoFit/>
          </a:bodyPr>
          <a:lstStyle/>
          <a:p>
            <a:pPr>
              <a:defRPr/>
            </a:pPr>
            <a:r>
              <a:rPr lang="de-DE" sz="2000" dirty="0">
                <a:latin typeface="+mj-lt"/>
              </a:rPr>
              <a:t>&lt;</a:t>
            </a:r>
            <a:r>
              <a:rPr lang="de-DE" sz="2000" i="1" dirty="0">
                <a:latin typeface="+mj-lt"/>
              </a:rPr>
              <a:t>U </a:t>
            </a:r>
            <a:r>
              <a:rPr lang="de-DE" sz="2000" baseline="40000" dirty="0">
                <a:latin typeface="+mj-lt"/>
              </a:rPr>
              <a:t>2</a:t>
            </a:r>
            <a:r>
              <a:rPr lang="de-DE" sz="2000" dirty="0">
                <a:latin typeface="+mj-lt"/>
              </a:rPr>
              <a:t>&gt; = 4 </a:t>
            </a:r>
            <a:r>
              <a:rPr lang="de-DE" sz="2000" i="1" dirty="0" err="1">
                <a:latin typeface="+mj-lt"/>
              </a:rPr>
              <a:t>kT</a:t>
            </a:r>
            <a:r>
              <a:rPr lang="de-DE" sz="2000" i="1" dirty="0">
                <a:latin typeface="+mj-lt"/>
              </a:rPr>
              <a:t> R </a:t>
            </a:r>
            <a:r>
              <a:rPr lang="de-DE" sz="2000" dirty="0" err="1">
                <a:latin typeface="Symbol" pitchFamily="18" charset="2"/>
              </a:rPr>
              <a:t>D</a:t>
            </a:r>
            <a:r>
              <a:rPr lang="de-DE" sz="2000" i="1" dirty="0" err="1">
                <a:latin typeface="Symbol" pitchFamily="18" charset="2"/>
              </a:rPr>
              <a:t>n</a:t>
            </a:r>
            <a:endParaRPr lang="en-GB" sz="2000" i="1" dirty="0"/>
          </a:p>
        </p:txBody>
      </p:sp>
      <p:graphicFrame>
        <p:nvGraphicFramePr>
          <p:cNvPr id="63505" name="Object 5"/>
          <p:cNvGraphicFramePr>
            <a:graphicFrameLocks noChangeAspect="1"/>
          </p:cNvGraphicFramePr>
          <p:nvPr>
            <p:extLst>
              <p:ext uri="{D42A27DB-BD31-4B8C-83A1-F6EECF244321}">
                <p14:modId xmlns:p14="http://schemas.microsoft.com/office/powerpoint/2010/main" val="3046095205"/>
              </p:ext>
            </p:extLst>
          </p:nvPr>
        </p:nvGraphicFramePr>
        <p:xfrm>
          <a:off x="3778250" y="159595"/>
          <a:ext cx="2881313" cy="862013"/>
        </p:xfrm>
        <a:graphic>
          <a:graphicData uri="http://schemas.openxmlformats.org/presentationml/2006/ole">
            <mc:AlternateContent xmlns:mc="http://schemas.openxmlformats.org/markup-compatibility/2006">
              <mc:Choice xmlns:v="urn:schemas-microsoft-com:vml" Requires="v">
                <p:oleObj spid="_x0000_s370715" name="Formel" r:id="rId9" imgW="1701800" imgH="508000" progId="Equation.3">
                  <p:embed/>
                </p:oleObj>
              </mc:Choice>
              <mc:Fallback>
                <p:oleObj name="Formel" r:id="rId9" imgW="1701800" imgH="508000" progId="Equation.3">
                  <p:embed/>
                  <p:pic>
                    <p:nvPicPr>
                      <p:cNvPr id="6350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8250" y="159595"/>
                        <a:ext cx="2881313" cy="862013"/>
                      </a:xfrm>
                      <a:prstGeom prst="rect">
                        <a:avLst/>
                      </a:prstGeom>
                      <a:solidFill>
                        <a:srgbClr val="FFFF00"/>
                      </a:solidFill>
                      <a:ln w="9525">
                        <a:solidFill>
                          <a:schemeClr val="tx1"/>
                        </a:solidFill>
                        <a:miter lim="800000"/>
                        <a:headEnd/>
                        <a:tailEnd/>
                      </a:ln>
                    </p:spPr>
                  </p:pic>
                </p:oleObj>
              </mc:Fallback>
            </mc:AlternateContent>
          </a:graphicData>
        </a:graphic>
      </p:graphicFrame>
      <p:sp>
        <p:nvSpPr>
          <p:cNvPr id="2" name="PoljeZBesedilom 1"/>
          <p:cNvSpPr txBox="1"/>
          <p:nvPr/>
        </p:nvSpPr>
        <p:spPr>
          <a:xfrm>
            <a:off x="211724" y="101980"/>
            <a:ext cx="3280155" cy="1384995"/>
          </a:xfrm>
          <a:prstGeom prst="rect">
            <a:avLst/>
          </a:prstGeom>
          <a:noFill/>
        </p:spPr>
        <p:txBody>
          <a:bodyPr wrap="square" rtlCol="0">
            <a:spAutoFit/>
          </a:bodyPr>
          <a:lstStyle/>
          <a:p>
            <a:r>
              <a:rPr lang="sl-SI" i="1" dirty="0" smtClean="0">
                <a:solidFill>
                  <a:schemeClr val="bg1">
                    <a:lumMod val="65000"/>
                  </a:schemeClr>
                </a:solidFill>
              </a:rPr>
              <a:t>k</a:t>
            </a:r>
            <a:r>
              <a:rPr lang="sl-SI" dirty="0" smtClean="0">
                <a:solidFill>
                  <a:schemeClr val="bg1">
                    <a:lumMod val="65000"/>
                  </a:schemeClr>
                </a:solidFill>
              </a:rPr>
              <a:t> – Planckova konstanta</a:t>
            </a:r>
          </a:p>
          <a:p>
            <a:r>
              <a:rPr lang="sl-SI" i="1" dirty="0" smtClean="0">
                <a:solidFill>
                  <a:schemeClr val="bg1">
                    <a:lumMod val="65000"/>
                  </a:schemeClr>
                </a:solidFill>
              </a:rPr>
              <a:t>h</a:t>
            </a:r>
            <a:r>
              <a:rPr lang="sl-SI" dirty="0" smtClean="0">
                <a:solidFill>
                  <a:schemeClr val="bg1">
                    <a:lumMod val="65000"/>
                  </a:schemeClr>
                </a:solidFill>
              </a:rPr>
              <a:t> – Boltzmannova konstanta</a:t>
            </a:r>
          </a:p>
          <a:p>
            <a:r>
              <a:rPr lang="sl-SI" dirty="0" smtClean="0">
                <a:solidFill>
                  <a:schemeClr val="bg1">
                    <a:lumMod val="65000"/>
                  </a:schemeClr>
                </a:solidFill>
                <a:latin typeface="Symbol" panose="05050102010706020507" pitchFamily="18" charset="2"/>
              </a:rPr>
              <a:t>e</a:t>
            </a:r>
            <a:r>
              <a:rPr lang="sl-SI" dirty="0" smtClean="0">
                <a:solidFill>
                  <a:schemeClr val="bg1">
                    <a:lumMod val="65000"/>
                  </a:schemeClr>
                </a:solidFill>
              </a:rPr>
              <a:t> </a:t>
            </a:r>
            <a:r>
              <a:rPr lang="en-US" dirty="0" smtClean="0">
                <a:solidFill>
                  <a:schemeClr val="bg1">
                    <a:lumMod val="65000"/>
                  </a:schemeClr>
                </a:solidFill>
              </a:rPr>
              <a:t>– </a:t>
            </a:r>
            <a:r>
              <a:rPr lang="en-US" dirty="0" err="1">
                <a:solidFill>
                  <a:schemeClr val="bg1">
                    <a:lumMod val="65000"/>
                  </a:schemeClr>
                </a:solidFill>
              </a:rPr>
              <a:t>dielektrična</a:t>
            </a:r>
            <a:r>
              <a:rPr lang="en-US" dirty="0">
                <a:solidFill>
                  <a:schemeClr val="bg1">
                    <a:lumMod val="65000"/>
                  </a:schemeClr>
                </a:solidFill>
              </a:rPr>
              <a:t> </a:t>
            </a:r>
            <a:r>
              <a:rPr lang="en-US" dirty="0" err="1">
                <a:solidFill>
                  <a:schemeClr val="bg1">
                    <a:lumMod val="65000"/>
                  </a:schemeClr>
                </a:solidFill>
              </a:rPr>
              <a:t>konstanta</a:t>
            </a:r>
            <a:endParaRPr lang="en-US" dirty="0">
              <a:solidFill>
                <a:schemeClr val="bg1">
                  <a:lumMod val="65000"/>
                </a:schemeClr>
              </a:solidFill>
            </a:endParaRPr>
          </a:p>
          <a:p>
            <a:r>
              <a:rPr lang="en-US" dirty="0">
                <a:solidFill>
                  <a:schemeClr val="bg1">
                    <a:lumMod val="65000"/>
                  </a:schemeClr>
                </a:solidFill>
                <a:latin typeface="Symbol" panose="05050102010706020507" pitchFamily="18" charset="2"/>
              </a:rPr>
              <a:t>a</a:t>
            </a:r>
            <a:r>
              <a:rPr lang="en-US" dirty="0">
                <a:solidFill>
                  <a:schemeClr val="bg1">
                    <a:lumMod val="65000"/>
                  </a:schemeClr>
                </a:solidFill>
              </a:rPr>
              <a:t> - static electric dipole polarizability of the gas particles</a:t>
            </a:r>
          </a:p>
          <a:p>
            <a:endParaRPr lang="sl-SI" dirty="0"/>
          </a:p>
        </p:txBody>
      </p:sp>
    </p:spTree>
    <p:extLst>
      <p:ext uri="{BB962C8B-B14F-4D97-AF65-F5344CB8AC3E}">
        <p14:creationId xmlns:p14="http://schemas.microsoft.com/office/powerpoint/2010/main" val="1543677880"/>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Slika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9752" y="1700808"/>
            <a:ext cx="4104456" cy="33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ravokotnik 1"/>
          <p:cNvSpPr/>
          <p:nvPr/>
        </p:nvSpPr>
        <p:spPr>
          <a:xfrm>
            <a:off x="899592" y="4869160"/>
            <a:ext cx="7560840" cy="1477328"/>
          </a:xfrm>
          <a:prstGeom prst="rect">
            <a:avLst/>
          </a:prstGeom>
        </p:spPr>
        <p:txBody>
          <a:bodyPr wrap="square">
            <a:spAutoFit/>
          </a:bodyPr>
          <a:lstStyle/>
          <a:p>
            <a:endParaRPr lang="sl-SI" dirty="0">
              <a:ea typeface="Times New Roman" panose="02020603050405020304" pitchFamily="18" charset="0"/>
            </a:endParaRPr>
          </a:p>
          <a:p>
            <a:r>
              <a:rPr lang="sl-SI" dirty="0" smtClean="0">
                <a:ea typeface="Times New Roman" panose="02020603050405020304" pitchFamily="18" charset="0"/>
              </a:rPr>
              <a:t>AGT </a:t>
            </a:r>
            <a:r>
              <a:rPr lang="sl-SI" dirty="0">
                <a:ea typeface="Times New Roman" panose="02020603050405020304" pitchFamily="18" charset="0"/>
              </a:rPr>
              <a:t>= akustična plinska </a:t>
            </a:r>
            <a:r>
              <a:rPr lang="sl-SI" dirty="0" err="1">
                <a:ea typeface="Times New Roman" panose="02020603050405020304" pitchFamily="18" charset="0"/>
              </a:rPr>
              <a:t>termometrija</a:t>
            </a:r>
            <a:r>
              <a:rPr lang="sl-SI" dirty="0">
                <a:ea typeface="Times New Roman" panose="02020603050405020304" pitchFamily="18" charset="0"/>
              </a:rPr>
              <a:t> ,  DCGT = plinska </a:t>
            </a:r>
            <a:r>
              <a:rPr lang="sl-SI" dirty="0" err="1">
                <a:ea typeface="Times New Roman" panose="02020603050405020304" pitchFamily="18" charset="0"/>
              </a:rPr>
              <a:t>termometrija</a:t>
            </a:r>
            <a:r>
              <a:rPr lang="sl-SI" dirty="0">
                <a:ea typeface="Times New Roman" panose="02020603050405020304" pitchFamily="18" charset="0"/>
              </a:rPr>
              <a:t> z dielektrično konstanto, JNT = </a:t>
            </a:r>
            <a:r>
              <a:rPr lang="sl-SI" dirty="0" err="1">
                <a:ea typeface="Times New Roman" panose="02020603050405020304" pitchFamily="18" charset="0"/>
              </a:rPr>
              <a:t>termometrija</a:t>
            </a:r>
            <a:r>
              <a:rPr lang="sl-SI" dirty="0">
                <a:ea typeface="Times New Roman" panose="02020603050405020304" pitchFamily="18" charset="0"/>
              </a:rPr>
              <a:t> z Johnsonovim šumom. </a:t>
            </a:r>
            <a:endParaRPr lang="sl-SI" dirty="0" smtClean="0">
              <a:ea typeface="Times New Roman" panose="02020603050405020304" pitchFamily="18" charset="0"/>
            </a:endParaRPr>
          </a:p>
          <a:p>
            <a:endParaRPr lang="sl-SI" dirty="0">
              <a:ea typeface="Times New Roman" panose="02020603050405020304" pitchFamily="18" charset="0"/>
            </a:endParaRPr>
          </a:p>
          <a:p>
            <a:r>
              <a:rPr lang="sl-SI" dirty="0" smtClean="0">
                <a:ea typeface="Times New Roman" panose="02020603050405020304" pitchFamily="18" charset="0"/>
              </a:rPr>
              <a:t>Z </a:t>
            </a:r>
            <a:r>
              <a:rPr lang="sl-SI" dirty="0">
                <a:ea typeface="Times New Roman" panose="02020603050405020304" pitchFamily="18" charset="0"/>
              </a:rPr>
              <a:t>rdečo je označena končna CODATA 2017 vrednost Boltzmannove konstante </a:t>
            </a:r>
            <a:endParaRPr lang="sl-SI" dirty="0"/>
          </a:p>
        </p:txBody>
      </p:sp>
      <p:sp>
        <p:nvSpPr>
          <p:cNvPr id="3" name="Pravokotnik 2"/>
          <p:cNvSpPr/>
          <p:nvPr/>
        </p:nvSpPr>
        <p:spPr>
          <a:xfrm>
            <a:off x="899592" y="822643"/>
            <a:ext cx="7704856" cy="954107"/>
          </a:xfrm>
          <a:prstGeom prst="rect">
            <a:avLst/>
          </a:prstGeom>
        </p:spPr>
        <p:txBody>
          <a:bodyPr wrap="square">
            <a:spAutoFit/>
          </a:bodyPr>
          <a:lstStyle/>
          <a:p>
            <a:pPr algn="ctr"/>
            <a:r>
              <a:rPr lang="sl-SI" sz="2800" b="1" dirty="0">
                <a:latin typeface="+mj-lt"/>
                <a:ea typeface="Times New Roman" panose="02020603050405020304" pitchFamily="18" charset="0"/>
              </a:rPr>
              <a:t>Določanje Boltzmannove konstante v različnih študijah </a:t>
            </a:r>
          </a:p>
        </p:txBody>
      </p:sp>
      <p:sp>
        <p:nvSpPr>
          <p:cNvPr id="5" name="PoljeZBesedilom 4"/>
          <p:cNvSpPr txBox="1"/>
          <p:nvPr/>
        </p:nvSpPr>
        <p:spPr>
          <a:xfrm>
            <a:off x="8244408" y="-99392"/>
            <a:ext cx="833883" cy="1446550"/>
          </a:xfrm>
          <a:prstGeom prst="rect">
            <a:avLst/>
          </a:prstGeom>
          <a:noFill/>
        </p:spPr>
        <p:txBody>
          <a:bodyPr wrap="none" rtlCol="0">
            <a:spAutoFit/>
          </a:bodyPr>
          <a:lstStyle/>
          <a:p>
            <a:r>
              <a:rPr lang="sl-SI" sz="8800" dirty="0" smtClean="0">
                <a:solidFill>
                  <a:schemeClr val="accent6">
                    <a:lumMod val="75000"/>
                  </a:schemeClr>
                </a:solidFill>
              </a:rPr>
              <a:t>K</a:t>
            </a:r>
            <a:endParaRPr lang="sl-SI" sz="8800" dirty="0">
              <a:solidFill>
                <a:schemeClr val="accent6">
                  <a:lumMod val="75000"/>
                </a:schemeClr>
              </a:solidFill>
            </a:endParaRPr>
          </a:p>
        </p:txBody>
      </p:sp>
      <p:pic>
        <p:nvPicPr>
          <p:cNvPr id="6"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7"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709453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ChangeArrowheads="1"/>
          </p:cNvSpPr>
          <p:nvPr/>
        </p:nvSpPr>
        <p:spPr bwMode="auto">
          <a:xfrm>
            <a:off x="3681413" y="3319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1126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913" y="1619250"/>
            <a:ext cx="438785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5"/>
          <p:cNvSpPr txBox="1">
            <a:spLocks noChangeArrowheads="1"/>
          </p:cNvSpPr>
          <p:nvPr/>
        </p:nvSpPr>
        <p:spPr bwMode="auto">
          <a:xfrm>
            <a:off x="1465263" y="4508500"/>
            <a:ext cx="412115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cs typeface="Arial" charset="0"/>
              </a:rPr>
              <a:t>Á tous les temps, á tous les peuples! </a:t>
            </a:r>
            <a:endParaRPr lang="sl-SI" altLang="sl-SI" sz="1400" b="1">
              <a:latin typeface="Cambria" pitchFamily="18" charset="0"/>
            </a:endParaRPr>
          </a:p>
          <a:p>
            <a:pPr algn="ctr" eaLnBrk="1" hangingPunct="1">
              <a:spcBef>
                <a:spcPct val="0"/>
              </a:spcBef>
              <a:buFontTx/>
              <a:buNone/>
            </a:pPr>
            <a:r>
              <a:rPr lang="sl-SI" altLang="sl-SI" sz="1400" b="1">
                <a:latin typeface="Cambria" pitchFamily="18" charset="0"/>
                <a:cs typeface="Arial" charset="0"/>
              </a:rPr>
              <a:t>Za vse čase in za vse narode!</a:t>
            </a:r>
            <a:r>
              <a:rPr lang="sl-SI" altLang="sl-SI" sz="1400" b="1">
                <a:latin typeface="Cambria" pitchFamily="18" charset="0"/>
              </a:rPr>
              <a:t> </a:t>
            </a:r>
          </a:p>
        </p:txBody>
      </p:sp>
      <p:sp>
        <p:nvSpPr>
          <p:cNvPr id="11269" name="Text Box 3"/>
          <p:cNvSpPr txBox="1">
            <a:spLocks noChangeArrowheads="1"/>
          </p:cNvSpPr>
          <p:nvPr/>
        </p:nvSpPr>
        <p:spPr bwMode="auto">
          <a:xfrm>
            <a:off x="957263" y="711200"/>
            <a:ext cx="50641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4000" b="1" dirty="0">
                <a:solidFill>
                  <a:schemeClr val="accent6">
                    <a:lumMod val="75000"/>
                  </a:schemeClr>
                </a:solidFill>
                <a:latin typeface="Cambria" pitchFamily="18" charset="0"/>
              </a:rPr>
              <a:t>Francoska revolucija</a:t>
            </a:r>
          </a:p>
        </p:txBody>
      </p:sp>
      <p:sp>
        <p:nvSpPr>
          <p:cNvPr id="11270" name="PoljeZBesedilom 1"/>
          <p:cNvSpPr txBox="1">
            <a:spLocks noChangeArrowheads="1"/>
          </p:cNvSpPr>
          <p:nvPr/>
        </p:nvSpPr>
        <p:spPr bwMode="auto">
          <a:xfrm>
            <a:off x="6034088" y="4221163"/>
            <a:ext cx="278606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a:latin typeface="Cambria" pitchFamily="18" charset="0"/>
                <a:cs typeface="Arial" charset="0"/>
              </a:rPr>
              <a:t>7. aprila 1795 je francoski zakon predpisal decimalni metrični sistem in nazive enot tega sistema: </a:t>
            </a:r>
            <a:r>
              <a:rPr lang="sl-SI" altLang="sl-SI" sz="1600" i="1">
                <a:latin typeface="Cambria" pitchFamily="18" charset="0"/>
                <a:cs typeface="Arial" charset="0"/>
              </a:rPr>
              <a:t>meter</a:t>
            </a:r>
            <a:r>
              <a:rPr lang="sl-SI" altLang="sl-SI" sz="1600">
                <a:latin typeface="Cambria" pitchFamily="18" charset="0"/>
                <a:cs typeface="Arial" charset="0"/>
              </a:rPr>
              <a:t> za dolžino, </a:t>
            </a:r>
            <a:r>
              <a:rPr lang="sl-SI" altLang="sl-SI" sz="1600" i="1">
                <a:latin typeface="Cambria" pitchFamily="18" charset="0"/>
                <a:cs typeface="Arial" charset="0"/>
              </a:rPr>
              <a:t>ar</a:t>
            </a:r>
            <a:r>
              <a:rPr lang="sl-SI" altLang="sl-SI" sz="1600">
                <a:latin typeface="Cambria" pitchFamily="18" charset="0"/>
                <a:cs typeface="Arial" charset="0"/>
              </a:rPr>
              <a:t> za površino, </a:t>
            </a:r>
            <a:r>
              <a:rPr lang="sl-SI" altLang="sl-SI" sz="1600" i="1">
                <a:latin typeface="Cambria" pitchFamily="18" charset="0"/>
                <a:cs typeface="Arial" charset="0"/>
              </a:rPr>
              <a:t>liter</a:t>
            </a:r>
            <a:r>
              <a:rPr lang="sl-SI" altLang="sl-SI" sz="1600">
                <a:latin typeface="Cambria" pitchFamily="18" charset="0"/>
                <a:cs typeface="Arial" charset="0"/>
              </a:rPr>
              <a:t> za </a:t>
            </a:r>
            <a:r>
              <a:rPr lang="sl-SI" altLang="sl-SI" sz="1600">
                <a:latin typeface="Cambria" pitchFamily="18" charset="0"/>
              </a:rPr>
              <a:t>prostornino</a:t>
            </a:r>
            <a:r>
              <a:rPr lang="sl-SI" altLang="sl-SI" sz="1600">
                <a:latin typeface="Cambria" pitchFamily="18" charset="0"/>
                <a:cs typeface="Arial" charset="0"/>
              </a:rPr>
              <a:t> in </a:t>
            </a:r>
            <a:r>
              <a:rPr lang="sl-SI" altLang="sl-SI" sz="1600" i="1">
                <a:latin typeface="Cambria" pitchFamily="18" charset="0"/>
                <a:cs typeface="Arial" charset="0"/>
              </a:rPr>
              <a:t>gram</a:t>
            </a:r>
            <a:r>
              <a:rPr lang="sl-SI" altLang="sl-SI" sz="1600">
                <a:latin typeface="Cambria" pitchFamily="18" charset="0"/>
                <a:cs typeface="Arial" charset="0"/>
              </a:rPr>
              <a:t> za maso</a:t>
            </a:r>
            <a:r>
              <a:rPr lang="sl-SI" altLang="sl-SI" sz="1600">
                <a:latin typeface="Cambria" pitchFamily="18" charset="0"/>
              </a:rPr>
              <a:t>.</a:t>
            </a:r>
          </a:p>
          <a:p>
            <a:pPr eaLnBrk="1" hangingPunct="1">
              <a:spcBef>
                <a:spcPct val="0"/>
              </a:spcBef>
              <a:buFontTx/>
              <a:buNone/>
            </a:pPr>
            <a:endParaRPr lang="sl-SI" altLang="sl-SI" sz="1600">
              <a:latin typeface="Cambria" pitchFamily="18" charset="0"/>
            </a:endParaRPr>
          </a:p>
        </p:txBody>
      </p:sp>
      <p:sp>
        <p:nvSpPr>
          <p:cNvPr id="11271" name="Pravokotnik 2"/>
          <p:cNvSpPr>
            <a:spLocks noChangeArrowheads="1"/>
          </p:cNvSpPr>
          <p:nvPr/>
        </p:nvSpPr>
        <p:spPr bwMode="auto">
          <a:xfrm>
            <a:off x="6034088" y="2159000"/>
            <a:ext cx="29305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a:latin typeface="Cambria" pitchFamily="18" charset="0"/>
                <a:cs typeface="Arial" charset="0"/>
              </a:rPr>
              <a:t>Idejo enotnega metričnega sistema enot je francoski ustavodajni skupščini marca 1790 razložil škof in državnik Talleyrand. Imenoval ga je decimalni metrični sistem.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File:CGKilogram.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413"/>
            <a:ext cx="9144000" cy="62817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291" name="Picture 2" descr="im_bipm_home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3850" y="4452938"/>
            <a:ext cx="22098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3"/>
          <p:cNvSpPr txBox="1">
            <a:spLocks noChangeArrowheads="1"/>
          </p:cNvSpPr>
          <p:nvPr/>
        </p:nvSpPr>
        <p:spPr bwMode="auto">
          <a:xfrm>
            <a:off x="947738" y="669925"/>
            <a:ext cx="479266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4000" b="1">
                <a:latin typeface="Cambria" pitchFamily="18" charset="0"/>
              </a:rPr>
              <a:t>Metrska konvencija</a:t>
            </a:r>
          </a:p>
        </p:txBody>
      </p:sp>
      <p:sp>
        <p:nvSpPr>
          <p:cNvPr id="12293" name="PoljeZBesedilom 13"/>
          <p:cNvSpPr txBox="1">
            <a:spLocks noChangeArrowheads="1"/>
          </p:cNvSpPr>
          <p:nvPr/>
        </p:nvSpPr>
        <p:spPr bwMode="auto">
          <a:xfrm>
            <a:off x="6516688" y="1504950"/>
            <a:ext cx="24479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200" b="1">
                <a:solidFill>
                  <a:schemeClr val="bg1"/>
                </a:solidFill>
                <a:latin typeface="Cambria" pitchFamily="18" charset="0"/>
                <a:cs typeface="Arial" charset="0"/>
              </a:rPr>
              <a:t>20. maja 1875</a:t>
            </a:r>
            <a:r>
              <a:rPr lang="sl-SI" altLang="sl-SI" sz="1200" b="1">
                <a:solidFill>
                  <a:schemeClr val="bg1"/>
                </a:solidFill>
                <a:latin typeface="Cambria" pitchFamily="18" charset="0"/>
                <a:cs typeface="Arial" charset="0"/>
              </a:rPr>
              <a:t>,</a:t>
            </a:r>
            <a:r>
              <a:rPr lang="en-GB" altLang="sl-SI" sz="1200" b="1">
                <a:solidFill>
                  <a:schemeClr val="bg1"/>
                </a:solidFill>
                <a:latin typeface="Cambria" pitchFamily="18" charset="0"/>
                <a:cs typeface="Arial" charset="0"/>
              </a:rPr>
              <a:t> Pariz</a:t>
            </a:r>
            <a:r>
              <a:rPr lang="sl-SI" altLang="sl-SI" sz="1200" b="1">
                <a:solidFill>
                  <a:schemeClr val="bg1"/>
                </a:solidFill>
                <a:latin typeface="Cambria" pitchFamily="18" charset="0"/>
                <a:cs typeface="Arial" charset="0"/>
              </a:rPr>
              <a:t>, p</a:t>
            </a:r>
            <a:r>
              <a:rPr lang="en-GB" altLang="sl-SI" sz="1200" b="1">
                <a:solidFill>
                  <a:schemeClr val="bg1"/>
                </a:solidFill>
                <a:latin typeface="Cambria" pitchFamily="18" charset="0"/>
                <a:cs typeface="Arial" charset="0"/>
              </a:rPr>
              <a:t>odpis Metrsk</a:t>
            </a:r>
            <a:r>
              <a:rPr lang="sl-SI" altLang="sl-SI" sz="1200" b="1">
                <a:solidFill>
                  <a:schemeClr val="bg1"/>
                </a:solidFill>
                <a:latin typeface="Cambria" pitchFamily="18" charset="0"/>
                <a:cs typeface="Arial" charset="0"/>
              </a:rPr>
              <a:t>e</a:t>
            </a:r>
            <a:r>
              <a:rPr lang="en-GB" altLang="sl-SI" sz="1200" b="1">
                <a:solidFill>
                  <a:schemeClr val="bg1"/>
                </a:solidFill>
                <a:latin typeface="Cambria" pitchFamily="18" charset="0"/>
                <a:cs typeface="Arial" charset="0"/>
              </a:rPr>
              <a:t> konvencij</a:t>
            </a:r>
            <a:r>
              <a:rPr lang="sl-SI" altLang="sl-SI" sz="1200" b="1">
                <a:solidFill>
                  <a:schemeClr val="bg1"/>
                </a:solidFill>
                <a:latin typeface="Cambria" pitchFamily="18" charset="0"/>
                <a:cs typeface="Arial" charset="0"/>
              </a:rPr>
              <a:t>e</a:t>
            </a:r>
            <a:r>
              <a:rPr lang="en-GB" altLang="sl-SI" sz="1200" b="1">
                <a:solidFill>
                  <a:schemeClr val="bg1"/>
                </a:solidFill>
                <a:latin typeface="Cambria" pitchFamily="18" charset="0"/>
                <a:cs typeface="Arial" charset="0"/>
              </a:rPr>
              <a:t> </a:t>
            </a:r>
            <a:endParaRPr lang="sl-SI" altLang="sl-SI" sz="1200" b="1">
              <a:solidFill>
                <a:schemeClr val="bg1"/>
              </a:solidFill>
              <a:latin typeface="Cambria" pitchFamily="18" charset="0"/>
              <a:cs typeface="Arial" charset="0"/>
            </a:endParaRPr>
          </a:p>
          <a:p>
            <a:pPr eaLnBrk="1" hangingPunct="1">
              <a:spcBef>
                <a:spcPct val="0"/>
              </a:spcBef>
              <a:buFontTx/>
              <a:buNone/>
            </a:pPr>
            <a:r>
              <a:rPr lang="en-GB" altLang="sl-SI" sz="1200">
                <a:solidFill>
                  <a:schemeClr val="bg1"/>
                </a:solidFill>
                <a:latin typeface="Cambria" pitchFamily="18" charset="0"/>
                <a:cs typeface="Arial" charset="0"/>
              </a:rPr>
              <a:t>Države podpisnice so bile Francija, Avstr</a:t>
            </a:r>
            <a:r>
              <a:rPr lang="sl-SI" altLang="sl-SI" sz="1200">
                <a:solidFill>
                  <a:schemeClr val="bg1"/>
                </a:solidFill>
                <a:latin typeface="Cambria" pitchFamily="18" charset="0"/>
                <a:cs typeface="Arial" charset="0"/>
              </a:rPr>
              <a:t>oogrska</a:t>
            </a:r>
            <a:r>
              <a:rPr lang="en-GB" altLang="sl-SI" sz="1200">
                <a:solidFill>
                  <a:schemeClr val="bg1"/>
                </a:solidFill>
                <a:latin typeface="Cambria" pitchFamily="18" charset="0"/>
                <a:cs typeface="Arial" charset="0"/>
              </a:rPr>
              <a:t>, Nemčija, Belgija, Brazilija, Argentina, Danska, Španija, Združene države Amerike, Italija, Peru, Portugalska, Rusija, Švedska, Norveška, Švica, Otomansko cesarstvo in Venezuela. </a:t>
            </a:r>
            <a:endParaRPr lang="sl-SI" altLang="sl-SI" sz="1200">
              <a:solidFill>
                <a:schemeClr val="bg1"/>
              </a:solidFill>
              <a:latin typeface="Cambria" pitchFamily="18" charset="0"/>
            </a:endParaRPr>
          </a:p>
        </p:txBody>
      </p:sp>
      <p:pic>
        <p:nvPicPr>
          <p:cNvPr id="12294"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6075" y="6188075"/>
            <a:ext cx="100806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Pravokotnik 5"/>
          <p:cNvSpPr>
            <a:spLocks noChangeArrowheads="1"/>
          </p:cNvSpPr>
          <p:nvPr/>
        </p:nvSpPr>
        <p:spPr bwMode="auto">
          <a:xfrm>
            <a:off x="250825" y="5949950"/>
            <a:ext cx="2959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chemeClr val="bg1"/>
                </a:solidFill>
                <a:latin typeface="Cambria" pitchFamily="18" charset="0"/>
                <a:cs typeface="Times New Roman" pitchFamily="18" charset="0"/>
              </a:rPr>
              <a:t>Bureau International des Poids et Mesures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Grego\Dropbox\20141018_152427.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51500" y="1027113"/>
            <a:ext cx="2854325"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oljeZBesedilom 9"/>
          <p:cNvSpPr txBox="1"/>
          <p:nvPr/>
        </p:nvSpPr>
        <p:spPr>
          <a:xfrm>
            <a:off x="3347526" y="2237483"/>
            <a:ext cx="2160761" cy="3000821"/>
          </a:xfrm>
          <a:prstGeom prst="rect">
            <a:avLst/>
          </a:prstGeom>
          <a:noFill/>
        </p:spPr>
        <p:txBody>
          <a:bodyPr wrap="square">
            <a:spAutoFit/>
          </a:bodyPr>
          <a:lstStyle/>
          <a:p>
            <a:pPr>
              <a:defRPr/>
            </a:pPr>
            <a:r>
              <a:rPr lang="sl-SI" sz="1050" dirty="0"/>
              <a:t>Merjenje loka pariškega poldnevnika med </a:t>
            </a:r>
            <a:r>
              <a:rPr lang="sl-SI" sz="1050" dirty="0" err="1"/>
              <a:t>Dunquerqom</a:t>
            </a:r>
            <a:r>
              <a:rPr lang="sl-SI" sz="1050" dirty="0"/>
              <a:t> in Barcelono sta začela leta 1791 </a:t>
            </a:r>
            <a:r>
              <a:rPr lang="sl-SI" sz="1050" dirty="0" err="1"/>
              <a:t>Delambre</a:t>
            </a:r>
            <a:r>
              <a:rPr lang="sl-SI" sz="1050" dirty="0"/>
              <a:t> in </a:t>
            </a:r>
            <a:r>
              <a:rPr lang="sl-SI" sz="1050" dirty="0" err="1"/>
              <a:t>Mechain</a:t>
            </a:r>
            <a:r>
              <a:rPr lang="sl-SI" sz="1050" dirty="0"/>
              <a:t>. Sedem let kasneje sta to delo končala </a:t>
            </a:r>
            <a:r>
              <a:rPr lang="sl-SI" sz="1050" dirty="0" err="1"/>
              <a:t>Arago</a:t>
            </a:r>
            <a:r>
              <a:rPr lang="sl-SI" sz="1050" dirty="0"/>
              <a:t> in </a:t>
            </a:r>
            <a:r>
              <a:rPr lang="sl-SI" sz="1050" dirty="0" err="1"/>
              <a:t>Biot</a:t>
            </a:r>
            <a:r>
              <a:rPr lang="sl-SI" sz="1050" dirty="0"/>
              <a:t>. Pri obdelavi rezultatov teh merjenj je sodelovalo 26 evropskih učenjakov, ki so svoje delo zaključili v dveh letih. Posebna komisija Francozov, Nizozemcev, Švicarjev in Špancev je ugotovila, da znaša dolžina četrtine pariškega poldnevnika 5 130 740 </a:t>
            </a:r>
            <a:r>
              <a:rPr lang="sl-SI" sz="1050" dirty="0" err="1"/>
              <a:t>toisov</a:t>
            </a:r>
            <a:r>
              <a:rPr lang="sl-SI" sz="1050" dirty="0"/>
              <a:t> (en </a:t>
            </a:r>
            <a:r>
              <a:rPr lang="sl-SI" sz="1050" dirty="0" err="1"/>
              <a:t>toise</a:t>
            </a:r>
            <a:r>
              <a:rPr lang="sl-SI" sz="1050" dirty="0"/>
              <a:t> je bil malo manj kot 2 metra). </a:t>
            </a:r>
          </a:p>
          <a:p>
            <a:pPr>
              <a:defRPr/>
            </a:pPr>
            <a:endParaRPr lang="sl-SI" sz="1050" dirty="0"/>
          </a:p>
        </p:txBody>
      </p:sp>
      <p:pic>
        <p:nvPicPr>
          <p:cNvPr id="2" name="Slika 1"/>
          <p:cNvPicPr>
            <a:picLocks noChangeAspect="1"/>
          </p:cNvPicPr>
          <p:nvPr/>
        </p:nvPicPr>
        <p:blipFill>
          <a:blip r:embed="rId3"/>
          <a:stretch>
            <a:fillRect/>
          </a:stretch>
        </p:blipFill>
        <p:spPr>
          <a:xfrm>
            <a:off x="626462" y="1196752"/>
            <a:ext cx="2577852" cy="508228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Grego\Dropbox\20141018_15211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08584" y="44624"/>
            <a:ext cx="2830513"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PoljeZBesedilom 1"/>
          <p:cNvSpPr txBox="1">
            <a:spLocks noChangeArrowheads="1"/>
          </p:cNvSpPr>
          <p:nvPr/>
        </p:nvSpPr>
        <p:spPr bwMode="auto">
          <a:xfrm>
            <a:off x="1008496" y="1340768"/>
            <a:ext cx="360045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sz="3200" dirty="0"/>
              <a:t>1 m</a:t>
            </a:r>
          </a:p>
          <a:p>
            <a:pPr eaLnBrk="1" hangingPunct="1"/>
            <a:endParaRPr lang="sl-SI" altLang="sl-SI" dirty="0"/>
          </a:p>
          <a:p>
            <a:pPr eaLnBrk="1" hangingPunct="1"/>
            <a:r>
              <a:rPr lang="sl-SI" altLang="sl-SI" dirty="0"/>
              <a:t>En meter je ena </a:t>
            </a:r>
            <a:r>
              <a:rPr lang="sl-SI" altLang="sl-SI" dirty="0" err="1"/>
              <a:t>desetmiljoninka</a:t>
            </a:r>
            <a:r>
              <a:rPr lang="sl-SI" altLang="sl-SI" dirty="0"/>
              <a:t> četrtine Pariškega poldnevnika.</a:t>
            </a:r>
          </a:p>
        </p:txBody>
      </p:sp>
      <mc:AlternateContent xmlns:mc="http://schemas.openxmlformats.org/markup-compatibility/2006" xmlns:a14="http://schemas.microsoft.com/office/drawing/2010/main">
        <mc:Choice Requires="a14">
          <p:sp>
            <p:nvSpPr>
              <p:cNvPr id="2" name="PoljeZBesedilom 1"/>
              <p:cNvSpPr txBox="1"/>
              <p:nvPr/>
            </p:nvSpPr>
            <p:spPr>
              <a:xfrm>
                <a:off x="2057867" y="4500713"/>
                <a:ext cx="2400785" cy="1164871"/>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sl-SI" sz="1800" b="0" i="1" smtClean="0">
                          <a:latin typeface="Cambria Math"/>
                        </a:rPr>
                        <m:t>𝐿</m:t>
                      </m:r>
                      <m:r>
                        <a:rPr lang="sl-SI" sz="1800" b="0" i="1" smtClean="0">
                          <a:latin typeface="Cambria Math"/>
                        </a:rPr>
                        <m:t>=</m:t>
                      </m:r>
                      <m:r>
                        <a:rPr lang="sl-SI" sz="1800" b="0" i="1" smtClean="0">
                          <a:latin typeface="Cambria Math"/>
                        </a:rPr>
                        <m:t>𝑥</m:t>
                      </m:r>
                      <m:r>
                        <a:rPr lang="sl-SI" sz="1800" b="0" i="1" smtClean="0">
                          <a:latin typeface="Cambria Math"/>
                        </a:rPr>
                        <m:t> </m:t>
                      </m:r>
                      <m:d>
                        <m:dPr>
                          <m:begChr m:val="["/>
                          <m:endChr m:val="]"/>
                          <m:ctrlPr>
                            <a:rPr lang="sl-SI" sz="1800" b="0" i="1" smtClean="0">
                              <a:latin typeface="Cambria Math" panose="02040503050406030204" pitchFamily="18" charset="0"/>
                            </a:rPr>
                          </m:ctrlPr>
                        </m:dPr>
                        <m:e>
                          <m:r>
                            <a:rPr lang="sl-SI" sz="1800" b="0" i="1" smtClean="0">
                              <a:latin typeface="Cambria Math"/>
                            </a:rPr>
                            <m:t>𝑡𝑜𝑖𝑠𝑒</m:t>
                          </m:r>
                        </m:e>
                      </m:d>
                    </m:oMath>
                  </m:oMathPara>
                </a14:m>
                <a:endParaRPr lang="sl-SI" sz="1800" b="0" i="1" dirty="0" smtClean="0">
                  <a:latin typeface="Cambria Math"/>
                </a:endParaRPr>
              </a:p>
              <a:p>
                <a:endParaRPr lang="sl-SI" sz="1800" b="0" i="1" dirty="0" smtClean="0">
                  <a:latin typeface="Cambria Math"/>
                </a:endParaRPr>
              </a:p>
              <a:p>
                <a:pPr/>
                <a14:m>
                  <m:oMathPara xmlns:m="http://schemas.openxmlformats.org/officeDocument/2006/math">
                    <m:oMathParaPr>
                      <m:jc m:val="left"/>
                    </m:oMathParaPr>
                    <m:oMath xmlns:m="http://schemas.openxmlformats.org/officeDocument/2006/math">
                      <m:r>
                        <a:rPr lang="sl-SI" sz="1800" b="0" i="1" smtClean="0">
                          <a:latin typeface="Cambria Math"/>
                        </a:rPr>
                        <m:t>1</m:t>
                      </m:r>
                      <m:r>
                        <a:rPr lang="sl-SI" sz="1800" b="0" i="1" smtClean="0">
                          <a:latin typeface="Cambria Math"/>
                        </a:rPr>
                        <m:t>𝑚</m:t>
                      </m:r>
                      <m:r>
                        <a:rPr lang="sl-SI" sz="1800" b="0" i="1" smtClean="0">
                          <a:latin typeface="Cambria Math"/>
                        </a:rPr>
                        <m:t>= </m:t>
                      </m:r>
                      <m:f>
                        <m:fPr>
                          <m:ctrlPr>
                            <a:rPr lang="sl-SI" sz="1800" b="0" i="1" smtClean="0">
                              <a:latin typeface="Cambria Math" panose="02040503050406030204" pitchFamily="18" charset="0"/>
                            </a:rPr>
                          </m:ctrlPr>
                        </m:fPr>
                        <m:num>
                          <m:r>
                            <a:rPr lang="sl-SI" sz="1800" b="0" i="1" smtClean="0">
                              <a:latin typeface="Cambria Math"/>
                            </a:rPr>
                            <m:t>𝐾</m:t>
                          </m:r>
                          <m:r>
                            <a:rPr lang="sl-SI" sz="1800" b="0" i="1" smtClean="0">
                              <a:latin typeface="Cambria Math"/>
                            </a:rPr>
                            <m:t> ∙</m:t>
                          </m:r>
                          <m:r>
                            <a:rPr lang="sl-SI" sz="1800" b="0" i="1" smtClean="0">
                              <a:latin typeface="Cambria Math"/>
                              <a:ea typeface="Cambria Math"/>
                            </a:rPr>
                            <m:t>𝑥</m:t>
                          </m:r>
                        </m:num>
                        <m:den>
                          <m:r>
                            <a:rPr lang="sl-SI" sz="1800" b="0" i="1" smtClean="0">
                              <a:latin typeface="Cambria Math"/>
                            </a:rPr>
                            <m:t>10 000 000 </m:t>
                          </m:r>
                          <m:r>
                            <a:rPr lang="sl-SI" sz="1800" b="0" i="1" smtClean="0">
                              <a:latin typeface="Cambria Math"/>
                              <a:ea typeface="Cambria Math"/>
                            </a:rPr>
                            <m:t>∙4</m:t>
                          </m:r>
                        </m:den>
                      </m:f>
                    </m:oMath>
                  </m:oMathPara>
                </a14:m>
                <a:endParaRPr lang="sl-SI" sz="1800" dirty="0"/>
              </a:p>
            </p:txBody>
          </p:sp>
        </mc:Choice>
        <mc:Fallback xmlns="">
          <p:sp>
            <p:nvSpPr>
              <p:cNvPr id="2" name="PoljeZBesedilom 1"/>
              <p:cNvSpPr txBox="1">
                <a:spLocks noRot="1" noChangeAspect="1" noMove="1" noResize="1" noEditPoints="1" noAdjustHandles="1" noChangeArrowheads="1" noChangeShapeType="1" noTextEdit="1"/>
              </p:cNvSpPr>
              <p:nvPr/>
            </p:nvSpPr>
            <p:spPr>
              <a:xfrm>
                <a:off x="2057867" y="4500713"/>
                <a:ext cx="2400785" cy="1164871"/>
              </a:xfrm>
              <a:prstGeom prst="rect">
                <a:avLst/>
              </a:prstGeom>
              <a:blipFill rotWithShape="1">
                <a:blip r:embed="rId3"/>
                <a:stretch>
                  <a:fillRect/>
                </a:stretch>
              </a:blipFill>
            </p:spPr>
            <p:txBody>
              <a:bodyPr/>
              <a:lstStyle/>
              <a:p>
                <a:r>
                  <a:rPr lang="sl-SI">
                    <a:noFill/>
                  </a:rPr>
                  <a:t> </a:t>
                </a:r>
              </a:p>
            </p:txBody>
          </p:sp>
        </mc:Fallback>
      </mc:AlternateContent>
      <p:cxnSp>
        <p:nvCxnSpPr>
          <p:cNvPr id="7" name="Raven povezovalnik 6"/>
          <p:cNvCxnSpPr/>
          <p:nvPr/>
        </p:nvCxnSpPr>
        <p:spPr>
          <a:xfrm>
            <a:off x="1331640" y="3510826"/>
            <a:ext cx="0" cy="12293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Skupina 18"/>
          <p:cNvGrpSpPr/>
          <p:nvPr/>
        </p:nvGrpSpPr>
        <p:grpSpPr>
          <a:xfrm flipH="1">
            <a:off x="1265779" y="3016250"/>
            <a:ext cx="792088" cy="2210544"/>
            <a:chOff x="4355976" y="2730624"/>
            <a:chExt cx="792088" cy="2210544"/>
          </a:xfrm>
        </p:grpSpPr>
        <p:sp>
          <p:nvSpPr>
            <p:cNvPr id="18" name="Lok 17"/>
            <p:cNvSpPr/>
            <p:nvPr/>
          </p:nvSpPr>
          <p:spPr>
            <a:xfrm>
              <a:off x="4355976" y="2730624"/>
              <a:ext cx="792088" cy="2210544"/>
            </a:xfrm>
            <a:prstGeom prst="arc">
              <a:avLst>
                <a:gd name="adj1" fmla="val 16901960"/>
                <a:gd name="adj2" fmla="val 0"/>
              </a:avLst>
            </a:prstGeom>
            <a:ln w="19050">
              <a:solidFill>
                <a:srgbClr val="3366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p>
          </p:txBody>
        </p:sp>
        <p:sp>
          <p:nvSpPr>
            <p:cNvPr id="21" name="Lok 20"/>
            <p:cNvSpPr/>
            <p:nvPr/>
          </p:nvSpPr>
          <p:spPr>
            <a:xfrm rot="10800000" flipH="1">
              <a:off x="4355976" y="2730624"/>
              <a:ext cx="792088" cy="2210544"/>
            </a:xfrm>
            <a:prstGeom prst="arc">
              <a:avLst>
                <a:gd name="adj1" fmla="val 16901960"/>
                <a:gd name="adj2" fmla="val 0"/>
              </a:avLst>
            </a:prstGeom>
            <a:ln w="19050">
              <a:solidFill>
                <a:srgbClr val="3366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a:p>
          </p:txBody>
        </p:sp>
      </p:grpSp>
      <mc:AlternateContent xmlns:mc="http://schemas.openxmlformats.org/markup-compatibility/2006" xmlns:a14="http://schemas.microsoft.com/office/drawing/2010/main">
        <mc:Choice Requires="a14">
          <p:sp>
            <p:nvSpPr>
              <p:cNvPr id="30" name="PoljeZBesedilom 29"/>
              <p:cNvSpPr txBox="1"/>
              <p:nvPr/>
            </p:nvSpPr>
            <p:spPr>
              <a:xfrm>
                <a:off x="2034277" y="3353038"/>
                <a:ext cx="774443" cy="4942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sl-SI" b="0" i="1" smtClean="0">
                          <a:latin typeface="Cambria Math"/>
                        </a:rPr>
                        <m:t>𝐾</m:t>
                      </m:r>
                      <m:r>
                        <a:rPr lang="sl-SI" b="0" i="1" smtClean="0">
                          <a:latin typeface="Cambria Math"/>
                        </a:rPr>
                        <m:t>= </m:t>
                      </m:r>
                      <m:f>
                        <m:fPr>
                          <m:ctrlPr>
                            <a:rPr lang="sl-SI" b="0" i="1" smtClean="0">
                              <a:latin typeface="Cambria Math" panose="02040503050406030204" pitchFamily="18" charset="0"/>
                            </a:rPr>
                          </m:ctrlPr>
                        </m:fPr>
                        <m:num>
                          <m:r>
                            <a:rPr lang="sl-SI" b="0" i="1" smtClean="0">
                              <a:latin typeface="Cambria Math"/>
                            </a:rPr>
                            <m:t>𝐷</m:t>
                          </m:r>
                        </m:num>
                        <m:den>
                          <m:r>
                            <a:rPr lang="sl-SI" b="0" i="1" smtClean="0">
                              <a:latin typeface="Cambria Math"/>
                            </a:rPr>
                            <m:t>𝐿</m:t>
                          </m:r>
                        </m:den>
                      </m:f>
                    </m:oMath>
                  </m:oMathPara>
                </a14:m>
                <a:endParaRPr lang="sl-SI" dirty="0"/>
              </a:p>
            </p:txBody>
          </p:sp>
        </mc:Choice>
        <mc:Fallback xmlns="">
          <p:sp>
            <p:nvSpPr>
              <p:cNvPr id="30" name="PoljeZBesedilom 29"/>
              <p:cNvSpPr txBox="1">
                <a:spLocks noRot="1" noChangeAspect="1" noMove="1" noResize="1" noEditPoints="1" noAdjustHandles="1" noChangeArrowheads="1" noChangeShapeType="1" noTextEdit="1"/>
              </p:cNvSpPr>
              <p:nvPr/>
            </p:nvSpPr>
            <p:spPr>
              <a:xfrm>
                <a:off x="2034277" y="3353038"/>
                <a:ext cx="774443" cy="494238"/>
              </a:xfrm>
              <a:prstGeom prst="rect">
                <a:avLst/>
              </a:prstGeom>
              <a:blipFill rotWithShape="1">
                <a:blip r:embed="rId4"/>
                <a:stretch>
                  <a:fillRect b="-1235"/>
                </a:stretch>
              </a:blipFill>
            </p:spPr>
            <p:txBody>
              <a:bodyPr/>
              <a:lstStyle/>
              <a:p>
                <a:r>
                  <a:rPr lang="sl-SI">
                    <a:noFill/>
                  </a:rPr>
                  <a:t> </a:t>
                </a:r>
              </a:p>
            </p:txBody>
          </p:sp>
        </mc:Fallback>
      </mc:AlternateContent>
      <p:sp>
        <p:nvSpPr>
          <p:cNvPr id="27" name="PoljeZBesedilom 26"/>
          <p:cNvSpPr txBox="1"/>
          <p:nvPr/>
        </p:nvSpPr>
        <p:spPr>
          <a:xfrm>
            <a:off x="988047" y="3122205"/>
            <a:ext cx="407484" cy="461665"/>
          </a:xfrm>
          <a:prstGeom prst="rect">
            <a:avLst/>
          </a:prstGeom>
          <a:noFill/>
        </p:spPr>
        <p:txBody>
          <a:bodyPr wrap="none" rtlCol="0">
            <a:spAutoFit/>
          </a:bodyPr>
          <a:lstStyle/>
          <a:p>
            <a:r>
              <a:rPr lang="sl-SI" sz="2400" b="1" i="1" dirty="0" smtClean="0">
                <a:solidFill>
                  <a:srgbClr val="3366FF"/>
                </a:solidFill>
                <a:latin typeface="Times New Roman" panose="02020603050405020304" pitchFamily="18" charset="0"/>
                <a:cs typeface="Times New Roman" panose="02020603050405020304" pitchFamily="18" charset="0"/>
              </a:rPr>
              <a:t>D</a:t>
            </a:r>
            <a:endParaRPr lang="sl-SI" sz="2400" b="1" i="1" dirty="0">
              <a:solidFill>
                <a:srgbClr val="3366FF"/>
              </a:solidFill>
              <a:latin typeface="Times New Roman" panose="02020603050405020304" pitchFamily="18" charset="0"/>
              <a:cs typeface="Times New Roman" panose="02020603050405020304" pitchFamily="18" charset="0"/>
            </a:endParaRPr>
          </a:p>
        </p:txBody>
      </p:sp>
      <p:sp>
        <p:nvSpPr>
          <p:cNvPr id="32" name="PoljeZBesedilom 31"/>
          <p:cNvSpPr txBox="1"/>
          <p:nvPr/>
        </p:nvSpPr>
        <p:spPr>
          <a:xfrm>
            <a:off x="1352379" y="4001165"/>
            <a:ext cx="372218" cy="461665"/>
          </a:xfrm>
          <a:prstGeom prst="rect">
            <a:avLst/>
          </a:prstGeom>
          <a:noFill/>
        </p:spPr>
        <p:txBody>
          <a:bodyPr wrap="none" rtlCol="0">
            <a:spAutoFit/>
          </a:bodyPr>
          <a:lstStyle/>
          <a:p>
            <a:r>
              <a:rPr lang="sl-SI" sz="2400" b="1" i="1" dirty="0" smtClean="0">
                <a:solidFill>
                  <a:srgbClr val="FF0000"/>
                </a:solidFill>
                <a:latin typeface="Times New Roman" panose="02020603050405020304" pitchFamily="18" charset="0"/>
                <a:cs typeface="Times New Roman" panose="02020603050405020304" pitchFamily="18" charset="0"/>
              </a:rPr>
              <a:t>L</a:t>
            </a:r>
            <a:endParaRPr lang="sl-SI" sz="2400" b="1" i="1" dirty="0">
              <a:solidFill>
                <a:srgbClr val="FF0000"/>
              </a:solidFill>
              <a:latin typeface="Times New Roman" panose="02020603050405020304" pitchFamily="18" charset="0"/>
              <a:cs typeface="Times New Roman" panose="02020603050405020304" pitchFamily="18" charset="0"/>
            </a:endParaRPr>
          </a:p>
        </p:txBody>
      </p:sp>
      <p:sp>
        <p:nvSpPr>
          <p:cNvPr id="28" name="PoljeZBesedilom 27"/>
          <p:cNvSpPr txBox="1"/>
          <p:nvPr/>
        </p:nvSpPr>
        <p:spPr>
          <a:xfrm>
            <a:off x="3123791" y="3362563"/>
            <a:ext cx="2669722" cy="600164"/>
          </a:xfrm>
          <a:prstGeom prst="rect">
            <a:avLst/>
          </a:prstGeom>
          <a:noFill/>
        </p:spPr>
        <p:txBody>
          <a:bodyPr wrap="square" rtlCol="0">
            <a:spAutoFit/>
          </a:bodyPr>
          <a:lstStyle/>
          <a:p>
            <a:r>
              <a:rPr lang="sl-SI" sz="1100" dirty="0" smtClean="0"/>
              <a:t>Astronomsko določeno razmerje razdalje Dunkerque- Pariz pri pariškemu poldnevniku.</a:t>
            </a:r>
            <a:endParaRPr lang="sl-SI" sz="1100" dirty="0"/>
          </a:p>
        </p:txBody>
      </p:sp>
      <p:sp>
        <p:nvSpPr>
          <p:cNvPr id="34" name="PoljeZBesedilom 33"/>
          <p:cNvSpPr txBox="1"/>
          <p:nvPr/>
        </p:nvSpPr>
        <p:spPr>
          <a:xfrm>
            <a:off x="3573041" y="4524731"/>
            <a:ext cx="2220472" cy="430887"/>
          </a:xfrm>
          <a:prstGeom prst="rect">
            <a:avLst/>
          </a:prstGeom>
          <a:noFill/>
        </p:spPr>
        <p:txBody>
          <a:bodyPr wrap="square" rtlCol="0">
            <a:spAutoFit/>
          </a:bodyPr>
          <a:lstStyle/>
          <a:p>
            <a:r>
              <a:rPr lang="sl-SI" sz="1100" dirty="0" smtClean="0"/>
              <a:t>Razdalja Dunkerque- Pariz v dolžinskih enotah </a:t>
            </a:r>
            <a:r>
              <a:rPr lang="sl-SI" sz="1100" dirty="0" err="1" smtClean="0"/>
              <a:t>toise</a:t>
            </a:r>
            <a:r>
              <a:rPr lang="sl-SI" sz="1100" dirty="0" smtClean="0"/>
              <a:t>.</a:t>
            </a:r>
            <a:endParaRPr lang="sl-SI" sz="1100" dirty="0"/>
          </a:p>
        </p:txBody>
      </p:sp>
      <p:sp>
        <p:nvSpPr>
          <p:cNvPr id="35" name="PoljeZBesedilom 34"/>
          <p:cNvSpPr txBox="1"/>
          <p:nvPr/>
        </p:nvSpPr>
        <p:spPr>
          <a:xfrm>
            <a:off x="2699792" y="5796701"/>
            <a:ext cx="2220472" cy="430887"/>
          </a:xfrm>
          <a:prstGeom prst="rect">
            <a:avLst/>
          </a:prstGeom>
          <a:noFill/>
        </p:spPr>
        <p:txBody>
          <a:bodyPr wrap="square" rtlCol="0">
            <a:spAutoFit/>
          </a:bodyPr>
          <a:lstStyle/>
          <a:p>
            <a:r>
              <a:rPr lang="sl-SI" sz="1100" dirty="0" smtClean="0"/>
              <a:t>Dolžina enega metra v enotah </a:t>
            </a:r>
            <a:r>
              <a:rPr lang="sl-SI" sz="1100" dirty="0" err="1" smtClean="0"/>
              <a:t>toise</a:t>
            </a:r>
            <a:r>
              <a:rPr lang="sl-SI" sz="1100" dirty="0" smtClean="0"/>
              <a:t>.</a:t>
            </a:r>
            <a:endParaRPr lang="sl-SI" sz="1100" dirty="0"/>
          </a:p>
        </p:txBody>
      </p:sp>
      <p:pic>
        <p:nvPicPr>
          <p:cNvPr id="16" name="Picture 2" descr="http://ichef.bbci.co.uk/wwfeatures/wm/live/1600_900/images/live/p0/6l/q0/p06lq045.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734176" y="4720301"/>
            <a:ext cx="3308348" cy="18609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15363" name="Text Box 3"/>
          <p:cNvSpPr txBox="1">
            <a:spLocks noChangeArrowheads="1"/>
          </p:cNvSpPr>
          <p:nvPr/>
        </p:nvSpPr>
        <p:spPr bwMode="auto">
          <a:xfrm>
            <a:off x="971600" y="295407"/>
            <a:ext cx="46466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b="1" dirty="0"/>
              <a:t>Razvoj definicije metra</a:t>
            </a:r>
          </a:p>
        </p:txBody>
      </p:sp>
      <p:graphicFrame>
        <p:nvGraphicFramePr>
          <p:cNvPr id="206852" name="Group 4"/>
          <p:cNvGraphicFramePr>
            <a:graphicFrameLocks noGrp="1"/>
          </p:cNvGraphicFramePr>
          <p:nvPr>
            <p:extLst>
              <p:ext uri="{D42A27DB-BD31-4B8C-83A1-F6EECF244321}">
                <p14:modId xmlns:p14="http://schemas.microsoft.com/office/powerpoint/2010/main" val="1228378660"/>
              </p:ext>
            </p:extLst>
          </p:nvPr>
        </p:nvGraphicFramePr>
        <p:xfrm>
          <a:off x="1043608" y="1340768"/>
          <a:ext cx="7273925" cy="3435351"/>
        </p:xfrm>
        <a:graphic>
          <a:graphicData uri="http://schemas.openxmlformats.org/drawingml/2006/table">
            <a:tbl>
              <a:tblPr/>
              <a:tblGrid>
                <a:gridCol w="833438">
                  <a:extLst>
                    <a:ext uri="{9D8B030D-6E8A-4147-A177-3AD203B41FA5}">
                      <a16:colId xmlns:a16="http://schemas.microsoft.com/office/drawing/2014/main" val="20000"/>
                    </a:ext>
                  </a:extLst>
                </a:gridCol>
                <a:gridCol w="4279900">
                  <a:extLst>
                    <a:ext uri="{9D8B030D-6E8A-4147-A177-3AD203B41FA5}">
                      <a16:colId xmlns:a16="http://schemas.microsoft.com/office/drawing/2014/main" val="20001"/>
                    </a:ext>
                  </a:extLst>
                </a:gridCol>
                <a:gridCol w="2160587">
                  <a:extLst>
                    <a:ext uri="{9D8B030D-6E8A-4147-A177-3AD203B41FA5}">
                      <a16:colId xmlns:a16="http://schemas.microsoft.com/office/drawing/2014/main" val="20002"/>
                    </a:ext>
                  </a:extLst>
                </a:gridCol>
              </a:tblGrid>
              <a:tr h="8717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1" i="0" u="none" strike="noStrike" cap="none" normalizeH="0" baseline="0" smtClean="0">
                          <a:ln>
                            <a:noFill/>
                          </a:ln>
                          <a:solidFill>
                            <a:schemeClr val="tx1"/>
                          </a:solidFill>
                          <a:effectLst/>
                          <a:latin typeface="Arial" charset="0"/>
                        </a:rPr>
                        <a:t>Datum</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1" i="0" u="none" strike="noStrike" cap="none" normalizeH="0" baseline="0" smtClean="0">
                          <a:ln>
                            <a:noFill/>
                          </a:ln>
                          <a:solidFill>
                            <a:schemeClr val="tx1"/>
                          </a:solidFill>
                          <a:effectLst/>
                          <a:latin typeface="Arial" charset="0"/>
                        </a:rPr>
                        <a:t>Definicija metra</a:t>
                      </a:r>
                    </a:p>
                  </a:txBody>
                  <a:tcPr marT="45716" marB="45716"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sz="1600" b="1" i="0" u="none" strike="noStrike" cap="none" normalizeH="0" baseline="0" dirty="0" smtClean="0">
                          <a:ln>
                            <a:noFill/>
                          </a:ln>
                          <a:solidFill>
                            <a:schemeClr val="tx1"/>
                          </a:solidFill>
                          <a:effectLst/>
                          <a:latin typeface="Arial" charset="0"/>
                        </a:rPr>
                        <a:t>negotovost realizacije</a:t>
                      </a:r>
                      <a:r>
                        <a:rPr kumimoji="0" lang="sl-SI" sz="1600" b="0" i="0" u="none" strike="noStrike" cap="none" normalizeH="0" baseline="0" dirty="0" smtClean="0">
                          <a:ln>
                            <a:noFill/>
                          </a:ln>
                          <a:solidFill>
                            <a:schemeClr val="tx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l-SI" sz="1600" b="0" i="0" u="none" strike="noStrike" cap="none" normalizeH="0" baseline="0" dirty="0" smtClean="0">
                        <a:ln>
                          <a:noFill/>
                        </a:ln>
                        <a:solidFill>
                          <a:schemeClr val="tx1"/>
                        </a:solidFill>
                        <a:effectLst/>
                        <a:latin typeface="Trebuchet MS" pitchFamily="34" charset="0"/>
                      </a:endParaRPr>
                    </a:p>
                  </a:txBody>
                  <a:tcPr marT="45716" marB="45716" horzOverflow="overflow">
                    <a:lnL w="12700" cap="flat" cmpd="sng" algn="ctr">
                      <a:solidFill>
                        <a:schemeClr val="accent2"/>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0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smtClean="0">
                          <a:ln>
                            <a:noFill/>
                          </a:ln>
                          <a:solidFill>
                            <a:schemeClr val="tx1"/>
                          </a:solidFill>
                          <a:effectLst/>
                          <a:latin typeface="Trebuchet MS" pitchFamily="34" charset="0"/>
                        </a:rPr>
                        <a:t>1791</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dirty="0" smtClean="0">
                          <a:ln>
                            <a:noFill/>
                          </a:ln>
                          <a:solidFill>
                            <a:schemeClr val="tx1"/>
                          </a:solidFill>
                          <a:effectLst/>
                          <a:latin typeface="Arial" charset="0"/>
                        </a:rPr>
                        <a:t>Četrtina poldnevnika Zemlje</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0" fontAlgn="base" latinLnBrk="0" hangingPunct="0">
                        <a:lnSpc>
                          <a:spcPct val="100000"/>
                        </a:lnSpc>
                        <a:spcBef>
                          <a:spcPct val="0"/>
                        </a:spcBef>
                        <a:spcAft>
                          <a:spcPct val="0"/>
                        </a:spcAft>
                        <a:buClrTx/>
                        <a:buSzTx/>
                        <a:buFontTx/>
                        <a:buNone/>
                        <a:tabLst/>
                      </a:pPr>
                      <a:r>
                        <a:rPr kumimoji="0" lang="sl-SI" sz="1600" b="0" i="0" u="none" strike="noStrike" cap="none" normalizeH="0" baseline="0" smtClean="0">
                          <a:ln>
                            <a:noFill/>
                          </a:ln>
                          <a:solidFill>
                            <a:schemeClr val="tx1"/>
                          </a:solidFill>
                          <a:effectLst/>
                          <a:latin typeface="Arial" charset="0"/>
                          <a:sym typeface="Symbol" pitchFamily="18" charset="2"/>
                        </a:rPr>
                        <a:t></a:t>
                      </a:r>
                      <a:r>
                        <a:rPr kumimoji="0" lang="sl-SI" sz="1600" b="0" i="0" u="none" strike="noStrike" cap="none" normalizeH="0" baseline="0" smtClean="0">
                          <a:ln>
                            <a:noFill/>
                          </a:ln>
                          <a:solidFill>
                            <a:schemeClr val="tx1"/>
                          </a:solidFill>
                          <a:effectLst/>
                          <a:latin typeface="Arial" charset="0"/>
                        </a:rPr>
                        <a:t> 0.06 mm</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sl-SI" sz="1600" b="0" i="0" u="none" strike="noStrike" cap="none" normalizeH="0" baseline="0" smtClean="0">
                        <a:ln>
                          <a:noFill/>
                        </a:ln>
                        <a:solidFill>
                          <a:schemeClr val="tx1"/>
                        </a:solidFill>
                        <a:effectLst/>
                        <a:latin typeface="Trebuchet MS"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65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smtClean="0">
                          <a:ln>
                            <a:noFill/>
                          </a:ln>
                          <a:solidFill>
                            <a:schemeClr val="tx1"/>
                          </a:solidFill>
                          <a:effectLst/>
                          <a:latin typeface="Trebuchet MS" pitchFamily="34" charset="0"/>
                        </a:rPr>
                        <a:t>1889</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smtClean="0">
                          <a:ln>
                            <a:noFill/>
                          </a:ln>
                          <a:solidFill>
                            <a:schemeClr val="tx1"/>
                          </a:solidFill>
                          <a:effectLst/>
                          <a:latin typeface="Arial" charset="0"/>
                        </a:rPr>
                        <a:t>Mednarodni prototip metra</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smtClean="0">
                          <a:ln>
                            <a:noFill/>
                          </a:ln>
                          <a:solidFill>
                            <a:schemeClr val="tx1"/>
                          </a:solidFill>
                          <a:effectLst/>
                          <a:latin typeface="Arial" charset="0"/>
                          <a:sym typeface="Symbol" pitchFamily="18" charset="2"/>
                        </a:rPr>
                        <a:t></a:t>
                      </a:r>
                      <a:r>
                        <a:rPr kumimoji="0" lang="sl-SI" sz="1600" b="0" i="0" u="none" strike="noStrike" cap="none" normalizeH="0" baseline="0" smtClean="0">
                          <a:ln>
                            <a:noFill/>
                          </a:ln>
                          <a:solidFill>
                            <a:schemeClr val="tx1"/>
                          </a:solidFill>
                          <a:effectLst/>
                          <a:latin typeface="Arial" charset="0"/>
                        </a:rPr>
                        <a:t> 0.002 mm</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65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smtClean="0">
                          <a:ln>
                            <a:noFill/>
                          </a:ln>
                          <a:solidFill>
                            <a:schemeClr val="tx1"/>
                          </a:solidFill>
                          <a:effectLst/>
                          <a:latin typeface="Trebuchet MS" pitchFamily="34" charset="0"/>
                        </a:rPr>
                        <a:t>1960</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smtClean="0">
                          <a:ln>
                            <a:noFill/>
                          </a:ln>
                          <a:solidFill>
                            <a:schemeClr val="tx1"/>
                          </a:solidFill>
                          <a:effectLst/>
                          <a:latin typeface="Arial" charset="0"/>
                        </a:rPr>
                        <a:t>Kriptonova svetilka</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smtClean="0">
                          <a:ln>
                            <a:noFill/>
                          </a:ln>
                          <a:solidFill>
                            <a:schemeClr val="tx1"/>
                          </a:solidFill>
                          <a:effectLst/>
                          <a:latin typeface="Arial" charset="0"/>
                          <a:sym typeface="Symbol" pitchFamily="18" charset="2"/>
                        </a:rPr>
                        <a:t></a:t>
                      </a:r>
                      <a:r>
                        <a:rPr kumimoji="0" lang="sl-SI" sz="1600" b="0" i="0" u="none" strike="noStrike" cap="none" normalizeH="0" baseline="0" smtClean="0">
                          <a:ln>
                            <a:noFill/>
                          </a:ln>
                          <a:solidFill>
                            <a:schemeClr val="tx1"/>
                          </a:solidFill>
                          <a:effectLst/>
                          <a:latin typeface="Arial" charset="0"/>
                        </a:rPr>
                        <a:t> 0.000 007 mm</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0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smtClean="0">
                          <a:ln>
                            <a:noFill/>
                          </a:ln>
                          <a:solidFill>
                            <a:schemeClr val="tx1"/>
                          </a:solidFill>
                          <a:effectLst/>
                          <a:latin typeface="Trebuchet MS" pitchFamily="34" charset="0"/>
                        </a:rPr>
                        <a:t>1983</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smtClean="0">
                          <a:ln>
                            <a:noFill/>
                          </a:ln>
                          <a:solidFill>
                            <a:schemeClr val="tx1"/>
                          </a:solidFill>
                          <a:effectLst/>
                          <a:latin typeface="Arial" charset="0"/>
                        </a:rPr>
                        <a:t>Hitrost svetlobe</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0" fontAlgn="base" latinLnBrk="0" hangingPunct="0">
                        <a:lnSpc>
                          <a:spcPct val="100000"/>
                        </a:lnSpc>
                        <a:spcBef>
                          <a:spcPct val="0"/>
                        </a:spcBef>
                        <a:spcAft>
                          <a:spcPct val="0"/>
                        </a:spcAft>
                        <a:buClrTx/>
                        <a:buSzTx/>
                        <a:buFontTx/>
                        <a:buNone/>
                        <a:tabLst/>
                      </a:pPr>
                      <a:r>
                        <a:rPr kumimoji="0" lang="sl-SI" sz="1600" b="0" i="0" u="none" strike="noStrike" cap="none" normalizeH="0" baseline="0" smtClean="0">
                          <a:ln>
                            <a:noFill/>
                          </a:ln>
                          <a:solidFill>
                            <a:schemeClr val="tx1"/>
                          </a:solidFill>
                          <a:effectLst/>
                          <a:latin typeface="Arial" charset="0"/>
                          <a:sym typeface="Symbol" pitchFamily="18" charset="2"/>
                        </a:rPr>
                        <a:t></a:t>
                      </a:r>
                      <a:r>
                        <a:rPr kumimoji="0" lang="sl-SI" sz="1600" b="0" i="0" u="none" strike="noStrike" cap="none" normalizeH="0" baseline="0" smtClean="0">
                          <a:ln>
                            <a:noFill/>
                          </a:ln>
                          <a:solidFill>
                            <a:schemeClr val="tx1"/>
                          </a:solidFill>
                          <a:effectLst/>
                          <a:latin typeface="Arial" charset="0"/>
                        </a:rPr>
                        <a:t> 0.000 000 7 mm</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sl-SI" sz="1600" b="0" i="0" u="none" strike="noStrike" cap="none" normalizeH="0" baseline="0" smtClean="0">
                        <a:ln>
                          <a:noFill/>
                        </a:ln>
                        <a:solidFill>
                          <a:schemeClr val="tx1"/>
                        </a:solidFill>
                        <a:effectLst/>
                        <a:latin typeface="Trebuchet MS"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0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l-SI" sz="1600" b="0" i="0" u="none" strike="noStrike" cap="none" normalizeH="0" baseline="0" smtClean="0">
                          <a:ln>
                            <a:noFill/>
                          </a:ln>
                          <a:solidFill>
                            <a:schemeClr val="tx1"/>
                          </a:solidFill>
                          <a:effectLst/>
                          <a:latin typeface="Trebuchet MS" pitchFamily="34" charset="0"/>
                        </a:rPr>
                        <a:t>danes</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sz="1600" b="0" i="0" u="none" strike="noStrike" cap="none" normalizeH="0" baseline="0" smtClean="0">
                          <a:ln>
                            <a:noFill/>
                          </a:ln>
                          <a:solidFill>
                            <a:schemeClr val="tx1"/>
                          </a:solidFill>
                          <a:effectLst/>
                          <a:latin typeface="Arial" charset="0"/>
                        </a:rPr>
                        <a:t>Hitrost svetlobe z izboljšano točnostjo He-Ne laserja</a:t>
                      </a: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sz="1600" b="0" i="0" u="none" strike="noStrike" cap="none" normalizeH="0" baseline="0" dirty="0" smtClean="0">
                          <a:ln>
                            <a:noFill/>
                          </a:ln>
                          <a:solidFill>
                            <a:schemeClr val="tx1"/>
                          </a:solidFill>
                          <a:effectLst/>
                          <a:latin typeface="Arial" charset="0"/>
                          <a:sym typeface="Symbol" pitchFamily="18" charset="2"/>
                        </a:rPr>
                        <a:t></a:t>
                      </a:r>
                      <a:r>
                        <a:rPr kumimoji="0" lang="sl-SI" sz="1600" b="0" i="0" u="none" strike="noStrike" cap="none" normalizeH="0" baseline="0" dirty="0" smtClean="0">
                          <a:ln>
                            <a:noFill/>
                          </a:ln>
                          <a:solidFill>
                            <a:schemeClr val="tx1"/>
                          </a:solidFill>
                          <a:effectLst/>
                          <a:latin typeface="Arial" charset="0"/>
                        </a:rPr>
                        <a:t> 0.000 000 02 mm</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sl-SI" sz="1600" b="0" i="0" u="none" strike="noStrike" cap="none" normalizeH="0" baseline="0" dirty="0" smtClean="0">
                        <a:ln>
                          <a:noFill/>
                        </a:ln>
                        <a:solidFill>
                          <a:schemeClr val="tx1"/>
                        </a:solidFill>
                        <a:effectLst/>
                        <a:latin typeface="Trebuchet MS" pitchFamily="34" charset="0"/>
                      </a:endParaRPr>
                    </a:p>
                  </a:txBody>
                  <a:tcPr marT="45716" marB="4571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ravokotnik 27"/>
          <p:cNvSpPr/>
          <p:nvPr/>
        </p:nvSpPr>
        <p:spPr>
          <a:xfrm>
            <a:off x="0" y="0"/>
            <a:ext cx="9144000" cy="6858000"/>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pic>
        <p:nvPicPr>
          <p:cNvPr id="16387"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09738" y="1895475"/>
            <a:ext cx="846137"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4188" y="2205038"/>
            <a:ext cx="9779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9"/>
          <p:cNvSpPr>
            <a:spLocks noChangeArrowheads="1"/>
          </p:cNvSpPr>
          <p:nvPr/>
        </p:nvSpPr>
        <p:spPr bwMode="auto">
          <a:xfrm>
            <a:off x="3548063" y="2366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149" name="Line 2"/>
          <p:cNvSpPr>
            <a:spLocks noChangeShapeType="1"/>
          </p:cNvSpPr>
          <p:nvPr/>
        </p:nvSpPr>
        <p:spPr bwMode="auto">
          <a:xfrm>
            <a:off x="3357563" y="4276725"/>
            <a:ext cx="1824037" cy="3683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50" name="Line 3"/>
          <p:cNvSpPr>
            <a:spLocks noChangeShapeType="1"/>
          </p:cNvSpPr>
          <p:nvPr/>
        </p:nvSpPr>
        <p:spPr bwMode="auto">
          <a:xfrm flipH="1">
            <a:off x="3649663" y="3394075"/>
            <a:ext cx="1933575" cy="701675"/>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51" name="Text Box 11"/>
          <p:cNvSpPr txBox="1">
            <a:spLocks noChangeArrowheads="1"/>
          </p:cNvSpPr>
          <p:nvPr/>
        </p:nvSpPr>
        <p:spPr bwMode="auto">
          <a:xfrm>
            <a:off x="2207574" y="404241"/>
            <a:ext cx="1211262" cy="639763"/>
          </a:xfrm>
          <a:prstGeom prst="rect">
            <a:avLst/>
          </a:prstGeom>
          <a:solidFill>
            <a:srgbClr val="33CCFF"/>
          </a:solidFill>
          <a:ln/>
          <a:extLst/>
        </p:spPr>
        <p:style>
          <a:lnRef idx="0">
            <a:schemeClr val="accent4"/>
          </a:lnRef>
          <a:fillRef idx="3">
            <a:schemeClr val="accent4"/>
          </a:fillRef>
          <a:effectRef idx="3">
            <a:schemeClr val="accent4"/>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dirty="0">
                <a:latin typeface="Arial" charset="0"/>
              </a:rPr>
              <a:t>Metrska konvencija</a:t>
            </a:r>
          </a:p>
          <a:p>
            <a:pPr algn="ctr" eaLnBrk="1" hangingPunct="1">
              <a:defRPr/>
            </a:pPr>
            <a:r>
              <a:rPr lang="sl-SI" altLang="sl-SI" sz="1200" b="1" dirty="0">
                <a:latin typeface="Arial" charset="0"/>
              </a:rPr>
              <a:t>1875</a:t>
            </a:r>
            <a:r>
              <a:rPr lang="sl-SI" altLang="sl-SI" sz="1200" b="1" dirty="0">
                <a:latin typeface="Arial" charset="0"/>
                <a:cs typeface="Arial" charset="0"/>
              </a:rPr>
              <a:t> </a:t>
            </a:r>
          </a:p>
        </p:txBody>
      </p:sp>
      <p:sp>
        <p:nvSpPr>
          <p:cNvPr id="16395" name="Text Box 12"/>
          <p:cNvSpPr txBox="1">
            <a:spLocks noChangeArrowheads="1"/>
          </p:cNvSpPr>
          <p:nvPr/>
        </p:nvSpPr>
        <p:spPr bwMode="auto">
          <a:xfrm>
            <a:off x="2295525" y="1011238"/>
            <a:ext cx="976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prameter</a:t>
            </a:r>
          </a:p>
          <a:p>
            <a:pPr algn="ctr" eaLnBrk="1" hangingPunct="1">
              <a:spcBef>
                <a:spcPct val="0"/>
              </a:spcBef>
              <a:buFontTx/>
              <a:buNone/>
            </a:pPr>
            <a:r>
              <a:rPr lang="sl-SI" altLang="sl-SI" sz="1200">
                <a:latin typeface="Arial" charset="0"/>
              </a:rPr>
              <a:t>prakilogram</a:t>
            </a:r>
          </a:p>
        </p:txBody>
      </p:sp>
      <p:pic>
        <p:nvPicPr>
          <p:cNvPr id="16396" name="Picture 14" descr="X"/>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4200" y="333375"/>
            <a:ext cx="18605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 Box 15"/>
          <p:cNvSpPr txBox="1">
            <a:spLocks noChangeArrowheads="1"/>
          </p:cNvSpPr>
          <p:nvPr/>
        </p:nvSpPr>
        <p:spPr bwMode="auto">
          <a:xfrm>
            <a:off x="4946011" y="1018604"/>
            <a:ext cx="788988" cy="639762"/>
          </a:xfrm>
          <a:prstGeom prst="rect">
            <a:avLst/>
          </a:prstGeom>
          <a:solidFill>
            <a:srgbClr val="92D050"/>
          </a:solidFill>
          <a:ln/>
          <a:extLst/>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a:latin typeface="Arial" charset="0"/>
              </a:rPr>
              <a:t>“MKS” sistem</a:t>
            </a:r>
          </a:p>
          <a:p>
            <a:pPr algn="ctr" eaLnBrk="1" hangingPunct="1">
              <a:defRPr/>
            </a:pPr>
            <a:r>
              <a:rPr lang="sl-SI" altLang="sl-SI" sz="1200" b="1">
                <a:latin typeface="Arial" charset="0"/>
              </a:rPr>
              <a:t>1889</a:t>
            </a:r>
            <a:r>
              <a:rPr lang="sl-SI" altLang="sl-SI" sz="1200" b="1">
                <a:latin typeface="Arial" charset="0"/>
                <a:cs typeface="Arial" charset="0"/>
              </a:rPr>
              <a:t> </a:t>
            </a:r>
          </a:p>
        </p:txBody>
      </p:sp>
      <p:sp>
        <p:nvSpPr>
          <p:cNvPr id="16400" name="Text Box 16"/>
          <p:cNvSpPr txBox="1">
            <a:spLocks noChangeArrowheads="1"/>
          </p:cNvSpPr>
          <p:nvPr/>
        </p:nvSpPr>
        <p:spPr bwMode="auto">
          <a:xfrm>
            <a:off x="5984875" y="1249363"/>
            <a:ext cx="11303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H prameter</a:t>
            </a:r>
          </a:p>
          <a:p>
            <a:pPr algn="ctr" eaLnBrk="1" hangingPunct="1">
              <a:spcBef>
                <a:spcPct val="0"/>
              </a:spcBef>
              <a:buFontTx/>
              <a:buNone/>
            </a:pPr>
            <a:r>
              <a:rPr lang="sl-SI" altLang="sl-SI" sz="1200">
                <a:latin typeface="Arial" charset="0"/>
              </a:rPr>
              <a:t>prakilogram K</a:t>
            </a:r>
          </a:p>
          <a:p>
            <a:pPr algn="ctr" eaLnBrk="1" hangingPunct="1">
              <a:spcBef>
                <a:spcPct val="0"/>
              </a:spcBef>
              <a:buFontTx/>
              <a:buNone/>
            </a:pPr>
            <a:r>
              <a:rPr lang="sl-SI" altLang="sl-SI" sz="1200" b="1">
                <a:latin typeface="Arial" charset="0"/>
              </a:rPr>
              <a:t>sekunda</a:t>
            </a:r>
          </a:p>
        </p:txBody>
      </p:sp>
      <p:grpSp>
        <p:nvGrpSpPr>
          <p:cNvPr id="16401" name="Group 17"/>
          <p:cNvGrpSpPr>
            <a:grpSpLocks/>
          </p:cNvGrpSpPr>
          <p:nvPr/>
        </p:nvGrpSpPr>
        <p:grpSpPr bwMode="auto">
          <a:xfrm>
            <a:off x="2495550" y="2225675"/>
            <a:ext cx="1627188" cy="831850"/>
            <a:chOff x="192" y="1937"/>
            <a:chExt cx="2566" cy="4124"/>
          </a:xfrm>
        </p:grpSpPr>
        <p:sp>
          <p:nvSpPr>
            <p:cNvPr id="16425" name="Text Box 19"/>
            <p:cNvSpPr txBox="1">
              <a:spLocks noChangeArrowheads="1"/>
            </p:cNvSpPr>
            <p:nvPr/>
          </p:nvSpPr>
          <p:spPr bwMode="auto">
            <a:xfrm>
              <a:off x="1486" y="1937"/>
              <a:ext cx="1272" cy="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b="1">
                  <a:latin typeface="Arial" charset="0"/>
                </a:rPr>
                <a:t>amper</a:t>
              </a:r>
            </a:p>
          </p:txBody>
        </p:sp>
        <p:sp>
          <p:nvSpPr>
            <p:cNvPr id="6171" name="Text Box 18"/>
            <p:cNvSpPr txBox="1">
              <a:spLocks noChangeArrowheads="1"/>
            </p:cNvSpPr>
            <p:nvPr/>
          </p:nvSpPr>
          <p:spPr bwMode="auto">
            <a:xfrm>
              <a:off x="192" y="2351"/>
              <a:ext cx="1199" cy="3175"/>
            </a:xfrm>
            <a:prstGeom prst="rect">
              <a:avLst/>
            </a:prstGeom>
            <a:solidFill>
              <a:srgbClr val="FF6600"/>
            </a:solidFill>
            <a:ln/>
            <a:extLst/>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dirty="0">
                  <a:latin typeface="Arial" charset="0"/>
                </a:rPr>
                <a:t>“</a:t>
              </a:r>
              <a:r>
                <a:rPr lang="sl-SI" altLang="sl-SI" sz="1200" b="1" dirty="0" err="1">
                  <a:latin typeface="Arial" charset="0"/>
                </a:rPr>
                <a:t>MKSa</a:t>
              </a:r>
              <a:r>
                <a:rPr lang="sl-SI" altLang="sl-SI" sz="1200" b="1" dirty="0">
                  <a:latin typeface="Arial" charset="0"/>
                </a:rPr>
                <a:t>” sistem</a:t>
              </a:r>
            </a:p>
            <a:p>
              <a:pPr algn="ctr" eaLnBrk="1" hangingPunct="1">
                <a:defRPr/>
              </a:pPr>
              <a:r>
                <a:rPr lang="sl-SI" altLang="sl-SI" sz="1200" b="1" dirty="0">
                  <a:latin typeface="Arial" charset="0"/>
                </a:rPr>
                <a:t>1939</a:t>
              </a:r>
              <a:endParaRPr lang="sl-SI" altLang="sl-SI" sz="1200" b="1" dirty="0">
                <a:latin typeface="Arial" charset="0"/>
                <a:cs typeface="Arial" charset="0"/>
              </a:endParaRPr>
            </a:p>
          </p:txBody>
        </p:sp>
      </p:grpSp>
      <p:grpSp>
        <p:nvGrpSpPr>
          <p:cNvPr id="16402" name="Group 20"/>
          <p:cNvGrpSpPr>
            <a:grpSpLocks/>
          </p:cNvGrpSpPr>
          <p:nvPr/>
        </p:nvGrpSpPr>
        <p:grpSpPr bwMode="auto">
          <a:xfrm>
            <a:off x="5367338" y="2555875"/>
            <a:ext cx="1716087" cy="1200150"/>
            <a:chOff x="240" y="1640"/>
            <a:chExt cx="3214" cy="5982"/>
          </a:xfrm>
        </p:grpSpPr>
        <p:sp>
          <p:nvSpPr>
            <p:cNvPr id="6169" name="Text Box 21"/>
            <p:cNvSpPr txBox="1">
              <a:spLocks noChangeArrowheads="1"/>
            </p:cNvSpPr>
            <p:nvPr/>
          </p:nvSpPr>
          <p:spPr bwMode="auto">
            <a:xfrm>
              <a:off x="240" y="3165"/>
              <a:ext cx="1477" cy="3221"/>
            </a:xfrm>
            <a:prstGeom prst="rect">
              <a:avLst/>
            </a:prstGeom>
            <a:solidFill>
              <a:srgbClr val="FFC000"/>
            </a:solidFill>
            <a:ln/>
            <a:extLst/>
          </p:spPr>
          <p:style>
            <a:lnRef idx="0">
              <a:schemeClr val="accent2"/>
            </a:lnRef>
            <a:fillRef idx="3">
              <a:schemeClr val="accent2"/>
            </a:fillRef>
            <a:effectRef idx="3">
              <a:schemeClr val="accent2"/>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endParaRPr lang="sl-SI" altLang="sl-SI" sz="1200" b="1" dirty="0" smtClean="0">
                <a:latin typeface="Arial" charset="0"/>
              </a:endParaRPr>
            </a:p>
            <a:p>
              <a:pPr algn="ctr" eaLnBrk="1" hangingPunct="1">
                <a:defRPr/>
              </a:pPr>
              <a:r>
                <a:rPr lang="sl-SI" altLang="sl-SI" sz="1200" b="1" dirty="0" smtClean="0">
                  <a:latin typeface="Arial" charset="0"/>
                </a:rPr>
                <a:t>Sistem</a:t>
              </a:r>
            </a:p>
            <a:p>
              <a:pPr algn="ctr" eaLnBrk="1" hangingPunct="1">
                <a:defRPr/>
              </a:pPr>
              <a:r>
                <a:rPr lang="sl-SI" altLang="sl-SI" sz="1200" b="1" dirty="0" smtClean="0">
                  <a:latin typeface="Arial" charset="0"/>
                </a:rPr>
                <a:t>1954</a:t>
              </a:r>
              <a:endParaRPr lang="sl-SI" altLang="sl-SI" sz="1200" b="1" dirty="0">
                <a:latin typeface="Arial" charset="0"/>
                <a:cs typeface="Arial" charset="0"/>
              </a:endParaRPr>
            </a:p>
          </p:txBody>
        </p:sp>
        <p:sp>
          <p:nvSpPr>
            <p:cNvPr id="16424" name="Text Box 22"/>
            <p:cNvSpPr txBox="1">
              <a:spLocks noChangeArrowheads="1"/>
            </p:cNvSpPr>
            <p:nvPr/>
          </p:nvSpPr>
          <p:spPr bwMode="auto">
            <a:xfrm>
              <a:off x="1944" y="1640"/>
              <a:ext cx="1510" cy="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b="1">
                  <a:latin typeface="Arial" charset="0"/>
                </a:rPr>
                <a:t>kelvin</a:t>
              </a:r>
            </a:p>
            <a:p>
              <a:pPr algn="ctr" eaLnBrk="1" hangingPunct="1">
                <a:spcBef>
                  <a:spcPct val="0"/>
                </a:spcBef>
                <a:buFontTx/>
                <a:buNone/>
              </a:pPr>
              <a:r>
                <a:rPr lang="sl-SI" altLang="sl-SI" sz="1200" b="1">
                  <a:latin typeface="Arial" charset="0"/>
                </a:rPr>
                <a:t>kandela</a:t>
              </a:r>
            </a:p>
          </p:txBody>
        </p:sp>
      </p:grpSp>
      <p:sp>
        <p:nvSpPr>
          <p:cNvPr id="6158" name="Text Box 24"/>
          <p:cNvSpPr txBox="1">
            <a:spLocks noChangeArrowheads="1"/>
          </p:cNvSpPr>
          <p:nvPr/>
        </p:nvSpPr>
        <p:spPr bwMode="auto">
          <a:xfrm>
            <a:off x="2767961" y="3906266"/>
            <a:ext cx="808038" cy="639763"/>
          </a:xfrm>
          <a:prstGeom prst="rect">
            <a:avLst/>
          </a:prstGeom>
          <a:solidFill>
            <a:srgbClr val="009900"/>
          </a:solidFill>
          <a:ln/>
          <a:extLst/>
        </p:spPr>
        <p:style>
          <a:lnRef idx="0">
            <a:schemeClr val="accent1"/>
          </a:lnRef>
          <a:fillRef idx="3">
            <a:schemeClr val="accent1"/>
          </a:fillRef>
          <a:effectRef idx="3">
            <a:schemeClr val="accent1"/>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a:latin typeface="Arial" charset="0"/>
              </a:rPr>
              <a:t>“SI” sistem</a:t>
            </a:r>
          </a:p>
          <a:p>
            <a:pPr algn="ctr" eaLnBrk="1" hangingPunct="1">
              <a:defRPr/>
            </a:pPr>
            <a:r>
              <a:rPr lang="sl-SI" altLang="sl-SI" sz="1200" b="1">
                <a:latin typeface="Arial" charset="0"/>
              </a:rPr>
              <a:t>1960</a:t>
            </a:r>
            <a:endParaRPr lang="sl-SI" altLang="sl-SI" sz="1200" b="1">
              <a:latin typeface="Arial" charset="0"/>
              <a:cs typeface="Arial" charset="0"/>
            </a:endParaRPr>
          </a:p>
        </p:txBody>
      </p:sp>
      <p:sp>
        <p:nvSpPr>
          <p:cNvPr id="16406" name="Text Box 25"/>
          <p:cNvSpPr txBox="1">
            <a:spLocks noChangeArrowheads="1"/>
          </p:cNvSpPr>
          <p:nvPr/>
        </p:nvSpPr>
        <p:spPr bwMode="auto">
          <a:xfrm>
            <a:off x="1960563" y="3568700"/>
            <a:ext cx="8080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a:latin typeface="Arial" charset="0"/>
              </a:rPr>
              <a:t>kelvin</a:t>
            </a:r>
          </a:p>
          <a:p>
            <a:pPr algn="ctr" eaLnBrk="1" hangingPunct="1">
              <a:spcBef>
                <a:spcPct val="0"/>
              </a:spcBef>
              <a:buFontTx/>
              <a:buNone/>
            </a:pPr>
            <a:r>
              <a:rPr lang="sl-SI" altLang="sl-SI" sz="1200">
                <a:latin typeface="Arial" charset="0"/>
              </a:rPr>
              <a:t>kandela</a:t>
            </a:r>
          </a:p>
        </p:txBody>
      </p:sp>
      <p:grpSp>
        <p:nvGrpSpPr>
          <p:cNvPr id="16407" name="Group 26"/>
          <p:cNvGrpSpPr>
            <a:grpSpLocks/>
          </p:cNvGrpSpPr>
          <p:nvPr/>
        </p:nvGrpSpPr>
        <p:grpSpPr bwMode="auto">
          <a:xfrm>
            <a:off x="5227638" y="4340225"/>
            <a:ext cx="1609725" cy="1384300"/>
            <a:chOff x="2448" y="3402"/>
            <a:chExt cx="2491" cy="3089"/>
          </a:xfrm>
        </p:grpSpPr>
        <p:sp>
          <p:nvSpPr>
            <p:cNvPr id="6167" name="Text Box 27"/>
            <p:cNvSpPr txBox="1">
              <a:spLocks noChangeArrowheads="1"/>
            </p:cNvSpPr>
            <p:nvPr/>
          </p:nvSpPr>
          <p:spPr bwMode="auto">
            <a:xfrm>
              <a:off x="2448" y="3505"/>
              <a:ext cx="1103" cy="1427"/>
            </a:xfrm>
            <a:prstGeom prst="rect">
              <a:avLst/>
            </a:prstGeom>
            <a:solidFill>
              <a:srgbClr val="FF0000"/>
            </a:solidFill>
            <a:ln/>
            <a:extLst/>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dirty="0">
                  <a:solidFill>
                    <a:schemeClr val="bg1"/>
                  </a:solidFill>
                  <a:latin typeface="Arial" charset="0"/>
                </a:rPr>
                <a:t>“SI” sistem</a:t>
              </a:r>
            </a:p>
            <a:p>
              <a:pPr algn="ctr" eaLnBrk="1" hangingPunct="1">
                <a:defRPr/>
              </a:pPr>
              <a:r>
                <a:rPr lang="sl-SI" altLang="sl-SI" sz="1200" b="1" dirty="0">
                  <a:solidFill>
                    <a:schemeClr val="bg1"/>
                  </a:solidFill>
                  <a:latin typeface="Arial" charset="0"/>
                </a:rPr>
                <a:t>1971</a:t>
              </a:r>
              <a:endParaRPr lang="sl-SI" altLang="sl-SI" sz="1200" b="1" dirty="0">
                <a:solidFill>
                  <a:schemeClr val="bg1"/>
                </a:solidFill>
                <a:latin typeface="Arial" charset="0"/>
                <a:cs typeface="Arial" charset="0"/>
              </a:endParaRPr>
            </a:p>
          </p:txBody>
        </p:sp>
        <p:sp>
          <p:nvSpPr>
            <p:cNvPr id="16420" name="Text Box 28"/>
            <p:cNvSpPr txBox="1">
              <a:spLocks noChangeArrowheads="1"/>
            </p:cNvSpPr>
            <p:nvPr/>
          </p:nvSpPr>
          <p:spPr bwMode="auto">
            <a:xfrm>
              <a:off x="3691" y="3402"/>
              <a:ext cx="1248" cy="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a:latin typeface="Arial" charset="0"/>
                </a:rPr>
                <a:t>kelvin</a:t>
              </a:r>
            </a:p>
            <a:p>
              <a:pPr algn="ctr" eaLnBrk="1" hangingPunct="1">
                <a:spcBef>
                  <a:spcPct val="0"/>
                </a:spcBef>
                <a:buFontTx/>
                <a:buNone/>
              </a:pPr>
              <a:r>
                <a:rPr lang="sl-SI" altLang="sl-SI" sz="1200">
                  <a:latin typeface="Arial" charset="0"/>
                </a:rPr>
                <a:t>kandela</a:t>
              </a:r>
            </a:p>
            <a:p>
              <a:pPr algn="ctr" eaLnBrk="1" hangingPunct="1">
                <a:spcBef>
                  <a:spcPct val="0"/>
                </a:spcBef>
                <a:buFontTx/>
                <a:buNone/>
              </a:pPr>
              <a:r>
                <a:rPr lang="sl-SI" altLang="sl-SI" sz="1200" b="1">
                  <a:latin typeface="Arial" charset="0"/>
                </a:rPr>
                <a:t>mol</a:t>
              </a:r>
            </a:p>
          </p:txBody>
        </p:sp>
      </p:grpSp>
      <p:sp>
        <p:nvSpPr>
          <p:cNvPr id="6161" name="Line 29"/>
          <p:cNvSpPr>
            <a:spLocks noChangeShapeType="1"/>
          </p:cNvSpPr>
          <p:nvPr/>
        </p:nvSpPr>
        <p:spPr bwMode="auto">
          <a:xfrm>
            <a:off x="3476625" y="712788"/>
            <a:ext cx="1411288" cy="428625"/>
          </a:xfrm>
          <a:prstGeom prst="line">
            <a:avLst/>
          </a:prstGeom>
          <a:noFill/>
          <a:ln w="76200">
            <a:solidFill>
              <a:schemeClr val="bg1">
                <a:lumMod val="8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2" name="Line 30"/>
          <p:cNvSpPr>
            <a:spLocks noChangeShapeType="1"/>
          </p:cNvSpPr>
          <p:nvPr/>
        </p:nvSpPr>
        <p:spPr bwMode="auto">
          <a:xfrm flipH="1">
            <a:off x="3124200" y="1325563"/>
            <a:ext cx="1763713" cy="922337"/>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3" name="Line 31"/>
          <p:cNvSpPr>
            <a:spLocks noChangeShapeType="1"/>
          </p:cNvSpPr>
          <p:nvPr/>
        </p:nvSpPr>
        <p:spPr bwMode="auto">
          <a:xfrm>
            <a:off x="4064000" y="2671763"/>
            <a:ext cx="1235075" cy="3683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5" name="Line 35"/>
          <p:cNvSpPr>
            <a:spLocks noChangeShapeType="1"/>
          </p:cNvSpPr>
          <p:nvPr/>
        </p:nvSpPr>
        <p:spPr bwMode="auto">
          <a:xfrm flipH="1">
            <a:off x="3071813" y="4941888"/>
            <a:ext cx="2008187" cy="8636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6" name="Text Box 36"/>
          <p:cNvSpPr txBox="1">
            <a:spLocks noChangeArrowheads="1"/>
          </p:cNvSpPr>
          <p:nvPr/>
        </p:nvSpPr>
        <p:spPr bwMode="auto">
          <a:xfrm>
            <a:off x="2051721" y="5662040"/>
            <a:ext cx="1006754" cy="923330"/>
          </a:xfrm>
          <a:prstGeom prst="rect">
            <a:avLst/>
          </a:prstGeom>
          <a:solidFill>
            <a:srgbClr val="FF0000"/>
          </a:solidFill>
          <a:ln/>
          <a:extLst/>
        </p:spPr>
        <p:style>
          <a:lnRef idx="0">
            <a:schemeClr val="accent6"/>
          </a:lnRef>
          <a:fillRef idx="3">
            <a:schemeClr val="accent6"/>
          </a:fillRef>
          <a:effectRef idx="3">
            <a:schemeClr val="accent6"/>
          </a:effectRef>
          <a:fontRef idx="minor">
            <a:schemeClr val="lt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5400" b="1" spc="50" dirty="0">
                <a:ln w="11430"/>
                <a:solidFill>
                  <a:srgbClr val="66FF99"/>
                </a:solidFill>
                <a:effectLst>
                  <a:outerShdw blurRad="76200" dist="50800" dir="5400000" algn="tl" rotWithShape="0">
                    <a:srgbClr val="000000">
                      <a:alpha val="65000"/>
                    </a:srgbClr>
                  </a:outerShdw>
                </a:effectLst>
                <a:latin typeface="Arial" charset="0"/>
              </a:rPr>
              <a:t>?</a:t>
            </a:r>
            <a:r>
              <a:rPr lang="sl-SI" altLang="sl-SI"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 </a:t>
            </a:r>
          </a:p>
        </p:txBody>
      </p:sp>
      <p:sp>
        <p:nvSpPr>
          <p:cNvPr id="16413"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16414"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8225" y="3606800"/>
            <a:ext cx="9620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5"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23075" y="4375150"/>
            <a:ext cx="1493838"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300" fill="hold">
                                          <p:stCondLst>
                                            <p:cond delay="0"/>
                                          </p:stCondLst>
                                        </p:cTn>
                                        <p:tgtEl>
                                          <p:spTgt spid="6166"/>
                                        </p:tgtEl>
                                        <p:attrNameLst>
                                          <p:attrName>r</p:attrName>
                                        </p:attrNameLst>
                                      </p:cBhvr>
                                    </p:animRot>
                                    <p:animRot by="-240000">
                                      <p:cBhvr>
                                        <p:cTn id="7" dur="600" fill="hold">
                                          <p:stCondLst>
                                            <p:cond delay="600"/>
                                          </p:stCondLst>
                                        </p:cTn>
                                        <p:tgtEl>
                                          <p:spTgt spid="6166"/>
                                        </p:tgtEl>
                                        <p:attrNameLst>
                                          <p:attrName>r</p:attrName>
                                        </p:attrNameLst>
                                      </p:cBhvr>
                                    </p:animRot>
                                    <p:animRot by="240000">
                                      <p:cBhvr>
                                        <p:cTn id="8" dur="600" fill="hold">
                                          <p:stCondLst>
                                            <p:cond delay="1200"/>
                                          </p:stCondLst>
                                        </p:cTn>
                                        <p:tgtEl>
                                          <p:spTgt spid="6166"/>
                                        </p:tgtEl>
                                        <p:attrNameLst>
                                          <p:attrName>r</p:attrName>
                                        </p:attrNameLst>
                                      </p:cBhvr>
                                    </p:animRot>
                                    <p:animRot by="-240000">
                                      <p:cBhvr>
                                        <p:cTn id="9" dur="600" fill="hold">
                                          <p:stCondLst>
                                            <p:cond delay="1800"/>
                                          </p:stCondLst>
                                        </p:cTn>
                                        <p:tgtEl>
                                          <p:spTgt spid="6166"/>
                                        </p:tgtEl>
                                        <p:attrNameLst>
                                          <p:attrName>r</p:attrName>
                                        </p:attrNameLst>
                                      </p:cBhvr>
                                    </p:animRot>
                                    <p:animRot by="120000">
                                      <p:cBhvr>
                                        <p:cTn id="10" dur="600" fill="hold">
                                          <p:stCondLst>
                                            <p:cond delay="2400"/>
                                          </p:stCondLst>
                                        </p:cTn>
                                        <p:tgtEl>
                                          <p:spTgt spid="61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5596" y="3068960"/>
            <a:ext cx="8136904" cy="1470025"/>
          </a:xfrm>
        </p:spPr>
        <p:txBody>
          <a:bodyPr>
            <a:normAutofit fontScale="90000"/>
          </a:bodyPr>
          <a:lstStyle/>
          <a:p>
            <a:r>
              <a:rPr lang="sl-SI" sz="6700" b="1" dirty="0" smtClean="0">
                <a:solidFill>
                  <a:srgbClr val="F47920"/>
                </a:solidFill>
                <a:latin typeface="Verdana" pitchFamily="34" charset="0"/>
              </a:rPr>
              <a:t>Meritve</a:t>
            </a:r>
            <a:br>
              <a:rPr lang="sl-SI" sz="6700" b="1" dirty="0" smtClean="0">
                <a:solidFill>
                  <a:srgbClr val="F47920"/>
                </a:solidFill>
                <a:latin typeface="Verdana" pitchFamily="34" charset="0"/>
              </a:rPr>
            </a:br>
            <a:r>
              <a:rPr lang="sl-SI" sz="6700" dirty="0" smtClean="0">
                <a:solidFill>
                  <a:srgbClr val="F47920"/>
                </a:solidFill>
                <a:latin typeface="Verdana" pitchFamily="34" charset="0"/>
              </a:rPr>
              <a:t>predavanja</a:t>
            </a:r>
            <a:r>
              <a:rPr lang="sl-SI" sz="4900" b="1" dirty="0" smtClean="0">
                <a:solidFill>
                  <a:srgbClr val="F47920"/>
                </a:solidFill>
                <a:latin typeface="Verdana" pitchFamily="34" charset="0"/>
              </a:rPr>
              <a:t/>
            </a:r>
            <a:br>
              <a:rPr lang="sl-SI" sz="4900" b="1" dirty="0" smtClean="0">
                <a:solidFill>
                  <a:srgbClr val="F47920"/>
                </a:solidFill>
                <a:latin typeface="Verdana" pitchFamily="34" charset="0"/>
              </a:rPr>
            </a:br>
            <a:r>
              <a:rPr lang="sl-SI" sz="4900" b="1" dirty="0">
                <a:solidFill>
                  <a:srgbClr val="F47920"/>
                </a:solidFill>
                <a:latin typeface="Verdana" pitchFamily="34" charset="0"/>
              </a:rPr>
              <a:t/>
            </a:r>
            <a:br>
              <a:rPr lang="sl-SI" sz="4900" b="1" dirty="0">
                <a:solidFill>
                  <a:srgbClr val="F47920"/>
                </a:solidFill>
                <a:latin typeface="Verdana" pitchFamily="34" charset="0"/>
              </a:rPr>
            </a:br>
            <a:r>
              <a:rPr lang="sl-SI" sz="3600" dirty="0" smtClean="0">
                <a:solidFill>
                  <a:schemeClr val="bg1">
                    <a:lumMod val="50000"/>
                  </a:schemeClr>
                </a:solidFill>
                <a:latin typeface="Verdana" pitchFamily="34" charset="0"/>
              </a:rPr>
              <a:t>izr. prof. dr. Gregor Geršak</a:t>
            </a:r>
            <a:br>
              <a:rPr lang="sl-SI" sz="3600" dirty="0" smtClean="0">
                <a:solidFill>
                  <a:schemeClr val="bg1">
                    <a:lumMod val="50000"/>
                  </a:schemeClr>
                </a:solidFill>
                <a:latin typeface="Verdana" pitchFamily="34" charset="0"/>
              </a:rPr>
            </a:br>
            <a:r>
              <a:rPr lang="sl-SI" sz="3600" dirty="0" smtClean="0">
                <a:solidFill>
                  <a:schemeClr val="bg1">
                    <a:lumMod val="50000"/>
                  </a:schemeClr>
                </a:solidFill>
                <a:latin typeface="Verdana" pitchFamily="34" charset="0"/>
              </a:rPr>
              <a:t>prof. dr. Janko Drnovšek </a:t>
            </a:r>
            <a:r>
              <a:rPr lang="sl-SI" sz="4800" dirty="0">
                <a:solidFill>
                  <a:srgbClr val="F47920"/>
                </a:solidFill>
                <a:latin typeface="Verdana" pitchFamily="34" charset="0"/>
              </a:rPr>
              <a:t/>
            </a:r>
            <a:br>
              <a:rPr lang="sl-SI" sz="4800" dirty="0">
                <a:solidFill>
                  <a:srgbClr val="F47920"/>
                </a:solidFill>
                <a:latin typeface="Verdana" pitchFamily="34" charset="0"/>
              </a:rPr>
            </a:br>
            <a:endParaRPr lang="en-GB" sz="4800" dirty="0">
              <a:solidFill>
                <a:srgbClr val="F47920"/>
              </a:solidFill>
              <a:latin typeface="Verdana" pitchFamily="34" charset="0"/>
            </a:endParaRPr>
          </a:p>
        </p:txBody>
      </p:sp>
      <p:pic>
        <p:nvPicPr>
          <p:cNvPr id="6" name="Picture 5" descr="LMK-logo-clr-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8" name="Picture 7" descr="UL_logo-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
        <p:nvSpPr>
          <p:cNvPr id="7" name="Subtitle 2"/>
          <p:cNvSpPr txBox="1">
            <a:spLocks/>
          </p:cNvSpPr>
          <p:nvPr/>
        </p:nvSpPr>
        <p:spPr>
          <a:xfrm>
            <a:off x="1403648" y="5877272"/>
            <a:ext cx="6400800" cy="6480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sl-SI" sz="1400" dirty="0" smtClean="0">
                <a:latin typeface="Verdana" pitchFamily="34" charset="0"/>
              </a:rPr>
              <a:t>Študijsko </a:t>
            </a:r>
            <a:r>
              <a:rPr lang="sl-SI" sz="1400" smtClean="0">
                <a:latin typeface="Verdana" pitchFamily="34" charset="0"/>
              </a:rPr>
              <a:t>leto 2019/20</a:t>
            </a:r>
            <a:endParaRPr lang="en-GB" sz="1400" dirty="0">
              <a:latin typeface="Verdana" pitchFamily="34" charset="0"/>
            </a:endParaRPr>
          </a:p>
        </p:txBody>
      </p:sp>
    </p:spTree>
    <p:extLst>
      <p:ext uri="{BB962C8B-B14F-4D97-AF65-F5344CB8AC3E}">
        <p14:creationId xmlns:p14="http://schemas.microsoft.com/office/powerpoint/2010/main" val="22558021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0" y="0"/>
            <a:ext cx="9144000" cy="6858000"/>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7420" y="260648"/>
            <a:ext cx="8009160" cy="5286146"/>
          </a:xfrm>
          <a:prstGeom prst="roundRect">
            <a:avLst>
              <a:gd name="adj" fmla="val 280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2" name="PoljeZBesedilom 1"/>
          <p:cNvSpPr txBox="1">
            <a:spLocks noChangeArrowheads="1"/>
          </p:cNvSpPr>
          <p:nvPr/>
        </p:nvSpPr>
        <p:spPr bwMode="auto">
          <a:xfrm>
            <a:off x="766763" y="6384925"/>
            <a:ext cx="7777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Vir: </a:t>
            </a:r>
            <a:r>
              <a:rPr lang="en-US" altLang="sl-SI" sz="1400">
                <a:latin typeface="Cambria" pitchFamily="18" charset="0"/>
              </a:rPr>
              <a:t>Michael Kühne</a:t>
            </a:r>
            <a:r>
              <a:rPr lang="sl-SI" altLang="sl-SI" sz="1400">
                <a:latin typeface="Cambria" pitchFamily="18" charset="0"/>
              </a:rPr>
              <a:t>, </a:t>
            </a:r>
            <a:r>
              <a:rPr lang="en-US" altLang="sl-SI" sz="1400">
                <a:latin typeface="Cambria" pitchFamily="18" charset="0"/>
              </a:rPr>
              <a:t>Director BIPM</a:t>
            </a:r>
            <a:r>
              <a:rPr lang="sl-SI" altLang="sl-SI" sz="1400">
                <a:latin typeface="Cambria" pitchFamily="18" charset="0"/>
              </a:rPr>
              <a:t>, „</a:t>
            </a:r>
            <a:r>
              <a:rPr lang="en-US" altLang="sl-SI" sz="1400">
                <a:latin typeface="Cambria" pitchFamily="18" charset="0"/>
              </a:rPr>
              <a:t>Redefinition of the SI</a:t>
            </a:r>
            <a:r>
              <a:rPr lang="sl-SI" altLang="sl-SI" sz="1400">
                <a:latin typeface="Cambria" pitchFamily="18" charset="0"/>
              </a:rPr>
              <a:t>“, marec 2012</a:t>
            </a:r>
            <a:endParaRPr lang="en-US" altLang="sl-SI" sz="1400">
              <a:latin typeface="Cambria"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ravokotnik 27"/>
          <p:cNvSpPr/>
          <p:nvPr/>
        </p:nvSpPr>
        <p:spPr>
          <a:xfrm>
            <a:off x="0" y="0"/>
            <a:ext cx="9144000" cy="6858000"/>
          </a:xfrm>
          <a:prstGeom prst="rect">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50000" t="50000" r="50000" b="50000"/>
                </a:path>
                <a:tileRect/>
              </a:gradFill>
            </a:endParaRPr>
          </a:p>
        </p:txBody>
      </p:sp>
      <p:pic>
        <p:nvPicPr>
          <p:cNvPr id="18435" name="Picture 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09738" y="1895475"/>
            <a:ext cx="846137"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34188" y="2205038"/>
            <a:ext cx="9779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9"/>
          <p:cNvSpPr>
            <a:spLocks noChangeArrowheads="1"/>
          </p:cNvSpPr>
          <p:nvPr/>
        </p:nvSpPr>
        <p:spPr bwMode="auto">
          <a:xfrm>
            <a:off x="3548063" y="23669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149" name="Line 2"/>
          <p:cNvSpPr>
            <a:spLocks noChangeShapeType="1"/>
          </p:cNvSpPr>
          <p:nvPr/>
        </p:nvSpPr>
        <p:spPr bwMode="auto">
          <a:xfrm>
            <a:off x="3357563" y="4276725"/>
            <a:ext cx="1824037" cy="3683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50" name="Line 3"/>
          <p:cNvSpPr>
            <a:spLocks noChangeShapeType="1"/>
          </p:cNvSpPr>
          <p:nvPr/>
        </p:nvSpPr>
        <p:spPr bwMode="auto">
          <a:xfrm flipH="1">
            <a:off x="3649663" y="3394075"/>
            <a:ext cx="1933575" cy="701675"/>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51" name="Text Box 11"/>
          <p:cNvSpPr txBox="1">
            <a:spLocks noChangeArrowheads="1"/>
          </p:cNvSpPr>
          <p:nvPr/>
        </p:nvSpPr>
        <p:spPr bwMode="auto">
          <a:xfrm>
            <a:off x="2207574" y="404241"/>
            <a:ext cx="1211262" cy="639763"/>
          </a:xfrm>
          <a:prstGeom prst="rect">
            <a:avLst/>
          </a:prstGeom>
          <a:solidFill>
            <a:srgbClr val="33CCFF"/>
          </a:solidFill>
          <a:ln/>
          <a:extLst/>
        </p:spPr>
        <p:style>
          <a:lnRef idx="0">
            <a:schemeClr val="accent4"/>
          </a:lnRef>
          <a:fillRef idx="3">
            <a:schemeClr val="accent4"/>
          </a:fillRef>
          <a:effectRef idx="3">
            <a:schemeClr val="accent4"/>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dirty="0">
                <a:latin typeface="Arial" charset="0"/>
              </a:rPr>
              <a:t>Metrska konvencija</a:t>
            </a:r>
          </a:p>
          <a:p>
            <a:pPr algn="ctr" eaLnBrk="1" hangingPunct="1">
              <a:defRPr/>
            </a:pPr>
            <a:r>
              <a:rPr lang="sl-SI" altLang="sl-SI" sz="1200" b="1" dirty="0">
                <a:latin typeface="Arial" charset="0"/>
              </a:rPr>
              <a:t>1875</a:t>
            </a:r>
            <a:r>
              <a:rPr lang="sl-SI" altLang="sl-SI" sz="1200" b="1" dirty="0">
                <a:latin typeface="Arial" charset="0"/>
                <a:cs typeface="Arial" charset="0"/>
              </a:rPr>
              <a:t> </a:t>
            </a:r>
          </a:p>
        </p:txBody>
      </p:sp>
      <p:sp>
        <p:nvSpPr>
          <p:cNvPr id="18443" name="Text Box 12"/>
          <p:cNvSpPr txBox="1">
            <a:spLocks noChangeArrowheads="1"/>
          </p:cNvSpPr>
          <p:nvPr/>
        </p:nvSpPr>
        <p:spPr bwMode="auto">
          <a:xfrm>
            <a:off x="2295525" y="1011238"/>
            <a:ext cx="976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prameter</a:t>
            </a:r>
          </a:p>
          <a:p>
            <a:pPr algn="ctr" eaLnBrk="1" hangingPunct="1">
              <a:spcBef>
                <a:spcPct val="0"/>
              </a:spcBef>
              <a:buFontTx/>
              <a:buNone/>
            </a:pPr>
            <a:r>
              <a:rPr lang="sl-SI" altLang="sl-SI" sz="1200">
                <a:latin typeface="Arial" charset="0"/>
              </a:rPr>
              <a:t>prakilogram</a:t>
            </a:r>
          </a:p>
        </p:txBody>
      </p:sp>
      <p:pic>
        <p:nvPicPr>
          <p:cNvPr id="18444" name="Picture 14" descr="X"/>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4200" y="333375"/>
            <a:ext cx="18605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 Box 15"/>
          <p:cNvSpPr txBox="1">
            <a:spLocks noChangeArrowheads="1"/>
          </p:cNvSpPr>
          <p:nvPr/>
        </p:nvSpPr>
        <p:spPr bwMode="auto">
          <a:xfrm>
            <a:off x="4946011" y="1018604"/>
            <a:ext cx="788988" cy="639762"/>
          </a:xfrm>
          <a:prstGeom prst="rect">
            <a:avLst/>
          </a:prstGeom>
          <a:solidFill>
            <a:srgbClr val="92D050"/>
          </a:solidFill>
          <a:ln/>
          <a:extLst/>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a:latin typeface="Arial" charset="0"/>
              </a:rPr>
              <a:t>“MKS” sistem</a:t>
            </a:r>
          </a:p>
          <a:p>
            <a:pPr algn="ctr" eaLnBrk="1" hangingPunct="1">
              <a:defRPr/>
            </a:pPr>
            <a:r>
              <a:rPr lang="sl-SI" altLang="sl-SI" sz="1200" b="1">
                <a:latin typeface="Arial" charset="0"/>
              </a:rPr>
              <a:t>1889</a:t>
            </a:r>
            <a:r>
              <a:rPr lang="sl-SI" altLang="sl-SI" sz="1200" b="1">
                <a:latin typeface="Arial" charset="0"/>
                <a:cs typeface="Arial" charset="0"/>
              </a:rPr>
              <a:t> </a:t>
            </a:r>
          </a:p>
        </p:txBody>
      </p:sp>
      <p:sp>
        <p:nvSpPr>
          <p:cNvPr id="18448" name="Text Box 16"/>
          <p:cNvSpPr txBox="1">
            <a:spLocks noChangeArrowheads="1"/>
          </p:cNvSpPr>
          <p:nvPr/>
        </p:nvSpPr>
        <p:spPr bwMode="auto">
          <a:xfrm>
            <a:off x="5984875" y="1249363"/>
            <a:ext cx="11303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H prameter</a:t>
            </a:r>
          </a:p>
          <a:p>
            <a:pPr algn="ctr" eaLnBrk="1" hangingPunct="1">
              <a:spcBef>
                <a:spcPct val="0"/>
              </a:spcBef>
              <a:buFontTx/>
              <a:buNone/>
            </a:pPr>
            <a:r>
              <a:rPr lang="sl-SI" altLang="sl-SI" sz="1200">
                <a:latin typeface="Arial" charset="0"/>
              </a:rPr>
              <a:t>prakilogram K</a:t>
            </a:r>
          </a:p>
          <a:p>
            <a:pPr algn="ctr" eaLnBrk="1" hangingPunct="1">
              <a:spcBef>
                <a:spcPct val="0"/>
              </a:spcBef>
              <a:buFontTx/>
              <a:buNone/>
            </a:pPr>
            <a:r>
              <a:rPr lang="sl-SI" altLang="sl-SI" sz="1200" b="1">
                <a:latin typeface="Arial" charset="0"/>
              </a:rPr>
              <a:t>sekunda</a:t>
            </a:r>
          </a:p>
        </p:txBody>
      </p:sp>
      <p:grpSp>
        <p:nvGrpSpPr>
          <p:cNvPr id="18449" name="Group 17"/>
          <p:cNvGrpSpPr>
            <a:grpSpLocks/>
          </p:cNvGrpSpPr>
          <p:nvPr/>
        </p:nvGrpSpPr>
        <p:grpSpPr bwMode="auto">
          <a:xfrm>
            <a:off x="2495550" y="2225675"/>
            <a:ext cx="1627188" cy="831850"/>
            <a:chOff x="192" y="1937"/>
            <a:chExt cx="2566" cy="4124"/>
          </a:xfrm>
        </p:grpSpPr>
        <p:sp>
          <p:nvSpPr>
            <p:cNvPr id="18482" name="Text Box 19"/>
            <p:cNvSpPr txBox="1">
              <a:spLocks noChangeArrowheads="1"/>
            </p:cNvSpPr>
            <p:nvPr/>
          </p:nvSpPr>
          <p:spPr bwMode="auto">
            <a:xfrm>
              <a:off x="1486" y="1937"/>
              <a:ext cx="1272" cy="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b="1">
                  <a:latin typeface="Arial" charset="0"/>
                </a:rPr>
                <a:t>amper</a:t>
              </a:r>
            </a:p>
          </p:txBody>
        </p:sp>
        <p:sp>
          <p:nvSpPr>
            <p:cNvPr id="6171" name="Text Box 18"/>
            <p:cNvSpPr txBox="1">
              <a:spLocks noChangeArrowheads="1"/>
            </p:cNvSpPr>
            <p:nvPr/>
          </p:nvSpPr>
          <p:spPr bwMode="auto">
            <a:xfrm>
              <a:off x="192" y="2351"/>
              <a:ext cx="1199" cy="3175"/>
            </a:xfrm>
            <a:prstGeom prst="rect">
              <a:avLst/>
            </a:prstGeom>
            <a:solidFill>
              <a:srgbClr val="FF6600"/>
            </a:solidFill>
            <a:ln/>
            <a:extLst/>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dirty="0">
                  <a:latin typeface="Arial" charset="0"/>
                </a:rPr>
                <a:t>“</a:t>
              </a:r>
              <a:r>
                <a:rPr lang="sl-SI" altLang="sl-SI" sz="1200" b="1" dirty="0" err="1">
                  <a:latin typeface="Arial" charset="0"/>
                </a:rPr>
                <a:t>MKSa</a:t>
              </a:r>
              <a:r>
                <a:rPr lang="sl-SI" altLang="sl-SI" sz="1200" b="1" dirty="0">
                  <a:latin typeface="Arial" charset="0"/>
                </a:rPr>
                <a:t>” sistem</a:t>
              </a:r>
            </a:p>
            <a:p>
              <a:pPr algn="ctr" eaLnBrk="1" hangingPunct="1">
                <a:defRPr/>
              </a:pPr>
              <a:r>
                <a:rPr lang="sl-SI" altLang="sl-SI" sz="1200" b="1" dirty="0">
                  <a:latin typeface="Arial" charset="0"/>
                </a:rPr>
                <a:t>1939</a:t>
              </a:r>
              <a:endParaRPr lang="sl-SI" altLang="sl-SI" sz="1200" b="1" dirty="0">
                <a:latin typeface="Arial" charset="0"/>
                <a:cs typeface="Arial" charset="0"/>
              </a:endParaRPr>
            </a:p>
          </p:txBody>
        </p:sp>
      </p:grpSp>
      <p:grpSp>
        <p:nvGrpSpPr>
          <p:cNvPr id="18450" name="Group 20"/>
          <p:cNvGrpSpPr>
            <a:grpSpLocks/>
          </p:cNvGrpSpPr>
          <p:nvPr/>
        </p:nvGrpSpPr>
        <p:grpSpPr bwMode="auto">
          <a:xfrm>
            <a:off x="5367338" y="2555875"/>
            <a:ext cx="1716087" cy="1200150"/>
            <a:chOff x="240" y="1640"/>
            <a:chExt cx="3214" cy="5982"/>
          </a:xfrm>
        </p:grpSpPr>
        <p:sp>
          <p:nvSpPr>
            <p:cNvPr id="6169" name="Text Box 21"/>
            <p:cNvSpPr txBox="1">
              <a:spLocks noChangeArrowheads="1"/>
            </p:cNvSpPr>
            <p:nvPr/>
          </p:nvSpPr>
          <p:spPr bwMode="auto">
            <a:xfrm>
              <a:off x="240" y="3165"/>
              <a:ext cx="1477" cy="3221"/>
            </a:xfrm>
            <a:prstGeom prst="rect">
              <a:avLst/>
            </a:prstGeom>
            <a:solidFill>
              <a:srgbClr val="FFC000"/>
            </a:solidFill>
            <a:ln/>
            <a:extLst/>
          </p:spPr>
          <p:style>
            <a:lnRef idx="0">
              <a:schemeClr val="accent2"/>
            </a:lnRef>
            <a:fillRef idx="3">
              <a:schemeClr val="accent2"/>
            </a:fillRef>
            <a:effectRef idx="3">
              <a:schemeClr val="accent2"/>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endParaRPr lang="sl-SI" altLang="sl-SI" sz="1200" b="1" dirty="0" smtClean="0">
                <a:latin typeface="Arial" charset="0"/>
              </a:endParaRPr>
            </a:p>
            <a:p>
              <a:pPr algn="ctr" eaLnBrk="1" hangingPunct="1">
                <a:defRPr/>
              </a:pPr>
              <a:r>
                <a:rPr lang="sl-SI" altLang="sl-SI" sz="1200" b="1" dirty="0" smtClean="0">
                  <a:latin typeface="Arial" charset="0"/>
                </a:rPr>
                <a:t>Sistem</a:t>
              </a:r>
            </a:p>
            <a:p>
              <a:pPr algn="ctr" eaLnBrk="1" hangingPunct="1">
                <a:defRPr/>
              </a:pPr>
              <a:r>
                <a:rPr lang="sl-SI" altLang="sl-SI" sz="1200" b="1" dirty="0" smtClean="0">
                  <a:latin typeface="Arial" charset="0"/>
                </a:rPr>
                <a:t>1954</a:t>
              </a:r>
              <a:endParaRPr lang="sl-SI" altLang="sl-SI" sz="1200" b="1" dirty="0">
                <a:latin typeface="Arial" charset="0"/>
                <a:cs typeface="Arial" charset="0"/>
              </a:endParaRPr>
            </a:p>
          </p:txBody>
        </p:sp>
        <p:sp>
          <p:nvSpPr>
            <p:cNvPr id="18481" name="Text Box 22"/>
            <p:cNvSpPr txBox="1">
              <a:spLocks noChangeArrowheads="1"/>
            </p:cNvSpPr>
            <p:nvPr/>
          </p:nvSpPr>
          <p:spPr bwMode="auto">
            <a:xfrm>
              <a:off x="1944" y="1640"/>
              <a:ext cx="1510" cy="5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b="1">
                  <a:latin typeface="Arial" charset="0"/>
                </a:rPr>
                <a:t>kelvin</a:t>
              </a:r>
            </a:p>
            <a:p>
              <a:pPr algn="ctr" eaLnBrk="1" hangingPunct="1">
                <a:spcBef>
                  <a:spcPct val="0"/>
                </a:spcBef>
                <a:buFontTx/>
                <a:buNone/>
              </a:pPr>
              <a:r>
                <a:rPr lang="sl-SI" altLang="sl-SI" sz="1200" b="1">
                  <a:latin typeface="Arial" charset="0"/>
                </a:rPr>
                <a:t>kandela</a:t>
              </a:r>
            </a:p>
          </p:txBody>
        </p:sp>
      </p:grpSp>
      <p:sp>
        <p:nvSpPr>
          <p:cNvPr id="6158" name="Text Box 24"/>
          <p:cNvSpPr txBox="1">
            <a:spLocks noChangeArrowheads="1"/>
          </p:cNvSpPr>
          <p:nvPr/>
        </p:nvSpPr>
        <p:spPr bwMode="auto">
          <a:xfrm>
            <a:off x="2767961" y="3906266"/>
            <a:ext cx="808038" cy="639763"/>
          </a:xfrm>
          <a:prstGeom prst="rect">
            <a:avLst/>
          </a:prstGeom>
          <a:solidFill>
            <a:srgbClr val="009900"/>
          </a:solidFill>
          <a:ln/>
          <a:extLst/>
        </p:spPr>
        <p:style>
          <a:lnRef idx="0">
            <a:schemeClr val="accent1"/>
          </a:lnRef>
          <a:fillRef idx="3">
            <a:schemeClr val="accent1"/>
          </a:fillRef>
          <a:effectRef idx="3">
            <a:schemeClr val="accent1"/>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a:latin typeface="Arial" charset="0"/>
              </a:rPr>
              <a:t>“SI” sistem</a:t>
            </a:r>
          </a:p>
          <a:p>
            <a:pPr algn="ctr" eaLnBrk="1" hangingPunct="1">
              <a:defRPr/>
            </a:pPr>
            <a:r>
              <a:rPr lang="sl-SI" altLang="sl-SI" sz="1200" b="1">
                <a:latin typeface="Arial" charset="0"/>
              </a:rPr>
              <a:t>1960</a:t>
            </a:r>
            <a:endParaRPr lang="sl-SI" altLang="sl-SI" sz="1200" b="1">
              <a:latin typeface="Arial" charset="0"/>
              <a:cs typeface="Arial" charset="0"/>
            </a:endParaRPr>
          </a:p>
        </p:txBody>
      </p:sp>
      <p:sp>
        <p:nvSpPr>
          <p:cNvPr id="18454" name="Text Box 25"/>
          <p:cNvSpPr txBox="1">
            <a:spLocks noChangeArrowheads="1"/>
          </p:cNvSpPr>
          <p:nvPr/>
        </p:nvSpPr>
        <p:spPr bwMode="auto">
          <a:xfrm>
            <a:off x="1960563" y="3568700"/>
            <a:ext cx="80803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a:latin typeface="Arial" charset="0"/>
              </a:rPr>
              <a:t>kelvin</a:t>
            </a:r>
          </a:p>
          <a:p>
            <a:pPr algn="ctr" eaLnBrk="1" hangingPunct="1">
              <a:spcBef>
                <a:spcPct val="0"/>
              </a:spcBef>
              <a:buFontTx/>
              <a:buNone/>
            </a:pPr>
            <a:r>
              <a:rPr lang="sl-SI" altLang="sl-SI" sz="1200">
                <a:latin typeface="Arial" charset="0"/>
              </a:rPr>
              <a:t>kandela</a:t>
            </a:r>
          </a:p>
        </p:txBody>
      </p:sp>
      <p:grpSp>
        <p:nvGrpSpPr>
          <p:cNvPr id="18455" name="Group 26"/>
          <p:cNvGrpSpPr>
            <a:grpSpLocks/>
          </p:cNvGrpSpPr>
          <p:nvPr/>
        </p:nvGrpSpPr>
        <p:grpSpPr bwMode="auto">
          <a:xfrm>
            <a:off x="5227638" y="4340225"/>
            <a:ext cx="1609725" cy="1384300"/>
            <a:chOff x="2448" y="3402"/>
            <a:chExt cx="2491" cy="3089"/>
          </a:xfrm>
        </p:grpSpPr>
        <p:sp>
          <p:nvSpPr>
            <p:cNvPr id="6167" name="Text Box 27"/>
            <p:cNvSpPr txBox="1">
              <a:spLocks noChangeArrowheads="1"/>
            </p:cNvSpPr>
            <p:nvPr/>
          </p:nvSpPr>
          <p:spPr bwMode="auto">
            <a:xfrm>
              <a:off x="2448" y="3505"/>
              <a:ext cx="1103" cy="1427"/>
            </a:xfrm>
            <a:prstGeom prst="rect">
              <a:avLst/>
            </a:prstGeom>
            <a:solidFill>
              <a:srgbClr val="FF0000"/>
            </a:solidFill>
            <a:ln/>
            <a:extLst/>
          </p:spPr>
          <p:style>
            <a:lnRef idx="0">
              <a:schemeClr val="accent6"/>
            </a:lnRef>
            <a:fillRef idx="3">
              <a:schemeClr val="accent6"/>
            </a:fillRef>
            <a:effectRef idx="3">
              <a:schemeClr val="accent6"/>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1200" b="1" dirty="0">
                  <a:solidFill>
                    <a:schemeClr val="bg1"/>
                  </a:solidFill>
                  <a:latin typeface="Arial" charset="0"/>
                </a:rPr>
                <a:t>“SI” sistem</a:t>
              </a:r>
            </a:p>
            <a:p>
              <a:pPr algn="ctr" eaLnBrk="1" hangingPunct="1">
                <a:defRPr/>
              </a:pPr>
              <a:r>
                <a:rPr lang="sl-SI" altLang="sl-SI" sz="1200" b="1" dirty="0">
                  <a:solidFill>
                    <a:schemeClr val="bg1"/>
                  </a:solidFill>
                  <a:latin typeface="Arial" charset="0"/>
                </a:rPr>
                <a:t>1971</a:t>
              </a:r>
              <a:endParaRPr lang="sl-SI" altLang="sl-SI" sz="1200" b="1" dirty="0">
                <a:solidFill>
                  <a:schemeClr val="bg1"/>
                </a:solidFill>
                <a:latin typeface="Arial" charset="0"/>
                <a:cs typeface="Arial" charset="0"/>
              </a:endParaRPr>
            </a:p>
          </p:txBody>
        </p:sp>
        <p:sp>
          <p:nvSpPr>
            <p:cNvPr id="18477" name="Text Box 28"/>
            <p:cNvSpPr txBox="1">
              <a:spLocks noChangeArrowheads="1"/>
            </p:cNvSpPr>
            <p:nvPr/>
          </p:nvSpPr>
          <p:spPr bwMode="auto">
            <a:xfrm>
              <a:off x="3691" y="3402"/>
              <a:ext cx="1248" cy="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a:latin typeface="Arial" charset="0"/>
                </a:rPr>
                <a:t>kelvin</a:t>
              </a:r>
            </a:p>
            <a:p>
              <a:pPr algn="ctr" eaLnBrk="1" hangingPunct="1">
                <a:spcBef>
                  <a:spcPct val="0"/>
                </a:spcBef>
                <a:buFontTx/>
                <a:buNone/>
              </a:pPr>
              <a:r>
                <a:rPr lang="sl-SI" altLang="sl-SI" sz="1200">
                  <a:latin typeface="Arial" charset="0"/>
                </a:rPr>
                <a:t>kandela</a:t>
              </a:r>
            </a:p>
            <a:p>
              <a:pPr algn="ctr" eaLnBrk="1" hangingPunct="1">
                <a:spcBef>
                  <a:spcPct val="0"/>
                </a:spcBef>
                <a:buFontTx/>
                <a:buNone/>
              </a:pPr>
              <a:r>
                <a:rPr lang="sl-SI" altLang="sl-SI" sz="1200" b="1">
                  <a:latin typeface="Arial" charset="0"/>
                </a:rPr>
                <a:t>mol</a:t>
              </a:r>
            </a:p>
          </p:txBody>
        </p:sp>
      </p:grpSp>
      <p:sp>
        <p:nvSpPr>
          <p:cNvPr id="6161" name="Line 29"/>
          <p:cNvSpPr>
            <a:spLocks noChangeShapeType="1"/>
          </p:cNvSpPr>
          <p:nvPr/>
        </p:nvSpPr>
        <p:spPr bwMode="auto">
          <a:xfrm>
            <a:off x="3476625" y="712788"/>
            <a:ext cx="1411288" cy="428625"/>
          </a:xfrm>
          <a:prstGeom prst="line">
            <a:avLst/>
          </a:prstGeom>
          <a:noFill/>
          <a:ln w="76200">
            <a:solidFill>
              <a:schemeClr val="bg1">
                <a:lumMod val="8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2" name="Line 30"/>
          <p:cNvSpPr>
            <a:spLocks noChangeShapeType="1"/>
          </p:cNvSpPr>
          <p:nvPr/>
        </p:nvSpPr>
        <p:spPr bwMode="auto">
          <a:xfrm flipH="1">
            <a:off x="3124200" y="1325563"/>
            <a:ext cx="1763713" cy="922337"/>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3" name="Line 31"/>
          <p:cNvSpPr>
            <a:spLocks noChangeShapeType="1"/>
          </p:cNvSpPr>
          <p:nvPr/>
        </p:nvSpPr>
        <p:spPr bwMode="auto">
          <a:xfrm>
            <a:off x="4064000" y="2671763"/>
            <a:ext cx="1235075" cy="3683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6165" name="Line 35"/>
          <p:cNvSpPr>
            <a:spLocks noChangeShapeType="1"/>
          </p:cNvSpPr>
          <p:nvPr/>
        </p:nvSpPr>
        <p:spPr bwMode="auto">
          <a:xfrm flipH="1">
            <a:off x="3071813" y="4941888"/>
            <a:ext cx="2008187" cy="8636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18460"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18461" name="Picture 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38225" y="3606800"/>
            <a:ext cx="9620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2"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23075" y="4375150"/>
            <a:ext cx="1493838"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4" name="Picture 6" descr="bipm silicij kugla"/>
          <p:cNvPicPr>
            <a:picLocks noChangeAspect="1" noChangeArrowheads="1"/>
          </p:cNvPicPr>
          <p:nvPr/>
        </p:nvPicPr>
        <p:blipFill>
          <a:blip r:embed="rId7">
            <a:grayscl/>
            <a:extLst>
              <a:ext uri="{28A0092B-C50C-407E-A947-70E740481C1C}">
                <a14:useLocalDpi xmlns:a14="http://schemas.microsoft.com/office/drawing/2010/main"/>
              </a:ext>
            </a:extLst>
          </a:blip>
          <a:srcRect/>
          <a:stretch>
            <a:fillRect/>
          </a:stretch>
        </p:blipFill>
        <p:spPr bwMode="auto">
          <a:xfrm>
            <a:off x="0" y="5491163"/>
            <a:ext cx="10191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36"/>
          <p:cNvSpPr txBox="1">
            <a:spLocks noChangeArrowheads="1"/>
          </p:cNvSpPr>
          <p:nvPr/>
        </p:nvSpPr>
        <p:spPr bwMode="auto">
          <a:xfrm>
            <a:off x="1440332" y="5490640"/>
            <a:ext cx="1618143" cy="584775"/>
          </a:xfrm>
          <a:prstGeom prst="rect">
            <a:avLst/>
          </a:prstGeom>
          <a:solidFill>
            <a:srgbClr val="CC99FF"/>
          </a:solidFill>
          <a:ln/>
          <a:extLst/>
        </p:spPr>
        <p:style>
          <a:lnRef idx="0">
            <a:schemeClr val="accent6"/>
          </a:lnRef>
          <a:fillRef idx="3">
            <a:schemeClr val="accent6"/>
          </a:fillRef>
          <a:effectRef idx="3">
            <a:schemeClr val="accent6"/>
          </a:effectRef>
          <a:fontRef idx="minor">
            <a:schemeClr val="lt1"/>
          </a:fontRef>
        </p:style>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r>
              <a:rPr lang="sl-SI" altLang="sl-SI" sz="3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rPr>
              <a:t> </a:t>
            </a:r>
            <a:endParaRPr lang="sl-SI" altLang="sl-SI"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cs typeface="Arial" charset="0"/>
            </a:endParaRPr>
          </a:p>
        </p:txBody>
      </p:sp>
      <p:sp>
        <p:nvSpPr>
          <p:cNvPr id="18466" name="Text Box 28"/>
          <p:cNvSpPr txBox="1">
            <a:spLocks noChangeArrowheads="1"/>
          </p:cNvSpPr>
          <p:nvPr/>
        </p:nvSpPr>
        <p:spPr bwMode="auto">
          <a:xfrm>
            <a:off x="633413" y="5148263"/>
            <a:ext cx="80645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a:latin typeface="Arial" charset="0"/>
              </a:rPr>
              <a:t>meter</a:t>
            </a:r>
          </a:p>
          <a:p>
            <a:pPr algn="ctr" eaLnBrk="1" hangingPunct="1">
              <a:spcBef>
                <a:spcPct val="0"/>
              </a:spcBef>
              <a:buFontTx/>
              <a:buNone/>
            </a:pPr>
            <a:r>
              <a:rPr lang="sl-SI" altLang="sl-SI" sz="1200">
                <a:latin typeface="Arial" charset="0"/>
              </a:rPr>
              <a:t>kilogram</a:t>
            </a:r>
          </a:p>
          <a:p>
            <a:pPr algn="ctr" eaLnBrk="1" hangingPunct="1">
              <a:spcBef>
                <a:spcPct val="0"/>
              </a:spcBef>
              <a:buFontTx/>
              <a:buNone/>
            </a:pPr>
            <a:r>
              <a:rPr lang="sl-SI" altLang="sl-SI" sz="1200">
                <a:latin typeface="Arial" charset="0"/>
              </a:rPr>
              <a:t>sekunda </a:t>
            </a:r>
          </a:p>
          <a:p>
            <a:pPr algn="ctr" eaLnBrk="1" hangingPunct="1">
              <a:spcBef>
                <a:spcPct val="0"/>
              </a:spcBef>
              <a:buFontTx/>
              <a:buNone/>
            </a:pPr>
            <a:r>
              <a:rPr lang="sl-SI" altLang="sl-SI" sz="1200">
                <a:latin typeface="Arial" charset="0"/>
              </a:rPr>
              <a:t>amper</a:t>
            </a:r>
          </a:p>
          <a:p>
            <a:pPr algn="ctr" eaLnBrk="1" hangingPunct="1">
              <a:spcBef>
                <a:spcPct val="0"/>
              </a:spcBef>
              <a:buFontTx/>
              <a:buNone/>
            </a:pPr>
            <a:r>
              <a:rPr lang="sl-SI" altLang="sl-SI" sz="1200">
                <a:latin typeface="Arial" charset="0"/>
              </a:rPr>
              <a:t>kelvin</a:t>
            </a:r>
          </a:p>
          <a:p>
            <a:pPr algn="ctr" eaLnBrk="1" hangingPunct="1">
              <a:spcBef>
                <a:spcPct val="0"/>
              </a:spcBef>
              <a:buFontTx/>
              <a:buNone/>
            </a:pPr>
            <a:r>
              <a:rPr lang="sl-SI" altLang="sl-SI" sz="1200">
                <a:latin typeface="Arial" charset="0"/>
              </a:rPr>
              <a:t>kandela</a:t>
            </a:r>
          </a:p>
          <a:p>
            <a:pPr algn="ctr" eaLnBrk="1" hangingPunct="1">
              <a:spcBef>
                <a:spcPct val="0"/>
              </a:spcBef>
              <a:buFontTx/>
              <a:buNone/>
            </a:pPr>
            <a:r>
              <a:rPr lang="sl-SI" altLang="sl-SI" sz="1200">
                <a:latin typeface="Arial" charset="0"/>
              </a:rPr>
              <a:t>mol</a:t>
            </a:r>
          </a:p>
        </p:txBody>
      </p:sp>
      <p:sp>
        <p:nvSpPr>
          <p:cNvPr id="36" name="Text Box 28"/>
          <p:cNvSpPr txBox="1">
            <a:spLocks noChangeArrowheads="1"/>
          </p:cNvSpPr>
          <p:nvPr/>
        </p:nvSpPr>
        <p:spPr bwMode="auto">
          <a:xfrm>
            <a:off x="6237288" y="5853113"/>
            <a:ext cx="207962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Arial" charset="0"/>
              </a:rPr>
              <a:t>človek in družba</a:t>
            </a:r>
          </a:p>
          <a:p>
            <a:pPr algn="ctr" eaLnBrk="1" hangingPunct="1">
              <a:spcBef>
                <a:spcPct val="0"/>
              </a:spcBef>
              <a:buFontTx/>
              <a:buNone/>
            </a:pPr>
            <a:r>
              <a:rPr lang="sl-SI" altLang="sl-SI" sz="1200">
                <a:latin typeface="Arial" charset="0"/>
              </a:rPr>
              <a:t>(enote za bolečino, stres, revščino, ugodje, naravnost…)</a:t>
            </a:r>
          </a:p>
        </p:txBody>
      </p:sp>
      <p:sp>
        <p:nvSpPr>
          <p:cNvPr id="37" name="Line 2"/>
          <p:cNvSpPr>
            <a:spLocks noChangeShapeType="1"/>
          </p:cNvSpPr>
          <p:nvPr/>
        </p:nvSpPr>
        <p:spPr bwMode="auto">
          <a:xfrm>
            <a:off x="3130550" y="5957888"/>
            <a:ext cx="1824038" cy="368300"/>
          </a:xfrm>
          <a:prstGeom prst="line">
            <a:avLst/>
          </a:prstGeom>
          <a:noFill/>
          <a:ln w="76200">
            <a:solidFill>
              <a:schemeClr val="bg1">
                <a:lumMod val="9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sl-SI"/>
          </a:p>
        </p:txBody>
      </p:sp>
      <p:sp>
        <p:nvSpPr>
          <p:cNvPr id="38" name="Text Box 24"/>
          <p:cNvSpPr txBox="1">
            <a:spLocks noChangeArrowheads="1"/>
          </p:cNvSpPr>
          <p:nvPr/>
        </p:nvSpPr>
        <p:spPr bwMode="auto">
          <a:xfrm>
            <a:off x="5048517" y="5852644"/>
            <a:ext cx="1251675" cy="830997"/>
          </a:xfrm>
          <a:prstGeom prst="rect">
            <a:avLst/>
          </a:prstGeom>
          <a:solidFill>
            <a:srgbClr val="3366FF"/>
          </a:solidFill>
          <a:ln/>
          <a:extLst/>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43000" indent="-22860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algn="ctr" eaLnBrk="1" hangingPunct="1">
              <a:defRPr/>
            </a:pPr>
            <a:endParaRPr lang="sl-SI" altLang="sl-SI" sz="1200" b="1" dirty="0" smtClean="0">
              <a:latin typeface="Arial" charset="0"/>
            </a:endParaRPr>
          </a:p>
          <a:p>
            <a:pPr algn="ctr" eaLnBrk="1" hangingPunct="1">
              <a:defRPr/>
            </a:pPr>
            <a:r>
              <a:rPr lang="sl-SI" altLang="sl-SI" sz="1200" b="1" dirty="0" smtClean="0">
                <a:latin typeface="Arial" charset="0"/>
              </a:rPr>
              <a:t>“</a:t>
            </a:r>
            <a:r>
              <a:rPr lang="sl-SI" altLang="sl-SI" sz="1200" b="1" dirty="0">
                <a:latin typeface="Arial" charset="0"/>
              </a:rPr>
              <a:t>SI” sistem</a:t>
            </a:r>
          </a:p>
          <a:p>
            <a:pPr algn="ctr" eaLnBrk="1" hangingPunct="1">
              <a:defRPr/>
            </a:pPr>
            <a:r>
              <a:rPr lang="sl-SI" altLang="sl-SI" sz="1200" b="1" dirty="0" smtClean="0">
                <a:latin typeface="Arial" charset="0"/>
              </a:rPr>
              <a:t>v prihodnosti</a:t>
            </a:r>
          </a:p>
          <a:p>
            <a:pPr algn="ctr" eaLnBrk="1" hangingPunct="1">
              <a:defRPr/>
            </a:pPr>
            <a:endParaRPr lang="sl-SI" altLang="sl-SI" sz="1200" b="1" dirty="0">
              <a:latin typeface="Arial" charset="0"/>
              <a:cs typeface="Arial" charset="0"/>
            </a:endParaRPr>
          </a:p>
        </p:txBody>
      </p:sp>
      <p:sp>
        <p:nvSpPr>
          <p:cNvPr id="40" name="Pravokotnik 39"/>
          <p:cNvSpPr/>
          <p:nvPr/>
        </p:nvSpPr>
        <p:spPr>
          <a:xfrm>
            <a:off x="5087077" y="5534210"/>
            <a:ext cx="873958" cy="144655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sl-SI" altLang="sl-SI"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a:t>
            </a:r>
            <a:endParaRPr lang="sl-SI" altLang="sl-SI"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cs typeface="Arial" charset="0"/>
            </a:endParaRPr>
          </a:p>
        </p:txBody>
      </p:sp>
      <p:sp>
        <p:nvSpPr>
          <p:cNvPr id="18473" name="PoljeZBesedilom 40"/>
          <p:cNvSpPr txBox="1">
            <a:spLocks noChangeArrowheads="1"/>
          </p:cNvSpPr>
          <p:nvPr/>
        </p:nvSpPr>
        <p:spPr bwMode="auto">
          <a:xfrm>
            <a:off x="1566863" y="5551488"/>
            <a:ext cx="1308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dirty="0" smtClean="0">
                <a:latin typeface="Arial" charset="0"/>
              </a:rPr>
              <a:t>„SI</a:t>
            </a:r>
            <a:r>
              <a:rPr lang="sl-SI" altLang="sl-SI" sz="1200" b="1" dirty="0">
                <a:latin typeface="Arial" charset="0"/>
              </a:rPr>
              <a:t>“ </a:t>
            </a:r>
            <a:r>
              <a:rPr lang="sl-SI" altLang="sl-SI" sz="1200" b="1" dirty="0" smtClean="0">
                <a:latin typeface="Arial" charset="0"/>
              </a:rPr>
              <a:t>sistem 2019</a:t>
            </a:r>
            <a:endParaRPr lang="sl-SI" altLang="sl-SI"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par>
                                <p:cTn id="8" presetID="1" presetClass="entr" presetSubtype="0" fill="hold" nodeType="withEffect">
                                  <p:stCondLst>
                                    <p:cond delay="300"/>
                                  </p:stCondLst>
                                  <p:childTnLst>
                                    <p:set>
                                      <p:cBhvr>
                                        <p:cTn id="9" dur="1" fill="hold">
                                          <p:stCondLst>
                                            <p:cond delay="0"/>
                                          </p:stCondLst>
                                        </p:cTn>
                                        <p:tgtEl>
                                          <p:spTgt spid="3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avokotnik 5"/>
          <p:cNvSpPr/>
          <p:nvPr/>
        </p:nvSpPr>
        <p:spPr>
          <a:xfrm>
            <a:off x="-107950" y="836613"/>
            <a:ext cx="9432925" cy="61214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6947" y="188640"/>
            <a:ext cx="6799262" cy="612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jeZBesedilom 4"/>
          <p:cNvSpPr txBox="1"/>
          <p:nvPr/>
        </p:nvSpPr>
        <p:spPr>
          <a:xfrm>
            <a:off x="250825" y="1558925"/>
            <a:ext cx="2201863" cy="5232400"/>
          </a:xfrm>
          <a:prstGeom prst="rect">
            <a:avLst/>
          </a:prstGeom>
          <a:noFill/>
        </p:spPr>
        <p:txBody>
          <a:bodyPr>
            <a:spAutoFit/>
          </a:bodyPr>
          <a:lstStyle/>
          <a:p>
            <a:pPr>
              <a:defRPr/>
            </a:pPr>
            <a:r>
              <a:rPr lang="sl-SI" sz="2000" b="1" dirty="0">
                <a:latin typeface="Cambria" panose="02040503050406030204" pitchFamily="18" charset="0"/>
              </a:rPr>
              <a:t>Realizacije osnovnih enot</a:t>
            </a:r>
          </a:p>
          <a:p>
            <a:pPr>
              <a:defRPr/>
            </a:pPr>
            <a:endParaRPr lang="sl-SI" sz="1200" dirty="0">
              <a:latin typeface="Cambria" panose="02040503050406030204" pitchFamily="18" charset="0"/>
            </a:endParaRPr>
          </a:p>
          <a:p>
            <a:pPr>
              <a:defRPr/>
            </a:pPr>
            <a:endParaRPr lang="sl-SI" sz="1200" dirty="0">
              <a:latin typeface="Cambria" panose="02040503050406030204" pitchFamily="18" charset="0"/>
            </a:endParaRPr>
          </a:p>
          <a:p>
            <a:pPr>
              <a:defRPr/>
            </a:pPr>
            <a:endParaRPr lang="sl-SI" sz="1200" dirty="0">
              <a:latin typeface="Cambria" panose="02040503050406030204" pitchFamily="18" charset="0"/>
            </a:endParaRPr>
          </a:p>
          <a:p>
            <a:pPr>
              <a:defRPr/>
            </a:pPr>
            <a:r>
              <a:rPr lang="sl-SI" sz="1200" dirty="0">
                <a:latin typeface="Cambria" panose="02040503050406030204" pitchFamily="18" charset="0"/>
              </a:rPr>
              <a:t>Sodobna metrologija temelji na </a:t>
            </a:r>
            <a:r>
              <a:rPr lang="sl-SI" sz="1200" b="1" dirty="0">
                <a:latin typeface="Cambria" panose="02040503050406030204" pitchFamily="18" charset="0"/>
              </a:rPr>
              <a:t>fizikalnih konstantah</a:t>
            </a:r>
          </a:p>
          <a:p>
            <a:pPr>
              <a:defRPr/>
            </a:pPr>
            <a:endParaRPr lang="sl-SI" sz="1200" dirty="0">
              <a:latin typeface="Cambria" panose="02040503050406030204" pitchFamily="18" charset="0"/>
            </a:endParaRPr>
          </a:p>
          <a:p>
            <a:pPr>
              <a:defRPr/>
            </a:pPr>
            <a:r>
              <a:rPr lang="sl-SI" sz="1200" dirty="0">
                <a:latin typeface="Cambria" panose="02040503050406030204" pitchFamily="18" charset="0"/>
              </a:rPr>
              <a:t>S puščicami so prikazane povezave med realizacijami posameznih enot in navezave fizikalnih enot na fizikalne konstante. </a:t>
            </a:r>
          </a:p>
          <a:p>
            <a:pPr>
              <a:defRPr/>
            </a:pPr>
            <a:endParaRPr lang="sl-SI" sz="1200" dirty="0">
              <a:latin typeface="Cambria" panose="02040503050406030204" pitchFamily="18" charset="0"/>
            </a:endParaRPr>
          </a:p>
          <a:p>
            <a:pPr>
              <a:defRPr/>
            </a:pPr>
            <a:r>
              <a:rPr lang="sl-SI" sz="1200" dirty="0">
                <a:latin typeface="Cambria" panose="02040503050406030204" pitchFamily="18" charset="0"/>
              </a:rPr>
              <a:t>Rdeče je označena  vrednost njihovih negotovosti (2004).</a:t>
            </a:r>
          </a:p>
          <a:p>
            <a:pPr>
              <a:defRPr/>
            </a:pPr>
            <a:endParaRPr lang="sl-SI" sz="1050" dirty="0">
              <a:latin typeface="Cambria" panose="02040503050406030204" pitchFamily="18" charset="0"/>
            </a:endParaRPr>
          </a:p>
          <a:p>
            <a:pPr>
              <a:defRPr/>
            </a:pPr>
            <a:endParaRPr lang="sl-SI" sz="1050" dirty="0">
              <a:latin typeface="Cambria" panose="02040503050406030204" pitchFamily="18" charset="0"/>
            </a:endParaRPr>
          </a:p>
          <a:p>
            <a:pPr>
              <a:defRPr/>
            </a:pPr>
            <a:endParaRPr lang="sl-SI" sz="1050" dirty="0">
              <a:latin typeface="Cambria" panose="02040503050406030204" pitchFamily="18" charset="0"/>
            </a:endParaRPr>
          </a:p>
          <a:p>
            <a:pPr>
              <a:defRPr/>
            </a:pPr>
            <a:endParaRPr lang="sl-SI" sz="1050" dirty="0">
              <a:latin typeface="Cambria" panose="02040503050406030204" pitchFamily="18" charset="0"/>
            </a:endParaRPr>
          </a:p>
          <a:p>
            <a:pPr>
              <a:defRPr/>
            </a:pPr>
            <a:endParaRPr lang="sl-SI" sz="1050" dirty="0">
              <a:latin typeface="Cambria" panose="02040503050406030204" pitchFamily="18" charset="0"/>
            </a:endParaRPr>
          </a:p>
          <a:p>
            <a:pPr>
              <a:defRPr/>
            </a:pPr>
            <a:endParaRPr lang="sl-SI" sz="1050" dirty="0">
              <a:latin typeface="Cambria" panose="02040503050406030204" pitchFamily="18" charset="0"/>
            </a:endParaRPr>
          </a:p>
          <a:p>
            <a:pPr>
              <a:defRPr/>
            </a:pPr>
            <a:endParaRPr lang="sl-SI" sz="1050" dirty="0">
              <a:latin typeface="Cambria" panose="02040503050406030204" pitchFamily="18" charset="0"/>
            </a:endParaRPr>
          </a:p>
          <a:p>
            <a:pPr>
              <a:defRPr/>
            </a:pPr>
            <a:r>
              <a:rPr lang="sl-SI" sz="1050" dirty="0" err="1">
                <a:latin typeface="Cambria" panose="02040503050406030204" pitchFamily="18" charset="0"/>
              </a:rPr>
              <a:t>T.J</a:t>
            </a:r>
            <a:r>
              <a:rPr lang="sl-SI" sz="1050" dirty="0">
                <a:latin typeface="Cambria" panose="02040503050406030204" pitchFamily="18" charset="0"/>
              </a:rPr>
              <a:t> Quinn, Base </a:t>
            </a:r>
            <a:r>
              <a:rPr lang="sl-SI" sz="1050" dirty="0" err="1">
                <a:latin typeface="Cambria" panose="02040503050406030204" pitchFamily="18" charset="0"/>
              </a:rPr>
              <a:t>units</a:t>
            </a:r>
            <a:r>
              <a:rPr lang="sl-SI" sz="1050" dirty="0">
                <a:latin typeface="Cambria" panose="02040503050406030204" pitchFamily="18" charset="0"/>
              </a:rPr>
              <a:t> </a:t>
            </a:r>
            <a:r>
              <a:rPr lang="sl-SI" sz="1050" dirty="0" err="1">
                <a:latin typeface="Cambria" panose="02040503050406030204" pitchFamily="18" charset="0"/>
              </a:rPr>
              <a:t>of</a:t>
            </a:r>
            <a:r>
              <a:rPr lang="sl-SI" sz="1050" dirty="0">
                <a:latin typeface="Cambria" panose="02040503050406030204" pitchFamily="18" charset="0"/>
              </a:rPr>
              <a:t> </a:t>
            </a:r>
            <a:r>
              <a:rPr lang="sl-SI" sz="1050" dirty="0" err="1">
                <a:latin typeface="Cambria" panose="02040503050406030204" pitchFamily="18" charset="0"/>
              </a:rPr>
              <a:t>the</a:t>
            </a:r>
            <a:r>
              <a:rPr lang="sl-SI" sz="1050" dirty="0">
                <a:latin typeface="Cambria" panose="02040503050406030204" pitchFamily="18" charset="0"/>
              </a:rPr>
              <a:t> </a:t>
            </a:r>
            <a:r>
              <a:rPr lang="sl-SI" sz="1050" dirty="0" err="1">
                <a:latin typeface="Cambria" panose="02040503050406030204" pitchFamily="18" charset="0"/>
              </a:rPr>
              <a:t>Système</a:t>
            </a:r>
            <a:r>
              <a:rPr lang="sl-SI" sz="1050" dirty="0">
                <a:latin typeface="Cambria" panose="02040503050406030204" pitchFamily="18" charset="0"/>
              </a:rPr>
              <a:t> </a:t>
            </a:r>
            <a:r>
              <a:rPr lang="sl-SI" sz="1050" dirty="0" err="1">
                <a:latin typeface="Cambria" panose="02040503050406030204" pitchFamily="18" charset="0"/>
              </a:rPr>
              <a:t>international</a:t>
            </a:r>
            <a:r>
              <a:rPr lang="sl-SI" sz="1050" dirty="0">
                <a:latin typeface="Cambria" panose="02040503050406030204" pitchFamily="18" charset="0"/>
              </a:rPr>
              <a:t> d'</a:t>
            </a:r>
            <a:r>
              <a:rPr lang="sl-SI" sz="1050" dirty="0" err="1">
                <a:latin typeface="Cambria" panose="02040503050406030204" pitchFamily="18" charset="0"/>
              </a:rPr>
              <a:t>unités</a:t>
            </a:r>
            <a:r>
              <a:rPr lang="sl-SI" sz="1050" dirty="0">
                <a:latin typeface="Cambria" panose="02040503050406030204" pitchFamily="18" charset="0"/>
              </a:rPr>
              <a:t>, </a:t>
            </a:r>
            <a:r>
              <a:rPr lang="sl-SI" sz="1050" dirty="0" err="1">
                <a:latin typeface="Cambria" panose="02040503050406030204" pitchFamily="18" charset="0"/>
              </a:rPr>
              <a:t>their</a:t>
            </a:r>
            <a:r>
              <a:rPr lang="sl-SI" sz="1050" dirty="0">
                <a:latin typeface="Cambria" panose="02040503050406030204" pitchFamily="18" charset="0"/>
              </a:rPr>
              <a:t> </a:t>
            </a:r>
            <a:r>
              <a:rPr lang="sl-SI" sz="1050" dirty="0" err="1">
                <a:latin typeface="Cambria" panose="02040503050406030204" pitchFamily="18" charset="0"/>
              </a:rPr>
              <a:t>accuracy</a:t>
            </a:r>
            <a:r>
              <a:rPr lang="sl-SI" sz="1050" dirty="0">
                <a:latin typeface="Cambria" panose="02040503050406030204" pitchFamily="18" charset="0"/>
              </a:rPr>
              <a:t>, </a:t>
            </a:r>
            <a:r>
              <a:rPr lang="sl-SI" sz="1050" dirty="0" err="1">
                <a:latin typeface="Cambria" panose="02040503050406030204" pitchFamily="18" charset="0"/>
              </a:rPr>
              <a:t>disseminationand</a:t>
            </a:r>
            <a:r>
              <a:rPr lang="sl-SI" sz="1050" dirty="0">
                <a:latin typeface="Cambria" panose="02040503050406030204" pitchFamily="18" charset="0"/>
              </a:rPr>
              <a:t> </a:t>
            </a:r>
            <a:r>
              <a:rPr lang="sl-SI" sz="1050" dirty="0" err="1">
                <a:latin typeface="Cambria" panose="02040503050406030204" pitchFamily="18" charset="0"/>
              </a:rPr>
              <a:t>international</a:t>
            </a:r>
            <a:r>
              <a:rPr lang="sl-SI" sz="1050" dirty="0">
                <a:latin typeface="Cambria" panose="02040503050406030204" pitchFamily="18" charset="0"/>
              </a:rPr>
              <a:t> </a:t>
            </a:r>
            <a:r>
              <a:rPr lang="sl-SI" sz="1050" dirty="0" err="1">
                <a:latin typeface="Cambria" panose="02040503050406030204" pitchFamily="18" charset="0"/>
              </a:rPr>
              <a:t>traceability</a:t>
            </a:r>
            <a:r>
              <a:rPr lang="sl-SI" sz="1050" dirty="0">
                <a:latin typeface="Cambria" panose="02040503050406030204" pitchFamily="18" charset="0"/>
              </a:rPr>
              <a:t>, </a:t>
            </a:r>
            <a:r>
              <a:rPr lang="sl-SI" sz="1050" dirty="0" err="1">
                <a:latin typeface="Cambria" panose="02040503050406030204" pitchFamily="18" charset="0"/>
              </a:rPr>
              <a:t>Metrologia</a:t>
            </a:r>
            <a:r>
              <a:rPr lang="sl-SI" sz="1050" dirty="0">
                <a:latin typeface="Cambria" panose="02040503050406030204" pitchFamily="18" charset="0"/>
              </a:rPr>
              <a:t>, 1995, 31, 515-527 </a:t>
            </a:r>
          </a:p>
        </p:txBody>
      </p:sp>
      <p:sp>
        <p:nvSpPr>
          <p:cNvPr id="2" name="Elipsa 1"/>
          <p:cNvSpPr/>
          <p:nvPr/>
        </p:nvSpPr>
        <p:spPr>
          <a:xfrm>
            <a:off x="5734050" y="2176463"/>
            <a:ext cx="722313" cy="358775"/>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7" name="Elipsa 6"/>
          <p:cNvSpPr/>
          <p:nvPr/>
        </p:nvSpPr>
        <p:spPr>
          <a:xfrm>
            <a:off x="6732588" y="2852738"/>
            <a:ext cx="720725" cy="36036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8" name="Elipsa 7"/>
          <p:cNvSpPr/>
          <p:nvPr/>
        </p:nvSpPr>
        <p:spPr>
          <a:xfrm>
            <a:off x="6732588" y="4076700"/>
            <a:ext cx="720725" cy="360363"/>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9" name="Elipsa 8"/>
          <p:cNvSpPr/>
          <p:nvPr/>
        </p:nvSpPr>
        <p:spPr>
          <a:xfrm>
            <a:off x="6094413" y="4652963"/>
            <a:ext cx="722312" cy="36036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0" name="Elipsa 9"/>
          <p:cNvSpPr/>
          <p:nvPr/>
        </p:nvSpPr>
        <p:spPr>
          <a:xfrm>
            <a:off x="4356100" y="4652963"/>
            <a:ext cx="722313" cy="36036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1" name="Elipsa 10"/>
          <p:cNvSpPr/>
          <p:nvPr/>
        </p:nvSpPr>
        <p:spPr>
          <a:xfrm>
            <a:off x="3859213" y="3716338"/>
            <a:ext cx="720725" cy="36036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2" name="Elipsa 11"/>
          <p:cNvSpPr/>
          <p:nvPr/>
        </p:nvSpPr>
        <p:spPr>
          <a:xfrm>
            <a:off x="4391025" y="2535238"/>
            <a:ext cx="722313" cy="360362"/>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900113" y="908050"/>
            <a:ext cx="795496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3600" b="1" dirty="0">
                <a:solidFill>
                  <a:schemeClr val="accent6">
                    <a:lumMod val="75000"/>
                  </a:schemeClr>
                </a:solidFill>
                <a:latin typeface="Cambria" pitchFamily="18" charset="0"/>
              </a:rPr>
              <a:t>Problem merljivosti (</a:t>
            </a:r>
            <a:r>
              <a:rPr lang="sl-SI" altLang="sl-SI" sz="3600" b="1" dirty="0" err="1">
                <a:solidFill>
                  <a:schemeClr val="accent6">
                    <a:lumMod val="75000"/>
                  </a:schemeClr>
                </a:solidFill>
                <a:latin typeface="Cambria" pitchFamily="18" charset="0"/>
              </a:rPr>
              <a:t>measurability</a:t>
            </a:r>
            <a:r>
              <a:rPr lang="sl-SI" altLang="sl-SI" sz="3600" b="1" dirty="0">
                <a:solidFill>
                  <a:schemeClr val="accent6">
                    <a:lumMod val="75000"/>
                  </a:schemeClr>
                </a:solidFill>
                <a:latin typeface="Cambria" pitchFamily="18" charset="0"/>
              </a:rPr>
              <a:t>) </a:t>
            </a:r>
          </a:p>
        </p:txBody>
      </p:sp>
      <p:sp>
        <p:nvSpPr>
          <p:cNvPr id="20483" name="Text Box 8"/>
          <p:cNvSpPr txBox="1">
            <a:spLocks noChangeArrowheads="1"/>
          </p:cNvSpPr>
          <p:nvPr/>
        </p:nvSpPr>
        <p:spPr bwMode="auto">
          <a:xfrm>
            <a:off x="1331913" y="1592263"/>
            <a:ext cx="5661025"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55600" indent="-355600"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pPr>
            <a:r>
              <a:rPr lang="sl-SI" altLang="sl-SI" sz="2000">
                <a:latin typeface="Cambria" pitchFamily="18" charset="0"/>
              </a:rPr>
              <a:t>problem definicije matematičnega modela</a:t>
            </a:r>
          </a:p>
          <a:p>
            <a:pPr eaLnBrk="1" hangingPunct="1">
              <a:spcBef>
                <a:spcPct val="0"/>
              </a:spcBef>
            </a:pPr>
            <a:endParaRPr lang="sl-SI" altLang="sl-SI" sz="2000">
              <a:latin typeface="Cambria" pitchFamily="18" charset="0"/>
            </a:endParaRPr>
          </a:p>
          <a:p>
            <a:pPr eaLnBrk="1" hangingPunct="1">
              <a:spcBef>
                <a:spcPct val="0"/>
              </a:spcBef>
            </a:pPr>
            <a:r>
              <a:rPr lang="sl-SI" altLang="sl-SI" sz="2000">
                <a:latin typeface="Cambria" pitchFamily="18" charset="0"/>
              </a:rPr>
              <a:t>enote in lestvice </a:t>
            </a:r>
          </a:p>
          <a:p>
            <a:pPr lvl="2" eaLnBrk="1" hangingPunct="1">
              <a:spcBef>
                <a:spcPct val="0"/>
              </a:spcBef>
            </a:pPr>
            <a:r>
              <a:rPr lang="sl-SI" altLang="sl-SI" sz="2000">
                <a:latin typeface="Cambria" pitchFamily="18" charset="0"/>
              </a:rPr>
              <a:t>Nominalna </a:t>
            </a:r>
          </a:p>
          <a:p>
            <a:pPr lvl="2" eaLnBrk="1" hangingPunct="1">
              <a:spcBef>
                <a:spcPct val="0"/>
              </a:spcBef>
            </a:pPr>
            <a:r>
              <a:rPr lang="sl-SI" altLang="sl-SI" sz="2000">
                <a:latin typeface="Cambria" pitchFamily="18" charset="0"/>
              </a:rPr>
              <a:t>Ordinalna</a:t>
            </a:r>
          </a:p>
          <a:p>
            <a:pPr lvl="2" eaLnBrk="1" hangingPunct="1">
              <a:spcBef>
                <a:spcPct val="0"/>
              </a:spcBef>
            </a:pPr>
            <a:r>
              <a:rPr lang="sl-SI" altLang="sl-SI" sz="2000">
                <a:latin typeface="Cambria" pitchFamily="18" charset="0"/>
              </a:rPr>
              <a:t>Intervalna </a:t>
            </a:r>
          </a:p>
          <a:p>
            <a:pPr lvl="2" eaLnBrk="1" hangingPunct="1">
              <a:spcBef>
                <a:spcPct val="0"/>
              </a:spcBef>
            </a:pPr>
            <a:r>
              <a:rPr lang="sl-SI" altLang="sl-SI" sz="2000">
                <a:latin typeface="Cambria" pitchFamily="18" charset="0"/>
              </a:rPr>
              <a:t>Racionalna lestvica</a:t>
            </a:r>
          </a:p>
          <a:p>
            <a:pPr eaLnBrk="1" hangingPunct="1">
              <a:spcBef>
                <a:spcPct val="0"/>
              </a:spcBef>
            </a:pPr>
            <a:endParaRPr lang="sl-SI" altLang="sl-SI" sz="2000">
              <a:latin typeface="Cambria" pitchFamily="18" charset="0"/>
            </a:endParaRPr>
          </a:p>
          <a:p>
            <a:pPr eaLnBrk="1" hangingPunct="1">
              <a:spcBef>
                <a:spcPct val="0"/>
              </a:spcBef>
            </a:pPr>
            <a:r>
              <a:rPr lang="sl-SI" altLang="sl-SI" sz="2000">
                <a:latin typeface="Cambria" pitchFamily="18" charset="0"/>
              </a:rPr>
              <a:t>problem vplivnih parametrov, motenj in občutljivostnih koeficientov</a:t>
            </a:r>
          </a:p>
          <a:p>
            <a:pPr eaLnBrk="1" hangingPunct="1">
              <a:spcBef>
                <a:spcPct val="0"/>
              </a:spcBef>
            </a:pPr>
            <a:endParaRPr lang="sl-SI" altLang="sl-SI" sz="2000">
              <a:latin typeface="Cambria" pitchFamily="18" charset="0"/>
            </a:endParaRPr>
          </a:p>
          <a:p>
            <a:pPr eaLnBrk="1" hangingPunct="1">
              <a:spcBef>
                <a:spcPct val="0"/>
              </a:spcBef>
            </a:pPr>
            <a:r>
              <a:rPr lang="sl-SI" altLang="sl-SI" sz="2000">
                <a:latin typeface="Cambria" pitchFamily="18" charset="0"/>
              </a:rPr>
              <a:t>problem formulacije narave merjenca (measurement quality concept), enote, lestvice</a:t>
            </a:r>
          </a:p>
          <a:p>
            <a:pPr eaLnBrk="1" hangingPunct="1">
              <a:spcBef>
                <a:spcPct val="0"/>
              </a:spcBef>
            </a:pPr>
            <a:endParaRPr lang="sl-SI" altLang="sl-SI" sz="2000">
              <a:latin typeface="Cambria" pitchFamily="18" charset="0"/>
            </a:endParaRPr>
          </a:p>
          <a:p>
            <a:pPr eaLnBrk="1" hangingPunct="1">
              <a:spcBef>
                <a:spcPct val="0"/>
              </a:spcBef>
            </a:pPr>
            <a:r>
              <a:rPr lang="sl-SI" altLang="sl-SI" sz="2000">
                <a:latin typeface="Cambria" pitchFamily="18" charset="0"/>
              </a:rPr>
              <a:t>razumevanje naravnih zakonitosti</a:t>
            </a:r>
          </a:p>
        </p:txBody>
      </p:sp>
      <p:pic>
        <p:nvPicPr>
          <p:cNvPr id="20484" name="Picture 1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92938" y="3789363"/>
            <a:ext cx="2151062" cy="306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9125" y="908050"/>
            <a:ext cx="8229600" cy="1143000"/>
          </a:xfrm>
        </p:spPr>
        <p:txBody>
          <a:bodyPr/>
          <a:lstStyle/>
          <a:p>
            <a:pPr eaLnBrk="1" hangingPunct="1">
              <a:defRPr/>
            </a:pPr>
            <a:r>
              <a:rPr lang="sl-SI" altLang="sl-SI" sz="3600" b="1" kern="1200" dirty="0">
                <a:solidFill>
                  <a:schemeClr val="tx1"/>
                </a:solidFill>
                <a:latin typeface="Cambria" panose="02040503050406030204" pitchFamily="18" charset="0"/>
                <a:ea typeface="+mn-ea"/>
                <a:cs typeface="+mn-cs"/>
              </a:rPr>
              <a:t>Grafična ponazoritev </a:t>
            </a:r>
            <a:r>
              <a:rPr lang="sl-SI" altLang="sl-SI" sz="3600" b="1" kern="1200" dirty="0" smtClean="0">
                <a:solidFill>
                  <a:srgbClr val="FF0000"/>
                </a:solidFill>
                <a:latin typeface="Cambria" panose="02040503050406030204" pitchFamily="18" charset="0"/>
                <a:ea typeface="+mn-ea"/>
                <a:cs typeface="+mn-cs"/>
              </a:rPr>
              <a:t>meritve M</a:t>
            </a:r>
            <a:endParaRPr lang="sl-SI" sz="3600" b="1" kern="1200" dirty="0">
              <a:solidFill>
                <a:srgbClr val="FF0000"/>
              </a:solidFill>
              <a:latin typeface="Cambria" panose="02040503050406030204" pitchFamily="18" charset="0"/>
              <a:ea typeface="+mn-ea"/>
              <a:cs typeface="+mn-cs"/>
            </a:endParaRPr>
          </a:p>
        </p:txBody>
      </p:sp>
      <p:sp>
        <p:nvSpPr>
          <p:cNvPr id="4" name="Oval 2"/>
          <p:cNvSpPr>
            <a:spLocks noChangeArrowheads="1"/>
          </p:cNvSpPr>
          <p:nvPr/>
        </p:nvSpPr>
        <p:spPr bwMode="auto">
          <a:xfrm>
            <a:off x="2760340" y="2565812"/>
            <a:ext cx="1600200" cy="2051379"/>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a:lstStyle/>
          <a:p>
            <a:pPr>
              <a:defRPr/>
            </a:pPr>
            <a:endParaRPr lang="sl-SI"/>
          </a:p>
        </p:txBody>
      </p:sp>
      <p:sp>
        <p:nvSpPr>
          <p:cNvPr id="5" name="Oval 3"/>
          <p:cNvSpPr>
            <a:spLocks noChangeArrowheads="1"/>
          </p:cNvSpPr>
          <p:nvPr/>
        </p:nvSpPr>
        <p:spPr bwMode="auto">
          <a:xfrm>
            <a:off x="4932040" y="2565813"/>
            <a:ext cx="1600200" cy="2057400"/>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pPr>
              <a:defRPr/>
            </a:pPr>
            <a:endParaRPr lang="sl-SI"/>
          </a:p>
        </p:txBody>
      </p:sp>
      <p:sp>
        <p:nvSpPr>
          <p:cNvPr id="6" name="Line 4"/>
          <p:cNvSpPr>
            <a:spLocks noChangeShapeType="1"/>
          </p:cNvSpPr>
          <p:nvPr/>
        </p:nvSpPr>
        <p:spPr bwMode="auto">
          <a:xfrm>
            <a:off x="3762375" y="3530600"/>
            <a:ext cx="1943100" cy="0"/>
          </a:xfrm>
          <a:prstGeom prst="line">
            <a:avLst/>
          </a:prstGeom>
          <a:noFill/>
          <a:ln w="76200">
            <a:solidFill>
              <a:srgbClr val="FF00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lstStyle/>
          <a:p>
            <a:pPr>
              <a:defRPr/>
            </a:pPr>
            <a:endParaRPr lang="sl-SI"/>
          </a:p>
        </p:txBody>
      </p:sp>
      <p:sp>
        <p:nvSpPr>
          <p:cNvPr id="7" name="Text Box 5"/>
          <p:cNvSpPr txBox="1">
            <a:spLocks noChangeArrowheads="1"/>
          </p:cNvSpPr>
          <p:nvPr/>
        </p:nvSpPr>
        <p:spPr bwMode="auto">
          <a:xfrm>
            <a:off x="4360540" y="2912217"/>
            <a:ext cx="571500"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n-US" altLang="sl-SI" sz="3600" b="1" spc="50" dirty="0">
                <a:ln w="11430"/>
                <a:solidFill>
                  <a:srgbClr val="FF0000"/>
                </a:solidFill>
                <a:effectLst>
                  <a:outerShdw blurRad="76200" dist="50800" dir="5400000" algn="tl" rotWithShape="0">
                    <a:srgbClr val="000000">
                      <a:alpha val="65000"/>
                    </a:srgbClr>
                  </a:outerShdw>
                </a:effectLst>
                <a:latin typeface="Cambria" panose="02040503050406030204" pitchFamily="18" charset="0"/>
                <a:ea typeface="ＭＳ Ｐゴシック" pitchFamily="8" charset="-128"/>
              </a:rPr>
              <a:t>M</a:t>
            </a:r>
          </a:p>
        </p:txBody>
      </p:sp>
      <p:sp>
        <p:nvSpPr>
          <p:cNvPr id="21515" name="Text Box 7"/>
          <p:cNvSpPr txBox="1">
            <a:spLocks noChangeArrowheads="1"/>
          </p:cNvSpPr>
          <p:nvPr/>
        </p:nvSpPr>
        <p:spPr bwMode="auto">
          <a:xfrm>
            <a:off x="2824163" y="4821238"/>
            <a:ext cx="1452562" cy="830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sz="2400">
                <a:latin typeface="Cambria" pitchFamily="18" charset="0"/>
                <a:ea typeface="ＭＳ Ｐゴシック" pitchFamily="34" charset="-128"/>
              </a:rPr>
              <a:t>e</a:t>
            </a:r>
            <a:r>
              <a:rPr lang="en-US" altLang="sl-SI" sz="2400">
                <a:latin typeface="Cambria" pitchFamily="18" charset="0"/>
                <a:ea typeface="ＭＳ Ｐゴシック" pitchFamily="34" charset="-128"/>
              </a:rPr>
              <a:t>mpiri</a:t>
            </a:r>
            <a:r>
              <a:rPr lang="sl-SI" altLang="sl-SI" sz="2400">
                <a:latin typeface="Cambria" pitchFamily="18" charset="0"/>
              </a:rPr>
              <a:t>čni</a:t>
            </a:r>
          </a:p>
          <a:p>
            <a:pPr algn="ctr">
              <a:spcBef>
                <a:spcPct val="0"/>
              </a:spcBef>
              <a:buFontTx/>
              <a:buNone/>
            </a:pPr>
            <a:r>
              <a:rPr lang="sl-SI" altLang="sl-SI" sz="2400">
                <a:latin typeface="Cambria" pitchFamily="18" charset="0"/>
              </a:rPr>
              <a:t>sistem</a:t>
            </a:r>
            <a:endParaRPr lang="en-US" altLang="sl-SI" sz="2400">
              <a:latin typeface="Cambria" pitchFamily="18" charset="0"/>
              <a:ea typeface="ＭＳ Ｐゴシック" pitchFamily="34" charset="-128"/>
            </a:endParaRPr>
          </a:p>
        </p:txBody>
      </p:sp>
      <p:sp>
        <p:nvSpPr>
          <p:cNvPr id="21516" name="Text Box 9"/>
          <p:cNvSpPr txBox="1">
            <a:spLocks noChangeArrowheads="1"/>
          </p:cNvSpPr>
          <p:nvPr/>
        </p:nvSpPr>
        <p:spPr bwMode="auto">
          <a:xfrm>
            <a:off x="5067300" y="4835525"/>
            <a:ext cx="1330325"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sz="2400">
                <a:latin typeface="Cambria" pitchFamily="18" charset="0"/>
              </a:rPr>
              <a:t>simbolni</a:t>
            </a:r>
            <a:endParaRPr lang="en-US" altLang="sl-SI" sz="2400">
              <a:latin typeface="Cambria" pitchFamily="18" charset="0"/>
            </a:endParaRPr>
          </a:p>
          <a:p>
            <a:pPr algn="ctr">
              <a:spcBef>
                <a:spcPct val="0"/>
              </a:spcBef>
              <a:buFontTx/>
              <a:buNone/>
            </a:pPr>
            <a:r>
              <a:rPr lang="sl-SI" altLang="sl-SI" sz="2400">
                <a:latin typeface="Cambria" pitchFamily="18" charset="0"/>
              </a:rPr>
              <a:t>sistem</a:t>
            </a:r>
            <a:endParaRPr lang="en-US" altLang="sl-SI" sz="2400">
              <a:latin typeface="Cambria" pitchFamily="18" charset="0"/>
              <a:ea typeface="ＭＳ Ｐゴシック" pitchFamily="34"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904389"/>
            <a:ext cx="8229600" cy="1143000"/>
          </a:xfrm>
        </p:spPr>
        <p:txBody>
          <a:bodyPr>
            <a:normAutofit fontScale="90000"/>
          </a:bodyPr>
          <a:lstStyle/>
          <a:p>
            <a:pPr eaLnBrk="1" hangingPunct="1">
              <a:defRPr/>
            </a:pPr>
            <a:r>
              <a:rPr lang="sl-SI" sz="3600" b="1" kern="1200" dirty="0" smtClean="0">
                <a:solidFill>
                  <a:schemeClr val="tx1"/>
                </a:solidFill>
                <a:latin typeface="Cambria" panose="02040503050406030204" pitchFamily="18" charset="0"/>
                <a:ea typeface="+mn-ea"/>
                <a:cs typeface="+mn-cs"/>
              </a:rPr>
              <a:t>Ključni parametri za merjenje, merljivost, merilni rezultat → za odločanje</a:t>
            </a:r>
            <a:endParaRPr lang="sl-SI" sz="3600" b="1" kern="1200" dirty="0">
              <a:solidFill>
                <a:schemeClr val="tx1"/>
              </a:solidFill>
              <a:latin typeface="Cambria" panose="02040503050406030204" pitchFamily="18" charset="0"/>
              <a:ea typeface="+mn-ea"/>
              <a:cs typeface="+mn-cs"/>
            </a:endParaRPr>
          </a:p>
        </p:txBody>
      </p:sp>
      <p:sp>
        <p:nvSpPr>
          <p:cNvPr id="22531" name="Ograda vsebine 2"/>
          <p:cNvSpPr>
            <a:spLocks noGrp="1"/>
          </p:cNvSpPr>
          <p:nvPr>
            <p:ph idx="1"/>
          </p:nvPr>
        </p:nvSpPr>
        <p:spPr>
          <a:xfrm>
            <a:off x="1555750" y="2338388"/>
            <a:ext cx="7345363" cy="4525962"/>
          </a:xfrm>
        </p:spPr>
        <p:txBody>
          <a:bodyPr/>
          <a:lstStyle/>
          <a:p>
            <a:pPr eaLnBrk="1" hangingPunct="1"/>
            <a:r>
              <a:rPr lang="sl-SI" altLang="sl-SI" sz="2400" smtClean="0"/>
              <a:t>Primerljivost</a:t>
            </a:r>
          </a:p>
          <a:p>
            <a:pPr eaLnBrk="1" hangingPunct="1"/>
            <a:r>
              <a:rPr lang="sl-SI" altLang="sl-SI" sz="2400" smtClean="0"/>
              <a:t>Občutljivost</a:t>
            </a:r>
          </a:p>
          <a:p>
            <a:pPr eaLnBrk="1" hangingPunct="1"/>
            <a:r>
              <a:rPr lang="sl-SI" altLang="sl-SI" sz="2400" smtClean="0"/>
              <a:t>Ločljivost</a:t>
            </a:r>
          </a:p>
          <a:p>
            <a:pPr eaLnBrk="1" hangingPunct="1"/>
            <a:r>
              <a:rPr lang="sl-SI" altLang="sl-SI" sz="2400" smtClean="0"/>
              <a:t>Ponovljivost</a:t>
            </a:r>
          </a:p>
          <a:p>
            <a:pPr eaLnBrk="1" hangingPunct="1"/>
            <a:r>
              <a:rPr lang="sl-SI" altLang="sl-SI" sz="2400" smtClean="0"/>
              <a:t>Obnovljivost</a:t>
            </a:r>
          </a:p>
          <a:p>
            <a:pPr eaLnBrk="1" hangingPunct="1"/>
            <a:r>
              <a:rPr lang="sl-SI" altLang="sl-SI" sz="2400" smtClean="0"/>
              <a:t>Sledljivost</a:t>
            </a:r>
          </a:p>
          <a:p>
            <a:pPr eaLnBrk="1" hangingPunct="1"/>
            <a:r>
              <a:rPr lang="sl-SI" altLang="sl-SI" sz="2400" smtClean="0"/>
              <a:t>Točnost</a:t>
            </a:r>
          </a:p>
          <a:p>
            <a:pPr eaLnBrk="1" hangingPunct="1"/>
            <a:r>
              <a:rPr lang="sl-SI" altLang="sl-SI" sz="2400" smtClean="0"/>
              <a:t>Negotovost </a:t>
            </a:r>
          </a:p>
          <a:p>
            <a:pPr eaLnBrk="1" hangingPunct="1"/>
            <a:endParaRPr lang="sl-SI" altLang="sl-SI" sz="2400" smtClean="0"/>
          </a:p>
        </p:txBody>
      </p:sp>
      <p:pic>
        <p:nvPicPr>
          <p:cNvPr id="4" name="Picture 4" descr="http://themetricmaven.com/wp-content/uploads/2013/02/MM-Ruler.jpg"/>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rot="20941177">
            <a:off x="5197475" y="3679825"/>
            <a:ext cx="4392613" cy="2449513"/>
          </a:xfrm>
          <a:prstGeom prst="rect">
            <a:avLst/>
          </a:prstGeom>
          <a:noFill/>
          <a:effectLst>
            <a:outerShdw blurRad="88900" dist="50800" dir="3000000" sx="101000" sy="101000" algn="tl" rotWithShape="0">
              <a:prstClr val="black">
                <a:alpha val="69000"/>
              </a:prstClr>
            </a:outerShdw>
          </a:effectLst>
          <a:extLst>
            <a:ext uri="{909E8E84-426E-40DD-AFC4-6F175D3DCCD1}">
              <a14:hiddenFill xmlns:a14="http://schemas.microsoft.com/office/drawing/2010/main">
                <a:solidFill>
                  <a:srgbClr val="FFFFFF"/>
                </a:solidFill>
              </a14:hiddenFill>
            </a:ext>
          </a:extLst>
        </p:spPr>
      </p:pic>
      <p:sp>
        <p:nvSpPr>
          <p:cNvPr id="5" name="Desni zaviti oklepaj 4"/>
          <p:cNvSpPr/>
          <p:nvPr/>
        </p:nvSpPr>
        <p:spPr>
          <a:xfrm>
            <a:off x="3810000" y="2349500"/>
            <a:ext cx="504825" cy="3538538"/>
          </a:xfrm>
          <a:prstGeom prst="rightBrace">
            <a:avLst>
              <a:gd name="adj1" fmla="val 46631"/>
              <a:gd name="adj2" fmla="val 29286"/>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sl-SI"/>
          </a:p>
        </p:txBody>
      </p:sp>
      <p:sp>
        <p:nvSpPr>
          <p:cNvPr id="22534" name="PoljeZBesedilom 5"/>
          <p:cNvSpPr txBox="1">
            <a:spLocks noChangeArrowheads="1"/>
          </p:cNvSpPr>
          <p:nvPr/>
        </p:nvSpPr>
        <p:spPr bwMode="auto">
          <a:xfrm>
            <a:off x="4427538" y="3087688"/>
            <a:ext cx="432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800">
                <a:latin typeface="Cambria" pitchFamily="18" charset="0"/>
              </a:rPr>
              <a:t>velja za vsa !!! področja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435770"/>
            <a:ext cx="8229600" cy="1143000"/>
          </a:xfrm>
        </p:spPr>
        <p:txBody>
          <a:bodyPr/>
          <a:lstStyle/>
          <a:p>
            <a:pPr eaLnBrk="1" hangingPunct="1">
              <a:defRPr/>
            </a:pPr>
            <a:r>
              <a:rPr lang="sl-SI" sz="3600" b="1" kern="1200" dirty="0" smtClean="0">
                <a:solidFill>
                  <a:schemeClr val="accent6">
                    <a:lumMod val="75000"/>
                  </a:schemeClr>
                </a:solidFill>
                <a:latin typeface="Cambria" pitchFamily="18" charset="0"/>
                <a:ea typeface="+mn-ea"/>
                <a:cs typeface="+mn-cs"/>
              </a:rPr>
              <a:t>Primeri lestvic</a:t>
            </a:r>
            <a:endParaRPr lang="sl-SI" sz="3600" b="1" kern="1200" dirty="0">
              <a:solidFill>
                <a:schemeClr val="accent6">
                  <a:lumMod val="75000"/>
                </a:schemeClr>
              </a:solidFill>
              <a:latin typeface="Cambria" pitchFamily="18" charset="0"/>
              <a:ea typeface="+mn-ea"/>
              <a:cs typeface="+mn-cs"/>
            </a:endParaRPr>
          </a:p>
        </p:txBody>
      </p:sp>
      <p:pic>
        <p:nvPicPr>
          <p:cNvPr id="24579" name="Picture 2" descr="http://news.bbcimg.co.uk/media/images/48435000/jpg/_48435646_davidjames_282b_gett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4325" y="2048670"/>
            <a:ext cx="25431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0"/>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1256" t="2545" r="8125" b="2185"/>
          <a:stretch>
            <a:fillRect/>
          </a:stretch>
        </p:blipFill>
        <p:spPr bwMode="auto">
          <a:xfrm rot="4319233">
            <a:off x="6779419" y="3739356"/>
            <a:ext cx="968375"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Pravokotnik 3"/>
          <p:cNvSpPr>
            <a:spLocks noChangeArrowheads="1"/>
          </p:cNvSpPr>
          <p:nvPr/>
        </p:nvSpPr>
        <p:spPr bwMode="auto">
          <a:xfrm>
            <a:off x="884288" y="1332707"/>
            <a:ext cx="314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Nominalna (oznaka na dresu) </a:t>
            </a:r>
          </a:p>
        </p:txBody>
      </p:sp>
      <p:sp>
        <p:nvSpPr>
          <p:cNvPr id="24582" name="Pravokotnik 5"/>
          <p:cNvSpPr>
            <a:spLocks noChangeArrowheads="1"/>
          </p:cNvSpPr>
          <p:nvPr/>
        </p:nvSpPr>
        <p:spPr bwMode="auto">
          <a:xfrm>
            <a:off x="5651500" y="3779838"/>
            <a:ext cx="3440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Ordinalna (Beaufortova lestvica) </a:t>
            </a:r>
          </a:p>
        </p:txBody>
      </p:sp>
      <p:sp>
        <p:nvSpPr>
          <p:cNvPr id="24583" name="Pravokotnik 6"/>
          <p:cNvSpPr>
            <a:spLocks noChangeArrowheads="1"/>
          </p:cNvSpPr>
          <p:nvPr/>
        </p:nvSpPr>
        <p:spPr bwMode="auto">
          <a:xfrm>
            <a:off x="5419725" y="5835650"/>
            <a:ext cx="3687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Intervalna (Fahrenheitova lestvica) </a:t>
            </a:r>
          </a:p>
        </p:txBody>
      </p:sp>
      <p:sp>
        <p:nvSpPr>
          <p:cNvPr id="24584" name="Pravokotnik 7"/>
          <p:cNvSpPr>
            <a:spLocks noChangeArrowheads="1"/>
          </p:cNvSpPr>
          <p:nvPr/>
        </p:nvSpPr>
        <p:spPr bwMode="auto">
          <a:xfrm>
            <a:off x="1697038" y="4703763"/>
            <a:ext cx="2449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Racionalna (upornost) </a:t>
            </a:r>
          </a:p>
        </p:txBody>
      </p:sp>
      <p:pic>
        <p:nvPicPr>
          <p:cNvPr id="24585" name="Picture 3" descr="D:\gregorjevi dokumenti\My Pictures\lmk slike\precizijski etalonski upori.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5063" y="5073650"/>
            <a:ext cx="3714750"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oljeZBesedilom 9"/>
          <p:cNvSpPr txBox="1"/>
          <p:nvPr/>
        </p:nvSpPr>
        <p:spPr>
          <a:xfrm>
            <a:off x="5651500" y="4032250"/>
            <a:ext cx="3308350" cy="577850"/>
          </a:xfrm>
          <a:prstGeom prst="rect">
            <a:avLst/>
          </a:prstGeom>
          <a:noFill/>
        </p:spPr>
        <p:txBody>
          <a:bodyPr>
            <a:spAutoFit/>
          </a:bodyPr>
          <a:lstStyle/>
          <a:p>
            <a:pPr fontAlgn="ctr">
              <a:defRPr/>
            </a:pPr>
            <a:r>
              <a:rPr lang="sl-SI" sz="1050" dirty="0">
                <a:latin typeface="Cambria" panose="02040503050406030204" pitchFamily="18" charset="0"/>
              </a:rPr>
              <a:t>Opis vetra, hitrost vetra v vozlih in km/h, opis morske gladine, višina valov v m</a:t>
            </a:r>
          </a:p>
          <a:p>
            <a:pPr>
              <a:defRPr/>
            </a:pPr>
            <a:endParaRPr lang="sl-SI" sz="1050" dirty="0">
              <a:latin typeface="Cambria" panose="02040503050406030204" pitchFamily="18" charset="0"/>
            </a:endParaRPr>
          </a:p>
        </p:txBody>
      </p:sp>
      <p:sp>
        <p:nvSpPr>
          <p:cNvPr id="14" name="PoljeZBesedilom 13"/>
          <p:cNvSpPr txBox="1"/>
          <p:nvPr/>
        </p:nvSpPr>
        <p:spPr>
          <a:xfrm>
            <a:off x="1541463" y="3908277"/>
            <a:ext cx="3308350" cy="415925"/>
          </a:xfrm>
          <a:prstGeom prst="rect">
            <a:avLst/>
          </a:prstGeom>
          <a:noFill/>
        </p:spPr>
        <p:txBody>
          <a:bodyPr>
            <a:spAutoFit/>
          </a:bodyPr>
          <a:lstStyle/>
          <a:p>
            <a:pPr fontAlgn="ctr">
              <a:defRPr/>
            </a:pPr>
            <a:r>
              <a:rPr lang="sl-SI" sz="1050" dirty="0">
                <a:latin typeface="Cambria" panose="02040503050406030204" pitchFamily="18" charset="0"/>
              </a:rPr>
              <a:t>Oznaka pozicije in funkcije</a:t>
            </a:r>
          </a:p>
          <a:p>
            <a:pPr>
              <a:defRPr/>
            </a:pPr>
            <a:endParaRPr lang="sl-SI" sz="1050" dirty="0">
              <a:latin typeface="Cambria" panose="02040503050406030204" pitchFamily="18" charset="0"/>
            </a:endParaRPr>
          </a:p>
        </p:txBody>
      </p:sp>
      <p:sp>
        <p:nvSpPr>
          <p:cNvPr id="15" name="PoljeZBesedilom 14"/>
          <p:cNvSpPr txBox="1"/>
          <p:nvPr/>
        </p:nvSpPr>
        <p:spPr>
          <a:xfrm>
            <a:off x="5472113" y="6057900"/>
            <a:ext cx="3308350" cy="415925"/>
          </a:xfrm>
          <a:prstGeom prst="rect">
            <a:avLst/>
          </a:prstGeom>
          <a:noFill/>
        </p:spPr>
        <p:txBody>
          <a:bodyPr>
            <a:spAutoFit/>
          </a:bodyPr>
          <a:lstStyle/>
          <a:p>
            <a:pPr fontAlgn="ctr">
              <a:defRPr/>
            </a:pPr>
            <a:r>
              <a:rPr lang="sl-SI" sz="1050" dirty="0">
                <a:latin typeface="Cambria" panose="02040503050406030204" pitchFamily="18" charset="0"/>
              </a:rPr>
              <a:t>Arbitrarna ničla</a:t>
            </a:r>
          </a:p>
          <a:p>
            <a:pPr>
              <a:defRPr/>
            </a:pPr>
            <a:endParaRPr lang="sl-SI" sz="1050" dirty="0">
              <a:latin typeface="Cambria" panose="02040503050406030204" pitchFamily="18" charset="0"/>
            </a:endParaRPr>
          </a:p>
        </p:txBody>
      </p:sp>
      <p:pic>
        <p:nvPicPr>
          <p:cNvPr id="156675" name="Picture 3" descr="http://www1.pictures.zimbio.com/gi/Samir+Handanovic+FC+Internazionale+Milano+dm6cEL0AsNdx.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1600" y="1742282"/>
            <a:ext cx="2970213" cy="20478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6681" name="Picture 9" descr="http://www.delo.si/assets/media/picture/20130719/%C5%BEbogar.JPG?rev=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51500" y="1562100"/>
            <a:ext cx="3286125" cy="21907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724128" y="1303318"/>
            <a:ext cx="3558073" cy="4744097"/>
          </a:xfrm>
          <a:prstGeom prst="rect">
            <a:avLst/>
          </a:prstGeom>
        </p:spPr>
      </p:pic>
      <p:graphicFrame>
        <p:nvGraphicFramePr>
          <p:cNvPr id="11" name="Tabela 10"/>
          <p:cNvGraphicFramePr>
            <a:graphicFrameLocks noGrp="1"/>
          </p:cNvGraphicFramePr>
          <p:nvPr>
            <p:extLst>
              <p:ext uri="{D42A27DB-BD31-4B8C-83A1-F6EECF244321}">
                <p14:modId xmlns:p14="http://schemas.microsoft.com/office/powerpoint/2010/main" val="3896853844"/>
              </p:ext>
            </p:extLst>
          </p:nvPr>
        </p:nvGraphicFramePr>
        <p:xfrm>
          <a:off x="251520" y="1404714"/>
          <a:ext cx="5590509" cy="4541306"/>
        </p:xfrm>
        <a:graphic>
          <a:graphicData uri="http://schemas.openxmlformats.org/drawingml/2006/table">
            <a:tbl>
              <a:tblPr firstRow="1" bandRow="1">
                <a:tableStyleId>{93296810-A885-4BE3-A3E7-6D5BEEA58F35}</a:tableStyleId>
              </a:tblPr>
              <a:tblGrid>
                <a:gridCol w="1152128">
                  <a:extLst>
                    <a:ext uri="{9D8B030D-6E8A-4147-A177-3AD203B41FA5}">
                      <a16:colId xmlns:a16="http://schemas.microsoft.com/office/drawing/2014/main" val="20000"/>
                    </a:ext>
                  </a:extLst>
                </a:gridCol>
                <a:gridCol w="1696665">
                  <a:extLst>
                    <a:ext uri="{9D8B030D-6E8A-4147-A177-3AD203B41FA5}">
                      <a16:colId xmlns:a16="http://schemas.microsoft.com/office/drawing/2014/main" val="20003"/>
                    </a:ext>
                  </a:extLst>
                </a:gridCol>
                <a:gridCol w="2741716">
                  <a:extLst>
                    <a:ext uri="{9D8B030D-6E8A-4147-A177-3AD203B41FA5}">
                      <a16:colId xmlns:a16="http://schemas.microsoft.com/office/drawing/2014/main" val="20004"/>
                    </a:ext>
                  </a:extLst>
                </a:gridCol>
              </a:tblGrid>
              <a:tr h="518106">
                <a:tc>
                  <a:txBody>
                    <a:bodyPr/>
                    <a:lstStyle/>
                    <a:p>
                      <a:pPr algn="ctr"/>
                      <a:r>
                        <a:rPr lang="sl-SI" sz="1400" dirty="0" smtClean="0"/>
                        <a:t>Lestvica </a:t>
                      </a:r>
                      <a:endParaRPr lang="sl-SI" sz="1400" dirty="0">
                        <a:latin typeface="Cambria" panose="02040503050406030204" pitchFamily="18" charset="0"/>
                      </a:endParaRPr>
                    </a:p>
                  </a:txBody>
                  <a:tcPr marL="91434" marR="91434" marT="45700" marB="45700"/>
                </a:tc>
                <a:tc>
                  <a:txBody>
                    <a:bodyPr/>
                    <a:lstStyle/>
                    <a:p>
                      <a:pPr algn="ctr"/>
                      <a:r>
                        <a:rPr lang="sl-SI" sz="1400" dirty="0" smtClean="0"/>
                        <a:t>Značilnost</a:t>
                      </a:r>
                      <a:endParaRPr lang="sl-SI" sz="1400" dirty="0">
                        <a:latin typeface="Cambria" panose="02040503050406030204" pitchFamily="18" charset="0"/>
                      </a:endParaRPr>
                    </a:p>
                  </a:txBody>
                  <a:tcPr marL="91434" marR="91434" marT="45700" marB="45700"/>
                </a:tc>
                <a:tc>
                  <a:txBody>
                    <a:bodyPr/>
                    <a:lstStyle/>
                    <a:p>
                      <a:pPr algn="ctr"/>
                      <a:r>
                        <a:rPr lang="sl-SI" sz="1400" dirty="0" smtClean="0"/>
                        <a:t>Primeri </a:t>
                      </a:r>
                      <a:endParaRPr lang="sl-SI" sz="1400" dirty="0">
                        <a:latin typeface="Cambria" panose="02040503050406030204" pitchFamily="18" charset="0"/>
                      </a:endParaRPr>
                    </a:p>
                  </a:txBody>
                  <a:tcPr marL="91434" marR="91434" marT="45700" marB="45700"/>
                </a:tc>
                <a:extLst>
                  <a:ext uri="{0D108BD9-81ED-4DB2-BD59-A6C34878D82A}">
                    <a16:rowId xmlns:a16="http://schemas.microsoft.com/office/drawing/2014/main" val="10000"/>
                  </a:ext>
                </a:extLst>
              </a:tr>
              <a:tr h="822896">
                <a:tc>
                  <a:txBody>
                    <a:bodyPr/>
                    <a:lstStyle/>
                    <a:p>
                      <a:pPr algn="ctr"/>
                      <a:endParaRPr lang="sl-SI" sz="1400" kern="1200" dirty="0" smtClean="0"/>
                    </a:p>
                    <a:p>
                      <a:pPr algn="ctr"/>
                      <a:r>
                        <a:rPr lang="sl-SI" sz="1400" kern="1200" dirty="0" smtClean="0"/>
                        <a:t>Nominalna</a:t>
                      </a:r>
                    </a:p>
                    <a:p>
                      <a:pPr algn="ctr"/>
                      <a:r>
                        <a:rPr lang="sl-SI" sz="1400" kern="1200" dirty="0" smtClean="0"/>
                        <a:t> </a:t>
                      </a:r>
                      <a:endParaRPr lang="sl-SI" sz="1400" b="1" kern="1200" dirty="0">
                        <a:solidFill>
                          <a:schemeClr val="dk1"/>
                        </a:solidFill>
                        <a:latin typeface="Cambria" panose="02040503050406030204" pitchFamily="18" charset="0"/>
                        <a:ea typeface="+mn-ea"/>
                        <a:cs typeface="+mn-cs"/>
                      </a:endParaRPr>
                    </a:p>
                  </a:txBody>
                  <a:tcPr marL="91434" marR="91434" marT="45700" marB="45700"/>
                </a:tc>
                <a:tc>
                  <a:txBody>
                    <a:bodyPr/>
                    <a:lstStyle/>
                    <a:p>
                      <a:endParaRPr lang="sl-SI" sz="1400" kern="1200" dirty="0" smtClean="0"/>
                    </a:p>
                    <a:p>
                      <a:r>
                        <a:rPr lang="sl-SI" sz="1400" kern="1200" dirty="0" smtClean="0"/>
                        <a:t>Le poimenovanje</a:t>
                      </a: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r>
                        <a:rPr lang="sl-SI" sz="1200" dirty="0" smtClean="0"/>
                        <a:t>Barve (rdeča,</a:t>
                      </a:r>
                      <a:r>
                        <a:rPr lang="sl-SI" sz="1200" baseline="0" dirty="0" smtClean="0"/>
                        <a:t> bela, zelena), </a:t>
                      </a:r>
                      <a:r>
                        <a:rPr lang="sl-SI" sz="1200" baseline="0" dirty="0" err="1" smtClean="0"/>
                        <a:t>Pantone</a:t>
                      </a:r>
                      <a:r>
                        <a:rPr lang="sl-SI" sz="1200" baseline="0" dirty="0" smtClean="0"/>
                        <a:t> barvna lestvica, DNK baze, imena kemijskih elementov, logična stanja, spol,  vera, poštna številka, politična stranka, jezik, tip prsti, tip filma</a:t>
                      </a:r>
                      <a:endParaRPr lang="sl-SI" sz="1200" dirty="0">
                        <a:latin typeface="Cambria" panose="02040503050406030204" pitchFamily="18" charset="0"/>
                      </a:endParaRPr>
                    </a:p>
                  </a:txBody>
                  <a:tcPr marL="91434" marR="91434" marT="45700" marB="45700"/>
                </a:tc>
                <a:extLst>
                  <a:ext uri="{0D108BD9-81ED-4DB2-BD59-A6C34878D82A}">
                    <a16:rowId xmlns:a16="http://schemas.microsoft.com/office/drawing/2014/main" val="10001"/>
                  </a:ext>
                </a:extLst>
              </a:tr>
              <a:tr h="1005769">
                <a:tc>
                  <a:txBody>
                    <a:bodyPr/>
                    <a:lstStyle/>
                    <a:p>
                      <a:pPr algn="ctr"/>
                      <a:endParaRPr lang="sl-SI" sz="1400" kern="1200" dirty="0" smtClean="0"/>
                    </a:p>
                    <a:p>
                      <a:pPr algn="ctr"/>
                      <a:r>
                        <a:rPr lang="sl-SI" sz="1400" kern="1200" dirty="0" err="1" smtClean="0"/>
                        <a:t>Ordinalna</a:t>
                      </a:r>
                      <a:endParaRPr lang="sl-SI" sz="1400" b="1" kern="1200" dirty="0" smtClean="0">
                        <a:solidFill>
                          <a:schemeClr val="dk1"/>
                        </a:solidFill>
                        <a:latin typeface="Cambria" panose="02040503050406030204" pitchFamily="18" charset="0"/>
                        <a:ea typeface="+mn-ea"/>
                        <a:cs typeface="+mn-cs"/>
                      </a:endParaRPr>
                    </a:p>
                  </a:txBody>
                  <a:tcPr marL="91434" marR="91434" marT="45700" marB="45700"/>
                </a:tc>
                <a:tc>
                  <a:txBody>
                    <a:bodyPr/>
                    <a:lstStyle/>
                    <a:p>
                      <a:endParaRPr lang="sl-SI" sz="1400" kern="1200" dirty="0" smtClean="0"/>
                    </a:p>
                    <a:p>
                      <a:r>
                        <a:rPr lang="sl-SI" sz="1400" kern="1200" dirty="0" smtClean="0"/>
                        <a:t>Urejeno</a:t>
                      </a: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smtClean="0"/>
                        <a:t>Trdnost po </a:t>
                      </a:r>
                      <a:r>
                        <a:rPr lang="sl-SI" sz="1200" dirty="0" err="1" smtClean="0"/>
                        <a:t>Moh</a:t>
                      </a:r>
                      <a:r>
                        <a:rPr lang="sl-SI" sz="1200" dirty="0" smtClean="0"/>
                        <a:t>, temperaturna lestvica </a:t>
                      </a:r>
                      <a:r>
                        <a:rPr lang="sl-SI" sz="1200" baseline="0" dirty="0" smtClean="0"/>
                        <a:t>ITS 90, </a:t>
                      </a:r>
                      <a:r>
                        <a:rPr lang="sl-SI" sz="1200" dirty="0" smtClean="0"/>
                        <a:t>trdnost</a:t>
                      </a:r>
                      <a:r>
                        <a:rPr lang="sl-SI" sz="1200" baseline="0" dirty="0" smtClean="0"/>
                        <a:t> po </a:t>
                      </a:r>
                      <a:r>
                        <a:rPr lang="sl-SI" sz="1200" baseline="0" dirty="0" err="1" smtClean="0"/>
                        <a:t>Rockwell</a:t>
                      </a:r>
                      <a:r>
                        <a:rPr lang="sl-SI" sz="1200" baseline="0" dirty="0" smtClean="0"/>
                        <a:t>, Beaufort lestvica za veter, oktansko število, ARRS </a:t>
                      </a:r>
                      <a:r>
                        <a:rPr lang="sl-SI" sz="1200" baseline="0" dirty="0" err="1" smtClean="0"/>
                        <a:t>rangiranje</a:t>
                      </a:r>
                      <a:r>
                        <a:rPr lang="sl-SI" sz="1200" baseline="0" dirty="0" smtClean="0"/>
                        <a:t> programskih skupin, vojaški čin, </a:t>
                      </a:r>
                      <a:r>
                        <a:rPr lang="sl-SI" sz="1200" baseline="0" dirty="0" err="1" smtClean="0"/>
                        <a:t>Tripadviser</a:t>
                      </a:r>
                      <a:r>
                        <a:rPr lang="sl-SI" sz="1200" baseline="0" dirty="0" smtClean="0"/>
                        <a:t> ocena, tip baterije (AA, C), stopnja opeklin, izobrazba, sreča</a:t>
                      </a:r>
                      <a:endParaRPr lang="sl-SI" sz="1200" b="1" dirty="0">
                        <a:latin typeface="Cambria" panose="02040503050406030204" pitchFamily="18" charset="0"/>
                      </a:endParaRPr>
                    </a:p>
                  </a:txBody>
                  <a:tcPr marL="91434" marR="91434" marT="45700" marB="45700"/>
                </a:tc>
                <a:extLst>
                  <a:ext uri="{0D108BD9-81ED-4DB2-BD59-A6C34878D82A}">
                    <a16:rowId xmlns:a16="http://schemas.microsoft.com/office/drawing/2014/main" val="10002"/>
                  </a:ext>
                </a:extLst>
              </a:tr>
              <a:tr h="822896">
                <a:tc>
                  <a:txBody>
                    <a:bodyPr/>
                    <a:lstStyle/>
                    <a:p>
                      <a:pPr algn="ctr"/>
                      <a:endParaRPr lang="sl-SI" sz="1400" kern="1200" dirty="0" smtClean="0"/>
                    </a:p>
                    <a:p>
                      <a:pPr algn="ctr"/>
                      <a:r>
                        <a:rPr lang="sl-SI" sz="1400" kern="1200" dirty="0" smtClean="0"/>
                        <a:t>Intervalna </a:t>
                      </a:r>
                      <a:endParaRPr lang="sl-SI" sz="1400" b="1" kern="1200" dirty="0" smtClean="0">
                        <a:solidFill>
                          <a:schemeClr val="dk1"/>
                        </a:solidFill>
                        <a:latin typeface="Cambria" panose="02040503050406030204" pitchFamily="18" charset="0"/>
                        <a:ea typeface="+mn-ea"/>
                        <a:cs typeface="+mn-cs"/>
                      </a:endParaRPr>
                    </a:p>
                  </a:txBody>
                  <a:tcPr marL="91434" marR="91434" marT="45700" marB="45700"/>
                </a:tc>
                <a:tc>
                  <a:txBody>
                    <a:bodyPr/>
                    <a:lstStyle/>
                    <a:p>
                      <a:endParaRPr lang="sl-SI" sz="1400" kern="1200" dirty="0" smtClean="0"/>
                    </a:p>
                    <a:p>
                      <a:r>
                        <a:rPr lang="sl-SI" sz="1400" kern="1200" dirty="0" smtClean="0"/>
                        <a:t>Smiselna razdalja</a:t>
                      </a: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r>
                        <a:rPr lang="sl-SI" sz="1200" dirty="0" smtClean="0"/>
                        <a:t>Datum, ura,</a:t>
                      </a:r>
                      <a:r>
                        <a:rPr lang="sl-SI" sz="1200" baseline="0" dirty="0" smtClean="0"/>
                        <a:t> leto, Celzijeva temperaturna lestvica, Richterjeva lestvica, zemljepisna širina in dolžina, 4 mA do 20 mA tokovna zanka, fazni kot, koledar</a:t>
                      </a:r>
                      <a:endParaRPr lang="sl-SI" sz="1200" dirty="0">
                        <a:latin typeface="Cambria" panose="02040503050406030204" pitchFamily="18" charset="0"/>
                      </a:endParaRPr>
                    </a:p>
                  </a:txBody>
                  <a:tcPr marL="91434" marR="91434" marT="45700" marB="45700"/>
                </a:tc>
                <a:extLst>
                  <a:ext uri="{0D108BD9-81ED-4DB2-BD59-A6C34878D82A}">
                    <a16:rowId xmlns:a16="http://schemas.microsoft.com/office/drawing/2014/main" val="10003"/>
                  </a:ext>
                </a:extLst>
              </a:tr>
              <a:tr h="822896">
                <a:tc>
                  <a:txBody>
                    <a:bodyPr/>
                    <a:lstStyle/>
                    <a:p>
                      <a:pPr algn="ctr"/>
                      <a:endParaRPr lang="sl-SI" sz="1400" kern="1200" dirty="0" smtClean="0"/>
                    </a:p>
                    <a:p>
                      <a:pPr algn="ctr"/>
                      <a:r>
                        <a:rPr lang="sl-SI" sz="1400" kern="1200" dirty="0" smtClean="0"/>
                        <a:t>Racionalna </a:t>
                      </a:r>
                      <a:endParaRPr lang="sl-SI" sz="1400" b="1" kern="1200" dirty="0">
                        <a:solidFill>
                          <a:schemeClr val="dk1"/>
                        </a:solidFill>
                        <a:latin typeface="Cambria" panose="02040503050406030204" pitchFamily="18" charset="0"/>
                        <a:ea typeface="+mn-ea"/>
                        <a:cs typeface="+mn-cs"/>
                      </a:endParaRPr>
                    </a:p>
                  </a:txBody>
                  <a:tcPr marL="91434" marR="91434" marT="45700" marB="45700"/>
                </a:tc>
                <a:tc>
                  <a:txBody>
                    <a:bodyPr/>
                    <a:lstStyle/>
                    <a:p>
                      <a:endParaRPr lang="sl-SI" sz="1400" kern="1200" dirty="0" smtClean="0"/>
                    </a:p>
                    <a:p>
                      <a:r>
                        <a:rPr lang="sl-SI" sz="1400" kern="1200" dirty="0" smtClean="0"/>
                        <a:t>Ima absolutno ničlo</a:t>
                      </a: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r>
                        <a:rPr lang="sl-SI" sz="1200" dirty="0" smtClean="0"/>
                        <a:t>Vse SI lestvice</a:t>
                      </a:r>
                      <a:r>
                        <a:rPr lang="sl-SI" sz="1200" baseline="0" dirty="0" smtClean="0"/>
                        <a:t> (dolžina, masa, frekvenca, </a:t>
                      </a:r>
                      <a:r>
                        <a:rPr lang="sl-SI" sz="1200" baseline="0" dirty="0" err="1" smtClean="0"/>
                        <a:t>termodinamska</a:t>
                      </a:r>
                      <a:r>
                        <a:rPr lang="sl-SI" sz="1200" baseline="0" dirty="0" smtClean="0"/>
                        <a:t> temperatura, napetost, tok, moč, upornost, kapacitivnost, induktivnost), višina osebe, koncentracija mamil</a:t>
                      </a:r>
                      <a:endParaRPr lang="sl-SI" sz="1200" dirty="0">
                        <a:latin typeface="Cambria" panose="02040503050406030204" pitchFamily="18" charset="0"/>
                      </a:endParaRPr>
                    </a:p>
                  </a:txBody>
                  <a:tcPr marL="91434" marR="91434" marT="45700" marB="45700"/>
                </a:tc>
                <a:extLst>
                  <a:ext uri="{0D108BD9-81ED-4DB2-BD59-A6C34878D82A}">
                    <a16:rowId xmlns:a16="http://schemas.microsoft.com/office/drawing/2014/main" val="10004"/>
                  </a:ext>
                </a:extLst>
              </a:tr>
            </a:tbl>
          </a:graphicData>
        </a:graphic>
      </p:graphicFrame>
      <p:sp>
        <p:nvSpPr>
          <p:cNvPr id="12" name="Naslov 1"/>
          <p:cNvSpPr txBox="1">
            <a:spLocks/>
          </p:cNvSpPr>
          <p:nvPr/>
        </p:nvSpPr>
        <p:spPr bwMode="auto">
          <a:xfrm>
            <a:off x="107504" y="476672"/>
            <a:ext cx="8229600" cy="1143000"/>
          </a:xfrm>
          <a:prstGeom prst="rect">
            <a:avLst/>
          </a:prstGeom>
          <a:noFill/>
          <a:ln w="9525">
            <a:noFill/>
            <a:miter lim="800000"/>
            <a:headEnd/>
            <a:tailEnd/>
          </a:ln>
        </p:spPr>
        <p:txBody>
          <a:bodyPr anchor="ctr"/>
          <a:lstStyle>
            <a:lvl1pPr algn="l" rtl="0" eaLnBrk="0" fontAlgn="base" hangingPunct="0">
              <a:spcBef>
                <a:spcPct val="0"/>
              </a:spcBef>
              <a:spcAft>
                <a:spcPct val="0"/>
              </a:spcAft>
              <a:defRPr sz="3200" b="1" kern="1200">
                <a:solidFill>
                  <a:schemeClr val="bg1"/>
                </a:solidFill>
                <a:latin typeface="Cambria" pitchFamily="18" charset="0"/>
                <a:ea typeface="+mj-ea"/>
                <a:cs typeface="+mj-cs"/>
              </a:defRPr>
            </a:lvl1pPr>
            <a:lvl2pPr algn="ctr" rtl="0" eaLnBrk="0" fontAlgn="base" hangingPunct="0">
              <a:spcBef>
                <a:spcPct val="0"/>
              </a:spcBef>
              <a:spcAft>
                <a:spcPct val="0"/>
              </a:spcAft>
              <a:defRPr sz="4400" b="1">
                <a:solidFill>
                  <a:schemeClr val="tx1"/>
                </a:solidFill>
                <a:latin typeface="Cambria" pitchFamily="18" charset="0"/>
              </a:defRPr>
            </a:lvl2pPr>
            <a:lvl3pPr algn="ctr" rtl="0" eaLnBrk="0" fontAlgn="base" hangingPunct="0">
              <a:spcBef>
                <a:spcPct val="0"/>
              </a:spcBef>
              <a:spcAft>
                <a:spcPct val="0"/>
              </a:spcAft>
              <a:defRPr sz="4400" b="1">
                <a:solidFill>
                  <a:schemeClr val="tx1"/>
                </a:solidFill>
                <a:latin typeface="Cambria" pitchFamily="18" charset="0"/>
              </a:defRPr>
            </a:lvl3pPr>
            <a:lvl4pPr algn="ctr" rtl="0" eaLnBrk="0" fontAlgn="base" hangingPunct="0">
              <a:spcBef>
                <a:spcPct val="0"/>
              </a:spcBef>
              <a:spcAft>
                <a:spcPct val="0"/>
              </a:spcAft>
              <a:defRPr sz="4400" b="1">
                <a:solidFill>
                  <a:schemeClr val="tx1"/>
                </a:solidFill>
                <a:latin typeface="Cambria" pitchFamily="18" charset="0"/>
              </a:defRPr>
            </a:lvl4pPr>
            <a:lvl5pPr algn="ctr" rtl="0" eaLnBrk="0" fontAlgn="base" hangingPunct="0">
              <a:spcBef>
                <a:spcPct val="0"/>
              </a:spcBef>
              <a:spcAft>
                <a:spcPct val="0"/>
              </a:spcAft>
              <a:defRPr sz="4400" b="1">
                <a:solidFill>
                  <a:schemeClr val="tx1"/>
                </a:solidFill>
                <a:latin typeface="Cambria" pitchFamily="18"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pPr>
              <a:defRPr/>
            </a:pPr>
            <a:r>
              <a:rPr lang="sl-SI" altLang="sl-SI" sz="3600" dirty="0">
                <a:solidFill>
                  <a:schemeClr val="tx1"/>
                </a:solidFill>
                <a:ea typeface="+mn-ea"/>
                <a:cs typeface="+mn-cs"/>
              </a:rPr>
              <a:t>Tipi </a:t>
            </a:r>
            <a:r>
              <a:rPr lang="sl-SI" altLang="sl-SI" sz="3600" dirty="0" smtClean="0">
                <a:solidFill>
                  <a:schemeClr val="tx1"/>
                </a:solidFill>
                <a:ea typeface="+mn-ea"/>
                <a:cs typeface="+mn-cs"/>
              </a:rPr>
              <a:t>lestvic</a:t>
            </a:r>
            <a:endParaRPr lang="sl-SI" sz="3600" dirty="0">
              <a:solidFill>
                <a:schemeClr val="tx1"/>
              </a:solidFill>
              <a:ea typeface="+mn-ea"/>
              <a:cs typeface="+mn-cs"/>
            </a:endParaRPr>
          </a:p>
        </p:txBody>
      </p:sp>
      <p:sp>
        <p:nvSpPr>
          <p:cNvPr id="23594" name="PoljeZBesedilom 13"/>
          <p:cNvSpPr txBox="1">
            <a:spLocks noChangeArrowheads="1"/>
          </p:cNvSpPr>
          <p:nvPr/>
        </p:nvSpPr>
        <p:spPr bwMode="auto">
          <a:xfrm>
            <a:off x="311579" y="5949280"/>
            <a:ext cx="777488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100" dirty="0">
                <a:latin typeface="Cambria" pitchFamily="18" charset="0"/>
              </a:rPr>
              <a:t>Vir: </a:t>
            </a:r>
            <a:r>
              <a:rPr lang="en-US" altLang="sl-SI" sz="1100" dirty="0">
                <a:latin typeface="Cambria" pitchFamily="18" charset="0"/>
              </a:rPr>
              <a:t>Rod White</a:t>
            </a:r>
            <a:r>
              <a:rPr lang="sl-SI" altLang="sl-SI" sz="1100" dirty="0">
                <a:latin typeface="Cambria" pitchFamily="18" charset="0"/>
              </a:rPr>
              <a:t>, </a:t>
            </a:r>
            <a:r>
              <a:rPr lang="en-US" altLang="sl-SI" sz="1100" dirty="0">
                <a:latin typeface="Cambria" pitchFamily="18" charset="0"/>
              </a:rPr>
              <a:t>Measurement Standards Laboratory</a:t>
            </a:r>
            <a:r>
              <a:rPr lang="sl-SI" altLang="sl-SI" sz="1100" dirty="0">
                <a:latin typeface="Cambria" pitchFamily="18" charset="0"/>
              </a:rPr>
              <a:t>, </a:t>
            </a:r>
            <a:r>
              <a:rPr lang="en-US" altLang="sl-SI" sz="1100" dirty="0">
                <a:latin typeface="Cambria" pitchFamily="18" charset="0"/>
              </a:rPr>
              <a:t>New Zealand</a:t>
            </a:r>
            <a:r>
              <a:rPr lang="sl-SI" altLang="sl-SI" sz="1100" dirty="0">
                <a:latin typeface="Cambria" pitchFamily="18" charset="0"/>
              </a:rPr>
              <a:t>, </a:t>
            </a:r>
            <a:r>
              <a:rPr lang="en-US" altLang="sl-SI" sz="1100" dirty="0">
                <a:latin typeface="Cambria" pitchFamily="18" charset="0"/>
              </a:rPr>
              <a:t>Observations on the nature of measurement</a:t>
            </a:r>
            <a:r>
              <a:rPr lang="sl-SI" altLang="sl-SI" sz="1100" dirty="0">
                <a:latin typeface="Cambria" pitchFamily="18" charset="0"/>
              </a:rPr>
              <a:t>, </a:t>
            </a:r>
            <a:r>
              <a:rPr lang="sl-SI" altLang="sl-SI" sz="1100" dirty="0" err="1">
                <a:latin typeface="Cambria" pitchFamily="18" charset="0"/>
              </a:rPr>
              <a:t>Funchal</a:t>
            </a:r>
            <a:r>
              <a:rPr lang="sl-SI" altLang="sl-SI" sz="1100" dirty="0">
                <a:latin typeface="Cambria" pitchFamily="18" charset="0"/>
              </a:rPr>
              <a:t> </a:t>
            </a:r>
            <a:r>
              <a:rPr lang="sl-SI" altLang="sl-SI" sz="1100" dirty="0" smtClean="0">
                <a:latin typeface="Cambria" pitchFamily="18" charset="0"/>
              </a:rPr>
              <a:t>2013 </a:t>
            </a:r>
          </a:p>
          <a:p>
            <a:pPr eaLnBrk="1" hangingPunct="1">
              <a:spcBef>
                <a:spcPct val="0"/>
              </a:spcBef>
              <a:buFontTx/>
              <a:buNone/>
            </a:pPr>
            <a:r>
              <a:rPr lang="sl-SI" altLang="sl-SI" sz="1100" dirty="0" smtClean="0">
                <a:latin typeface="Cambria" pitchFamily="18" charset="0"/>
              </a:rPr>
              <a:t>in Mark Wilson, UC Berkeley</a:t>
            </a:r>
          </a:p>
          <a:p>
            <a:pPr eaLnBrk="1" hangingPunct="1">
              <a:spcBef>
                <a:spcPct val="0"/>
              </a:spcBef>
              <a:buFontTx/>
              <a:buNone/>
            </a:pPr>
            <a:endParaRPr lang="sl-SI" altLang="sl-SI" sz="1100" dirty="0">
              <a:latin typeface="Cambria" pitchFamily="18" charset="0"/>
            </a:endParaRPr>
          </a:p>
          <a:p>
            <a:pPr eaLnBrk="1" hangingPunct="1">
              <a:spcBef>
                <a:spcPct val="0"/>
              </a:spcBef>
              <a:buFontTx/>
              <a:buNone/>
            </a:pPr>
            <a:r>
              <a:rPr lang="sl-SI" altLang="sl-SI" sz="1100" dirty="0" smtClean="0">
                <a:latin typeface="Cambria" pitchFamily="18" charset="0"/>
              </a:rPr>
              <a:t>Ratio = </a:t>
            </a:r>
            <a:r>
              <a:rPr lang="sl-SI" altLang="sl-SI" sz="1100" dirty="0" err="1" smtClean="0">
                <a:latin typeface="Cambria" pitchFamily="18" charset="0"/>
              </a:rPr>
              <a:t>Ralationship</a:t>
            </a:r>
            <a:r>
              <a:rPr lang="sl-SI" altLang="sl-SI" sz="1100" dirty="0" smtClean="0">
                <a:latin typeface="Cambria" pitchFamily="18" charset="0"/>
              </a:rPr>
              <a:t> To </a:t>
            </a:r>
            <a:r>
              <a:rPr lang="sl-SI" altLang="sl-SI" sz="1100" dirty="0" err="1" smtClean="0">
                <a:latin typeface="Cambria" pitchFamily="18" charset="0"/>
              </a:rPr>
              <a:t>Zero</a:t>
            </a:r>
            <a:r>
              <a:rPr lang="en-US" altLang="sl-SI" sz="1100" dirty="0">
                <a:latin typeface="Cambria" pitchFamily="18" charset="0"/>
              </a:rPr>
              <a:t/>
            </a:r>
            <a:br>
              <a:rPr lang="en-US" altLang="sl-SI" sz="1100" dirty="0">
                <a:latin typeface="Cambria" pitchFamily="18" charset="0"/>
              </a:rPr>
            </a:br>
            <a:r>
              <a:rPr lang="en-US" altLang="sl-SI" sz="1100" dirty="0">
                <a:latin typeface="Cambria" pitchFamily="18" charset="0"/>
              </a:rPr>
              <a:t/>
            </a:r>
            <a:br>
              <a:rPr lang="en-US" altLang="sl-SI" sz="1100" dirty="0">
                <a:latin typeface="Cambria" pitchFamily="18" charset="0"/>
              </a:rPr>
            </a:br>
            <a:endParaRPr lang="sl-SI" altLang="sl-SI" sz="1100" dirty="0">
              <a:latin typeface="Cambria" pitchFamily="18" charset="0"/>
            </a:endParaRPr>
          </a:p>
        </p:txBody>
      </p:sp>
    </p:spTree>
    <p:extLst>
      <p:ext uri="{BB962C8B-B14F-4D97-AF65-F5344CB8AC3E}">
        <p14:creationId xmlns:p14="http://schemas.microsoft.com/office/powerpoint/2010/main" val="15139703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ela 10"/>
          <p:cNvGraphicFramePr>
            <a:graphicFrameLocks noGrp="1"/>
          </p:cNvGraphicFramePr>
          <p:nvPr>
            <p:extLst>
              <p:ext uri="{D42A27DB-BD31-4B8C-83A1-F6EECF244321}">
                <p14:modId xmlns:p14="http://schemas.microsoft.com/office/powerpoint/2010/main" val="1724199078"/>
              </p:ext>
            </p:extLst>
          </p:nvPr>
        </p:nvGraphicFramePr>
        <p:xfrm>
          <a:off x="323528" y="1556792"/>
          <a:ext cx="8645171" cy="3992587"/>
        </p:xfrm>
        <a:graphic>
          <a:graphicData uri="http://schemas.openxmlformats.org/drawingml/2006/table">
            <a:tbl>
              <a:tblPr firstRow="1" bandRow="1">
                <a:tableStyleId>{93296810-A885-4BE3-A3E7-6D5BEEA58F35}</a:tableStyleId>
              </a:tblPr>
              <a:tblGrid>
                <a:gridCol w="1054406">
                  <a:extLst>
                    <a:ext uri="{9D8B030D-6E8A-4147-A177-3AD203B41FA5}">
                      <a16:colId xmlns:a16="http://schemas.microsoft.com/office/drawing/2014/main" val="20000"/>
                    </a:ext>
                  </a:extLst>
                </a:gridCol>
                <a:gridCol w="1260780">
                  <a:extLst>
                    <a:ext uri="{9D8B030D-6E8A-4147-A177-3AD203B41FA5}">
                      <a16:colId xmlns:a16="http://schemas.microsoft.com/office/drawing/2014/main" val="20001"/>
                    </a:ext>
                  </a:extLst>
                </a:gridCol>
                <a:gridCol w="1433441">
                  <a:extLst>
                    <a:ext uri="{9D8B030D-6E8A-4147-A177-3AD203B41FA5}">
                      <a16:colId xmlns:a16="http://schemas.microsoft.com/office/drawing/2014/main" val="20002"/>
                    </a:ext>
                  </a:extLst>
                </a:gridCol>
                <a:gridCol w="2952328">
                  <a:extLst>
                    <a:ext uri="{9D8B030D-6E8A-4147-A177-3AD203B41FA5}">
                      <a16:colId xmlns:a16="http://schemas.microsoft.com/office/drawing/2014/main" val="20003"/>
                    </a:ext>
                  </a:extLst>
                </a:gridCol>
                <a:gridCol w="1944216">
                  <a:extLst>
                    <a:ext uri="{9D8B030D-6E8A-4147-A177-3AD203B41FA5}">
                      <a16:colId xmlns:a16="http://schemas.microsoft.com/office/drawing/2014/main" val="20004"/>
                    </a:ext>
                  </a:extLst>
                </a:gridCol>
              </a:tblGrid>
              <a:tr h="518106">
                <a:tc>
                  <a:txBody>
                    <a:bodyPr/>
                    <a:lstStyle/>
                    <a:p>
                      <a:pPr algn="ctr"/>
                      <a:r>
                        <a:rPr lang="sl-SI" sz="1400" dirty="0" smtClean="0"/>
                        <a:t>Lestvica </a:t>
                      </a:r>
                      <a:endParaRPr lang="sl-SI" sz="1400" dirty="0">
                        <a:latin typeface="Cambria" panose="02040503050406030204" pitchFamily="18" charset="0"/>
                      </a:endParaRPr>
                    </a:p>
                  </a:txBody>
                  <a:tcPr marL="91434" marR="91434" marT="45700" marB="45700"/>
                </a:tc>
                <a:tc>
                  <a:txBody>
                    <a:bodyPr/>
                    <a:lstStyle/>
                    <a:p>
                      <a:pPr algn="ctr"/>
                      <a:r>
                        <a:rPr lang="sl-SI" sz="1000" dirty="0" smtClean="0"/>
                        <a:t>Dovoljene operacije</a:t>
                      </a:r>
                      <a:endParaRPr lang="sl-SI" sz="1000" dirty="0">
                        <a:latin typeface="Cambria" panose="02040503050406030204" pitchFamily="18" charset="0"/>
                      </a:endParaRPr>
                    </a:p>
                  </a:txBody>
                  <a:tcPr marL="91434" marR="91434" marT="45700" marB="45700"/>
                </a:tc>
                <a:tc>
                  <a:txBody>
                    <a:bodyPr/>
                    <a:lstStyle/>
                    <a:p>
                      <a:pPr algn="ctr"/>
                      <a:r>
                        <a:rPr lang="sl-SI" sz="900" dirty="0" smtClean="0"/>
                        <a:t>Transformacije </a:t>
                      </a:r>
                      <a:endParaRPr lang="sl-SI" sz="900" dirty="0">
                        <a:latin typeface="Cambria" panose="02040503050406030204" pitchFamily="18" charset="0"/>
                      </a:endParaRPr>
                    </a:p>
                  </a:txBody>
                  <a:tcPr marL="91434" marR="91434" marT="45700" marB="45700"/>
                </a:tc>
                <a:tc>
                  <a:txBody>
                    <a:bodyPr/>
                    <a:lstStyle/>
                    <a:p>
                      <a:pPr algn="ctr"/>
                      <a:r>
                        <a:rPr lang="sl-SI" sz="1400" dirty="0" smtClean="0"/>
                        <a:t>Sledljivost </a:t>
                      </a:r>
                      <a:endParaRPr lang="sl-SI" sz="1400" dirty="0">
                        <a:latin typeface="Cambria" panose="02040503050406030204" pitchFamily="18" charset="0"/>
                      </a:endParaRPr>
                    </a:p>
                  </a:txBody>
                  <a:tcPr marL="91434" marR="91434" marT="45700" marB="45700"/>
                </a:tc>
                <a:tc>
                  <a:txBody>
                    <a:bodyPr/>
                    <a:lstStyle/>
                    <a:p>
                      <a:pPr algn="ctr"/>
                      <a:r>
                        <a:rPr lang="sl-SI" sz="1400" dirty="0" smtClean="0"/>
                        <a:t>Podatki  </a:t>
                      </a:r>
                      <a:endParaRPr lang="sl-SI" sz="1400" dirty="0">
                        <a:latin typeface="Cambria" panose="02040503050406030204" pitchFamily="18" charset="0"/>
                      </a:endParaRPr>
                    </a:p>
                  </a:txBody>
                  <a:tcPr marL="91434" marR="91434" marT="45700" marB="45700"/>
                </a:tc>
                <a:extLst>
                  <a:ext uri="{0D108BD9-81ED-4DB2-BD59-A6C34878D82A}">
                    <a16:rowId xmlns:a16="http://schemas.microsoft.com/office/drawing/2014/main" val="10000"/>
                  </a:ext>
                </a:extLst>
              </a:tr>
              <a:tr h="822896">
                <a:tc>
                  <a:txBody>
                    <a:bodyPr/>
                    <a:lstStyle/>
                    <a:p>
                      <a:pPr algn="ctr"/>
                      <a:endParaRPr lang="sl-SI" sz="1400" kern="1200" dirty="0" smtClean="0"/>
                    </a:p>
                    <a:p>
                      <a:pPr algn="ctr"/>
                      <a:r>
                        <a:rPr lang="sl-SI" sz="1400" kern="1200" dirty="0" smtClean="0"/>
                        <a:t>Nominalna</a:t>
                      </a:r>
                    </a:p>
                    <a:p>
                      <a:pPr algn="ct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pPr algn="ctr"/>
                      <a:endParaRPr lang="sl-SI" sz="1600" dirty="0" smtClean="0"/>
                    </a:p>
                    <a:p>
                      <a:pPr algn="ctr"/>
                      <a:r>
                        <a:rPr lang="sl-SI" sz="1600" dirty="0" smtClean="0"/>
                        <a:t>=</a:t>
                      </a:r>
                      <a:endParaRPr lang="sl-SI" sz="1600" dirty="0">
                        <a:latin typeface="Cambria" panose="02040503050406030204" pitchFamily="18" charset="0"/>
                      </a:endParaRPr>
                    </a:p>
                  </a:txBody>
                  <a:tcPr marL="91434" marR="91434" marT="45700" marB="45700"/>
                </a:tc>
                <a:tc>
                  <a:txBody>
                    <a:bodyPr/>
                    <a:lstStyle/>
                    <a:p>
                      <a:pPr algn="ctr"/>
                      <a:endParaRPr lang="sl-SI" sz="1400" dirty="0" smtClean="0"/>
                    </a:p>
                    <a:p>
                      <a:pPr algn="ctr"/>
                      <a:r>
                        <a:rPr lang="sl-SI" sz="1400" dirty="0" smtClean="0"/>
                        <a:t>1:1</a:t>
                      </a:r>
                      <a:endParaRPr lang="sl-SI" sz="1400" dirty="0">
                        <a:latin typeface="Cambria" panose="02040503050406030204" pitchFamily="18" charset="0"/>
                      </a:endParaRPr>
                    </a:p>
                  </a:txBody>
                  <a:tcPr marL="91434" marR="91434" marT="45700" marB="45700"/>
                </a:tc>
                <a:tc>
                  <a:txBody>
                    <a:bodyPr/>
                    <a:lstStyle/>
                    <a:p>
                      <a:r>
                        <a:rPr lang="sl-SI" sz="1200" dirty="0" smtClean="0"/>
                        <a:t>Kakovost ocene</a:t>
                      </a:r>
                    </a:p>
                    <a:p>
                      <a:endParaRPr lang="sl-SI" sz="1200" dirty="0" smtClean="0"/>
                    </a:p>
                    <a:p>
                      <a:r>
                        <a:rPr lang="sl-SI" sz="1200" dirty="0" smtClean="0"/>
                        <a:t>Definicija vsake kategorije (CRM)</a:t>
                      </a:r>
                      <a:endParaRPr lang="sl-SI" sz="1200" dirty="0">
                        <a:latin typeface="Cambria" panose="02040503050406030204" pitchFamily="18" charset="0"/>
                      </a:endParaRPr>
                    </a:p>
                  </a:txBody>
                  <a:tcPr marL="91434" marR="91434" marT="45700" marB="45700"/>
                </a:tc>
                <a:tc>
                  <a:txBody>
                    <a:bodyPr/>
                    <a:lstStyle/>
                    <a:p>
                      <a:r>
                        <a:rPr lang="sl-SI" sz="1200" dirty="0" smtClean="0"/>
                        <a:t>Štejemo</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smtClean="0"/>
                        <a:t>(kategorična</a:t>
                      </a:r>
                      <a:r>
                        <a:rPr lang="sl-SI" sz="1200" baseline="0" dirty="0" smtClean="0"/>
                        <a:t> lestvica)</a:t>
                      </a:r>
                      <a:endParaRPr lang="sl-SI" sz="1200" dirty="0" smtClean="0"/>
                    </a:p>
                    <a:p>
                      <a:endParaRPr lang="sl-SI" sz="1200" dirty="0">
                        <a:latin typeface="Cambria" panose="02040503050406030204" pitchFamily="18" charset="0"/>
                      </a:endParaRPr>
                    </a:p>
                  </a:txBody>
                  <a:tcPr marL="91434" marR="91434" marT="45700" marB="45700"/>
                </a:tc>
                <a:extLst>
                  <a:ext uri="{0D108BD9-81ED-4DB2-BD59-A6C34878D82A}">
                    <a16:rowId xmlns:a16="http://schemas.microsoft.com/office/drawing/2014/main" val="10001"/>
                  </a:ext>
                </a:extLst>
              </a:tr>
              <a:tr h="1005769">
                <a:tc>
                  <a:txBody>
                    <a:bodyPr/>
                    <a:lstStyle/>
                    <a:p>
                      <a:pPr algn="ctr"/>
                      <a:endParaRPr lang="sl-SI" sz="1400" kern="1200" dirty="0" smtClean="0"/>
                    </a:p>
                    <a:p>
                      <a:pPr algn="ctr"/>
                      <a:r>
                        <a:rPr lang="sl-SI" sz="1400" kern="1200" dirty="0" err="1" smtClean="0"/>
                        <a:t>Ordinalna</a:t>
                      </a:r>
                      <a:endParaRPr lang="sl-SI" sz="1400" kern="1200" dirty="0" smtClean="0">
                        <a:solidFill>
                          <a:schemeClr val="dk1"/>
                        </a:solidFill>
                        <a:latin typeface="Cambria" panose="02040503050406030204" pitchFamily="18" charset="0"/>
                        <a:ea typeface="+mn-ea"/>
                        <a:cs typeface="+mn-cs"/>
                      </a:endParaRPr>
                    </a:p>
                  </a:txBody>
                  <a:tcPr marL="91434" marR="91434" marT="45700" marB="45700"/>
                </a:tc>
                <a:tc>
                  <a:txBody>
                    <a:bodyPr/>
                    <a:lstStyle/>
                    <a:p>
                      <a:pPr algn="ctr"/>
                      <a:endParaRPr lang="sl-SI" sz="1600" kern="1200" dirty="0" smtClean="0"/>
                    </a:p>
                    <a:p>
                      <a:pPr algn="ctr"/>
                      <a:r>
                        <a:rPr lang="sl-SI" sz="1600" kern="1200" dirty="0" smtClean="0"/>
                        <a:t>= &lt; &gt;</a:t>
                      </a:r>
                      <a:endParaRPr lang="sl-SI" sz="1600" kern="1200" dirty="0">
                        <a:solidFill>
                          <a:schemeClr val="dk1"/>
                        </a:solidFill>
                        <a:latin typeface="Cambria" panose="02040503050406030204" pitchFamily="18" charset="0"/>
                        <a:ea typeface="+mn-ea"/>
                        <a:cs typeface="+mn-cs"/>
                      </a:endParaRPr>
                    </a:p>
                  </a:txBody>
                  <a:tcPr marL="91434" marR="91434" marT="45700" marB="45700"/>
                </a:tc>
                <a:tc>
                  <a:txBody>
                    <a:bodyPr/>
                    <a:lstStyle/>
                    <a:p>
                      <a:pPr algn="ctr"/>
                      <a:endParaRPr lang="sl-SI" sz="1400" dirty="0" smtClean="0"/>
                    </a:p>
                    <a:p>
                      <a:pPr algn="ctr"/>
                      <a:r>
                        <a:rPr lang="sl-SI" sz="1400" dirty="0" smtClean="0"/>
                        <a:t>Katerakoli monotona</a:t>
                      </a:r>
                      <a:endParaRPr lang="sl-SI" sz="1400" dirty="0">
                        <a:latin typeface="Cambria" panose="02040503050406030204" pitchFamily="18" charset="0"/>
                      </a:endParaRPr>
                    </a:p>
                  </a:txBody>
                  <a:tcPr marL="91434" marR="91434" marT="45700" marB="45700"/>
                </a:tc>
                <a:tc>
                  <a:txBody>
                    <a:bodyPr/>
                    <a:lstStyle/>
                    <a:p>
                      <a:r>
                        <a:rPr lang="sl-SI" sz="1200" dirty="0" smtClean="0"/>
                        <a:t>Vrstni</a:t>
                      </a:r>
                      <a:r>
                        <a:rPr lang="sl-SI" sz="1200" baseline="0" dirty="0" smtClean="0"/>
                        <a:t> red</a:t>
                      </a:r>
                    </a:p>
                    <a:p>
                      <a:endParaRPr lang="sl-SI" sz="1200" dirty="0" smtClean="0"/>
                    </a:p>
                    <a:p>
                      <a:r>
                        <a:rPr lang="sl-SI" sz="1200" dirty="0" smtClean="0"/>
                        <a:t>Več etalonov/referenčnih</a:t>
                      </a:r>
                      <a:r>
                        <a:rPr lang="sl-SI" sz="1200" baseline="0" dirty="0" smtClean="0"/>
                        <a:t> vrednosti </a:t>
                      </a:r>
                      <a:r>
                        <a:rPr lang="sl-SI" sz="1200" dirty="0" smtClean="0"/>
                        <a:t>in interpolacijske naprave (fiksne točke ITS 90)</a:t>
                      </a:r>
                      <a:endParaRPr lang="sl-SI" sz="1200" dirty="0">
                        <a:latin typeface="Cambria" panose="02040503050406030204" pitchFamily="18" charset="0"/>
                      </a:endParaRPr>
                    </a:p>
                  </a:txBody>
                  <a:tcPr marL="91434" marR="91434" marT="45700" marB="457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smtClean="0"/>
                        <a:t>Štejemo</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smtClean="0"/>
                        <a:t>(kategorična</a:t>
                      </a:r>
                      <a:r>
                        <a:rPr lang="sl-SI" sz="1200" baseline="0" dirty="0" smtClean="0"/>
                        <a:t> lestvica)</a:t>
                      </a:r>
                      <a:endParaRPr lang="sl-SI"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sl-SI" sz="1200" b="1" dirty="0">
                        <a:latin typeface="Cambria" panose="02040503050406030204" pitchFamily="18" charset="0"/>
                      </a:endParaRPr>
                    </a:p>
                  </a:txBody>
                  <a:tcPr marL="91434" marR="91434" marT="45700" marB="45700"/>
                </a:tc>
                <a:extLst>
                  <a:ext uri="{0D108BD9-81ED-4DB2-BD59-A6C34878D82A}">
                    <a16:rowId xmlns:a16="http://schemas.microsoft.com/office/drawing/2014/main" val="10002"/>
                  </a:ext>
                </a:extLst>
              </a:tr>
              <a:tr h="822896">
                <a:tc>
                  <a:txBody>
                    <a:bodyPr/>
                    <a:lstStyle/>
                    <a:p>
                      <a:pPr algn="ctr"/>
                      <a:endParaRPr lang="sl-SI" sz="1400" kern="1200" dirty="0" smtClean="0"/>
                    </a:p>
                    <a:p>
                      <a:pPr algn="ctr"/>
                      <a:r>
                        <a:rPr lang="sl-SI" sz="1400" kern="1200" dirty="0" smtClean="0"/>
                        <a:t>Intervalna </a:t>
                      </a:r>
                      <a:endParaRPr lang="sl-SI" sz="1400" kern="1200" dirty="0" smtClean="0">
                        <a:solidFill>
                          <a:schemeClr val="dk1"/>
                        </a:solidFill>
                        <a:latin typeface="Cambria" panose="02040503050406030204" pitchFamily="18" charset="0"/>
                        <a:ea typeface="+mn-ea"/>
                        <a:cs typeface="+mn-cs"/>
                      </a:endParaRPr>
                    </a:p>
                  </a:txBody>
                  <a:tcPr marL="91434" marR="91434" marT="45700" marB="457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sl-SI" sz="1600" kern="12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sl-SI" sz="1600" kern="1200" dirty="0" smtClean="0"/>
                        <a:t>= &lt; &gt; + -</a:t>
                      </a:r>
                      <a:endParaRPr lang="sl-SI" sz="1600" kern="1200" dirty="0">
                        <a:solidFill>
                          <a:schemeClr val="dk1"/>
                        </a:solidFill>
                        <a:latin typeface="Cambria" panose="02040503050406030204" pitchFamily="18" charset="0"/>
                        <a:ea typeface="+mn-ea"/>
                        <a:cs typeface="+mn-cs"/>
                      </a:endParaRPr>
                    </a:p>
                  </a:txBody>
                  <a:tcPr marL="91434" marR="91434" marT="45700" marB="45700"/>
                </a:tc>
                <a:tc>
                  <a:txBody>
                    <a:bodyPr/>
                    <a:lstStyle/>
                    <a:p>
                      <a:pPr algn="ctr"/>
                      <a:endParaRPr lang="sl-SI" sz="1400" dirty="0" smtClean="0"/>
                    </a:p>
                    <a:p>
                      <a:pPr algn="ctr"/>
                      <a:r>
                        <a:rPr lang="sl-SI" sz="1400" dirty="0" smtClean="0"/>
                        <a:t>y=</a:t>
                      </a:r>
                      <a:r>
                        <a:rPr lang="sl-SI" sz="1400" dirty="0" err="1" smtClean="0"/>
                        <a:t>mx</a:t>
                      </a:r>
                      <a:r>
                        <a:rPr lang="sl-SI" sz="1400" dirty="0" smtClean="0"/>
                        <a:t>+c</a:t>
                      </a:r>
                      <a:endParaRPr lang="sl-SI" sz="1400" i="1" dirty="0">
                        <a:latin typeface="Cambria" panose="02040503050406030204" pitchFamily="18" charset="0"/>
                      </a:endParaRPr>
                    </a:p>
                  </a:txBody>
                  <a:tcPr marL="91434" marR="91434" marT="45700" marB="45700"/>
                </a:tc>
                <a:tc>
                  <a:txBody>
                    <a:bodyPr/>
                    <a:lstStyle/>
                    <a:p>
                      <a:r>
                        <a:rPr lang="sl-SI" sz="1200" dirty="0" smtClean="0"/>
                        <a:t>Velikostne razlike</a:t>
                      </a:r>
                    </a:p>
                    <a:p>
                      <a:endParaRPr lang="sl-SI" sz="1200" dirty="0" smtClean="0"/>
                    </a:p>
                    <a:p>
                      <a:r>
                        <a:rPr lang="sl-SI" sz="1200" dirty="0" smtClean="0"/>
                        <a:t>Dve</a:t>
                      </a:r>
                      <a:r>
                        <a:rPr lang="sl-SI" sz="1200" baseline="0" dirty="0" smtClean="0"/>
                        <a:t> referenčni vrednosti</a:t>
                      </a:r>
                    </a:p>
                    <a:p>
                      <a:r>
                        <a:rPr lang="sl-SI" sz="1200" baseline="0" dirty="0" smtClean="0"/>
                        <a:t>(Fahrenheitova lestvica)</a:t>
                      </a:r>
                      <a:endParaRPr lang="sl-SI" sz="1200" dirty="0">
                        <a:latin typeface="Cambria" panose="02040503050406030204" pitchFamily="18" charset="0"/>
                      </a:endParaRPr>
                    </a:p>
                  </a:txBody>
                  <a:tcPr marL="91434" marR="91434" marT="45700" marB="45700"/>
                </a:tc>
                <a:tc>
                  <a:txBody>
                    <a:bodyPr/>
                    <a:lstStyle/>
                    <a:p>
                      <a:r>
                        <a:rPr lang="sl-SI" sz="1200" dirty="0" smtClean="0"/>
                        <a:t>Merimo</a:t>
                      </a:r>
                    </a:p>
                    <a:p>
                      <a:r>
                        <a:rPr lang="sl-SI" sz="1200" dirty="0" smtClean="0"/>
                        <a:t>(numerična</a:t>
                      </a:r>
                      <a:r>
                        <a:rPr lang="sl-SI" sz="1200" baseline="0" dirty="0" smtClean="0"/>
                        <a:t> lestvica)</a:t>
                      </a:r>
                      <a:endParaRPr lang="sl-SI" sz="1200" dirty="0">
                        <a:latin typeface="Cambria" panose="02040503050406030204" pitchFamily="18" charset="0"/>
                      </a:endParaRPr>
                    </a:p>
                  </a:txBody>
                  <a:tcPr marL="91434" marR="91434" marT="45700" marB="45700"/>
                </a:tc>
                <a:extLst>
                  <a:ext uri="{0D108BD9-81ED-4DB2-BD59-A6C34878D82A}">
                    <a16:rowId xmlns:a16="http://schemas.microsoft.com/office/drawing/2014/main" val="10003"/>
                  </a:ext>
                </a:extLst>
              </a:tr>
              <a:tr h="822896">
                <a:tc>
                  <a:txBody>
                    <a:bodyPr/>
                    <a:lstStyle/>
                    <a:p>
                      <a:pPr algn="ctr"/>
                      <a:endParaRPr lang="sl-SI" sz="1400" kern="1200" dirty="0" smtClean="0"/>
                    </a:p>
                    <a:p>
                      <a:pPr algn="ctr"/>
                      <a:r>
                        <a:rPr lang="sl-SI" sz="1400" kern="1200" dirty="0" smtClean="0"/>
                        <a:t>Racionalna </a:t>
                      </a:r>
                      <a:endParaRPr lang="sl-SI" sz="1400" kern="1200" dirty="0">
                        <a:solidFill>
                          <a:schemeClr val="dk1"/>
                        </a:solidFill>
                        <a:latin typeface="Cambria" panose="02040503050406030204" pitchFamily="18" charset="0"/>
                        <a:ea typeface="+mn-ea"/>
                        <a:cs typeface="+mn-cs"/>
                      </a:endParaRPr>
                    </a:p>
                  </a:txBody>
                  <a:tcPr marL="91434" marR="91434" marT="45700" marB="457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sl-SI" sz="1600" kern="12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sl-SI" sz="1600" kern="1200" dirty="0" smtClean="0"/>
                        <a:t>= &lt; &gt; + - ×÷</a:t>
                      </a:r>
                      <a:endParaRPr lang="sl-SI" sz="1600" kern="1200" dirty="0">
                        <a:solidFill>
                          <a:schemeClr val="dk1"/>
                        </a:solidFill>
                        <a:latin typeface="Cambria" panose="02040503050406030204" pitchFamily="18" charset="0"/>
                        <a:ea typeface="+mn-ea"/>
                        <a:cs typeface="+mn-cs"/>
                      </a:endParaRPr>
                    </a:p>
                  </a:txBody>
                  <a:tcPr marL="91434" marR="91434" marT="45700" marB="45700"/>
                </a:tc>
                <a:tc>
                  <a:txBody>
                    <a:bodyPr/>
                    <a:lstStyle/>
                    <a:p>
                      <a:pPr algn="ctr"/>
                      <a:endParaRPr lang="sl-SI" sz="1400" dirty="0" smtClean="0"/>
                    </a:p>
                    <a:p>
                      <a:pPr algn="ctr"/>
                      <a:r>
                        <a:rPr lang="sl-SI" sz="1400" dirty="0" smtClean="0"/>
                        <a:t>y=</a:t>
                      </a:r>
                      <a:r>
                        <a:rPr lang="sl-SI" sz="1400" dirty="0" err="1" smtClean="0"/>
                        <a:t>mx</a:t>
                      </a:r>
                      <a:endParaRPr lang="sl-SI" sz="1400" dirty="0">
                        <a:latin typeface="Cambria" panose="02040503050406030204" pitchFamily="18" charset="0"/>
                      </a:endParaRPr>
                    </a:p>
                  </a:txBody>
                  <a:tcPr marL="91434" marR="91434" marT="45700" marB="45700"/>
                </a:tc>
                <a:tc>
                  <a:txBody>
                    <a:bodyPr/>
                    <a:lstStyle/>
                    <a:p>
                      <a:r>
                        <a:rPr lang="sl-SI" sz="1200" dirty="0" smtClean="0"/>
                        <a:t>Razmerje med enoto in številom enot</a:t>
                      </a:r>
                    </a:p>
                    <a:p>
                      <a:endParaRPr lang="sl-SI" sz="1200" dirty="0" smtClean="0"/>
                    </a:p>
                    <a:p>
                      <a:r>
                        <a:rPr lang="sl-SI" sz="1200" dirty="0" smtClean="0"/>
                        <a:t>En etalon (enota)</a:t>
                      </a:r>
                      <a:endParaRPr lang="sl-SI" sz="1200" dirty="0">
                        <a:latin typeface="Cambria" panose="02040503050406030204" pitchFamily="18" charset="0"/>
                      </a:endParaRPr>
                    </a:p>
                  </a:txBody>
                  <a:tcPr marL="91434" marR="91434" marT="45700" marB="45700"/>
                </a:tc>
                <a:tc>
                  <a:txBody>
                    <a:bodyPr/>
                    <a:lstStyle/>
                    <a:p>
                      <a:r>
                        <a:rPr lang="sl-SI" sz="1200" dirty="0" smtClean="0"/>
                        <a:t>Merimo </a:t>
                      </a:r>
                    </a:p>
                    <a:p>
                      <a:pPr marL="0" marR="0" indent="0" algn="l" defTabSz="914400" rtl="0" eaLnBrk="1" fontAlgn="auto" latinLnBrk="0" hangingPunct="1">
                        <a:lnSpc>
                          <a:spcPct val="100000"/>
                        </a:lnSpc>
                        <a:spcBef>
                          <a:spcPts val="0"/>
                        </a:spcBef>
                        <a:spcAft>
                          <a:spcPts val="0"/>
                        </a:spcAft>
                        <a:buClrTx/>
                        <a:buSzTx/>
                        <a:buFontTx/>
                        <a:buNone/>
                        <a:tabLst/>
                        <a:defRPr/>
                      </a:pPr>
                      <a:r>
                        <a:rPr lang="sl-SI" sz="1200" dirty="0" smtClean="0"/>
                        <a:t>(numerična</a:t>
                      </a:r>
                      <a:r>
                        <a:rPr lang="sl-SI" sz="1200" baseline="0" dirty="0" smtClean="0"/>
                        <a:t> lestvica)</a:t>
                      </a:r>
                      <a:endParaRPr lang="sl-SI" sz="1200" dirty="0" smtClean="0"/>
                    </a:p>
                    <a:p>
                      <a:endParaRPr lang="sl-SI" sz="1200" dirty="0">
                        <a:latin typeface="Cambria" panose="02040503050406030204" pitchFamily="18" charset="0"/>
                      </a:endParaRPr>
                    </a:p>
                  </a:txBody>
                  <a:tcPr marL="91434" marR="91434" marT="45700" marB="45700"/>
                </a:tc>
                <a:extLst>
                  <a:ext uri="{0D108BD9-81ED-4DB2-BD59-A6C34878D82A}">
                    <a16:rowId xmlns:a16="http://schemas.microsoft.com/office/drawing/2014/main" val="10004"/>
                  </a:ext>
                </a:extLst>
              </a:tr>
            </a:tbl>
          </a:graphicData>
        </a:graphic>
      </p:graphicFrame>
      <p:sp>
        <p:nvSpPr>
          <p:cNvPr id="12" name="Naslov 1"/>
          <p:cNvSpPr txBox="1">
            <a:spLocks/>
          </p:cNvSpPr>
          <p:nvPr/>
        </p:nvSpPr>
        <p:spPr bwMode="auto">
          <a:xfrm>
            <a:off x="1763688" y="476672"/>
            <a:ext cx="8229600" cy="1143000"/>
          </a:xfrm>
          <a:prstGeom prst="rect">
            <a:avLst/>
          </a:prstGeom>
          <a:noFill/>
          <a:ln w="9525">
            <a:noFill/>
            <a:miter lim="800000"/>
            <a:headEnd/>
            <a:tailEnd/>
          </a:ln>
        </p:spPr>
        <p:txBody>
          <a:bodyPr anchor="ctr"/>
          <a:lstStyle>
            <a:lvl1pPr algn="l" rtl="0" eaLnBrk="0" fontAlgn="base" hangingPunct="0">
              <a:spcBef>
                <a:spcPct val="0"/>
              </a:spcBef>
              <a:spcAft>
                <a:spcPct val="0"/>
              </a:spcAft>
              <a:defRPr sz="3200" b="1" kern="1200">
                <a:solidFill>
                  <a:schemeClr val="bg1"/>
                </a:solidFill>
                <a:latin typeface="Cambria" pitchFamily="18" charset="0"/>
                <a:ea typeface="+mj-ea"/>
                <a:cs typeface="+mj-cs"/>
              </a:defRPr>
            </a:lvl1pPr>
            <a:lvl2pPr algn="ctr" rtl="0" eaLnBrk="0" fontAlgn="base" hangingPunct="0">
              <a:spcBef>
                <a:spcPct val="0"/>
              </a:spcBef>
              <a:spcAft>
                <a:spcPct val="0"/>
              </a:spcAft>
              <a:defRPr sz="4400" b="1">
                <a:solidFill>
                  <a:schemeClr val="tx1"/>
                </a:solidFill>
                <a:latin typeface="Cambria" pitchFamily="18" charset="0"/>
              </a:defRPr>
            </a:lvl2pPr>
            <a:lvl3pPr algn="ctr" rtl="0" eaLnBrk="0" fontAlgn="base" hangingPunct="0">
              <a:spcBef>
                <a:spcPct val="0"/>
              </a:spcBef>
              <a:spcAft>
                <a:spcPct val="0"/>
              </a:spcAft>
              <a:defRPr sz="4400" b="1">
                <a:solidFill>
                  <a:schemeClr val="tx1"/>
                </a:solidFill>
                <a:latin typeface="Cambria" pitchFamily="18" charset="0"/>
              </a:defRPr>
            </a:lvl3pPr>
            <a:lvl4pPr algn="ctr" rtl="0" eaLnBrk="0" fontAlgn="base" hangingPunct="0">
              <a:spcBef>
                <a:spcPct val="0"/>
              </a:spcBef>
              <a:spcAft>
                <a:spcPct val="0"/>
              </a:spcAft>
              <a:defRPr sz="4400" b="1">
                <a:solidFill>
                  <a:schemeClr val="tx1"/>
                </a:solidFill>
                <a:latin typeface="Cambria" pitchFamily="18" charset="0"/>
              </a:defRPr>
            </a:lvl4pPr>
            <a:lvl5pPr algn="ctr" rtl="0" eaLnBrk="0" fontAlgn="base" hangingPunct="0">
              <a:spcBef>
                <a:spcPct val="0"/>
              </a:spcBef>
              <a:spcAft>
                <a:spcPct val="0"/>
              </a:spcAft>
              <a:defRPr sz="4400" b="1">
                <a:solidFill>
                  <a:schemeClr val="tx1"/>
                </a:solidFill>
                <a:latin typeface="Cambria" pitchFamily="18" charset="0"/>
              </a:defRPr>
            </a:lvl5pPr>
            <a:lvl6pPr marL="457200" algn="ctr" rtl="0" fontAlgn="base">
              <a:spcBef>
                <a:spcPct val="0"/>
              </a:spcBef>
              <a:spcAft>
                <a:spcPct val="0"/>
              </a:spcAft>
              <a:defRPr sz="4400" b="1">
                <a:solidFill>
                  <a:schemeClr val="tx1"/>
                </a:solidFill>
                <a:latin typeface="Calibri" pitchFamily="34" charset="0"/>
              </a:defRPr>
            </a:lvl6pPr>
            <a:lvl7pPr marL="914400" algn="ctr" rtl="0" fontAlgn="base">
              <a:spcBef>
                <a:spcPct val="0"/>
              </a:spcBef>
              <a:spcAft>
                <a:spcPct val="0"/>
              </a:spcAft>
              <a:defRPr sz="4400" b="1">
                <a:solidFill>
                  <a:schemeClr val="tx1"/>
                </a:solidFill>
                <a:latin typeface="Calibri" pitchFamily="34" charset="0"/>
              </a:defRPr>
            </a:lvl7pPr>
            <a:lvl8pPr marL="1371600" algn="ctr" rtl="0" fontAlgn="base">
              <a:spcBef>
                <a:spcPct val="0"/>
              </a:spcBef>
              <a:spcAft>
                <a:spcPct val="0"/>
              </a:spcAft>
              <a:defRPr sz="4400" b="1">
                <a:solidFill>
                  <a:schemeClr val="tx1"/>
                </a:solidFill>
                <a:latin typeface="Calibri" pitchFamily="34" charset="0"/>
              </a:defRPr>
            </a:lvl8pPr>
            <a:lvl9pPr marL="1828800" algn="ctr" rtl="0" fontAlgn="base">
              <a:spcBef>
                <a:spcPct val="0"/>
              </a:spcBef>
              <a:spcAft>
                <a:spcPct val="0"/>
              </a:spcAft>
              <a:defRPr sz="4400" b="1">
                <a:solidFill>
                  <a:schemeClr val="tx1"/>
                </a:solidFill>
                <a:latin typeface="Calibri" pitchFamily="34" charset="0"/>
              </a:defRPr>
            </a:lvl9pPr>
          </a:lstStyle>
          <a:p>
            <a:pPr>
              <a:defRPr/>
            </a:pPr>
            <a:r>
              <a:rPr lang="sl-SI" altLang="sl-SI" sz="3600" dirty="0">
                <a:solidFill>
                  <a:schemeClr val="tx1"/>
                </a:solidFill>
                <a:ea typeface="+mn-ea"/>
                <a:cs typeface="+mn-cs"/>
              </a:rPr>
              <a:t>Tipi lestvic (po </a:t>
            </a:r>
            <a:r>
              <a:rPr lang="sl-SI" altLang="sl-SI" sz="3600" dirty="0" err="1">
                <a:solidFill>
                  <a:schemeClr val="tx1"/>
                </a:solidFill>
                <a:ea typeface="+mn-ea"/>
                <a:cs typeface="+mn-cs"/>
              </a:rPr>
              <a:t>Stevensu</a:t>
            </a:r>
            <a:r>
              <a:rPr lang="sl-SI" altLang="sl-SI" sz="3600" dirty="0">
                <a:solidFill>
                  <a:schemeClr val="tx1"/>
                </a:solidFill>
                <a:ea typeface="+mn-ea"/>
                <a:cs typeface="+mn-cs"/>
              </a:rPr>
              <a:t>)</a:t>
            </a:r>
            <a:endParaRPr lang="sl-SI" sz="3600" dirty="0">
              <a:solidFill>
                <a:schemeClr val="tx1"/>
              </a:solidFill>
              <a:ea typeface="+mn-ea"/>
              <a:cs typeface="+mn-cs"/>
            </a:endParaRPr>
          </a:p>
        </p:txBody>
      </p:sp>
      <p:sp>
        <p:nvSpPr>
          <p:cNvPr id="23594" name="PoljeZBesedilom 13"/>
          <p:cNvSpPr txBox="1">
            <a:spLocks noChangeArrowheads="1"/>
          </p:cNvSpPr>
          <p:nvPr/>
        </p:nvSpPr>
        <p:spPr bwMode="auto">
          <a:xfrm>
            <a:off x="107950" y="6021288"/>
            <a:ext cx="77748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100" dirty="0">
                <a:latin typeface="Cambria" pitchFamily="18" charset="0"/>
              </a:rPr>
              <a:t>Vir: </a:t>
            </a:r>
            <a:r>
              <a:rPr lang="en-US" altLang="sl-SI" sz="1100" dirty="0">
                <a:latin typeface="Cambria" pitchFamily="18" charset="0"/>
              </a:rPr>
              <a:t>Rod White</a:t>
            </a:r>
            <a:r>
              <a:rPr lang="sl-SI" altLang="sl-SI" sz="1100" dirty="0">
                <a:latin typeface="Cambria" pitchFamily="18" charset="0"/>
              </a:rPr>
              <a:t>, </a:t>
            </a:r>
            <a:r>
              <a:rPr lang="en-US" altLang="sl-SI" sz="1100" dirty="0">
                <a:latin typeface="Cambria" pitchFamily="18" charset="0"/>
              </a:rPr>
              <a:t>Measurement Standards Laboratory</a:t>
            </a:r>
            <a:r>
              <a:rPr lang="sl-SI" altLang="sl-SI" sz="1100" dirty="0">
                <a:latin typeface="Cambria" pitchFamily="18" charset="0"/>
              </a:rPr>
              <a:t>, </a:t>
            </a:r>
            <a:r>
              <a:rPr lang="en-US" altLang="sl-SI" sz="1100" dirty="0">
                <a:latin typeface="Cambria" pitchFamily="18" charset="0"/>
              </a:rPr>
              <a:t>New Zealand</a:t>
            </a:r>
            <a:r>
              <a:rPr lang="sl-SI" altLang="sl-SI" sz="1100" dirty="0">
                <a:latin typeface="Cambria" pitchFamily="18" charset="0"/>
              </a:rPr>
              <a:t>, </a:t>
            </a:r>
            <a:r>
              <a:rPr lang="en-US" altLang="sl-SI" sz="1100" dirty="0">
                <a:latin typeface="Cambria" pitchFamily="18" charset="0"/>
              </a:rPr>
              <a:t>Observations on the nature of measurement</a:t>
            </a:r>
            <a:r>
              <a:rPr lang="sl-SI" altLang="sl-SI" sz="1100" dirty="0">
                <a:latin typeface="Cambria" pitchFamily="18" charset="0"/>
              </a:rPr>
              <a:t>, </a:t>
            </a:r>
            <a:r>
              <a:rPr lang="sl-SI" altLang="sl-SI" sz="1100" dirty="0" err="1">
                <a:latin typeface="Cambria" pitchFamily="18" charset="0"/>
              </a:rPr>
              <a:t>Funchal</a:t>
            </a:r>
            <a:r>
              <a:rPr lang="sl-SI" altLang="sl-SI" sz="1100" dirty="0">
                <a:latin typeface="Cambria" pitchFamily="18" charset="0"/>
              </a:rPr>
              <a:t> </a:t>
            </a:r>
            <a:r>
              <a:rPr lang="sl-SI" altLang="sl-SI" sz="1100" dirty="0" smtClean="0">
                <a:latin typeface="Cambria" pitchFamily="18" charset="0"/>
              </a:rPr>
              <a:t>2013 </a:t>
            </a:r>
          </a:p>
          <a:p>
            <a:pPr eaLnBrk="1" hangingPunct="1">
              <a:spcBef>
                <a:spcPct val="0"/>
              </a:spcBef>
              <a:buFontTx/>
              <a:buNone/>
            </a:pPr>
            <a:r>
              <a:rPr lang="sl-SI" altLang="sl-SI" sz="1100" dirty="0" smtClean="0">
                <a:latin typeface="Cambria" pitchFamily="18" charset="0"/>
              </a:rPr>
              <a:t>in Mark Wilson, UC Berkeley</a:t>
            </a:r>
            <a:r>
              <a:rPr lang="en-US" altLang="sl-SI" sz="1100" dirty="0">
                <a:latin typeface="Cambria" pitchFamily="18" charset="0"/>
              </a:rPr>
              <a:t/>
            </a:r>
            <a:br>
              <a:rPr lang="en-US" altLang="sl-SI" sz="1100" dirty="0">
                <a:latin typeface="Cambria" pitchFamily="18" charset="0"/>
              </a:rPr>
            </a:br>
            <a:r>
              <a:rPr lang="en-US" altLang="sl-SI" sz="1100" dirty="0">
                <a:latin typeface="Cambria" pitchFamily="18" charset="0"/>
              </a:rPr>
              <a:t/>
            </a:r>
            <a:br>
              <a:rPr lang="en-US" altLang="sl-SI" sz="1100" dirty="0">
                <a:latin typeface="Cambria" pitchFamily="18" charset="0"/>
              </a:rPr>
            </a:br>
            <a:endParaRPr lang="sl-SI" altLang="sl-SI" sz="1100" dirty="0">
              <a:latin typeface="Cambria"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116632"/>
            <a:ext cx="5571529" cy="60572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6" name="Pravokotnik 5"/>
          <p:cNvSpPr/>
          <p:nvPr/>
        </p:nvSpPr>
        <p:spPr>
          <a:xfrm>
            <a:off x="5329238" y="1916113"/>
            <a:ext cx="3706812" cy="3600450"/>
          </a:xfrm>
          <a:prstGeom prst="rect">
            <a:avLst/>
          </a:prstGeom>
        </p:spPr>
        <p:txBody>
          <a:bodyPr>
            <a:spAutoFit/>
          </a:bodyPr>
          <a:lstStyle/>
          <a:p>
            <a:pPr lvl="1" algn="just">
              <a:defRPr/>
            </a:pPr>
            <a:r>
              <a:rPr lang="sl-SI" altLang="sl-SI" b="1" dirty="0">
                <a:latin typeface="Cambria" panose="02040503050406030204" pitchFamily="18" charset="0"/>
              </a:rPr>
              <a:t>MINET (2007 – 2010)</a:t>
            </a:r>
          </a:p>
          <a:p>
            <a:pPr lvl="1" algn="just">
              <a:defRPr/>
            </a:pPr>
            <a:endParaRPr lang="sl-SI" altLang="sl-SI" sz="1050" dirty="0">
              <a:latin typeface="Cambria" panose="02040503050406030204" pitchFamily="18" charset="0"/>
            </a:endParaRPr>
          </a:p>
          <a:p>
            <a:pPr lvl="1" algn="just">
              <a:defRPr/>
            </a:pPr>
            <a:r>
              <a:rPr lang="en-GB" altLang="sl-SI" sz="1050" dirty="0">
                <a:latin typeface="Cambria" panose="02040503050406030204" pitchFamily="18" charset="0"/>
              </a:rPr>
              <a:t>BIOEMERGENCES: Towards personalised health</a:t>
            </a:r>
            <a:endParaRPr lang="sl-SI" altLang="sl-SI" sz="1050" dirty="0">
              <a:latin typeface="Cambria" panose="02040503050406030204" pitchFamily="18" charset="0"/>
            </a:endParaRPr>
          </a:p>
          <a:p>
            <a:pPr lvl="1" algn="just">
              <a:defRPr/>
            </a:pPr>
            <a:r>
              <a:rPr lang="en-GB" altLang="sl-SI" sz="1050" b="1" dirty="0">
                <a:latin typeface="Cambria" panose="02040503050406030204" pitchFamily="18" charset="0"/>
              </a:rPr>
              <a:t>BRAINTUNING: Striking a tune: music and the brain</a:t>
            </a:r>
            <a:endParaRPr lang="sl-SI" altLang="sl-SI" sz="1050" b="1" dirty="0">
              <a:latin typeface="Cambria" panose="02040503050406030204" pitchFamily="18" charset="0"/>
            </a:endParaRPr>
          </a:p>
          <a:p>
            <a:pPr lvl="1" algn="just">
              <a:defRPr/>
            </a:pPr>
            <a:r>
              <a:rPr lang="en-GB" altLang="sl-SI" sz="1050" b="1" dirty="0">
                <a:latin typeface="Cambria" panose="02040503050406030204" pitchFamily="18" charset="0"/>
              </a:rPr>
              <a:t>CLOSED: Exploring sound: the neglected design dimension</a:t>
            </a:r>
            <a:endParaRPr lang="sl-SI" altLang="sl-SI" sz="1050" b="1" dirty="0">
              <a:latin typeface="Cambria" panose="02040503050406030204" pitchFamily="18" charset="0"/>
            </a:endParaRPr>
          </a:p>
          <a:p>
            <a:pPr lvl="1" algn="just">
              <a:defRPr/>
            </a:pPr>
            <a:r>
              <a:rPr lang="en-GB" altLang="sl-SI" sz="1050" dirty="0">
                <a:latin typeface="Cambria" panose="02040503050406030204" pitchFamily="18" charset="0"/>
              </a:rPr>
              <a:t>COBOL: Science revealing the mysteries of body language</a:t>
            </a:r>
            <a:endParaRPr lang="sl-SI" altLang="sl-SI" sz="1050" dirty="0">
              <a:latin typeface="Cambria" panose="02040503050406030204" pitchFamily="18" charset="0"/>
            </a:endParaRPr>
          </a:p>
          <a:p>
            <a:pPr lvl="1" algn="just">
              <a:defRPr/>
            </a:pPr>
            <a:r>
              <a:rPr lang="en-GB" altLang="sl-SI" sz="1050" dirty="0">
                <a:latin typeface="Cambria" panose="02040503050406030204" pitchFamily="18" charset="0"/>
              </a:rPr>
              <a:t>EYEWITMEM: How to lie without trying</a:t>
            </a:r>
            <a:endParaRPr lang="sl-SI" altLang="sl-SI" sz="1050" dirty="0">
              <a:latin typeface="Cambria" panose="02040503050406030204" pitchFamily="18" charset="0"/>
            </a:endParaRPr>
          </a:p>
          <a:p>
            <a:pPr lvl="1" algn="just">
              <a:defRPr/>
            </a:pPr>
            <a:r>
              <a:rPr lang="en-GB" altLang="sl-SI" sz="1050" dirty="0">
                <a:latin typeface="Cambria" panose="02040503050406030204" pitchFamily="18" charset="0"/>
              </a:rPr>
              <a:t>FEEL EUROPE: How deep is emotion?</a:t>
            </a:r>
            <a:endParaRPr lang="sl-SI" altLang="sl-SI" sz="1050" dirty="0">
              <a:latin typeface="Cambria" panose="02040503050406030204" pitchFamily="18" charset="0"/>
            </a:endParaRPr>
          </a:p>
          <a:p>
            <a:pPr lvl="1" algn="just">
              <a:defRPr/>
            </a:pPr>
            <a:r>
              <a:rPr lang="en-GB" altLang="sl-SI" sz="1050" b="1" dirty="0">
                <a:latin typeface="Cambria" panose="02040503050406030204" pitchFamily="18" charset="0"/>
              </a:rPr>
              <a:t>FUGA: Time to measure games appeal</a:t>
            </a:r>
            <a:r>
              <a:rPr lang="en-GB" altLang="sl-SI" sz="1050" dirty="0">
                <a:latin typeface="Cambria" panose="02040503050406030204" pitchFamily="18" charset="0"/>
              </a:rPr>
              <a:t> </a:t>
            </a:r>
            <a:endParaRPr lang="sl-SI" altLang="sl-SI" sz="1050" dirty="0">
              <a:latin typeface="Cambria" panose="02040503050406030204" pitchFamily="18" charset="0"/>
            </a:endParaRPr>
          </a:p>
          <a:p>
            <a:pPr lvl="1" algn="just">
              <a:defRPr/>
            </a:pPr>
            <a:r>
              <a:rPr lang="en-GB" altLang="sl-SI" sz="1050" dirty="0">
                <a:latin typeface="Cambria" panose="02040503050406030204" pitchFamily="18" charset="0"/>
              </a:rPr>
              <a:t>MEMORY: What makes holes in time? </a:t>
            </a:r>
            <a:endParaRPr lang="sl-SI" altLang="sl-SI" sz="1050" dirty="0">
              <a:latin typeface="Cambria" panose="02040503050406030204" pitchFamily="18" charset="0"/>
            </a:endParaRPr>
          </a:p>
          <a:p>
            <a:pPr lvl="1" algn="just">
              <a:defRPr/>
            </a:pPr>
            <a:r>
              <a:rPr lang="en-GB" altLang="sl-SI" sz="1050" b="1" dirty="0">
                <a:latin typeface="Cambria" panose="02040503050406030204" pitchFamily="18" charset="0"/>
              </a:rPr>
              <a:t>MINDBRIDGE: Consciousness unravelled at last</a:t>
            </a:r>
            <a:endParaRPr lang="sl-SI" altLang="sl-SI" sz="1050" b="1" dirty="0">
              <a:latin typeface="Cambria" panose="02040503050406030204" pitchFamily="18" charset="0"/>
            </a:endParaRPr>
          </a:p>
          <a:p>
            <a:pPr lvl="1" algn="just">
              <a:defRPr/>
            </a:pPr>
            <a:r>
              <a:rPr lang="en-GB" altLang="sl-SI" sz="1050" b="1" dirty="0">
                <a:latin typeface="Cambria" panose="02040503050406030204" pitchFamily="18" charset="0"/>
              </a:rPr>
              <a:t>MONAT: Reproducing nature’s look and feel</a:t>
            </a:r>
            <a:r>
              <a:rPr lang="en-GB" altLang="sl-SI" sz="1050" dirty="0">
                <a:latin typeface="Cambria" panose="02040503050406030204" pitchFamily="18" charset="0"/>
              </a:rPr>
              <a:t> </a:t>
            </a:r>
            <a:endParaRPr lang="sl-SI" altLang="sl-SI" sz="1050" dirty="0">
              <a:latin typeface="Cambria" panose="02040503050406030204" pitchFamily="18" charset="0"/>
            </a:endParaRPr>
          </a:p>
          <a:p>
            <a:pPr lvl="1" algn="just">
              <a:defRPr/>
            </a:pPr>
            <a:r>
              <a:rPr lang="en-GB" altLang="sl-SI" sz="1050" dirty="0">
                <a:latin typeface="Cambria" panose="02040503050406030204" pitchFamily="18" charset="0"/>
              </a:rPr>
              <a:t>PERCEPT: In the eye of the beholder</a:t>
            </a:r>
            <a:endParaRPr lang="sl-SI" altLang="sl-SI" sz="1050" dirty="0">
              <a:latin typeface="Cambria" panose="02040503050406030204" pitchFamily="18" charset="0"/>
            </a:endParaRPr>
          </a:p>
          <a:p>
            <a:pPr lvl="1" algn="just">
              <a:defRPr/>
            </a:pPr>
            <a:r>
              <a:rPr lang="en-GB" altLang="sl-SI" sz="1050" b="1" dirty="0">
                <a:latin typeface="Cambria" panose="02040503050406030204" pitchFamily="18" charset="0"/>
              </a:rPr>
              <a:t>SOMAPS: Understanding what your skin is saying</a:t>
            </a:r>
            <a:r>
              <a:rPr lang="en-GB" altLang="sl-SI" sz="1050" dirty="0">
                <a:latin typeface="Cambria" panose="02040503050406030204" pitchFamily="18" charset="0"/>
              </a:rPr>
              <a:t> </a:t>
            </a:r>
            <a:endParaRPr lang="sl-SI" altLang="sl-SI" sz="1050" dirty="0">
              <a:latin typeface="Cambria" panose="02040503050406030204" pitchFamily="18" charset="0"/>
            </a:endParaRPr>
          </a:p>
          <a:p>
            <a:pPr lvl="1" algn="just">
              <a:defRPr/>
            </a:pPr>
            <a:r>
              <a:rPr lang="en-GB" altLang="sl-SI" sz="1050" b="1" dirty="0">
                <a:latin typeface="Cambria" panose="02040503050406030204" pitchFamily="18" charset="0"/>
              </a:rPr>
              <a:t>SYNTEX: The emotions of texture</a:t>
            </a:r>
            <a:r>
              <a:rPr lang="en-GB" altLang="sl-SI" sz="1050" dirty="0">
                <a:latin typeface="Cambria" panose="02040503050406030204" pitchFamily="18" charset="0"/>
              </a:rPr>
              <a:t> </a:t>
            </a:r>
            <a:endParaRPr lang="sl-SI" altLang="sl-SI" sz="1050" dirty="0">
              <a:latin typeface="Cambria" panose="02040503050406030204" pitchFamily="18" charset="0"/>
            </a:endParaRPr>
          </a:p>
          <a:p>
            <a:pPr lvl="1" algn="just">
              <a:defRPr/>
            </a:pPr>
            <a:r>
              <a:rPr lang="en-GB" altLang="sl-SI" sz="1050" dirty="0">
                <a:latin typeface="Cambria" panose="02040503050406030204" pitchFamily="18" charset="0"/>
              </a:rPr>
              <a:t>SYSPAQ: Improving indoor air and quality of life</a:t>
            </a:r>
            <a:endParaRPr lang="sl-SI" altLang="sl-SI" sz="1050" dirty="0">
              <a:latin typeface="Cambria" panose="02040503050406030204" pitchFamily="18" charset="0"/>
            </a:endParaRPr>
          </a:p>
          <a:p>
            <a:pPr lvl="1" algn="just">
              <a:defRPr/>
            </a:pPr>
            <a:r>
              <a:rPr lang="en-GB" altLang="sl-SI" sz="1050" b="1" dirty="0">
                <a:latin typeface="Cambria" panose="02040503050406030204" pitchFamily="18" charset="0"/>
              </a:rPr>
              <a:t>MINET: Measurement is the first step to improvement</a:t>
            </a:r>
            <a:r>
              <a:rPr lang="en-GB" altLang="sl-SI" sz="800" dirty="0">
                <a:latin typeface="Cambria" panose="02040503050406030204" pitchFamily="18" charset="0"/>
              </a:rPr>
              <a:t> </a:t>
            </a:r>
            <a:endParaRPr lang="en-AU" altLang="sl-SI" sz="800" dirty="0">
              <a:latin typeface="Cambria" panose="02040503050406030204" pitchFamily="18" charset="0"/>
            </a:endParaRPr>
          </a:p>
        </p:txBody>
      </p:sp>
      <p:sp>
        <p:nvSpPr>
          <p:cNvPr id="25604" name="PoljeZBesedilom 1"/>
          <p:cNvSpPr txBox="1">
            <a:spLocks noChangeArrowheads="1"/>
          </p:cNvSpPr>
          <p:nvPr/>
        </p:nvSpPr>
        <p:spPr bwMode="auto">
          <a:xfrm>
            <a:off x="2346325" y="4845050"/>
            <a:ext cx="3205163" cy="30797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t>http://lmk.fe.uni-lj.si/minet/eminet</a:t>
            </a:r>
          </a:p>
        </p:txBody>
      </p:sp>
      <p:cxnSp>
        <p:nvCxnSpPr>
          <p:cNvPr id="4" name="Raven puščični povezovalnik 3"/>
          <p:cNvCxnSpPr/>
          <p:nvPr/>
        </p:nvCxnSpPr>
        <p:spPr>
          <a:xfrm flipH="1">
            <a:off x="7181850" y="5373688"/>
            <a:ext cx="0" cy="287337"/>
          </a:xfrm>
          <a:prstGeom prst="straightConnector1">
            <a:avLst/>
          </a:prstGeom>
          <a:ln w="2540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Slika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9273" y="5589240"/>
            <a:ext cx="2866543" cy="720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6300192" y="0"/>
            <a:ext cx="2880320" cy="9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074" name="Rectangle 2"/>
          <p:cNvSpPr>
            <a:spLocks noGrp="1" noChangeArrowheads="1"/>
          </p:cNvSpPr>
          <p:nvPr>
            <p:ph idx="1"/>
          </p:nvPr>
        </p:nvSpPr>
        <p:spPr>
          <a:xfrm>
            <a:off x="1692275" y="2497138"/>
            <a:ext cx="6626225" cy="2881312"/>
          </a:xfrm>
        </p:spPr>
        <p:txBody>
          <a:bodyPr/>
          <a:lstStyle/>
          <a:p>
            <a:pPr marL="0" indent="0" eaLnBrk="1" hangingPunct="1">
              <a:buFontTx/>
              <a:buNone/>
            </a:pPr>
            <a:r>
              <a:rPr lang="sl-SI" altLang="sl-SI" sz="4300" dirty="0">
                <a:solidFill>
                  <a:srgbClr val="F47920"/>
                </a:solidFill>
                <a:latin typeface="Verdana" pitchFamily="34" charset="0"/>
                <a:ea typeface="+mj-ea"/>
                <a:cs typeface="+mj-cs"/>
              </a:rPr>
              <a:t>Merjenje</a:t>
            </a:r>
            <a:r>
              <a:rPr lang="sl-SI" altLang="sl-SI" dirty="0" smtClean="0"/>
              <a:t> </a:t>
            </a:r>
          </a:p>
          <a:p>
            <a:pPr marL="0" indent="0" eaLnBrk="1" hangingPunct="1">
              <a:buFontTx/>
              <a:buNone/>
            </a:pPr>
            <a:r>
              <a:rPr lang="sl-SI" altLang="sl-SI" sz="2400" dirty="0" smtClean="0"/>
              <a:t>proces empiričnega, objektivnega prirejanja simbolov lastnostim nekega objekta ali dogodka realnega sveta na tak način in s takim namenom, da se le-tega opiše oziroma ovrednoti. </a:t>
            </a:r>
          </a:p>
          <a:p>
            <a:pPr marL="0" indent="0" eaLnBrk="1" hangingPunct="1">
              <a:buFontTx/>
              <a:buNone/>
            </a:pPr>
            <a:endParaRPr lang="en-AU" altLang="sl-SI" sz="2400" dirty="0" smtClean="0"/>
          </a:p>
        </p:txBody>
      </p:sp>
      <p:sp>
        <p:nvSpPr>
          <p:cNvPr id="3075" name="Rectangle 4"/>
          <p:cNvSpPr>
            <a:spLocks noChangeArrowheads="1"/>
          </p:cNvSpPr>
          <p:nvPr/>
        </p:nvSpPr>
        <p:spPr bwMode="auto">
          <a:xfrm>
            <a:off x="7273925" y="2214563"/>
            <a:ext cx="1690688"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buFontTx/>
              <a:buNone/>
            </a:pPr>
            <a:r>
              <a:rPr lang="sl-SI" altLang="sl-SI" sz="1400">
                <a:latin typeface="Cambria" pitchFamily="18" charset="0"/>
              </a:rPr>
              <a:t>Ludwik Finkelstein </a:t>
            </a:r>
          </a:p>
          <a:p>
            <a:pPr algn="ctr" eaLnBrk="1" hangingPunct="1">
              <a:buFontTx/>
              <a:buNone/>
            </a:pPr>
            <a:r>
              <a:rPr lang="sl-SI" altLang="sl-SI" sz="1400">
                <a:latin typeface="Cambria" pitchFamily="18" charset="0"/>
              </a:rPr>
              <a:t>(1930-2011)</a:t>
            </a:r>
            <a:endParaRPr lang="en-GB" altLang="sl-SI" sz="1400">
              <a:latin typeface="Cambria" pitchFamily="18" charset="0"/>
            </a:endParaRPr>
          </a:p>
        </p:txBody>
      </p:sp>
      <p:pic>
        <p:nvPicPr>
          <p:cNvPr id="118787" name="Picture 3" descr="Professor Ludwik Finkelstein at the opening of the City University London electrical engineering laboratory named in his honour."/>
          <p:cNvPicPr>
            <a:picLocks noChangeAspect="1" noChangeArrowheads="1"/>
          </p:cNvPicPr>
          <p:nvPr/>
        </p:nvPicPr>
        <p:blipFill>
          <a:blip r:embed="rId2">
            <a:grayscl/>
            <a:extLst>
              <a:ext uri="{28A0092B-C50C-407E-A947-70E740481C1C}">
                <a14:useLocalDpi xmlns:a14="http://schemas.microsoft.com/office/drawing/2010/main"/>
              </a:ext>
            </a:extLst>
          </a:blip>
          <a:srcRect/>
          <a:stretch>
            <a:fillRect/>
          </a:stretch>
        </p:blipFill>
        <p:spPr bwMode="auto">
          <a:xfrm>
            <a:off x="7394575" y="188913"/>
            <a:ext cx="1368425" cy="20526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Skupina 3"/>
          <p:cNvGrpSpPr>
            <a:grpSpLocks/>
          </p:cNvGrpSpPr>
          <p:nvPr/>
        </p:nvGrpSpPr>
        <p:grpSpPr bwMode="auto">
          <a:xfrm>
            <a:off x="6191250" y="1646238"/>
            <a:ext cx="2811463" cy="3727450"/>
            <a:chOff x="6156176" y="961678"/>
            <a:chExt cx="2811462" cy="3727450"/>
          </a:xfrm>
        </p:grpSpPr>
        <p:pic>
          <p:nvPicPr>
            <p:cNvPr id="26629" name="Picture 2" descr="http://1.bp.blogspot.com/_1iGMnJCW7Ec/S_YKsl3eF2I/AAAAAAABQ9s/W8VTE4tA3_E/s1600/The-Five-Sense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56176" y="961678"/>
              <a:ext cx="2811462"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avokotnik 2"/>
            <p:cNvSpPr/>
            <p:nvPr/>
          </p:nvSpPr>
          <p:spPr>
            <a:xfrm>
              <a:off x="7740500" y="3573115"/>
              <a:ext cx="10795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sp>
        <p:nvSpPr>
          <p:cNvPr id="26627" name="Rectangle 3"/>
          <p:cNvSpPr>
            <a:spLocks noGrp="1" noChangeArrowheads="1"/>
          </p:cNvSpPr>
          <p:nvPr>
            <p:ph idx="1"/>
          </p:nvPr>
        </p:nvSpPr>
        <p:spPr>
          <a:xfrm>
            <a:off x="1331913" y="1646238"/>
            <a:ext cx="4608512" cy="4679950"/>
          </a:xfrm>
        </p:spPr>
        <p:txBody>
          <a:bodyPr/>
          <a:lstStyle/>
          <a:p>
            <a:pPr eaLnBrk="1" hangingPunct="1">
              <a:lnSpc>
                <a:spcPct val="80000"/>
              </a:lnSpc>
            </a:pPr>
            <a:r>
              <a:rPr lang="sl-SI" altLang="sl-SI" sz="1800" smtClean="0"/>
              <a:t>„soft metrology“, „sensory metrology“, „perception-based metrology“</a:t>
            </a:r>
          </a:p>
          <a:p>
            <a:pPr eaLnBrk="1" hangingPunct="1">
              <a:lnSpc>
                <a:spcPct val="80000"/>
              </a:lnSpc>
            </a:pPr>
            <a:endParaRPr lang="sl-SI" altLang="sl-SI" sz="1800" smtClean="0"/>
          </a:p>
          <a:p>
            <a:pPr eaLnBrk="1" hangingPunct="1">
              <a:lnSpc>
                <a:spcPct val="80000"/>
              </a:lnSpc>
            </a:pPr>
            <a:r>
              <a:rPr lang="it-IT" altLang="sl-SI" sz="1800" smtClean="0"/>
              <a:t>Senzorična metrologija je multidisciplinarna in interdisciplinarna.</a:t>
            </a:r>
            <a:endParaRPr lang="sl-SI" altLang="sl-SI" sz="1800" smtClean="0"/>
          </a:p>
          <a:p>
            <a:pPr eaLnBrk="1" hangingPunct="1">
              <a:lnSpc>
                <a:spcPct val="80000"/>
              </a:lnSpc>
            </a:pPr>
            <a:endParaRPr lang="it-IT" altLang="sl-SI" sz="1800" smtClean="0"/>
          </a:p>
          <a:p>
            <a:pPr eaLnBrk="1" hangingPunct="1">
              <a:lnSpc>
                <a:spcPct val="80000"/>
              </a:lnSpc>
            </a:pPr>
            <a:r>
              <a:rPr lang="sl-SI" altLang="sl-SI" sz="1800" smtClean="0"/>
              <a:t>Veda o merjenju, ki ni osnovano samo na merjenju klasičnih fizikalnih veličin, ampak vsebuje tudi veličine, ki so (še) </a:t>
            </a:r>
            <a:r>
              <a:rPr lang="sl-SI" altLang="sl-SI" sz="1800" b="1" smtClean="0"/>
              <a:t>brez enot, lestvic in etalonov</a:t>
            </a:r>
            <a:r>
              <a:rPr lang="sl-SI" altLang="sl-SI" sz="1800" smtClean="0"/>
              <a:t> (bolečina, strah, veselje, tesnoba, smrad, ugodje, revščina,itd). </a:t>
            </a:r>
          </a:p>
          <a:p>
            <a:pPr eaLnBrk="1" hangingPunct="1">
              <a:lnSpc>
                <a:spcPct val="80000"/>
              </a:lnSpc>
            </a:pPr>
            <a:endParaRPr lang="sl-SI" altLang="sl-SI" sz="1800" smtClean="0"/>
          </a:p>
          <a:p>
            <a:pPr eaLnBrk="1" hangingPunct="1">
              <a:lnSpc>
                <a:spcPct val="80000"/>
              </a:lnSpc>
            </a:pPr>
            <a:r>
              <a:rPr lang="sl-SI" altLang="sl-SI" sz="1800" smtClean="0"/>
              <a:t>Matematični model zahteva racionalno lestvico.</a:t>
            </a:r>
          </a:p>
          <a:p>
            <a:pPr eaLnBrk="1" hangingPunct="1">
              <a:lnSpc>
                <a:spcPct val="80000"/>
              </a:lnSpc>
            </a:pPr>
            <a:endParaRPr lang="sl-SI" altLang="sl-SI" sz="1800" smtClean="0"/>
          </a:p>
          <a:p>
            <a:pPr eaLnBrk="1" hangingPunct="1">
              <a:lnSpc>
                <a:spcPct val="80000"/>
              </a:lnSpc>
            </a:pPr>
            <a:r>
              <a:rPr lang="sl-SI" altLang="sl-SI" sz="1800" smtClean="0"/>
              <a:t>Ostale lestvice niso skladne z obstoječimi modeli.</a:t>
            </a:r>
          </a:p>
        </p:txBody>
      </p:sp>
      <p:sp>
        <p:nvSpPr>
          <p:cNvPr id="26628" name="Naslov 1"/>
          <p:cNvSpPr txBox="1">
            <a:spLocks/>
          </p:cNvSpPr>
          <p:nvPr/>
        </p:nvSpPr>
        <p:spPr bwMode="auto">
          <a:xfrm>
            <a:off x="914400" y="69269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b="1" dirty="0">
                <a:solidFill>
                  <a:schemeClr val="accent6">
                    <a:lumMod val="75000"/>
                  </a:schemeClr>
                </a:solidFill>
                <a:latin typeface="Cambria" pitchFamily="18" charset="0"/>
              </a:rPr>
              <a:t>Senzorično meroslovje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Line 2"/>
          <p:cNvSpPr>
            <a:spLocks noChangeShapeType="1"/>
          </p:cNvSpPr>
          <p:nvPr/>
        </p:nvSpPr>
        <p:spPr bwMode="auto">
          <a:xfrm>
            <a:off x="5435600" y="2997200"/>
            <a:ext cx="0" cy="2592388"/>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grpSp>
        <p:nvGrpSpPr>
          <p:cNvPr id="187395" name="Group 3"/>
          <p:cNvGrpSpPr>
            <a:grpSpLocks/>
          </p:cNvGrpSpPr>
          <p:nvPr/>
        </p:nvGrpSpPr>
        <p:grpSpPr bwMode="auto">
          <a:xfrm>
            <a:off x="5051425" y="3270250"/>
            <a:ext cx="76200" cy="76200"/>
            <a:chOff x="2400" y="1584"/>
            <a:chExt cx="48" cy="48"/>
          </a:xfrm>
        </p:grpSpPr>
        <p:sp>
          <p:nvSpPr>
            <p:cNvPr id="27734" name="Line 4"/>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35" name="Line 5"/>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398" name="Group 6"/>
          <p:cNvGrpSpPr>
            <a:grpSpLocks/>
          </p:cNvGrpSpPr>
          <p:nvPr/>
        </p:nvGrpSpPr>
        <p:grpSpPr bwMode="auto">
          <a:xfrm>
            <a:off x="5280025" y="3346450"/>
            <a:ext cx="76200" cy="76200"/>
            <a:chOff x="2400" y="1584"/>
            <a:chExt cx="48" cy="48"/>
          </a:xfrm>
        </p:grpSpPr>
        <p:sp>
          <p:nvSpPr>
            <p:cNvPr id="27732" name="Line 7"/>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33" name="Line 8"/>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01" name="Group 9"/>
          <p:cNvGrpSpPr>
            <a:grpSpLocks/>
          </p:cNvGrpSpPr>
          <p:nvPr/>
        </p:nvGrpSpPr>
        <p:grpSpPr bwMode="auto">
          <a:xfrm>
            <a:off x="5356225" y="3575050"/>
            <a:ext cx="76200" cy="76200"/>
            <a:chOff x="2400" y="1584"/>
            <a:chExt cx="48" cy="48"/>
          </a:xfrm>
        </p:grpSpPr>
        <p:sp>
          <p:nvSpPr>
            <p:cNvPr id="27730" name="Line 10"/>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31" name="Line 11"/>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04" name="Group 12"/>
          <p:cNvGrpSpPr>
            <a:grpSpLocks/>
          </p:cNvGrpSpPr>
          <p:nvPr/>
        </p:nvGrpSpPr>
        <p:grpSpPr bwMode="auto">
          <a:xfrm>
            <a:off x="5584825" y="3575050"/>
            <a:ext cx="76200" cy="76200"/>
            <a:chOff x="2400" y="1584"/>
            <a:chExt cx="48" cy="48"/>
          </a:xfrm>
        </p:grpSpPr>
        <p:sp>
          <p:nvSpPr>
            <p:cNvPr id="27728" name="Line 13"/>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29" name="Line 14"/>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07" name="Group 15"/>
          <p:cNvGrpSpPr>
            <a:grpSpLocks/>
          </p:cNvGrpSpPr>
          <p:nvPr/>
        </p:nvGrpSpPr>
        <p:grpSpPr bwMode="auto">
          <a:xfrm>
            <a:off x="5737225" y="3498850"/>
            <a:ext cx="76200" cy="76200"/>
            <a:chOff x="2400" y="1584"/>
            <a:chExt cx="48" cy="48"/>
          </a:xfrm>
        </p:grpSpPr>
        <p:sp>
          <p:nvSpPr>
            <p:cNvPr id="27726" name="Line 16"/>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27" name="Line 17"/>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10" name="Group 18"/>
          <p:cNvGrpSpPr>
            <a:grpSpLocks/>
          </p:cNvGrpSpPr>
          <p:nvPr/>
        </p:nvGrpSpPr>
        <p:grpSpPr bwMode="auto">
          <a:xfrm>
            <a:off x="5653088" y="3370263"/>
            <a:ext cx="76200" cy="76200"/>
            <a:chOff x="2400" y="1584"/>
            <a:chExt cx="48" cy="48"/>
          </a:xfrm>
        </p:grpSpPr>
        <p:sp>
          <p:nvSpPr>
            <p:cNvPr id="27724" name="Line 19"/>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25" name="Line 20"/>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13" name="Group 21"/>
          <p:cNvGrpSpPr>
            <a:grpSpLocks/>
          </p:cNvGrpSpPr>
          <p:nvPr/>
        </p:nvGrpSpPr>
        <p:grpSpPr bwMode="auto">
          <a:xfrm>
            <a:off x="5127625" y="3651250"/>
            <a:ext cx="76200" cy="76200"/>
            <a:chOff x="2400" y="1584"/>
            <a:chExt cx="48" cy="48"/>
          </a:xfrm>
        </p:grpSpPr>
        <p:sp>
          <p:nvSpPr>
            <p:cNvPr id="27722" name="Line 22"/>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23" name="Line 23"/>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16" name="Group 24"/>
          <p:cNvGrpSpPr>
            <a:grpSpLocks/>
          </p:cNvGrpSpPr>
          <p:nvPr/>
        </p:nvGrpSpPr>
        <p:grpSpPr bwMode="auto">
          <a:xfrm>
            <a:off x="4975225" y="3575050"/>
            <a:ext cx="76200" cy="76200"/>
            <a:chOff x="2400" y="1584"/>
            <a:chExt cx="48" cy="48"/>
          </a:xfrm>
        </p:grpSpPr>
        <p:sp>
          <p:nvSpPr>
            <p:cNvPr id="27720" name="Line 25"/>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21" name="Line 26"/>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19" name="Group 27"/>
          <p:cNvGrpSpPr>
            <a:grpSpLocks/>
          </p:cNvGrpSpPr>
          <p:nvPr/>
        </p:nvGrpSpPr>
        <p:grpSpPr bwMode="auto">
          <a:xfrm>
            <a:off x="5221288" y="3514725"/>
            <a:ext cx="76200" cy="76200"/>
            <a:chOff x="2400" y="1584"/>
            <a:chExt cx="48" cy="48"/>
          </a:xfrm>
        </p:grpSpPr>
        <p:sp>
          <p:nvSpPr>
            <p:cNvPr id="27718" name="Line 28"/>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19" name="Line 29"/>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22" name="Group 30"/>
          <p:cNvGrpSpPr>
            <a:grpSpLocks/>
          </p:cNvGrpSpPr>
          <p:nvPr/>
        </p:nvGrpSpPr>
        <p:grpSpPr bwMode="auto">
          <a:xfrm>
            <a:off x="5437188" y="3227388"/>
            <a:ext cx="76200" cy="76200"/>
            <a:chOff x="2400" y="1584"/>
            <a:chExt cx="48" cy="48"/>
          </a:xfrm>
        </p:grpSpPr>
        <p:sp>
          <p:nvSpPr>
            <p:cNvPr id="27716" name="Line 31"/>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17" name="Line 32"/>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25" name="Group 33"/>
          <p:cNvGrpSpPr>
            <a:grpSpLocks/>
          </p:cNvGrpSpPr>
          <p:nvPr/>
        </p:nvGrpSpPr>
        <p:grpSpPr bwMode="auto">
          <a:xfrm>
            <a:off x="5724525" y="3227388"/>
            <a:ext cx="76200" cy="76200"/>
            <a:chOff x="2400" y="1584"/>
            <a:chExt cx="48" cy="48"/>
          </a:xfrm>
        </p:grpSpPr>
        <p:sp>
          <p:nvSpPr>
            <p:cNvPr id="27714" name="Line 34"/>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15" name="Line 35"/>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28" name="Group 36"/>
          <p:cNvGrpSpPr>
            <a:grpSpLocks/>
          </p:cNvGrpSpPr>
          <p:nvPr/>
        </p:nvGrpSpPr>
        <p:grpSpPr bwMode="auto">
          <a:xfrm>
            <a:off x="5203825" y="3422650"/>
            <a:ext cx="76200" cy="76200"/>
            <a:chOff x="2400" y="1584"/>
            <a:chExt cx="48" cy="48"/>
          </a:xfrm>
        </p:grpSpPr>
        <p:sp>
          <p:nvSpPr>
            <p:cNvPr id="27712" name="Line 37"/>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13" name="Line 38"/>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31" name="Group 39"/>
          <p:cNvGrpSpPr>
            <a:grpSpLocks/>
          </p:cNvGrpSpPr>
          <p:nvPr/>
        </p:nvGrpSpPr>
        <p:grpSpPr bwMode="auto">
          <a:xfrm>
            <a:off x="5508625" y="3346450"/>
            <a:ext cx="76200" cy="76200"/>
            <a:chOff x="2400" y="1584"/>
            <a:chExt cx="48" cy="48"/>
          </a:xfrm>
        </p:grpSpPr>
        <p:sp>
          <p:nvSpPr>
            <p:cNvPr id="27710" name="Line 40"/>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11" name="Line 41"/>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34" name="Group 42"/>
          <p:cNvGrpSpPr>
            <a:grpSpLocks/>
          </p:cNvGrpSpPr>
          <p:nvPr/>
        </p:nvGrpSpPr>
        <p:grpSpPr bwMode="auto">
          <a:xfrm>
            <a:off x="5203825" y="3803650"/>
            <a:ext cx="76200" cy="76200"/>
            <a:chOff x="2400" y="1584"/>
            <a:chExt cx="48" cy="48"/>
          </a:xfrm>
        </p:grpSpPr>
        <p:sp>
          <p:nvSpPr>
            <p:cNvPr id="27708" name="Line 43"/>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09" name="Line 44"/>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37" name="Group 45"/>
          <p:cNvGrpSpPr>
            <a:grpSpLocks/>
          </p:cNvGrpSpPr>
          <p:nvPr/>
        </p:nvGrpSpPr>
        <p:grpSpPr bwMode="auto">
          <a:xfrm>
            <a:off x="5584825" y="3803650"/>
            <a:ext cx="76200" cy="76200"/>
            <a:chOff x="2400" y="1584"/>
            <a:chExt cx="48" cy="48"/>
          </a:xfrm>
        </p:grpSpPr>
        <p:sp>
          <p:nvSpPr>
            <p:cNvPr id="27706" name="Line 46"/>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07" name="Line 47"/>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40" name="Group 48"/>
          <p:cNvGrpSpPr>
            <a:grpSpLocks/>
          </p:cNvGrpSpPr>
          <p:nvPr/>
        </p:nvGrpSpPr>
        <p:grpSpPr bwMode="auto">
          <a:xfrm>
            <a:off x="5653088" y="3659188"/>
            <a:ext cx="76200" cy="76200"/>
            <a:chOff x="2400" y="1584"/>
            <a:chExt cx="48" cy="48"/>
          </a:xfrm>
        </p:grpSpPr>
        <p:sp>
          <p:nvSpPr>
            <p:cNvPr id="27704" name="Line 49"/>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05" name="Line 50"/>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43" name="Group 51"/>
          <p:cNvGrpSpPr>
            <a:grpSpLocks/>
          </p:cNvGrpSpPr>
          <p:nvPr/>
        </p:nvGrpSpPr>
        <p:grpSpPr bwMode="auto">
          <a:xfrm>
            <a:off x="5364163" y="3875088"/>
            <a:ext cx="76200" cy="76200"/>
            <a:chOff x="2400" y="1584"/>
            <a:chExt cx="48" cy="48"/>
          </a:xfrm>
        </p:grpSpPr>
        <p:sp>
          <p:nvSpPr>
            <p:cNvPr id="27702" name="Line 52"/>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703" name="Line 53"/>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sp>
        <p:nvSpPr>
          <p:cNvPr id="187446" name="Oval 54"/>
          <p:cNvSpPr>
            <a:spLocks noChangeArrowheads="1"/>
          </p:cNvSpPr>
          <p:nvPr/>
        </p:nvSpPr>
        <p:spPr bwMode="auto">
          <a:xfrm>
            <a:off x="5364163" y="3500438"/>
            <a:ext cx="146050" cy="1460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pSp>
        <p:nvGrpSpPr>
          <p:cNvPr id="187447" name="Group 55"/>
          <p:cNvGrpSpPr>
            <a:grpSpLocks/>
          </p:cNvGrpSpPr>
          <p:nvPr/>
        </p:nvGrpSpPr>
        <p:grpSpPr bwMode="auto">
          <a:xfrm>
            <a:off x="971550" y="2132876"/>
            <a:ext cx="5214938" cy="3497988"/>
            <a:chOff x="616" y="1327"/>
            <a:chExt cx="3285" cy="2657"/>
          </a:xfrm>
        </p:grpSpPr>
        <p:sp>
          <p:nvSpPr>
            <p:cNvPr id="27699" name="Line 56"/>
            <p:cNvSpPr>
              <a:spLocks noChangeShapeType="1"/>
            </p:cNvSpPr>
            <p:nvPr/>
          </p:nvSpPr>
          <p:spPr bwMode="auto">
            <a:xfrm>
              <a:off x="1392" y="1728"/>
              <a:ext cx="0" cy="2256"/>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7700" name="Text Box 57"/>
            <p:cNvSpPr txBox="1">
              <a:spLocks noChangeArrowheads="1"/>
            </p:cNvSpPr>
            <p:nvPr/>
          </p:nvSpPr>
          <p:spPr bwMode="auto">
            <a:xfrm>
              <a:off x="616" y="1327"/>
              <a:ext cx="1581" cy="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en-US" altLang="sl-SI" sz="1400" b="1"/>
                <a:t>“prava” vrednost oz.</a:t>
              </a:r>
            </a:p>
            <a:p>
              <a:pPr algn="ctr">
                <a:spcBef>
                  <a:spcPct val="0"/>
                </a:spcBef>
                <a:buFontTx/>
                <a:buNone/>
              </a:pPr>
              <a:r>
                <a:rPr lang="en-US" altLang="sl-SI" sz="1400" b="1"/>
                <a:t>dogovorjena prava vrednost</a:t>
              </a:r>
              <a:endParaRPr lang="en-US" altLang="sl-SI" sz="1400"/>
            </a:p>
          </p:txBody>
        </p:sp>
        <p:sp>
          <p:nvSpPr>
            <p:cNvPr id="27701" name="Text Box 57"/>
            <p:cNvSpPr txBox="1">
              <a:spLocks noChangeArrowheads="1"/>
            </p:cNvSpPr>
            <p:nvPr/>
          </p:nvSpPr>
          <p:spPr bwMode="auto">
            <a:xfrm>
              <a:off x="2884" y="1406"/>
              <a:ext cx="1017" cy="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sz="1400" b="1" dirty="0" smtClean="0"/>
                <a:t>Srednja vrednost</a:t>
              </a:r>
              <a:endParaRPr lang="en-US" altLang="sl-SI" sz="1400" dirty="0"/>
            </a:p>
          </p:txBody>
        </p:sp>
      </p:grpSp>
      <p:sp>
        <p:nvSpPr>
          <p:cNvPr id="187450" name="Line 58"/>
          <p:cNvSpPr>
            <a:spLocks noChangeShapeType="1"/>
          </p:cNvSpPr>
          <p:nvPr/>
        </p:nvSpPr>
        <p:spPr bwMode="auto">
          <a:xfrm>
            <a:off x="2268538" y="4868863"/>
            <a:ext cx="3095625" cy="0"/>
          </a:xfrm>
          <a:prstGeom prst="line">
            <a:avLst/>
          </a:prstGeom>
          <a:noFill/>
          <a:ln w="28575">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187451" name="Text Box 59"/>
          <p:cNvSpPr txBox="1">
            <a:spLocks noChangeArrowheads="1"/>
          </p:cNvSpPr>
          <p:nvPr/>
        </p:nvSpPr>
        <p:spPr bwMode="auto">
          <a:xfrm>
            <a:off x="2700338" y="4437063"/>
            <a:ext cx="2160587"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sz="1400" b="1">
                <a:solidFill>
                  <a:srgbClr val="FF6600"/>
                </a:solidFill>
              </a:rPr>
              <a:t>Napaka </a:t>
            </a:r>
            <a:r>
              <a:rPr lang="en-US" altLang="sl-SI" sz="1400" b="1">
                <a:solidFill>
                  <a:srgbClr val="FF6600"/>
                </a:solidFill>
              </a:rPr>
              <a:t>(pogrešek)</a:t>
            </a:r>
            <a:endParaRPr lang="en-US" altLang="sl-SI" sz="1400">
              <a:solidFill>
                <a:srgbClr val="FF6600"/>
              </a:solidFill>
            </a:endParaRPr>
          </a:p>
        </p:txBody>
      </p:sp>
      <p:sp>
        <p:nvSpPr>
          <p:cNvPr id="187452" name="Text Box 60"/>
          <p:cNvSpPr txBox="1">
            <a:spLocks noChangeArrowheads="1"/>
          </p:cNvSpPr>
          <p:nvPr/>
        </p:nvSpPr>
        <p:spPr bwMode="auto">
          <a:xfrm>
            <a:off x="5795963" y="3738563"/>
            <a:ext cx="2581156"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sz="1400" b="1" dirty="0">
                <a:solidFill>
                  <a:srgbClr val="FF0000"/>
                </a:solidFill>
              </a:rPr>
              <a:t>Standardna n</a:t>
            </a:r>
            <a:r>
              <a:rPr lang="en-US" altLang="sl-SI" sz="1400" b="1" dirty="0" err="1">
                <a:solidFill>
                  <a:srgbClr val="FF0000"/>
                </a:solidFill>
              </a:rPr>
              <a:t>egotovost</a:t>
            </a:r>
            <a:r>
              <a:rPr lang="sl-SI" altLang="sl-SI" sz="1400" b="1" dirty="0">
                <a:solidFill>
                  <a:srgbClr val="FF0000"/>
                </a:solidFill>
              </a:rPr>
              <a:t> </a:t>
            </a:r>
            <a:r>
              <a:rPr lang="sl-SI" altLang="sl-SI" sz="1400" b="1" i="1" dirty="0" smtClean="0">
                <a:solidFill>
                  <a:srgbClr val="FF0000"/>
                </a:solidFill>
              </a:rPr>
              <a:t>u</a:t>
            </a:r>
          </a:p>
          <a:p>
            <a:pPr>
              <a:spcBef>
                <a:spcPct val="0"/>
              </a:spcBef>
              <a:buFontTx/>
              <a:buNone/>
            </a:pPr>
            <a:r>
              <a:rPr lang="sl-SI" altLang="sl-SI" sz="1400" b="1" dirty="0" smtClean="0">
                <a:solidFill>
                  <a:srgbClr val="FF0000"/>
                </a:solidFill>
              </a:rPr>
              <a:t>(standardni odklon meritev)</a:t>
            </a:r>
            <a:endParaRPr lang="en-US" altLang="sl-SI" sz="1400" b="1" dirty="0">
              <a:solidFill>
                <a:srgbClr val="FF0000"/>
              </a:solidFill>
            </a:endParaRPr>
          </a:p>
        </p:txBody>
      </p:sp>
      <p:sp>
        <p:nvSpPr>
          <p:cNvPr id="187453" name="Oval 61"/>
          <p:cNvSpPr>
            <a:spLocks noChangeArrowheads="1"/>
          </p:cNvSpPr>
          <p:nvPr/>
        </p:nvSpPr>
        <p:spPr bwMode="auto">
          <a:xfrm>
            <a:off x="5076825" y="3213100"/>
            <a:ext cx="720725" cy="71913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endParaRPr lang="en-GB" altLang="sl-SI" sz="1400">
              <a:solidFill>
                <a:srgbClr val="663300"/>
              </a:solidFill>
            </a:endParaRPr>
          </a:p>
        </p:txBody>
      </p:sp>
      <p:grpSp>
        <p:nvGrpSpPr>
          <p:cNvPr id="187454" name="Group 62"/>
          <p:cNvGrpSpPr>
            <a:grpSpLocks/>
          </p:cNvGrpSpPr>
          <p:nvPr/>
        </p:nvGrpSpPr>
        <p:grpSpPr bwMode="auto">
          <a:xfrm flipH="1">
            <a:off x="5508625" y="2781300"/>
            <a:ext cx="93663" cy="79375"/>
            <a:chOff x="2400" y="1584"/>
            <a:chExt cx="48" cy="48"/>
          </a:xfrm>
        </p:grpSpPr>
        <p:sp>
          <p:nvSpPr>
            <p:cNvPr id="27697" name="Line 63"/>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98" name="Line 64"/>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57" name="Group 65"/>
          <p:cNvGrpSpPr>
            <a:grpSpLocks/>
          </p:cNvGrpSpPr>
          <p:nvPr/>
        </p:nvGrpSpPr>
        <p:grpSpPr bwMode="auto">
          <a:xfrm flipH="1">
            <a:off x="4932363" y="3860800"/>
            <a:ext cx="93662" cy="79375"/>
            <a:chOff x="2400" y="1584"/>
            <a:chExt cx="48" cy="48"/>
          </a:xfrm>
        </p:grpSpPr>
        <p:sp>
          <p:nvSpPr>
            <p:cNvPr id="27695" name="Line 66"/>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96" name="Line 67"/>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60" name="Group 68"/>
          <p:cNvGrpSpPr>
            <a:grpSpLocks/>
          </p:cNvGrpSpPr>
          <p:nvPr/>
        </p:nvGrpSpPr>
        <p:grpSpPr bwMode="auto">
          <a:xfrm>
            <a:off x="5003800" y="2997200"/>
            <a:ext cx="76200" cy="76200"/>
            <a:chOff x="2400" y="1584"/>
            <a:chExt cx="48" cy="48"/>
          </a:xfrm>
        </p:grpSpPr>
        <p:sp>
          <p:nvSpPr>
            <p:cNvPr id="27693" name="Line 69"/>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94" name="Line 70"/>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63" name="Group 71"/>
          <p:cNvGrpSpPr>
            <a:grpSpLocks/>
          </p:cNvGrpSpPr>
          <p:nvPr/>
        </p:nvGrpSpPr>
        <p:grpSpPr bwMode="auto">
          <a:xfrm>
            <a:off x="4572000" y="3713163"/>
            <a:ext cx="76200" cy="76200"/>
            <a:chOff x="2400" y="1584"/>
            <a:chExt cx="48" cy="48"/>
          </a:xfrm>
        </p:grpSpPr>
        <p:sp>
          <p:nvSpPr>
            <p:cNvPr id="27691" name="Line 72"/>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92" name="Line 73"/>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66" name="Group 74"/>
          <p:cNvGrpSpPr>
            <a:grpSpLocks/>
          </p:cNvGrpSpPr>
          <p:nvPr/>
        </p:nvGrpSpPr>
        <p:grpSpPr bwMode="auto">
          <a:xfrm>
            <a:off x="6084888" y="3573463"/>
            <a:ext cx="76200" cy="76200"/>
            <a:chOff x="2400" y="1584"/>
            <a:chExt cx="48" cy="48"/>
          </a:xfrm>
        </p:grpSpPr>
        <p:sp>
          <p:nvSpPr>
            <p:cNvPr id="27689" name="Line 75"/>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90" name="Line 76"/>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69" name="Group 77"/>
          <p:cNvGrpSpPr>
            <a:grpSpLocks/>
          </p:cNvGrpSpPr>
          <p:nvPr/>
        </p:nvGrpSpPr>
        <p:grpSpPr bwMode="auto">
          <a:xfrm>
            <a:off x="6300788" y="3141663"/>
            <a:ext cx="76200" cy="76200"/>
            <a:chOff x="2400" y="1584"/>
            <a:chExt cx="48" cy="48"/>
          </a:xfrm>
        </p:grpSpPr>
        <p:sp>
          <p:nvSpPr>
            <p:cNvPr id="27687" name="Line 78"/>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88" name="Line 79"/>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187472" name="Group 80"/>
          <p:cNvGrpSpPr>
            <a:grpSpLocks/>
          </p:cNvGrpSpPr>
          <p:nvPr/>
        </p:nvGrpSpPr>
        <p:grpSpPr bwMode="auto">
          <a:xfrm>
            <a:off x="4859338" y="4073525"/>
            <a:ext cx="76200" cy="76200"/>
            <a:chOff x="2400" y="1584"/>
            <a:chExt cx="48" cy="48"/>
          </a:xfrm>
        </p:grpSpPr>
        <p:sp>
          <p:nvSpPr>
            <p:cNvPr id="27685" name="Line 81"/>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7686" name="Line 82"/>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sp>
        <p:nvSpPr>
          <p:cNvPr id="187475" name="Oval 83"/>
          <p:cNvSpPr>
            <a:spLocks noChangeArrowheads="1"/>
          </p:cNvSpPr>
          <p:nvPr/>
        </p:nvSpPr>
        <p:spPr bwMode="auto">
          <a:xfrm>
            <a:off x="2124075" y="3500438"/>
            <a:ext cx="146050" cy="1460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27682" name="Rectangle 84"/>
          <p:cNvSpPr>
            <a:spLocks noGrp="1" noChangeArrowheads="1"/>
          </p:cNvSpPr>
          <p:nvPr>
            <p:ph idx="1"/>
          </p:nvPr>
        </p:nvSpPr>
        <p:spPr>
          <a:xfrm>
            <a:off x="914400" y="1196975"/>
            <a:ext cx="8229600" cy="1323975"/>
          </a:xfrm>
          <a:noFill/>
        </p:spPr>
        <p:txBody>
          <a:bodyPr/>
          <a:lstStyle/>
          <a:p>
            <a:pPr marL="0" indent="0">
              <a:buFontTx/>
              <a:buNone/>
            </a:pPr>
            <a:r>
              <a:rPr lang="sl-SI" altLang="sl-SI" b="1" dirty="0" smtClean="0"/>
              <a:t>Osnovni pojmi</a:t>
            </a:r>
            <a:endParaRPr lang="en-US" altLang="sl-SI" b="1" i="1" dirty="0" smtClean="0"/>
          </a:p>
        </p:txBody>
      </p:sp>
      <p:sp>
        <p:nvSpPr>
          <p:cNvPr id="85" name="Line 58"/>
          <p:cNvSpPr>
            <a:spLocks noChangeShapeType="1"/>
          </p:cNvSpPr>
          <p:nvPr/>
        </p:nvSpPr>
        <p:spPr bwMode="auto">
          <a:xfrm>
            <a:off x="2298700" y="5157788"/>
            <a:ext cx="3095625" cy="0"/>
          </a:xfrm>
          <a:prstGeom prst="line">
            <a:avLst/>
          </a:prstGeom>
          <a:noFill/>
          <a:ln w="28575">
            <a:solidFill>
              <a:schemeClr val="accent2">
                <a:lumMod val="60000"/>
                <a:lumOff val="40000"/>
              </a:schemeClr>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sl-SI"/>
          </a:p>
        </p:txBody>
      </p:sp>
      <p:sp>
        <p:nvSpPr>
          <p:cNvPr id="86" name="Text Box 59"/>
          <p:cNvSpPr txBox="1">
            <a:spLocks noChangeArrowheads="1"/>
          </p:cNvSpPr>
          <p:nvPr/>
        </p:nvSpPr>
        <p:spPr bwMode="auto">
          <a:xfrm>
            <a:off x="2700338" y="5170488"/>
            <a:ext cx="979487"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sl-SI" altLang="sl-SI" b="1" dirty="0">
                <a:solidFill>
                  <a:schemeClr val="accent6">
                    <a:lumMod val="60000"/>
                    <a:lumOff val="40000"/>
                  </a:schemeClr>
                </a:solidFill>
              </a:rPr>
              <a:t>Korekcija</a:t>
            </a:r>
            <a:endParaRPr lang="en-US" altLang="sl-SI" dirty="0">
              <a:solidFill>
                <a:schemeClr val="accent6">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18740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500"/>
                                  </p:stCondLst>
                                  <p:childTnLst>
                                    <p:set>
                                      <p:cBhvr>
                                        <p:cTn id="9" dur="1" fill="hold">
                                          <p:stCondLst>
                                            <p:cond delay="0"/>
                                          </p:stCondLst>
                                        </p:cTn>
                                        <p:tgtEl>
                                          <p:spTgt spid="18740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8743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87428"/>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500"/>
                                  </p:stCondLst>
                                  <p:childTnLst>
                                    <p:set>
                                      <p:cBhvr>
                                        <p:cTn id="18" dur="1" fill="hold">
                                          <p:stCondLst>
                                            <p:cond delay="0"/>
                                          </p:stCondLst>
                                        </p:cTn>
                                        <p:tgtEl>
                                          <p:spTgt spid="18742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500"/>
                                  </p:stCondLst>
                                  <p:childTnLst>
                                    <p:set>
                                      <p:cBhvr>
                                        <p:cTn id="21" dur="1" fill="hold">
                                          <p:stCondLst>
                                            <p:cond delay="0"/>
                                          </p:stCondLst>
                                        </p:cTn>
                                        <p:tgtEl>
                                          <p:spTgt spid="187398"/>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8743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nodeType="afterEffect">
                                  <p:stCondLst>
                                    <p:cond delay="500"/>
                                  </p:stCondLst>
                                  <p:childTnLst>
                                    <p:set>
                                      <p:cBhvr>
                                        <p:cTn id="27" dur="1" fill="hold">
                                          <p:stCondLst>
                                            <p:cond delay="0"/>
                                          </p:stCondLst>
                                        </p:cTn>
                                        <p:tgtEl>
                                          <p:spTgt spid="187407"/>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nodeType="afterEffect">
                                  <p:stCondLst>
                                    <p:cond delay="500"/>
                                  </p:stCondLst>
                                  <p:childTnLst>
                                    <p:set>
                                      <p:cBhvr>
                                        <p:cTn id="30" dur="1" fill="hold">
                                          <p:stCondLst>
                                            <p:cond delay="0"/>
                                          </p:stCondLst>
                                        </p:cTn>
                                        <p:tgtEl>
                                          <p:spTgt spid="187422"/>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nodeType="afterEffect">
                                  <p:stCondLst>
                                    <p:cond delay="500"/>
                                  </p:stCondLst>
                                  <p:childTnLst>
                                    <p:set>
                                      <p:cBhvr>
                                        <p:cTn id="33" dur="1" fill="hold">
                                          <p:stCondLst>
                                            <p:cond delay="0"/>
                                          </p:stCondLst>
                                        </p:cTn>
                                        <p:tgtEl>
                                          <p:spTgt spid="187434"/>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nodeType="afterEffect">
                                  <p:stCondLst>
                                    <p:cond delay="500"/>
                                  </p:stCondLst>
                                  <p:childTnLst>
                                    <p:set>
                                      <p:cBhvr>
                                        <p:cTn id="36" dur="1" fill="hold">
                                          <p:stCondLst>
                                            <p:cond delay="0"/>
                                          </p:stCondLst>
                                        </p:cTn>
                                        <p:tgtEl>
                                          <p:spTgt spid="187416"/>
                                        </p:tgtEl>
                                        <p:attrNameLst>
                                          <p:attrName>style.visibility</p:attrName>
                                        </p:attrNameLst>
                                      </p:cBhvr>
                                      <p:to>
                                        <p:strVal val="visible"/>
                                      </p:to>
                                    </p:set>
                                  </p:childTnLst>
                                </p:cTn>
                              </p:par>
                            </p:childTnLst>
                          </p:cTn>
                        </p:par>
                        <p:par>
                          <p:cTn id="37" fill="hold" nodeType="afterGroup">
                            <p:stCondLst>
                              <p:cond delay="5500"/>
                            </p:stCondLst>
                            <p:childTnLst>
                              <p:par>
                                <p:cTn id="38" presetID="1" presetClass="entr" presetSubtype="0" fill="hold" nodeType="afterEffect">
                                  <p:stCondLst>
                                    <p:cond delay="500"/>
                                  </p:stCondLst>
                                  <p:childTnLst>
                                    <p:set>
                                      <p:cBhvr>
                                        <p:cTn id="39" dur="1" fill="hold">
                                          <p:stCondLst>
                                            <p:cond delay="0"/>
                                          </p:stCondLst>
                                        </p:cTn>
                                        <p:tgtEl>
                                          <p:spTgt spid="187443"/>
                                        </p:tgtEl>
                                        <p:attrNameLst>
                                          <p:attrName>style.visibility</p:attrName>
                                        </p:attrNameLst>
                                      </p:cBhvr>
                                      <p:to>
                                        <p:strVal val="visible"/>
                                      </p:to>
                                    </p:set>
                                  </p:childTnLst>
                                </p:cTn>
                              </p:par>
                            </p:childTnLst>
                          </p:cTn>
                        </p:par>
                        <p:par>
                          <p:cTn id="40" fill="hold" nodeType="afterGroup">
                            <p:stCondLst>
                              <p:cond delay="6000"/>
                            </p:stCondLst>
                            <p:childTnLst>
                              <p:par>
                                <p:cTn id="41" presetID="1" presetClass="entr" presetSubtype="0" fill="hold" nodeType="afterEffect">
                                  <p:stCondLst>
                                    <p:cond delay="500"/>
                                  </p:stCondLst>
                                  <p:childTnLst>
                                    <p:set>
                                      <p:cBhvr>
                                        <p:cTn id="42" dur="1" fill="hold">
                                          <p:stCondLst>
                                            <p:cond delay="0"/>
                                          </p:stCondLst>
                                        </p:cTn>
                                        <p:tgtEl>
                                          <p:spTgt spid="187419"/>
                                        </p:tgtEl>
                                        <p:attrNameLst>
                                          <p:attrName>style.visibility</p:attrName>
                                        </p:attrNameLst>
                                      </p:cBhvr>
                                      <p:to>
                                        <p:strVal val="visible"/>
                                      </p:to>
                                    </p:set>
                                  </p:childTnLst>
                                </p:cTn>
                              </p:par>
                            </p:childTnLst>
                          </p:cTn>
                        </p:par>
                        <p:par>
                          <p:cTn id="43" fill="hold" nodeType="afterGroup">
                            <p:stCondLst>
                              <p:cond delay="6500"/>
                            </p:stCondLst>
                            <p:childTnLst>
                              <p:par>
                                <p:cTn id="44" presetID="1" presetClass="entr" presetSubtype="0" fill="hold" nodeType="afterEffect">
                                  <p:stCondLst>
                                    <p:cond delay="500"/>
                                  </p:stCondLst>
                                  <p:childTnLst>
                                    <p:set>
                                      <p:cBhvr>
                                        <p:cTn id="45" dur="1" fill="hold">
                                          <p:stCondLst>
                                            <p:cond delay="0"/>
                                          </p:stCondLst>
                                        </p:cTn>
                                        <p:tgtEl>
                                          <p:spTgt spid="187395"/>
                                        </p:tgtEl>
                                        <p:attrNameLst>
                                          <p:attrName>style.visibility</p:attrName>
                                        </p:attrNameLst>
                                      </p:cBhvr>
                                      <p:to>
                                        <p:strVal val="visible"/>
                                      </p:to>
                                    </p:set>
                                  </p:childTnLst>
                                </p:cTn>
                              </p:par>
                            </p:childTnLst>
                          </p:cTn>
                        </p:par>
                        <p:par>
                          <p:cTn id="46" fill="hold" nodeType="afterGroup">
                            <p:stCondLst>
                              <p:cond delay="7000"/>
                            </p:stCondLst>
                            <p:childTnLst>
                              <p:par>
                                <p:cTn id="47" presetID="1" presetClass="entr" presetSubtype="0" fill="hold" nodeType="afterEffect">
                                  <p:stCondLst>
                                    <p:cond delay="500"/>
                                  </p:stCondLst>
                                  <p:childTnLst>
                                    <p:set>
                                      <p:cBhvr>
                                        <p:cTn id="48" dur="1" fill="hold">
                                          <p:stCondLst>
                                            <p:cond delay="0"/>
                                          </p:stCondLst>
                                        </p:cTn>
                                        <p:tgtEl>
                                          <p:spTgt spid="187440"/>
                                        </p:tgtEl>
                                        <p:attrNameLst>
                                          <p:attrName>style.visibility</p:attrName>
                                        </p:attrNameLst>
                                      </p:cBhvr>
                                      <p:to>
                                        <p:strVal val="visible"/>
                                      </p:to>
                                    </p:set>
                                  </p:childTnLst>
                                </p:cTn>
                              </p:par>
                            </p:childTnLst>
                          </p:cTn>
                        </p:par>
                        <p:par>
                          <p:cTn id="49" fill="hold" nodeType="afterGroup">
                            <p:stCondLst>
                              <p:cond delay="7500"/>
                            </p:stCondLst>
                            <p:childTnLst>
                              <p:par>
                                <p:cTn id="50" presetID="1" presetClass="entr" presetSubtype="0" fill="hold" nodeType="afterEffect">
                                  <p:stCondLst>
                                    <p:cond delay="500"/>
                                  </p:stCondLst>
                                  <p:childTnLst>
                                    <p:set>
                                      <p:cBhvr>
                                        <p:cTn id="51" dur="1" fill="hold">
                                          <p:stCondLst>
                                            <p:cond delay="0"/>
                                          </p:stCondLst>
                                        </p:cTn>
                                        <p:tgtEl>
                                          <p:spTgt spid="187413"/>
                                        </p:tgtEl>
                                        <p:attrNameLst>
                                          <p:attrName>style.visibility</p:attrName>
                                        </p:attrNameLst>
                                      </p:cBhvr>
                                      <p:to>
                                        <p:strVal val="visible"/>
                                      </p:to>
                                    </p:set>
                                  </p:childTnLst>
                                </p:cTn>
                              </p:par>
                            </p:childTnLst>
                          </p:cTn>
                        </p:par>
                        <p:par>
                          <p:cTn id="52" fill="hold" nodeType="afterGroup">
                            <p:stCondLst>
                              <p:cond delay="8000"/>
                            </p:stCondLst>
                            <p:childTnLst>
                              <p:par>
                                <p:cTn id="53" presetID="1" presetClass="entr" presetSubtype="0" fill="hold" nodeType="afterEffect">
                                  <p:stCondLst>
                                    <p:cond delay="500"/>
                                  </p:stCondLst>
                                  <p:childTnLst>
                                    <p:set>
                                      <p:cBhvr>
                                        <p:cTn id="54" dur="1" fill="hold">
                                          <p:stCondLst>
                                            <p:cond delay="0"/>
                                          </p:stCondLst>
                                        </p:cTn>
                                        <p:tgtEl>
                                          <p:spTgt spid="187401"/>
                                        </p:tgtEl>
                                        <p:attrNameLst>
                                          <p:attrName>style.visibility</p:attrName>
                                        </p:attrNameLst>
                                      </p:cBhvr>
                                      <p:to>
                                        <p:strVal val="visible"/>
                                      </p:to>
                                    </p:set>
                                  </p:childTnLst>
                                </p:cTn>
                              </p:par>
                            </p:childTnLst>
                          </p:cTn>
                        </p:par>
                        <p:par>
                          <p:cTn id="55" fill="hold" nodeType="afterGroup">
                            <p:stCondLst>
                              <p:cond delay="8500"/>
                            </p:stCondLst>
                            <p:childTnLst>
                              <p:par>
                                <p:cTn id="56" presetID="1" presetClass="entr" presetSubtype="0" fill="hold" nodeType="afterEffect">
                                  <p:stCondLst>
                                    <p:cond delay="500"/>
                                  </p:stCondLst>
                                  <p:childTnLst>
                                    <p:set>
                                      <p:cBhvr>
                                        <p:cTn id="57" dur="1" fill="hold">
                                          <p:stCondLst>
                                            <p:cond delay="0"/>
                                          </p:stCondLst>
                                        </p:cTn>
                                        <p:tgtEl>
                                          <p:spTgt spid="187469"/>
                                        </p:tgtEl>
                                        <p:attrNameLst>
                                          <p:attrName>style.visibility</p:attrName>
                                        </p:attrNameLst>
                                      </p:cBhvr>
                                      <p:to>
                                        <p:strVal val="visible"/>
                                      </p:to>
                                    </p:set>
                                  </p:childTnLst>
                                </p:cTn>
                              </p:par>
                            </p:childTnLst>
                          </p:cTn>
                        </p:par>
                        <p:par>
                          <p:cTn id="58" fill="hold" nodeType="afterGroup">
                            <p:stCondLst>
                              <p:cond delay="9000"/>
                            </p:stCondLst>
                            <p:childTnLst>
                              <p:par>
                                <p:cTn id="59" presetID="1" presetClass="entr" presetSubtype="0" fill="hold" nodeType="afterEffect">
                                  <p:stCondLst>
                                    <p:cond delay="500"/>
                                  </p:stCondLst>
                                  <p:childTnLst>
                                    <p:set>
                                      <p:cBhvr>
                                        <p:cTn id="60" dur="1" fill="hold">
                                          <p:stCondLst>
                                            <p:cond delay="0"/>
                                          </p:stCondLst>
                                        </p:cTn>
                                        <p:tgtEl>
                                          <p:spTgt spid="187466"/>
                                        </p:tgtEl>
                                        <p:attrNameLst>
                                          <p:attrName>style.visibility</p:attrName>
                                        </p:attrNameLst>
                                      </p:cBhvr>
                                      <p:to>
                                        <p:strVal val="visible"/>
                                      </p:to>
                                    </p:set>
                                  </p:childTnLst>
                                </p:cTn>
                              </p:par>
                            </p:childTnLst>
                          </p:cTn>
                        </p:par>
                        <p:par>
                          <p:cTn id="61" fill="hold" nodeType="afterGroup">
                            <p:stCondLst>
                              <p:cond delay="9500"/>
                            </p:stCondLst>
                            <p:childTnLst>
                              <p:par>
                                <p:cTn id="62" presetID="1" presetClass="entr" presetSubtype="0" fill="hold" nodeType="afterEffect">
                                  <p:stCondLst>
                                    <p:cond delay="500"/>
                                  </p:stCondLst>
                                  <p:childTnLst>
                                    <p:set>
                                      <p:cBhvr>
                                        <p:cTn id="63" dur="1" fill="hold">
                                          <p:stCondLst>
                                            <p:cond delay="0"/>
                                          </p:stCondLst>
                                        </p:cTn>
                                        <p:tgtEl>
                                          <p:spTgt spid="187460"/>
                                        </p:tgtEl>
                                        <p:attrNameLst>
                                          <p:attrName>style.visibility</p:attrName>
                                        </p:attrNameLst>
                                      </p:cBhvr>
                                      <p:to>
                                        <p:strVal val="visible"/>
                                      </p:to>
                                    </p:set>
                                  </p:childTnLst>
                                </p:cTn>
                              </p:par>
                            </p:childTnLst>
                          </p:cTn>
                        </p:par>
                        <p:par>
                          <p:cTn id="64" fill="hold" nodeType="afterGroup">
                            <p:stCondLst>
                              <p:cond delay="10000"/>
                            </p:stCondLst>
                            <p:childTnLst>
                              <p:par>
                                <p:cTn id="65" presetID="1" presetClass="entr" presetSubtype="0" fill="hold" nodeType="afterEffect">
                                  <p:stCondLst>
                                    <p:cond delay="500"/>
                                  </p:stCondLst>
                                  <p:childTnLst>
                                    <p:set>
                                      <p:cBhvr>
                                        <p:cTn id="66" dur="1" fill="hold">
                                          <p:stCondLst>
                                            <p:cond delay="0"/>
                                          </p:stCondLst>
                                        </p:cTn>
                                        <p:tgtEl>
                                          <p:spTgt spid="187463"/>
                                        </p:tgtEl>
                                        <p:attrNameLst>
                                          <p:attrName>style.visibility</p:attrName>
                                        </p:attrNameLst>
                                      </p:cBhvr>
                                      <p:to>
                                        <p:strVal val="visible"/>
                                      </p:to>
                                    </p:set>
                                  </p:childTnLst>
                                </p:cTn>
                              </p:par>
                            </p:childTnLst>
                          </p:cTn>
                        </p:par>
                        <p:par>
                          <p:cTn id="67" fill="hold" nodeType="afterGroup">
                            <p:stCondLst>
                              <p:cond delay="10500"/>
                            </p:stCondLst>
                            <p:childTnLst>
                              <p:par>
                                <p:cTn id="68" presetID="1" presetClass="entr" presetSubtype="0" fill="hold" nodeType="afterEffect">
                                  <p:stCondLst>
                                    <p:cond delay="500"/>
                                  </p:stCondLst>
                                  <p:childTnLst>
                                    <p:set>
                                      <p:cBhvr>
                                        <p:cTn id="69" dur="1" fill="hold">
                                          <p:stCondLst>
                                            <p:cond delay="0"/>
                                          </p:stCondLst>
                                        </p:cTn>
                                        <p:tgtEl>
                                          <p:spTgt spid="187472"/>
                                        </p:tgtEl>
                                        <p:attrNameLst>
                                          <p:attrName>style.visibility</p:attrName>
                                        </p:attrNameLst>
                                      </p:cBhvr>
                                      <p:to>
                                        <p:strVal val="visible"/>
                                      </p:to>
                                    </p:set>
                                  </p:childTnLst>
                                </p:cTn>
                              </p:par>
                            </p:childTnLst>
                          </p:cTn>
                        </p:par>
                        <p:par>
                          <p:cTn id="70" fill="hold" nodeType="afterGroup">
                            <p:stCondLst>
                              <p:cond delay="11000"/>
                            </p:stCondLst>
                            <p:childTnLst>
                              <p:par>
                                <p:cTn id="71" presetID="1" presetClass="entr" presetSubtype="0" fill="hold" nodeType="afterEffect">
                                  <p:stCondLst>
                                    <p:cond delay="500"/>
                                  </p:stCondLst>
                                  <p:childTnLst>
                                    <p:set>
                                      <p:cBhvr>
                                        <p:cTn id="72" dur="1" fill="hold">
                                          <p:stCondLst>
                                            <p:cond delay="0"/>
                                          </p:stCondLst>
                                        </p:cTn>
                                        <p:tgtEl>
                                          <p:spTgt spid="187410"/>
                                        </p:tgtEl>
                                        <p:attrNameLst>
                                          <p:attrName>style.visibility</p:attrName>
                                        </p:attrNameLst>
                                      </p:cBhvr>
                                      <p:to>
                                        <p:strVal val="visible"/>
                                      </p:to>
                                    </p:set>
                                  </p:childTnLst>
                                </p:cTn>
                              </p:par>
                            </p:childTnLst>
                          </p:cTn>
                        </p:par>
                        <p:par>
                          <p:cTn id="73" fill="hold" nodeType="afterGroup">
                            <p:stCondLst>
                              <p:cond delay="11500"/>
                            </p:stCondLst>
                            <p:childTnLst>
                              <p:par>
                                <p:cTn id="74" presetID="1" presetClass="entr" presetSubtype="0" fill="hold" nodeType="afterEffect">
                                  <p:stCondLst>
                                    <p:cond delay="500"/>
                                  </p:stCondLst>
                                  <p:childTnLst>
                                    <p:set>
                                      <p:cBhvr>
                                        <p:cTn id="75" dur="1" fill="hold">
                                          <p:stCondLst>
                                            <p:cond delay="0"/>
                                          </p:stCondLst>
                                        </p:cTn>
                                        <p:tgtEl>
                                          <p:spTgt spid="187454"/>
                                        </p:tgtEl>
                                        <p:attrNameLst>
                                          <p:attrName>style.visibility</p:attrName>
                                        </p:attrNameLst>
                                      </p:cBhvr>
                                      <p:to>
                                        <p:strVal val="visible"/>
                                      </p:to>
                                    </p:set>
                                  </p:childTnLst>
                                </p:cTn>
                              </p:par>
                            </p:childTnLst>
                          </p:cTn>
                        </p:par>
                        <p:par>
                          <p:cTn id="76" fill="hold" nodeType="afterGroup">
                            <p:stCondLst>
                              <p:cond delay="12000"/>
                            </p:stCondLst>
                            <p:childTnLst>
                              <p:par>
                                <p:cTn id="77" presetID="1" presetClass="entr" presetSubtype="0" fill="hold" nodeType="afterEffect">
                                  <p:stCondLst>
                                    <p:cond delay="500"/>
                                  </p:stCondLst>
                                  <p:childTnLst>
                                    <p:set>
                                      <p:cBhvr>
                                        <p:cTn id="78" dur="1" fill="hold">
                                          <p:stCondLst>
                                            <p:cond delay="0"/>
                                          </p:stCondLst>
                                        </p:cTn>
                                        <p:tgtEl>
                                          <p:spTgt spid="18745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187446"/>
                                        </p:tgtEl>
                                        <p:attrNameLst>
                                          <p:attrName>style.visibility</p:attrName>
                                        </p:attrNameLst>
                                      </p:cBhvr>
                                      <p:to>
                                        <p:strVal val="visible"/>
                                      </p:to>
                                    </p:set>
                                    <p:animEffect transition="in" filter="dissolve">
                                      <p:cBhvr>
                                        <p:cTn id="83" dur="500"/>
                                        <p:tgtEl>
                                          <p:spTgt spid="18744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187475"/>
                                        </p:tgtEl>
                                        <p:attrNameLst>
                                          <p:attrName>style.visibility</p:attrName>
                                        </p:attrNameLst>
                                      </p:cBhvr>
                                      <p:to>
                                        <p:strVal val="visible"/>
                                      </p:to>
                                    </p:set>
                                    <p:animEffect transition="in" filter="dissolve">
                                      <p:cBhvr>
                                        <p:cTn id="88" dur="500"/>
                                        <p:tgtEl>
                                          <p:spTgt spid="18747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187394"/>
                                        </p:tgtEl>
                                        <p:attrNameLst>
                                          <p:attrName>style.visibility</p:attrName>
                                        </p:attrNameLst>
                                      </p:cBhvr>
                                      <p:to>
                                        <p:strVal val="visible"/>
                                      </p:to>
                                    </p:set>
                                    <p:animEffect transition="in" filter="dissolve">
                                      <p:cBhvr>
                                        <p:cTn id="93" dur="500"/>
                                        <p:tgtEl>
                                          <p:spTgt spid="187394"/>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nodeType="clickEffect">
                                  <p:stCondLst>
                                    <p:cond delay="0"/>
                                  </p:stCondLst>
                                  <p:childTnLst>
                                    <p:set>
                                      <p:cBhvr>
                                        <p:cTn id="97" dur="1" fill="hold">
                                          <p:stCondLst>
                                            <p:cond delay="0"/>
                                          </p:stCondLst>
                                        </p:cTn>
                                        <p:tgtEl>
                                          <p:spTgt spid="187447"/>
                                        </p:tgtEl>
                                        <p:attrNameLst>
                                          <p:attrName>style.visibility</p:attrName>
                                        </p:attrNameLst>
                                      </p:cBhvr>
                                      <p:to>
                                        <p:strVal val="visible"/>
                                      </p:to>
                                    </p:set>
                                    <p:animEffect transition="in" filter="dissolve">
                                      <p:cBhvr>
                                        <p:cTn id="98" dur="500"/>
                                        <p:tgtEl>
                                          <p:spTgt spid="187447"/>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9" presetClass="entr" presetSubtype="0" fill="hold" grpId="0" nodeType="clickEffect">
                                  <p:stCondLst>
                                    <p:cond delay="0"/>
                                  </p:stCondLst>
                                  <p:childTnLst>
                                    <p:set>
                                      <p:cBhvr>
                                        <p:cTn id="102" dur="1" fill="hold">
                                          <p:stCondLst>
                                            <p:cond delay="0"/>
                                          </p:stCondLst>
                                        </p:cTn>
                                        <p:tgtEl>
                                          <p:spTgt spid="187450"/>
                                        </p:tgtEl>
                                        <p:attrNameLst>
                                          <p:attrName>style.visibility</p:attrName>
                                        </p:attrNameLst>
                                      </p:cBhvr>
                                      <p:to>
                                        <p:strVal val="visible"/>
                                      </p:to>
                                    </p:set>
                                    <p:animEffect transition="in" filter="dissolve">
                                      <p:cBhvr>
                                        <p:cTn id="103" dur="500"/>
                                        <p:tgtEl>
                                          <p:spTgt spid="187450"/>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187451"/>
                                        </p:tgtEl>
                                        <p:attrNameLst>
                                          <p:attrName>style.visibility</p:attrName>
                                        </p:attrNameLst>
                                      </p:cBhvr>
                                      <p:to>
                                        <p:strVal val="visible"/>
                                      </p:to>
                                    </p:set>
                                    <p:animEffect transition="in" filter="dissolve">
                                      <p:cBhvr>
                                        <p:cTn id="106" dur="500"/>
                                        <p:tgtEl>
                                          <p:spTgt spid="187451"/>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9" presetClass="entr" presetSubtype="0" fill="hold" grpId="0" nodeType="clickEffect">
                                  <p:stCondLst>
                                    <p:cond delay="0"/>
                                  </p:stCondLst>
                                  <p:childTnLst>
                                    <p:set>
                                      <p:cBhvr>
                                        <p:cTn id="110" dur="1" fill="hold">
                                          <p:stCondLst>
                                            <p:cond delay="0"/>
                                          </p:stCondLst>
                                        </p:cTn>
                                        <p:tgtEl>
                                          <p:spTgt spid="187453"/>
                                        </p:tgtEl>
                                        <p:attrNameLst>
                                          <p:attrName>style.visibility</p:attrName>
                                        </p:attrNameLst>
                                      </p:cBhvr>
                                      <p:to>
                                        <p:strVal val="visible"/>
                                      </p:to>
                                    </p:set>
                                    <p:animEffect transition="in" filter="dissolve">
                                      <p:cBhvr>
                                        <p:cTn id="111" dur="500"/>
                                        <p:tgtEl>
                                          <p:spTgt spid="187453"/>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9" presetClass="entr" presetSubtype="0" fill="hold" grpId="0" nodeType="clickEffect">
                                  <p:stCondLst>
                                    <p:cond delay="0"/>
                                  </p:stCondLst>
                                  <p:childTnLst>
                                    <p:set>
                                      <p:cBhvr>
                                        <p:cTn id="115" dur="1" fill="hold">
                                          <p:stCondLst>
                                            <p:cond delay="0"/>
                                          </p:stCondLst>
                                        </p:cTn>
                                        <p:tgtEl>
                                          <p:spTgt spid="187452"/>
                                        </p:tgtEl>
                                        <p:attrNameLst>
                                          <p:attrName>style.visibility</p:attrName>
                                        </p:attrNameLst>
                                      </p:cBhvr>
                                      <p:to>
                                        <p:strVal val="visible"/>
                                      </p:to>
                                    </p:set>
                                    <p:animEffect transition="in" filter="dissolve">
                                      <p:cBhvr>
                                        <p:cTn id="116" dur="500"/>
                                        <p:tgtEl>
                                          <p:spTgt spid="187452"/>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9" presetClass="entr" presetSubtype="0" fill="hold" nodeType="clickEffect">
                                  <p:stCondLst>
                                    <p:cond delay="0"/>
                                  </p:stCondLst>
                                  <p:childTnLst>
                                    <p:set>
                                      <p:cBhvr>
                                        <p:cTn id="120" dur="1" fill="hold">
                                          <p:stCondLst>
                                            <p:cond delay="0"/>
                                          </p:stCondLst>
                                        </p:cTn>
                                        <p:tgtEl>
                                          <p:spTgt spid="85"/>
                                        </p:tgtEl>
                                        <p:attrNameLst>
                                          <p:attrName>style.visibility</p:attrName>
                                        </p:attrNameLst>
                                      </p:cBhvr>
                                      <p:to>
                                        <p:strVal val="visible"/>
                                      </p:to>
                                    </p:set>
                                    <p:animEffect transition="in" filter="dissolve">
                                      <p:cBhvr>
                                        <p:cTn id="121" dur="500"/>
                                        <p:tgtEl>
                                          <p:spTgt spid="85"/>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86"/>
                                        </p:tgtEl>
                                        <p:attrNameLst>
                                          <p:attrName>style.visibility</p:attrName>
                                        </p:attrNameLst>
                                      </p:cBhvr>
                                      <p:to>
                                        <p:strVal val="visible"/>
                                      </p:to>
                                    </p:set>
                                    <p:animEffect transition="in" filter="dissolve">
                                      <p:cBhvr>
                                        <p:cTn id="124"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nimBg="1"/>
      <p:bldP spid="187446" grpId="0" animBg="1"/>
      <p:bldP spid="187450" grpId="0" animBg="1"/>
      <p:bldP spid="187451" grpId="0"/>
      <p:bldP spid="187452" grpId="0"/>
      <p:bldP spid="187453" grpId="0" animBg="1"/>
      <p:bldP spid="187475" grpId="0" animBg="1"/>
      <p:bldP spid="8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Line 2"/>
          <p:cNvSpPr>
            <a:spLocks noChangeShapeType="1"/>
          </p:cNvSpPr>
          <p:nvPr/>
        </p:nvSpPr>
        <p:spPr bwMode="auto">
          <a:xfrm flipH="1">
            <a:off x="6027737" y="4509119"/>
            <a:ext cx="3175" cy="1367805"/>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675" name="Line 3"/>
          <p:cNvSpPr>
            <a:spLocks noChangeShapeType="1"/>
          </p:cNvSpPr>
          <p:nvPr/>
        </p:nvSpPr>
        <p:spPr bwMode="auto">
          <a:xfrm>
            <a:off x="5435600" y="2997200"/>
            <a:ext cx="0" cy="2592388"/>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grpSp>
        <p:nvGrpSpPr>
          <p:cNvPr id="28676" name="Group 4"/>
          <p:cNvGrpSpPr>
            <a:grpSpLocks/>
          </p:cNvGrpSpPr>
          <p:nvPr/>
        </p:nvGrpSpPr>
        <p:grpSpPr bwMode="auto">
          <a:xfrm>
            <a:off x="5051425" y="3270250"/>
            <a:ext cx="76200" cy="76200"/>
            <a:chOff x="2400" y="1584"/>
            <a:chExt cx="48" cy="48"/>
          </a:xfrm>
        </p:grpSpPr>
        <p:sp>
          <p:nvSpPr>
            <p:cNvPr id="28771" name="Line 5"/>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72" name="Line 6"/>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77" name="Group 7"/>
          <p:cNvGrpSpPr>
            <a:grpSpLocks/>
          </p:cNvGrpSpPr>
          <p:nvPr/>
        </p:nvGrpSpPr>
        <p:grpSpPr bwMode="auto">
          <a:xfrm>
            <a:off x="5280025" y="3346450"/>
            <a:ext cx="76200" cy="76200"/>
            <a:chOff x="2400" y="1584"/>
            <a:chExt cx="48" cy="48"/>
          </a:xfrm>
        </p:grpSpPr>
        <p:sp>
          <p:nvSpPr>
            <p:cNvPr id="28769" name="Line 8"/>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70" name="Line 9"/>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78" name="Group 10"/>
          <p:cNvGrpSpPr>
            <a:grpSpLocks/>
          </p:cNvGrpSpPr>
          <p:nvPr/>
        </p:nvGrpSpPr>
        <p:grpSpPr bwMode="auto">
          <a:xfrm>
            <a:off x="5356225" y="3575050"/>
            <a:ext cx="76200" cy="76200"/>
            <a:chOff x="2400" y="1584"/>
            <a:chExt cx="48" cy="48"/>
          </a:xfrm>
        </p:grpSpPr>
        <p:sp>
          <p:nvSpPr>
            <p:cNvPr id="28767" name="Line 11"/>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68" name="Line 12"/>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79" name="Group 13"/>
          <p:cNvGrpSpPr>
            <a:grpSpLocks/>
          </p:cNvGrpSpPr>
          <p:nvPr/>
        </p:nvGrpSpPr>
        <p:grpSpPr bwMode="auto">
          <a:xfrm>
            <a:off x="5584825" y="3575050"/>
            <a:ext cx="76200" cy="76200"/>
            <a:chOff x="2400" y="1584"/>
            <a:chExt cx="48" cy="48"/>
          </a:xfrm>
        </p:grpSpPr>
        <p:sp>
          <p:nvSpPr>
            <p:cNvPr id="28765" name="Line 14"/>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66" name="Line 15"/>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0" name="Group 16"/>
          <p:cNvGrpSpPr>
            <a:grpSpLocks/>
          </p:cNvGrpSpPr>
          <p:nvPr/>
        </p:nvGrpSpPr>
        <p:grpSpPr bwMode="auto">
          <a:xfrm>
            <a:off x="5737225" y="3498850"/>
            <a:ext cx="76200" cy="76200"/>
            <a:chOff x="2400" y="1584"/>
            <a:chExt cx="48" cy="48"/>
          </a:xfrm>
        </p:grpSpPr>
        <p:sp>
          <p:nvSpPr>
            <p:cNvPr id="28763" name="Line 17"/>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64" name="Line 18"/>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1" name="Group 19"/>
          <p:cNvGrpSpPr>
            <a:grpSpLocks/>
          </p:cNvGrpSpPr>
          <p:nvPr/>
        </p:nvGrpSpPr>
        <p:grpSpPr bwMode="auto">
          <a:xfrm flipH="1">
            <a:off x="5980113" y="4717777"/>
            <a:ext cx="93662" cy="79375"/>
            <a:chOff x="2400" y="1584"/>
            <a:chExt cx="48" cy="48"/>
          </a:xfrm>
        </p:grpSpPr>
        <p:sp>
          <p:nvSpPr>
            <p:cNvPr id="28761" name="Line 20"/>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62" name="Line 21"/>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2" name="Group 22"/>
          <p:cNvGrpSpPr>
            <a:grpSpLocks/>
          </p:cNvGrpSpPr>
          <p:nvPr/>
        </p:nvGrpSpPr>
        <p:grpSpPr bwMode="auto">
          <a:xfrm>
            <a:off x="5653088" y="3370263"/>
            <a:ext cx="76200" cy="76200"/>
            <a:chOff x="2400" y="1584"/>
            <a:chExt cx="48" cy="48"/>
          </a:xfrm>
        </p:grpSpPr>
        <p:sp>
          <p:nvSpPr>
            <p:cNvPr id="28759" name="Line 23"/>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60" name="Line 24"/>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3" name="Group 25"/>
          <p:cNvGrpSpPr>
            <a:grpSpLocks/>
          </p:cNvGrpSpPr>
          <p:nvPr/>
        </p:nvGrpSpPr>
        <p:grpSpPr bwMode="auto">
          <a:xfrm>
            <a:off x="5127625" y="3651250"/>
            <a:ext cx="76200" cy="76200"/>
            <a:chOff x="2400" y="1584"/>
            <a:chExt cx="48" cy="48"/>
          </a:xfrm>
        </p:grpSpPr>
        <p:sp>
          <p:nvSpPr>
            <p:cNvPr id="28757" name="Line 26"/>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58" name="Line 27"/>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4" name="Group 28"/>
          <p:cNvGrpSpPr>
            <a:grpSpLocks/>
          </p:cNvGrpSpPr>
          <p:nvPr/>
        </p:nvGrpSpPr>
        <p:grpSpPr bwMode="auto">
          <a:xfrm>
            <a:off x="4975225" y="3575050"/>
            <a:ext cx="76200" cy="76200"/>
            <a:chOff x="2400" y="1584"/>
            <a:chExt cx="48" cy="48"/>
          </a:xfrm>
        </p:grpSpPr>
        <p:sp>
          <p:nvSpPr>
            <p:cNvPr id="28755" name="Line 29"/>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56" name="Line 30"/>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5" name="Group 31"/>
          <p:cNvGrpSpPr>
            <a:grpSpLocks/>
          </p:cNvGrpSpPr>
          <p:nvPr/>
        </p:nvGrpSpPr>
        <p:grpSpPr bwMode="auto">
          <a:xfrm>
            <a:off x="5221288" y="3514725"/>
            <a:ext cx="76200" cy="76200"/>
            <a:chOff x="2400" y="1584"/>
            <a:chExt cx="48" cy="48"/>
          </a:xfrm>
        </p:grpSpPr>
        <p:sp>
          <p:nvSpPr>
            <p:cNvPr id="28753" name="Line 32"/>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54" name="Line 33"/>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6" name="Group 34"/>
          <p:cNvGrpSpPr>
            <a:grpSpLocks/>
          </p:cNvGrpSpPr>
          <p:nvPr/>
        </p:nvGrpSpPr>
        <p:grpSpPr bwMode="auto">
          <a:xfrm>
            <a:off x="5437188" y="3227388"/>
            <a:ext cx="76200" cy="76200"/>
            <a:chOff x="2400" y="1584"/>
            <a:chExt cx="48" cy="48"/>
          </a:xfrm>
        </p:grpSpPr>
        <p:sp>
          <p:nvSpPr>
            <p:cNvPr id="28751" name="Line 35"/>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52" name="Line 36"/>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7" name="Group 37"/>
          <p:cNvGrpSpPr>
            <a:grpSpLocks/>
          </p:cNvGrpSpPr>
          <p:nvPr/>
        </p:nvGrpSpPr>
        <p:grpSpPr bwMode="auto">
          <a:xfrm>
            <a:off x="5724525" y="3227388"/>
            <a:ext cx="76200" cy="76200"/>
            <a:chOff x="2400" y="1584"/>
            <a:chExt cx="48" cy="48"/>
          </a:xfrm>
        </p:grpSpPr>
        <p:sp>
          <p:nvSpPr>
            <p:cNvPr id="28749" name="Line 38"/>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50" name="Line 39"/>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8" name="Group 40"/>
          <p:cNvGrpSpPr>
            <a:grpSpLocks/>
          </p:cNvGrpSpPr>
          <p:nvPr/>
        </p:nvGrpSpPr>
        <p:grpSpPr bwMode="auto">
          <a:xfrm>
            <a:off x="5203825" y="3422650"/>
            <a:ext cx="76200" cy="76200"/>
            <a:chOff x="2400" y="1584"/>
            <a:chExt cx="48" cy="48"/>
          </a:xfrm>
        </p:grpSpPr>
        <p:sp>
          <p:nvSpPr>
            <p:cNvPr id="28747" name="Line 41"/>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48" name="Line 42"/>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89" name="Group 43"/>
          <p:cNvGrpSpPr>
            <a:grpSpLocks/>
          </p:cNvGrpSpPr>
          <p:nvPr/>
        </p:nvGrpSpPr>
        <p:grpSpPr bwMode="auto">
          <a:xfrm>
            <a:off x="5508625" y="3346450"/>
            <a:ext cx="76200" cy="76200"/>
            <a:chOff x="2400" y="1584"/>
            <a:chExt cx="48" cy="48"/>
          </a:xfrm>
        </p:grpSpPr>
        <p:sp>
          <p:nvSpPr>
            <p:cNvPr id="28745" name="Line 44"/>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46" name="Line 45"/>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90" name="Group 46"/>
          <p:cNvGrpSpPr>
            <a:grpSpLocks/>
          </p:cNvGrpSpPr>
          <p:nvPr/>
        </p:nvGrpSpPr>
        <p:grpSpPr bwMode="auto">
          <a:xfrm>
            <a:off x="5203825" y="3803650"/>
            <a:ext cx="76200" cy="76200"/>
            <a:chOff x="2400" y="1584"/>
            <a:chExt cx="48" cy="48"/>
          </a:xfrm>
        </p:grpSpPr>
        <p:sp>
          <p:nvSpPr>
            <p:cNvPr id="28743" name="Line 47"/>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44" name="Line 48"/>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91" name="Group 49"/>
          <p:cNvGrpSpPr>
            <a:grpSpLocks/>
          </p:cNvGrpSpPr>
          <p:nvPr/>
        </p:nvGrpSpPr>
        <p:grpSpPr bwMode="auto">
          <a:xfrm>
            <a:off x="5584825" y="3803650"/>
            <a:ext cx="76200" cy="76200"/>
            <a:chOff x="2400" y="1584"/>
            <a:chExt cx="48" cy="48"/>
          </a:xfrm>
        </p:grpSpPr>
        <p:sp>
          <p:nvSpPr>
            <p:cNvPr id="28741" name="Line 50"/>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42" name="Line 51"/>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92" name="Group 52"/>
          <p:cNvGrpSpPr>
            <a:grpSpLocks/>
          </p:cNvGrpSpPr>
          <p:nvPr/>
        </p:nvGrpSpPr>
        <p:grpSpPr bwMode="auto">
          <a:xfrm>
            <a:off x="5653088" y="3659188"/>
            <a:ext cx="76200" cy="76200"/>
            <a:chOff x="2400" y="1584"/>
            <a:chExt cx="48" cy="48"/>
          </a:xfrm>
        </p:grpSpPr>
        <p:sp>
          <p:nvSpPr>
            <p:cNvPr id="28739" name="Line 53"/>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40" name="Line 54"/>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693" name="Group 55"/>
          <p:cNvGrpSpPr>
            <a:grpSpLocks/>
          </p:cNvGrpSpPr>
          <p:nvPr/>
        </p:nvGrpSpPr>
        <p:grpSpPr bwMode="auto">
          <a:xfrm>
            <a:off x="5364163" y="3875088"/>
            <a:ext cx="76200" cy="76200"/>
            <a:chOff x="2400" y="1584"/>
            <a:chExt cx="48" cy="48"/>
          </a:xfrm>
        </p:grpSpPr>
        <p:sp>
          <p:nvSpPr>
            <p:cNvPr id="28737" name="Line 56"/>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38" name="Line 57"/>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sp>
        <p:nvSpPr>
          <p:cNvPr id="28694" name="Oval 58"/>
          <p:cNvSpPr>
            <a:spLocks noChangeArrowheads="1"/>
          </p:cNvSpPr>
          <p:nvPr/>
        </p:nvSpPr>
        <p:spPr bwMode="auto">
          <a:xfrm>
            <a:off x="5364163" y="3500438"/>
            <a:ext cx="146050" cy="14605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pSp>
        <p:nvGrpSpPr>
          <p:cNvPr id="28695" name="Group 59"/>
          <p:cNvGrpSpPr>
            <a:grpSpLocks/>
          </p:cNvGrpSpPr>
          <p:nvPr/>
        </p:nvGrpSpPr>
        <p:grpSpPr bwMode="auto">
          <a:xfrm>
            <a:off x="971550" y="1412875"/>
            <a:ext cx="2509838" cy="4217988"/>
            <a:chOff x="616" y="1327"/>
            <a:chExt cx="1581" cy="2657"/>
          </a:xfrm>
        </p:grpSpPr>
        <p:sp>
          <p:nvSpPr>
            <p:cNvPr id="28735" name="Line 60"/>
            <p:cNvSpPr>
              <a:spLocks noChangeShapeType="1"/>
            </p:cNvSpPr>
            <p:nvPr/>
          </p:nvSpPr>
          <p:spPr bwMode="auto">
            <a:xfrm>
              <a:off x="1392" y="1728"/>
              <a:ext cx="0" cy="2256"/>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736" name="Text Box 61"/>
            <p:cNvSpPr txBox="1">
              <a:spLocks noChangeArrowheads="1"/>
            </p:cNvSpPr>
            <p:nvPr/>
          </p:nvSpPr>
          <p:spPr bwMode="auto">
            <a:xfrm>
              <a:off x="616" y="1327"/>
              <a:ext cx="1581" cy="3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en-US" altLang="sl-SI" sz="1400" b="1"/>
                <a:t>“prava” vrednost oz.</a:t>
              </a:r>
            </a:p>
            <a:p>
              <a:pPr algn="ctr">
                <a:spcBef>
                  <a:spcPct val="0"/>
                </a:spcBef>
                <a:buFontTx/>
                <a:buNone/>
              </a:pPr>
              <a:r>
                <a:rPr lang="en-US" altLang="sl-SI" sz="1400" b="1"/>
                <a:t>dogovorjena prava vrednost</a:t>
              </a:r>
              <a:endParaRPr lang="en-US" altLang="sl-SI" sz="1400"/>
            </a:p>
          </p:txBody>
        </p:sp>
      </p:grpSp>
      <p:sp>
        <p:nvSpPr>
          <p:cNvPr id="28696" name="Line 62"/>
          <p:cNvSpPr>
            <a:spLocks noChangeShapeType="1"/>
          </p:cNvSpPr>
          <p:nvPr/>
        </p:nvSpPr>
        <p:spPr bwMode="auto">
          <a:xfrm>
            <a:off x="2268538" y="3573463"/>
            <a:ext cx="3095625" cy="0"/>
          </a:xfrm>
          <a:prstGeom prst="line">
            <a:avLst/>
          </a:prstGeom>
          <a:noFill/>
          <a:ln w="28575">
            <a:solidFill>
              <a:srgbClr val="FF66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697" name="Text Box 63"/>
          <p:cNvSpPr txBox="1">
            <a:spLocks noChangeArrowheads="1"/>
          </p:cNvSpPr>
          <p:nvPr/>
        </p:nvSpPr>
        <p:spPr bwMode="auto">
          <a:xfrm>
            <a:off x="2771775" y="3284538"/>
            <a:ext cx="1827213"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en-US" altLang="sl-SI" sz="1400" b="1">
                <a:solidFill>
                  <a:srgbClr val="FF6600"/>
                </a:solidFill>
              </a:rPr>
              <a:t>pogrešek ali napaka</a:t>
            </a:r>
            <a:endParaRPr lang="en-US" altLang="sl-SI" sz="1400">
              <a:solidFill>
                <a:srgbClr val="FF6600"/>
              </a:solidFill>
            </a:endParaRPr>
          </a:p>
        </p:txBody>
      </p:sp>
      <p:sp>
        <p:nvSpPr>
          <p:cNvPr id="28698" name="Text Box 64"/>
          <p:cNvSpPr txBox="1">
            <a:spLocks noChangeArrowheads="1"/>
          </p:cNvSpPr>
          <p:nvPr/>
        </p:nvSpPr>
        <p:spPr bwMode="auto">
          <a:xfrm>
            <a:off x="5795963" y="3789363"/>
            <a:ext cx="10890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en-US" altLang="sl-SI" sz="1400" b="1">
                <a:solidFill>
                  <a:srgbClr val="FF0000"/>
                </a:solidFill>
              </a:rPr>
              <a:t>negotovost</a:t>
            </a:r>
          </a:p>
        </p:txBody>
      </p:sp>
      <p:grpSp>
        <p:nvGrpSpPr>
          <p:cNvPr id="28699" name="Group 65"/>
          <p:cNvGrpSpPr>
            <a:grpSpLocks/>
          </p:cNvGrpSpPr>
          <p:nvPr/>
        </p:nvGrpSpPr>
        <p:grpSpPr bwMode="auto">
          <a:xfrm>
            <a:off x="5667375" y="5445125"/>
            <a:ext cx="720725" cy="312738"/>
            <a:chOff x="3379" y="3153"/>
            <a:chExt cx="454" cy="197"/>
          </a:xfrm>
        </p:grpSpPr>
        <p:sp>
          <p:nvSpPr>
            <p:cNvPr id="28731" name="Oval 66"/>
            <p:cNvSpPr>
              <a:spLocks noChangeArrowheads="1"/>
            </p:cNvSpPr>
            <p:nvPr/>
          </p:nvSpPr>
          <p:spPr bwMode="auto">
            <a:xfrm>
              <a:off x="3560" y="3203"/>
              <a:ext cx="96" cy="96"/>
            </a:xfrm>
            <a:prstGeom prst="ellipse">
              <a:avLst/>
            </a:prstGeom>
            <a:solidFill>
              <a:srgbClr val="FF0000"/>
            </a:solidFill>
            <a:ln w="9525">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28732" name="Line 67"/>
            <p:cNvSpPr>
              <a:spLocks noChangeShapeType="1"/>
            </p:cNvSpPr>
            <p:nvPr/>
          </p:nvSpPr>
          <p:spPr bwMode="auto">
            <a:xfrm>
              <a:off x="3379" y="3153"/>
              <a:ext cx="0" cy="19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733" name="Line 68"/>
            <p:cNvSpPr>
              <a:spLocks noChangeShapeType="1"/>
            </p:cNvSpPr>
            <p:nvPr/>
          </p:nvSpPr>
          <p:spPr bwMode="auto">
            <a:xfrm>
              <a:off x="3833" y="3158"/>
              <a:ext cx="0" cy="19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734" name="Line 69"/>
            <p:cNvSpPr>
              <a:spLocks noChangeShapeType="1"/>
            </p:cNvSpPr>
            <p:nvPr/>
          </p:nvSpPr>
          <p:spPr bwMode="auto">
            <a:xfrm>
              <a:off x="3379" y="3249"/>
              <a:ext cx="45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28700" name="Oval 70"/>
          <p:cNvSpPr>
            <a:spLocks noChangeArrowheads="1"/>
          </p:cNvSpPr>
          <p:nvPr/>
        </p:nvSpPr>
        <p:spPr bwMode="auto">
          <a:xfrm>
            <a:off x="5076825" y="3213100"/>
            <a:ext cx="720725" cy="71913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endParaRPr lang="en-GB" altLang="sl-SI" sz="1400">
              <a:solidFill>
                <a:srgbClr val="663300"/>
              </a:solidFill>
            </a:endParaRPr>
          </a:p>
        </p:txBody>
      </p:sp>
      <p:grpSp>
        <p:nvGrpSpPr>
          <p:cNvPr id="28701" name="Group 71"/>
          <p:cNvGrpSpPr>
            <a:grpSpLocks/>
          </p:cNvGrpSpPr>
          <p:nvPr/>
        </p:nvGrpSpPr>
        <p:grpSpPr bwMode="auto">
          <a:xfrm flipH="1">
            <a:off x="5508625" y="2781300"/>
            <a:ext cx="93663" cy="79375"/>
            <a:chOff x="2400" y="1584"/>
            <a:chExt cx="48" cy="48"/>
          </a:xfrm>
        </p:grpSpPr>
        <p:sp>
          <p:nvSpPr>
            <p:cNvPr id="28729" name="Line 72"/>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30" name="Line 73"/>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702" name="Group 74"/>
          <p:cNvGrpSpPr>
            <a:grpSpLocks/>
          </p:cNvGrpSpPr>
          <p:nvPr/>
        </p:nvGrpSpPr>
        <p:grpSpPr bwMode="auto">
          <a:xfrm flipH="1">
            <a:off x="4932363" y="3860800"/>
            <a:ext cx="93662" cy="79375"/>
            <a:chOff x="2400" y="1584"/>
            <a:chExt cx="48" cy="48"/>
          </a:xfrm>
        </p:grpSpPr>
        <p:sp>
          <p:nvSpPr>
            <p:cNvPr id="28727" name="Line 75"/>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28" name="Line 76"/>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sp>
        <p:nvSpPr>
          <p:cNvPr id="28705" name="Text Box 79"/>
          <p:cNvSpPr txBox="1">
            <a:spLocks noChangeArrowheads="1"/>
          </p:cNvSpPr>
          <p:nvPr/>
        </p:nvSpPr>
        <p:spPr bwMode="auto">
          <a:xfrm>
            <a:off x="5651500" y="5734050"/>
            <a:ext cx="10890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en-US" altLang="sl-SI" sz="1400" b="1">
                <a:solidFill>
                  <a:srgbClr val="FF0000"/>
                </a:solidFill>
              </a:rPr>
              <a:t>negotovost</a:t>
            </a:r>
          </a:p>
        </p:txBody>
      </p:sp>
      <p:sp>
        <p:nvSpPr>
          <p:cNvPr id="28706" name="Line 80"/>
          <p:cNvSpPr>
            <a:spLocks noChangeShapeType="1"/>
          </p:cNvSpPr>
          <p:nvPr/>
        </p:nvSpPr>
        <p:spPr bwMode="auto">
          <a:xfrm>
            <a:off x="2236788" y="5013325"/>
            <a:ext cx="3167062" cy="0"/>
          </a:xfrm>
          <a:prstGeom prst="line">
            <a:avLst/>
          </a:prstGeom>
          <a:noFill/>
          <a:ln w="28575">
            <a:solidFill>
              <a:srgbClr val="0033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707" name="Text Box 81"/>
          <p:cNvSpPr txBox="1">
            <a:spLocks noChangeArrowheads="1"/>
          </p:cNvSpPr>
          <p:nvPr/>
        </p:nvSpPr>
        <p:spPr bwMode="auto">
          <a:xfrm>
            <a:off x="2987675" y="5013325"/>
            <a:ext cx="1976438"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sz="1400" b="1">
                <a:solidFill>
                  <a:srgbClr val="003300"/>
                </a:solidFill>
              </a:rPr>
              <a:t>sistematični </a:t>
            </a:r>
            <a:r>
              <a:rPr lang="en-US" altLang="sl-SI" sz="1400" b="1">
                <a:solidFill>
                  <a:srgbClr val="003300"/>
                </a:solidFill>
              </a:rPr>
              <a:t>pogrešek</a:t>
            </a:r>
            <a:endParaRPr lang="en-US" altLang="sl-SI" sz="1400">
              <a:solidFill>
                <a:srgbClr val="003300"/>
              </a:solidFill>
            </a:endParaRPr>
          </a:p>
        </p:txBody>
      </p:sp>
      <p:sp>
        <p:nvSpPr>
          <p:cNvPr id="28708" name="Line 82"/>
          <p:cNvSpPr>
            <a:spLocks noChangeShapeType="1"/>
          </p:cNvSpPr>
          <p:nvPr/>
        </p:nvSpPr>
        <p:spPr bwMode="auto">
          <a:xfrm>
            <a:off x="5445125" y="5013325"/>
            <a:ext cx="615950" cy="0"/>
          </a:xfrm>
          <a:prstGeom prst="line">
            <a:avLst/>
          </a:prstGeom>
          <a:noFill/>
          <a:ln w="28575">
            <a:solidFill>
              <a:srgbClr val="FF66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28709" name="Text Box 83"/>
          <p:cNvSpPr txBox="1">
            <a:spLocks noChangeArrowheads="1"/>
          </p:cNvSpPr>
          <p:nvPr/>
        </p:nvSpPr>
        <p:spPr bwMode="auto">
          <a:xfrm>
            <a:off x="5435600" y="4995863"/>
            <a:ext cx="17494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sz="1400" b="1">
                <a:solidFill>
                  <a:srgbClr val="FF6600"/>
                </a:solidFill>
              </a:rPr>
              <a:t>naključni </a:t>
            </a:r>
            <a:r>
              <a:rPr lang="en-US" altLang="sl-SI" sz="1400" b="1">
                <a:solidFill>
                  <a:srgbClr val="FF6600"/>
                </a:solidFill>
              </a:rPr>
              <a:t>pogrešek</a:t>
            </a:r>
            <a:endParaRPr lang="en-US" altLang="sl-SI" sz="1400">
              <a:solidFill>
                <a:srgbClr val="FF6600"/>
              </a:solidFill>
            </a:endParaRPr>
          </a:p>
        </p:txBody>
      </p:sp>
      <p:grpSp>
        <p:nvGrpSpPr>
          <p:cNvPr id="28710" name="Group 84"/>
          <p:cNvGrpSpPr>
            <a:grpSpLocks/>
          </p:cNvGrpSpPr>
          <p:nvPr/>
        </p:nvGrpSpPr>
        <p:grpSpPr bwMode="auto">
          <a:xfrm>
            <a:off x="5003800" y="2997200"/>
            <a:ext cx="76200" cy="76200"/>
            <a:chOff x="2400" y="1584"/>
            <a:chExt cx="48" cy="48"/>
          </a:xfrm>
        </p:grpSpPr>
        <p:sp>
          <p:nvSpPr>
            <p:cNvPr id="28725" name="Line 85"/>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26" name="Line 86"/>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711" name="Group 87"/>
          <p:cNvGrpSpPr>
            <a:grpSpLocks/>
          </p:cNvGrpSpPr>
          <p:nvPr/>
        </p:nvGrpSpPr>
        <p:grpSpPr bwMode="auto">
          <a:xfrm>
            <a:off x="4572000" y="3713163"/>
            <a:ext cx="76200" cy="76200"/>
            <a:chOff x="2400" y="1584"/>
            <a:chExt cx="48" cy="48"/>
          </a:xfrm>
        </p:grpSpPr>
        <p:sp>
          <p:nvSpPr>
            <p:cNvPr id="28723" name="Line 88"/>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24" name="Line 89"/>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712" name="Group 90"/>
          <p:cNvGrpSpPr>
            <a:grpSpLocks/>
          </p:cNvGrpSpPr>
          <p:nvPr/>
        </p:nvGrpSpPr>
        <p:grpSpPr bwMode="auto">
          <a:xfrm>
            <a:off x="6084888" y="3573463"/>
            <a:ext cx="76200" cy="76200"/>
            <a:chOff x="2400" y="1584"/>
            <a:chExt cx="48" cy="48"/>
          </a:xfrm>
        </p:grpSpPr>
        <p:sp>
          <p:nvSpPr>
            <p:cNvPr id="28721" name="Line 91"/>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22" name="Line 92"/>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713" name="Group 93"/>
          <p:cNvGrpSpPr>
            <a:grpSpLocks/>
          </p:cNvGrpSpPr>
          <p:nvPr/>
        </p:nvGrpSpPr>
        <p:grpSpPr bwMode="auto">
          <a:xfrm>
            <a:off x="6300788" y="3141663"/>
            <a:ext cx="76200" cy="76200"/>
            <a:chOff x="2400" y="1584"/>
            <a:chExt cx="48" cy="48"/>
          </a:xfrm>
        </p:grpSpPr>
        <p:sp>
          <p:nvSpPr>
            <p:cNvPr id="28719" name="Line 94"/>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20" name="Line 95"/>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grpSp>
        <p:nvGrpSpPr>
          <p:cNvPr id="28714" name="Group 96"/>
          <p:cNvGrpSpPr>
            <a:grpSpLocks/>
          </p:cNvGrpSpPr>
          <p:nvPr/>
        </p:nvGrpSpPr>
        <p:grpSpPr bwMode="auto">
          <a:xfrm>
            <a:off x="4859338" y="4073525"/>
            <a:ext cx="76200" cy="76200"/>
            <a:chOff x="2400" y="1584"/>
            <a:chExt cx="48" cy="48"/>
          </a:xfrm>
        </p:grpSpPr>
        <p:sp>
          <p:nvSpPr>
            <p:cNvPr id="28717" name="Line 97"/>
            <p:cNvSpPr>
              <a:spLocks noChangeShapeType="1"/>
            </p:cNvSpPr>
            <p:nvPr/>
          </p:nvSpPr>
          <p:spPr bwMode="auto">
            <a:xfrm flipV="1">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sp>
          <p:nvSpPr>
            <p:cNvPr id="28718" name="Line 98"/>
            <p:cNvSpPr>
              <a:spLocks noChangeShapeType="1"/>
            </p:cNvSpPr>
            <p:nvPr/>
          </p:nvSpPr>
          <p:spPr bwMode="auto">
            <a:xfrm>
              <a:off x="2400" y="1584"/>
              <a:ext cx="48" cy="48"/>
            </a:xfrm>
            <a:prstGeom prst="line">
              <a:avLst/>
            </a:prstGeom>
            <a:noFill/>
            <a:ln w="28575"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sl-SI"/>
            </a:p>
          </p:txBody>
        </p:sp>
      </p:grpSp>
      <p:sp>
        <p:nvSpPr>
          <p:cNvPr id="137" name="Line 58"/>
          <p:cNvSpPr>
            <a:spLocks noChangeShapeType="1"/>
          </p:cNvSpPr>
          <p:nvPr/>
        </p:nvSpPr>
        <p:spPr bwMode="auto">
          <a:xfrm>
            <a:off x="2278063" y="3962400"/>
            <a:ext cx="3095625" cy="0"/>
          </a:xfrm>
          <a:prstGeom prst="line">
            <a:avLst/>
          </a:prstGeom>
          <a:noFill/>
          <a:ln w="28575">
            <a:solidFill>
              <a:schemeClr val="accent2">
                <a:lumMod val="60000"/>
                <a:lumOff val="40000"/>
              </a:schemeClr>
            </a:solidFill>
            <a:round/>
            <a:headEnd type="arrow"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sl-SI"/>
          </a:p>
        </p:txBody>
      </p:sp>
      <p:sp>
        <p:nvSpPr>
          <p:cNvPr id="138" name="Text Box 59"/>
          <p:cNvSpPr txBox="1">
            <a:spLocks noChangeArrowheads="1"/>
          </p:cNvSpPr>
          <p:nvPr/>
        </p:nvSpPr>
        <p:spPr bwMode="auto">
          <a:xfrm>
            <a:off x="3195638" y="3708400"/>
            <a:ext cx="979487"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sl-SI" altLang="sl-SI" b="1" dirty="0">
                <a:solidFill>
                  <a:schemeClr val="accent6">
                    <a:lumMod val="60000"/>
                    <a:lumOff val="40000"/>
                  </a:schemeClr>
                </a:solidFill>
              </a:rPr>
              <a:t>Korekcija</a:t>
            </a:r>
            <a:endParaRPr lang="en-US" altLang="sl-SI" dirty="0">
              <a:solidFill>
                <a:schemeClr val="accent6">
                  <a:lumMod val="60000"/>
                  <a:lumOff val="40000"/>
                </a:schemeClr>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8termometrov"/>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323850" y="1557338"/>
            <a:ext cx="5715000" cy="436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6156325" y="2322513"/>
            <a:ext cx="919163"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u="sng"/>
              <a:t>napake</a:t>
            </a:r>
          </a:p>
          <a:p>
            <a:pPr eaLnBrk="1" hangingPunct="1">
              <a:spcBef>
                <a:spcPct val="0"/>
              </a:spcBef>
              <a:buFontTx/>
              <a:buNone/>
            </a:pPr>
            <a:r>
              <a:rPr lang="sl-SI" altLang="sl-SI" sz="1400"/>
              <a:t>1,3 °C</a:t>
            </a:r>
          </a:p>
          <a:p>
            <a:pPr eaLnBrk="1" hangingPunct="1">
              <a:spcBef>
                <a:spcPct val="0"/>
              </a:spcBef>
              <a:buFontTx/>
              <a:buNone/>
            </a:pPr>
            <a:r>
              <a:rPr lang="sl-SI" altLang="sl-SI" sz="1400"/>
              <a:t>0,2 °C</a:t>
            </a:r>
          </a:p>
          <a:p>
            <a:pPr eaLnBrk="1" hangingPunct="1">
              <a:spcBef>
                <a:spcPct val="0"/>
              </a:spcBef>
              <a:buFontTx/>
              <a:buNone/>
            </a:pPr>
            <a:r>
              <a:rPr lang="sl-SI" altLang="sl-SI" sz="1400"/>
              <a:t>1,4 °C</a:t>
            </a:r>
          </a:p>
          <a:p>
            <a:pPr eaLnBrk="1" hangingPunct="1">
              <a:spcBef>
                <a:spcPct val="0"/>
              </a:spcBef>
              <a:buFontTx/>
              <a:buNone/>
            </a:pPr>
            <a:r>
              <a:rPr lang="sl-SI" altLang="sl-SI" sz="1400"/>
              <a:t>0,1 °C</a:t>
            </a:r>
          </a:p>
          <a:p>
            <a:pPr eaLnBrk="1" hangingPunct="1">
              <a:spcBef>
                <a:spcPct val="0"/>
              </a:spcBef>
              <a:buFontTx/>
              <a:buNone/>
            </a:pPr>
            <a:r>
              <a:rPr lang="sl-SI" altLang="sl-SI" sz="1400"/>
              <a:t>0,7 °C</a:t>
            </a:r>
          </a:p>
          <a:p>
            <a:pPr eaLnBrk="1" hangingPunct="1">
              <a:spcBef>
                <a:spcPct val="0"/>
              </a:spcBef>
              <a:buFontTx/>
              <a:buNone/>
            </a:pPr>
            <a:r>
              <a:rPr lang="sl-SI" altLang="sl-SI" sz="1400"/>
              <a:t>-0,4 °C</a:t>
            </a:r>
          </a:p>
          <a:p>
            <a:pPr eaLnBrk="1" hangingPunct="1">
              <a:spcBef>
                <a:spcPct val="0"/>
              </a:spcBef>
              <a:buFontTx/>
              <a:buNone/>
            </a:pPr>
            <a:r>
              <a:rPr lang="sl-SI" altLang="sl-SI" sz="1400"/>
              <a:t>0,3 °C</a:t>
            </a:r>
          </a:p>
          <a:p>
            <a:pPr eaLnBrk="1" hangingPunct="1">
              <a:spcBef>
                <a:spcPct val="0"/>
              </a:spcBef>
              <a:buFontTx/>
              <a:buNone/>
            </a:pPr>
            <a:r>
              <a:rPr lang="sl-SI" altLang="sl-SI" sz="1400"/>
              <a:t>1,1 °C</a:t>
            </a:r>
          </a:p>
          <a:p>
            <a:pPr eaLnBrk="1" hangingPunct="1">
              <a:spcBef>
                <a:spcPct val="0"/>
              </a:spcBef>
              <a:buFontTx/>
              <a:buNone/>
            </a:pPr>
            <a:endParaRPr lang="sl-SI" altLang="sl-SI" sz="1400"/>
          </a:p>
        </p:txBody>
      </p:sp>
      <p:sp>
        <p:nvSpPr>
          <p:cNvPr id="29700" name="Text Box 4"/>
          <p:cNvSpPr txBox="1">
            <a:spLocks noChangeArrowheads="1"/>
          </p:cNvSpPr>
          <p:nvPr/>
        </p:nvSpPr>
        <p:spPr bwMode="auto">
          <a:xfrm>
            <a:off x="7813675" y="2324100"/>
            <a:ext cx="1366838"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u="sng"/>
              <a:t>negotovosti</a:t>
            </a:r>
          </a:p>
          <a:p>
            <a:pPr eaLnBrk="1" hangingPunct="1">
              <a:spcBef>
                <a:spcPct val="0"/>
              </a:spcBef>
              <a:buFontTx/>
              <a:buNone/>
            </a:pPr>
            <a:r>
              <a:rPr lang="sl-SI" altLang="sl-SI" sz="1400"/>
              <a:t>0,4 °C</a:t>
            </a:r>
          </a:p>
          <a:p>
            <a:pPr eaLnBrk="1" hangingPunct="1">
              <a:spcBef>
                <a:spcPct val="0"/>
              </a:spcBef>
              <a:buFontTx/>
              <a:buNone/>
            </a:pPr>
            <a:r>
              <a:rPr lang="sl-SI" altLang="sl-SI" sz="1400"/>
              <a:t>0,5 °C</a:t>
            </a:r>
          </a:p>
          <a:p>
            <a:pPr eaLnBrk="1" hangingPunct="1">
              <a:spcBef>
                <a:spcPct val="0"/>
              </a:spcBef>
              <a:buFontTx/>
              <a:buNone/>
            </a:pPr>
            <a:r>
              <a:rPr lang="sl-SI" altLang="sl-SI" sz="1400"/>
              <a:t>0,4 °C</a:t>
            </a:r>
          </a:p>
          <a:p>
            <a:pPr eaLnBrk="1" hangingPunct="1">
              <a:spcBef>
                <a:spcPct val="0"/>
              </a:spcBef>
              <a:buFontTx/>
              <a:buNone/>
            </a:pPr>
            <a:r>
              <a:rPr lang="sl-SI" altLang="sl-SI" sz="1400"/>
              <a:t>0,5 °C</a:t>
            </a:r>
          </a:p>
          <a:p>
            <a:pPr eaLnBrk="1" hangingPunct="1">
              <a:spcBef>
                <a:spcPct val="0"/>
              </a:spcBef>
              <a:buFontTx/>
              <a:buNone/>
            </a:pPr>
            <a:r>
              <a:rPr lang="sl-SI" altLang="sl-SI" sz="1400"/>
              <a:t>0,4 °C</a:t>
            </a:r>
          </a:p>
          <a:p>
            <a:pPr eaLnBrk="1" hangingPunct="1">
              <a:spcBef>
                <a:spcPct val="0"/>
              </a:spcBef>
              <a:buFontTx/>
              <a:buNone/>
            </a:pPr>
            <a:r>
              <a:rPr lang="sl-SI" altLang="sl-SI" sz="1400"/>
              <a:t>0,4 °C</a:t>
            </a:r>
          </a:p>
          <a:p>
            <a:pPr eaLnBrk="1" hangingPunct="1">
              <a:spcBef>
                <a:spcPct val="0"/>
              </a:spcBef>
              <a:buFontTx/>
              <a:buNone/>
            </a:pPr>
            <a:r>
              <a:rPr lang="sl-SI" altLang="sl-SI" sz="1400"/>
              <a:t>0,5 °C</a:t>
            </a:r>
          </a:p>
          <a:p>
            <a:pPr eaLnBrk="1" hangingPunct="1">
              <a:spcBef>
                <a:spcPct val="0"/>
              </a:spcBef>
              <a:buFontTx/>
              <a:buNone/>
            </a:pPr>
            <a:r>
              <a:rPr lang="sl-SI" altLang="sl-SI" sz="1400"/>
              <a:t>0,5 °C</a:t>
            </a:r>
          </a:p>
          <a:p>
            <a:pPr eaLnBrk="1" hangingPunct="1">
              <a:spcBef>
                <a:spcPct val="0"/>
              </a:spcBef>
              <a:buFontTx/>
              <a:buNone/>
            </a:pPr>
            <a:endParaRPr lang="sl-SI" altLang="sl-SI" sz="1400"/>
          </a:p>
        </p:txBody>
      </p:sp>
      <p:sp>
        <p:nvSpPr>
          <p:cNvPr id="29701" name="Text Box 5"/>
          <p:cNvSpPr txBox="1">
            <a:spLocks noChangeArrowheads="1"/>
          </p:cNvSpPr>
          <p:nvPr/>
        </p:nvSpPr>
        <p:spPr bwMode="auto">
          <a:xfrm>
            <a:off x="3984625" y="1212850"/>
            <a:ext cx="2054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i="1">
                <a:solidFill>
                  <a:schemeClr val="tx2"/>
                </a:solidFill>
              </a:rPr>
              <a:t>u</a:t>
            </a:r>
            <a:r>
              <a:rPr lang="sl-SI" altLang="sl-SI" sz="1200">
                <a:solidFill>
                  <a:schemeClr val="tx2"/>
                </a:solidFill>
              </a:rPr>
              <a:t>(točke ledišča) = 0,005 °C</a:t>
            </a:r>
          </a:p>
        </p:txBody>
      </p:sp>
      <p:sp>
        <p:nvSpPr>
          <p:cNvPr id="29702" name="Text Box 3"/>
          <p:cNvSpPr txBox="1">
            <a:spLocks noChangeArrowheads="1"/>
          </p:cNvSpPr>
          <p:nvPr/>
        </p:nvSpPr>
        <p:spPr bwMode="auto">
          <a:xfrm>
            <a:off x="6892925" y="2322513"/>
            <a:ext cx="958850"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u="sng" dirty="0"/>
              <a:t>korekcija</a:t>
            </a:r>
          </a:p>
          <a:p>
            <a:pPr eaLnBrk="1" hangingPunct="1">
              <a:spcBef>
                <a:spcPct val="0"/>
              </a:spcBef>
              <a:buFontTx/>
              <a:buNone/>
            </a:pPr>
            <a:r>
              <a:rPr lang="sl-SI" altLang="sl-SI" sz="1400" dirty="0"/>
              <a:t>-1,3 °C</a:t>
            </a:r>
          </a:p>
          <a:p>
            <a:pPr eaLnBrk="1" hangingPunct="1">
              <a:spcBef>
                <a:spcPct val="0"/>
              </a:spcBef>
              <a:buFontTx/>
              <a:buNone/>
            </a:pPr>
            <a:r>
              <a:rPr lang="sl-SI" altLang="sl-SI" sz="1400" dirty="0"/>
              <a:t>-0,2 °C</a:t>
            </a:r>
          </a:p>
          <a:p>
            <a:pPr eaLnBrk="1" hangingPunct="1">
              <a:spcBef>
                <a:spcPct val="0"/>
              </a:spcBef>
              <a:buFontTx/>
              <a:buNone/>
            </a:pPr>
            <a:r>
              <a:rPr lang="sl-SI" altLang="sl-SI" sz="1400" dirty="0"/>
              <a:t>-1,4 °C</a:t>
            </a:r>
          </a:p>
          <a:p>
            <a:pPr eaLnBrk="1" hangingPunct="1">
              <a:spcBef>
                <a:spcPct val="0"/>
              </a:spcBef>
              <a:buFontTx/>
              <a:buNone/>
            </a:pPr>
            <a:r>
              <a:rPr lang="sl-SI" altLang="sl-SI" sz="1400" dirty="0"/>
              <a:t>-0,1 °C</a:t>
            </a:r>
          </a:p>
          <a:p>
            <a:pPr eaLnBrk="1" hangingPunct="1">
              <a:spcBef>
                <a:spcPct val="0"/>
              </a:spcBef>
              <a:buFontTx/>
              <a:buNone/>
            </a:pPr>
            <a:r>
              <a:rPr lang="sl-SI" altLang="sl-SI" sz="1400" dirty="0"/>
              <a:t>-0,7 °C</a:t>
            </a:r>
          </a:p>
          <a:p>
            <a:pPr eaLnBrk="1" hangingPunct="1">
              <a:spcBef>
                <a:spcPct val="0"/>
              </a:spcBef>
              <a:buFontTx/>
              <a:buNone/>
            </a:pPr>
            <a:r>
              <a:rPr lang="sl-SI" altLang="sl-SI" sz="1400" dirty="0"/>
              <a:t>0,4 °C</a:t>
            </a:r>
          </a:p>
          <a:p>
            <a:pPr eaLnBrk="1" hangingPunct="1">
              <a:spcBef>
                <a:spcPct val="0"/>
              </a:spcBef>
              <a:buFontTx/>
              <a:buNone/>
            </a:pPr>
            <a:r>
              <a:rPr lang="sl-SI" altLang="sl-SI" sz="1400" dirty="0"/>
              <a:t>-0,3 °C</a:t>
            </a:r>
          </a:p>
          <a:p>
            <a:pPr eaLnBrk="1" hangingPunct="1">
              <a:spcBef>
                <a:spcPct val="0"/>
              </a:spcBef>
              <a:buFontTx/>
              <a:buNone/>
            </a:pPr>
            <a:r>
              <a:rPr lang="sl-SI" altLang="sl-SI" sz="1400" dirty="0"/>
              <a:t>-1,1 °</a:t>
            </a:r>
            <a:r>
              <a:rPr lang="sl-SI" altLang="sl-SI" sz="1400" dirty="0" smtClean="0"/>
              <a:t>C</a:t>
            </a:r>
            <a:endParaRPr lang="sl-SI" altLang="sl-SI" sz="1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755650" y="3652838"/>
            <a:ext cx="2879725"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just" eaLnBrk="1" hangingPunct="1">
              <a:spcBef>
                <a:spcPct val="50000"/>
              </a:spcBef>
              <a:buFontTx/>
              <a:buNone/>
            </a:pPr>
            <a:r>
              <a:rPr lang="sl-SI" altLang="sl-SI" sz="2400">
                <a:cs typeface="Times New Roman" pitchFamily="18" charset="0"/>
              </a:rPr>
              <a:t>Izmerjena vrednost</a:t>
            </a:r>
          </a:p>
          <a:p>
            <a:pPr algn="just" eaLnBrk="1" hangingPunct="1">
              <a:spcBef>
                <a:spcPct val="50000"/>
              </a:spcBef>
              <a:buFontTx/>
              <a:buNone/>
            </a:pPr>
            <a:r>
              <a:rPr lang="sl-SI" altLang="sl-SI" sz="2400">
                <a:cs typeface="Times New Roman" pitchFamily="18" charset="0"/>
              </a:rPr>
              <a:t>(srednja vrednost)</a:t>
            </a:r>
            <a:endParaRPr lang="en-US" altLang="sl-SI" sz="2400">
              <a:cs typeface="Times New Roman" pitchFamily="18" charset="0"/>
            </a:endParaRPr>
          </a:p>
        </p:txBody>
      </p:sp>
      <p:sp>
        <p:nvSpPr>
          <p:cNvPr id="30723" name="Text Box 4"/>
          <p:cNvSpPr txBox="1">
            <a:spLocks noChangeArrowheads="1"/>
          </p:cNvSpPr>
          <p:nvPr/>
        </p:nvSpPr>
        <p:spPr bwMode="auto">
          <a:xfrm>
            <a:off x="870768" y="1143783"/>
            <a:ext cx="74881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marL="476250" indent="-476250"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2800" b="1" dirty="0">
                <a:solidFill>
                  <a:schemeClr val="accent6">
                    <a:lumMod val="75000"/>
                  </a:schemeClr>
                </a:solidFill>
                <a:latin typeface="Tahoma" pitchFamily="34" charset="0"/>
              </a:rPr>
              <a:t>Podajanje </a:t>
            </a:r>
            <a:r>
              <a:rPr lang="sl-SI" altLang="sl-SI" sz="2800" b="1" dirty="0" smtClean="0">
                <a:solidFill>
                  <a:schemeClr val="accent6">
                    <a:lumMod val="75000"/>
                  </a:schemeClr>
                </a:solidFill>
                <a:latin typeface="Tahoma" pitchFamily="34" charset="0"/>
              </a:rPr>
              <a:t>rezultatov – primer merjenja električnega toka</a:t>
            </a:r>
            <a:endParaRPr lang="sl-SI" altLang="sl-SI" sz="2800" dirty="0">
              <a:solidFill>
                <a:schemeClr val="accent6">
                  <a:lumMod val="75000"/>
                </a:schemeClr>
              </a:solidFill>
              <a:latin typeface="Tahoma" pitchFamily="34" charset="0"/>
            </a:endParaRPr>
          </a:p>
        </p:txBody>
      </p:sp>
      <p:sp>
        <p:nvSpPr>
          <p:cNvPr id="30724" name="Text Box 6"/>
          <p:cNvSpPr txBox="1">
            <a:spLocks noChangeArrowheads="1"/>
          </p:cNvSpPr>
          <p:nvPr/>
        </p:nvSpPr>
        <p:spPr bwMode="auto">
          <a:xfrm>
            <a:off x="5430838" y="3652838"/>
            <a:ext cx="302895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800">
                <a:cs typeface="Times New Roman" pitchFamily="18" charset="0"/>
              </a:rPr>
              <a:t>Razširjena merilna negotovost </a:t>
            </a:r>
            <a:r>
              <a:rPr lang="sl-SI" altLang="sl-SI" sz="1800" i="1">
                <a:cs typeface="Times New Roman" pitchFamily="18" charset="0"/>
              </a:rPr>
              <a:t>U</a:t>
            </a:r>
            <a:r>
              <a:rPr lang="sl-SI" altLang="sl-SI" sz="1800">
                <a:cs typeface="Times New Roman" pitchFamily="18" charset="0"/>
              </a:rPr>
              <a:t> </a:t>
            </a:r>
          </a:p>
          <a:p>
            <a:pPr algn="just" eaLnBrk="1" hangingPunct="1">
              <a:spcBef>
                <a:spcPct val="50000"/>
              </a:spcBef>
              <a:buFontTx/>
              <a:buNone/>
            </a:pPr>
            <a:r>
              <a:rPr lang="sl-SI" altLang="sl-SI" sz="1800">
                <a:cs typeface="Times New Roman" pitchFamily="18" charset="0"/>
              </a:rPr>
              <a:t>(95 % raven zaupanja)</a:t>
            </a:r>
            <a:endParaRPr lang="en-US" altLang="sl-SI" sz="1800">
              <a:cs typeface="Times New Roman" pitchFamily="18" charset="0"/>
            </a:endParaRPr>
          </a:p>
        </p:txBody>
      </p:sp>
      <p:sp>
        <p:nvSpPr>
          <p:cNvPr id="30725" name="Text Box 9"/>
          <p:cNvSpPr txBox="1">
            <a:spLocks noChangeArrowheads="1"/>
          </p:cNvSpPr>
          <p:nvPr/>
        </p:nvSpPr>
        <p:spPr bwMode="auto">
          <a:xfrm>
            <a:off x="1085850" y="2282825"/>
            <a:ext cx="705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just" eaLnBrk="1" hangingPunct="1">
              <a:spcBef>
                <a:spcPct val="50000"/>
              </a:spcBef>
              <a:buFontTx/>
              <a:buNone/>
            </a:pPr>
            <a:r>
              <a:rPr lang="sl-SI" altLang="sl-SI" sz="4000" i="1">
                <a:cs typeface="Times New Roman" pitchFamily="18" charset="0"/>
              </a:rPr>
              <a:t>I</a:t>
            </a:r>
            <a:r>
              <a:rPr lang="sl-SI" altLang="sl-SI" sz="4000">
                <a:cs typeface="Times New Roman" pitchFamily="18" charset="0"/>
              </a:rPr>
              <a:t> = (3,25 - 0,23) mA </a:t>
            </a:r>
            <a:r>
              <a:rPr lang="sl-SI" altLang="sl-SI" sz="4000">
                <a:latin typeface="Times New Roman" pitchFamily="18" charset="0"/>
                <a:cs typeface="Times New Roman" pitchFamily="18" charset="0"/>
              </a:rPr>
              <a:t>± </a:t>
            </a:r>
            <a:r>
              <a:rPr lang="sl-SI" altLang="sl-SI" sz="4000">
                <a:cs typeface="Times New Roman" pitchFamily="18" charset="0"/>
              </a:rPr>
              <a:t>0,11 mA</a:t>
            </a:r>
            <a:endParaRPr lang="en-US" altLang="sl-SI" sz="4000" i="1">
              <a:cs typeface="Times New Roman" pitchFamily="18" charset="0"/>
            </a:endParaRPr>
          </a:p>
        </p:txBody>
      </p:sp>
      <p:sp>
        <p:nvSpPr>
          <p:cNvPr id="30726" name="Text Box 6"/>
          <p:cNvSpPr txBox="1">
            <a:spLocks noChangeArrowheads="1"/>
          </p:cNvSpPr>
          <p:nvPr/>
        </p:nvSpPr>
        <p:spPr bwMode="auto">
          <a:xfrm>
            <a:off x="3341688" y="5256213"/>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just" eaLnBrk="1" hangingPunct="1">
              <a:spcBef>
                <a:spcPct val="50000"/>
              </a:spcBef>
              <a:buFontTx/>
              <a:buNone/>
            </a:pPr>
            <a:r>
              <a:rPr lang="sl-SI" altLang="sl-SI" sz="2400">
                <a:cs typeface="Times New Roman" pitchFamily="18" charset="0"/>
              </a:rPr>
              <a:t>Korekcija</a:t>
            </a:r>
            <a:endParaRPr lang="en-US" altLang="sl-SI" sz="2400">
              <a:cs typeface="Times New Roman" pitchFamily="18" charset="0"/>
            </a:endParaRPr>
          </a:p>
        </p:txBody>
      </p:sp>
      <p:cxnSp>
        <p:nvCxnSpPr>
          <p:cNvPr id="3" name="Raven puščični povezovalnik 2"/>
          <p:cNvCxnSpPr/>
          <p:nvPr/>
        </p:nvCxnSpPr>
        <p:spPr>
          <a:xfrm flipV="1">
            <a:off x="2411413" y="2990850"/>
            <a:ext cx="144462" cy="6619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Raven puščični povezovalnik 10"/>
          <p:cNvCxnSpPr/>
          <p:nvPr/>
        </p:nvCxnSpPr>
        <p:spPr>
          <a:xfrm flipV="1">
            <a:off x="4205288" y="2990850"/>
            <a:ext cx="0" cy="22653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Raven puščični povezovalnik 12"/>
          <p:cNvCxnSpPr/>
          <p:nvPr/>
        </p:nvCxnSpPr>
        <p:spPr>
          <a:xfrm flipV="1">
            <a:off x="6732588" y="2990850"/>
            <a:ext cx="0" cy="661988"/>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5" descr="LMK-logo-clr-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12" name="Picture 7" descr="UL_logo-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ravokotnik 1"/>
          <p:cNvSpPr>
            <a:spLocks noChangeArrowheads="1"/>
          </p:cNvSpPr>
          <p:nvPr/>
        </p:nvSpPr>
        <p:spPr bwMode="auto">
          <a:xfrm>
            <a:off x="2540000" y="4241800"/>
            <a:ext cx="5761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spcBef>
                <a:spcPct val="50000"/>
              </a:spcBef>
            </a:pPr>
            <a:r>
              <a:rPr lang="sl-SI" altLang="sl-SI" sz="1600">
                <a:cs typeface="Times New Roman" pitchFamily="18" charset="0"/>
              </a:rPr>
              <a:t>Razširjena merilna negotovost (95 % raven zaupanja)</a:t>
            </a:r>
            <a:endParaRPr lang="en-US" altLang="sl-SI" sz="1600">
              <a:cs typeface="Times New Roman" pitchFamily="18" charset="0"/>
            </a:endParaRPr>
          </a:p>
        </p:txBody>
      </p:sp>
      <p:sp>
        <p:nvSpPr>
          <p:cNvPr id="31747" name="Pravokotnik 2"/>
          <p:cNvSpPr>
            <a:spLocks noChangeArrowheads="1"/>
          </p:cNvSpPr>
          <p:nvPr/>
        </p:nvSpPr>
        <p:spPr bwMode="auto">
          <a:xfrm>
            <a:off x="1460500" y="4076700"/>
            <a:ext cx="582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sz="4000" i="1">
                <a:cs typeface="Times New Roman" pitchFamily="18" charset="0"/>
              </a:rPr>
              <a:t>U</a:t>
            </a:r>
            <a:endParaRPr lang="sl-SI" altLang="sl-SI" sz="4000"/>
          </a:p>
        </p:txBody>
      </p:sp>
      <p:sp>
        <p:nvSpPr>
          <p:cNvPr id="31748" name="PoljeZBesedilom 1"/>
          <p:cNvSpPr txBox="1">
            <a:spLocks noChangeArrowheads="1"/>
          </p:cNvSpPr>
          <p:nvPr/>
        </p:nvSpPr>
        <p:spPr bwMode="auto">
          <a:xfrm>
            <a:off x="1365250" y="1628775"/>
            <a:ext cx="34226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6000" i="1" dirty="0">
                <a:solidFill>
                  <a:schemeClr val="accent6">
                    <a:lumMod val="75000"/>
                  </a:schemeClr>
                </a:solidFill>
              </a:rPr>
              <a:t>U</a:t>
            </a:r>
            <a:r>
              <a:rPr lang="sl-SI" altLang="sl-SI" sz="6000" dirty="0">
                <a:solidFill>
                  <a:schemeClr val="accent6">
                    <a:lumMod val="75000"/>
                  </a:schemeClr>
                </a:solidFill>
              </a:rPr>
              <a:t>=</a:t>
            </a:r>
            <a:r>
              <a:rPr lang="sl-SI" altLang="sl-SI" sz="6000" i="1" dirty="0">
                <a:solidFill>
                  <a:schemeClr val="accent6">
                    <a:lumMod val="75000"/>
                  </a:schemeClr>
                </a:solidFill>
              </a:rPr>
              <a:t>k</a:t>
            </a:r>
            <a:r>
              <a:rPr lang="sl-SI" altLang="sl-SI" sz="6000" dirty="0">
                <a:solidFill>
                  <a:schemeClr val="accent6">
                    <a:lumMod val="75000"/>
                  </a:schemeClr>
                </a:solidFill>
              </a:rPr>
              <a:t> </a:t>
            </a:r>
            <a:r>
              <a:rPr lang="sl-SI" altLang="sl-SI" sz="6000" i="1" dirty="0">
                <a:solidFill>
                  <a:schemeClr val="accent6">
                    <a:lumMod val="75000"/>
                  </a:schemeClr>
                </a:solidFill>
                <a:latin typeface="Times New Roman" pitchFamily="18" charset="0"/>
                <a:cs typeface="Times New Roman" pitchFamily="18" charset="0"/>
              </a:rPr>
              <a:t>u(I)</a:t>
            </a:r>
          </a:p>
        </p:txBody>
      </p:sp>
      <p:sp>
        <p:nvSpPr>
          <p:cNvPr id="31749" name="Pravokotnik 4"/>
          <p:cNvSpPr>
            <a:spLocks noChangeArrowheads="1"/>
          </p:cNvSpPr>
          <p:nvPr/>
        </p:nvSpPr>
        <p:spPr bwMode="auto">
          <a:xfrm>
            <a:off x="1312863" y="3213100"/>
            <a:ext cx="877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sz="3600" i="1">
                <a:latin typeface="Times New Roman" pitchFamily="18" charset="0"/>
                <a:cs typeface="Times New Roman" pitchFamily="18" charset="0"/>
              </a:rPr>
              <a:t>u(I)</a:t>
            </a:r>
          </a:p>
        </p:txBody>
      </p:sp>
      <p:sp>
        <p:nvSpPr>
          <p:cNvPr id="31750" name="Pravokotnik 5"/>
          <p:cNvSpPr>
            <a:spLocks noChangeArrowheads="1"/>
          </p:cNvSpPr>
          <p:nvPr/>
        </p:nvSpPr>
        <p:spPr bwMode="auto">
          <a:xfrm>
            <a:off x="2597150" y="3463925"/>
            <a:ext cx="59039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spcBef>
                <a:spcPct val="50000"/>
              </a:spcBef>
            </a:pPr>
            <a:r>
              <a:rPr lang="sl-SI" altLang="sl-SI" sz="1600">
                <a:cs typeface="Times New Roman" pitchFamily="18" charset="0"/>
              </a:rPr>
              <a:t>Standardna merilna negotovost (68,3 % raven zaupanja)</a:t>
            </a:r>
            <a:endParaRPr lang="en-US" altLang="sl-SI" sz="1600">
              <a:cs typeface="Times New Roman" pitchFamily="18" charset="0"/>
            </a:endParaRPr>
          </a:p>
        </p:txBody>
      </p:sp>
      <p:sp>
        <p:nvSpPr>
          <p:cNvPr id="31751" name="Pravokotnik 6"/>
          <p:cNvSpPr>
            <a:spLocks noChangeArrowheads="1"/>
          </p:cNvSpPr>
          <p:nvPr/>
        </p:nvSpPr>
        <p:spPr bwMode="auto">
          <a:xfrm>
            <a:off x="2611438" y="5157788"/>
            <a:ext cx="5761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spcBef>
                <a:spcPct val="50000"/>
              </a:spcBef>
            </a:pPr>
            <a:r>
              <a:rPr lang="sl-SI" altLang="sl-SI" sz="1600">
                <a:cs typeface="Times New Roman" pitchFamily="18" charset="0"/>
              </a:rPr>
              <a:t>Faktor razširitve</a:t>
            </a:r>
            <a:endParaRPr lang="en-US" altLang="sl-SI" sz="1600">
              <a:cs typeface="Times New Roman" pitchFamily="18" charset="0"/>
            </a:endParaRPr>
          </a:p>
        </p:txBody>
      </p:sp>
      <p:sp>
        <p:nvSpPr>
          <p:cNvPr id="31752" name="Pravokotnik 7"/>
          <p:cNvSpPr>
            <a:spLocks noChangeArrowheads="1"/>
          </p:cNvSpPr>
          <p:nvPr/>
        </p:nvSpPr>
        <p:spPr bwMode="auto">
          <a:xfrm>
            <a:off x="1460500" y="4941888"/>
            <a:ext cx="5826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sz="4000" i="1">
                <a:cs typeface="Times New Roman" pitchFamily="18" charset="0"/>
              </a:rPr>
              <a:t>k</a:t>
            </a:r>
            <a:endParaRPr lang="sl-SI" altLang="sl-SI" sz="4000"/>
          </a:p>
        </p:txBody>
      </p:sp>
      <p:pic>
        <p:nvPicPr>
          <p:cNvPr id="9" name="Picture 5" descr="LMK-logo-clr-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10" name="Picture 7" descr="UL_logo-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Elipsa 122"/>
          <p:cNvSpPr/>
          <p:nvPr/>
        </p:nvSpPr>
        <p:spPr>
          <a:xfrm>
            <a:off x="5178425" y="4394200"/>
            <a:ext cx="142875"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16" name="Elipsa 115"/>
          <p:cNvSpPr/>
          <p:nvPr/>
        </p:nvSpPr>
        <p:spPr>
          <a:xfrm>
            <a:off x="5181600" y="3314700"/>
            <a:ext cx="142875"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35845" name="Line 2"/>
          <p:cNvSpPr>
            <a:spLocks noChangeShapeType="1"/>
          </p:cNvSpPr>
          <p:nvPr/>
        </p:nvSpPr>
        <p:spPr bwMode="auto">
          <a:xfrm>
            <a:off x="9153525" y="4937125"/>
            <a:ext cx="0" cy="1727200"/>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46" name="Line 60"/>
          <p:cNvSpPr>
            <a:spLocks noChangeShapeType="1"/>
          </p:cNvSpPr>
          <p:nvPr/>
        </p:nvSpPr>
        <p:spPr bwMode="auto">
          <a:xfrm>
            <a:off x="2697163" y="2011363"/>
            <a:ext cx="7937" cy="3035300"/>
          </a:xfrm>
          <a:prstGeom prst="line">
            <a:avLst/>
          </a:prstGeom>
          <a:noFill/>
          <a:ln w="28575">
            <a:solidFill>
              <a:schemeClr val="tx1"/>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47" name="Text Box 61"/>
          <p:cNvSpPr txBox="1">
            <a:spLocks noChangeArrowheads="1"/>
          </p:cNvSpPr>
          <p:nvPr/>
        </p:nvSpPr>
        <p:spPr bwMode="auto">
          <a:xfrm>
            <a:off x="2141538" y="1679575"/>
            <a:ext cx="125095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sz="1400" b="1"/>
              <a:t>Temperatura</a:t>
            </a:r>
            <a:endParaRPr lang="en-US" altLang="sl-SI" sz="1400"/>
          </a:p>
        </p:txBody>
      </p:sp>
      <p:sp>
        <p:nvSpPr>
          <p:cNvPr id="35848" name="Line 62"/>
          <p:cNvSpPr>
            <a:spLocks noChangeShapeType="1"/>
          </p:cNvSpPr>
          <p:nvPr/>
        </p:nvSpPr>
        <p:spPr bwMode="auto">
          <a:xfrm>
            <a:off x="3630613" y="3400425"/>
            <a:ext cx="0" cy="1069975"/>
          </a:xfrm>
          <a:prstGeom prst="line">
            <a:avLst/>
          </a:prstGeom>
          <a:noFill/>
          <a:ln w="28575">
            <a:solidFill>
              <a:srgbClr val="FF66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49" name="Text Box 63"/>
          <p:cNvSpPr txBox="1">
            <a:spLocks noChangeArrowheads="1"/>
          </p:cNvSpPr>
          <p:nvPr/>
        </p:nvSpPr>
        <p:spPr bwMode="auto">
          <a:xfrm>
            <a:off x="2779713" y="4581525"/>
            <a:ext cx="1698625"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en-US" altLang="sl-SI" sz="1400" b="1">
                <a:solidFill>
                  <a:srgbClr val="FF6600"/>
                </a:solidFill>
              </a:rPr>
              <a:t>pogrešek </a:t>
            </a:r>
            <a:r>
              <a:rPr lang="sl-SI" altLang="sl-SI" sz="1400" b="1">
                <a:solidFill>
                  <a:srgbClr val="FF6600"/>
                </a:solidFill>
              </a:rPr>
              <a:t>= 1,4 °C</a:t>
            </a:r>
            <a:endParaRPr lang="en-US" altLang="sl-SI" sz="1400">
              <a:solidFill>
                <a:srgbClr val="FF6600"/>
              </a:solidFill>
            </a:endParaRPr>
          </a:p>
        </p:txBody>
      </p:sp>
      <p:sp>
        <p:nvSpPr>
          <p:cNvPr id="35850" name="Text Box 64"/>
          <p:cNvSpPr txBox="1">
            <a:spLocks noChangeArrowheads="1"/>
          </p:cNvSpPr>
          <p:nvPr/>
        </p:nvSpPr>
        <p:spPr bwMode="auto">
          <a:xfrm>
            <a:off x="7010400" y="3175000"/>
            <a:ext cx="20351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en-US" altLang="sl-SI" sz="1400" b="1">
                <a:solidFill>
                  <a:srgbClr val="FF0000"/>
                </a:solidFill>
              </a:rPr>
              <a:t>Negotovost</a:t>
            </a:r>
            <a:r>
              <a:rPr lang="sl-SI" altLang="sl-SI" sz="1400" b="1">
                <a:solidFill>
                  <a:srgbClr val="FF0000"/>
                </a:solidFill>
              </a:rPr>
              <a:t> = </a:t>
            </a:r>
            <a:r>
              <a:rPr lang="sl-SI" altLang="sl-SI" sz="1400" b="1">
                <a:solidFill>
                  <a:srgbClr val="FF0000"/>
                </a:solidFill>
                <a:latin typeface="Times New Roman" pitchFamily="18" charset="0"/>
                <a:cs typeface="Times New Roman" pitchFamily="18" charset="0"/>
              </a:rPr>
              <a:t>±</a:t>
            </a:r>
            <a:r>
              <a:rPr lang="sl-SI" altLang="sl-SI" sz="1400" b="1">
                <a:solidFill>
                  <a:srgbClr val="FF0000"/>
                </a:solidFill>
              </a:rPr>
              <a:t>0,1 °C </a:t>
            </a:r>
          </a:p>
          <a:p>
            <a:pPr>
              <a:spcBef>
                <a:spcPct val="0"/>
              </a:spcBef>
              <a:buFontTx/>
              <a:buNone/>
            </a:pPr>
            <a:r>
              <a:rPr lang="sl-SI" altLang="sl-SI" sz="1400" b="1">
                <a:solidFill>
                  <a:srgbClr val="FF0000"/>
                </a:solidFill>
              </a:rPr>
              <a:t>(95 % zaupanje)</a:t>
            </a:r>
            <a:endParaRPr lang="en-US" altLang="sl-SI" sz="1400" b="1">
              <a:solidFill>
                <a:srgbClr val="FF0000"/>
              </a:solidFill>
            </a:endParaRPr>
          </a:p>
        </p:txBody>
      </p:sp>
      <p:sp>
        <p:nvSpPr>
          <p:cNvPr id="35851" name="Text Box 79"/>
          <p:cNvSpPr txBox="1">
            <a:spLocks noChangeArrowheads="1"/>
          </p:cNvSpPr>
          <p:nvPr/>
        </p:nvSpPr>
        <p:spPr bwMode="auto">
          <a:xfrm>
            <a:off x="8777288" y="6521450"/>
            <a:ext cx="10890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en-US" altLang="sl-SI" sz="1400" b="1">
                <a:solidFill>
                  <a:srgbClr val="FF0000"/>
                </a:solidFill>
              </a:rPr>
              <a:t>negotovost</a:t>
            </a:r>
          </a:p>
        </p:txBody>
      </p:sp>
      <p:sp>
        <p:nvSpPr>
          <p:cNvPr id="103" name="Line 58"/>
          <p:cNvSpPr>
            <a:spLocks noChangeShapeType="1"/>
          </p:cNvSpPr>
          <p:nvPr/>
        </p:nvSpPr>
        <p:spPr bwMode="auto">
          <a:xfrm>
            <a:off x="5249863" y="3400425"/>
            <a:ext cx="0" cy="1069975"/>
          </a:xfrm>
          <a:prstGeom prst="line">
            <a:avLst/>
          </a:prstGeom>
          <a:noFill/>
          <a:ln w="28575">
            <a:solidFill>
              <a:srgbClr val="33CC33"/>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sl-SI"/>
          </a:p>
        </p:txBody>
      </p:sp>
      <p:sp>
        <p:nvSpPr>
          <p:cNvPr id="104" name="Text Box 59"/>
          <p:cNvSpPr txBox="1">
            <a:spLocks noChangeArrowheads="1"/>
          </p:cNvSpPr>
          <p:nvPr/>
        </p:nvSpPr>
        <p:spPr bwMode="auto">
          <a:xfrm>
            <a:off x="5353050" y="4273550"/>
            <a:ext cx="1809750" cy="307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folHlink"/>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sl-SI" altLang="sl-SI" b="1" dirty="0">
                <a:solidFill>
                  <a:srgbClr val="33CC33"/>
                </a:solidFill>
              </a:rPr>
              <a:t>Korekcija = -1,4 °C</a:t>
            </a:r>
            <a:endParaRPr lang="en-US" altLang="sl-SI" dirty="0">
              <a:solidFill>
                <a:srgbClr val="33CC33"/>
              </a:solidFill>
            </a:endParaRPr>
          </a:p>
        </p:txBody>
      </p:sp>
      <p:sp>
        <p:nvSpPr>
          <p:cNvPr id="35854" name="PoljeZBesedilom 107"/>
          <p:cNvSpPr txBox="1">
            <a:spLocks noChangeArrowheads="1"/>
          </p:cNvSpPr>
          <p:nvPr/>
        </p:nvSpPr>
        <p:spPr bwMode="auto">
          <a:xfrm>
            <a:off x="1897063" y="4316413"/>
            <a:ext cx="536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a:t>0 °C</a:t>
            </a:r>
          </a:p>
        </p:txBody>
      </p:sp>
      <p:sp>
        <p:nvSpPr>
          <p:cNvPr id="35855" name="Line 3"/>
          <p:cNvSpPr>
            <a:spLocks noChangeShapeType="1"/>
          </p:cNvSpPr>
          <p:nvPr/>
        </p:nvSpPr>
        <p:spPr bwMode="auto">
          <a:xfrm>
            <a:off x="2544763" y="4470400"/>
            <a:ext cx="2705100" cy="0"/>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56" name="PoljeZBesedilom 109"/>
          <p:cNvSpPr txBox="1">
            <a:spLocks noChangeArrowheads="1"/>
          </p:cNvSpPr>
          <p:nvPr/>
        </p:nvSpPr>
        <p:spPr bwMode="auto">
          <a:xfrm>
            <a:off x="1752600" y="3241675"/>
            <a:ext cx="952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a:t>1,4 °C</a:t>
            </a:r>
          </a:p>
        </p:txBody>
      </p:sp>
      <p:sp>
        <p:nvSpPr>
          <p:cNvPr id="35857" name="Line 3"/>
          <p:cNvSpPr>
            <a:spLocks noChangeShapeType="1"/>
          </p:cNvSpPr>
          <p:nvPr/>
        </p:nvSpPr>
        <p:spPr bwMode="auto">
          <a:xfrm>
            <a:off x="2657475" y="3395663"/>
            <a:ext cx="4062413" cy="0"/>
          </a:xfrm>
          <a:prstGeom prst="line">
            <a:avLst/>
          </a:prstGeom>
          <a:noFill/>
          <a:ln w="952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58" name="Line 3"/>
          <p:cNvSpPr>
            <a:spLocks noChangeShapeType="1"/>
          </p:cNvSpPr>
          <p:nvPr/>
        </p:nvSpPr>
        <p:spPr bwMode="auto">
          <a:xfrm>
            <a:off x="2657475" y="3757613"/>
            <a:ext cx="3624263" cy="0"/>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59" name="Line 3"/>
          <p:cNvSpPr>
            <a:spLocks noChangeShapeType="1"/>
          </p:cNvSpPr>
          <p:nvPr/>
        </p:nvSpPr>
        <p:spPr bwMode="auto">
          <a:xfrm>
            <a:off x="2657475" y="3041650"/>
            <a:ext cx="3624263" cy="0"/>
          </a:xfrm>
          <a:prstGeom prst="line">
            <a:avLst/>
          </a:prstGeom>
          <a:noFill/>
          <a:ln w="9525">
            <a:solidFill>
              <a:schemeClr val="tx1"/>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60" name="PoljeZBesedilom 113"/>
          <p:cNvSpPr txBox="1">
            <a:spLocks noChangeArrowheads="1"/>
          </p:cNvSpPr>
          <p:nvPr/>
        </p:nvSpPr>
        <p:spPr bwMode="auto">
          <a:xfrm>
            <a:off x="1752600" y="3587750"/>
            <a:ext cx="952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a:t>1,3 °C</a:t>
            </a:r>
          </a:p>
        </p:txBody>
      </p:sp>
      <p:sp>
        <p:nvSpPr>
          <p:cNvPr id="35861" name="PoljeZBesedilom 114"/>
          <p:cNvSpPr txBox="1">
            <a:spLocks noChangeArrowheads="1"/>
          </p:cNvSpPr>
          <p:nvPr/>
        </p:nvSpPr>
        <p:spPr bwMode="auto">
          <a:xfrm>
            <a:off x="1752600" y="2887663"/>
            <a:ext cx="9525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a:t>1,5 °C</a:t>
            </a:r>
          </a:p>
        </p:txBody>
      </p:sp>
      <p:grpSp>
        <p:nvGrpSpPr>
          <p:cNvPr id="35862" name="Group 65"/>
          <p:cNvGrpSpPr>
            <a:grpSpLocks/>
          </p:cNvGrpSpPr>
          <p:nvPr/>
        </p:nvGrpSpPr>
        <p:grpSpPr bwMode="auto">
          <a:xfrm rot="5400000">
            <a:off x="6276181" y="3240882"/>
            <a:ext cx="720725" cy="312738"/>
            <a:chOff x="3379" y="3153"/>
            <a:chExt cx="454" cy="197"/>
          </a:xfrm>
        </p:grpSpPr>
        <p:sp>
          <p:nvSpPr>
            <p:cNvPr id="35868" name="Oval 66"/>
            <p:cNvSpPr>
              <a:spLocks noChangeArrowheads="1"/>
            </p:cNvSpPr>
            <p:nvPr/>
          </p:nvSpPr>
          <p:spPr bwMode="auto">
            <a:xfrm>
              <a:off x="3560" y="3203"/>
              <a:ext cx="96" cy="96"/>
            </a:xfrm>
            <a:prstGeom prst="ellipse">
              <a:avLst/>
            </a:prstGeom>
            <a:solidFill>
              <a:srgbClr val="FF0000"/>
            </a:solidFill>
            <a:ln w="9525">
              <a:solidFill>
                <a:srgbClr val="FF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35869" name="Line 67"/>
            <p:cNvSpPr>
              <a:spLocks noChangeShapeType="1"/>
            </p:cNvSpPr>
            <p:nvPr/>
          </p:nvSpPr>
          <p:spPr bwMode="auto">
            <a:xfrm>
              <a:off x="3379" y="3153"/>
              <a:ext cx="0" cy="19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70" name="Line 68"/>
            <p:cNvSpPr>
              <a:spLocks noChangeShapeType="1"/>
            </p:cNvSpPr>
            <p:nvPr/>
          </p:nvSpPr>
          <p:spPr bwMode="auto">
            <a:xfrm>
              <a:off x="3833" y="3158"/>
              <a:ext cx="0" cy="192"/>
            </a:xfrm>
            <a:prstGeom prst="line">
              <a:avLst/>
            </a:prstGeom>
            <a:noFill/>
            <a:ln w="12700">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35871" name="Line 69"/>
            <p:cNvSpPr>
              <a:spLocks noChangeShapeType="1"/>
            </p:cNvSpPr>
            <p:nvPr/>
          </p:nvSpPr>
          <p:spPr bwMode="auto">
            <a:xfrm>
              <a:off x="3379" y="3249"/>
              <a:ext cx="454"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3" name="PoljeZBesedilom 2"/>
          <p:cNvSpPr txBox="1"/>
          <p:nvPr/>
        </p:nvSpPr>
        <p:spPr>
          <a:xfrm>
            <a:off x="6281738" y="5335588"/>
            <a:ext cx="1600200" cy="254000"/>
          </a:xfrm>
          <a:prstGeom prst="rect">
            <a:avLst/>
          </a:prstGeom>
          <a:noFill/>
        </p:spPr>
        <p:txBody>
          <a:bodyPr wrap="none">
            <a:spAutoFit/>
          </a:bodyPr>
          <a:lstStyle/>
          <a:p>
            <a:pPr>
              <a:defRPr/>
            </a:pPr>
            <a:r>
              <a:rPr lang="sl-SI" sz="1050" dirty="0"/>
              <a:t>Korigirana temperatura</a:t>
            </a:r>
          </a:p>
        </p:txBody>
      </p:sp>
      <p:cxnSp>
        <p:nvCxnSpPr>
          <p:cNvPr id="105" name="Raven puščični povezovalnik 104"/>
          <p:cNvCxnSpPr/>
          <p:nvPr/>
        </p:nvCxnSpPr>
        <p:spPr>
          <a:xfrm flipH="1">
            <a:off x="5353050" y="1833563"/>
            <a:ext cx="1127125" cy="1408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4" name="PoljeZBesedilom 123"/>
          <p:cNvSpPr txBox="1"/>
          <p:nvPr/>
        </p:nvSpPr>
        <p:spPr>
          <a:xfrm>
            <a:off x="5788025" y="1593850"/>
            <a:ext cx="1525588" cy="254000"/>
          </a:xfrm>
          <a:prstGeom prst="rect">
            <a:avLst/>
          </a:prstGeom>
          <a:noFill/>
        </p:spPr>
        <p:txBody>
          <a:bodyPr wrap="none">
            <a:spAutoFit/>
          </a:bodyPr>
          <a:lstStyle/>
          <a:p>
            <a:pPr>
              <a:defRPr/>
            </a:pPr>
            <a:r>
              <a:rPr lang="sl-SI" sz="1050" dirty="0"/>
              <a:t>Odčitana temperatura</a:t>
            </a:r>
          </a:p>
        </p:txBody>
      </p:sp>
      <p:cxnSp>
        <p:nvCxnSpPr>
          <p:cNvPr id="125" name="Raven puščični povezovalnik 124"/>
          <p:cNvCxnSpPr/>
          <p:nvPr/>
        </p:nvCxnSpPr>
        <p:spPr>
          <a:xfrm flipH="1" flipV="1">
            <a:off x="5353050" y="4581525"/>
            <a:ext cx="1512888" cy="7540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67" name="PoljeZBesedilom 31752"/>
          <p:cNvSpPr txBox="1">
            <a:spLocks noChangeArrowheads="1"/>
          </p:cNvSpPr>
          <p:nvPr/>
        </p:nvSpPr>
        <p:spPr bwMode="auto">
          <a:xfrm>
            <a:off x="2244356" y="5731431"/>
            <a:ext cx="3721981" cy="830997"/>
          </a:xfrm>
          <a:prstGeom prst="rect">
            <a:avLst/>
          </a:prstGeom>
          <a:solidFill>
            <a:srgbClr val="FF0000"/>
          </a:solidFill>
          <a:ln>
            <a:noFill/>
          </a:ln>
          <a:extLst/>
        </p:spPr>
        <p:txBody>
          <a:bodyPr wrap="none">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sz="1600" i="1" dirty="0" err="1" smtClean="0">
                <a:solidFill>
                  <a:schemeClr val="bg1"/>
                </a:solidFill>
              </a:rPr>
              <a:t>T</a:t>
            </a:r>
            <a:r>
              <a:rPr lang="sl-SI" altLang="sl-SI" sz="1050" dirty="0" err="1" smtClean="0">
                <a:solidFill>
                  <a:schemeClr val="bg1"/>
                </a:solidFill>
              </a:rPr>
              <a:t>prava</a:t>
            </a:r>
            <a:r>
              <a:rPr lang="sl-SI" altLang="sl-SI" sz="1600" dirty="0" smtClean="0">
                <a:solidFill>
                  <a:schemeClr val="bg1"/>
                </a:solidFill>
              </a:rPr>
              <a:t> </a:t>
            </a:r>
            <a:r>
              <a:rPr lang="sl-SI" altLang="sl-SI" sz="1600" dirty="0">
                <a:solidFill>
                  <a:schemeClr val="bg1"/>
                </a:solidFill>
              </a:rPr>
              <a:t>= </a:t>
            </a:r>
            <a:r>
              <a:rPr lang="sl-SI" altLang="sl-SI" sz="1600" i="1" dirty="0" err="1">
                <a:solidFill>
                  <a:schemeClr val="bg1"/>
                </a:solidFill>
              </a:rPr>
              <a:t>T</a:t>
            </a:r>
            <a:r>
              <a:rPr lang="sl-SI" altLang="sl-SI" sz="1050" dirty="0" err="1">
                <a:solidFill>
                  <a:schemeClr val="bg1"/>
                </a:solidFill>
              </a:rPr>
              <a:t>odčitana</a:t>
            </a:r>
            <a:r>
              <a:rPr lang="sl-SI" altLang="sl-SI" sz="1600" dirty="0">
                <a:solidFill>
                  <a:schemeClr val="bg1"/>
                </a:solidFill>
              </a:rPr>
              <a:t> + </a:t>
            </a:r>
            <a:r>
              <a:rPr lang="sl-SI" altLang="sl-SI" sz="1600" dirty="0" smtClean="0">
                <a:solidFill>
                  <a:schemeClr val="bg1"/>
                </a:solidFill>
              </a:rPr>
              <a:t>korekcija </a:t>
            </a:r>
            <a:r>
              <a:rPr lang="sl-SI" altLang="sl-SI" sz="1600" dirty="0" smtClean="0">
                <a:solidFill>
                  <a:schemeClr val="bg1"/>
                </a:solidFill>
                <a:latin typeface="Times New Roman"/>
                <a:cs typeface="Times New Roman"/>
              </a:rPr>
              <a:t>± negotovost</a:t>
            </a:r>
            <a:endParaRPr lang="sl-SI" altLang="sl-SI" sz="1600" dirty="0" smtClean="0">
              <a:solidFill>
                <a:schemeClr val="bg1"/>
              </a:solidFill>
            </a:endParaRPr>
          </a:p>
          <a:p>
            <a:pPr eaLnBrk="1" hangingPunct="1"/>
            <a:endParaRPr lang="sl-SI" altLang="sl-SI" sz="1600" dirty="0">
              <a:solidFill>
                <a:schemeClr val="bg1"/>
              </a:solidFill>
            </a:endParaRPr>
          </a:p>
          <a:p>
            <a:pPr eaLnBrk="1" hangingPunct="1"/>
            <a:r>
              <a:rPr lang="sl-SI" altLang="sl-SI" sz="1600" dirty="0">
                <a:solidFill>
                  <a:schemeClr val="bg1"/>
                </a:solidFill>
                <a:latin typeface="Times New Roman" panose="02020603050405020304" pitchFamily="18" charset="0"/>
                <a:cs typeface="Times New Roman" panose="02020603050405020304" pitchFamily="18" charset="0"/>
              </a:rPr>
              <a:t>0,0 °C = 1,4 °C + (– 1,4 °C</a:t>
            </a:r>
            <a:r>
              <a:rPr lang="sl-SI" altLang="sl-SI" sz="1600" dirty="0" smtClean="0">
                <a:solidFill>
                  <a:schemeClr val="bg1"/>
                </a:solidFill>
                <a:latin typeface="Times New Roman" panose="02020603050405020304" pitchFamily="18" charset="0"/>
                <a:cs typeface="Times New Roman" panose="02020603050405020304" pitchFamily="18" charset="0"/>
              </a:rPr>
              <a:t>) </a:t>
            </a:r>
            <a:r>
              <a:rPr lang="sl-SI" altLang="sl-SI" sz="1600" dirty="0" smtClean="0">
                <a:solidFill>
                  <a:schemeClr val="bg1"/>
                </a:solidFill>
                <a:latin typeface="Times New Roman"/>
                <a:cs typeface="Times New Roman"/>
              </a:rPr>
              <a:t>± 0,1 °C</a:t>
            </a:r>
            <a:r>
              <a:rPr lang="sl-SI" altLang="sl-SI" sz="1600" dirty="0" smtClean="0">
                <a:solidFill>
                  <a:schemeClr val="bg1"/>
                </a:solidFill>
              </a:rPr>
              <a:t> </a:t>
            </a:r>
            <a:endParaRPr lang="sl-SI" altLang="sl-SI" sz="1600" dirty="0">
              <a:solidFill>
                <a:schemeClr val="bg1"/>
              </a:solidFill>
            </a:endParaRPr>
          </a:p>
        </p:txBody>
      </p:sp>
      <p:pic>
        <p:nvPicPr>
          <p:cNvPr id="32" name="Picture 5" descr="LMK-logo-clr-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33" name="Picture 7" descr="UL_logo-0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pic>
        <p:nvPicPr>
          <p:cNvPr id="35844" name="Picture 2" descr="8termometrov"/>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 y="0"/>
            <a:ext cx="1717675" cy="2668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6"/>
          <p:cNvSpPr txBox="1">
            <a:spLocks noChangeArrowheads="1"/>
          </p:cNvSpPr>
          <p:nvPr/>
        </p:nvSpPr>
        <p:spPr bwMode="auto">
          <a:xfrm>
            <a:off x="895055" y="1162834"/>
            <a:ext cx="812165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000" dirty="0"/>
              <a:t>Merilni rezultat z razširjeno negotovostjo  </a:t>
            </a:r>
            <a:r>
              <a:rPr lang="sl-SI" altLang="sl-SI" sz="2000" i="1" dirty="0"/>
              <a:t>U</a:t>
            </a:r>
            <a:r>
              <a:rPr lang="sl-SI" altLang="sl-SI" sz="2000" dirty="0"/>
              <a:t> = </a:t>
            </a:r>
            <a:r>
              <a:rPr lang="sl-SI" altLang="sl-SI" sz="2000" i="1" dirty="0" err="1"/>
              <a:t>k</a:t>
            </a:r>
            <a:r>
              <a:rPr lang="sl-SI" altLang="sl-SI" sz="2000" dirty="0" err="1">
                <a:sym typeface="Symbol" pitchFamily="18" charset="2"/>
              </a:rPr>
              <a:t></a:t>
            </a:r>
            <a:r>
              <a:rPr lang="sl-SI" altLang="sl-SI" sz="2000" i="1" dirty="0" err="1"/>
              <a:t>u</a:t>
            </a:r>
            <a:r>
              <a:rPr lang="sl-SI" altLang="sl-SI" sz="2000" dirty="0"/>
              <a:t>(</a:t>
            </a:r>
            <a:r>
              <a:rPr lang="sl-SI" altLang="sl-SI" sz="2000" i="1" dirty="0"/>
              <a:t>I</a:t>
            </a:r>
            <a:r>
              <a:rPr lang="sl-SI" altLang="sl-SI" sz="2000" dirty="0"/>
              <a:t>)</a:t>
            </a:r>
          </a:p>
          <a:p>
            <a:pPr eaLnBrk="1" hangingPunct="1">
              <a:spcBef>
                <a:spcPct val="50000"/>
              </a:spcBef>
              <a:buFontTx/>
              <a:buNone/>
            </a:pPr>
            <a:r>
              <a:rPr lang="sl-SI" altLang="sl-SI" sz="1600" i="1" dirty="0"/>
              <a:t>Če je št</a:t>
            </a:r>
            <a:r>
              <a:rPr lang="sl-SI" altLang="sl-SI" sz="1600" i="1" dirty="0">
                <a:latin typeface="Arial" charset="0"/>
              </a:rPr>
              <a:t>evilo</a:t>
            </a:r>
            <a:r>
              <a:rPr lang="sl-SI" altLang="sl-SI" sz="1600" i="1" dirty="0"/>
              <a:t> meritev veliko, se porazdelitev podredi </a:t>
            </a:r>
            <a:r>
              <a:rPr lang="sl-SI" altLang="sl-SI" sz="1600" b="1" i="1" dirty="0"/>
              <a:t>normalni (Gaussovi)</a:t>
            </a:r>
            <a:r>
              <a:rPr lang="sl-SI" altLang="sl-SI" sz="1600" i="1" dirty="0"/>
              <a:t>.</a:t>
            </a:r>
            <a:r>
              <a:rPr lang="sl-SI" altLang="sl-SI" sz="2000" i="1" dirty="0"/>
              <a:t> </a:t>
            </a:r>
          </a:p>
        </p:txBody>
      </p:sp>
      <p:sp>
        <p:nvSpPr>
          <p:cNvPr id="32771" name="Line 11"/>
          <p:cNvSpPr>
            <a:spLocks noChangeShapeType="1"/>
          </p:cNvSpPr>
          <p:nvPr/>
        </p:nvSpPr>
        <p:spPr bwMode="auto">
          <a:xfrm>
            <a:off x="1600200" y="5791200"/>
            <a:ext cx="57912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72" name="Freeform 30"/>
          <p:cNvSpPr>
            <a:spLocks/>
          </p:cNvSpPr>
          <p:nvPr/>
        </p:nvSpPr>
        <p:spPr bwMode="auto">
          <a:xfrm>
            <a:off x="1676400" y="3581400"/>
            <a:ext cx="5638800" cy="2133600"/>
          </a:xfrm>
          <a:custGeom>
            <a:avLst/>
            <a:gdLst>
              <a:gd name="T0" fmla="*/ 0 w 3552"/>
              <a:gd name="T1" fmla="*/ 2147483647 h 1344"/>
              <a:gd name="T2" fmla="*/ 2147483647 w 3552"/>
              <a:gd name="T3" fmla="*/ 2147483647 h 1344"/>
              <a:gd name="T4" fmla="*/ 2147483647 w 3552"/>
              <a:gd name="T5" fmla="*/ 0 h 1344"/>
              <a:gd name="T6" fmla="*/ 2147483647 w 3552"/>
              <a:gd name="T7" fmla="*/ 2147483647 h 1344"/>
              <a:gd name="T8" fmla="*/ 2147483647 w 3552"/>
              <a:gd name="T9" fmla="*/ 2147483647 h 1344"/>
              <a:gd name="T10" fmla="*/ 0 60000 65536"/>
              <a:gd name="T11" fmla="*/ 0 60000 65536"/>
              <a:gd name="T12" fmla="*/ 0 60000 65536"/>
              <a:gd name="T13" fmla="*/ 0 60000 65536"/>
              <a:gd name="T14" fmla="*/ 0 60000 65536"/>
              <a:gd name="T15" fmla="*/ 0 w 3552"/>
              <a:gd name="T16" fmla="*/ 0 h 1344"/>
              <a:gd name="T17" fmla="*/ 3552 w 3552"/>
              <a:gd name="T18" fmla="*/ 1344 h 1344"/>
            </a:gdLst>
            <a:ahLst/>
            <a:cxnLst>
              <a:cxn ang="T10">
                <a:pos x="T0" y="T1"/>
              </a:cxn>
              <a:cxn ang="T11">
                <a:pos x="T2" y="T3"/>
              </a:cxn>
              <a:cxn ang="T12">
                <a:pos x="T4" y="T5"/>
              </a:cxn>
              <a:cxn ang="T13">
                <a:pos x="T6" y="T7"/>
              </a:cxn>
              <a:cxn ang="T14">
                <a:pos x="T8" y="T9"/>
              </a:cxn>
            </a:cxnLst>
            <a:rect l="T15" t="T16" r="T17" b="T18"/>
            <a:pathLst>
              <a:path w="3552" h="1344">
                <a:moveTo>
                  <a:pt x="0" y="1344"/>
                </a:moveTo>
                <a:cubicBezTo>
                  <a:pt x="332" y="1312"/>
                  <a:pt x="664" y="1280"/>
                  <a:pt x="960" y="1056"/>
                </a:cubicBezTo>
                <a:cubicBezTo>
                  <a:pt x="1256" y="832"/>
                  <a:pt x="1504" y="0"/>
                  <a:pt x="1776" y="0"/>
                </a:cubicBezTo>
                <a:cubicBezTo>
                  <a:pt x="2048" y="0"/>
                  <a:pt x="2296" y="832"/>
                  <a:pt x="2592" y="1056"/>
                </a:cubicBezTo>
                <a:cubicBezTo>
                  <a:pt x="2888" y="1280"/>
                  <a:pt x="3220" y="1312"/>
                  <a:pt x="3552" y="1344"/>
                </a:cubicBezTo>
              </a:path>
            </a:pathLst>
          </a:custGeom>
          <a:noFill/>
          <a:ln w="12700" cap="sq">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sl-SI"/>
          </a:p>
        </p:txBody>
      </p:sp>
      <p:sp>
        <p:nvSpPr>
          <p:cNvPr id="3079" name="Text Box 47"/>
          <p:cNvSpPr txBox="1">
            <a:spLocks noChangeArrowheads="1"/>
          </p:cNvSpPr>
          <p:nvPr/>
        </p:nvSpPr>
        <p:spPr bwMode="auto">
          <a:xfrm>
            <a:off x="3505200" y="5791200"/>
            <a:ext cx="609600" cy="457200"/>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Times New Roman" pitchFamily="18" charset="0"/>
              </a:rPr>
              <a:t>-</a:t>
            </a:r>
            <a:r>
              <a:rPr lang="sl-SI" sz="2400" dirty="0">
                <a:latin typeface="+mn-lt"/>
              </a:rPr>
              <a:t>s</a:t>
            </a:r>
          </a:p>
        </p:txBody>
      </p:sp>
      <p:sp>
        <p:nvSpPr>
          <p:cNvPr id="3080" name="Text Box 48"/>
          <p:cNvSpPr txBox="1">
            <a:spLocks noChangeArrowheads="1"/>
          </p:cNvSpPr>
          <p:nvPr/>
        </p:nvSpPr>
        <p:spPr bwMode="auto">
          <a:xfrm>
            <a:off x="4800600" y="5791200"/>
            <a:ext cx="609600" cy="457200"/>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Times New Roman" pitchFamily="18" charset="0"/>
              </a:rPr>
              <a:t>+</a:t>
            </a:r>
            <a:r>
              <a:rPr lang="sl-SI" sz="2400" dirty="0">
                <a:latin typeface="+mn-lt"/>
              </a:rPr>
              <a:t>s</a:t>
            </a:r>
          </a:p>
        </p:txBody>
      </p:sp>
      <p:sp>
        <p:nvSpPr>
          <p:cNvPr id="32775" name="Line 56"/>
          <p:cNvSpPr>
            <a:spLocks noChangeShapeType="1"/>
          </p:cNvSpPr>
          <p:nvPr/>
        </p:nvSpPr>
        <p:spPr bwMode="auto">
          <a:xfrm>
            <a:off x="3810000" y="4387850"/>
            <a:ext cx="0" cy="140335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76" name="Line 14"/>
          <p:cNvSpPr>
            <a:spLocks noChangeShapeType="1"/>
          </p:cNvSpPr>
          <p:nvPr/>
        </p:nvSpPr>
        <p:spPr bwMode="auto">
          <a:xfrm>
            <a:off x="4495800" y="3352800"/>
            <a:ext cx="0" cy="259080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77" name="Line 75"/>
          <p:cNvSpPr>
            <a:spLocks noChangeShapeType="1"/>
          </p:cNvSpPr>
          <p:nvPr/>
        </p:nvSpPr>
        <p:spPr bwMode="auto">
          <a:xfrm>
            <a:off x="5181600" y="4387850"/>
            <a:ext cx="0" cy="140335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grpSp>
        <p:nvGrpSpPr>
          <p:cNvPr id="2" name="Group 74"/>
          <p:cNvGrpSpPr>
            <a:grpSpLocks/>
          </p:cNvGrpSpPr>
          <p:nvPr/>
        </p:nvGrpSpPr>
        <p:grpSpPr bwMode="auto">
          <a:xfrm>
            <a:off x="2819400" y="3581400"/>
            <a:ext cx="3429000" cy="2667000"/>
            <a:chOff x="144" y="3168"/>
            <a:chExt cx="2160" cy="1680"/>
          </a:xfrm>
        </p:grpSpPr>
        <p:sp>
          <p:nvSpPr>
            <p:cNvPr id="32799" name="Line 31"/>
            <p:cNvSpPr>
              <a:spLocks noChangeShapeType="1"/>
            </p:cNvSpPr>
            <p:nvPr/>
          </p:nvSpPr>
          <p:spPr bwMode="auto">
            <a:xfrm>
              <a:off x="336" y="4224"/>
              <a:ext cx="0" cy="38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800" name="Line 50"/>
            <p:cNvSpPr>
              <a:spLocks noChangeShapeType="1"/>
            </p:cNvSpPr>
            <p:nvPr/>
          </p:nvSpPr>
          <p:spPr bwMode="auto">
            <a:xfrm>
              <a:off x="2064" y="4224"/>
              <a:ext cx="0" cy="38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801" name="Freeform 63"/>
            <p:cNvSpPr>
              <a:spLocks/>
            </p:cNvSpPr>
            <p:nvPr/>
          </p:nvSpPr>
          <p:spPr bwMode="auto">
            <a:xfrm>
              <a:off x="336" y="3678"/>
              <a:ext cx="432" cy="882"/>
            </a:xfrm>
            <a:custGeom>
              <a:avLst/>
              <a:gdLst>
                <a:gd name="T0" fmla="*/ 0 w 432"/>
                <a:gd name="T1" fmla="*/ 579 h 882"/>
                <a:gd name="T2" fmla="*/ 54 w 432"/>
                <a:gd name="T3" fmla="*/ 543 h 882"/>
                <a:gd name="T4" fmla="*/ 117 w 432"/>
                <a:gd name="T5" fmla="*/ 486 h 882"/>
                <a:gd name="T6" fmla="*/ 162 w 432"/>
                <a:gd name="T7" fmla="*/ 426 h 882"/>
                <a:gd name="T8" fmla="*/ 216 w 432"/>
                <a:gd name="T9" fmla="*/ 357 h 882"/>
                <a:gd name="T10" fmla="*/ 279 w 432"/>
                <a:gd name="T11" fmla="*/ 261 h 882"/>
                <a:gd name="T12" fmla="*/ 324 w 432"/>
                <a:gd name="T13" fmla="*/ 183 h 882"/>
                <a:gd name="T14" fmla="*/ 384 w 432"/>
                <a:gd name="T15" fmla="*/ 81 h 882"/>
                <a:gd name="T16" fmla="*/ 426 w 432"/>
                <a:gd name="T17" fmla="*/ 0 h 882"/>
                <a:gd name="T18" fmla="*/ 432 w 432"/>
                <a:gd name="T19" fmla="*/ 18 h 882"/>
                <a:gd name="T20" fmla="*/ 432 w 432"/>
                <a:gd name="T21" fmla="*/ 882 h 882"/>
                <a:gd name="T22" fmla="*/ 0 w 432"/>
                <a:gd name="T23" fmla="*/ 882 h 882"/>
                <a:gd name="T24" fmla="*/ 0 w 432"/>
                <a:gd name="T25" fmla="*/ 579 h 8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2"/>
                <a:gd name="T40" fmla="*/ 0 h 882"/>
                <a:gd name="T41" fmla="*/ 432 w 432"/>
                <a:gd name="T42" fmla="*/ 882 h 8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2" h="882">
                  <a:moveTo>
                    <a:pt x="0" y="579"/>
                  </a:moveTo>
                  <a:lnTo>
                    <a:pt x="54" y="543"/>
                  </a:lnTo>
                  <a:lnTo>
                    <a:pt x="117" y="486"/>
                  </a:lnTo>
                  <a:lnTo>
                    <a:pt x="162" y="426"/>
                  </a:lnTo>
                  <a:lnTo>
                    <a:pt x="216" y="357"/>
                  </a:lnTo>
                  <a:lnTo>
                    <a:pt x="279" y="261"/>
                  </a:lnTo>
                  <a:lnTo>
                    <a:pt x="324" y="183"/>
                  </a:lnTo>
                  <a:lnTo>
                    <a:pt x="384" y="81"/>
                  </a:lnTo>
                  <a:lnTo>
                    <a:pt x="426" y="0"/>
                  </a:lnTo>
                  <a:lnTo>
                    <a:pt x="432" y="18"/>
                  </a:lnTo>
                  <a:lnTo>
                    <a:pt x="432" y="882"/>
                  </a:lnTo>
                  <a:lnTo>
                    <a:pt x="0" y="882"/>
                  </a:lnTo>
                  <a:lnTo>
                    <a:pt x="0" y="579"/>
                  </a:lnTo>
                  <a:close/>
                </a:path>
              </a:pathLst>
            </a:custGeom>
            <a:solidFill>
              <a:srgbClr val="FF9900"/>
            </a:solidFill>
            <a:ln w="12700" cap="sq">
              <a:solidFill>
                <a:schemeClr val="tx1"/>
              </a:solidFill>
              <a:round/>
              <a:headEnd type="none" w="sm" len="sm"/>
              <a:tailEnd type="none" w="sm" len="sm"/>
            </a:ln>
          </p:spPr>
          <p:txBody>
            <a:bodyPr wrap="none"/>
            <a:lstStyle/>
            <a:p>
              <a:endParaRPr lang="sl-SI"/>
            </a:p>
          </p:txBody>
        </p:sp>
        <p:sp>
          <p:nvSpPr>
            <p:cNvPr id="32802" name="Freeform 64"/>
            <p:cNvSpPr>
              <a:spLocks/>
            </p:cNvSpPr>
            <p:nvPr/>
          </p:nvSpPr>
          <p:spPr bwMode="auto">
            <a:xfrm flipH="1">
              <a:off x="1632" y="3678"/>
              <a:ext cx="432" cy="882"/>
            </a:xfrm>
            <a:custGeom>
              <a:avLst/>
              <a:gdLst>
                <a:gd name="T0" fmla="*/ 0 w 432"/>
                <a:gd name="T1" fmla="*/ 579 h 882"/>
                <a:gd name="T2" fmla="*/ 54 w 432"/>
                <a:gd name="T3" fmla="*/ 543 h 882"/>
                <a:gd name="T4" fmla="*/ 117 w 432"/>
                <a:gd name="T5" fmla="*/ 486 h 882"/>
                <a:gd name="T6" fmla="*/ 162 w 432"/>
                <a:gd name="T7" fmla="*/ 426 h 882"/>
                <a:gd name="T8" fmla="*/ 216 w 432"/>
                <a:gd name="T9" fmla="*/ 357 h 882"/>
                <a:gd name="T10" fmla="*/ 279 w 432"/>
                <a:gd name="T11" fmla="*/ 261 h 882"/>
                <a:gd name="T12" fmla="*/ 324 w 432"/>
                <a:gd name="T13" fmla="*/ 183 h 882"/>
                <a:gd name="T14" fmla="*/ 384 w 432"/>
                <a:gd name="T15" fmla="*/ 81 h 882"/>
                <a:gd name="T16" fmla="*/ 426 w 432"/>
                <a:gd name="T17" fmla="*/ 0 h 882"/>
                <a:gd name="T18" fmla="*/ 432 w 432"/>
                <a:gd name="T19" fmla="*/ 18 h 882"/>
                <a:gd name="T20" fmla="*/ 432 w 432"/>
                <a:gd name="T21" fmla="*/ 882 h 882"/>
                <a:gd name="T22" fmla="*/ 0 w 432"/>
                <a:gd name="T23" fmla="*/ 882 h 882"/>
                <a:gd name="T24" fmla="*/ 0 w 432"/>
                <a:gd name="T25" fmla="*/ 579 h 8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2"/>
                <a:gd name="T40" fmla="*/ 0 h 882"/>
                <a:gd name="T41" fmla="*/ 432 w 432"/>
                <a:gd name="T42" fmla="*/ 882 h 8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2" h="882">
                  <a:moveTo>
                    <a:pt x="0" y="579"/>
                  </a:moveTo>
                  <a:lnTo>
                    <a:pt x="54" y="543"/>
                  </a:lnTo>
                  <a:lnTo>
                    <a:pt x="117" y="486"/>
                  </a:lnTo>
                  <a:lnTo>
                    <a:pt x="162" y="426"/>
                  </a:lnTo>
                  <a:lnTo>
                    <a:pt x="216" y="357"/>
                  </a:lnTo>
                  <a:lnTo>
                    <a:pt x="279" y="261"/>
                  </a:lnTo>
                  <a:lnTo>
                    <a:pt x="324" y="183"/>
                  </a:lnTo>
                  <a:lnTo>
                    <a:pt x="384" y="81"/>
                  </a:lnTo>
                  <a:lnTo>
                    <a:pt x="426" y="0"/>
                  </a:lnTo>
                  <a:lnTo>
                    <a:pt x="432" y="18"/>
                  </a:lnTo>
                  <a:lnTo>
                    <a:pt x="432" y="882"/>
                  </a:lnTo>
                  <a:lnTo>
                    <a:pt x="0" y="882"/>
                  </a:lnTo>
                  <a:lnTo>
                    <a:pt x="0" y="579"/>
                  </a:lnTo>
                  <a:close/>
                </a:path>
              </a:pathLst>
            </a:custGeom>
            <a:solidFill>
              <a:srgbClr val="FF9900"/>
            </a:solidFill>
            <a:ln w="12700" cap="sq">
              <a:solidFill>
                <a:schemeClr val="tx1"/>
              </a:solidFill>
              <a:round/>
              <a:headEnd type="none" w="sm" len="sm"/>
              <a:tailEnd type="none" w="sm" len="sm"/>
            </a:ln>
          </p:spPr>
          <p:txBody>
            <a:bodyPr wrap="none"/>
            <a:lstStyle/>
            <a:p>
              <a:endParaRPr lang="sl-SI"/>
            </a:p>
          </p:txBody>
        </p:sp>
        <p:sp>
          <p:nvSpPr>
            <p:cNvPr id="32803" name="Freeform 66"/>
            <p:cNvSpPr>
              <a:spLocks/>
            </p:cNvSpPr>
            <p:nvPr/>
          </p:nvSpPr>
          <p:spPr bwMode="auto">
            <a:xfrm>
              <a:off x="771" y="3168"/>
              <a:ext cx="861" cy="499"/>
            </a:xfrm>
            <a:custGeom>
              <a:avLst/>
              <a:gdLst>
                <a:gd name="T0" fmla="*/ 0 w 864"/>
                <a:gd name="T1" fmla="*/ 561 h 480"/>
                <a:gd name="T2" fmla="*/ 428 w 864"/>
                <a:gd name="T3" fmla="*/ 0 h 480"/>
                <a:gd name="T4" fmla="*/ 852 w 864"/>
                <a:gd name="T5" fmla="*/ 561 h 480"/>
                <a:gd name="T6" fmla="*/ 0 60000 65536"/>
                <a:gd name="T7" fmla="*/ 0 60000 65536"/>
                <a:gd name="T8" fmla="*/ 0 60000 65536"/>
                <a:gd name="T9" fmla="*/ 0 w 864"/>
                <a:gd name="T10" fmla="*/ 0 h 480"/>
                <a:gd name="T11" fmla="*/ 864 w 864"/>
                <a:gd name="T12" fmla="*/ 480 h 480"/>
              </a:gdLst>
              <a:ahLst/>
              <a:cxnLst>
                <a:cxn ang="T6">
                  <a:pos x="T0" y="T1"/>
                </a:cxn>
                <a:cxn ang="T7">
                  <a:pos x="T2" y="T3"/>
                </a:cxn>
                <a:cxn ang="T8">
                  <a:pos x="T4" y="T5"/>
                </a:cxn>
              </a:cxnLst>
              <a:rect l="T9" t="T10" r="T11" b="T12"/>
              <a:pathLst>
                <a:path w="864" h="480">
                  <a:moveTo>
                    <a:pt x="0" y="480"/>
                  </a:moveTo>
                  <a:cubicBezTo>
                    <a:pt x="144" y="240"/>
                    <a:pt x="288" y="0"/>
                    <a:pt x="432" y="0"/>
                  </a:cubicBezTo>
                  <a:cubicBezTo>
                    <a:pt x="576" y="0"/>
                    <a:pt x="720" y="240"/>
                    <a:pt x="864" y="480"/>
                  </a:cubicBezTo>
                </a:path>
              </a:pathLst>
            </a:custGeom>
            <a:solidFill>
              <a:srgbClr val="FF9900"/>
            </a:solidFill>
            <a:ln w="12700" cap="sq">
              <a:solidFill>
                <a:schemeClr val="tx1"/>
              </a:solidFill>
              <a:round/>
              <a:headEnd type="none" w="sm" len="sm"/>
              <a:tailEnd type="none" w="sm" len="sm"/>
            </a:ln>
          </p:spPr>
          <p:txBody>
            <a:bodyPr wrap="none"/>
            <a:lstStyle/>
            <a:p>
              <a:endParaRPr lang="sl-SI"/>
            </a:p>
          </p:txBody>
        </p:sp>
        <p:sp>
          <p:nvSpPr>
            <p:cNvPr id="32804" name="Rectangle 67"/>
            <p:cNvSpPr>
              <a:spLocks noChangeArrowheads="1"/>
            </p:cNvSpPr>
            <p:nvPr/>
          </p:nvSpPr>
          <p:spPr bwMode="auto">
            <a:xfrm>
              <a:off x="768" y="3666"/>
              <a:ext cx="864" cy="895"/>
            </a:xfrm>
            <a:prstGeom prst="rect">
              <a:avLst/>
            </a:prstGeom>
            <a:solidFill>
              <a:srgbClr val="FF9900"/>
            </a:solidFill>
            <a:ln w="12700" cap="sq">
              <a:solidFill>
                <a:schemeClr val="tx1"/>
              </a:solidFill>
              <a:miter lim="800000"/>
              <a:headEnd type="none" w="sm" len="sm"/>
              <a:tailEnd type="none" w="sm" len="sm"/>
            </a:ln>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a:latin typeface="Times New Roman" pitchFamily="18" charset="0"/>
              </a:endParaRPr>
            </a:p>
          </p:txBody>
        </p:sp>
        <p:sp>
          <p:nvSpPr>
            <p:cNvPr id="32805" name="Line 68"/>
            <p:cNvSpPr>
              <a:spLocks noChangeShapeType="1"/>
            </p:cNvSpPr>
            <p:nvPr/>
          </p:nvSpPr>
          <p:spPr bwMode="auto">
            <a:xfrm>
              <a:off x="780" y="3666"/>
              <a:ext cx="839" cy="0"/>
            </a:xfrm>
            <a:prstGeom prst="line">
              <a:avLst/>
            </a:prstGeom>
            <a:noFill/>
            <a:ln w="127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115" name="Text Box 69"/>
            <p:cNvSpPr txBox="1">
              <a:spLocks noChangeArrowheads="1"/>
            </p:cNvSpPr>
            <p:nvPr/>
          </p:nvSpPr>
          <p:spPr bwMode="auto">
            <a:xfrm>
              <a:off x="144" y="4560"/>
              <a:ext cx="480" cy="288"/>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Times New Roman" pitchFamily="18" charset="0"/>
                </a:rPr>
                <a:t>-</a:t>
              </a:r>
              <a:r>
                <a:rPr lang="sl-SI" sz="2400" i="1" dirty="0" err="1">
                  <a:latin typeface="+mn-lt"/>
                </a:rPr>
                <a:t>k</a:t>
              </a:r>
              <a:r>
                <a:rPr lang="sl-SI" sz="2400" dirty="0" err="1">
                  <a:latin typeface="+mn-lt"/>
                </a:rPr>
                <a:t>s</a:t>
              </a:r>
              <a:endParaRPr lang="sl-SI" sz="2400" dirty="0">
                <a:latin typeface="+mn-lt"/>
              </a:endParaRPr>
            </a:p>
          </p:txBody>
        </p:sp>
        <p:sp>
          <p:nvSpPr>
            <p:cNvPr id="3116" name="Text Box 70"/>
            <p:cNvSpPr txBox="1">
              <a:spLocks noChangeArrowheads="1"/>
            </p:cNvSpPr>
            <p:nvPr/>
          </p:nvSpPr>
          <p:spPr bwMode="auto">
            <a:xfrm>
              <a:off x="1824" y="4560"/>
              <a:ext cx="480" cy="288"/>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Times New Roman" pitchFamily="18" charset="0"/>
                </a:rPr>
                <a:t>+</a:t>
              </a:r>
              <a:r>
                <a:rPr lang="sl-SI" sz="2400" i="1" dirty="0" err="1"/>
                <a:t>k</a:t>
              </a:r>
              <a:r>
                <a:rPr lang="sl-SI" sz="2400" dirty="0" err="1">
                  <a:latin typeface="+mn-lt"/>
                </a:rPr>
                <a:t>s</a:t>
              </a:r>
              <a:endParaRPr lang="sl-SI" sz="2400" dirty="0">
                <a:latin typeface="+mn-lt"/>
              </a:endParaRPr>
            </a:p>
          </p:txBody>
        </p:sp>
        <p:sp>
          <p:nvSpPr>
            <p:cNvPr id="32808" name="Text Box 71"/>
            <p:cNvSpPr txBox="1">
              <a:spLocks noChangeArrowheads="1"/>
            </p:cNvSpPr>
            <p:nvPr/>
          </p:nvSpPr>
          <p:spPr bwMode="auto">
            <a:xfrm>
              <a:off x="1008" y="3792"/>
              <a:ext cx="672"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400">
                  <a:solidFill>
                    <a:schemeClr val="bg2"/>
                  </a:solidFill>
                </a:rPr>
                <a:t>95%</a:t>
              </a:r>
            </a:p>
            <a:p>
              <a:pPr eaLnBrk="1" hangingPunct="1">
                <a:spcBef>
                  <a:spcPct val="50000"/>
                </a:spcBef>
                <a:buFontTx/>
                <a:buNone/>
              </a:pPr>
              <a:r>
                <a:rPr lang="sl-SI" altLang="sl-SI" sz="1400" i="1">
                  <a:solidFill>
                    <a:schemeClr val="bg2"/>
                  </a:solidFill>
                </a:rPr>
                <a:t>k</a:t>
              </a:r>
              <a:r>
                <a:rPr lang="sl-SI" altLang="sl-SI" sz="1400">
                  <a:solidFill>
                    <a:schemeClr val="bg2"/>
                  </a:solidFill>
                </a:rPr>
                <a:t>=1,96</a:t>
              </a:r>
            </a:p>
          </p:txBody>
        </p:sp>
        <p:sp>
          <p:nvSpPr>
            <p:cNvPr id="32809" name="Line 72"/>
            <p:cNvSpPr>
              <a:spLocks noChangeShapeType="1"/>
            </p:cNvSpPr>
            <p:nvPr/>
          </p:nvSpPr>
          <p:spPr bwMode="auto">
            <a:xfrm>
              <a:off x="768" y="3687"/>
              <a:ext cx="0" cy="864"/>
            </a:xfrm>
            <a:prstGeom prst="line">
              <a:avLst/>
            </a:prstGeom>
            <a:noFill/>
            <a:ln w="127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810" name="Line 73"/>
            <p:cNvSpPr>
              <a:spLocks noChangeShapeType="1"/>
            </p:cNvSpPr>
            <p:nvPr/>
          </p:nvSpPr>
          <p:spPr bwMode="auto">
            <a:xfrm>
              <a:off x="1632" y="3687"/>
              <a:ext cx="0" cy="864"/>
            </a:xfrm>
            <a:prstGeom prst="line">
              <a:avLst/>
            </a:prstGeom>
            <a:noFill/>
            <a:ln w="12700" cap="sq">
              <a:solidFill>
                <a:srgbClr val="FF9900"/>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grpSp>
      <p:grpSp>
        <p:nvGrpSpPr>
          <p:cNvPr id="3" name="Group 76"/>
          <p:cNvGrpSpPr>
            <a:grpSpLocks/>
          </p:cNvGrpSpPr>
          <p:nvPr/>
        </p:nvGrpSpPr>
        <p:grpSpPr bwMode="auto">
          <a:xfrm>
            <a:off x="3810000" y="3581400"/>
            <a:ext cx="1371600" cy="2211388"/>
            <a:chOff x="4320" y="1008"/>
            <a:chExt cx="864" cy="1393"/>
          </a:xfrm>
          <a:solidFill>
            <a:srgbClr val="CC3300"/>
          </a:solidFill>
        </p:grpSpPr>
        <p:grpSp>
          <p:nvGrpSpPr>
            <p:cNvPr id="4" name="Group 46"/>
            <p:cNvGrpSpPr>
              <a:grpSpLocks/>
            </p:cNvGrpSpPr>
            <p:nvPr/>
          </p:nvGrpSpPr>
          <p:grpSpPr bwMode="auto">
            <a:xfrm>
              <a:off x="4320" y="1008"/>
              <a:ext cx="864" cy="1393"/>
              <a:chOff x="2976" y="1632"/>
              <a:chExt cx="864" cy="1393"/>
            </a:xfrm>
            <a:grpFill/>
          </p:grpSpPr>
          <p:sp>
            <p:nvSpPr>
              <p:cNvPr id="3105" name="Freeform 35"/>
              <p:cNvSpPr>
                <a:spLocks/>
              </p:cNvSpPr>
              <p:nvPr/>
            </p:nvSpPr>
            <p:spPr bwMode="auto">
              <a:xfrm>
                <a:off x="2979" y="1632"/>
                <a:ext cx="861" cy="499"/>
              </a:xfrm>
              <a:custGeom>
                <a:avLst/>
                <a:gdLst>
                  <a:gd name="T0" fmla="*/ 0 w 864"/>
                  <a:gd name="T1" fmla="*/ 480 h 480"/>
                  <a:gd name="T2" fmla="*/ 432 w 864"/>
                  <a:gd name="T3" fmla="*/ 0 h 480"/>
                  <a:gd name="T4" fmla="*/ 864 w 864"/>
                  <a:gd name="T5" fmla="*/ 480 h 480"/>
                  <a:gd name="T6" fmla="*/ 0 60000 65536"/>
                  <a:gd name="T7" fmla="*/ 0 60000 65536"/>
                  <a:gd name="T8" fmla="*/ 0 60000 65536"/>
                  <a:gd name="T9" fmla="*/ 0 w 864"/>
                  <a:gd name="T10" fmla="*/ 0 h 480"/>
                  <a:gd name="T11" fmla="*/ 864 w 864"/>
                  <a:gd name="T12" fmla="*/ 480 h 480"/>
                </a:gdLst>
                <a:ahLst/>
                <a:cxnLst>
                  <a:cxn ang="T6">
                    <a:pos x="T0" y="T1"/>
                  </a:cxn>
                  <a:cxn ang="T7">
                    <a:pos x="T2" y="T3"/>
                  </a:cxn>
                  <a:cxn ang="T8">
                    <a:pos x="T4" y="T5"/>
                  </a:cxn>
                </a:cxnLst>
                <a:rect l="T9" t="T10" r="T11" b="T12"/>
                <a:pathLst>
                  <a:path w="864" h="480">
                    <a:moveTo>
                      <a:pt x="0" y="480"/>
                    </a:moveTo>
                    <a:cubicBezTo>
                      <a:pt x="144" y="240"/>
                      <a:pt x="288" y="0"/>
                      <a:pt x="432" y="0"/>
                    </a:cubicBezTo>
                    <a:cubicBezTo>
                      <a:pt x="576" y="0"/>
                      <a:pt x="720" y="240"/>
                      <a:pt x="864" y="480"/>
                    </a:cubicBezTo>
                  </a:path>
                </a:pathLst>
              </a:custGeom>
              <a:grpFill/>
              <a:ln w="12700" cap="sq">
                <a:solidFill>
                  <a:schemeClr val="tx1"/>
                </a:solidFill>
                <a:round/>
                <a:headEnd type="none" w="sm" len="sm"/>
                <a:tailEnd type="none" w="sm" len="sm"/>
              </a:ln>
            </p:spPr>
            <p:txBody>
              <a:bodyPr wrap="none"/>
              <a:lstStyle/>
              <a:p>
                <a:pPr>
                  <a:defRPr/>
                </a:pPr>
                <a:endParaRPr lang="sl-SI" sz="2400">
                  <a:latin typeface="Times New Roman" pitchFamily="18" charset="0"/>
                </a:endParaRPr>
              </a:p>
            </p:txBody>
          </p:sp>
          <p:sp>
            <p:nvSpPr>
              <p:cNvPr id="3106" name="Rectangle 42"/>
              <p:cNvSpPr>
                <a:spLocks noChangeArrowheads="1"/>
              </p:cNvSpPr>
              <p:nvPr/>
            </p:nvSpPr>
            <p:spPr bwMode="auto">
              <a:xfrm>
                <a:off x="2976" y="2130"/>
                <a:ext cx="864" cy="895"/>
              </a:xfrm>
              <a:prstGeom prst="rect">
                <a:avLst/>
              </a:prstGeom>
              <a:grpFill/>
              <a:ln w="12700" cap="sq">
                <a:solidFill>
                  <a:schemeClr val="tx1"/>
                </a:solidFill>
                <a:miter lim="800000"/>
                <a:headEnd type="none" w="sm" len="sm"/>
                <a:tailEnd type="none" w="sm" len="sm"/>
              </a:ln>
            </p:spPr>
            <p:txBody>
              <a:bodyPr wrap="none" anchor="ctr"/>
              <a:lstStyle/>
              <a:p>
                <a:pPr>
                  <a:defRPr/>
                </a:pPr>
                <a:endParaRPr lang="sl-SI" sz="2400">
                  <a:latin typeface="Times New Roman" pitchFamily="18" charset="0"/>
                </a:endParaRPr>
              </a:p>
            </p:txBody>
          </p:sp>
          <p:sp>
            <p:nvSpPr>
              <p:cNvPr id="3107" name="Line 43"/>
              <p:cNvSpPr>
                <a:spLocks noChangeShapeType="1"/>
              </p:cNvSpPr>
              <p:nvPr/>
            </p:nvSpPr>
            <p:spPr bwMode="auto">
              <a:xfrm>
                <a:off x="2988" y="2130"/>
                <a:ext cx="839" cy="0"/>
              </a:xfrm>
              <a:prstGeom prst="line">
                <a:avLst/>
              </a:prstGeom>
              <a:grpFill/>
              <a:ln w="12700" cap="sq">
                <a:solidFill>
                  <a:schemeClr val="accent1"/>
                </a:solidFill>
                <a:round/>
                <a:headEnd type="none" w="sm" len="sm"/>
                <a:tailEnd type="none" w="sm" len="sm"/>
              </a:ln>
            </p:spPr>
            <p:txBody>
              <a:bodyPr wrap="none"/>
              <a:lstStyle/>
              <a:p>
                <a:pPr>
                  <a:defRPr/>
                </a:pPr>
                <a:endParaRPr lang="sl-SI" sz="2400">
                  <a:latin typeface="Times New Roman" pitchFamily="18" charset="0"/>
                </a:endParaRPr>
              </a:p>
            </p:txBody>
          </p:sp>
        </p:grpSp>
        <p:sp>
          <p:nvSpPr>
            <p:cNvPr id="3104" name="Text Box 49"/>
            <p:cNvSpPr txBox="1">
              <a:spLocks noChangeArrowheads="1"/>
            </p:cNvSpPr>
            <p:nvPr/>
          </p:nvSpPr>
          <p:spPr bwMode="auto">
            <a:xfrm>
              <a:off x="4464" y="1632"/>
              <a:ext cx="672" cy="288"/>
            </a:xfrm>
            <a:prstGeom prst="rect">
              <a:avLst/>
            </a:prstGeom>
            <a:grpFill/>
            <a:ln w="12700" cap="sq">
              <a:noFill/>
              <a:miter lim="800000"/>
              <a:headEnd type="none" w="sm" len="sm"/>
              <a:tailEnd type="none" w="sm" len="sm"/>
            </a:ln>
          </p:spPr>
          <p:txBody>
            <a:bodyPr>
              <a:spAutoFit/>
            </a:bodyPr>
            <a:lstStyle/>
            <a:p>
              <a:pPr>
                <a:spcBef>
                  <a:spcPct val="50000"/>
                </a:spcBef>
                <a:defRPr/>
              </a:pPr>
              <a:r>
                <a:rPr lang="sl-SI" sz="2400" dirty="0">
                  <a:solidFill>
                    <a:srgbClr val="000000"/>
                  </a:solidFill>
                </a:rPr>
                <a:t>68,3%</a:t>
              </a:r>
            </a:p>
          </p:txBody>
        </p:sp>
      </p:grpSp>
      <p:grpSp>
        <p:nvGrpSpPr>
          <p:cNvPr id="5" name="Group 140"/>
          <p:cNvGrpSpPr>
            <a:grpSpLocks/>
          </p:cNvGrpSpPr>
          <p:nvPr/>
        </p:nvGrpSpPr>
        <p:grpSpPr bwMode="auto">
          <a:xfrm>
            <a:off x="7467600" y="3657600"/>
            <a:ext cx="1295400" cy="1371600"/>
            <a:chOff x="4704" y="1680"/>
            <a:chExt cx="816" cy="864"/>
          </a:xfrm>
        </p:grpSpPr>
        <p:sp>
          <p:nvSpPr>
            <p:cNvPr id="32783" name="Rectangle 139"/>
            <p:cNvSpPr>
              <a:spLocks noChangeArrowheads="1"/>
            </p:cNvSpPr>
            <p:nvPr/>
          </p:nvSpPr>
          <p:spPr bwMode="auto">
            <a:xfrm>
              <a:off x="4704" y="1968"/>
              <a:ext cx="768" cy="576"/>
            </a:xfrm>
            <a:prstGeom prst="rect">
              <a:avLst/>
            </a:prstGeom>
            <a:solidFill>
              <a:srgbClr val="B2B2B2"/>
            </a:solidFill>
            <a:ln w="12700" cap="sq">
              <a:solidFill>
                <a:schemeClr val="tx1"/>
              </a:solidFill>
              <a:miter lim="800000"/>
              <a:headEnd type="none" w="sm" len="sm"/>
              <a:tailEnd type="none" w="sm" len="sm"/>
            </a:ln>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a:solidFill>
                  <a:srgbClr val="000000"/>
                </a:solidFill>
                <a:latin typeface="Times New Roman" pitchFamily="18" charset="0"/>
              </a:endParaRPr>
            </a:p>
          </p:txBody>
        </p:sp>
        <p:grpSp>
          <p:nvGrpSpPr>
            <p:cNvPr id="32784" name="Group 130"/>
            <p:cNvGrpSpPr>
              <a:grpSpLocks/>
            </p:cNvGrpSpPr>
            <p:nvPr/>
          </p:nvGrpSpPr>
          <p:grpSpPr bwMode="auto">
            <a:xfrm>
              <a:off x="4704" y="1680"/>
              <a:ext cx="768" cy="864"/>
              <a:chOff x="4704" y="1392"/>
              <a:chExt cx="768" cy="864"/>
            </a:xfrm>
          </p:grpSpPr>
          <p:sp>
            <p:nvSpPr>
              <p:cNvPr id="32793" name="Rectangle 124"/>
              <p:cNvSpPr>
                <a:spLocks noChangeArrowheads="1"/>
              </p:cNvSpPr>
              <p:nvPr/>
            </p:nvSpPr>
            <p:spPr bwMode="auto">
              <a:xfrm>
                <a:off x="4704" y="1392"/>
                <a:ext cx="768"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a:solidFill>
                    <a:srgbClr val="000000"/>
                  </a:solidFill>
                  <a:latin typeface="Times New Roman" pitchFamily="18" charset="0"/>
                </a:endParaRPr>
              </a:p>
            </p:txBody>
          </p:sp>
          <p:sp>
            <p:nvSpPr>
              <p:cNvPr id="32794" name="Line 125"/>
              <p:cNvSpPr>
                <a:spLocks noChangeShapeType="1"/>
              </p:cNvSpPr>
              <p:nvPr/>
            </p:nvSpPr>
            <p:spPr bwMode="auto">
              <a:xfrm>
                <a:off x="5088" y="1392"/>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95" name="Line 126"/>
              <p:cNvSpPr>
                <a:spLocks noChangeShapeType="1"/>
              </p:cNvSpPr>
              <p:nvPr/>
            </p:nvSpPr>
            <p:spPr bwMode="auto">
              <a:xfrm>
                <a:off x="4704" y="1680"/>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96" name="Line 127"/>
              <p:cNvSpPr>
                <a:spLocks noChangeShapeType="1"/>
              </p:cNvSpPr>
              <p:nvPr/>
            </p:nvSpPr>
            <p:spPr bwMode="auto">
              <a:xfrm>
                <a:off x="4704" y="1872"/>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97" name="Line 128"/>
              <p:cNvSpPr>
                <a:spLocks noChangeShapeType="1"/>
              </p:cNvSpPr>
              <p:nvPr/>
            </p:nvSpPr>
            <p:spPr bwMode="auto">
              <a:xfrm>
                <a:off x="4704" y="2064"/>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2798" name="Line 129"/>
              <p:cNvSpPr>
                <a:spLocks noChangeShapeType="1"/>
              </p:cNvSpPr>
              <p:nvPr/>
            </p:nvSpPr>
            <p:spPr bwMode="auto">
              <a:xfrm>
                <a:off x="4704" y="2256"/>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grpSp>
        <p:sp>
          <p:nvSpPr>
            <p:cNvPr id="32785" name="Text Box 131"/>
            <p:cNvSpPr txBox="1">
              <a:spLocks noChangeArrowheads="1"/>
            </p:cNvSpPr>
            <p:nvPr/>
          </p:nvSpPr>
          <p:spPr bwMode="auto">
            <a:xfrm>
              <a:off x="4704" y="1680"/>
              <a:ext cx="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000" i="1">
                  <a:solidFill>
                    <a:srgbClr val="000000"/>
                  </a:solidFill>
                </a:rPr>
                <a:t>p/%</a:t>
              </a:r>
              <a:endParaRPr lang="sl-SI" altLang="sl-SI" sz="2000">
                <a:solidFill>
                  <a:srgbClr val="000000"/>
                </a:solidFill>
              </a:endParaRPr>
            </a:p>
          </p:txBody>
        </p:sp>
        <p:sp>
          <p:nvSpPr>
            <p:cNvPr id="32786" name="Text Box 132"/>
            <p:cNvSpPr txBox="1">
              <a:spLocks noChangeArrowheads="1"/>
            </p:cNvSpPr>
            <p:nvPr/>
          </p:nvSpPr>
          <p:spPr bwMode="auto">
            <a:xfrm>
              <a:off x="5174" y="1680"/>
              <a:ext cx="25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000" i="1">
                  <a:solidFill>
                    <a:srgbClr val="000000"/>
                  </a:solidFill>
                </a:rPr>
                <a:t>k</a:t>
              </a:r>
              <a:endParaRPr lang="sl-SI" altLang="sl-SI" sz="2000">
                <a:solidFill>
                  <a:srgbClr val="000000"/>
                </a:solidFill>
              </a:endParaRPr>
            </a:p>
          </p:txBody>
        </p:sp>
        <p:sp>
          <p:nvSpPr>
            <p:cNvPr id="32787" name="Text Box 133"/>
            <p:cNvSpPr txBox="1">
              <a:spLocks noChangeArrowheads="1"/>
            </p:cNvSpPr>
            <p:nvPr/>
          </p:nvSpPr>
          <p:spPr bwMode="auto">
            <a:xfrm>
              <a:off x="4752" y="1968"/>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68,3</a:t>
              </a:r>
              <a:endParaRPr lang="sl-SI" altLang="sl-SI" sz="1400">
                <a:solidFill>
                  <a:srgbClr val="000000"/>
                </a:solidFill>
              </a:endParaRPr>
            </a:p>
          </p:txBody>
        </p:sp>
        <p:sp>
          <p:nvSpPr>
            <p:cNvPr id="32788" name="Text Box 134"/>
            <p:cNvSpPr txBox="1">
              <a:spLocks noChangeArrowheads="1"/>
            </p:cNvSpPr>
            <p:nvPr/>
          </p:nvSpPr>
          <p:spPr bwMode="auto">
            <a:xfrm>
              <a:off x="5174" y="1968"/>
              <a:ext cx="2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1</a:t>
              </a:r>
              <a:endParaRPr lang="sl-SI" altLang="sl-SI" sz="1400">
                <a:solidFill>
                  <a:srgbClr val="000000"/>
                </a:solidFill>
              </a:endParaRPr>
            </a:p>
          </p:txBody>
        </p:sp>
        <p:sp>
          <p:nvSpPr>
            <p:cNvPr id="32789" name="Text Box 135"/>
            <p:cNvSpPr txBox="1">
              <a:spLocks noChangeArrowheads="1"/>
            </p:cNvSpPr>
            <p:nvPr/>
          </p:nvSpPr>
          <p:spPr bwMode="auto">
            <a:xfrm>
              <a:off x="4752" y="2160"/>
              <a:ext cx="2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95</a:t>
              </a:r>
              <a:endParaRPr lang="sl-SI" altLang="sl-SI" sz="1400">
                <a:solidFill>
                  <a:srgbClr val="000000"/>
                </a:solidFill>
              </a:endParaRPr>
            </a:p>
          </p:txBody>
        </p:sp>
        <p:sp>
          <p:nvSpPr>
            <p:cNvPr id="32790" name="Text Box 136"/>
            <p:cNvSpPr txBox="1">
              <a:spLocks noChangeArrowheads="1"/>
            </p:cNvSpPr>
            <p:nvPr/>
          </p:nvSpPr>
          <p:spPr bwMode="auto">
            <a:xfrm>
              <a:off x="5088" y="2160"/>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1,96</a:t>
              </a:r>
              <a:endParaRPr lang="sl-SI" altLang="sl-SI" sz="1400">
                <a:solidFill>
                  <a:srgbClr val="000000"/>
                </a:solidFill>
              </a:endParaRPr>
            </a:p>
          </p:txBody>
        </p:sp>
        <p:sp>
          <p:nvSpPr>
            <p:cNvPr id="32791" name="Text Box 137"/>
            <p:cNvSpPr txBox="1">
              <a:spLocks noChangeArrowheads="1"/>
            </p:cNvSpPr>
            <p:nvPr/>
          </p:nvSpPr>
          <p:spPr bwMode="auto">
            <a:xfrm>
              <a:off x="4752" y="2352"/>
              <a:ext cx="2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99</a:t>
              </a:r>
              <a:endParaRPr lang="sl-SI" altLang="sl-SI" sz="1400">
                <a:solidFill>
                  <a:srgbClr val="000000"/>
                </a:solidFill>
              </a:endParaRPr>
            </a:p>
          </p:txBody>
        </p:sp>
        <p:sp>
          <p:nvSpPr>
            <p:cNvPr id="32792" name="Text Box 138"/>
            <p:cNvSpPr txBox="1">
              <a:spLocks noChangeArrowheads="1"/>
            </p:cNvSpPr>
            <p:nvPr/>
          </p:nvSpPr>
          <p:spPr bwMode="auto">
            <a:xfrm>
              <a:off x="5088" y="2352"/>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2,58</a:t>
              </a:r>
              <a:endParaRPr lang="sl-SI" altLang="sl-SI" sz="1400">
                <a:solidFill>
                  <a:srgbClr val="000000"/>
                </a:solidFill>
              </a:endParaRPr>
            </a:p>
          </p:txBody>
        </p:sp>
      </p:grpSp>
      <p:graphicFrame>
        <p:nvGraphicFramePr>
          <p:cNvPr id="32781" name="Object 143"/>
          <p:cNvGraphicFramePr>
            <a:graphicFrameLocks noChangeAspect="1"/>
          </p:cNvGraphicFramePr>
          <p:nvPr/>
        </p:nvGraphicFramePr>
        <p:xfrm>
          <a:off x="882650" y="2833688"/>
          <a:ext cx="1919288" cy="1038225"/>
        </p:xfrm>
        <a:graphic>
          <a:graphicData uri="http://schemas.openxmlformats.org/presentationml/2006/ole">
            <mc:AlternateContent xmlns:mc="http://schemas.openxmlformats.org/markup-compatibility/2006">
              <mc:Choice xmlns:v="urn:schemas-microsoft-com:vml" Requires="v">
                <p:oleObj spid="_x0000_s32915" name="Enačba" r:id="rId3" imgW="799753" imgH="444307" progId="Equation.3">
                  <p:embed/>
                </p:oleObj>
              </mc:Choice>
              <mc:Fallback>
                <p:oleObj name="Enačba" r:id="rId3" imgW="799753" imgH="444307" progId="Equation.3">
                  <p:embed/>
                  <p:pic>
                    <p:nvPicPr>
                      <p:cNvPr id="0" name="Object 1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650" y="2833688"/>
                        <a:ext cx="191928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82" name="PoljeZBesedilom 5"/>
          <p:cNvSpPr txBox="1">
            <a:spLocks noChangeArrowheads="1"/>
          </p:cNvSpPr>
          <p:nvPr/>
        </p:nvSpPr>
        <p:spPr bwMode="auto">
          <a:xfrm>
            <a:off x="857250" y="4305300"/>
            <a:ext cx="22669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i="1">
                <a:latin typeface="Times New Roman" pitchFamily="18" charset="0"/>
                <a:cs typeface="Times New Roman" pitchFamily="18" charset="0"/>
              </a:rPr>
              <a:t>S</a:t>
            </a:r>
            <a:r>
              <a:rPr lang="sl-SI" altLang="sl-SI" sz="1000">
                <a:latin typeface="Times New Roman" pitchFamily="18" charset="0"/>
                <a:cs typeface="Times New Roman" pitchFamily="18" charset="0"/>
              </a:rPr>
              <a:t>p </a:t>
            </a:r>
            <a:r>
              <a:rPr lang="sl-SI" altLang="sl-SI" sz="1600">
                <a:latin typeface="Times New Roman" pitchFamily="18" charset="0"/>
                <a:cs typeface="Times New Roman" pitchFamily="18" charset="0"/>
              </a:rPr>
              <a:t>– standardni odklon populacije</a:t>
            </a:r>
            <a:endParaRPr lang="sl-SI" altLang="sl-SI">
              <a:latin typeface="Times New Roman" pitchFamily="18" charset="0"/>
              <a:cs typeface="Times New Roman" pitchFamily="18" charset="0"/>
            </a:endParaRPr>
          </a:p>
        </p:txBody>
      </p:sp>
      <p:pic>
        <p:nvPicPr>
          <p:cNvPr id="48" name="Picture 5" descr="LMK-logo-clr-0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49" name="Picture 7" descr="UL_logo-0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p:cNvCxnSpPr>
            <a:endCxn id="48" idx="2"/>
          </p:cNvCxnSpPr>
          <p:nvPr/>
        </p:nvCxnSpPr>
        <p:spPr>
          <a:xfrm rot="16200000" flipH="1">
            <a:off x="3753643" y="5104607"/>
            <a:ext cx="1357313" cy="635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33795" name="Text Box 6"/>
          <p:cNvSpPr txBox="1">
            <a:spLocks noChangeArrowheads="1"/>
          </p:cNvSpPr>
          <p:nvPr/>
        </p:nvSpPr>
        <p:spPr bwMode="auto">
          <a:xfrm>
            <a:off x="886786" y="1052736"/>
            <a:ext cx="76962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000" dirty="0"/>
              <a:t>Merilni rezultat z razširjeno negotovostjo </a:t>
            </a:r>
            <a:r>
              <a:rPr lang="sl-SI" altLang="sl-SI" sz="2000" i="1" dirty="0"/>
              <a:t>U</a:t>
            </a:r>
            <a:r>
              <a:rPr lang="sl-SI" altLang="sl-SI" sz="2000" dirty="0"/>
              <a:t> = </a:t>
            </a:r>
            <a:r>
              <a:rPr lang="sl-SI" altLang="sl-SI" sz="2000" i="1" dirty="0" err="1"/>
              <a:t>k</a:t>
            </a:r>
            <a:r>
              <a:rPr lang="sl-SI" altLang="sl-SI" sz="2000" dirty="0" err="1">
                <a:sym typeface="Symbol" pitchFamily="18" charset="2"/>
              </a:rPr>
              <a:t></a:t>
            </a:r>
            <a:r>
              <a:rPr lang="sl-SI" altLang="sl-SI" sz="2000" i="1" dirty="0" err="1"/>
              <a:t>u</a:t>
            </a:r>
            <a:r>
              <a:rPr lang="sl-SI" altLang="sl-SI" sz="2000" dirty="0"/>
              <a:t>(</a:t>
            </a:r>
            <a:r>
              <a:rPr lang="sl-SI" altLang="sl-SI" sz="2000" i="1" dirty="0"/>
              <a:t>I</a:t>
            </a:r>
            <a:r>
              <a:rPr lang="sl-SI" altLang="sl-SI" sz="2000" dirty="0"/>
              <a:t>)</a:t>
            </a:r>
          </a:p>
          <a:p>
            <a:pPr eaLnBrk="1" hangingPunct="1">
              <a:spcBef>
                <a:spcPct val="50000"/>
              </a:spcBef>
              <a:buFontTx/>
              <a:buNone/>
            </a:pPr>
            <a:r>
              <a:rPr lang="sl-SI" altLang="sl-SI" sz="1600" i="1" dirty="0"/>
              <a:t>Če gre za </a:t>
            </a:r>
            <a:r>
              <a:rPr lang="sl-SI" altLang="sl-SI" sz="1600" b="1" i="1" dirty="0"/>
              <a:t>enakomerno</a:t>
            </a:r>
            <a:r>
              <a:rPr lang="sl-SI" altLang="sl-SI" sz="1600" i="1" dirty="0"/>
              <a:t> oz. </a:t>
            </a:r>
            <a:r>
              <a:rPr lang="sl-SI" altLang="sl-SI" sz="1600" b="1" i="1" dirty="0"/>
              <a:t>pravokotno</a:t>
            </a:r>
            <a:r>
              <a:rPr lang="sl-SI" altLang="sl-SI" sz="1600" i="1" dirty="0"/>
              <a:t> porazdelitev .</a:t>
            </a:r>
            <a:r>
              <a:rPr lang="sl-SI" altLang="sl-SI" sz="2000" i="1" dirty="0"/>
              <a:t> </a:t>
            </a:r>
          </a:p>
        </p:txBody>
      </p:sp>
      <p:sp>
        <p:nvSpPr>
          <p:cNvPr id="33796" name="Line 11"/>
          <p:cNvSpPr>
            <a:spLocks noChangeShapeType="1"/>
          </p:cNvSpPr>
          <p:nvPr/>
        </p:nvSpPr>
        <p:spPr bwMode="auto">
          <a:xfrm>
            <a:off x="1600200" y="5791200"/>
            <a:ext cx="5791200"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3797" name="Text Box 47"/>
          <p:cNvSpPr txBox="1">
            <a:spLocks noChangeArrowheads="1"/>
          </p:cNvSpPr>
          <p:nvPr/>
        </p:nvSpPr>
        <p:spPr bwMode="auto">
          <a:xfrm>
            <a:off x="3505200" y="5786438"/>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400">
                <a:latin typeface="Times New Roman" pitchFamily="18" charset="0"/>
              </a:rPr>
              <a:t>-</a:t>
            </a:r>
            <a:r>
              <a:rPr lang="sl-SI" altLang="sl-SI" sz="2400"/>
              <a:t>s</a:t>
            </a:r>
          </a:p>
        </p:txBody>
      </p:sp>
      <p:sp>
        <p:nvSpPr>
          <p:cNvPr id="3080" name="Text Box 48"/>
          <p:cNvSpPr txBox="1">
            <a:spLocks noChangeArrowheads="1"/>
          </p:cNvSpPr>
          <p:nvPr/>
        </p:nvSpPr>
        <p:spPr bwMode="auto">
          <a:xfrm>
            <a:off x="4800600" y="5786438"/>
            <a:ext cx="609600" cy="457200"/>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mn-lt"/>
              </a:rPr>
              <a:t>+s</a:t>
            </a:r>
          </a:p>
        </p:txBody>
      </p:sp>
      <p:grpSp>
        <p:nvGrpSpPr>
          <p:cNvPr id="2" name="Group 140"/>
          <p:cNvGrpSpPr>
            <a:grpSpLocks/>
          </p:cNvGrpSpPr>
          <p:nvPr/>
        </p:nvGrpSpPr>
        <p:grpSpPr bwMode="auto">
          <a:xfrm>
            <a:off x="7467600" y="3657600"/>
            <a:ext cx="1295400" cy="1371600"/>
            <a:chOff x="4704" y="1680"/>
            <a:chExt cx="816" cy="864"/>
          </a:xfrm>
        </p:grpSpPr>
        <p:sp>
          <p:nvSpPr>
            <p:cNvPr id="33808" name="Rectangle 139"/>
            <p:cNvSpPr>
              <a:spLocks noChangeArrowheads="1"/>
            </p:cNvSpPr>
            <p:nvPr/>
          </p:nvSpPr>
          <p:spPr bwMode="auto">
            <a:xfrm>
              <a:off x="4704" y="1968"/>
              <a:ext cx="768" cy="576"/>
            </a:xfrm>
            <a:prstGeom prst="rect">
              <a:avLst/>
            </a:prstGeom>
            <a:solidFill>
              <a:srgbClr val="B2B2B2"/>
            </a:solidFill>
            <a:ln w="12700" cap="sq">
              <a:solidFill>
                <a:schemeClr val="tx1"/>
              </a:solidFill>
              <a:miter lim="800000"/>
              <a:headEnd type="none" w="sm" len="sm"/>
              <a:tailEnd type="none" w="sm" len="sm"/>
            </a:ln>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a:solidFill>
                  <a:srgbClr val="000000"/>
                </a:solidFill>
                <a:latin typeface="Times New Roman" pitchFamily="18" charset="0"/>
              </a:endParaRPr>
            </a:p>
          </p:txBody>
        </p:sp>
        <p:grpSp>
          <p:nvGrpSpPr>
            <p:cNvPr id="33809" name="Group 130"/>
            <p:cNvGrpSpPr>
              <a:grpSpLocks/>
            </p:cNvGrpSpPr>
            <p:nvPr/>
          </p:nvGrpSpPr>
          <p:grpSpPr bwMode="auto">
            <a:xfrm>
              <a:off x="4704" y="1680"/>
              <a:ext cx="768" cy="864"/>
              <a:chOff x="4704" y="1392"/>
              <a:chExt cx="768" cy="864"/>
            </a:xfrm>
          </p:grpSpPr>
          <p:sp>
            <p:nvSpPr>
              <p:cNvPr id="33818" name="Rectangle 124"/>
              <p:cNvSpPr>
                <a:spLocks noChangeArrowheads="1"/>
              </p:cNvSpPr>
              <p:nvPr/>
            </p:nvSpPr>
            <p:spPr bwMode="auto">
              <a:xfrm>
                <a:off x="4704" y="1392"/>
                <a:ext cx="768" cy="86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a:solidFill>
                    <a:srgbClr val="000000"/>
                  </a:solidFill>
                  <a:latin typeface="Times New Roman" pitchFamily="18" charset="0"/>
                </a:endParaRPr>
              </a:p>
            </p:txBody>
          </p:sp>
          <p:sp>
            <p:nvSpPr>
              <p:cNvPr id="33819" name="Line 125"/>
              <p:cNvSpPr>
                <a:spLocks noChangeShapeType="1"/>
              </p:cNvSpPr>
              <p:nvPr/>
            </p:nvSpPr>
            <p:spPr bwMode="auto">
              <a:xfrm>
                <a:off x="5088" y="1392"/>
                <a:ext cx="0" cy="864"/>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3820" name="Line 126"/>
              <p:cNvSpPr>
                <a:spLocks noChangeShapeType="1"/>
              </p:cNvSpPr>
              <p:nvPr/>
            </p:nvSpPr>
            <p:spPr bwMode="auto">
              <a:xfrm>
                <a:off x="4704" y="1680"/>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3821" name="Line 127"/>
              <p:cNvSpPr>
                <a:spLocks noChangeShapeType="1"/>
              </p:cNvSpPr>
              <p:nvPr/>
            </p:nvSpPr>
            <p:spPr bwMode="auto">
              <a:xfrm>
                <a:off x="4704" y="1872"/>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3822" name="Line 128"/>
              <p:cNvSpPr>
                <a:spLocks noChangeShapeType="1"/>
              </p:cNvSpPr>
              <p:nvPr/>
            </p:nvSpPr>
            <p:spPr bwMode="auto">
              <a:xfrm>
                <a:off x="4704" y="2064"/>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sp>
            <p:nvSpPr>
              <p:cNvPr id="33823" name="Line 129"/>
              <p:cNvSpPr>
                <a:spLocks noChangeShapeType="1"/>
              </p:cNvSpPr>
              <p:nvPr/>
            </p:nvSpPr>
            <p:spPr bwMode="auto">
              <a:xfrm>
                <a:off x="4704" y="2256"/>
                <a:ext cx="768" cy="0"/>
              </a:xfrm>
              <a:prstGeom prst="line">
                <a:avLst/>
              </a:prstGeom>
              <a:noFill/>
              <a:ln w="12700" cap="sq">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lstStyle/>
              <a:p>
                <a:endParaRPr lang="sl-SI"/>
              </a:p>
            </p:txBody>
          </p:sp>
        </p:grpSp>
        <p:sp>
          <p:nvSpPr>
            <p:cNvPr id="33810" name="Text Box 131"/>
            <p:cNvSpPr txBox="1">
              <a:spLocks noChangeArrowheads="1"/>
            </p:cNvSpPr>
            <p:nvPr/>
          </p:nvSpPr>
          <p:spPr bwMode="auto">
            <a:xfrm>
              <a:off x="4704" y="1680"/>
              <a:ext cx="4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000" i="1">
                  <a:solidFill>
                    <a:srgbClr val="000000"/>
                  </a:solidFill>
                </a:rPr>
                <a:t>p/%</a:t>
              </a:r>
              <a:endParaRPr lang="sl-SI" altLang="sl-SI" sz="2000">
                <a:solidFill>
                  <a:srgbClr val="000000"/>
                </a:solidFill>
              </a:endParaRPr>
            </a:p>
          </p:txBody>
        </p:sp>
        <p:sp>
          <p:nvSpPr>
            <p:cNvPr id="33811" name="Text Box 132"/>
            <p:cNvSpPr txBox="1">
              <a:spLocks noChangeArrowheads="1"/>
            </p:cNvSpPr>
            <p:nvPr/>
          </p:nvSpPr>
          <p:spPr bwMode="auto">
            <a:xfrm>
              <a:off x="5174" y="1680"/>
              <a:ext cx="25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000" i="1">
                  <a:solidFill>
                    <a:srgbClr val="000000"/>
                  </a:solidFill>
                </a:rPr>
                <a:t>k</a:t>
              </a:r>
              <a:endParaRPr lang="sl-SI" altLang="sl-SI" sz="2000">
                <a:solidFill>
                  <a:srgbClr val="000000"/>
                </a:solidFill>
              </a:endParaRPr>
            </a:p>
          </p:txBody>
        </p:sp>
        <p:sp>
          <p:nvSpPr>
            <p:cNvPr id="33812" name="Text Box 133"/>
            <p:cNvSpPr txBox="1">
              <a:spLocks noChangeArrowheads="1"/>
            </p:cNvSpPr>
            <p:nvPr/>
          </p:nvSpPr>
          <p:spPr bwMode="auto">
            <a:xfrm>
              <a:off x="4752" y="1968"/>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t>57,7</a:t>
              </a:r>
              <a:endParaRPr lang="sl-SI" altLang="sl-SI" sz="1400"/>
            </a:p>
          </p:txBody>
        </p:sp>
        <p:sp>
          <p:nvSpPr>
            <p:cNvPr id="33813" name="Text Box 134"/>
            <p:cNvSpPr txBox="1">
              <a:spLocks noChangeArrowheads="1"/>
            </p:cNvSpPr>
            <p:nvPr/>
          </p:nvSpPr>
          <p:spPr bwMode="auto">
            <a:xfrm>
              <a:off x="5174" y="1968"/>
              <a:ext cx="2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1</a:t>
              </a:r>
              <a:endParaRPr lang="sl-SI" altLang="sl-SI" sz="1400">
                <a:solidFill>
                  <a:srgbClr val="000000"/>
                </a:solidFill>
              </a:endParaRPr>
            </a:p>
          </p:txBody>
        </p:sp>
        <p:sp>
          <p:nvSpPr>
            <p:cNvPr id="33814" name="Text Box 135"/>
            <p:cNvSpPr txBox="1">
              <a:spLocks noChangeArrowheads="1"/>
            </p:cNvSpPr>
            <p:nvPr/>
          </p:nvSpPr>
          <p:spPr bwMode="auto">
            <a:xfrm>
              <a:off x="4752" y="2160"/>
              <a:ext cx="2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95</a:t>
              </a:r>
              <a:endParaRPr lang="sl-SI" altLang="sl-SI" sz="1400">
                <a:solidFill>
                  <a:srgbClr val="000000"/>
                </a:solidFill>
              </a:endParaRPr>
            </a:p>
          </p:txBody>
        </p:sp>
        <p:sp>
          <p:nvSpPr>
            <p:cNvPr id="33815" name="Text Box 136"/>
            <p:cNvSpPr txBox="1">
              <a:spLocks noChangeArrowheads="1"/>
            </p:cNvSpPr>
            <p:nvPr/>
          </p:nvSpPr>
          <p:spPr bwMode="auto">
            <a:xfrm>
              <a:off x="5088" y="2160"/>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b="1" i="1"/>
                <a:t>1,65</a:t>
              </a:r>
              <a:endParaRPr lang="sl-SI" altLang="sl-SI" sz="1400" b="1"/>
            </a:p>
          </p:txBody>
        </p:sp>
        <p:sp>
          <p:nvSpPr>
            <p:cNvPr id="33816" name="Text Box 137"/>
            <p:cNvSpPr txBox="1">
              <a:spLocks noChangeArrowheads="1"/>
            </p:cNvSpPr>
            <p:nvPr/>
          </p:nvSpPr>
          <p:spPr bwMode="auto">
            <a:xfrm>
              <a:off x="4752" y="2352"/>
              <a:ext cx="2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solidFill>
                    <a:srgbClr val="000000"/>
                  </a:solidFill>
                </a:rPr>
                <a:t>99</a:t>
              </a:r>
              <a:endParaRPr lang="sl-SI" altLang="sl-SI" sz="1400">
                <a:solidFill>
                  <a:srgbClr val="000000"/>
                </a:solidFill>
              </a:endParaRPr>
            </a:p>
          </p:txBody>
        </p:sp>
        <p:sp>
          <p:nvSpPr>
            <p:cNvPr id="33817" name="Text Box 138"/>
            <p:cNvSpPr txBox="1">
              <a:spLocks noChangeArrowheads="1"/>
            </p:cNvSpPr>
            <p:nvPr/>
          </p:nvSpPr>
          <p:spPr bwMode="auto">
            <a:xfrm>
              <a:off x="5088" y="2352"/>
              <a:ext cx="43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400" i="1"/>
                <a:t>1,71</a:t>
              </a:r>
              <a:endParaRPr lang="sl-SI" altLang="sl-SI" sz="1400"/>
            </a:p>
          </p:txBody>
        </p:sp>
      </p:grpSp>
      <p:sp>
        <p:nvSpPr>
          <p:cNvPr id="59" name="Rectangle 58"/>
          <p:cNvSpPr/>
          <p:nvPr/>
        </p:nvSpPr>
        <p:spPr>
          <a:xfrm>
            <a:off x="3265488" y="4886325"/>
            <a:ext cx="2357437" cy="900113"/>
          </a:xfrm>
          <a:prstGeom prst="rect">
            <a:avLst/>
          </a:prstGeom>
          <a:solidFill>
            <a:srgbClr val="FF99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sz="2400"/>
          </a:p>
        </p:txBody>
      </p:sp>
      <p:sp>
        <p:nvSpPr>
          <p:cNvPr id="48" name="Rectangle 47"/>
          <p:cNvSpPr/>
          <p:nvPr/>
        </p:nvSpPr>
        <p:spPr>
          <a:xfrm>
            <a:off x="3714750" y="4886325"/>
            <a:ext cx="1439863" cy="900113"/>
          </a:xfrm>
          <a:prstGeom prst="rect">
            <a:avLst/>
          </a:prstGeom>
          <a:solidFill>
            <a:srgbClr val="CC33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sz="2400"/>
          </a:p>
        </p:txBody>
      </p:sp>
      <p:sp>
        <p:nvSpPr>
          <p:cNvPr id="55" name="Rectangle 54"/>
          <p:cNvSpPr/>
          <p:nvPr/>
        </p:nvSpPr>
        <p:spPr>
          <a:xfrm>
            <a:off x="3201988" y="4886325"/>
            <a:ext cx="2484437" cy="900113"/>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sz="2400"/>
          </a:p>
        </p:txBody>
      </p:sp>
      <p:sp>
        <p:nvSpPr>
          <p:cNvPr id="56" name="Text Box 48"/>
          <p:cNvSpPr txBox="1">
            <a:spLocks noChangeArrowheads="1"/>
          </p:cNvSpPr>
          <p:nvPr/>
        </p:nvSpPr>
        <p:spPr bwMode="auto">
          <a:xfrm>
            <a:off x="5357813" y="5786438"/>
            <a:ext cx="609600" cy="457200"/>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mn-lt"/>
              </a:rPr>
              <a:t>+M</a:t>
            </a:r>
          </a:p>
        </p:txBody>
      </p:sp>
      <p:sp>
        <p:nvSpPr>
          <p:cNvPr id="33804" name="Text Box 47"/>
          <p:cNvSpPr txBox="1">
            <a:spLocks noChangeArrowheads="1"/>
          </p:cNvSpPr>
          <p:nvPr/>
        </p:nvSpPr>
        <p:spPr bwMode="auto">
          <a:xfrm>
            <a:off x="2857500" y="5786438"/>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2400">
                <a:latin typeface="Times New Roman" pitchFamily="18" charset="0"/>
              </a:rPr>
              <a:t>-</a:t>
            </a:r>
            <a:r>
              <a:rPr lang="sl-SI" altLang="sl-SI" sz="2400"/>
              <a:t>M</a:t>
            </a:r>
          </a:p>
        </p:txBody>
      </p:sp>
      <p:sp>
        <p:nvSpPr>
          <p:cNvPr id="58" name="Text Box 48"/>
          <p:cNvSpPr txBox="1">
            <a:spLocks noChangeArrowheads="1"/>
          </p:cNvSpPr>
          <p:nvPr/>
        </p:nvSpPr>
        <p:spPr bwMode="auto">
          <a:xfrm>
            <a:off x="4000500" y="5072063"/>
            <a:ext cx="1000125" cy="461962"/>
          </a:xfrm>
          <a:prstGeom prst="rect">
            <a:avLst/>
          </a:prstGeom>
          <a:noFill/>
          <a:ln w="12700" cap="sq">
            <a:noFill/>
            <a:miter lim="800000"/>
            <a:headEnd type="none" w="sm" len="sm"/>
            <a:tailEnd type="none" w="sm" len="sm"/>
          </a:ln>
        </p:spPr>
        <p:txBody>
          <a:bodyPr>
            <a:spAutoFit/>
          </a:bodyPr>
          <a:lstStyle/>
          <a:p>
            <a:pPr>
              <a:spcBef>
                <a:spcPct val="50000"/>
              </a:spcBef>
              <a:defRPr/>
            </a:pPr>
            <a:r>
              <a:rPr lang="sl-SI" sz="2400" dirty="0">
                <a:latin typeface="+mn-lt"/>
              </a:rPr>
              <a:t>57,7%</a:t>
            </a:r>
          </a:p>
        </p:txBody>
      </p:sp>
      <p:graphicFrame>
        <p:nvGraphicFramePr>
          <p:cNvPr id="33806" name="Object 3"/>
          <p:cNvGraphicFramePr>
            <a:graphicFrameLocks noChangeAspect="1"/>
          </p:cNvGraphicFramePr>
          <p:nvPr/>
        </p:nvGraphicFramePr>
        <p:xfrm>
          <a:off x="906463" y="3200400"/>
          <a:ext cx="1887537" cy="982663"/>
        </p:xfrm>
        <a:graphic>
          <a:graphicData uri="http://schemas.openxmlformats.org/presentationml/2006/ole">
            <mc:AlternateContent xmlns:mc="http://schemas.openxmlformats.org/markup-compatibility/2006">
              <mc:Choice xmlns:v="urn:schemas-microsoft-com:vml" Requires="v">
                <p:oleObj spid="_x0000_s33928" name="Enačba" r:id="rId3" imgW="787400" imgH="419100" progId="Equation.3">
                  <p:embed/>
                </p:oleObj>
              </mc:Choice>
              <mc:Fallback>
                <p:oleObj name="Enačba" r:id="rId3" imgW="787400" imgH="4191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463" y="3200400"/>
                        <a:ext cx="1887537"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807" name="PoljeZBesedilom 30"/>
          <p:cNvSpPr txBox="1">
            <a:spLocks noChangeArrowheads="1"/>
          </p:cNvSpPr>
          <p:nvPr/>
        </p:nvSpPr>
        <p:spPr bwMode="auto">
          <a:xfrm>
            <a:off x="1009650" y="4457700"/>
            <a:ext cx="2266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Trebuchet MS" pitchFamily="34" charset="0"/>
              </a:defRPr>
            </a:lvl1pPr>
            <a:lvl2pPr marL="742950" indent="-285750" eaLnBrk="0" hangingPunct="0">
              <a:defRPr sz="1400">
                <a:solidFill>
                  <a:schemeClr val="tx1"/>
                </a:solidFill>
                <a:latin typeface="Trebuchet MS" pitchFamily="34" charset="0"/>
              </a:defRPr>
            </a:lvl2pPr>
            <a:lvl3pPr marL="1143000" indent="-228600" eaLnBrk="0" hangingPunct="0">
              <a:defRPr sz="1400">
                <a:solidFill>
                  <a:schemeClr val="tx1"/>
                </a:solidFill>
                <a:latin typeface="Trebuchet MS" pitchFamily="34" charset="0"/>
              </a:defRPr>
            </a:lvl3pPr>
            <a:lvl4pPr marL="1600200" indent="-228600" eaLnBrk="0" hangingPunct="0">
              <a:defRPr sz="1400">
                <a:solidFill>
                  <a:schemeClr val="tx1"/>
                </a:solidFill>
                <a:latin typeface="Trebuchet MS" pitchFamily="34" charset="0"/>
              </a:defRPr>
            </a:lvl4pPr>
            <a:lvl5pPr marL="2057400" indent="-228600" eaLnBrk="0" hangingPunct="0">
              <a:defRPr sz="1400">
                <a:solidFill>
                  <a:schemeClr val="tx1"/>
                </a:solidFill>
                <a:latin typeface="Trebuchet MS" pitchFamily="34" charset="0"/>
              </a:defRPr>
            </a:lvl5pPr>
            <a:lvl6pPr marL="2514600" indent="-228600" eaLnBrk="0" fontAlgn="base" hangingPunct="0">
              <a:spcBef>
                <a:spcPct val="0"/>
              </a:spcBef>
              <a:spcAft>
                <a:spcPct val="0"/>
              </a:spcAft>
              <a:defRPr sz="1400">
                <a:solidFill>
                  <a:schemeClr val="tx1"/>
                </a:solidFill>
                <a:latin typeface="Trebuchet MS" pitchFamily="34" charset="0"/>
              </a:defRPr>
            </a:lvl6pPr>
            <a:lvl7pPr marL="2971800" indent="-228600" eaLnBrk="0" fontAlgn="base" hangingPunct="0">
              <a:spcBef>
                <a:spcPct val="0"/>
              </a:spcBef>
              <a:spcAft>
                <a:spcPct val="0"/>
              </a:spcAft>
              <a:defRPr sz="1400">
                <a:solidFill>
                  <a:schemeClr val="tx1"/>
                </a:solidFill>
                <a:latin typeface="Trebuchet MS" pitchFamily="34" charset="0"/>
              </a:defRPr>
            </a:lvl7pPr>
            <a:lvl8pPr marL="3429000" indent="-228600" eaLnBrk="0" fontAlgn="base" hangingPunct="0">
              <a:spcBef>
                <a:spcPct val="0"/>
              </a:spcBef>
              <a:spcAft>
                <a:spcPct val="0"/>
              </a:spcAft>
              <a:defRPr sz="1400">
                <a:solidFill>
                  <a:schemeClr val="tx1"/>
                </a:solidFill>
                <a:latin typeface="Trebuchet MS" pitchFamily="34" charset="0"/>
              </a:defRPr>
            </a:lvl8pPr>
            <a:lvl9pPr marL="3886200" indent="-228600" eaLnBrk="0" fontAlgn="base" hangingPunct="0">
              <a:spcBef>
                <a:spcPct val="0"/>
              </a:spcBef>
              <a:spcAft>
                <a:spcPct val="0"/>
              </a:spcAft>
              <a:defRPr sz="1400">
                <a:solidFill>
                  <a:schemeClr val="tx1"/>
                </a:solidFill>
                <a:latin typeface="Trebuchet MS" pitchFamily="34" charset="0"/>
              </a:defRPr>
            </a:lvl9pPr>
          </a:lstStyle>
          <a:p>
            <a:pPr eaLnBrk="1" hangingPunct="1"/>
            <a:r>
              <a:rPr lang="sl-SI" altLang="sl-SI" i="1">
                <a:latin typeface="Times New Roman" pitchFamily="18" charset="0"/>
                <a:cs typeface="Times New Roman" pitchFamily="18" charset="0"/>
              </a:rPr>
              <a:t>M</a:t>
            </a:r>
            <a:r>
              <a:rPr lang="sl-SI" altLang="sl-SI" sz="1000">
                <a:latin typeface="Times New Roman" pitchFamily="18" charset="0"/>
                <a:cs typeface="Times New Roman" pitchFamily="18" charset="0"/>
              </a:rPr>
              <a:t> </a:t>
            </a:r>
            <a:r>
              <a:rPr lang="sl-SI" altLang="sl-SI" sz="1600">
                <a:latin typeface="Times New Roman" pitchFamily="18" charset="0"/>
                <a:cs typeface="Times New Roman" pitchFamily="18" charset="0"/>
              </a:rPr>
              <a:t>– meja pogreška</a:t>
            </a:r>
            <a:endParaRPr lang="sl-SI" altLang="sl-SI">
              <a:latin typeface="Times New Roman" pitchFamily="18" charset="0"/>
              <a:cs typeface="Times New Roman" pitchFamily="18" charset="0"/>
            </a:endParaRPr>
          </a:p>
        </p:txBody>
      </p:sp>
      <p:pic>
        <p:nvPicPr>
          <p:cNvPr id="32" name="Picture 5" descr="LMK-logo-clr-0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33" name="Picture 7" descr="UL_logo-0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835150" y="1077913"/>
            <a:ext cx="4968875"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PoljeZBesedilom 1"/>
          <p:cNvSpPr txBox="1">
            <a:spLocks noChangeArrowheads="1"/>
          </p:cNvSpPr>
          <p:nvPr/>
        </p:nvSpPr>
        <p:spPr bwMode="auto">
          <a:xfrm rot="-5400000">
            <a:off x="347662" y="3175001"/>
            <a:ext cx="21447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2400" b="1"/>
              <a:t>SLEDLJIVOST</a:t>
            </a:r>
          </a:p>
          <a:p>
            <a:pPr algn="ctr" eaLnBrk="1" hangingPunct="1">
              <a:spcBef>
                <a:spcPct val="0"/>
              </a:spcBef>
              <a:buFontTx/>
              <a:buNone/>
            </a:pPr>
            <a:r>
              <a:rPr lang="sl-SI" altLang="sl-SI" sz="2400" b="1"/>
              <a:t>DISEMINACIJA</a:t>
            </a:r>
          </a:p>
        </p:txBody>
      </p:sp>
      <p:pic>
        <p:nvPicPr>
          <p:cNvPr id="4"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5"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7235825" y="2781300"/>
            <a:ext cx="1271588"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latin typeface="Cambria" pitchFamily="18" charset="0"/>
              </a:rPr>
              <a:t>Galileo Galilei </a:t>
            </a:r>
          </a:p>
          <a:p>
            <a:pPr algn="ctr" eaLnBrk="1" hangingPunct="1">
              <a:spcBef>
                <a:spcPct val="0"/>
              </a:spcBef>
              <a:buFontTx/>
              <a:buNone/>
            </a:pPr>
            <a:r>
              <a:rPr lang="en-US" altLang="sl-SI" sz="1400">
                <a:latin typeface="Cambria" pitchFamily="18" charset="0"/>
              </a:rPr>
              <a:t>(1564 - 1642)</a:t>
            </a:r>
            <a:endParaRPr lang="en-AU" altLang="sl-SI" sz="1400">
              <a:latin typeface="Cambria" pitchFamily="18" charset="0"/>
            </a:endParaRPr>
          </a:p>
        </p:txBody>
      </p:sp>
      <p:pic>
        <p:nvPicPr>
          <p:cNvPr id="11268" name="Picture 4" descr="Galileo"/>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7192963" y="1087438"/>
            <a:ext cx="1246187" cy="1701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2"/>
          <p:cNvSpPr txBox="1">
            <a:spLocks noChangeArrowheads="1"/>
          </p:cNvSpPr>
          <p:nvPr/>
        </p:nvSpPr>
        <p:spPr bwMode="auto">
          <a:xfrm>
            <a:off x="1755775" y="1844675"/>
            <a:ext cx="56896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buClr>
                <a:srgbClr val="FF7B2B"/>
              </a:buClr>
              <a:buFontTx/>
              <a:buNone/>
            </a:pPr>
            <a:r>
              <a:rPr lang="it-IT" altLang="sl-SI" sz="2400">
                <a:latin typeface="Cambria" pitchFamily="18" charset="0"/>
              </a:rPr>
              <a:t>Štejte, kar se da šteti, merite, kar se da meriti, in česar se ne da meriti, naredite merljivo</a:t>
            </a:r>
            <a:r>
              <a:rPr lang="sl-SI" altLang="sl-SI" sz="2400">
                <a:latin typeface="Cambria" pitchFamily="18" charset="0"/>
              </a:rPr>
              <a:t>.</a:t>
            </a:r>
            <a:endParaRPr lang="en-AU" altLang="sl-SI" sz="2800">
              <a:latin typeface="Cambria" pitchFamily="18" charset="0"/>
            </a:endParaRPr>
          </a:p>
        </p:txBody>
      </p:sp>
      <p:sp>
        <p:nvSpPr>
          <p:cNvPr id="4101" name="PoljeZBesedilom 1"/>
          <p:cNvSpPr txBox="1">
            <a:spLocks noChangeArrowheads="1"/>
          </p:cNvSpPr>
          <p:nvPr/>
        </p:nvSpPr>
        <p:spPr bwMode="auto">
          <a:xfrm>
            <a:off x="1295400" y="5670550"/>
            <a:ext cx="1176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dirty="0">
                <a:latin typeface="Cambria" pitchFamily="18" charset="0"/>
              </a:rPr>
              <a:t>Lord Kelvin </a:t>
            </a:r>
            <a:endParaRPr lang="sl-SI" altLang="sl-SI" sz="1400" dirty="0" smtClean="0">
              <a:latin typeface="Cambria" pitchFamily="18" charset="0"/>
            </a:endParaRPr>
          </a:p>
          <a:p>
            <a:pPr eaLnBrk="1" hangingPunct="1">
              <a:spcBef>
                <a:spcPct val="0"/>
              </a:spcBef>
              <a:buFontTx/>
              <a:buNone/>
            </a:pPr>
            <a:r>
              <a:rPr lang="sl-SI" altLang="sl-SI" sz="1400" dirty="0" smtClean="0">
                <a:latin typeface="Cambria" pitchFamily="18" charset="0"/>
              </a:rPr>
              <a:t>(</a:t>
            </a:r>
            <a:r>
              <a:rPr lang="sl-SI" altLang="sl-SI" sz="1400" dirty="0">
                <a:latin typeface="Cambria" pitchFamily="18" charset="0"/>
              </a:rPr>
              <a:t>1824-1907)</a:t>
            </a:r>
          </a:p>
        </p:txBody>
      </p:sp>
      <p:sp>
        <p:nvSpPr>
          <p:cNvPr id="4102" name="Pravokotnik 2"/>
          <p:cNvSpPr>
            <a:spLocks noChangeArrowheads="1"/>
          </p:cNvSpPr>
          <p:nvPr/>
        </p:nvSpPr>
        <p:spPr bwMode="auto">
          <a:xfrm>
            <a:off x="3244056" y="4503477"/>
            <a:ext cx="45720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dirty="0">
                <a:latin typeface="Cambria" pitchFamily="18" charset="0"/>
              </a:rPr>
              <a:t>Kadar lahko to, o čemer govorite, merite in nato izrazite v številkah, potem o tem nekaj veste…</a:t>
            </a:r>
          </a:p>
        </p:txBody>
      </p:sp>
      <p:pic>
        <p:nvPicPr>
          <p:cNvPr id="7" name="Picture 5" descr="Kelvin_19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3351212"/>
            <a:ext cx="1792288" cy="23145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Pravokotnik 7"/>
          <p:cNvSpPr/>
          <p:nvPr/>
        </p:nvSpPr>
        <p:spPr>
          <a:xfrm>
            <a:off x="6300192" y="0"/>
            <a:ext cx="2880320" cy="9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65045">
            <a:off x="3182794" y="-1525685"/>
            <a:ext cx="5529040" cy="11640084"/>
          </a:xfrm>
          <a:prstGeom prst="rect">
            <a:avLst/>
          </a:prstGeom>
        </p:spPr>
      </p:pic>
      <p:sp>
        <p:nvSpPr>
          <p:cNvPr id="49154" name="Naslov 1"/>
          <p:cNvSpPr txBox="1">
            <a:spLocks/>
          </p:cNvSpPr>
          <p:nvPr/>
        </p:nvSpPr>
        <p:spPr bwMode="auto">
          <a:xfrm>
            <a:off x="1691680" y="2564904"/>
            <a:ext cx="2448272" cy="2085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b="1" dirty="0" smtClean="0">
                <a:latin typeface="+mn-lt"/>
              </a:rPr>
              <a:t>Sledljivost merilnih rezultatov</a:t>
            </a:r>
            <a:endParaRPr lang="sl-SI" altLang="sl-SI" b="1" dirty="0">
              <a:latin typeface="+mn-lt"/>
            </a:endParaRPr>
          </a:p>
        </p:txBody>
      </p:sp>
    </p:spTree>
    <p:extLst>
      <p:ext uri="{BB962C8B-B14F-4D97-AF65-F5344CB8AC3E}">
        <p14:creationId xmlns:p14="http://schemas.microsoft.com/office/powerpoint/2010/main" val="38070539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31" name="Object 11"/>
          <p:cNvGraphicFramePr>
            <a:graphicFrameLocks noChangeAspect="1"/>
          </p:cNvGraphicFramePr>
          <p:nvPr>
            <p:extLst/>
          </p:nvPr>
        </p:nvGraphicFramePr>
        <p:xfrm>
          <a:off x="4378325" y="980728"/>
          <a:ext cx="4765675" cy="6019800"/>
        </p:xfrm>
        <a:graphic>
          <a:graphicData uri="http://schemas.openxmlformats.org/presentationml/2006/ole">
            <mc:AlternateContent xmlns:mc="http://schemas.openxmlformats.org/markup-compatibility/2006">
              <mc:Choice xmlns:v="urn:schemas-microsoft-com:vml" Requires="v">
                <p:oleObj spid="_x0000_s371717" r:id="rId4" imgW="3185160" imgH="4017264" progId="Word.Picture.8">
                  <p:embed/>
                </p:oleObj>
              </mc:Choice>
              <mc:Fallback>
                <p:oleObj r:id="rId4" imgW="3185160" imgH="4017264" progId="Word.Picture.8">
                  <p:embed/>
                  <p:pic>
                    <p:nvPicPr>
                      <p:cNvPr id="389131"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8325" y="980728"/>
                        <a:ext cx="47656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Slika 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79512" y="44624"/>
            <a:ext cx="2705454" cy="3096344"/>
          </a:xfrm>
          <a:prstGeom prst="rect">
            <a:avLst/>
          </a:prstGeom>
        </p:spPr>
      </p:pic>
      <p:pic>
        <p:nvPicPr>
          <p:cNvPr id="3" name="Slika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79512" y="3304186"/>
            <a:ext cx="3817024" cy="3404372"/>
          </a:xfrm>
          <a:prstGeom prst="rect">
            <a:avLst/>
          </a:prstGeom>
        </p:spPr>
      </p:pic>
    </p:spTree>
    <p:extLst>
      <p:ext uri="{BB962C8B-B14F-4D97-AF65-F5344CB8AC3E}">
        <p14:creationId xmlns:p14="http://schemas.microsoft.com/office/powerpoint/2010/main" val="4614831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150" y="1077913"/>
            <a:ext cx="4968875"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PoljeZBesedilom 1"/>
          <p:cNvSpPr txBox="1">
            <a:spLocks noChangeArrowheads="1"/>
          </p:cNvSpPr>
          <p:nvPr/>
        </p:nvSpPr>
        <p:spPr bwMode="auto">
          <a:xfrm rot="-5400000">
            <a:off x="347662" y="3175001"/>
            <a:ext cx="21447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2400" b="1" dirty="0"/>
              <a:t>SLEDLJIVOST</a:t>
            </a:r>
          </a:p>
          <a:p>
            <a:pPr algn="ctr" eaLnBrk="1" hangingPunct="1">
              <a:spcBef>
                <a:spcPct val="0"/>
              </a:spcBef>
              <a:buFontTx/>
              <a:buNone/>
            </a:pPr>
            <a:r>
              <a:rPr lang="sl-SI" altLang="sl-SI" sz="2400" b="1" dirty="0"/>
              <a:t>DISEMINACIJA</a:t>
            </a:r>
          </a:p>
        </p:txBody>
      </p:sp>
      <p:pic>
        <p:nvPicPr>
          <p:cNvPr id="4" name="Picture 5" descr="LMK-logo-clr-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24645"/>
            <a:ext cx="1872208" cy="468052"/>
          </a:xfrm>
          <a:prstGeom prst="rect">
            <a:avLst/>
          </a:prstGeom>
        </p:spPr>
      </p:pic>
      <p:pic>
        <p:nvPicPr>
          <p:cNvPr id="5" name="Picture 7" descr="UL_logo-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14588609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Line 2"/>
          <p:cNvSpPr>
            <a:spLocks noChangeShapeType="1"/>
          </p:cNvSpPr>
          <p:nvPr/>
        </p:nvSpPr>
        <p:spPr bwMode="auto">
          <a:xfrm>
            <a:off x="787400" y="2082800"/>
            <a:ext cx="0" cy="3276600"/>
          </a:xfrm>
          <a:prstGeom prst="line">
            <a:avLst/>
          </a:prstGeom>
          <a:noFill/>
          <a:ln w="38100">
            <a:solidFill>
              <a:schemeClr val="tx1"/>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sp>
        <p:nvSpPr>
          <p:cNvPr id="95235" name="Text Box 3"/>
          <p:cNvSpPr txBox="1">
            <a:spLocks noChangeArrowheads="1"/>
          </p:cNvSpPr>
          <p:nvPr/>
        </p:nvSpPr>
        <p:spPr bwMode="auto">
          <a:xfrm>
            <a:off x="325735" y="2147888"/>
            <a:ext cx="461665" cy="3167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800" b="1" dirty="0">
                <a:latin typeface="Arial" charset="0"/>
              </a:rPr>
              <a:t>sledljivost</a:t>
            </a:r>
            <a:endParaRPr lang="en-GB" altLang="sl-SI" sz="1800" b="1" dirty="0">
              <a:latin typeface="Arial" charset="0"/>
            </a:endParaRPr>
          </a:p>
        </p:txBody>
      </p:sp>
      <p:sp>
        <p:nvSpPr>
          <p:cNvPr id="95237" name="Text Box 5"/>
          <p:cNvSpPr txBox="1">
            <a:spLocks noChangeArrowheads="1"/>
          </p:cNvSpPr>
          <p:nvPr/>
        </p:nvSpPr>
        <p:spPr bwMode="auto">
          <a:xfrm>
            <a:off x="4002104" y="1333499"/>
            <a:ext cx="1726755" cy="523220"/>
          </a:xfrm>
          <a:prstGeom prst="rect">
            <a:avLst/>
          </a:prstGeom>
          <a:solidFill>
            <a:schemeClr val="bg1"/>
          </a:solidFill>
          <a:ln>
            <a:noFill/>
          </a:ln>
          <a:effectLs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dirty="0" err="1">
                <a:latin typeface="Arial" charset="0"/>
              </a:rPr>
              <a:t>medlaboratorijska</a:t>
            </a:r>
            <a:endParaRPr lang="sl-SI" altLang="sl-SI" sz="1400" b="1" dirty="0">
              <a:latin typeface="Arial" charset="0"/>
            </a:endParaRPr>
          </a:p>
          <a:p>
            <a:pPr algn="ctr" eaLnBrk="1" hangingPunct="1">
              <a:spcBef>
                <a:spcPct val="0"/>
              </a:spcBef>
              <a:buFontTx/>
              <a:buNone/>
            </a:pPr>
            <a:r>
              <a:rPr lang="sl-SI" altLang="sl-SI" sz="1400" b="1" dirty="0">
                <a:latin typeface="Arial" charset="0"/>
              </a:rPr>
              <a:t>primerjava</a:t>
            </a:r>
            <a:endParaRPr lang="en-GB" altLang="sl-SI" sz="1400" b="1" dirty="0">
              <a:latin typeface="Arial" charset="0"/>
            </a:endParaRPr>
          </a:p>
        </p:txBody>
      </p:sp>
      <p:sp>
        <p:nvSpPr>
          <p:cNvPr id="95238" name="Line 6"/>
          <p:cNvSpPr>
            <a:spLocks noChangeShapeType="1"/>
          </p:cNvSpPr>
          <p:nvPr/>
        </p:nvSpPr>
        <p:spPr bwMode="auto">
          <a:xfrm flipV="1">
            <a:off x="3749468" y="1851024"/>
            <a:ext cx="223202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grpSp>
        <p:nvGrpSpPr>
          <p:cNvPr id="95239" name="Group 7"/>
          <p:cNvGrpSpPr>
            <a:grpSpLocks/>
          </p:cNvGrpSpPr>
          <p:nvPr/>
        </p:nvGrpSpPr>
        <p:grpSpPr bwMode="auto">
          <a:xfrm>
            <a:off x="1195388" y="1143000"/>
            <a:ext cx="2432050" cy="1292225"/>
            <a:chOff x="753" y="720"/>
            <a:chExt cx="1532" cy="814"/>
          </a:xfrm>
        </p:grpSpPr>
        <p:sp>
          <p:nvSpPr>
            <p:cNvPr id="77861" name="Text Box 8"/>
            <p:cNvSpPr txBox="1">
              <a:spLocks noChangeArrowheads="1"/>
            </p:cNvSpPr>
            <p:nvPr/>
          </p:nvSpPr>
          <p:spPr bwMode="auto">
            <a:xfrm>
              <a:off x="753" y="1296"/>
              <a:ext cx="153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Arial" charset="0"/>
                </a:rPr>
                <a:t>nacionalni metrološki inštitut 1</a:t>
              </a:r>
              <a:endParaRPr lang="en-GB" altLang="sl-SI" sz="1200" b="1">
                <a:latin typeface="Arial" charset="0"/>
              </a:endParaRPr>
            </a:p>
          </p:txBody>
        </p:sp>
        <p:pic>
          <p:nvPicPr>
            <p:cNvPr id="77862" name="Picture 9" descr="Image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 y="720"/>
              <a:ext cx="727"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63" name="Line 10"/>
            <p:cNvSpPr>
              <a:spLocks noChangeShapeType="1"/>
            </p:cNvSpPr>
            <p:nvPr/>
          </p:nvSpPr>
          <p:spPr bwMode="auto">
            <a:xfrm>
              <a:off x="1557" y="1442"/>
              <a:ext cx="0" cy="92"/>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43" name="Group 11"/>
          <p:cNvGrpSpPr>
            <a:grpSpLocks/>
          </p:cNvGrpSpPr>
          <p:nvPr/>
        </p:nvGrpSpPr>
        <p:grpSpPr bwMode="auto">
          <a:xfrm>
            <a:off x="1147763" y="3694113"/>
            <a:ext cx="2606675" cy="1096962"/>
            <a:chOff x="723" y="2327"/>
            <a:chExt cx="1642" cy="691"/>
          </a:xfrm>
        </p:grpSpPr>
        <p:sp>
          <p:nvSpPr>
            <p:cNvPr id="77858" name="Text Box 12"/>
            <p:cNvSpPr txBox="1">
              <a:spLocks noChangeArrowheads="1"/>
            </p:cNvSpPr>
            <p:nvPr/>
          </p:nvSpPr>
          <p:spPr bwMode="auto">
            <a:xfrm>
              <a:off x="723" y="2727"/>
              <a:ext cx="164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Arial" charset="0"/>
                </a:rPr>
                <a:t>tovarniški kalibracijski laboratorij</a:t>
              </a:r>
              <a:endParaRPr lang="en-GB" altLang="sl-SI" sz="1200" b="1">
                <a:latin typeface="Arial" charset="0"/>
              </a:endParaRPr>
            </a:p>
          </p:txBody>
        </p:sp>
        <p:pic>
          <p:nvPicPr>
            <p:cNvPr id="77859" name="Picture 13" descr="Imag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 y="2327"/>
              <a:ext cx="808"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60" name="Line 14"/>
            <p:cNvSpPr>
              <a:spLocks noChangeShapeType="1"/>
            </p:cNvSpPr>
            <p:nvPr/>
          </p:nvSpPr>
          <p:spPr bwMode="auto">
            <a:xfrm>
              <a:off x="1569" y="2925"/>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47" name="Group 15"/>
          <p:cNvGrpSpPr>
            <a:grpSpLocks/>
          </p:cNvGrpSpPr>
          <p:nvPr/>
        </p:nvGrpSpPr>
        <p:grpSpPr bwMode="auto">
          <a:xfrm>
            <a:off x="6022975" y="1130300"/>
            <a:ext cx="2432050" cy="1333500"/>
            <a:chOff x="3794" y="712"/>
            <a:chExt cx="1532" cy="840"/>
          </a:xfrm>
        </p:grpSpPr>
        <p:sp>
          <p:nvSpPr>
            <p:cNvPr id="77855" name="Rectangle 16"/>
            <p:cNvSpPr>
              <a:spLocks noChangeArrowheads="1"/>
            </p:cNvSpPr>
            <p:nvPr/>
          </p:nvSpPr>
          <p:spPr bwMode="auto">
            <a:xfrm>
              <a:off x="3794" y="1321"/>
              <a:ext cx="153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en-GB" altLang="sl-SI" sz="1200" b="1">
                  <a:latin typeface="Arial" charset="0"/>
                </a:rPr>
                <a:t>nacionalni metrološki inštitut </a:t>
              </a:r>
              <a:r>
                <a:rPr lang="sl-SI" altLang="sl-SI" sz="1200" b="1">
                  <a:latin typeface="Arial" charset="0"/>
                </a:rPr>
                <a:t>2</a:t>
              </a:r>
              <a:endParaRPr lang="en-GB" altLang="sl-SI" sz="1200" b="1">
                <a:latin typeface="Arial" charset="0"/>
              </a:endParaRPr>
            </a:p>
          </p:txBody>
        </p:sp>
        <p:pic>
          <p:nvPicPr>
            <p:cNvPr id="77856" name="Picture 17" descr="Image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7" y="712"/>
              <a:ext cx="72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57" name="Line 18"/>
            <p:cNvSpPr>
              <a:spLocks noChangeShapeType="1"/>
            </p:cNvSpPr>
            <p:nvPr/>
          </p:nvSpPr>
          <p:spPr bwMode="auto">
            <a:xfrm>
              <a:off x="4611" y="1460"/>
              <a:ext cx="0" cy="92"/>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51" name="Group 19"/>
          <p:cNvGrpSpPr>
            <a:grpSpLocks/>
          </p:cNvGrpSpPr>
          <p:nvPr/>
        </p:nvGrpSpPr>
        <p:grpSpPr bwMode="auto">
          <a:xfrm>
            <a:off x="6488113" y="3721100"/>
            <a:ext cx="1844675" cy="1143000"/>
            <a:chOff x="4087" y="2344"/>
            <a:chExt cx="1162" cy="720"/>
          </a:xfrm>
        </p:grpSpPr>
        <p:sp>
          <p:nvSpPr>
            <p:cNvPr id="77852" name="Text Box 20"/>
            <p:cNvSpPr txBox="1">
              <a:spLocks noChangeArrowheads="1"/>
            </p:cNvSpPr>
            <p:nvPr/>
          </p:nvSpPr>
          <p:spPr bwMode="auto">
            <a:xfrm>
              <a:off x="4087" y="2807"/>
              <a:ext cx="116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en-GB" altLang="sl-SI" sz="1200" b="1">
                  <a:latin typeface="Arial" charset="0"/>
                </a:rPr>
                <a:t>kalibracijski laboratorij</a:t>
              </a:r>
            </a:p>
          </p:txBody>
        </p:sp>
        <p:pic>
          <p:nvPicPr>
            <p:cNvPr id="77853" name="Picture 21" descr="Image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3" y="2344"/>
              <a:ext cx="846"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54" name="Line 22"/>
            <p:cNvSpPr>
              <a:spLocks noChangeShapeType="1"/>
            </p:cNvSpPr>
            <p:nvPr/>
          </p:nvSpPr>
          <p:spPr bwMode="auto">
            <a:xfrm>
              <a:off x="4692" y="2971"/>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95255" name="Text Box 23"/>
          <p:cNvSpPr txBox="1">
            <a:spLocks noChangeArrowheads="1"/>
          </p:cNvSpPr>
          <p:nvPr/>
        </p:nvSpPr>
        <p:spPr bwMode="auto">
          <a:xfrm>
            <a:off x="1258888" y="5805488"/>
            <a:ext cx="2362200" cy="581025"/>
          </a:xfrm>
          <a:prstGeom prst="rect">
            <a:avLst/>
          </a:prstGeom>
          <a:solidFill>
            <a:schemeClr val="bg1"/>
          </a:solidFill>
          <a:ln w="0">
            <a:noFill/>
            <a:miter lim="800000"/>
            <a:headEnd/>
            <a:tailEnd/>
          </a:ln>
          <a:effectLs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600" b="1">
                <a:latin typeface="Arial" charset="0"/>
              </a:rPr>
              <a:t>meritve zobnikov </a:t>
            </a:r>
          </a:p>
          <a:p>
            <a:pPr algn="ctr" eaLnBrk="1" hangingPunct="1">
              <a:spcBef>
                <a:spcPct val="0"/>
              </a:spcBef>
              <a:buFontTx/>
              <a:buNone/>
            </a:pPr>
            <a:r>
              <a:rPr lang="sl-SI" altLang="sl-SI" sz="1600" b="1">
                <a:latin typeface="Arial" charset="0"/>
              </a:rPr>
              <a:t>v tovarni</a:t>
            </a:r>
            <a:endParaRPr lang="en-GB" altLang="sl-SI" sz="1600" b="1">
              <a:latin typeface="Arial" charset="0"/>
            </a:endParaRPr>
          </a:p>
        </p:txBody>
      </p:sp>
      <p:pic>
        <p:nvPicPr>
          <p:cNvPr id="95257" name="Picture 25" descr="Image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4525" y="4845050"/>
            <a:ext cx="10668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8" name="Text Box 26"/>
          <p:cNvSpPr txBox="1">
            <a:spLocks noChangeArrowheads="1"/>
          </p:cNvSpPr>
          <p:nvPr/>
        </p:nvSpPr>
        <p:spPr bwMode="auto">
          <a:xfrm>
            <a:off x="6443663" y="5805488"/>
            <a:ext cx="1874837" cy="581025"/>
          </a:xfrm>
          <a:prstGeom prst="rect">
            <a:avLst/>
          </a:prstGeom>
          <a:solidFill>
            <a:schemeClr val="bg1"/>
          </a:solidFill>
          <a:ln w="0">
            <a:noFill/>
            <a:miter lim="800000"/>
            <a:headEnd/>
            <a:tailEnd/>
          </a:ln>
          <a:effectLs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600" b="1" dirty="0">
                <a:latin typeface="Arial" charset="0"/>
              </a:rPr>
              <a:t>meritve zobnikov</a:t>
            </a:r>
          </a:p>
          <a:p>
            <a:pPr algn="ctr" eaLnBrk="1" hangingPunct="1">
              <a:spcBef>
                <a:spcPct val="0"/>
              </a:spcBef>
              <a:buFontTx/>
              <a:buNone/>
            </a:pPr>
            <a:r>
              <a:rPr lang="sl-SI" altLang="sl-SI" sz="1600" b="1" dirty="0">
                <a:latin typeface="Arial" charset="0"/>
              </a:rPr>
              <a:t>pri kupcu</a:t>
            </a:r>
            <a:endParaRPr lang="en-GB" altLang="sl-SI" sz="1600" b="1" dirty="0">
              <a:latin typeface="Arial" charset="0"/>
            </a:endParaRPr>
          </a:p>
        </p:txBody>
      </p:sp>
      <p:grpSp>
        <p:nvGrpSpPr>
          <p:cNvPr id="95260" name="Group 28"/>
          <p:cNvGrpSpPr>
            <a:grpSpLocks/>
          </p:cNvGrpSpPr>
          <p:nvPr/>
        </p:nvGrpSpPr>
        <p:grpSpPr bwMode="auto">
          <a:xfrm>
            <a:off x="1531938" y="2497138"/>
            <a:ext cx="1920875" cy="1152525"/>
            <a:chOff x="965" y="1573"/>
            <a:chExt cx="1210" cy="726"/>
          </a:xfrm>
        </p:grpSpPr>
        <p:sp>
          <p:nvSpPr>
            <p:cNvPr id="77849" name="Text Box 29"/>
            <p:cNvSpPr txBox="1">
              <a:spLocks noChangeArrowheads="1"/>
            </p:cNvSpPr>
            <p:nvPr/>
          </p:nvSpPr>
          <p:spPr bwMode="auto">
            <a:xfrm>
              <a:off x="965" y="2025"/>
              <a:ext cx="121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Arial" charset="0"/>
                </a:rPr>
                <a:t>akreditirani laboratorij 1</a:t>
              </a:r>
              <a:endParaRPr lang="en-GB" altLang="sl-SI" sz="1200" b="1">
                <a:latin typeface="Arial" charset="0"/>
              </a:endParaRPr>
            </a:p>
          </p:txBody>
        </p:sp>
        <p:sp>
          <p:nvSpPr>
            <p:cNvPr id="77850" name="Line 30"/>
            <p:cNvSpPr>
              <a:spLocks noChangeShapeType="1"/>
            </p:cNvSpPr>
            <p:nvPr/>
          </p:nvSpPr>
          <p:spPr bwMode="auto">
            <a:xfrm>
              <a:off x="1557" y="2206"/>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pic>
          <p:nvPicPr>
            <p:cNvPr id="77851" name="Picture 31" descr="Image4A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4" y="1573"/>
              <a:ext cx="47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264" name="Group 32"/>
          <p:cNvGrpSpPr>
            <a:grpSpLocks/>
          </p:cNvGrpSpPr>
          <p:nvPr/>
        </p:nvGrpSpPr>
        <p:grpSpPr bwMode="auto">
          <a:xfrm>
            <a:off x="6376988" y="3257550"/>
            <a:ext cx="1920875" cy="390525"/>
            <a:chOff x="4017" y="2052"/>
            <a:chExt cx="1210" cy="246"/>
          </a:xfrm>
        </p:grpSpPr>
        <p:sp>
          <p:nvSpPr>
            <p:cNvPr id="77846" name="Rectangle 33"/>
            <p:cNvSpPr>
              <a:spLocks noChangeArrowheads="1"/>
            </p:cNvSpPr>
            <p:nvPr/>
          </p:nvSpPr>
          <p:spPr bwMode="auto">
            <a:xfrm>
              <a:off x="4017" y="2052"/>
              <a:ext cx="121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en-GB" altLang="sl-SI" sz="1200" b="1">
                  <a:latin typeface="Arial" charset="0"/>
                </a:rPr>
                <a:t>akreditirani laboratorij </a:t>
              </a:r>
              <a:r>
                <a:rPr lang="sl-SI" altLang="sl-SI" sz="1200" b="1">
                  <a:latin typeface="Arial" charset="0"/>
                </a:rPr>
                <a:t>2</a:t>
              </a:r>
              <a:endParaRPr lang="en-GB" altLang="sl-SI" sz="1200" b="1">
                <a:latin typeface="Arial" charset="0"/>
              </a:endParaRPr>
            </a:p>
          </p:txBody>
        </p:sp>
        <p:sp>
          <p:nvSpPr>
            <p:cNvPr id="77847" name="Line 34"/>
            <p:cNvSpPr>
              <a:spLocks noChangeShapeType="1"/>
            </p:cNvSpPr>
            <p:nvPr/>
          </p:nvSpPr>
          <p:spPr bwMode="auto">
            <a:xfrm>
              <a:off x="4634" y="2205"/>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68" name="Group 36"/>
          <p:cNvGrpSpPr>
            <a:grpSpLocks/>
          </p:cNvGrpSpPr>
          <p:nvPr/>
        </p:nvGrpSpPr>
        <p:grpSpPr bwMode="auto">
          <a:xfrm>
            <a:off x="3851275" y="4724400"/>
            <a:ext cx="1873250" cy="685800"/>
            <a:chOff x="2470" y="2840"/>
            <a:chExt cx="1268" cy="568"/>
          </a:xfrm>
        </p:grpSpPr>
        <p:sp>
          <p:nvSpPr>
            <p:cNvPr id="77843" name="Line 37"/>
            <p:cNvSpPr>
              <a:spLocks noChangeShapeType="1"/>
            </p:cNvSpPr>
            <p:nvPr/>
          </p:nvSpPr>
          <p:spPr bwMode="auto">
            <a:xfrm>
              <a:off x="2470" y="3408"/>
              <a:ext cx="1268"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pic>
          <p:nvPicPr>
            <p:cNvPr id="77844" name="Picture 38" descr="bd06747_"/>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2" y="2840"/>
              <a:ext cx="1177"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5" name="Rectangle 39"/>
            <p:cNvSpPr>
              <a:spLocks noChangeArrowheads="1"/>
            </p:cNvSpPr>
            <p:nvPr/>
          </p:nvSpPr>
          <p:spPr bwMode="auto">
            <a:xfrm>
              <a:off x="2766" y="2846"/>
              <a:ext cx="125" cy="255"/>
            </a:xfrm>
            <a:prstGeom prst="rect">
              <a:avLst/>
            </a:prstGeom>
            <a:solidFill>
              <a:srgbClr val="00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pSp>
      <p:sp>
        <p:nvSpPr>
          <p:cNvPr id="2" name="Pravokotnik 1"/>
          <p:cNvSpPr/>
          <p:nvPr/>
        </p:nvSpPr>
        <p:spPr>
          <a:xfrm>
            <a:off x="179512" y="0"/>
            <a:ext cx="8856984"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3" name="Slika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1947" y="2601752"/>
            <a:ext cx="1590675" cy="1718197"/>
          </a:xfrm>
          <a:prstGeom prst="rect">
            <a:avLst/>
          </a:prstGeom>
        </p:spPr>
      </p:pic>
      <p:pic>
        <p:nvPicPr>
          <p:cNvPr id="4" name="Slika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2902" y="4892598"/>
            <a:ext cx="1275886" cy="812954"/>
          </a:xfrm>
          <a:prstGeom prst="rect">
            <a:avLst/>
          </a:prstGeom>
        </p:spPr>
      </p:pic>
      <p:pic>
        <p:nvPicPr>
          <p:cNvPr id="5" name="Slika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02902" y="2482306"/>
            <a:ext cx="829220" cy="829220"/>
          </a:xfrm>
          <a:prstGeom prst="rect">
            <a:avLst/>
          </a:prstGeom>
        </p:spPr>
      </p:pic>
    </p:spTree>
    <p:extLst>
      <p:ext uri="{BB962C8B-B14F-4D97-AF65-F5344CB8AC3E}">
        <p14:creationId xmlns:p14="http://schemas.microsoft.com/office/powerpoint/2010/main" val="824079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2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52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526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523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2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52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526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525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9525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9526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52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52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5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p:bldP spid="95237" grpId="0" animBg="1"/>
      <p:bldP spid="95238" grpId="0" animBg="1"/>
      <p:bldP spid="95255" grpId="0" animBg="1"/>
      <p:bldP spid="9525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ChangeArrowheads="1"/>
          </p:cNvSpPr>
          <p:nvPr/>
        </p:nvSpPr>
        <p:spPr bwMode="auto">
          <a:xfrm rot="5399616">
            <a:off x="30163" y="3765550"/>
            <a:ext cx="4462462" cy="814388"/>
          </a:xfrm>
          <a:prstGeom prst="rightArrow">
            <a:avLst>
              <a:gd name="adj1" fmla="val 66722"/>
              <a:gd name="adj2" fmla="val 86226"/>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sl-SI" altLang="sl-SI" sz="2400"/>
              <a:t>DISSEMINATION</a:t>
            </a:r>
            <a:endParaRPr lang="en-GB" altLang="sl-SI" sz="2400"/>
          </a:p>
        </p:txBody>
      </p:sp>
      <p:sp>
        <p:nvSpPr>
          <p:cNvPr id="50179" name="Text Box 3"/>
          <p:cNvSpPr txBox="1">
            <a:spLocks noChangeArrowheads="1"/>
          </p:cNvSpPr>
          <p:nvPr/>
        </p:nvSpPr>
        <p:spPr bwMode="auto">
          <a:xfrm>
            <a:off x="395288" y="1052513"/>
            <a:ext cx="5318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AU" altLang="sl-SI" sz="2000" b="1"/>
              <a:t>Metrology of blood pressure measurements</a:t>
            </a:r>
          </a:p>
        </p:txBody>
      </p:sp>
      <p:sp>
        <p:nvSpPr>
          <p:cNvPr id="50180" name="Text Box 4"/>
          <p:cNvSpPr txBox="1">
            <a:spLocks noChangeArrowheads="1"/>
          </p:cNvSpPr>
          <p:nvPr/>
        </p:nvSpPr>
        <p:spPr bwMode="auto">
          <a:xfrm>
            <a:off x="2409825" y="5775325"/>
            <a:ext cx="5699125" cy="59055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sz="1600" dirty="0" err="1" smtClean="0"/>
              <a:t>avskulatorna</a:t>
            </a:r>
            <a:endParaRPr lang="sl-SI" altLang="sl-SI" sz="1600" dirty="0"/>
          </a:p>
          <a:p>
            <a:pPr algn="ctr"/>
            <a:r>
              <a:rPr lang="sl-SI" altLang="sl-SI" sz="1600" i="1" dirty="0"/>
              <a:t>MPE</a:t>
            </a:r>
            <a:r>
              <a:rPr lang="sl-SI" altLang="sl-SI" sz="1600" dirty="0"/>
              <a:t> = 3 </a:t>
            </a:r>
            <a:r>
              <a:rPr lang="sl-SI" altLang="sl-SI" sz="1600" dirty="0" err="1"/>
              <a:t>mmHg</a:t>
            </a:r>
            <a:endParaRPr lang="en-GB" altLang="sl-SI" sz="1600" dirty="0"/>
          </a:p>
        </p:txBody>
      </p:sp>
      <p:sp>
        <p:nvSpPr>
          <p:cNvPr id="50181" name="Text Box 5"/>
          <p:cNvSpPr txBox="1">
            <a:spLocks noChangeArrowheads="1"/>
          </p:cNvSpPr>
          <p:nvPr/>
        </p:nvSpPr>
        <p:spPr bwMode="auto">
          <a:xfrm>
            <a:off x="2409825" y="4489450"/>
            <a:ext cx="4443413" cy="5270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sz="1400" b="1"/>
              <a:t>reference pressure gauge</a:t>
            </a:r>
          </a:p>
          <a:p>
            <a:pPr algn="ctr"/>
            <a:r>
              <a:rPr lang="sl-SI" altLang="sl-SI" sz="1400" i="1"/>
              <a:t>u</a:t>
            </a:r>
            <a:r>
              <a:rPr lang="sl-SI" altLang="sl-SI" sz="1400"/>
              <a:t> = 0,2 mmHg</a:t>
            </a:r>
            <a:endParaRPr lang="en-GB" altLang="sl-SI" sz="1400"/>
          </a:p>
        </p:txBody>
      </p:sp>
      <p:sp>
        <p:nvSpPr>
          <p:cNvPr id="50182" name="Text Box 6"/>
          <p:cNvSpPr txBox="1">
            <a:spLocks noChangeArrowheads="1"/>
          </p:cNvSpPr>
          <p:nvPr/>
        </p:nvSpPr>
        <p:spPr bwMode="auto">
          <a:xfrm>
            <a:off x="2409825" y="3189288"/>
            <a:ext cx="3309938" cy="527050"/>
          </a:xfrm>
          <a:prstGeom prst="rect">
            <a:avLst/>
          </a:prstGeom>
          <a:solidFill>
            <a:srgbClr val="FF99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sz="1400" b="1"/>
              <a:t>pressure balance</a:t>
            </a:r>
          </a:p>
          <a:p>
            <a:pPr algn="ctr"/>
            <a:r>
              <a:rPr lang="sl-SI" altLang="sl-SI" sz="1400" i="1"/>
              <a:t>u</a:t>
            </a:r>
            <a:r>
              <a:rPr lang="sl-SI" altLang="sl-SI" sz="1400"/>
              <a:t> = 0,004 mmHg</a:t>
            </a:r>
            <a:endParaRPr lang="en-GB" altLang="sl-SI" sz="1400"/>
          </a:p>
        </p:txBody>
      </p:sp>
      <p:pic>
        <p:nvPicPr>
          <p:cNvPr id="50183" name="Picture 7" descr="Pressure balance preci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25" y="3040063"/>
            <a:ext cx="1185863" cy="1001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0184" name="Picture 8" descr="research-mass_and_related_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9838" y="1927225"/>
            <a:ext cx="903287" cy="881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185" name="AutoShape 9"/>
          <p:cNvSpPr>
            <a:spLocks noChangeArrowheads="1"/>
          </p:cNvSpPr>
          <p:nvPr/>
        </p:nvSpPr>
        <p:spPr bwMode="auto">
          <a:xfrm rot="5400000">
            <a:off x="-766762" y="3541713"/>
            <a:ext cx="4462462" cy="779462"/>
          </a:xfrm>
          <a:prstGeom prst="leftArrow">
            <a:avLst>
              <a:gd name="adj1" fmla="val 65611"/>
              <a:gd name="adj2" fmla="val 9605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sl-SI" altLang="sl-SI" sz="2400"/>
              <a:t>TRACEABILITY</a:t>
            </a:r>
            <a:endParaRPr lang="en-GB" altLang="sl-SI" sz="2400"/>
          </a:p>
        </p:txBody>
      </p:sp>
      <p:sp>
        <p:nvSpPr>
          <p:cNvPr id="50186" name="Text Box 10"/>
          <p:cNvSpPr txBox="1">
            <a:spLocks noChangeArrowheads="1"/>
          </p:cNvSpPr>
          <p:nvPr/>
        </p:nvSpPr>
        <p:spPr bwMode="auto">
          <a:xfrm>
            <a:off x="2409825" y="2073275"/>
            <a:ext cx="2452688" cy="52705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sl-SI" altLang="sl-SI" sz="1400" b="1">
                <a:solidFill>
                  <a:schemeClr val="bg1"/>
                </a:solidFill>
              </a:rPr>
              <a:t>basic SI units (kg, m, s)</a:t>
            </a:r>
          </a:p>
          <a:p>
            <a:pPr algn="ctr"/>
            <a:r>
              <a:rPr lang="sl-SI" altLang="sl-SI" sz="1400" i="1">
                <a:solidFill>
                  <a:schemeClr val="bg1"/>
                </a:solidFill>
              </a:rPr>
              <a:t>u</a:t>
            </a:r>
            <a:r>
              <a:rPr lang="sl-SI" altLang="sl-SI" sz="1400">
                <a:solidFill>
                  <a:schemeClr val="bg1"/>
                </a:solidFill>
              </a:rPr>
              <a:t> = 0,000 04 mmHg</a:t>
            </a:r>
          </a:p>
        </p:txBody>
      </p:sp>
      <p:pic>
        <p:nvPicPr>
          <p:cNvPr id="50189" name="Picture 13" descr="dpi5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482" y="4330700"/>
            <a:ext cx="1497012" cy="844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Slik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3110" y="4797425"/>
            <a:ext cx="1108919" cy="2020838"/>
          </a:xfrm>
          <a:prstGeom prst="rect">
            <a:avLst/>
          </a:prstGeom>
        </p:spPr>
      </p:pic>
      <p:pic>
        <p:nvPicPr>
          <p:cNvPr id="13" name="Picture 5" descr="LMK-logo-clr-01.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224645"/>
            <a:ext cx="1872208" cy="468052"/>
          </a:xfrm>
          <a:prstGeom prst="rect">
            <a:avLst/>
          </a:prstGeom>
        </p:spPr>
      </p:pic>
      <p:pic>
        <p:nvPicPr>
          <p:cNvPr id="14" name="Picture 7" descr="UL_logo-0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8938109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685800" y="144463"/>
            <a:ext cx="7772400" cy="946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sl-SI" altLang="sl-SI" sz="3200" dirty="0" smtClean="0"/>
              <a:t>Sledljivost ušesnih termometrov</a:t>
            </a:r>
            <a:endParaRPr lang="en-GB" altLang="sl-SI" sz="3200" dirty="0"/>
          </a:p>
        </p:txBody>
      </p:sp>
      <p:sp>
        <p:nvSpPr>
          <p:cNvPr id="81924" name="AutoShape 4"/>
          <p:cNvSpPr>
            <a:spLocks noChangeAspect="1" noChangeArrowheads="1" noTextEdit="1"/>
          </p:cNvSpPr>
          <p:nvPr/>
        </p:nvSpPr>
        <p:spPr bwMode="auto">
          <a:xfrm>
            <a:off x="685800" y="1006475"/>
            <a:ext cx="739140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1926" name="Rectangle 6"/>
          <p:cNvSpPr>
            <a:spLocks noChangeArrowheads="1"/>
          </p:cNvSpPr>
          <p:nvPr/>
        </p:nvSpPr>
        <p:spPr bwMode="auto">
          <a:xfrm>
            <a:off x="5792788" y="1741488"/>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a:t>
            </a:r>
            <a:endParaRPr lang="sl-SI" altLang="sl-SI"/>
          </a:p>
        </p:txBody>
      </p:sp>
      <p:sp>
        <p:nvSpPr>
          <p:cNvPr id="81927" name="Rectangle 7"/>
          <p:cNvSpPr>
            <a:spLocks noChangeArrowheads="1"/>
          </p:cNvSpPr>
          <p:nvPr/>
        </p:nvSpPr>
        <p:spPr bwMode="auto">
          <a:xfrm>
            <a:off x="5886450" y="1741488"/>
            <a:ext cx="1238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=510K in black bodies</a:t>
            </a:r>
            <a:endParaRPr lang="sl-SI" altLang="sl-SI"/>
          </a:p>
        </p:txBody>
      </p:sp>
      <p:sp>
        <p:nvSpPr>
          <p:cNvPr id="81928" name="Rectangle 8"/>
          <p:cNvSpPr>
            <a:spLocks noChangeArrowheads="1"/>
          </p:cNvSpPr>
          <p:nvPr/>
        </p:nvSpPr>
        <p:spPr bwMode="auto">
          <a:xfrm>
            <a:off x="5792788" y="1912938"/>
            <a:ext cx="9747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using fixed points</a:t>
            </a:r>
            <a:endParaRPr lang="sl-SI" altLang="sl-SI"/>
          </a:p>
        </p:txBody>
      </p:sp>
      <p:sp>
        <p:nvSpPr>
          <p:cNvPr id="81929" name="Rectangle 9"/>
          <p:cNvSpPr>
            <a:spLocks noChangeArrowheads="1"/>
          </p:cNvSpPr>
          <p:nvPr/>
        </p:nvSpPr>
        <p:spPr bwMode="auto">
          <a:xfrm>
            <a:off x="5792788" y="2058988"/>
            <a:ext cx="6810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from In to Al</a:t>
            </a:r>
            <a:endParaRPr lang="sl-SI" altLang="sl-SI"/>
          </a:p>
        </p:txBody>
      </p:sp>
      <p:sp>
        <p:nvSpPr>
          <p:cNvPr id="81930" name="Rectangle 10"/>
          <p:cNvSpPr>
            <a:spLocks noChangeArrowheads="1"/>
          </p:cNvSpPr>
          <p:nvPr/>
        </p:nvSpPr>
        <p:spPr bwMode="auto">
          <a:xfrm>
            <a:off x="5792788" y="2211388"/>
            <a:ext cx="11588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contact thermometer</a:t>
            </a:r>
            <a:endParaRPr lang="sl-SI" altLang="sl-SI"/>
          </a:p>
        </p:txBody>
      </p:sp>
      <p:sp>
        <p:nvSpPr>
          <p:cNvPr id="81931" name="Rectangle 11"/>
          <p:cNvSpPr>
            <a:spLocks noChangeArrowheads="1"/>
          </p:cNvSpPr>
          <p:nvPr/>
        </p:nvSpPr>
        <p:spPr bwMode="auto">
          <a:xfrm>
            <a:off x="6037263" y="166211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240"/>
                </a:solidFill>
                <a:latin typeface="Times New Roman" panose="02020603050405020304" pitchFamily="18" charset="0"/>
              </a:rPr>
              <a:t>·</a:t>
            </a:r>
            <a:endParaRPr lang="sl-SI" altLang="sl-SI"/>
          </a:p>
        </p:txBody>
      </p:sp>
      <p:sp>
        <p:nvSpPr>
          <p:cNvPr id="81932" name="Rectangle 12"/>
          <p:cNvSpPr>
            <a:spLocks noChangeArrowheads="1"/>
          </p:cNvSpPr>
          <p:nvPr/>
        </p:nvSpPr>
        <p:spPr bwMode="auto">
          <a:xfrm>
            <a:off x="6242050" y="1736725"/>
            <a:ext cx="73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240"/>
                </a:solidFill>
                <a:latin typeface="Arial" panose="020B0604020202020204" pitchFamily="34" charset="0"/>
              </a:rPr>
              <a:t>-3 </a:t>
            </a:r>
            <a:endParaRPr lang="sl-SI" altLang="sl-SI"/>
          </a:p>
        </p:txBody>
      </p:sp>
      <p:sp>
        <p:nvSpPr>
          <p:cNvPr id="81933" name="Rectangle 13"/>
          <p:cNvSpPr>
            <a:spLocks noChangeArrowheads="1"/>
          </p:cNvSpPr>
          <p:nvPr/>
        </p:nvSpPr>
        <p:spPr bwMode="auto">
          <a:xfrm>
            <a:off x="3846513" y="1614488"/>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U</a:t>
            </a:r>
            <a:endParaRPr lang="sl-SI" altLang="sl-SI"/>
          </a:p>
        </p:txBody>
      </p:sp>
      <p:sp>
        <p:nvSpPr>
          <p:cNvPr id="81934" name="Rectangle 14"/>
          <p:cNvSpPr>
            <a:spLocks noChangeArrowheads="1"/>
          </p:cNvSpPr>
          <p:nvPr/>
        </p:nvSpPr>
        <p:spPr bwMode="auto">
          <a:xfrm>
            <a:off x="3938588" y="1614488"/>
            <a:ext cx="1238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=110K v Ag, Au ali Cu</a:t>
            </a:r>
            <a:endParaRPr lang="sl-SI" altLang="sl-SI"/>
          </a:p>
        </p:txBody>
      </p:sp>
      <p:sp>
        <p:nvSpPr>
          <p:cNvPr id="81935" name="Rectangle 15"/>
          <p:cNvSpPr>
            <a:spLocks noChangeArrowheads="1"/>
          </p:cNvSpPr>
          <p:nvPr/>
        </p:nvSpPr>
        <p:spPr bwMode="auto">
          <a:xfrm>
            <a:off x="3846513" y="1784350"/>
            <a:ext cx="12366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radiation thermometer</a:t>
            </a:r>
            <a:endParaRPr lang="sl-SI" altLang="sl-SI"/>
          </a:p>
        </p:txBody>
      </p:sp>
      <p:sp>
        <p:nvSpPr>
          <p:cNvPr id="81936" name="Rectangle 16"/>
          <p:cNvSpPr>
            <a:spLocks noChangeArrowheads="1"/>
          </p:cNvSpPr>
          <p:nvPr/>
        </p:nvSpPr>
        <p:spPr bwMode="auto">
          <a:xfrm>
            <a:off x="4095750" y="153511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3DD"/>
                </a:solidFill>
                <a:latin typeface="Times New Roman" panose="02020603050405020304" pitchFamily="18" charset="0"/>
              </a:rPr>
              <a:t>·</a:t>
            </a:r>
            <a:endParaRPr lang="sl-SI" altLang="sl-SI"/>
          </a:p>
        </p:txBody>
      </p:sp>
      <p:sp>
        <p:nvSpPr>
          <p:cNvPr id="81937" name="Rectangle 17"/>
          <p:cNvSpPr>
            <a:spLocks noChangeArrowheads="1"/>
          </p:cNvSpPr>
          <p:nvPr/>
        </p:nvSpPr>
        <p:spPr bwMode="auto">
          <a:xfrm>
            <a:off x="4295775" y="1608138"/>
            <a:ext cx="73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-2 </a:t>
            </a:r>
            <a:endParaRPr lang="sl-SI" altLang="sl-SI"/>
          </a:p>
        </p:txBody>
      </p:sp>
      <p:sp>
        <p:nvSpPr>
          <p:cNvPr id="81938" name="Rectangle 18"/>
          <p:cNvSpPr>
            <a:spLocks noChangeArrowheads="1"/>
          </p:cNvSpPr>
          <p:nvPr/>
        </p:nvSpPr>
        <p:spPr bwMode="auto">
          <a:xfrm>
            <a:off x="3933825" y="2970213"/>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U</a:t>
            </a:r>
            <a:endParaRPr lang="sl-SI" altLang="sl-SI"/>
          </a:p>
        </p:txBody>
      </p:sp>
      <p:sp>
        <p:nvSpPr>
          <p:cNvPr id="81939" name="Rectangle 19"/>
          <p:cNvSpPr>
            <a:spLocks noChangeArrowheads="1"/>
          </p:cNvSpPr>
          <p:nvPr/>
        </p:nvSpPr>
        <p:spPr bwMode="auto">
          <a:xfrm>
            <a:off x="4027488" y="2970213"/>
            <a:ext cx="1006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=from 110K to 0,6</a:t>
            </a:r>
            <a:endParaRPr lang="sl-SI" altLang="sl-SI"/>
          </a:p>
        </p:txBody>
      </p:sp>
      <p:sp>
        <p:nvSpPr>
          <p:cNvPr id="81940" name="Rectangle 20"/>
          <p:cNvSpPr>
            <a:spLocks noChangeArrowheads="1"/>
          </p:cNvSpPr>
          <p:nvPr/>
        </p:nvSpPr>
        <p:spPr bwMode="auto">
          <a:xfrm>
            <a:off x="3933825" y="3135313"/>
            <a:ext cx="1168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from 35 °C to 600 °C</a:t>
            </a:r>
            <a:endParaRPr lang="sl-SI" altLang="sl-SI"/>
          </a:p>
        </p:txBody>
      </p:sp>
      <p:sp>
        <p:nvSpPr>
          <p:cNvPr id="81941" name="Rectangle 21"/>
          <p:cNvSpPr>
            <a:spLocks noChangeArrowheads="1"/>
          </p:cNvSpPr>
          <p:nvPr/>
        </p:nvSpPr>
        <p:spPr bwMode="auto">
          <a:xfrm>
            <a:off x="3933825" y="3287713"/>
            <a:ext cx="12366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altLang="sl-SI" sz="1000">
                <a:solidFill>
                  <a:srgbClr val="0093DD"/>
                </a:solidFill>
                <a:latin typeface="Arial" panose="020B0604020202020204" pitchFamily="34" charset="0"/>
              </a:rPr>
              <a:t>radiation thermometer</a:t>
            </a:r>
            <a:endParaRPr lang="en-AU" altLang="sl-SI"/>
          </a:p>
        </p:txBody>
      </p:sp>
      <p:sp>
        <p:nvSpPr>
          <p:cNvPr id="81942" name="Rectangle 22"/>
          <p:cNvSpPr>
            <a:spLocks noChangeArrowheads="1"/>
          </p:cNvSpPr>
          <p:nvPr/>
        </p:nvSpPr>
        <p:spPr bwMode="auto">
          <a:xfrm>
            <a:off x="4364038" y="289083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3DD"/>
                </a:solidFill>
                <a:latin typeface="Times New Roman" panose="02020603050405020304" pitchFamily="18" charset="0"/>
              </a:rPr>
              <a:t>·</a:t>
            </a:r>
            <a:endParaRPr lang="sl-SI" altLang="sl-SI"/>
          </a:p>
        </p:txBody>
      </p:sp>
      <p:sp>
        <p:nvSpPr>
          <p:cNvPr id="81943" name="Rectangle 23"/>
          <p:cNvSpPr>
            <a:spLocks noChangeArrowheads="1"/>
          </p:cNvSpPr>
          <p:nvPr/>
        </p:nvSpPr>
        <p:spPr bwMode="auto">
          <a:xfrm>
            <a:off x="4570413" y="2963863"/>
            <a:ext cx="73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-1 </a:t>
            </a:r>
            <a:endParaRPr lang="sl-SI" altLang="sl-SI"/>
          </a:p>
        </p:txBody>
      </p:sp>
      <p:sp>
        <p:nvSpPr>
          <p:cNvPr id="81944" name="Rectangle 24"/>
          <p:cNvSpPr>
            <a:spLocks noChangeArrowheads="1"/>
          </p:cNvSpPr>
          <p:nvPr/>
        </p:nvSpPr>
        <p:spPr bwMode="auto">
          <a:xfrm>
            <a:off x="5146675" y="289083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3DD"/>
                </a:solidFill>
                <a:latin typeface="Times New Roman" panose="02020603050405020304" pitchFamily="18" charset="0"/>
              </a:rPr>
              <a:t>·</a:t>
            </a:r>
            <a:endParaRPr lang="sl-SI" altLang="sl-SI"/>
          </a:p>
        </p:txBody>
      </p:sp>
      <p:sp>
        <p:nvSpPr>
          <p:cNvPr id="81945" name="Rectangle 25"/>
          <p:cNvSpPr>
            <a:spLocks noChangeArrowheads="1"/>
          </p:cNvSpPr>
          <p:nvPr/>
        </p:nvSpPr>
        <p:spPr bwMode="auto">
          <a:xfrm>
            <a:off x="5200650" y="2970213"/>
            <a:ext cx="2238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10K</a:t>
            </a:r>
            <a:endParaRPr lang="sl-SI" altLang="sl-SI"/>
          </a:p>
        </p:txBody>
      </p:sp>
      <p:sp>
        <p:nvSpPr>
          <p:cNvPr id="81946" name="Rectangle 26"/>
          <p:cNvSpPr>
            <a:spLocks noChangeArrowheads="1"/>
          </p:cNvSpPr>
          <p:nvPr/>
        </p:nvSpPr>
        <p:spPr bwMode="auto">
          <a:xfrm>
            <a:off x="5353050" y="2963863"/>
            <a:ext cx="73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-1 </a:t>
            </a:r>
            <a:endParaRPr lang="sl-SI" altLang="sl-SI"/>
          </a:p>
        </p:txBody>
      </p:sp>
      <p:sp>
        <p:nvSpPr>
          <p:cNvPr id="81947" name="Rectangle 27"/>
          <p:cNvSpPr>
            <a:spLocks noChangeArrowheads="1"/>
          </p:cNvSpPr>
          <p:nvPr/>
        </p:nvSpPr>
        <p:spPr bwMode="auto">
          <a:xfrm>
            <a:off x="3386138" y="4241800"/>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U</a:t>
            </a:r>
            <a:endParaRPr lang="sl-SI" altLang="sl-SI"/>
          </a:p>
        </p:txBody>
      </p:sp>
      <p:sp>
        <p:nvSpPr>
          <p:cNvPr id="81948" name="Rectangle 28"/>
          <p:cNvSpPr>
            <a:spLocks noChangeArrowheads="1"/>
          </p:cNvSpPr>
          <p:nvPr/>
        </p:nvSpPr>
        <p:spPr bwMode="auto">
          <a:xfrm>
            <a:off x="3484563" y="4241800"/>
            <a:ext cx="831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=from 1 K to 5 </a:t>
            </a:r>
            <a:endParaRPr lang="sl-SI" altLang="sl-SI"/>
          </a:p>
        </p:txBody>
      </p:sp>
      <p:sp>
        <p:nvSpPr>
          <p:cNvPr id="81949" name="Rectangle 29"/>
          <p:cNvSpPr>
            <a:spLocks noChangeArrowheads="1"/>
          </p:cNvSpPr>
          <p:nvPr/>
        </p:nvSpPr>
        <p:spPr bwMode="auto">
          <a:xfrm>
            <a:off x="3386138" y="4389438"/>
            <a:ext cx="1168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from 50 °C to 600 °C</a:t>
            </a:r>
            <a:endParaRPr lang="sl-SI" altLang="sl-SI"/>
          </a:p>
        </p:txBody>
      </p:sp>
      <p:sp>
        <p:nvSpPr>
          <p:cNvPr id="81950" name="Rectangle 30"/>
          <p:cNvSpPr>
            <a:spLocks noChangeArrowheads="1"/>
          </p:cNvSpPr>
          <p:nvPr/>
        </p:nvSpPr>
        <p:spPr bwMode="auto">
          <a:xfrm>
            <a:off x="3386138" y="4540250"/>
            <a:ext cx="12366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radiation thermometer</a:t>
            </a:r>
            <a:endParaRPr lang="sl-SI" altLang="sl-SI"/>
          </a:p>
        </p:txBody>
      </p:sp>
      <p:sp>
        <p:nvSpPr>
          <p:cNvPr id="81951" name="Rectangle 31"/>
          <p:cNvSpPr>
            <a:spLocks noChangeArrowheads="1"/>
          </p:cNvSpPr>
          <p:nvPr/>
        </p:nvSpPr>
        <p:spPr bwMode="auto">
          <a:xfrm>
            <a:off x="3856038" y="4237038"/>
            <a:ext cx="1746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 </a:t>
            </a:r>
            <a:endParaRPr lang="sl-SI" altLang="sl-SI"/>
          </a:p>
        </p:txBody>
      </p:sp>
      <p:sp>
        <p:nvSpPr>
          <p:cNvPr id="81952" name="Rectangle 32"/>
          <p:cNvSpPr>
            <a:spLocks noChangeArrowheads="1"/>
          </p:cNvSpPr>
          <p:nvPr/>
        </p:nvSpPr>
        <p:spPr bwMode="auto">
          <a:xfrm>
            <a:off x="4300538" y="4237038"/>
            <a:ext cx="1746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 </a:t>
            </a:r>
            <a:endParaRPr lang="sl-SI" altLang="sl-SI"/>
          </a:p>
        </p:txBody>
      </p:sp>
      <p:sp>
        <p:nvSpPr>
          <p:cNvPr id="81953" name="Rectangle 33"/>
          <p:cNvSpPr>
            <a:spLocks noChangeArrowheads="1"/>
          </p:cNvSpPr>
          <p:nvPr/>
        </p:nvSpPr>
        <p:spPr bwMode="auto">
          <a:xfrm>
            <a:off x="4314825" y="4241800"/>
            <a:ext cx="84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K</a:t>
            </a:r>
            <a:endParaRPr lang="sl-SI" altLang="sl-SI"/>
          </a:p>
        </p:txBody>
      </p:sp>
      <p:sp>
        <p:nvSpPr>
          <p:cNvPr id="81954" name="Rectangle 34"/>
          <p:cNvSpPr>
            <a:spLocks noChangeArrowheads="1"/>
          </p:cNvSpPr>
          <p:nvPr/>
        </p:nvSpPr>
        <p:spPr bwMode="auto">
          <a:xfrm>
            <a:off x="4481513" y="5651500"/>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U</a:t>
            </a:r>
            <a:endParaRPr lang="sl-SI" altLang="sl-SI"/>
          </a:p>
        </p:txBody>
      </p:sp>
      <p:sp>
        <p:nvSpPr>
          <p:cNvPr id="81955" name="Rectangle 35"/>
          <p:cNvSpPr>
            <a:spLocks noChangeArrowheads="1"/>
          </p:cNvSpPr>
          <p:nvPr/>
        </p:nvSpPr>
        <p:spPr bwMode="auto">
          <a:xfrm>
            <a:off x="4579938" y="5651500"/>
            <a:ext cx="9017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=from 5 K to 25 </a:t>
            </a:r>
            <a:endParaRPr lang="sl-SI" altLang="sl-SI"/>
          </a:p>
        </p:txBody>
      </p:sp>
      <p:sp>
        <p:nvSpPr>
          <p:cNvPr id="81956" name="Rectangle 36"/>
          <p:cNvSpPr>
            <a:spLocks noChangeArrowheads="1"/>
          </p:cNvSpPr>
          <p:nvPr/>
        </p:nvSpPr>
        <p:spPr bwMode="auto">
          <a:xfrm>
            <a:off x="4481513" y="5799138"/>
            <a:ext cx="12033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from  50 °C to 600 °C</a:t>
            </a:r>
            <a:endParaRPr lang="sl-SI" altLang="sl-SI"/>
          </a:p>
        </p:txBody>
      </p:sp>
      <p:sp>
        <p:nvSpPr>
          <p:cNvPr id="81957" name="Rectangle 37"/>
          <p:cNvSpPr>
            <a:spLocks noChangeArrowheads="1"/>
          </p:cNvSpPr>
          <p:nvPr/>
        </p:nvSpPr>
        <p:spPr bwMode="auto">
          <a:xfrm>
            <a:off x="4481513" y="5949950"/>
            <a:ext cx="12080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radation thermometer</a:t>
            </a:r>
            <a:endParaRPr lang="sl-SI" altLang="sl-SI"/>
          </a:p>
        </p:txBody>
      </p:sp>
      <p:sp>
        <p:nvSpPr>
          <p:cNvPr id="81958" name="Rectangle 38"/>
          <p:cNvSpPr>
            <a:spLocks noChangeArrowheads="1"/>
          </p:cNvSpPr>
          <p:nvPr/>
        </p:nvSpPr>
        <p:spPr bwMode="auto">
          <a:xfrm>
            <a:off x="4951413" y="5646738"/>
            <a:ext cx="1746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 </a:t>
            </a:r>
            <a:endParaRPr lang="sl-SI" altLang="sl-SI"/>
          </a:p>
        </p:txBody>
      </p:sp>
      <p:sp>
        <p:nvSpPr>
          <p:cNvPr id="81959" name="Rectangle 39"/>
          <p:cNvSpPr>
            <a:spLocks noChangeArrowheads="1"/>
          </p:cNvSpPr>
          <p:nvPr/>
        </p:nvSpPr>
        <p:spPr bwMode="auto">
          <a:xfrm>
            <a:off x="5465763" y="5646738"/>
            <a:ext cx="1746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3DD"/>
                </a:solidFill>
                <a:latin typeface="Arial" panose="020B0604020202020204" pitchFamily="34" charset="0"/>
              </a:rPr>
              <a:t> </a:t>
            </a:r>
            <a:endParaRPr lang="sl-SI" altLang="sl-SI"/>
          </a:p>
        </p:txBody>
      </p:sp>
      <p:sp>
        <p:nvSpPr>
          <p:cNvPr id="81960" name="Rectangle 40"/>
          <p:cNvSpPr>
            <a:spLocks noChangeArrowheads="1"/>
          </p:cNvSpPr>
          <p:nvPr/>
        </p:nvSpPr>
        <p:spPr bwMode="auto">
          <a:xfrm>
            <a:off x="5484813" y="5651500"/>
            <a:ext cx="841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3DD"/>
                </a:solidFill>
                <a:latin typeface="Arial" panose="020B0604020202020204" pitchFamily="34" charset="0"/>
              </a:rPr>
              <a:t>K</a:t>
            </a:r>
            <a:endParaRPr lang="sl-SI" altLang="sl-SI"/>
          </a:p>
        </p:txBody>
      </p:sp>
      <p:sp>
        <p:nvSpPr>
          <p:cNvPr id="81961" name="Rectangle 41"/>
          <p:cNvSpPr>
            <a:spLocks noChangeArrowheads="1"/>
          </p:cNvSpPr>
          <p:nvPr/>
        </p:nvSpPr>
        <p:spPr bwMode="auto">
          <a:xfrm>
            <a:off x="5821363" y="3586163"/>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a:t>
            </a:r>
            <a:endParaRPr lang="sl-SI" altLang="sl-SI"/>
          </a:p>
        </p:txBody>
      </p:sp>
      <p:sp>
        <p:nvSpPr>
          <p:cNvPr id="81962" name="Rectangle 42"/>
          <p:cNvSpPr>
            <a:spLocks noChangeArrowheads="1"/>
          </p:cNvSpPr>
          <p:nvPr/>
        </p:nvSpPr>
        <p:spPr bwMode="auto">
          <a:xfrm>
            <a:off x="5915025" y="3586163"/>
            <a:ext cx="368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dirty="0">
                <a:solidFill>
                  <a:srgbClr val="009240"/>
                </a:solidFill>
                <a:latin typeface="Arial" panose="020B0604020202020204" pitchFamily="34" charset="0"/>
              </a:rPr>
              <a:t>=510K</a:t>
            </a:r>
            <a:endParaRPr lang="sl-SI" altLang="sl-SI" dirty="0"/>
          </a:p>
        </p:txBody>
      </p:sp>
      <p:sp>
        <p:nvSpPr>
          <p:cNvPr id="81963" name="Rectangle 43"/>
          <p:cNvSpPr>
            <a:spLocks noChangeArrowheads="1"/>
          </p:cNvSpPr>
          <p:nvPr/>
        </p:nvSpPr>
        <p:spPr bwMode="auto">
          <a:xfrm>
            <a:off x="5821363" y="3757613"/>
            <a:ext cx="11588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contact thermometer</a:t>
            </a:r>
            <a:endParaRPr lang="sl-SI" altLang="sl-SI"/>
          </a:p>
        </p:txBody>
      </p:sp>
      <p:sp>
        <p:nvSpPr>
          <p:cNvPr id="81964" name="Rectangle 44"/>
          <p:cNvSpPr>
            <a:spLocks noChangeArrowheads="1"/>
          </p:cNvSpPr>
          <p:nvPr/>
        </p:nvSpPr>
        <p:spPr bwMode="auto">
          <a:xfrm>
            <a:off x="6067425" y="35067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240"/>
                </a:solidFill>
                <a:latin typeface="Times New Roman" panose="02020603050405020304" pitchFamily="18" charset="0"/>
              </a:rPr>
              <a:t>·</a:t>
            </a:r>
            <a:endParaRPr lang="sl-SI" altLang="sl-SI"/>
          </a:p>
        </p:txBody>
      </p:sp>
      <p:sp>
        <p:nvSpPr>
          <p:cNvPr id="81965" name="Rectangle 45"/>
          <p:cNvSpPr>
            <a:spLocks noChangeArrowheads="1"/>
          </p:cNvSpPr>
          <p:nvPr/>
        </p:nvSpPr>
        <p:spPr bwMode="auto">
          <a:xfrm>
            <a:off x="6272213" y="3581400"/>
            <a:ext cx="5556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240"/>
                </a:solidFill>
                <a:latin typeface="Arial" panose="020B0604020202020204" pitchFamily="34" charset="0"/>
              </a:rPr>
              <a:t>-2</a:t>
            </a:r>
            <a:endParaRPr lang="sl-SI" altLang="sl-SI"/>
          </a:p>
        </p:txBody>
      </p:sp>
      <p:sp>
        <p:nvSpPr>
          <p:cNvPr id="81966" name="Rectangle 46"/>
          <p:cNvSpPr>
            <a:spLocks noChangeArrowheads="1"/>
          </p:cNvSpPr>
          <p:nvPr/>
        </p:nvSpPr>
        <p:spPr bwMode="auto">
          <a:xfrm>
            <a:off x="5842000" y="4217988"/>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a:t>
            </a:r>
            <a:endParaRPr lang="sl-SI" altLang="sl-SI"/>
          </a:p>
        </p:txBody>
      </p:sp>
      <p:sp>
        <p:nvSpPr>
          <p:cNvPr id="81967" name="Rectangle 47"/>
          <p:cNvSpPr>
            <a:spLocks noChangeArrowheads="1"/>
          </p:cNvSpPr>
          <p:nvPr/>
        </p:nvSpPr>
        <p:spPr bwMode="auto">
          <a:xfrm>
            <a:off x="5934075" y="4217988"/>
            <a:ext cx="368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=210K</a:t>
            </a:r>
            <a:endParaRPr lang="sl-SI" altLang="sl-SI"/>
          </a:p>
        </p:txBody>
      </p:sp>
      <p:sp>
        <p:nvSpPr>
          <p:cNvPr id="81968" name="Rectangle 48"/>
          <p:cNvSpPr>
            <a:spLocks noChangeArrowheads="1"/>
          </p:cNvSpPr>
          <p:nvPr/>
        </p:nvSpPr>
        <p:spPr bwMode="auto">
          <a:xfrm>
            <a:off x="5842000" y="4389438"/>
            <a:ext cx="12366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radiation thermometer</a:t>
            </a:r>
            <a:endParaRPr lang="sl-SI" altLang="sl-SI"/>
          </a:p>
        </p:txBody>
      </p:sp>
      <p:sp>
        <p:nvSpPr>
          <p:cNvPr id="81969" name="Rectangle 49"/>
          <p:cNvSpPr>
            <a:spLocks noChangeArrowheads="1"/>
          </p:cNvSpPr>
          <p:nvPr/>
        </p:nvSpPr>
        <p:spPr bwMode="auto">
          <a:xfrm>
            <a:off x="6086475" y="413861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240"/>
                </a:solidFill>
                <a:latin typeface="Times New Roman" panose="02020603050405020304" pitchFamily="18" charset="0"/>
              </a:rPr>
              <a:t>·</a:t>
            </a:r>
            <a:endParaRPr lang="sl-SI" altLang="sl-SI"/>
          </a:p>
        </p:txBody>
      </p:sp>
      <p:sp>
        <p:nvSpPr>
          <p:cNvPr id="81970" name="Rectangle 50"/>
          <p:cNvSpPr>
            <a:spLocks noChangeArrowheads="1"/>
          </p:cNvSpPr>
          <p:nvPr/>
        </p:nvSpPr>
        <p:spPr bwMode="auto">
          <a:xfrm>
            <a:off x="6291263" y="4213225"/>
            <a:ext cx="55562"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240"/>
                </a:solidFill>
                <a:latin typeface="Arial" panose="020B0604020202020204" pitchFamily="34" charset="0"/>
              </a:rPr>
              <a:t>-1</a:t>
            </a:r>
            <a:endParaRPr lang="sl-SI" altLang="sl-SI"/>
          </a:p>
        </p:txBody>
      </p:sp>
      <p:sp>
        <p:nvSpPr>
          <p:cNvPr id="81971" name="Rectangle 51"/>
          <p:cNvSpPr>
            <a:spLocks noChangeArrowheads="1"/>
          </p:cNvSpPr>
          <p:nvPr/>
        </p:nvSpPr>
        <p:spPr bwMode="auto">
          <a:xfrm>
            <a:off x="5875338" y="5672138"/>
            <a:ext cx="7000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U=0,4 K min</a:t>
            </a:r>
            <a:endParaRPr lang="sl-SI" altLang="sl-SI"/>
          </a:p>
        </p:txBody>
      </p:sp>
      <p:sp>
        <p:nvSpPr>
          <p:cNvPr id="81972" name="Rectangle 52"/>
          <p:cNvSpPr>
            <a:spLocks noChangeArrowheads="1"/>
          </p:cNvSpPr>
          <p:nvPr/>
        </p:nvSpPr>
        <p:spPr bwMode="auto">
          <a:xfrm>
            <a:off x="5875338" y="5822950"/>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a:t>
            </a:r>
            <a:endParaRPr lang="sl-SI" altLang="sl-SI"/>
          </a:p>
        </p:txBody>
      </p:sp>
      <p:sp>
        <p:nvSpPr>
          <p:cNvPr id="81973" name="Rectangle 53"/>
          <p:cNvSpPr>
            <a:spLocks noChangeArrowheads="1"/>
          </p:cNvSpPr>
          <p:nvPr/>
        </p:nvSpPr>
        <p:spPr bwMode="auto">
          <a:xfrm>
            <a:off x="5973763" y="5822950"/>
            <a:ext cx="6572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=1 K typical</a:t>
            </a:r>
            <a:endParaRPr lang="sl-SI" altLang="sl-SI"/>
          </a:p>
        </p:txBody>
      </p:sp>
      <p:sp>
        <p:nvSpPr>
          <p:cNvPr id="81974" name="Rectangle 54"/>
          <p:cNvSpPr>
            <a:spLocks noChangeArrowheads="1"/>
          </p:cNvSpPr>
          <p:nvPr/>
        </p:nvSpPr>
        <p:spPr bwMode="auto">
          <a:xfrm>
            <a:off x="5875338" y="5970588"/>
            <a:ext cx="288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IRET</a:t>
            </a:r>
            <a:endParaRPr lang="sl-SI" altLang="sl-SI"/>
          </a:p>
        </p:txBody>
      </p:sp>
      <p:sp>
        <p:nvSpPr>
          <p:cNvPr id="81975" name="Rectangle 55"/>
          <p:cNvSpPr>
            <a:spLocks noChangeArrowheads="1"/>
          </p:cNvSpPr>
          <p:nvPr/>
        </p:nvSpPr>
        <p:spPr bwMode="auto">
          <a:xfrm>
            <a:off x="5797550" y="3043238"/>
            <a:ext cx="920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U</a:t>
            </a:r>
            <a:endParaRPr lang="sl-SI" altLang="sl-SI"/>
          </a:p>
        </p:txBody>
      </p:sp>
      <p:sp>
        <p:nvSpPr>
          <p:cNvPr id="81976" name="Rectangle 56"/>
          <p:cNvSpPr>
            <a:spLocks noChangeArrowheads="1"/>
          </p:cNvSpPr>
          <p:nvPr/>
        </p:nvSpPr>
        <p:spPr bwMode="auto">
          <a:xfrm>
            <a:off x="5895975" y="3043238"/>
            <a:ext cx="3683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=510K</a:t>
            </a:r>
            <a:endParaRPr lang="sl-SI" altLang="sl-SI"/>
          </a:p>
        </p:txBody>
      </p:sp>
      <p:sp>
        <p:nvSpPr>
          <p:cNvPr id="81977" name="Rectangle 57"/>
          <p:cNvSpPr>
            <a:spLocks noChangeArrowheads="1"/>
          </p:cNvSpPr>
          <p:nvPr/>
        </p:nvSpPr>
        <p:spPr bwMode="auto">
          <a:xfrm>
            <a:off x="5797550" y="3214688"/>
            <a:ext cx="11588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009240"/>
                </a:solidFill>
                <a:latin typeface="Arial" panose="020B0604020202020204" pitchFamily="34" charset="0"/>
              </a:rPr>
              <a:t>contact thermometer</a:t>
            </a:r>
            <a:endParaRPr lang="sl-SI" altLang="sl-SI"/>
          </a:p>
        </p:txBody>
      </p:sp>
      <p:sp>
        <p:nvSpPr>
          <p:cNvPr id="81978" name="Rectangle 58"/>
          <p:cNvSpPr>
            <a:spLocks noChangeArrowheads="1"/>
          </p:cNvSpPr>
          <p:nvPr/>
        </p:nvSpPr>
        <p:spPr bwMode="auto">
          <a:xfrm>
            <a:off x="6046788" y="29638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a:solidFill>
                  <a:srgbClr val="009240"/>
                </a:solidFill>
                <a:latin typeface="Times New Roman" panose="02020603050405020304" pitchFamily="18" charset="0"/>
              </a:rPr>
              <a:t>·</a:t>
            </a:r>
            <a:endParaRPr lang="sl-SI" altLang="sl-SI"/>
          </a:p>
        </p:txBody>
      </p:sp>
      <p:sp>
        <p:nvSpPr>
          <p:cNvPr id="81979" name="Rectangle 59"/>
          <p:cNvSpPr>
            <a:spLocks noChangeArrowheads="1"/>
          </p:cNvSpPr>
          <p:nvPr/>
        </p:nvSpPr>
        <p:spPr bwMode="auto">
          <a:xfrm>
            <a:off x="6253163" y="3043238"/>
            <a:ext cx="730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009240"/>
                </a:solidFill>
                <a:latin typeface="Arial" panose="020B0604020202020204" pitchFamily="34" charset="0"/>
              </a:rPr>
              <a:t>-3 </a:t>
            </a:r>
            <a:endParaRPr lang="sl-SI" altLang="sl-SI"/>
          </a:p>
        </p:txBody>
      </p:sp>
      <p:sp>
        <p:nvSpPr>
          <p:cNvPr id="81980" name="Rectangle 60"/>
          <p:cNvSpPr>
            <a:spLocks noChangeArrowheads="1"/>
          </p:cNvSpPr>
          <p:nvPr/>
        </p:nvSpPr>
        <p:spPr bwMode="auto">
          <a:xfrm>
            <a:off x="2163763" y="1320800"/>
            <a:ext cx="8318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primary level - </a:t>
            </a:r>
            <a:endParaRPr lang="sl-SI" altLang="sl-SI"/>
          </a:p>
        </p:txBody>
      </p:sp>
      <p:sp>
        <p:nvSpPr>
          <p:cNvPr id="81981" name="Rectangle 61"/>
          <p:cNvSpPr>
            <a:spLocks noChangeArrowheads="1"/>
          </p:cNvSpPr>
          <p:nvPr/>
        </p:nvSpPr>
        <p:spPr bwMode="auto">
          <a:xfrm>
            <a:off x="2163763" y="1466850"/>
            <a:ext cx="11715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realisation of SI units</a:t>
            </a:r>
            <a:endParaRPr lang="sl-SI" altLang="sl-SI"/>
          </a:p>
        </p:txBody>
      </p:sp>
      <p:sp>
        <p:nvSpPr>
          <p:cNvPr id="81982" name="Rectangle 62"/>
          <p:cNvSpPr>
            <a:spLocks noChangeArrowheads="1"/>
          </p:cNvSpPr>
          <p:nvPr/>
        </p:nvSpPr>
        <p:spPr bwMode="auto">
          <a:xfrm>
            <a:off x="2163763" y="1619250"/>
            <a:ext cx="3190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(NMI)</a:t>
            </a:r>
            <a:endParaRPr lang="sl-SI" altLang="sl-SI"/>
          </a:p>
        </p:txBody>
      </p:sp>
      <p:sp>
        <p:nvSpPr>
          <p:cNvPr id="81985" name="Rectangle 65"/>
          <p:cNvSpPr>
            <a:spLocks noChangeArrowheads="1"/>
          </p:cNvSpPr>
          <p:nvPr/>
        </p:nvSpPr>
        <p:spPr bwMode="auto">
          <a:xfrm>
            <a:off x="2182813" y="2959100"/>
            <a:ext cx="9556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secondary level -</a:t>
            </a:r>
            <a:endParaRPr lang="sl-SI" altLang="sl-SI"/>
          </a:p>
        </p:txBody>
      </p:sp>
      <p:sp>
        <p:nvSpPr>
          <p:cNvPr id="81986" name="Rectangle 66"/>
          <p:cNvSpPr>
            <a:spLocks noChangeArrowheads="1"/>
          </p:cNvSpPr>
          <p:nvPr/>
        </p:nvSpPr>
        <p:spPr bwMode="auto">
          <a:xfrm>
            <a:off x="2182813" y="3106738"/>
            <a:ext cx="12144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dissemination of units</a:t>
            </a:r>
            <a:endParaRPr lang="sl-SI" altLang="sl-SI"/>
          </a:p>
        </p:txBody>
      </p:sp>
      <p:sp>
        <p:nvSpPr>
          <p:cNvPr id="81987" name="Rectangle 67"/>
          <p:cNvSpPr>
            <a:spLocks noChangeArrowheads="1"/>
          </p:cNvSpPr>
          <p:nvPr/>
        </p:nvSpPr>
        <p:spPr bwMode="auto">
          <a:xfrm>
            <a:off x="2182813" y="3259138"/>
            <a:ext cx="12366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(accredited calibration</a:t>
            </a:r>
            <a:endParaRPr lang="sl-SI" altLang="sl-SI"/>
          </a:p>
        </p:txBody>
      </p:sp>
      <p:sp>
        <p:nvSpPr>
          <p:cNvPr id="81988" name="Rectangle 68"/>
          <p:cNvSpPr>
            <a:spLocks noChangeArrowheads="1"/>
          </p:cNvSpPr>
          <p:nvPr/>
        </p:nvSpPr>
        <p:spPr bwMode="auto">
          <a:xfrm>
            <a:off x="2182813" y="3405188"/>
            <a:ext cx="6048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laboratory)</a:t>
            </a:r>
            <a:endParaRPr lang="sl-SI" altLang="sl-SI"/>
          </a:p>
        </p:txBody>
      </p:sp>
      <p:sp>
        <p:nvSpPr>
          <p:cNvPr id="81989" name="Rectangle 69"/>
          <p:cNvSpPr>
            <a:spLocks noChangeArrowheads="1"/>
          </p:cNvSpPr>
          <p:nvPr/>
        </p:nvSpPr>
        <p:spPr bwMode="auto">
          <a:xfrm>
            <a:off x="2178050" y="4164013"/>
            <a:ext cx="6191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third level -</a:t>
            </a:r>
            <a:endParaRPr lang="sl-SI" altLang="sl-SI"/>
          </a:p>
        </p:txBody>
      </p:sp>
      <p:sp>
        <p:nvSpPr>
          <p:cNvPr id="81990" name="Rectangle 70"/>
          <p:cNvSpPr>
            <a:spLocks noChangeArrowheads="1"/>
          </p:cNvSpPr>
          <p:nvPr/>
        </p:nvSpPr>
        <p:spPr bwMode="auto">
          <a:xfrm>
            <a:off x="2178050" y="4310063"/>
            <a:ext cx="12144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dissemination of units</a:t>
            </a:r>
            <a:endParaRPr lang="sl-SI" altLang="sl-SI"/>
          </a:p>
        </p:txBody>
      </p:sp>
      <p:sp>
        <p:nvSpPr>
          <p:cNvPr id="81991" name="Rectangle 71"/>
          <p:cNvSpPr>
            <a:spLocks noChangeArrowheads="1"/>
          </p:cNvSpPr>
          <p:nvPr/>
        </p:nvSpPr>
        <p:spPr bwMode="auto">
          <a:xfrm>
            <a:off x="2178050" y="4462463"/>
            <a:ext cx="10683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(internal calibration</a:t>
            </a:r>
            <a:endParaRPr lang="sl-SI" altLang="sl-SI"/>
          </a:p>
        </p:txBody>
      </p:sp>
      <p:sp>
        <p:nvSpPr>
          <p:cNvPr id="81992" name="Rectangle 72"/>
          <p:cNvSpPr>
            <a:spLocks noChangeArrowheads="1"/>
          </p:cNvSpPr>
          <p:nvPr/>
        </p:nvSpPr>
        <p:spPr bwMode="auto">
          <a:xfrm>
            <a:off x="2178050" y="4610100"/>
            <a:ext cx="2111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lab)</a:t>
            </a:r>
            <a:endParaRPr lang="sl-SI" altLang="sl-SI"/>
          </a:p>
        </p:txBody>
      </p:sp>
      <p:sp>
        <p:nvSpPr>
          <p:cNvPr id="81993" name="Rectangle 73"/>
          <p:cNvSpPr>
            <a:spLocks noChangeArrowheads="1"/>
          </p:cNvSpPr>
          <p:nvPr/>
        </p:nvSpPr>
        <p:spPr bwMode="auto">
          <a:xfrm>
            <a:off x="2197100" y="5832475"/>
            <a:ext cx="6191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user level -</a:t>
            </a:r>
            <a:endParaRPr lang="sl-SI" altLang="sl-SI"/>
          </a:p>
        </p:txBody>
      </p:sp>
      <p:sp>
        <p:nvSpPr>
          <p:cNvPr id="81994" name="Rectangle 74"/>
          <p:cNvSpPr>
            <a:spLocks noChangeArrowheads="1"/>
          </p:cNvSpPr>
          <p:nvPr/>
        </p:nvSpPr>
        <p:spPr bwMode="auto">
          <a:xfrm>
            <a:off x="2197100" y="5980113"/>
            <a:ext cx="8366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1000">
                <a:solidFill>
                  <a:srgbClr val="1F1A17"/>
                </a:solidFill>
                <a:latin typeface="Arial" panose="020B0604020202020204" pitchFamily="34" charset="0"/>
              </a:rPr>
              <a:t>measurements</a:t>
            </a:r>
            <a:endParaRPr lang="sl-SI" altLang="sl-SI"/>
          </a:p>
        </p:txBody>
      </p:sp>
      <p:sp>
        <p:nvSpPr>
          <p:cNvPr id="81999" name="Line 79"/>
          <p:cNvSpPr>
            <a:spLocks noChangeShapeType="1"/>
          </p:cNvSpPr>
          <p:nvPr/>
        </p:nvSpPr>
        <p:spPr bwMode="auto">
          <a:xfrm>
            <a:off x="5699125" y="1692275"/>
            <a:ext cx="0" cy="2862263"/>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000" name="Rectangle 80"/>
          <p:cNvSpPr>
            <a:spLocks noChangeArrowheads="1"/>
          </p:cNvSpPr>
          <p:nvPr/>
        </p:nvSpPr>
        <p:spPr bwMode="auto">
          <a:xfrm>
            <a:off x="5435600" y="1676400"/>
            <a:ext cx="528638" cy="15875"/>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01" name="Rectangle 81"/>
          <p:cNvSpPr>
            <a:spLocks noChangeArrowheads="1"/>
          </p:cNvSpPr>
          <p:nvPr/>
        </p:nvSpPr>
        <p:spPr bwMode="auto">
          <a:xfrm>
            <a:off x="5435600" y="1676400"/>
            <a:ext cx="528638" cy="15875"/>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02" name="Rectangle 82"/>
          <p:cNvSpPr>
            <a:spLocks noChangeArrowheads="1"/>
          </p:cNvSpPr>
          <p:nvPr/>
        </p:nvSpPr>
        <p:spPr bwMode="auto">
          <a:xfrm>
            <a:off x="5954713" y="1652588"/>
            <a:ext cx="19050" cy="63500"/>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03" name="Rectangle 83"/>
          <p:cNvSpPr>
            <a:spLocks noChangeArrowheads="1"/>
          </p:cNvSpPr>
          <p:nvPr/>
        </p:nvSpPr>
        <p:spPr bwMode="auto">
          <a:xfrm>
            <a:off x="5954713" y="1652588"/>
            <a:ext cx="19050" cy="63500"/>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04" name="Rectangle 84"/>
          <p:cNvSpPr>
            <a:spLocks noChangeArrowheads="1"/>
          </p:cNvSpPr>
          <p:nvPr/>
        </p:nvSpPr>
        <p:spPr bwMode="auto">
          <a:xfrm>
            <a:off x="5426075" y="1652588"/>
            <a:ext cx="19050" cy="68262"/>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05" name="Rectangle 85"/>
          <p:cNvSpPr>
            <a:spLocks noChangeArrowheads="1"/>
          </p:cNvSpPr>
          <p:nvPr/>
        </p:nvSpPr>
        <p:spPr bwMode="auto">
          <a:xfrm>
            <a:off x="5426075" y="1652588"/>
            <a:ext cx="19050" cy="68262"/>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06" name="Freeform 86"/>
          <p:cNvSpPr>
            <a:spLocks/>
          </p:cNvSpPr>
          <p:nvPr/>
        </p:nvSpPr>
        <p:spPr bwMode="auto">
          <a:xfrm>
            <a:off x="5656263" y="1643063"/>
            <a:ext cx="82550" cy="82550"/>
          </a:xfrm>
          <a:custGeom>
            <a:avLst/>
            <a:gdLst>
              <a:gd name="T0" fmla="*/ 24 w 52"/>
              <a:gd name="T1" fmla="*/ 0 h 52"/>
              <a:gd name="T2" fmla="*/ 37 w 52"/>
              <a:gd name="T3" fmla="*/ 3 h 52"/>
              <a:gd name="T4" fmla="*/ 43 w 52"/>
              <a:gd name="T5" fmla="*/ 9 h 52"/>
              <a:gd name="T6" fmla="*/ 49 w 52"/>
              <a:gd name="T7" fmla="*/ 15 h 52"/>
              <a:gd name="T8" fmla="*/ 52 w 52"/>
              <a:gd name="T9" fmla="*/ 28 h 52"/>
              <a:gd name="T10" fmla="*/ 49 w 52"/>
              <a:gd name="T11" fmla="*/ 37 h 52"/>
              <a:gd name="T12" fmla="*/ 43 w 52"/>
              <a:gd name="T13" fmla="*/ 46 h 52"/>
              <a:gd name="T14" fmla="*/ 37 w 52"/>
              <a:gd name="T15" fmla="*/ 52 h 52"/>
              <a:gd name="T16" fmla="*/ 24 w 52"/>
              <a:gd name="T17" fmla="*/ 52 h 52"/>
              <a:gd name="T18" fmla="*/ 15 w 52"/>
              <a:gd name="T19" fmla="*/ 52 h 52"/>
              <a:gd name="T20" fmla="*/ 9 w 52"/>
              <a:gd name="T21" fmla="*/ 46 h 52"/>
              <a:gd name="T22" fmla="*/ 3 w 52"/>
              <a:gd name="T23" fmla="*/ 37 h 52"/>
              <a:gd name="T24" fmla="*/ 0 w 52"/>
              <a:gd name="T25" fmla="*/ 28 h 52"/>
              <a:gd name="T26" fmla="*/ 3 w 52"/>
              <a:gd name="T27" fmla="*/ 15 h 52"/>
              <a:gd name="T28" fmla="*/ 9 w 52"/>
              <a:gd name="T29" fmla="*/ 9 h 52"/>
              <a:gd name="T30" fmla="*/ 15 w 52"/>
              <a:gd name="T31" fmla="*/ 3 h 52"/>
              <a:gd name="T32" fmla="*/ 24 w 52"/>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4" y="0"/>
                </a:moveTo>
                <a:lnTo>
                  <a:pt x="37" y="3"/>
                </a:lnTo>
                <a:lnTo>
                  <a:pt x="43" y="9"/>
                </a:lnTo>
                <a:lnTo>
                  <a:pt x="49" y="15"/>
                </a:lnTo>
                <a:lnTo>
                  <a:pt x="52" y="28"/>
                </a:lnTo>
                <a:lnTo>
                  <a:pt x="49" y="37"/>
                </a:lnTo>
                <a:lnTo>
                  <a:pt x="43" y="46"/>
                </a:lnTo>
                <a:lnTo>
                  <a:pt x="37" y="52"/>
                </a:lnTo>
                <a:lnTo>
                  <a:pt x="24" y="52"/>
                </a:lnTo>
                <a:lnTo>
                  <a:pt x="15" y="52"/>
                </a:lnTo>
                <a:lnTo>
                  <a:pt x="9" y="46"/>
                </a:lnTo>
                <a:lnTo>
                  <a:pt x="3" y="37"/>
                </a:lnTo>
                <a:lnTo>
                  <a:pt x="0" y="28"/>
                </a:lnTo>
                <a:lnTo>
                  <a:pt x="3" y="15"/>
                </a:lnTo>
                <a:lnTo>
                  <a:pt x="9" y="9"/>
                </a:lnTo>
                <a:lnTo>
                  <a:pt x="15" y="3"/>
                </a:lnTo>
                <a:lnTo>
                  <a:pt x="24" y="0"/>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07" name="Freeform 87"/>
          <p:cNvSpPr>
            <a:spLocks noEditPoints="1"/>
          </p:cNvSpPr>
          <p:nvPr/>
        </p:nvSpPr>
        <p:spPr bwMode="auto">
          <a:xfrm>
            <a:off x="5646738" y="1633538"/>
            <a:ext cx="101600" cy="101600"/>
          </a:xfrm>
          <a:custGeom>
            <a:avLst/>
            <a:gdLst>
              <a:gd name="T0" fmla="*/ 46 w 64"/>
              <a:gd name="T1" fmla="*/ 3 h 64"/>
              <a:gd name="T2" fmla="*/ 46 w 64"/>
              <a:gd name="T3" fmla="*/ 18 h 64"/>
              <a:gd name="T4" fmla="*/ 30 w 64"/>
              <a:gd name="T5" fmla="*/ 12 h 64"/>
              <a:gd name="T6" fmla="*/ 46 w 64"/>
              <a:gd name="T7" fmla="*/ 18 h 64"/>
              <a:gd name="T8" fmla="*/ 49 w 64"/>
              <a:gd name="T9" fmla="*/ 15 h 64"/>
              <a:gd name="T10" fmla="*/ 55 w 64"/>
              <a:gd name="T11" fmla="*/ 9 h 64"/>
              <a:gd name="T12" fmla="*/ 64 w 64"/>
              <a:gd name="T13" fmla="*/ 34 h 64"/>
              <a:gd name="T14" fmla="*/ 49 w 64"/>
              <a:gd name="T15" fmla="*/ 24 h 64"/>
              <a:gd name="T16" fmla="*/ 55 w 64"/>
              <a:gd name="T17" fmla="*/ 9 h 64"/>
              <a:gd name="T18" fmla="*/ 61 w 64"/>
              <a:gd name="T19" fmla="*/ 46 h 64"/>
              <a:gd name="T20" fmla="*/ 46 w 64"/>
              <a:gd name="T21" fmla="*/ 46 h 64"/>
              <a:gd name="T22" fmla="*/ 52 w 64"/>
              <a:gd name="T23" fmla="*/ 34 h 64"/>
              <a:gd name="T24" fmla="*/ 46 w 64"/>
              <a:gd name="T25" fmla="*/ 46 h 64"/>
              <a:gd name="T26" fmla="*/ 49 w 64"/>
              <a:gd name="T27" fmla="*/ 52 h 64"/>
              <a:gd name="T28" fmla="*/ 55 w 64"/>
              <a:gd name="T29" fmla="*/ 55 h 64"/>
              <a:gd name="T30" fmla="*/ 30 w 64"/>
              <a:gd name="T31" fmla="*/ 64 h 64"/>
              <a:gd name="T32" fmla="*/ 40 w 64"/>
              <a:gd name="T33" fmla="*/ 52 h 64"/>
              <a:gd name="T34" fmla="*/ 55 w 64"/>
              <a:gd name="T35" fmla="*/ 55 h 64"/>
              <a:gd name="T36" fmla="*/ 18 w 64"/>
              <a:gd name="T37" fmla="*/ 61 h 64"/>
              <a:gd name="T38" fmla="*/ 18 w 64"/>
              <a:gd name="T39" fmla="*/ 46 h 64"/>
              <a:gd name="T40" fmla="*/ 30 w 64"/>
              <a:gd name="T41" fmla="*/ 52 h 64"/>
              <a:gd name="T42" fmla="*/ 18 w 64"/>
              <a:gd name="T43" fmla="*/ 46 h 64"/>
              <a:gd name="T44" fmla="*/ 15 w 64"/>
              <a:gd name="T45" fmla="*/ 52 h 64"/>
              <a:gd name="T46" fmla="*/ 9 w 64"/>
              <a:gd name="T47" fmla="*/ 55 h 64"/>
              <a:gd name="T48" fmla="*/ 0 w 64"/>
              <a:gd name="T49" fmla="*/ 34 h 64"/>
              <a:gd name="T50" fmla="*/ 15 w 64"/>
              <a:gd name="T51" fmla="*/ 40 h 64"/>
              <a:gd name="T52" fmla="*/ 9 w 64"/>
              <a:gd name="T53" fmla="*/ 55 h 64"/>
              <a:gd name="T54" fmla="*/ 3 w 64"/>
              <a:gd name="T55" fmla="*/ 21 h 64"/>
              <a:gd name="T56" fmla="*/ 18 w 64"/>
              <a:gd name="T57" fmla="*/ 18 h 64"/>
              <a:gd name="T58" fmla="*/ 12 w 64"/>
              <a:gd name="T59" fmla="*/ 34 h 64"/>
              <a:gd name="T60" fmla="*/ 18 w 64"/>
              <a:gd name="T61" fmla="*/ 18 h 64"/>
              <a:gd name="T62" fmla="*/ 15 w 64"/>
              <a:gd name="T63" fmla="*/ 15 h 64"/>
              <a:gd name="T64" fmla="*/ 9 w 64"/>
              <a:gd name="T65" fmla="*/ 9 h 64"/>
              <a:gd name="T66" fmla="*/ 30 w 64"/>
              <a:gd name="T67" fmla="*/ 0 h 64"/>
              <a:gd name="T68" fmla="*/ 24 w 64"/>
              <a:gd name="T69" fmla="*/ 15 h 64"/>
              <a:gd name="T70" fmla="*/ 9 w 64"/>
              <a:gd name="T71"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64">
                <a:moveTo>
                  <a:pt x="30" y="0"/>
                </a:moveTo>
                <a:lnTo>
                  <a:pt x="46" y="3"/>
                </a:lnTo>
                <a:lnTo>
                  <a:pt x="55" y="9"/>
                </a:lnTo>
                <a:lnTo>
                  <a:pt x="46" y="18"/>
                </a:lnTo>
                <a:lnTo>
                  <a:pt x="40" y="15"/>
                </a:lnTo>
                <a:lnTo>
                  <a:pt x="30" y="12"/>
                </a:lnTo>
                <a:lnTo>
                  <a:pt x="30" y="0"/>
                </a:lnTo>
                <a:close/>
                <a:moveTo>
                  <a:pt x="46" y="18"/>
                </a:moveTo>
                <a:lnTo>
                  <a:pt x="46" y="18"/>
                </a:lnTo>
                <a:lnTo>
                  <a:pt x="49" y="15"/>
                </a:lnTo>
                <a:lnTo>
                  <a:pt x="46" y="18"/>
                </a:lnTo>
                <a:close/>
                <a:moveTo>
                  <a:pt x="55" y="9"/>
                </a:moveTo>
                <a:lnTo>
                  <a:pt x="61" y="21"/>
                </a:lnTo>
                <a:lnTo>
                  <a:pt x="64" y="34"/>
                </a:lnTo>
                <a:lnTo>
                  <a:pt x="52" y="34"/>
                </a:lnTo>
                <a:lnTo>
                  <a:pt x="49" y="24"/>
                </a:lnTo>
                <a:lnTo>
                  <a:pt x="46" y="18"/>
                </a:lnTo>
                <a:lnTo>
                  <a:pt x="55" y="9"/>
                </a:lnTo>
                <a:close/>
                <a:moveTo>
                  <a:pt x="64" y="34"/>
                </a:moveTo>
                <a:lnTo>
                  <a:pt x="61" y="46"/>
                </a:lnTo>
                <a:lnTo>
                  <a:pt x="55" y="55"/>
                </a:lnTo>
                <a:lnTo>
                  <a:pt x="46" y="46"/>
                </a:lnTo>
                <a:lnTo>
                  <a:pt x="49" y="40"/>
                </a:lnTo>
                <a:lnTo>
                  <a:pt x="52" y="34"/>
                </a:lnTo>
                <a:lnTo>
                  <a:pt x="64" y="34"/>
                </a:lnTo>
                <a:close/>
                <a:moveTo>
                  <a:pt x="46" y="46"/>
                </a:moveTo>
                <a:lnTo>
                  <a:pt x="46" y="46"/>
                </a:lnTo>
                <a:lnTo>
                  <a:pt x="49" y="52"/>
                </a:lnTo>
                <a:lnTo>
                  <a:pt x="46" y="46"/>
                </a:lnTo>
                <a:close/>
                <a:moveTo>
                  <a:pt x="55" y="55"/>
                </a:moveTo>
                <a:lnTo>
                  <a:pt x="46" y="61"/>
                </a:lnTo>
                <a:lnTo>
                  <a:pt x="30" y="64"/>
                </a:lnTo>
                <a:lnTo>
                  <a:pt x="30" y="52"/>
                </a:lnTo>
                <a:lnTo>
                  <a:pt x="40" y="52"/>
                </a:lnTo>
                <a:lnTo>
                  <a:pt x="46" y="46"/>
                </a:lnTo>
                <a:lnTo>
                  <a:pt x="55" y="55"/>
                </a:lnTo>
                <a:close/>
                <a:moveTo>
                  <a:pt x="30" y="64"/>
                </a:moveTo>
                <a:lnTo>
                  <a:pt x="18" y="61"/>
                </a:lnTo>
                <a:lnTo>
                  <a:pt x="9" y="55"/>
                </a:lnTo>
                <a:lnTo>
                  <a:pt x="18" y="46"/>
                </a:lnTo>
                <a:lnTo>
                  <a:pt x="24" y="52"/>
                </a:lnTo>
                <a:lnTo>
                  <a:pt x="30" y="52"/>
                </a:lnTo>
                <a:lnTo>
                  <a:pt x="30" y="64"/>
                </a:lnTo>
                <a:close/>
                <a:moveTo>
                  <a:pt x="18" y="46"/>
                </a:moveTo>
                <a:lnTo>
                  <a:pt x="18" y="46"/>
                </a:lnTo>
                <a:lnTo>
                  <a:pt x="15" y="52"/>
                </a:lnTo>
                <a:lnTo>
                  <a:pt x="18" y="46"/>
                </a:lnTo>
                <a:close/>
                <a:moveTo>
                  <a:pt x="9" y="55"/>
                </a:moveTo>
                <a:lnTo>
                  <a:pt x="3" y="46"/>
                </a:lnTo>
                <a:lnTo>
                  <a:pt x="0" y="34"/>
                </a:lnTo>
                <a:lnTo>
                  <a:pt x="12" y="34"/>
                </a:lnTo>
                <a:lnTo>
                  <a:pt x="15" y="40"/>
                </a:lnTo>
                <a:lnTo>
                  <a:pt x="18" y="46"/>
                </a:lnTo>
                <a:lnTo>
                  <a:pt x="9" y="55"/>
                </a:lnTo>
                <a:close/>
                <a:moveTo>
                  <a:pt x="0" y="34"/>
                </a:moveTo>
                <a:lnTo>
                  <a:pt x="3" y="21"/>
                </a:lnTo>
                <a:lnTo>
                  <a:pt x="9" y="9"/>
                </a:lnTo>
                <a:lnTo>
                  <a:pt x="18" y="18"/>
                </a:lnTo>
                <a:lnTo>
                  <a:pt x="15" y="24"/>
                </a:lnTo>
                <a:lnTo>
                  <a:pt x="12" y="34"/>
                </a:lnTo>
                <a:lnTo>
                  <a:pt x="0" y="34"/>
                </a:lnTo>
                <a:close/>
                <a:moveTo>
                  <a:pt x="18" y="18"/>
                </a:moveTo>
                <a:lnTo>
                  <a:pt x="18" y="18"/>
                </a:lnTo>
                <a:lnTo>
                  <a:pt x="15" y="15"/>
                </a:lnTo>
                <a:lnTo>
                  <a:pt x="18" y="18"/>
                </a:lnTo>
                <a:close/>
                <a:moveTo>
                  <a:pt x="9" y="9"/>
                </a:moveTo>
                <a:lnTo>
                  <a:pt x="18" y="3"/>
                </a:lnTo>
                <a:lnTo>
                  <a:pt x="30" y="0"/>
                </a:lnTo>
                <a:lnTo>
                  <a:pt x="30" y="12"/>
                </a:lnTo>
                <a:lnTo>
                  <a:pt x="24" y="15"/>
                </a:lnTo>
                <a:lnTo>
                  <a:pt x="18" y="18"/>
                </a:lnTo>
                <a:lnTo>
                  <a:pt x="9"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08" name="Rectangle 88"/>
          <p:cNvSpPr>
            <a:spLocks noChangeArrowheads="1"/>
          </p:cNvSpPr>
          <p:nvPr/>
        </p:nvSpPr>
        <p:spPr bwMode="auto">
          <a:xfrm>
            <a:off x="5151438" y="3194050"/>
            <a:ext cx="1062037" cy="9525"/>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09" name="Rectangle 89"/>
          <p:cNvSpPr>
            <a:spLocks noChangeArrowheads="1"/>
          </p:cNvSpPr>
          <p:nvPr/>
        </p:nvSpPr>
        <p:spPr bwMode="auto">
          <a:xfrm>
            <a:off x="5151438" y="3194050"/>
            <a:ext cx="1062037" cy="9525"/>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10" name="Rectangle 90"/>
          <p:cNvSpPr>
            <a:spLocks noChangeArrowheads="1"/>
          </p:cNvSpPr>
          <p:nvPr/>
        </p:nvSpPr>
        <p:spPr bwMode="auto">
          <a:xfrm>
            <a:off x="5146675" y="3165475"/>
            <a:ext cx="39688" cy="68263"/>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11" name="Rectangle 91"/>
          <p:cNvSpPr>
            <a:spLocks noChangeArrowheads="1"/>
          </p:cNvSpPr>
          <p:nvPr/>
        </p:nvSpPr>
        <p:spPr bwMode="auto">
          <a:xfrm>
            <a:off x="5146675" y="3165475"/>
            <a:ext cx="39688" cy="68263"/>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12" name="Rectangle 92"/>
          <p:cNvSpPr>
            <a:spLocks noChangeArrowheads="1"/>
          </p:cNvSpPr>
          <p:nvPr/>
        </p:nvSpPr>
        <p:spPr bwMode="auto">
          <a:xfrm>
            <a:off x="6189663" y="3165475"/>
            <a:ext cx="38100" cy="68263"/>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13" name="Rectangle 93"/>
          <p:cNvSpPr>
            <a:spLocks noChangeArrowheads="1"/>
          </p:cNvSpPr>
          <p:nvPr/>
        </p:nvSpPr>
        <p:spPr bwMode="auto">
          <a:xfrm>
            <a:off x="6189663" y="3165475"/>
            <a:ext cx="38100" cy="68263"/>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14" name="Freeform 94"/>
          <p:cNvSpPr>
            <a:spLocks/>
          </p:cNvSpPr>
          <p:nvPr/>
        </p:nvSpPr>
        <p:spPr bwMode="auto">
          <a:xfrm>
            <a:off x="5665788" y="3160713"/>
            <a:ext cx="82550" cy="82550"/>
          </a:xfrm>
          <a:custGeom>
            <a:avLst/>
            <a:gdLst>
              <a:gd name="T0" fmla="*/ 25 w 52"/>
              <a:gd name="T1" fmla="*/ 0 h 52"/>
              <a:gd name="T2" fmla="*/ 37 w 52"/>
              <a:gd name="T3" fmla="*/ 3 h 52"/>
              <a:gd name="T4" fmla="*/ 43 w 52"/>
              <a:gd name="T5" fmla="*/ 9 h 52"/>
              <a:gd name="T6" fmla="*/ 49 w 52"/>
              <a:gd name="T7" fmla="*/ 18 h 52"/>
              <a:gd name="T8" fmla="*/ 52 w 52"/>
              <a:gd name="T9" fmla="*/ 27 h 52"/>
              <a:gd name="T10" fmla="*/ 49 w 52"/>
              <a:gd name="T11" fmla="*/ 37 h 52"/>
              <a:gd name="T12" fmla="*/ 43 w 52"/>
              <a:gd name="T13" fmla="*/ 46 h 52"/>
              <a:gd name="T14" fmla="*/ 37 w 52"/>
              <a:gd name="T15" fmla="*/ 52 h 52"/>
              <a:gd name="T16" fmla="*/ 25 w 52"/>
              <a:gd name="T17" fmla="*/ 52 h 52"/>
              <a:gd name="T18" fmla="*/ 15 w 52"/>
              <a:gd name="T19" fmla="*/ 52 h 52"/>
              <a:gd name="T20" fmla="*/ 6 w 52"/>
              <a:gd name="T21" fmla="*/ 46 h 52"/>
              <a:gd name="T22" fmla="*/ 3 w 52"/>
              <a:gd name="T23" fmla="*/ 37 h 52"/>
              <a:gd name="T24" fmla="*/ 0 w 52"/>
              <a:gd name="T25" fmla="*/ 27 h 52"/>
              <a:gd name="T26" fmla="*/ 3 w 52"/>
              <a:gd name="T27" fmla="*/ 18 h 52"/>
              <a:gd name="T28" fmla="*/ 6 w 52"/>
              <a:gd name="T29" fmla="*/ 9 h 52"/>
              <a:gd name="T30" fmla="*/ 15 w 52"/>
              <a:gd name="T31" fmla="*/ 3 h 52"/>
              <a:gd name="T32" fmla="*/ 25 w 52"/>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5" y="0"/>
                </a:moveTo>
                <a:lnTo>
                  <a:pt x="37" y="3"/>
                </a:lnTo>
                <a:lnTo>
                  <a:pt x="43" y="9"/>
                </a:lnTo>
                <a:lnTo>
                  <a:pt x="49" y="18"/>
                </a:lnTo>
                <a:lnTo>
                  <a:pt x="52" y="27"/>
                </a:lnTo>
                <a:lnTo>
                  <a:pt x="49" y="37"/>
                </a:lnTo>
                <a:lnTo>
                  <a:pt x="43" y="46"/>
                </a:lnTo>
                <a:lnTo>
                  <a:pt x="37" y="52"/>
                </a:lnTo>
                <a:lnTo>
                  <a:pt x="25" y="52"/>
                </a:lnTo>
                <a:lnTo>
                  <a:pt x="15" y="52"/>
                </a:lnTo>
                <a:lnTo>
                  <a:pt x="6" y="46"/>
                </a:lnTo>
                <a:lnTo>
                  <a:pt x="3" y="37"/>
                </a:lnTo>
                <a:lnTo>
                  <a:pt x="0" y="27"/>
                </a:lnTo>
                <a:lnTo>
                  <a:pt x="3" y="18"/>
                </a:lnTo>
                <a:lnTo>
                  <a:pt x="6" y="9"/>
                </a:lnTo>
                <a:lnTo>
                  <a:pt x="15" y="3"/>
                </a:lnTo>
                <a:lnTo>
                  <a:pt x="25" y="0"/>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15" name="Freeform 95"/>
          <p:cNvSpPr>
            <a:spLocks noEditPoints="1"/>
          </p:cNvSpPr>
          <p:nvPr/>
        </p:nvSpPr>
        <p:spPr bwMode="auto">
          <a:xfrm>
            <a:off x="5656263" y="3151188"/>
            <a:ext cx="101600" cy="101600"/>
          </a:xfrm>
          <a:custGeom>
            <a:avLst/>
            <a:gdLst>
              <a:gd name="T0" fmla="*/ 43 w 64"/>
              <a:gd name="T1" fmla="*/ 3 h 64"/>
              <a:gd name="T2" fmla="*/ 46 w 64"/>
              <a:gd name="T3" fmla="*/ 18 h 64"/>
              <a:gd name="T4" fmla="*/ 31 w 64"/>
              <a:gd name="T5" fmla="*/ 12 h 64"/>
              <a:gd name="T6" fmla="*/ 46 w 64"/>
              <a:gd name="T7" fmla="*/ 18 h 64"/>
              <a:gd name="T8" fmla="*/ 49 w 64"/>
              <a:gd name="T9" fmla="*/ 15 h 64"/>
              <a:gd name="T10" fmla="*/ 55 w 64"/>
              <a:gd name="T11" fmla="*/ 9 h 64"/>
              <a:gd name="T12" fmla="*/ 64 w 64"/>
              <a:gd name="T13" fmla="*/ 33 h 64"/>
              <a:gd name="T14" fmla="*/ 49 w 64"/>
              <a:gd name="T15" fmla="*/ 24 h 64"/>
              <a:gd name="T16" fmla="*/ 55 w 64"/>
              <a:gd name="T17" fmla="*/ 9 h 64"/>
              <a:gd name="T18" fmla="*/ 61 w 64"/>
              <a:gd name="T19" fmla="*/ 46 h 64"/>
              <a:gd name="T20" fmla="*/ 46 w 64"/>
              <a:gd name="T21" fmla="*/ 46 h 64"/>
              <a:gd name="T22" fmla="*/ 52 w 64"/>
              <a:gd name="T23" fmla="*/ 33 h 64"/>
              <a:gd name="T24" fmla="*/ 46 w 64"/>
              <a:gd name="T25" fmla="*/ 46 h 64"/>
              <a:gd name="T26" fmla="*/ 49 w 64"/>
              <a:gd name="T27" fmla="*/ 52 h 64"/>
              <a:gd name="T28" fmla="*/ 55 w 64"/>
              <a:gd name="T29" fmla="*/ 55 h 64"/>
              <a:gd name="T30" fmla="*/ 31 w 64"/>
              <a:gd name="T31" fmla="*/ 64 h 64"/>
              <a:gd name="T32" fmla="*/ 40 w 64"/>
              <a:gd name="T33" fmla="*/ 52 h 64"/>
              <a:gd name="T34" fmla="*/ 55 w 64"/>
              <a:gd name="T35" fmla="*/ 55 h 64"/>
              <a:gd name="T36" fmla="*/ 18 w 64"/>
              <a:gd name="T37" fmla="*/ 64 h 64"/>
              <a:gd name="T38" fmla="*/ 18 w 64"/>
              <a:gd name="T39" fmla="*/ 46 h 64"/>
              <a:gd name="T40" fmla="*/ 31 w 64"/>
              <a:gd name="T41" fmla="*/ 52 h 64"/>
              <a:gd name="T42" fmla="*/ 18 w 64"/>
              <a:gd name="T43" fmla="*/ 46 h 64"/>
              <a:gd name="T44" fmla="*/ 12 w 64"/>
              <a:gd name="T45" fmla="*/ 52 h 64"/>
              <a:gd name="T46" fmla="*/ 9 w 64"/>
              <a:gd name="T47" fmla="*/ 55 h 64"/>
              <a:gd name="T48" fmla="*/ 0 w 64"/>
              <a:gd name="T49" fmla="*/ 33 h 64"/>
              <a:gd name="T50" fmla="*/ 12 w 64"/>
              <a:gd name="T51" fmla="*/ 40 h 64"/>
              <a:gd name="T52" fmla="*/ 9 w 64"/>
              <a:gd name="T53" fmla="*/ 55 h 64"/>
              <a:gd name="T54" fmla="*/ 3 w 64"/>
              <a:gd name="T55" fmla="*/ 21 h 64"/>
              <a:gd name="T56" fmla="*/ 18 w 64"/>
              <a:gd name="T57" fmla="*/ 18 h 64"/>
              <a:gd name="T58" fmla="*/ 12 w 64"/>
              <a:gd name="T59" fmla="*/ 33 h 64"/>
              <a:gd name="T60" fmla="*/ 18 w 64"/>
              <a:gd name="T61" fmla="*/ 18 h 64"/>
              <a:gd name="T62" fmla="*/ 12 w 64"/>
              <a:gd name="T63" fmla="*/ 15 h 64"/>
              <a:gd name="T64" fmla="*/ 9 w 64"/>
              <a:gd name="T65" fmla="*/ 9 h 64"/>
              <a:gd name="T66" fmla="*/ 31 w 64"/>
              <a:gd name="T67" fmla="*/ 0 h 64"/>
              <a:gd name="T68" fmla="*/ 24 w 64"/>
              <a:gd name="T69" fmla="*/ 15 h 64"/>
              <a:gd name="T70" fmla="*/ 9 w 64"/>
              <a:gd name="T71"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64">
                <a:moveTo>
                  <a:pt x="31" y="0"/>
                </a:moveTo>
                <a:lnTo>
                  <a:pt x="43" y="3"/>
                </a:lnTo>
                <a:lnTo>
                  <a:pt x="55" y="9"/>
                </a:lnTo>
                <a:lnTo>
                  <a:pt x="46" y="18"/>
                </a:lnTo>
                <a:lnTo>
                  <a:pt x="40" y="15"/>
                </a:lnTo>
                <a:lnTo>
                  <a:pt x="31" y="12"/>
                </a:lnTo>
                <a:lnTo>
                  <a:pt x="31" y="0"/>
                </a:lnTo>
                <a:close/>
                <a:moveTo>
                  <a:pt x="46" y="18"/>
                </a:moveTo>
                <a:lnTo>
                  <a:pt x="46" y="18"/>
                </a:lnTo>
                <a:lnTo>
                  <a:pt x="49" y="15"/>
                </a:lnTo>
                <a:lnTo>
                  <a:pt x="46" y="18"/>
                </a:lnTo>
                <a:close/>
                <a:moveTo>
                  <a:pt x="55" y="9"/>
                </a:moveTo>
                <a:lnTo>
                  <a:pt x="61" y="21"/>
                </a:lnTo>
                <a:lnTo>
                  <a:pt x="64" y="33"/>
                </a:lnTo>
                <a:lnTo>
                  <a:pt x="52" y="33"/>
                </a:lnTo>
                <a:lnTo>
                  <a:pt x="49" y="24"/>
                </a:lnTo>
                <a:lnTo>
                  <a:pt x="46" y="18"/>
                </a:lnTo>
                <a:lnTo>
                  <a:pt x="55" y="9"/>
                </a:lnTo>
                <a:close/>
                <a:moveTo>
                  <a:pt x="64" y="33"/>
                </a:moveTo>
                <a:lnTo>
                  <a:pt x="61" y="46"/>
                </a:lnTo>
                <a:lnTo>
                  <a:pt x="55" y="55"/>
                </a:lnTo>
                <a:lnTo>
                  <a:pt x="46" y="46"/>
                </a:lnTo>
                <a:lnTo>
                  <a:pt x="49" y="40"/>
                </a:lnTo>
                <a:lnTo>
                  <a:pt x="52" y="33"/>
                </a:lnTo>
                <a:lnTo>
                  <a:pt x="64" y="33"/>
                </a:lnTo>
                <a:close/>
                <a:moveTo>
                  <a:pt x="46" y="46"/>
                </a:moveTo>
                <a:lnTo>
                  <a:pt x="46" y="46"/>
                </a:lnTo>
                <a:lnTo>
                  <a:pt x="49" y="52"/>
                </a:lnTo>
                <a:lnTo>
                  <a:pt x="46" y="46"/>
                </a:lnTo>
                <a:close/>
                <a:moveTo>
                  <a:pt x="55" y="55"/>
                </a:moveTo>
                <a:lnTo>
                  <a:pt x="43" y="64"/>
                </a:lnTo>
                <a:lnTo>
                  <a:pt x="31" y="64"/>
                </a:lnTo>
                <a:lnTo>
                  <a:pt x="31" y="52"/>
                </a:lnTo>
                <a:lnTo>
                  <a:pt x="40" y="52"/>
                </a:lnTo>
                <a:lnTo>
                  <a:pt x="46" y="46"/>
                </a:lnTo>
                <a:lnTo>
                  <a:pt x="55" y="55"/>
                </a:lnTo>
                <a:close/>
                <a:moveTo>
                  <a:pt x="31" y="64"/>
                </a:moveTo>
                <a:lnTo>
                  <a:pt x="18" y="64"/>
                </a:lnTo>
                <a:lnTo>
                  <a:pt x="9" y="55"/>
                </a:lnTo>
                <a:lnTo>
                  <a:pt x="18" y="46"/>
                </a:lnTo>
                <a:lnTo>
                  <a:pt x="24" y="52"/>
                </a:lnTo>
                <a:lnTo>
                  <a:pt x="31" y="52"/>
                </a:lnTo>
                <a:lnTo>
                  <a:pt x="31" y="64"/>
                </a:lnTo>
                <a:close/>
                <a:moveTo>
                  <a:pt x="18" y="46"/>
                </a:moveTo>
                <a:lnTo>
                  <a:pt x="18" y="46"/>
                </a:lnTo>
                <a:lnTo>
                  <a:pt x="12" y="52"/>
                </a:lnTo>
                <a:lnTo>
                  <a:pt x="18" y="46"/>
                </a:lnTo>
                <a:close/>
                <a:moveTo>
                  <a:pt x="9" y="55"/>
                </a:moveTo>
                <a:lnTo>
                  <a:pt x="3" y="46"/>
                </a:lnTo>
                <a:lnTo>
                  <a:pt x="0" y="33"/>
                </a:lnTo>
                <a:lnTo>
                  <a:pt x="12" y="33"/>
                </a:lnTo>
                <a:lnTo>
                  <a:pt x="12" y="40"/>
                </a:lnTo>
                <a:lnTo>
                  <a:pt x="18" y="46"/>
                </a:lnTo>
                <a:lnTo>
                  <a:pt x="9" y="55"/>
                </a:lnTo>
                <a:close/>
                <a:moveTo>
                  <a:pt x="0" y="33"/>
                </a:moveTo>
                <a:lnTo>
                  <a:pt x="3" y="21"/>
                </a:lnTo>
                <a:lnTo>
                  <a:pt x="9" y="9"/>
                </a:lnTo>
                <a:lnTo>
                  <a:pt x="18" y="18"/>
                </a:lnTo>
                <a:lnTo>
                  <a:pt x="12" y="24"/>
                </a:lnTo>
                <a:lnTo>
                  <a:pt x="12" y="33"/>
                </a:lnTo>
                <a:lnTo>
                  <a:pt x="0" y="33"/>
                </a:lnTo>
                <a:close/>
                <a:moveTo>
                  <a:pt x="18" y="18"/>
                </a:moveTo>
                <a:lnTo>
                  <a:pt x="18" y="18"/>
                </a:lnTo>
                <a:lnTo>
                  <a:pt x="12" y="15"/>
                </a:lnTo>
                <a:lnTo>
                  <a:pt x="18" y="18"/>
                </a:lnTo>
                <a:close/>
                <a:moveTo>
                  <a:pt x="9" y="9"/>
                </a:moveTo>
                <a:lnTo>
                  <a:pt x="18" y="3"/>
                </a:lnTo>
                <a:lnTo>
                  <a:pt x="31" y="0"/>
                </a:lnTo>
                <a:lnTo>
                  <a:pt x="31" y="12"/>
                </a:lnTo>
                <a:lnTo>
                  <a:pt x="24" y="15"/>
                </a:lnTo>
                <a:lnTo>
                  <a:pt x="18" y="18"/>
                </a:lnTo>
                <a:lnTo>
                  <a:pt x="9"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16" name="Rectangle 96"/>
          <p:cNvSpPr>
            <a:spLocks noChangeArrowheads="1"/>
          </p:cNvSpPr>
          <p:nvPr/>
        </p:nvSpPr>
        <p:spPr bwMode="auto">
          <a:xfrm>
            <a:off x="4897438" y="3732213"/>
            <a:ext cx="19050" cy="69850"/>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17" name="Rectangle 97"/>
          <p:cNvSpPr>
            <a:spLocks noChangeArrowheads="1"/>
          </p:cNvSpPr>
          <p:nvPr/>
        </p:nvSpPr>
        <p:spPr bwMode="auto">
          <a:xfrm>
            <a:off x="4897438" y="3732213"/>
            <a:ext cx="19050" cy="69850"/>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18" name="Rectangle 98"/>
          <p:cNvSpPr>
            <a:spLocks noChangeArrowheads="1"/>
          </p:cNvSpPr>
          <p:nvPr/>
        </p:nvSpPr>
        <p:spPr bwMode="auto">
          <a:xfrm>
            <a:off x="6481763" y="3732213"/>
            <a:ext cx="20637" cy="65087"/>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19" name="Rectangle 99"/>
          <p:cNvSpPr>
            <a:spLocks noChangeArrowheads="1"/>
          </p:cNvSpPr>
          <p:nvPr/>
        </p:nvSpPr>
        <p:spPr bwMode="auto">
          <a:xfrm>
            <a:off x="6481763" y="3732213"/>
            <a:ext cx="20637" cy="65087"/>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20" name="Rectangle 100"/>
          <p:cNvSpPr>
            <a:spLocks noChangeArrowheads="1"/>
          </p:cNvSpPr>
          <p:nvPr/>
        </p:nvSpPr>
        <p:spPr bwMode="auto">
          <a:xfrm>
            <a:off x="4906963" y="3752850"/>
            <a:ext cx="1585912" cy="9525"/>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21" name="Rectangle 101"/>
          <p:cNvSpPr>
            <a:spLocks noChangeArrowheads="1"/>
          </p:cNvSpPr>
          <p:nvPr/>
        </p:nvSpPr>
        <p:spPr bwMode="auto">
          <a:xfrm>
            <a:off x="4906963" y="3752850"/>
            <a:ext cx="1585912" cy="9525"/>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22" name="Freeform 102"/>
          <p:cNvSpPr>
            <a:spLocks/>
          </p:cNvSpPr>
          <p:nvPr/>
        </p:nvSpPr>
        <p:spPr bwMode="auto">
          <a:xfrm>
            <a:off x="5670550" y="3717925"/>
            <a:ext cx="82550" cy="84138"/>
          </a:xfrm>
          <a:custGeom>
            <a:avLst/>
            <a:gdLst>
              <a:gd name="T0" fmla="*/ 28 w 52"/>
              <a:gd name="T1" fmla="*/ 0 h 53"/>
              <a:gd name="T2" fmla="*/ 37 w 52"/>
              <a:gd name="T3" fmla="*/ 3 h 53"/>
              <a:gd name="T4" fmla="*/ 46 w 52"/>
              <a:gd name="T5" fmla="*/ 9 h 53"/>
              <a:gd name="T6" fmla="*/ 52 w 52"/>
              <a:gd name="T7" fmla="*/ 19 h 53"/>
              <a:gd name="T8" fmla="*/ 52 w 52"/>
              <a:gd name="T9" fmla="*/ 28 h 53"/>
              <a:gd name="T10" fmla="*/ 52 w 52"/>
              <a:gd name="T11" fmla="*/ 37 h 53"/>
              <a:gd name="T12" fmla="*/ 46 w 52"/>
              <a:gd name="T13" fmla="*/ 46 h 53"/>
              <a:gd name="T14" fmla="*/ 37 w 52"/>
              <a:gd name="T15" fmla="*/ 53 h 53"/>
              <a:gd name="T16" fmla="*/ 28 w 52"/>
              <a:gd name="T17" fmla="*/ 53 h 53"/>
              <a:gd name="T18" fmla="*/ 15 w 52"/>
              <a:gd name="T19" fmla="*/ 53 h 53"/>
              <a:gd name="T20" fmla="*/ 9 w 52"/>
              <a:gd name="T21" fmla="*/ 46 h 53"/>
              <a:gd name="T22" fmla="*/ 3 w 52"/>
              <a:gd name="T23" fmla="*/ 37 h 53"/>
              <a:gd name="T24" fmla="*/ 0 w 52"/>
              <a:gd name="T25" fmla="*/ 28 h 53"/>
              <a:gd name="T26" fmla="*/ 3 w 52"/>
              <a:gd name="T27" fmla="*/ 19 h 53"/>
              <a:gd name="T28" fmla="*/ 9 w 52"/>
              <a:gd name="T29" fmla="*/ 9 h 53"/>
              <a:gd name="T30" fmla="*/ 15 w 52"/>
              <a:gd name="T31" fmla="*/ 3 h 53"/>
              <a:gd name="T32" fmla="*/ 28 w 52"/>
              <a:gd name="T3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3">
                <a:moveTo>
                  <a:pt x="28" y="0"/>
                </a:moveTo>
                <a:lnTo>
                  <a:pt x="37" y="3"/>
                </a:lnTo>
                <a:lnTo>
                  <a:pt x="46" y="9"/>
                </a:lnTo>
                <a:lnTo>
                  <a:pt x="52" y="19"/>
                </a:lnTo>
                <a:lnTo>
                  <a:pt x="52" y="28"/>
                </a:lnTo>
                <a:lnTo>
                  <a:pt x="52" y="37"/>
                </a:lnTo>
                <a:lnTo>
                  <a:pt x="46" y="46"/>
                </a:lnTo>
                <a:lnTo>
                  <a:pt x="37" y="53"/>
                </a:lnTo>
                <a:lnTo>
                  <a:pt x="28" y="53"/>
                </a:lnTo>
                <a:lnTo>
                  <a:pt x="15" y="53"/>
                </a:lnTo>
                <a:lnTo>
                  <a:pt x="9" y="46"/>
                </a:lnTo>
                <a:lnTo>
                  <a:pt x="3" y="37"/>
                </a:lnTo>
                <a:lnTo>
                  <a:pt x="0" y="28"/>
                </a:lnTo>
                <a:lnTo>
                  <a:pt x="3" y="19"/>
                </a:lnTo>
                <a:lnTo>
                  <a:pt x="9" y="9"/>
                </a:lnTo>
                <a:lnTo>
                  <a:pt x="15" y="3"/>
                </a:lnTo>
                <a:lnTo>
                  <a:pt x="28" y="0"/>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23" name="Freeform 103"/>
          <p:cNvSpPr>
            <a:spLocks noEditPoints="1"/>
          </p:cNvSpPr>
          <p:nvPr/>
        </p:nvSpPr>
        <p:spPr bwMode="auto">
          <a:xfrm>
            <a:off x="5661025" y="3708400"/>
            <a:ext cx="101600" cy="103188"/>
          </a:xfrm>
          <a:custGeom>
            <a:avLst/>
            <a:gdLst>
              <a:gd name="T0" fmla="*/ 46 w 64"/>
              <a:gd name="T1" fmla="*/ 3 h 65"/>
              <a:gd name="T2" fmla="*/ 46 w 64"/>
              <a:gd name="T3" fmla="*/ 19 h 65"/>
              <a:gd name="T4" fmla="*/ 34 w 64"/>
              <a:gd name="T5" fmla="*/ 12 h 65"/>
              <a:gd name="T6" fmla="*/ 55 w 64"/>
              <a:gd name="T7" fmla="*/ 9 h 65"/>
              <a:gd name="T8" fmla="*/ 52 w 64"/>
              <a:gd name="T9" fmla="*/ 15 h 65"/>
              <a:gd name="T10" fmla="*/ 55 w 64"/>
              <a:gd name="T11" fmla="*/ 9 h 65"/>
              <a:gd name="T12" fmla="*/ 64 w 64"/>
              <a:gd name="T13" fmla="*/ 34 h 65"/>
              <a:gd name="T14" fmla="*/ 52 w 64"/>
              <a:gd name="T15" fmla="*/ 25 h 65"/>
              <a:gd name="T16" fmla="*/ 55 w 64"/>
              <a:gd name="T17" fmla="*/ 9 h 65"/>
              <a:gd name="T18" fmla="*/ 61 w 64"/>
              <a:gd name="T19" fmla="*/ 46 h 65"/>
              <a:gd name="T20" fmla="*/ 46 w 64"/>
              <a:gd name="T21" fmla="*/ 46 h 65"/>
              <a:gd name="T22" fmla="*/ 52 w 64"/>
              <a:gd name="T23" fmla="*/ 34 h 65"/>
              <a:gd name="T24" fmla="*/ 55 w 64"/>
              <a:gd name="T25" fmla="*/ 56 h 65"/>
              <a:gd name="T26" fmla="*/ 52 w 64"/>
              <a:gd name="T27" fmla="*/ 52 h 65"/>
              <a:gd name="T28" fmla="*/ 55 w 64"/>
              <a:gd name="T29" fmla="*/ 56 h 65"/>
              <a:gd name="T30" fmla="*/ 34 w 64"/>
              <a:gd name="T31" fmla="*/ 65 h 65"/>
              <a:gd name="T32" fmla="*/ 40 w 64"/>
              <a:gd name="T33" fmla="*/ 52 h 65"/>
              <a:gd name="T34" fmla="*/ 55 w 64"/>
              <a:gd name="T35" fmla="*/ 56 h 65"/>
              <a:gd name="T36" fmla="*/ 21 w 64"/>
              <a:gd name="T37" fmla="*/ 65 h 65"/>
              <a:gd name="T38" fmla="*/ 18 w 64"/>
              <a:gd name="T39" fmla="*/ 46 h 65"/>
              <a:gd name="T40" fmla="*/ 34 w 64"/>
              <a:gd name="T41" fmla="*/ 52 h 65"/>
              <a:gd name="T42" fmla="*/ 9 w 64"/>
              <a:gd name="T43" fmla="*/ 56 h 65"/>
              <a:gd name="T44" fmla="*/ 15 w 64"/>
              <a:gd name="T45" fmla="*/ 52 h 65"/>
              <a:gd name="T46" fmla="*/ 9 w 64"/>
              <a:gd name="T47" fmla="*/ 56 h 65"/>
              <a:gd name="T48" fmla="*/ 0 w 64"/>
              <a:gd name="T49" fmla="*/ 34 h 65"/>
              <a:gd name="T50" fmla="*/ 15 w 64"/>
              <a:gd name="T51" fmla="*/ 40 h 65"/>
              <a:gd name="T52" fmla="*/ 9 w 64"/>
              <a:gd name="T53" fmla="*/ 56 h 65"/>
              <a:gd name="T54" fmla="*/ 3 w 64"/>
              <a:gd name="T55" fmla="*/ 22 h 65"/>
              <a:gd name="T56" fmla="*/ 18 w 64"/>
              <a:gd name="T57" fmla="*/ 19 h 65"/>
              <a:gd name="T58" fmla="*/ 12 w 64"/>
              <a:gd name="T59" fmla="*/ 34 h 65"/>
              <a:gd name="T60" fmla="*/ 9 w 64"/>
              <a:gd name="T61" fmla="*/ 9 h 65"/>
              <a:gd name="T62" fmla="*/ 34 w 64"/>
              <a:gd name="T63" fmla="*/ 0 h 65"/>
              <a:gd name="T64" fmla="*/ 24 w 64"/>
              <a:gd name="T65" fmla="*/ 15 h 65"/>
              <a:gd name="T66" fmla="*/ 9 w 64"/>
              <a:gd name="T6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5">
                <a:moveTo>
                  <a:pt x="34" y="0"/>
                </a:moveTo>
                <a:lnTo>
                  <a:pt x="46" y="3"/>
                </a:lnTo>
                <a:lnTo>
                  <a:pt x="55" y="9"/>
                </a:lnTo>
                <a:lnTo>
                  <a:pt x="46" y="19"/>
                </a:lnTo>
                <a:lnTo>
                  <a:pt x="40" y="15"/>
                </a:lnTo>
                <a:lnTo>
                  <a:pt x="34" y="12"/>
                </a:lnTo>
                <a:lnTo>
                  <a:pt x="34" y="0"/>
                </a:lnTo>
                <a:close/>
                <a:moveTo>
                  <a:pt x="55" y="9"/>
                </a:moveTo>
                <a:lnTo>
                  <a:pt x="55" y="9"/>
                </a:lnTo>
                <a:lnTo>
                  <a:pt x="52" y="15"/>
                </a:lnTo>
                <a:lnTo>
                  <a:pt x="55" y="9"/>
                </a:lnTo>
                <a:close/>
                <a:moveTo>
                  <a:pt x="55" y="9"/>
                </a:moveTo>
                <a:lnTo>
                  <a:pt x="61" y="22"/>
                </a:lnTo>
                <a:lnTo>
                  <a:pt x="64" y="34"/>
                </a:lnTo>
                <a:lnTo>
                  <a:pt x="52" y="34"/>
                </a:lnTo>
                <a:lnTo>
                  <a:pt x="52" y="25"/>
                </a:lnTo>
                <a:lnTo>
                  <a:pt x="46" y="19"/>
                </a:lnTo>
                <a:lnTo>
                  <a:pt x="55" y="9"/>
                </a:lnTo>
                <a:close/>
                <a:moveTo>
                  <a:pt x="64" y="34"/>
                </a:moveTo>
                <a:lnTo>
                  <a:pt x="61" y="46"/>
                </a:lnTo>
                <a:lnTo>
                  <a:pt x="55" y="56"/>
                </a:lnTo>
                <a:lnTo>
                  <a:pt x="46" y="46"/>
                </a:lnTo>
                <a:lnTo>
                  <a:pt x="52" y="40"/>
                </a:lnTo>
                <a:lnTo>
                  <a:pt x="52" y="34"/>
                </a:lnTo>
                <a:lnTo>
                  <a:pt x="64" y="34"/>
                </a:lnTo>
                <a:close/>
                <a:moveTo>
                  <a:pt x="55" y="56"/>
                </a:moveTo>
                <a:lnTo>
                  <a:pt x="55" y="56"/>
                </a:lnTo>
                <a:lnTo>
                  <a:pt x="52" y="52"/>
                </a:lnTo>
                <a:lnTo>
                  <a:pt x="55" y="56"/>
                </a:lnTo>
                <a:close/>
                <a:moveTo>
                  <a:pt x="55" y="56"/>
                </a:moveTo>
                <a:lnTo>
                  <a:pt x="46" y="65"/>
                </a:lnTo>
                <a:lnTo>
                  <a:pt x="34" y="65"/>
                </a:lnTo>
                <a:lnTo>
                  <a:pt x="34" y="52"/>
                </a:lnTo>
                <a:lnTo>
                  <a:pt x="40" y="52"/>
                </a:lnTo>
                <a:lnTo>
                  <a:pt x="46" y="46"/>
                </a:lnTo>
                <a:lnTo>
                  <a:pt x="55" y="56"/>
                </a:lnTo>
                <a:close/>
                <a:moveTo>
                  <a:pt x="34" y="65"/>
                </a:moveTo>
                <a:lnTo>
                  <a:pt x="21" y="65"/>
                </a:lnTo>
                <a:lnTo>
                  <a:pt x="9" y="56"/>
                </a:lnTo>
                <a:lnTo>
                  <a:pt x="18" y="46"/>
                </a:lnTo>
                <a:lnTo>
                  <a:pt x="24" y="52"/>
                </a:lnTo>
                <a:lnTo>
                  <a:pt x="34" y="52"/>
                </a:lnTo>
                <a:lnTo>
                  <a:pt x="34" y="65"/>
                </a:lnTo>
                <a:close/>
                <a:moveTo>
                  <a:pt x="9" y="56"/>
                </a:moveTo>
                <a:lnTo>
                  <a:pt x="9" y="56"/>
                </a:lnTo>
                <a:lnTo>
                  <a:pt x="15" y="52"/>
                </a:lnTo>
                <a:lnTo>
                  <a:pt x="9" y="56"/>
                </a:lnTo>
                <a:close/>
                <a:moveTo>
                  <a:pt x="9" y="56"/>
                </a:moveTo>
                <a:lnTo>
                  <a:pt x="3" y="46"/>
                </a:lnTo>
                <a:lnTo>
                  <a:pt x="0" y="34"/>
                </a:lnTo>
                <a:lnTo>
                  <a:pt x="12" y="34"/>
                </a:lnTo>
                <a:lnTo>
                  <a:pt x="15" y="40"/>
                </a:lnTo>
                <a:lnTo>
                  <a:pt x="18" y="46"/>
                </a:lnTo>
                <a:lnTo>
                  <a:pt x="9" y="56"/>
                </a:lnTo>
                <a:close/>
                <a:moveTo>
                  <a:pt x="0" y="34"/>
                </a:moveTo>
                <a:lnTo>
                  <a:pt x="3" y="22"/>
                </a:lnTo>
                <a:lnTo>
                  <a:pt x="9" y="9"/>
                </a:lnTo>
                <a:lnTo>
                  <a:pt x="18" y="19"/>
                </a:lnTo>
                <a:lnTo>
                  <a:pt x="15" y="25"/>
                </a:lnTo>
                <a:lnTo>
                  <a:pt x="12" y="34"/>
                </a:lnTo>
                <a:lnTo>
                  <a:pt x="0" y="34"/>
                </a:lnTo>
                <a:close/>
                <a:moveTo>
                  <a:pt x="9" y="9"/>
                </a:moveTo>
                <a:lnTo>
                  <a:pt x="21" y="3"/>
                </a:lnTo>
                <a:lnTo>
                  <a:pt x="34" y="0"/>
                </a:lnTo>
                <a:lnTo>
                  <a:pt x="34" y="12"/>
                </a:lnTo>
                <a:lnTo>
                  <a:pt x="24" y="15"/>
                </a:lnTo>
                <a:lnTo>
                  <a:pt x="18" y="19"/>
                </a:lnTo>
                <a:lnTo>
                  <a:pt x="9"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24" name="Rectangle 104"/>
          <p:cNvSpPr>
            <a:spLocks noChangeArrowheads="1"/>
          </p:cNvSpPr>
          <p:nvPr/>
        </p:nvSpPr>
        <p:spPr bwMode="auto">
          <a:xfrm>
            <a:off x="4608513" y="4554538"/>
            <a:ext cx="20637" cy="69850"/>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25" name="Rectangle 105"/>
          <p:cNvSpPr>
            <a:spLocks noChangeArrowheads="1"/>
          </p:cNvSpPr>
          <p:nvPr/>
        </p:nvSpPr>
        <p:spPr bwMode="auto">
          <a:xfrm>
            <a:off x="4608513" y="4554538"/>
            <a:ext cx="20637" cy="69850"/>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26" name="Rectangle 106"/>
          <p:cNvSpPr>
            <a:spLocks noChangeArrowheads="1"/>
          </p:cNvSpPr>
          <p:nvPr/>
        </p:nvSpPr>
        <p:spPr bwMode="auto">
          <a:xfrm>
            <a:off x="6761163" y="4545013"/>
            <a:ext cx="19050" cy="68262"/>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27" name="Rectangle 107"/>
          <p:cNvSpPr>
            <a:spLocks noChangeArrowheads="1"/>
          </p:cNvSpPr>
          <p:nvPr/>
        </p:nvSpPr>
        <p:spPr bwMode="auto">
          <a:xfrm>
            <a:off x="6761163" y="4545013"/>
            <a:ext cx="19050" cy="68262"/>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28" name="Rectangle 108"/>
          <p:cNvSpPr>
            <a:spLocks noChangeArrowheads="1"/>
          </p:cNvSpPr>
          <p:nvPr/>
        </p:nvSpPr>
        <p:spPr bwMode="auto">
          <a:xfrm>
            <a:off x="4618038" y="4575175"/>
            <a:ext cx="2162175" cy="9525"/>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29" name="Rectangle 109"/>
          <p:cNvSpPr>
            <a:spLocks noChangeArrowheads="1"/>
          </p:cNvSpPr>
          <p:nvPr/>
        </p:nvSpPr>
        <p:spPr bwMode="auto">
          <a:xfrm>
            <a:off x="4618038" y="4575175"/>
            <a:ext cx="2162175" cy="9525"/>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30" name="Freeform 110"/>
          <p:cNvSpPr>
            <a:spLocks/>
          </p:cNvSpPr>
          <p:nvPr/>
        </p:nvSpPr>
        <p:spPr bwMode="auto">
          <a:xfrm>
            <a:off x="5661025" y="4535488"/>
            <a:ext cx="82550" cy="84137"/>
          </a:xfrm>
          <a:custGeom>
            <a:avLst/>
            <a:gdLst>
              <a:gd name="T0" fmla="*/ 28 w 52"/>
              <a:gd name="T1" fmla="*/ 0 h 53"/>
              <a:gd name="T2" fmla="*/ 37 w 52"/>
              <a:gd name="T3" fmla="*/ 3 h 53"/>
              <a:gd name="T4" fmla="*/ 46 w 52"/>
              <a:gd name="T5" fmla="*/ 6 h 53"/>
              <a:gd name="T6" fmla="*/ 49 w 52"/>
              <a:gd name="T7" fmla="*/ 16 h 53"/>
              <a:gd name="T8" fmla="*/ 52 w 52"/>
              <a:gd name="T9" fmla="*/ 25 h 53"/>
              <a:gd name="T10" fmla="*/ 49 w 52"/>
              <a:gd name="T11" fmla="*/ 37 h 53"/>
              <a:gd name="T12" fmla="*/ 46 w 52"/>
              <a:gd name="T13" fmla="*/ 43 h 53"/>
              <a:gd name="T14" fmla="*/ 37 w 52"/>
              <a:gd name="T15" fmla="*/ 49 h 53"/>
              <a:gd name="T16" fmla="*/ 28 w 52"/>
              <a:gd name="T17" fmla="*/ 53 h 53"/>
              <a:gd name="T18" fmla="*/ 15 w 52"/>
              <a:gd name="T19" fmla="*/ 49 h 53"/>
              <a:gd name="T20" fmla="*/ 9 w 52"/>
              <a:gd name="T21" fmla="*/ 43 h 53"/>
              <a:gd name="T22" fmla="*/ 3 w 52"/>
              <a:gd name="T23" fmla="*/ 37 h 53"/>
              <a:gd name="T24" fmla="*/ 0 w 52"/>
              <a:gd name="T25" fmla="*/ 25 h 53"/>
              <a:gd name="T26" fmla="*/ 3 w 52"/>
              <a:gd name="T27" fmla="*/ 16 h 53"/>
              <a:gd name="T28" fmla="*/ 9 w 52"/>
              <a:gd name="T29" fmla="*/ 6 h 53"/>
              <a:gd name="T30" fmla="*/ 15 w 52"/>
              <a:gd name="T31" fmla="*/ 3 h 53"/>
              <a:gd name="T32" fmla="*/ 28 w 52"/>
              <a:gd name="T3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3">
                <a:moveTo>
                  <a:pt x="28" y="0"/>
                </a:moveTo>
                <a:lnTo>
                  <a:pt x="37" y="3"/>
                </a:lnTo>
                <a:lnTo>
                  <a:pt x="46" y="6"/>
                </a:lnTo>
                <a:lnTo>
                  <a:pt x="49" y="16"/>
                </a:lnTo>
                <a:lnTo>
                  <a:pt x="52" y="25"/>
                </a:lnTo>
                <a:lnTo>
                  <a:pt x="49" y="37"/>
                </a:lnTo>
                <a:lnTo>
                  <a:pt x="46" y="43"/>
                </a:lnTo>
                <a:lnTo>
                  <a:pt x="37" y="49"/>
                </a:lnTo>
                <a:lnTo>
                  <a:pt x="28" y="53"/>
                </a:lnTo>
                <a:lnTo>
                  <a:pt x="15" y="49"/>
                </a:lnTo>
                <a:lnTo>
                  <a:pt x="9" y="43"/>
                </a:lnTo>
                <a:lnTo>
                  <a:pt x="3" y="37"/>
                </a:lnTo>
                <a:lnTo>
                  <a:pt x="0" y="25"/>
                </a:lnTo>
                <a:lnTo>
                  <a:pt x="3" y="16"/>
                </a:lnTo>
                <a:lnTo>
                  <a:pt x="9" y="6"/>
                </a:lnTo>
                <a:lnTo>
                  <a:pt x="15" y="3"/>
                </a:lnTo>
                <a:lnTo>
                  <a:pt x="28" y="0"/>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31" name="Freeform 111"/>
          <p:cNvSpPr>
            <a:spLocks noEditPoints="1"/>
          </p:cNvSpPr>
          <p:nvPr/>
        </p:nvSpPr>
        <p:spPr bwMode="auto">
          <a:xfrm>
            <a:off x="5651500" y="4525963"/>
            <a:ext cx="101600" cy="103187"/>
          </a:xfrm>
          <a:custGeom>
            <a:avLst/>
            <a:gdLst>
              <a:gd name="T0" fmla="*/ 46 w 64"/>
              <a:gd name="T1" fmla="*/ 3 h 65"/>
              <a:gd name="T2" fmla="*/ 46 w 64"/>
              <a:gd name="T3" fmla="*/ 18 h 65"/>
              <a:gd name="T4" fmla="*/ 34 w 64"/>
              <a:gd name="T5" fmla="*/ 12 h 65"/>
              <a:gd name="T6" fmla="*/ 55 w 64"/>
              <a:gd name="T7" fmla="*/ 9 h 65"/>
              <a:gd name="T8" fmla="*/ 52 w 64"/>
              <a:gd name="T9" fmla="*/ 12 h 65"/>
              <a:gd name="T10" fmla="*/ 55 w 64"/>
              <a:gd name="T11" fmla="*/ 9 h 65"/>
              <a:gd name="T12" fmla="*/ 64 w 64"/>
              <a:gd name="T13" fmla="*/ 31 h 65"/>
              <a:gd name="T14" fmla="*/ 49 w 64"/>
              <a:gd name="T15" fmla="*/ 25 h 65"/>
              <a:gd name="T16" fmla="*/ 55 w 64"/>
              <a:gd name="T17" fmla="*/ 9 h 65"/>
              <a:gd name="T18" fmla="*/ 61 w 64"/>
              <a:gd name="T19" fmla="*/ 43 h 65"/>
              <a:gd name="T20" fmla="*/ 46 w 64"/>
              <a:gd name="T21" fmla="*/ 46 h 65"/>
              <a:gd name="T22" fmla="*/ 52 w 64"/>
              <a:gd name="T23" fmla="*/ 31 h 65"/>
              <a:gd name="T24" fmla="*/ 55 w 64"/>
              <a:gd name="T25" fmla="*/ 55 h 65"/>
              <a:gd name="T26" fmla="*/ 52 w 64"/>
              <a:gd name="T27" fmla="*/ 49 h 65"/>
              <a:gd name="T28" fmla="*/ 55 w 64"/>
              <a:gd name="T29" fmla="*/ 55 h 65"/>
              <a:gd name="T30" fmla="*/ 34 w 64"/>
              <a:gd name="T31" fmla="*/ 65 h 65"/>
              <a:gd name="T32" fmla="*/ 40 w 64"/>
              <a:gd name="T33" fmla="*/ 49 h 65"/>
              <a:gd name="T34" fmla="*/ 55 w 64"/>
              <a:gd name="T35" fmla="*/ 55 h 65"/>
              <a:gd name="T36" fmla="*/ 18 w 64"/>
              <a:gd name="T37" fmla="*/ 62 h 65"/>
              <a:gd name="T38" fmla="*/ 18 w 64"/>
              <a:gd name="T39" fmla="*/ 46 h 65"/>
              <a:gd name="T40" fmla="*/ 34 w 64"/>
              <a:gd name="T41" fmla="*/ 52 h 65"/>
              <a:gd name="T42" fmla="*/ 9 w 64"/>
              <a:gd name="T43" fmla="*/ 55 h 65"/>
              <a:gd name="T44" fmla="*/ 15 w 64"/>
              <a:gd name="T45" fmla="*/ 49 h 65"/>
              <a:gd name="T46" fmla="*/ 9 w 64"/>
              <a:gd name="T47" fmla="*/ 55 h 65"/>
              <a:gd name="T48" fmla="*/ 0 w 64"/>
              <a:gd name="T49" fmla="*/ 31 h 65"/>
              <a:gd name="T50" fmla="*/ 15 w 64"/>
              <a:gd name="T51" fmla="*/ 40 h 65"/>
              <a:gd name="T52" fmla="*/ 9 w 64"/>
              <a:gd name="T53" fmla="*/ 55 h 65"/>
              <a:gd name="T54" fmla="*/ 3 w 64"/>
              <a:gd name="T55" fmla="*/ 18 h 65"/>
              <a:gd name="T56" fmla="*/ 18 w 64"/>
              <a:gd name="T57" fmla="*/ 18 h 65"/>
              <a:gd name="T58" fmla="*/ 12 w 64"/>
              <a:gd name="T59" fmla="*/ 31 h 65"/>
              <a:gd name="T60" fmla="*/ 9 w 64"/>
              <a:gd name="T61" fmla="*/ 9 h 65"/>
              <a:gd name="T62" fmla="*/ 34 w 64"/>
              <a:gd name="T63" fmla="*/ 0 h 65"/>
              <a:gd name="T64" fmla="*/ 24 w 64"/>
              <a:gd name="T65" fmla="*/ 12 h 65"/>
              <a:gd name="T66" fmla="*/ 9 w 64"/>
              <a:gd name="T6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5">
                <a:moveTo>
                  <a:pt x="34" y="0"/>
                </a:moveTo>
                <a:lnTo>
                  <a:pt x="46" y="3"/>
                </a:lnTo>
                <a:lnTo>
                  <a:pt x="55" y="9"/>
                </a:lnTo>
                <a:lnTo>
                  <a:pt x="46" y="18"/>
                </a:lnTo>
                <a:lnTo>
                  <a:pt x="40" y="12"/>
                </a:lnTo>
                <a:lnTo>
                  <a:pt x="34" y="12"/>
                </a:lnTo>
                <a:lnTo>
                  <a:pt x="34" y="0"/>
                </a:lnTo>
                <a:close/>
                <a:moveTo>
                  <a:pt x="55" y="9"/>
                </a:moveTo>
                <a:lnTo>
                  <a:pt x="55" y="9"/>
                </a:lnTo>
                <a:lnTo>
                  <a:pt x="52" y="12"/>
                </a:lnTo>
                <a:lnTo>
                  <a:pt x="55" y="9"/>
                </a:lnTo>
                <a:close/>
                <a:moveTo>
                  <a:pt x="55" y="9"/>
                </a:moveTo>
                <a:lnTo>
                  <a:pt x="61" y="18"/>
                </a:lnTo>
                <a:lnTo>
                  <a:pt x="64" y="31"/>
                </a:lnTo>
                <a:lnTo>
                  <a:pt x="52" y="31"/>
                </a:lnTo>
                <a:lnTo>
                  <a:pt x="49" y="25"/>
                </a:lnTo>
                <a:lnTo>
                  <a:pt x="46" y="18"/>
                </a:lnTo>
                <a:lnTo>
                  <a:pt x="55" y="9"/>
                </a:lnTo>
                <a:close/>
                <a:moveTo>
                  <a:pt x="64" y="31"/>
                </a:moveTo>
                <a:lnTo>
                  <a:pt x="61" y="43"/>
                </a:lnTo>
                <a:lnTo>
                  <a:pt x="55" y="55"/>
                </a:lnTo>
                <a:lnTo>
                  <a:pt x="46" y="46"/>
                </a:lnTo>
                <a:lnTo>
                  <a:pt x="49" y="40"/>
                </a:lnTo>
                <a:lnTo>
                  <a:pt x="52" y="31"/>
                </a:lnTo>
                <a:lnTo>
                  <a:pt x="64" y="31"/>
                </a:lnTo>
                <a:close/>
                <a:moveTo>
                  <a:pt x="55" y="55"/>
                </a:moveTo>
                <a:lnTo>
                  <a:pt x="55" y="55"/>
                </a:lnTo>
                <a:lnTo>
                  <a:pt x="52" y="49"/>
                </a:lnTo>
                <a:lnTo>
                  <a:pt x="55" y="55"/>
                </a:lnTo>
                <a:close/>
                <a:moveTo>
                  <a:pt x="55" y="55"/>
                </a:moveTo>
                <a:lnTo>
                  <a:pt x="46" y="62"/>
                </a:lnTo>
                <a:lnTo>
                  <a:pt x="34" y="65"/>
                </a:lnTo>
                <a:lnTo>
                  <a:pt x="34" y="52"/>
                </a:lnTo>
                <a:lnTo>
                  <a:pt x="40" y="49"/>
                </a:lnTo>
                <a:lnTo>
                  <a:pt x="46" y="46"/>
                </a:lnTo>
                <a:lnTo>
                  <a:pt x="55" y="55"/>
                </a:lnTo>
                <a:close/>
                <a:moveTo>
                  <a:pt x="34" y="65"/>
                </a:moveTo>
                <a:lnTo>
                  <a:pt x="18" y="62"/>
                </a:lnTo>
                <a:lnTo>
                  <a:pt x="9" y="55"/>
                </a:lnTo>
                <a:lnTo>
                  <a:pt x="18" y="46"/>
                </a:lnTo>
                <a:lnTo>
                  <a:pt x="24" y="49"/>
                </a:lnTo>
                <a:lnTo>
                  <a:pt x="34" y="52"/>
                </a:lnTo>
                <a:lnTo>
                  <a:pt x="34" y="65"/>
                </a:lnTo>
                <a:close/>
                <a:moveTo>
                  <a:pt x="9" y="55"/>
                </a:moveTo>
                <a:lnTo>
                  <a:pt x="9" y="55"/>
                </a:lnTo>
                <a:lnTo>
                  <a:pt x="15" y="49"/>
                </a:lnTo>
                <a:lnTo>
                  <a:pt x="9" y="55"/>
                </a:lnTo>
                <a:close/>
                <a:moveTo>
                  <a:pt x="9" y="55"/>
                </a:moveTo>
                <a:lnTo>
                  <a:pt x="3" y="43"/>
                </a:lnTo>
                <a:lnTo>
                  <a:pt x="0" y="31"/>
                </a:lnTo>
                <a:lnTo>
                  <a:pt x="12" y="31"/>
                </a:lnTo>
                <a:lnTo>
                  <a:pt x="15" y="40"/>
                </a:lnTo>
                <a:lnTo>
                  <a:pt x="18" y="46"/>
                </a:lnTo>
                <a:lnTo>
                  <a:pt x="9" y="55"/>
                </a:lnTo>
                <a:close/>
                <a:moveTo>
                  <a:pt x="0" y="31"/>
                </a:moveTo>
                <a:lnTo>
                  <a:pt x="3" y="18"/>
                </a:lnTo>
                <a:lnTo>
                  <a:pt x="9" y="9"/>
                </a:lnTo>
                <a:lnTo>
                  <a:pt x="18" y="18"/>
                </a:lnTo>
                <a:lnTo>
                  <a:pt x="15" y="25"/>
                </a:lnTo>
                <a:lnTo>
                  <a:pt x="12" y="31"/>
                </a:lnTo>
                <a:lnTo>
                  <a:pt x="0" y="31"/>
                </a:lnTo>
                <a:close/>
                <a:moveTo>
                  <a:pt x="9" y="9"/>
                </a:moveTo>
                <a:lnTo>
                  <a:pt x="18" y="3"/>
                </a:lnTo>
                <a:lnTo>
                  <a:pt x="34" y="0"/>
                </a:lnTo>
                <a:lnTo>
                  <a:pt x="34" y="12"/>
                </a:lnTo>
                <a:lnTo>
                  <a:pt x="24" y="12"/>
                </a:lnTo>
                <a:lnTo>
                  <a:pt x="18" y="18"/>
                </a:lnTo>
                <a:lnTo>
                  <a:pt x="9"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32" name="Rectangle 112"/>
          <p:cNvSpPr>
            <a:spLocks noChangeArrowheads="1"/>
          </p:cNvSpPr>
          <p:nvPr/>
        </p:nvSpPr>
        <p:spPr bwMode="auto">
          <a:xfrm>
            <a:off x="4364038" y="6130925"/>
            <a:ext cx="20637" cy="68263"/>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33" name="Rectangle 113"/>
          <p:cNvSpPr>
            <a:spLocks noChangeArrowheads="1"/>
          </p:cNvSpPr>
          <p:nvPr/>
        </p:nvSpPr>
        <p:spPr bwMode="auto">
          <a:xfrm>
            <a:off x="4364038" y="6130925"/>
            <a:ext cx="20637" cy="68263"/>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34" name="Rectangle 114"/>
          <p:cNvSpPr>
            <a:spLocks noChangeArrowheads="1"/>
          </p:cNvSpPr>
          <p:nvPr/>
        </p:nvSpPr>
        <p:spPr bwMode="auto">
          <a:xfrm>
            <a:off x="7054850" y="6121400"/>
            <a:ext cx="19050" cy="68263"/>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35" name="Rectangle 115"/>
          <p:cNvSpPr>
            <a:spLocks noChangeArrowheads="1"/>
          </p:cNvSpPr>
          <p:nvPr/>
        </p:nvSpPr>
        <p:spPr bwMode="auto">
          <a:xfrm>
            <a:off x="7054850" y="6121400"/>
            <a:ext cx="19050" cy="68263"/>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36" name="Rectangle 116"/>
          <p:cNvSpPr>
            <a:spLocks noChangeArrowheads="1"/>
          </p:cNvSpPr>
          <p:nvPr/>
        </p:nvSpPr>
        <p:spPr bwMode="auto">
          <a:xfrm>
            <a:off x="4368800" y="6151563"/>
            <a:ext cx="2705100" cy="9525"/>
          </a:xfrm>
          <a:prstGeom prst="rect">
            <a:avLst/>
          </a:prstGeom>
          <a:solidFill>
            <a:srgbClr val="96959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037" name="Rectangle 117"/>
          <p:cNvSpPr>
            <a:spLocks noChangeArrowheads="1"/>
          </p:cNvSpPr>
          <p:nvPr/>
        </p:nvSpPr>
        <p:spPr bwMode="auto">
          <a:xfrm>
            <a:off x="4368800" y="6151563"/>
            <a:ext cx="2705100" cy="9525"/>
          </a:xfrm>
          <a:prstGeom prst="rect">
            <a:avLst/>
          </a:prstGeom>
          <a:noFill/>
          <a:ln w="4763">
            <a:solidFill>
              <a:srgbClr val="969595"/>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038" name="Freeform 118"/>
          <p:cNvSpPr>
            <a:spLocks/>
          </p:cNvSpPr>
          <p:nvPr/>
        </p:nvSpPr>
        <p:spPr bwMode="auto">
          <a:xfrm>
            <a:off x="5670550" y="6116638"/>
            <a:ext cx="77788" cy="82550"/>
          </a:xfrm>
          <a:custGeom>
            <a:avLst/>
            <a:gdLst>
              <a:gd name="T0" fmla="*/ 25 w 49"/>
              <a:gd name="T1" fmla="*/ 0 h 52"/>
              <a:gd name="T2" fmla="*/ 34 w 49"/>
              <a:gd name="T3" fmla="*/ 3 h 52"/>
              <a:gd name="T4" fmla="*/ 43 w 49"/>
              <a:gd name="T5" fmla="*/ 9 h 52"/>
              <a:gd name="T6" fmla="*/ 49 w 49"/>
              <a:gd name="T7" fmla="*/ 19 h 52"/>
              <a:gd name="T8" fmla="*/ 49 w 49"/>
              <a:gd name="T9" fmla="*/ 28 h 52"/>
              <a:gd name="T10" fmla="*/ 49 w 49"/>
              <a:gd name="T11" fmla="*/ 37 h 52"/>
              <a:gd name="T12" fmla="*/ 43 w 49"/>
              <a:gd name="T13" fmla="*/ 46 h 52"/>
              <a:gd name="T14" fmla="*/ 34 w 49"/>
              <a:gd name="T15" fmla="*/ 52 h 52"/>
              <a:gd name="T16" fmla="*/ 25 w 49"/>
              <a:gd name="T17" fmla="*/ 52 h 52"/>
              <a:gd name="T18" fmla="*/ 15 w 49"/>
              <a:gd name="T19" fmla="*/ 52 h 52"/>
              <a:gd name="T20" fmla="*/ 6 w 49"/>
              <a:gd name="T21" fmla="*/ 46 h 52"/>
              <a:gd name="T22" fmla="*/ 0 w 49"/>
              <a:gd name="T23" fmla="*/ 37 h 52"/>
              <a:gd name="T24" fmla="*/ 0 w 49"/>
              <a:gd name="T25" fmla="*/ 28 h 52"/>
              <a:gd name="T26" fmla="*/ 0 w 49"/>
              <a:gd name="T27" fmla="*/ 19 h 52"/>
              <a:gd name="T28" fmla="*/ 6 w 49"/>
              <a:gd name="T29" fmla="*/ 9 h 52"/>
              <a:gd name="T30" fmla="*/ 15 w 49"/>
              <a:gd name="T31" fmla="*/ 3 h 52"/>
              <a:gd name="T32" fmla="*/ 25 w 49"/>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52">
                <a:moveTo>
                  <a:pt x="25" y="0"/>
                </a:moveTo>
                <a:lnTo>
                  <a:pt x="34" y="3"/>
                </a:lnTo>
                <a:lnTo>
                  <a:pt x="43" y="9"/>
                </a:lnTo>
                <a:lnTo>
                  <a:pt x="49" y="19"/>
                </a:lnTo>
                <a:lnTo>
                  <a:pt x="49" y="28"/>
                </a:lnTo>
                <a:lnTo>
                  <a:pt x="49" y="37"/>
                </a:lnTo>
                <a:lnTo>
                  <a:pt x="43" y="46"/>
                </a:lnTo>
                <a:lnTo>
                  <a:pt x="34" y="52"/>
                </a:lnTo>
                <a:lnTo>
                  <a:pt x="25" y="52"/>
                </a:lnTo>
                <a:lnTo>
                  <a:pt x="15" y="52"/>
                </a:lnTo>
                <a:lnTo>
                  <a:pt x="6" y="46"/>
                </a:lnTo>
                <a:lnTo>
                  <a:pt x="0" y="37"/>
                </a:lnTo>
                <a:lnTo>
                  <a:pt x="0" y="28"/>
                </a:lnTo>
                <a:lnTo>
                  <a:pt x="0" y="19"/>
                </a:lnTo>
                <a:lnTo>
                  <a:pt x="6" y="9"/>
                </a:lnTo>
                <a:lnTo>
                  <a:pt x="15" y="3"/>
                </a:lnTo>
                <a:lnTo>
                  <a:pt x="25" y="0"/>
                </a:lnTo>
                <a:close/>
              </a:path>
            </a:pathLst>
          </a:custGeom>
          <a:solidFill>
            <a:srgbClr val="DFDF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39" name="Freeform 119"/>
          <p:cNvSpPr>
            <a:spLocks noEditPoints="1"/>
          </p:cNvSpPr>
          <p:nvPr/>
        </p:nvSpPr>
        <p:spPr bwMode="auto">
          <a:xfrm>
            <a:off x="5656263" y="6107113"/>
            <a:ext cx="106362" cy="103187"/>
          </a:xfrm>
          <a:custGeom>
            <a:avLst/>
            <a:gdLst>
              <a:gd name="T0" fmla="*/ 46 w 67"/>
              <a:gd name="T1" fmla="*/ 3 h 65"/>
              <a:gd name="T2" fmla="*/ 46 w 67"/>
              <a:gd name="T3" fmla="*/ 18 h 65"/>
              <a:gd name="T4" fmla="*/ 34 w 67"/>
              <a:gd name="T5" fmla="*/ 15 h 65"/>
              <a:gd name="T6" fmla="*/ 49 w 67"/>
              <a:gd name="T7" fmla="*/ 18 h 65"/>
              <a:gd name="T8" fmla="*/ 52 w 67"/>
              <a:gd name="T9" fmla="*/ 15 h 65"/>
              <a:gd name="T10" fmla="*/ 55 w 67"/>
              <a:gd name="T11" fmla="*/ 9 h 65"/>
              <a:gd name="T12" fmla="*/ 67 w 67"/>
              <a:gd name="T13" fmla="*/ 34 h 65"/>
              <a:gd name="T14" fmla="*/ 52 w 67"/>
              <a:gd name="T15" fmla="*/ 25 h 65"/>
              <a:gd name="T16" fmla="*/ 55 w 67"/>
              <a:gd name="T17" fmla="*/ 9 h 65"/>
              <a:gd name="T18" fmla="*/ 64 w 67"/>
              <a:gd name="T19" fmla="*/ 46 h 65"/>
              <a:gd name="T20" fmla="*/ 49 w 67"/>
              <a:gd name="T21" fmla="*/ 46 h 65"/>
              <a:gd name="T22" fmla="*/ 52 w 67"/>
              <a:gd name="T23" fmla="*/ 34 h 65"/>
              <a:gd name="T24" fmla="*/ 46 w 67"/>
              <a:gd name="T25" fmla="*/ 46 h 65"/>
              <a:gd name="T26" fmla="*/ 52 w 67"/>
              <a:gd name="T27" fmla="*/ 52 h 65"/>
              <a:gd name="T28" fmla="*/ 55 w 67"/>
              <a:gd name="T29" fmla="*/ 55 h 65"/>
              <a:gd name="T30" fmla="*/ 34 w 67"/>
              <a:gd name="T31" fmla="*/ 65 h 65"/>
              <a:gd name="T32" fmla="*/ 40 w 67"/>
              <a:gd name="T33" fmla="*/ 52 h 65"/>
              <a:gd name="T34" fmla="*/ 55 w 67"/>
              <a:gd name="T35" fmla="*/ 55 h 65"/>
              <a:gd name="T36" fmla="*/ 21 w 67"/>
              <a:gd name="T37" fmla="*/ 65 h 65"/>
              <a:gd name="T38" fmla="*/ 18 w 67"/>
              <a:gd name="T39" fmla="*/ 46 h 65"/>
              <a:gd name="T40" fmla="*/ 34 w 67"/>
              <a:gd name="T41" fmla="*/ 52 h 65"/>
              <a:gd name="T42" fmla="*/ 18 w 67"/>
              <a:gd name="T43" fmla="*/ 46 h 65"/>
              <a:gd name="T44" fmla="*/ 15 w 67"/>
              <a:gd name="T45" fmla="*/ 52 h 65"/>
              <a:gd name="T46" fmla="*/ 12 w 67"/>
              <a:gd name="T47" fmla="*/ 55 h 65"/>
              <a:gd name="T48" fmla="*/ 0 w 67"/>
              <a:gd name="T49" fmla="*/ 34 h 65"/>
              <a:gd name="T50" fmla="*/ 15 w 67"/>
              <a:gd name="T51" fmla="*/ 40 h 65"/>
              <a:gd name="T52" fmla="*/ 12 w 67"/>
              <a:gd name="T53" fmla="*/ 55 h 65"/>
              <a:gd name="T54" fmla="*/ 3 w 67"/>
              <a:gd name="T55" fmla="*/ 21 h 65"/>
              <a:gd name="T56" fmla="*/ 18 w 67"/>
              <a:gd name="T57" fmla="*/ 18 h 65"/>
              <a:gd name="T58" fmla="*/ 15 w 67"/>
              <a:gd name="T59" fmla="*/ 34 h 65"/>
              <a:gd name="T60" fmla="*/ 18 w 67"/>
              <a:gd name="T61" fmla="*/ 18 h 65"/>
              <a:gd name="T62" fmla="*/ 15 w 67"/>
              <a:gd name="T63" fmla="*/ 15 h 65"/>
              <a:gd name="T64" fmla="*/ 12 w 67"/>
              <a:gd name="T65" fmla="*/ 9 h 65"/>
              <a:gd name="T66" fmla="*/ 34 w 67"/>
              <a:gd name="T67" fmla="*/ 0 h 65"/>
              <a:gd name="T68" fmla="*/ 27 w 67"/>
              <a:gd name="T69" fmla="*/ 15 h 65"/>
              <a:gd name="T70" fmla="*/ 12 w 67"/>
              <a:gd name="T71"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 h="65">
                <a:moveTo>
                  <a:pt x="34" y="0"/>
                </a:moveTo>
                <a:lnTo>
                  <a:pt x="46" y="3"/>
                </a:lnTo>
                <a:lnTo>
                  <a:pt x="55" y="9"/>
                </a:lnTo>
                <a:lnTo>
                  <a:pt x="46" y="18"/>
                </a:lnTo>
                <a:lnTo>
                  <a:pt x="40" y="15"/>
                </a:lnTo>
                <a:lnTo>
                  <a:pt x="34" y="15"/>
                </a:lnTo>
                <a:lnTo>
                  <a:pt x="34" y="0"/>
                </a:lnTo>
                <a:close/>
                <a:moveTo>
                  <a:pt x="49" y="18"/>
                </a:moveTo>
                <a:lnTo>
                  <a:pt x="46" y="18"/>
                </a:lnTo>
                <a:lnTo>
                  <a:pt x="52" y="15"/>
                </a:lnTo>
                <a:lnTo>
                  <a:pt x="49" y="18"/>
                </a:lnTo>
                <a:close/>
                <a:moveTo>
                  <a:pt x="55" y="9"/>
                </a:moveTo>
                <a:lnTo>
                  <a:pt x="64" y="21"/>
                </a:lnTo>
                <a:lnTo>
                  <a:pt x="67" y="34"/>
                </a:lnTo>
                <a:lnTo>
                  <a:pt x="52" y="34"/>
                </a:lnTo>
                <a:lnTo>
                  <a:pt x="52" y="25"/>
                </a:lnTo>
                <a:lnTo>
                  <a:pt x="49" y="18"/>
                </a:lnTo>
                <a:lnTo>
                  <a:pt x="55" y="9"/>
                </a:lnTo>
                <a:close/>
                <a:moveTo>
                  <a:pt x="67" y="34"/>
                </a:moveTo>
                <a:lnTo>
                  <a:pt x="64" y="46"/>
                </a:lnTo>
                <a:lnTo>
                  <a:pt x="55" y="55"/>
                </a:lnTo>
                <a:lnTo>
                  <a:pt x="49" y="46"/>
                </a:lnTo>
                <a:lnTo>
                  <a:pt x="52" y="40"/>
                </a:lnTo>
                <a:lnTo>
                  <a:pt x="52" y="34"/>
                </a:lnTo>
                <a:lnTo>
                  <a:pt x="67" y="34"/>
                </a:lnTo>
                <a:close/>
                <a:moveTo>
                  <a:pt x="46" y="46"/>
                </a:moveTo>
                <a:lnTo>
                  <a:pt x="49" y="46"/>
                </a:lnTo>
                <a:lnTo>
                  <a:pt x="52" y="52"/>
                </a:lnTo>
                <a:lnTo>
                  <a:pt x="46" y="46"/>
                </a:lnTo>
                <a:close/>
                <a:moveTo>
                  <a:pt x="55" y="55"/>
                </a:moveTo>
                <a:lnTo>
                  <a:pt x="46" y="65"/>
                </a:lnTo>
                <a:lnTo>
                  <a:pt x="34" y="65"/>
                </a:lnTo>
                <a:lnTo>
                  <a:pt x="34" y="52"/>
                </a:lnTo>
                <a:lnTo>
                  <a:pt x="40" y="52"/>
                </a:lnTo>
                <a:lnTo>
                  <a:pt x="46" y="46"/>
                </a:lnTo>
                <a:lnTo>
                  <a:pt x="55" y="55"/>
                </a:lnTo>
                <a:close/>
                <a:moveTo>
                  <a:pt x="34" y="65"/>
                </a:moveTo>
                <a:lnTo>
                  <a:pt x="21" y="65"/>
                </a:lnTo>
                <a:lnTo>
                  <a:pt x="12" y="55"/>
                </a:lnTo>
                <a:lnTo>
                  <a:pt x="18" y="46"/>
                </a:lnTo>
                <a:lnTo>
                  <a:pt x="27" y="52"/>
                </a:lnTo>
                <a:lnTo>
                  <a:pt x="34" y="52"/>
                </a:lnTo>
                <a:lnTo>
                  <a:pt x="34" y="65"/>
                </a:lnTo>
                <a:close/>
                <a:moveTo>
                  <a:pt x="18" y="46"/>
                </a:moveTo>
                <a:lnTo>
                  <a:pt x="18" y="46"/>
                </a:lnTo>
                <a:lnTo>
                  <a:pt x="15" y="52"/>
                </a:lnTo>
                <a:lnTo>
                  <a:pt x="18" y="46"/>
                </a:lnTo>
                <a:close/>
                <a:moveTo>
                  <a:pt x="12" y="55"/>
                </a:moveTo>
                <a:lnTo>
                  <a:pt x="3" y="46"/>
                </a:lnTo>
                <a:lnTo>
                  <a:pt x="0" y="34"/>
                </a:lnTo>
                <a:lnTo>
                  <a:pt x="15" y="34"/>
                </a:lnTo>
                <a:lnTo>
                  <a:pt x="15" y="40"/>
                </a:lnTo>
                <a:lnTo>
                  <a:pt x="18" y="46"/>
                </a:lnTo>
                <a:lnTo>
                  <a:pt x="12" y="55"/>
                </a:lnTo>
                <a:close/>
                <a:moveTo>
                  <a:pt x="0" y="34"/>
                </a:moveTo>
                <a:lnTo>
                  <a:pt x="3" y="21"/>
                </a:lnTo>
                <a:lnTo>
                  <a:pt x="12" y="9"/>
                </a:lnTo>
                <a:lnTo>
                  <a:pt x="18" y="18"/>
                </a:lnTo>
                <a:lnTo>
                  <a:pt x="15" y="25"/>
                </a:lnTo>
                <a:lnTo>
                  <a:pt x="15" y="34"/>
                </a:lnTo>
                <a:lnTo>
                  <a:pt x="0" y="34"/>
                </a:lnTo>
                <a:close/>
                <a:moveTo>
                  <a:pt x="18" y="18"/>
                </a:moveTo>
                <a:lnTo>
                  <a:pt x="18" y="18"/>
                </a:lnTo>
                <a:lnTo>
                  <a:pt x="15" y="15"/>
                </a:lnTo>
                <a:lnTo>
                  <a:pt x="18" y="18"/>
                </a:lnTo>
                <a:close/>
                <a:moveTo>
                  <a:pt x="12" y="9"/>
                </a:moveTo>
                <a:lnTo>
                  <a:pt x="21" y="3"/>
                </a:lnTo>
                <a:lnTo>
                  <a:pt x="34" y="0"/>
                </a:lnTo>
                <a:lnTo>
                  <a:pt x="34" y="15"/>
                </a:lnTo>
                <a:lnTo>
                  <a:pt x="27" y="15"/>
                </a:lnTo>
                <a:lnTo>
                  <a:pt x="18" y="18"/>
                </a:lnTo>
                <a:lnTo>
                  <a:pt x="12"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0" name="Freeform 160"/>
          <p:cNvSpPr>
            <a:spLocks/>
          </p:cNvSpPr>
          <p:nvPr/>
        </p:nvSpPr>
        <p:spPr bwMode="auto">
          <a:xfrm>
            <a:off x="5788025" y="4756150"/>
            <a:ext cx="68263" cy="92075"/>
          </a:xfrm>
          <a:custGeom>
            <a:avLst/>
            <a:gdLst>
              <a:gd name="T0" fmla="*/ 6 w 43"/>
              <a:gd name="T1" fmla="*/ 25 h 58"/>
              <a:gd name="T2" fmla="*/ 3 w 43"/>
              <a:gd name="T3" fmla="*/ 18 h 58"/>
              <a:gd name="T4" fmla="*/ 3 w 43"/>
              <a:gd name="T5" fmla="*/ 9 h 58"/>
              <a:gd name="T6" fmla="*/ 12 w 43"/>
              <a:gd name="T7" fmla="*/ 3 h 58"/>
              <a:gd name="T8" fmla="*/ 28 w 43"/>
              <a:gd name="T9" fmla="*/ 0 h 58"/>
              <a:gd name="T10" fmla="*/ 37 w 43"/>
              <a:gd name="T11" fmla="*/ 3 h 58"/>
              <a:gd name="T12" fmla="*/ 43 w 43"/>
              <a:gd name="T13" fmla="*/ 9 h 58"/>
              <a:gd name="T14" fmla="*/ 43 w 43"/>
              <a:gd name="T15" fmla="*/ 12 h 58"/>
              <a:gd name="T16" fmla="*/ 40 w 43"/>
              <a:gd name="T17" fmla="*/ 15 h 58"/>
              <a:gd name="T18" fmla="*/ 34 w 43"/>
              <a:gd name="T19" fmla="*/ 12 h 58"/>
              <a:gd name="T20" fmla="*/ 31 w 43"/>
              <a:gd name="T21" fmla="*/ 6 h 58"/>
              <a:gd name="T22" fmla="*/ 25 w 43"/>
              <a:gd name="T23" fmla="*/ 3 h 58"/>
              <a:gd name="T24" fmla="*/ 18 w 43"/>
              <a:gd name="T25" fmla="*/ 6 h 58"/>
              <a:gd name="T26" fmla="*/ 12 w 43"/>
              <a:gd name="T27" fmla="*/ 9 h 58"/>
              <a:gd name="T28" fmla="*/ 12 w 43"/>
              <a:gd name="T29" fmla="*/ 18 h 58"/>
              <a:gd name="T30" fmla="*/ 15 w 43"/>
              <a:gd name="T31" fmla="*/ 25 h 58"/>
              <a:gd name="T32" fmla="*/ 21 w 43"/>
              <a:gd name="T33" fmla="*/ 25 h 58"/>
              <a:gd name="T34" fmla="*/ 28 w 43"/>
              <a:gd name="T35" fmla="*/ 25 h 58"/>
              <a:gd name="T36" fmla="*/ 31 w 43"/>
              <a:gd name="T37" fmla="*/ 25 h 58"/>
              <a:gd name="T38" fmla="*/ 34 w 43"/>
              <a:gd name="T39" fmla="*/ 28 h 58"/>
              <a:gd name="T40" fmla="*/ 34 w 43"/>
              <a:gd name="T41" fmla="*/ 28 h 58"/>
              <a:gd name="T42" fmla="*/ 31 w 43"/>
              <a:gd name="T43" fmla="*/ 31 h 58"/>
              <a:gd name="T44" fmla="*/ 28 w 43"/>
              <a:gd name="T45" fmla="*/ 31 h 58"/>
              <a:gd name="T46" fmla="*/ 25 w 43"/>
              <a:gd name="T47" fmla="*/ 28 h 58"/>
              <a:gd name="T48" fmla="*/ 15 w 43"/>
              <a:gd name="T49" fmla="*/ 31 h 58"/>
              <a:gd name="T50" fmla="*/ 12 w 43"/>
              <a:gd name="T51" fmla="*/ 37 h 58"/>
              <a:gd name="T52" fmla="*/ 12 w 43"/>
              <a:gd name="T53" fmla="*/ 46 h 58"/>
              <a:gd name="T54" fmla="*/ 18 w 43"/>
              <a:gd name="T55" fmla="*/ 52 h 58"/>
              <a:gd name="T56" fmla="*/ 25 w 43"/>
              <a:gd name="T57" fmla="*/ 52 h 58"/>
              <a:gd name="T58" fmla="*/ 31 w 43"/>
              <a:gd name="T59" fmla="*/ 49 h 58"/>
              <a:gd name="T60" fmla="*/ 34 w 43"/>
              <a:gd name="T61" fmla="*/ 43 h 58"/>
              <a:gd name="T62" fmla="*/ 37 w 43"/>
              <a:gd name="T63" fmla="*/ 40 h 58"/>
              <a:gd name="T64" fmla="*/ 40 w 43"/>
              <a:gd name="T65" fmla="*/ 40 h 58"/>
              <a:gd name="T66" fmla="*/ 43 w 43"/>
              <a:gd name="T67" fmla="*/ 43 h 58"/>
              <a:gd name="T68" fmla="*/ 43 w 43"/>
              <a:gd name="T69" fmla="*/ 49 h 58"/>
              <a:gd name="T70" fmla="*/ 31 w 43"/>
              <a:gd name="T71" fmla="*/ 55 h 58"/>
              <a:gd name="T72" fmla="*/ 12 w 43"/>
              <a:gd name="T73" fmla="*/ 55 h 58"/>
              <a:gd name="T74" fmla="*/ 0 w 43"/>
              <a:gd name="T75" fmla="*/ 46 h 58"/>
              <a:gd name="T76" fmla="*/ 0 w 43"/>
              <a:gd name="T77" fmla="*/ 37 h 58"/>
              <a:gd name="T78" fmla="*/ 6 w 43"/>
              <a:gd name="T79" fmla="*/ 3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58">
                <a:moveTo>
                  <a:pt x="12" y="28"/>
                </a:moveTo>
                <a:lnTo>
                  <a:pt x="6" y="25"/>
                </a:lnTo>
                <a:lnTo>
                  <a:pt x="3" y="21"/>
                </a:lnTo>
                <a:lnTo>
                  <a:pt x="3" y="18"/>
                </a:lnTo>
                <a:lnTo>
                  <a:pt x="3" y="15"/>
                </a:lnTo>
                <a:lnTo>
                  <a:pt x="3" y="9"/>
                </a:lnTo>
                <a:lnTo>
                  <a:pt x="6" y="6"/>
                </a:lnTo>
                <a:lnTo>
                  <a:pt x="12" y="3"/>
                </a:lnTo>
                <a:lnTo>
                  <a:pt x="21" y="0"/>
                </a:lnTo>
                <a:lnTo>
                  <a:pt x="28" y="0"/>
                </a:lnTo>
                <a:lnTo>
                  <a:pt x="34" y="3"/>
                </a:lnTo>
                <a:lnTo>
                  <a:pt x="37" y="3"/>
                </a:lnTo>
                <a:lnTo>
                  <a:pt x="40" y="6"/>
                </a:lnTo>
                <a:lnTo>
                  <a:pt x="43" y="9"/>
                </a:lnTo>
                <a:lnTo>
                  <a:pt x="43" y="9"/>
                </a:lnTo>
                <a:lnTo>
                  <a:pt x="43" y="12"/>
                </a:lnTo>
                <a:lnTo>
                  <a:pt x="40" y="12"/>
                </a:lnTo>
                <a:lnTo>
                  <a:pt x="40" y="15"/>
                </a:lnTo>
                <a:lnTo>
                  <a:pt x="37" y="15"/>
                </a:lnTo>
                <a:lnTo>
                  <a:pt x="34" y="12"/>
                </a:lnTo>
                <a:lnTo>
                  <a:pt x="31" y="9"/>
                </a:lnTo>
                <a:lnTo>
                  <a:pt x="31" y="6"/>
                </a:lnTo>
                <a:lnTo>
                  <a:pt x="28" y="6"/>
                </a:lnTo>
                <a:lnTo>
                  <a:pt x="25" y="3"/>
                </a:lnTo>
                <a:lnTo>
                  <a:pt x="21" y="3"/>
                </a:lnTo>
                <a:lnTo>
                  <a:pt x="18" y="6"/>
                </a:lnTo>
                <a:lnTo>
                  <a:pt x="15" y="6"/>
                </a:lnTo>
                <a:lnTo>
                  <a:pt x="12" y="9"/>
                </a:lnTo>
                <a:lnTo>
                  <a:pt x="9" y="15"/>
                </a:lnTo>
                <a:lnTo>
                  <a:pt x="12" y="18"/>
                </a:lnTo>
                <a:lnTo>
                  <a:pt x="12" y="25"/>
                </a:lnTo>
                <a:lnTo>
                  <a:pt x="15" y="25"/>
                </a:lnTo>
                <a:lnTo>
                  <a:pt x="21" y="25"/>
                </a:lnTo>
                <a:lnTo>
                  <a:pt x="21" y="25"/>
                </a:lnTo>
                <a:lnTo>
                  <a:pt x="25" y="25"/>
                </a:lnTo>
                <a:lnTo>
                  <a:pt x="28" y="25"/>
                </a:lnTo>
                <a:lnTo>
                  <a:pt x="28" y="25"/>
                </a:lnTo>
                <a:lnTo>
                  <a:pt x="31" y="25"/>
                </a:lnTo>
                <a:lnTo>
                  <a:pt x="31" y="25"/>
                </a:lnTo>
                <a:lnTo>
                  <a:pt x="34" y="28"/>
                </a:lnTo>
                <a:lnTo>
                  <a:pt x="34" y="28"/>
                </a:lnTo>
                <a:lnTo>
                  <a:pt x="34" y="28"/>
                </a:lnTo>
                <a:lnTo>
                  <a:pt x="31" y="28"/>
                </a:lnTo>
                <a:lnTo>
                  <a:pt x="31" y="31"/>
                </a:lnTo>
                <a:lnTo>
                  <a:pt x="28" y="31"/>
                </a:lnTo>
                <a:lnTo>
                  <a:pt x="28" y="31"/>
                </a:lnTo>
                <a:lnTo>
                  <a:pt x="28" y="31"/>
                </a:lnTo>
                <a:lnTo>
                  <a:pt x="25" y="28"/>
                </a:lnTo>
                <a:lnTo>
                  <a:pt x="21" y="28"/>
                </a:lnTo>
                <a:lnTo>
                  <a:pt x="15" y="31"/>
                </a:lnTo>
                <a:lnTo>
                  <a:pt x="12" y="31"/>
                </a:lnTo>
                <a:lnTo>
                  <a:pt x="12" y="37"/>
                </a:lnTo>
                <a:lnTo>
                  <a:pt x="9" y="40"/>
                </a:lnTo>
                <a:lnTo>
                  <a:pt x="12" y="46"/>
                </a:lnTo>
                <a:lnTo>
                  <a:pt x="12" y="49"/>
                </a:lnTo>
                <a:lnTo>
                  <a:pt x="18" y="52"/>
                </a:lnTo>
                <a:lnTo>
                  <a:pt x="21" y="52"/>
                </a:lnTo>
                <a:lnTo>
                  <a:pt x="25" y="52"/>
                </a:lnTo>
                <a:lnTo>
                  <a:pt x="28" y="52"/>
                </a:lnTo>
                <a:lnTo>
                  <a:pt x="31" y="49"/>
                </a:lnTo>
                <a:lnTo>
                  <a:pt x="31" y="46"/>
                </a:lnTo>
                <a:lnTo>
                  <a:pt x="34" y="43"/>
                </a:lnTo>
                <a:lnTo>
                  <a:pt x="34" y="40"/>
                </a:lnTo>
                <a:lnTo>
                  <a:pt x="37" y="40"/>
                </a:lnTo>
                <a:lnTo>
                  <a:pt x="37" y="40"/>
                </a:lnTo>
                <a:lnTo>
                  <a:pt x="40" y="40"/>
                </a:lnTo>
                <a:lnTo>
                  <a:pt x="43" y="40"/>
                </a:lnTo>
                <a:lnTo>
                  <a:pt x="43" y="43"/>
                </a:lnTo>
                <a:lnTo>
                  <a:pt x="43" y="46"/>
                </a:lnTo>
                <a:lnTo>
                  <a:pt x="43" y="49"/>
                </a:lnTo>
                <a:lnTo>
                  <a:pt x="40" y="52"/>
                </a:lnTo>
                <a:lnTo>
                  <a:pt x="31" y="55"/>
                </a:lnTo>
                <a:lnTo>
                  <a:pt x="21" y="58"/>
                </a:lnTo>
                <a:lnTo>
                  <a:pt x="12" y="55"/>
                </a:lnTo>
                <a:lnTo>
                  <a:pt x="3" y="52"/>
                </a:lnTo>
                <a:lnTo>
                  <a:pt x="0" y="46"/>
                </a:lnTo>
                <a:lnTo>
                  <a:pt x="0" y="43"/>
                </a:lnTo>
                <a:lnTo>
                  <a:pt x="0" y="37"/>
                </a:lnTo>
                <a:lnTo>
                  <a:pt x="3" y="34"/>
                </a:lnTo>
                <a:lnTo>
                  <a:pt x="6" y="31"/>
                </a:lnTo>
                <a:lnTo>
                  <a:pt x="12" y="28"/>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1" name="Freeform 161"/>
          <p:cNvSpPr>
            <a:spLocks noEditPoints="1"/>
          </p:cNvSpPr>
          <p:nvPr/>
        </p:nvSpPr>
        <p:spPr bwMode="auto">
          <a:xfrm>
            <a:off x="6610350" y="4775200"/>
            <a:ext cx="101600" cy="44450"/>
          </a:xfrm>
          <a:custGeom>
            <a:avLst/>
            <a:gdLst>
              <a:gd name="T0" fmla="*/ 0 w 64"/>
              <a:gd name="T1" fmla="*/ 0 h 28"/>
              <a:gd name="T2" fmla="*/ 64 w 64"/>
              <a:gd name="T3" fmla="*/ 0 h 28"/>
              <a:gd name="T4" fmla="*/ 64 w 64"/>
              <a:gd name="T5" fmla="*/ 6 h 28"/>
              <a:gd name="T6" fmla="*/ 0 w 64"/>
              <a:gd name="T7" fmla="*/ 6 h 28"/>
              <a:gd name="T8" fmla="*/ 0 w 64"/>
              <a:gd name="T9" fmla="*/ 0 h 28"/>
              <a:gd name="T10" fmla="*/ 0 w 64"/>
              <a:gd name="T11" fmla="*/ 22 h 28"/>
              <a:gd name="T12" fmla="*/ 64 w 64"/>
              <a:gd name="T13" fmla="*/ 22 h 28"/>
              <a:gd name="T14" fmla="*/ 64 w 64"/>
              <a:gd name="T15" fmla="*/ 28 h 28"/>
              <a:gd name="T16" fmla="*/ 0 w 64"/>
              <a:gd name="T17" fmla="*/ 28 h 28"/>
              <a:gd name="T18" fmla="*/ 0 w 64"/>
              <a:gd name="T1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28">
                <a:moveTo>
                  <a:pt x="0" y="0"/>
                </a:moveTo>
                <a:lnTo>
                  <a:pt x="64" y="0"/>
                </a:lnTo>
                <a:lnTo>
                  <a:pt x="64" y="6"/>
                </a:lnTo>
                <a:lnTo>
                  <a:pt x="0" y="6"/>
                </a:lnTo>
                <a:lnTo>
                  <a:pt x="0" y="0"/>
                </a:lnTo>
                <a:close/>
                <a:moveTo>
                  <a:pt x="0" y="22"/>
                </a:moveTo>
                <a:lnTo>
                  <a:pt x="64" y="22"/>
                </a:lnTo>
                <a:lnTo>
                  <a:pt x="64" y="28"/>
                </a:lnTo>
                <a:lnTo>
                  <a:pt x="0" y="28"/>
                </a:lnTo>
                <a:lnTo>
                  <a:pt x="0"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2" name="Freeform 162"/>
          <p:cNvSpPr>
            <a:spLocks/>
          </p:cNvSpPr>
          <p:nvPr/>
        </p:nvSpPr>
        <p:spPr bwMode="auto">
          <a:xfrm>
            <a:off x="6721475" y="4756150"/>
            <a:ext cx="69850" cy="92075"/>
          </a:xfrm>
          <a:custGeom>
            <a:avLst/>
            <a:gdLst>
              <a:gd name="T0" fmla="*/ 10 w 44"/>
              <a:gd name="T1" fmla="*/ 25 h 58"/>
              <a:gd name="T2" fmla="*/ 4 w 44"/>
              <a:gd name="T3" fmla="*/ 18 h 58"/>
              <a:gd name="T4" fmla="*/ 4 w 44"/>
              <a:gd name="T5" fmla="*/ 9 h 58"/>
              <a:gd name="T6" fmla="*/ 16 w 44"/>
              <a:gd name="T7" fmla="*/ 3 h 58"/>
              <a:gd name="T8" fmla="*/ 31 w 44"/>
              <a:gd name="T9" fmla="*/ 0 h 58"/>
              <a:gd name="T10" fmla="*/ 41 w 44"/>
              <a:gd name="T11" fmla="*/ 3 h 58"/>
              <a:gd name="T12" fmla="*/ 44 w 44"/>
              <a:gd name="T13" fmla="*/ 9 h 58"/>
              <a:gd name="T14" fmla="*/ 44 w 44"/>
              <a:gd name="T15" fmla="*/ 12 h 58"/>
              <a:gd name="T16" fmla="*/ 41 w 44"/>
              <a:gd name="T17" fmla="*/ 15 h 58"/>
              <a:gd name="T18" fmla="*/ 34 w 44"/>
              <a:gd name="T19" fmla="*/ 12 h 58"/>
              <a:gd name="T20" fmla="*/ 31 w 44"/>
              <a:gd name="T21" fmla="*/ 6 h 58"/>
              <a:gd name="T22" fmla="*/ 28 w 44"/>
              <a:gd name="T23" fmla="*/ 3 h 58"/>
              <a:gd name="T24" fmla="*/ 19 w 44"/>
              <a:gd name="T25" fmla="*/ 6 h 58"/>
              <a:gd name="T26" fmla="*/ 13 w 44"/>
              <a:gd name="T27" fmla="*/ 9 h 58"/>
              <a:gd name="T28" fmla="*/ 13 w 44"/>
              <a:gd name="T29" fmla="*/ 18 h 58"/>
              <a:gd name="T30" fmla="*/ 19 w 44"/>
              <a:gd name="T31" fmla="*/ 25 h 58"/>
              <a:gd name="T32" fmla="*/ 22 w 44"/>
              <a:gd name="T33" fmla="*/ 25 h 58"/>
              <a:gd name="T34" fmla="*/ 28 w 44"/>
              <a:gd name="T35" fmla="*/ 25 h 58"/>
              <a:gd name="T36" fmla="*/ 31 w 44"/>
              <a:gd name="T37" fmla="*/ 25 h 58"/>
              <a:gd name="T38" fmla="*/ 34 w 44"/>
              <a:gd name="T39" fmla="*/ 28 h 58"/>
              <a:gd name="T40" fmla="*/ 34 w 44"/>
              <a:gd name="T41" fmla="*/ 28 h 58"/>
              <a:gd name="T42" fmla="*/ 31 w 44"/>
              <a:gd name="T43" fmla="*/ 31 h 58"/>
              <a:gd name="T44" fmla="*/ 28 w 44"/>
              <a:gd name="T45" fmla="*/ 31 h 58"/>
              <a:gd name="T46" fmla="*/ 25 w 44"/>
              <a:gd name="T47" fmla="*/ 28 h 58"/>
              <a:gd name="T48" fmla="*/ 19 w 44"/>
              <a:gd name="T49" fmla="*/ 31 h 58"/>
              <a:gd name="T50" fmla="*/ 13 w 44"/>
              <a:gd name="T51" fmla="*/ 37 h 58"/>
              <a:gd name="T52" fmla="*/ 13 w 44"/>
              <a:gd name="T53" fmla="*/ 46 h 58"/>
              <a:gd name="T54" fmla="*/ 19 w 44"/>
              <a:gd name="T55" fmla="*/ 52 h 58"/>
              <a:gd name="T56" fmla="*/ 28 w 44"/>
              <a:gd name="T57" fmla="*/ 52 h 58"/>
              <a:gd name="T58" fmla="*/ 31 w 44"/>
              <a:gd name="T59" fmla="*/ 49 h 58"/>
              <a:gd name="T60" fmla="*/ 34 w 44"/>
              <a:gd name="T61" fmla="*/ 43 h 58"/>
              <a:gd name="T62" fmla="*/ 37 w 44"/>
              <a:gd name="T63" fmla="*/ 40 h 58"/>
              <a:gd name="T64" fmla="*/ 41 w 44"/>
              <a:gd name="T65" fmla="*/ 40 h 58"/>
              <a:gd name="T66" fmla="*/ 44 w 44"/>
              <a:gd name="T67" fmla="*/ 43 h 58"/>
              <a:gd name="T68" fmla="*/ 44 w 44"/>
              <a:gd name="T69" fmla="*/ 49 h 58"/>
              <a:gd name="T70" fmla="*/ 31 w 44"/>
              <a:gd name="T71" fmla="*/ 55 h 58"/>
              <a:gd name="T72" fmla="*/ 13 w 44"/>
              <a:gd name="T73" fmla="*/ 55 h 58"/>
              <a:gd name="T74" fmla="*/ 0 w 44"/>
              <a:gd name="T75" fmla="*/ 46 h 58"/>
              <a:gd name="T76" fmla="*/ 0 w 44"/>
              <a:gd name="T77" fmla="*/ 37 h 58"/>
              <a:gd name="T78" fmla="*/ 7 w 44"/>
              <a:gd name="T79" fmla="*/ 3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 h="58">
                <a:moveTo>
                  <a:pt x="16" y="28"/>
                </a:moveTo>
                <a:lnTo>
                  <a:pt x="10" y="25"/>
                </a:lnTo>
                <a:lnTo>
                  <a:pt x="7" y="21"/>
                </a:lnTo>
                <a:lnTo>
                  <a:pt x="4" y="18"/>
                </a:lnTo>
                <a:lnTo>
                  <a:pt x="4" y="15"/>
                </a:lnTo>
                <a:lnTo>
                  <a:pt x="4" y="9"/>
                </a:lnTo>
                <a:lnTo>
                  <a:pt x="7" y="6"/>
                </a:lnTo>
                <a:lnTo>
                  <a:pt x="16" y="3"/>
                </a:lnTo>
                <a:lnTo>
                  <a:pt x="25" y="0"/>
                </a:lnTo>
                <a:lnTo>
                  <a:pt x="31" y="0"/>
                </a:lnTo>
                <a:lnTo>
                  <a:pt x="34" y="3"/>
                </a:lnTo>
                <a:lnTo>
                  <a:pt x="41" y="3"/>
                </a:lnTo>
                <a:lnTo>
                  <a:pt x="41" y="6"/>
                </a:lnTo>
                <a:lnTo>
                  <a:pt x="44" y="9"/>
                </a:lnTo>
                <a:lnTo>
                  <a:pt x="44" y="9"/>
                </a:lnTo>
                <a:lnTo>
                  <a:pt x="44" y="12"/>
                </a:lnTo>
                <a:lnTo>
                  <a:pt x="41" y="12"/>
                </a:lnTo>
                <a:lnTo>
                  <a:pt x="41" y="15"/>
                </a:lnTo>
                <a:lnTo>
                  <a:pt x="37" y="15"/>
                </a:lnTo>
                <a:lnTo>
                  <a:pt x="34" y="12"/>
                </a:lnTo>
                <a:lnTo>
                  <a:pt x="34" y="9"/>
                </a:lnTo>
                <a:lnTo>
                  <a:pt x="31" y="6"/>
                </a:lnTo>
                <a:lnTo>
                  <a:pt x="28" y="6"/>
                </a:lnTo>
                <a:lnTo>
                  <a:pt x="28" y="3"/>
                </a:lnTo>
                <a:lnTo>
                  <a:pt x="25" y="3"/>
                </a:lnTo>
                <a:lnTo>
                  <a:pt x="19" y="6"/>
                </a:lnTo>
                <a:lnTo>
                  <a:pt x="16" y="6"/>
                </a:lnTo>
                <a:lnTo>
                  <a:pt x="13" y="9"/>
                </a:lnTo>
                <a:lnTo>
                  <a:pt x="13" y="15"/>
                </a:lnTo>
                <a:lnTo>
                  <a:pt x="13" y="18"/>
                </a:lnTo>
                <a:lnTo>
                  <a:pt x="16" y="25"/>
                </a:lnTo>
                <a:lnTo>
                  <a:pt x="19" y="25"/>
                </a:lnTo>
                <a:lnTo>
                  <a:pt x="22" y="25"/>
                </a:lnTo>
                <a:lnTo>
                  <a:pt x="22" y="25"/>
                </a:lnTo>
                <a:lnTo>
                  <a:pt x="25" y="25"/>
                </a:lnTo>
                <a:lnTo>
                  <a:pt x="28" y="25"/>
                </a:lnTo>
                <a:lnTo>
                  <a:pt x="28" y="25"/>
                </a:lnTo>
                <a:lnTo>
                  <a:pt x="31" y="25"/>
                </a:lnTo>
                <a:lnTo>
                  <a:pt x="34" y="25"/>
                </a:lnTo>
                <a:lnTo>
                  <a:pt x="34" y="28"/>
                </a:lnTo>
                <a:lnTo>
                  <a:pt x="34" y="28"/>
                </a:lnTo>
                <a:lnTo>
                  <a:pt x="34" y="28"/>
                </a:lnTo>
                <a:lnTo>
                  <a:pt x="34" y="28"/>
                </a:lnTo>
                <a:lnTo>
                  <a:pt x="31" y="31"/>
                </a:lnTo>
                <a:lnTo>
                  <a:pt x="28" y="31"/>
                </a:lnTo>
                <a:lnTo>
                  <a:pt x="28" y="31"/>
                </a:lnTo>
                <a:lnTo>
                  <a:pt x="28" y="31"/>
                </a:lnTo>
                <a:lnTo>
                  <a:pt x="25" y="28"/>
                </a:lnTo>
                <a:lnTo>
                  <a:pt x="22" y="28"/>
                </a:lnTo>
                <a:lnTo>
                  <a:pt x="19" y="31"/>
                </a:lnTo>
                <a:lnTo>
                  <a:pt x="16" y="31"/>
                </a:lnTo>
                <a:lnTo>
                  <a:pt x="13" y="37"/>
                </a:lnTo>
                <a:lnTo>
                  <a:pt x="10" y="40"/>
                </a:lnTo>
                <a:lnTo>
                  <a:pt x="13" y="46"/>
                </a:lnTo>
                <a:lnTo>
                  <a:pt x="16" y="49"/>
                </a:lnTo>
                <a:lnTo>
                  <a:pt x="19" y="52"/>
                </a:lnTo>
                <a:lnTo>
                  <a:pt x="22" y="52"/>
                </a:lnTo>
                <a:lnTo>
                  <a:pt x="28" y="52"/>
                </a:lnTo>
                <a:lnTo>
                  <a:pt x="31" y="52"/>
                </a:lnTo>
                <a:lnTo>
                  <a:pt x="31" y="49"/>
                </a:lnTo>
                <a:lnTo>
                  <a:pt x="34" y="46"/>
                </a:lnTo>
                <a:lnTo>
                  <a:pt x="34" y="43"/>
                </a:lnTo>
                <a:lnTo>
                  <a:pt x="34" y="40"/>
                </a:lnTo>
                <a:lnTo>
                  <a:pt x="37" y="40"/>
                </a:lnTo>
                <a:lnTo>
                  <a:pt x="41" y="40"/>
                </a:lnTo>
                <a:lnTo>
                  <a:pt x="41" y="40"/>
                </a:lnTo>
                <a:lnTo>
                  <a:pt x="44" y="40"/>
                </a:lnTo>
                <a:lnTo>
                  <a:pt x="44" y="43"/>
                </a:lnTo>
                <a:lnTo>
                  <a:pt x="44" y="46"/>
                </a:lnTo>
                <a:lnTo>
                  <a:pt x="44" y="49"/>
                </a:lnTo>
                <a:lnTo>
                  <a:pt x="41" y="52"/>
                </a:lnTo>
                <a:lnTo>
                  <a:pt x="31" y="55"/>
                </a:lnTo>
                <a:lnTo>
                  <a:pt x="22" y="58"/>
                </a:lnTo>
                <a:lnTo>
                  <a:pt x="13" y="55"/>
                </a:lnTo>
                <a:lnTo>
                  <a:pt x="7" y="52"/>
                </a:lnTo>
                <a:lnTo>
                  <a:pt x="0" y="46"/>
                </a:lnTo>
                <a:lnTo>
                  <a:pt x="0" y="43"/>
                </a:lnTo>
                <a:lnTo>
                  <a:pt x="0" y="37"/>
                </a:lnTo>
                <a:lnTo>
                  <a:pt x="4" y="34"/>
                </a:lnTo>
                <a:lnTo>
                  <a:pt x="7" y="31"/>
                </a:lnTo>
                <a:lnTo>
                  <a:pt x="16" y="28"/>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3" name="Freeform 163"/>
          <p:cNvSpPr>
            <a:spLocks noEditPoints="1"/>
          </p:cNvSpPr>
          <p:nvPr/>
        </p:nvSpPr>
        <p:spPr bwMode="auto">
          <a:xfrm>
            <a:off x="5870575" y="4814888"/>
            <a:ext cx="4763" cy="68262"/>
          </a:xfrm>
          <a:custGeom>
            <a:avLst/>
            <a:gdLst>
              <a:gd name="T0" fmla="*/ 0 w 3"/>
              <a:gd name="T1" fmla="*/ 6 h 43"/>
              <a:gd name="T2" fmla="*/ 0 w 3"/>
              <a:gd name="T3" fmla="*/ 0 h 43"/>
              <a:gd name="T4" fmla="*/ 3 w 3"/>
              <a:gd name="T5" fmla="*/ 0 h 43"/>
              <a:gd name="T6" fmla="*/ 3 w 3"/>
              <a:gd name="T7" fmla="*/ 6 h 43"/>
              <a:gd name="T8" fmla="*/ 0 w 3"/>
              <a:gd name="T9" fmla="*/ 6 h 43"/>
              <a:gd name="T10" fmla="*/ 0 w 3"/>
              <a:gd name="T11" fmla="*/ 43 h 43"/>
              <a:gd name="T12" fmla="*/ 0 w 3"/>
              <a:gd name="T13" fmla="*/ 12 h 43"/>
              <a:gd name="T14" fmla="*/ 3 w 3"/>
              <a:gd name="T15" fmla="*/ 12 h 43"/>
              <a:gd name="T16" fmla="*/ 3 w 3"/>
              <a:gd name="T17" fmla="*/ 43 h 43"/>
              <a:gd name="T18" fmla="*/ 0 w 3"/>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3">
                <a:moveTo>
                  <a:pt x="0" y="6"/>
                </a:moveTo>
                <a:lnTo>
                  <a:pt x="0" y="0"/>
                </a:lnTo>
                <a:lnTo>
                  <a:pt x="3" y="0"/>
                </a:lnTo>
                <a:lnTo>
                  <a:pt x="3" y="6"/>
                </a:lnTo>
                <a:lnTo>
                  <a:pt x="0" y="6"/>
                </a:lnTo>
                <a:close/>
                <a:moveTo>
                  <a:pt x="0" y="43"/>
                </a:moveTo>
                <a:lnTo>
                  <a:pt x="0" y="12"/>
                </a:lnTo>
                <a:lnTo>
                  <a:pt x="3" y="12"/>
                </a:lnTo>
                <a:lnTo>
                  <a:pt x="3"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4" name="Freeform 164"/>
          <p:cNvSpPr>
            <a:spLocks/>
          </p:cNvSpPr>
          <p:nvPr/>
        </p:nvSpPr>
        <p:spPr bwMode="auto">
          <a:xfrm>
            <a:off x="5891213" y="4833938"/>
            <a:ext cx="38100" cy="49212"/>
          </a:xfrm>
          <a:custGeom>
            <a:avLst/>
            <a:gdLst>
              <a:gd name="T0" fmla="*/ 0 w 24"/>
              <a:gd name="T1" fmla="*/ 31 h 31"/>
              <a:gd name="T2" fmla="*/ 0 w 24"/>
              <a:gd name="T3" fmla="*/ 0 h 31"/>
              <a:gd name="T4" fmla="*/ 6 w 24"/>
              <a:gd name="T5" fmla="*/ 0 h 31"/>
              <a:gd name="T6" fmla="*/ 6 w 24"/>
              <a:gd name="T7" fmla="*/ 3 h 31"/>
              <a:gd name="T8" fmla="*/ 9 w 24"/>
              <a:gd name="T9" fmla="*/ 0 h 31"/>
              <a:gd name="T10" fmla="*/ 15 w 24"/>
              <a:gd name="T11" fmla="*/ 0 h 31"/>
              <a:gd name="T12" fmla="*/ 18 w 24"/>
              <a:gd name="T13" fmla="*/ 0 h 31"/>
              <a:gd name="T14" fmla="*/ 21 w 24"/>
              <a:gd name="T15" fmla="*/ 0 h 31"/>
              <a:gd name="T16" fmla="*/ 21 w 24"/>
              <a:gd name="T17" fmla="*/ 0 h 31"/>
              <a:gd name="T18" fmla="*/ 24 w 24"/>
              <a:gd name="T19" fmla="*/ 3 h 31"/>
              <a:gd name="T20" fmla="*/ 24 w 24"/>
              <a:gd name="T21" fmla="*/ 3 h 31"/>
              <a:gd name="T22" fmla="*/ 24 w 24"/>
              <a:gd name="T23" fmla="*/ 6 h 31"/>
              <a:gd name="T24" fmla="*/ 24 w 24"/>
              <a:gd name="T25" fmla="*/ 9 h 31"/>
              <a:gd name="T26" fmla="*/ 24 w 24"/>
              <a:gd name="T27" fmla="*/ 13 h 31"/>
              <a:gd name="T28" fmla="*/ 24 w 24"/>
              <a:gd name="T29" fmla="*/ 31 h 31"/>
              <a:gd name="T30" fmla="*/ 21 w 24"/>
              <a:gd name="T31" fmla="*/ 31 h 31"/>
              <a:gd name="T32" fmla="*/ 21 w 24"/>
              <a:gd name="T33" fmla="*/ 13 h 31"/>
              <a:gd name="T34" fmla="*/ 21 w 24"/>
              <a:gd name="T35" fmla="*/ 9 h 31"/>
              <a:gd name="T36" fmla="*/ 18 w 24"/>
              <a:gd name="T37" fmla="*/ 6 h 31"/>
              <a:gd name="T38" fmla="*/ 18 w 24"/>
              <a:gd name="T39" fmla="*/ 6 h 31"/>
              <a:gd name="T40" fmla="*/ 18 w 24"/>
              <a:gd name="T41" fmla="*/ 3 h 31"/>
              <a:gd name="T42" fmla="*/ 15 w 24"/>
              <a:gd name="T43" fmla="*/ 3 h 31"/>
              <a:gd name="T44" fmla="*/ 15 w 24"/>
              <a:gd name="T45" fmla="*/ 3 h 31"/>
              <a:gd name="T46" fmla="*/ 12 w 24"/>
              <a:gd name="T47" fmla="*/ 3 h 31"/>
              <a:gd name="T48" fmla="*/ 9 w 24"/>
              <a:gd name="T49" fmla="*/ 6 h 31"/>
              <a:gd name="T50" fmla="*/ 6 w 24"/>
              <a:gd name="T51" fmla="*/ 9 h 31"/>
              <a:gd name="T52" fmla="*/ 6 w 24"/>
              <a:gd name="T53" fmla="*/ 13 h 31"/>
              <a:gd name="T54" fmla="*/ 6 w 24"/>
              <a:gd name="T55" fmla="*/ 31 h 31"/>
              <a:gd name="T56" fmla="*/ 0 w 24"/>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31">
                <a:moveTo>
                  <a:pt x="0" y="31"/>
                </a:moveTo>
                <a:lnTo>
                  <a:pt x="0" y="0"/>
                </a:lnTo>
                <a:lnTo>
                  <a:pt x="6" y="0"/>
                </a:lnTo>
                <a:lnTo>
                  <a:pt x="6" y="3"/>
                </a:lnTo>
                <a:lnTo>
                  <a:pt x="9" y="0"/>
                </a:lnTo>
                <a:lnTo>
                  <a:pt x="15" y="0"/>
                </a:lnTo>
                <a:lnTo>
                  <a:pt x="18" y="0"/>
                </a:lnTo>
                <a:lnTo>
                  <a:pt x="21" y="0"/>
                </a:lnTo>
                <a:lnTo>
                  <a:pt x="21" y="0"/>
                </a:lnTo>
                <a:lnTo>
                  <a:pt x="24" y="3"/>
                </a:lnTo>
                <a:lnTo>
                  <a:pt x="24" y="3"/>
                </a:lnTo>
                <a:lnTo>
                  <a:pt x="24" y="6"/>
                </a:lnTo>
                <a:lnTo>
                  <a:pt x="24" y="9"/>
                </a:lnTo>
                <a:lnTo>
                  <a:pt x="24" y="13"/>
                </a:lnTo>
                <a:lnTo>
                  <a:pt x="24" y="31"/>
                </a:lnTo>
                <a:lnTo>
                  <a:pt x="21" y="31"/>
                </a:lnTo>
                <a:lnTo>
                  <a:pt x="21" y="13"/>
                </a:lnTo>
                <a:lnTo>
                  <a:pt x="21" y="9"/>
                </a:lnTo>
                <a:lnTo>
                  <a:pt x="18" y="6"/>
                </a:lnTo>
                <a:lnTo>
                  <a:pt x="18" y="6"/>
                </a:lnTo>
                <a:lnTo>
                  <a:pt x="18" y="3"/>
                </a:lnTo>
                <a:lnTo>
                  <a:pt x="15" y="3"/>
                </a:lnTo>
                <a:lnTo>
                  <a:pt x="15" y="3"/>
                </a:lnTo>
                <a:lnTo>
                  <a:pt x="12" y="3"/>
                </a:lnTo>
                <a:lnTo>
                  <a:pt x="9" y="6"/>
                </a:lnTo>
                <a:lnTo>
                  <a:pt x="6" y="9"/>
                </a:lnTo>
                <a:lnTo>
                  <a:pt x="6" y="13"/>
                </a:lnTo>
                <a:lnTo>
                  <a:pt x="6"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5" name="Freeform 165"/>
          <p:cNvSpPr>
            <a:spLocks/>
          </p:cNvSpPr>
          <p:nvPr/>
        </p:nvSpPr>
        <p:spPr bwMode="auto">
          <a:xfrm>
            <a:off x="5938838" y="4833938"/>
            <a:ext cx="44450" cy="49212"/>
          </a:xfrm>
          <a:custGeom>
            <a:avLst/>
            <a:gdLst>
              <a:gd name="T0" fmla="*/ 7 w 28"/>
              <a:gd name="T1" fmla="*/ 22 h 31"/>
              <a:gd name="T2" fmla="*/ 10 w 28"/>
              <a:gd name="T3" fmla="*/ 25 h 31"/>
              <a:gd name="T4" fmla="*/ 16 w 28"/>
              <a:gd name="T5" fmla="*/ 28 h 31"/>
              <a:gd name="T6" fmla="*/ 22 w 28"/>
              <a:gd name="T7" fmla="*/ 25 h 31"/>
              <a:gd name="T8" fmla="*/ 22 w 28"/>
              <a:gd name="T9" fmla="*/ 22 h 31"/>
              <a:gd name="T10" fmla="*/ 22 w 28"/>
              <a:gd name="T11" fmla="*/ 19 h 31"/>
              <a:gd name="T12" fmla="*/ 16 w 28"/>
              <a:gd name="T13" fmla="*/ 19 h 31"/>
              <a:gd name="T14" fmla="*/ 7 w 28"/>
              <a:gd name="T15" fmla="*/ 16 h 31"/>
              <a:gd name="T16" fmla="*/ 4 w 28"/>
              <a:gd name="T17" fmla="*/ 13 h 31"/>
              <a:gd name="T18" fmla="*/ 4 w 28"/>
              <a:gd name="T19" fmla="*/ 6 h 31"/>
              <a:gd name="T20" fmla="*/ 4 w 28"/>
              <a:gd name="T21" fmla="*/ 3 h 31"/>
              <a:gd name="T22" fmla="*/ 7 w 28"/>
              <a:gd name="T23" fmla="*/ 0 h 31"/>
              <a:gd name="T24" fmla="*/ 10 w 28"/>
              <a:gd name="T25" fmla="*/ 0 h 31"/>
              <a:gd name="T26" fmla="*/ 13 w 28"/>
              <a:gd name="T27" fmla="*/ 0 h 31"/>
              <a:gd name="T28" fmla="*/ 22 w 28"/>
              <a:gd name="T29" fmla="*/ 0 h 31"/>
              <a:gd name="T30" fmla="*/ 25 w 28"/>
              <a:gd name="T31" fmla="*/ 3 h 31"/>
              <a:gd name="T32" fmla="*/ 25 w 28"/>
              <a:gd name="T33" fmla="*/ 6 h 31"/>
              <a:gd name="T34" fmla="*/ 22 w 28"/>
              <a:gd name="T35" fmla="*/ 6 h 31"/>
              <a:gd name="T36" fmla="*/ 16 w 28"/>
              <a:gd name="T37" fmla="*/ 3 h 31"/>
              <a:gd name="T38" fmla="*/ 13 w 28"/>
              <a:gd name="T39" fmla="*/ 3 h 31"/>
              <a:gd name="T40" fmla="*/ 7 w 28"/>
              <a:gd name="T41" fmla="*/ 6 h 31"/>
              <a:gd name="T42" fmla="*/ 7 w 28"/>
              <a:gd name="T43" fmla="*/ 9 h 31"/>
              <a:gd name="T44" fmla="*/ 10 w 28"/>
              <a:gd name="T45" fmla="*/ 9 h 31"/>
              <a:gd name="T46" fmla="*/ 13 w 28"/>
              <a:gd name="T47" fmla="*/ 13 h 31"/>
              <a:gd name="T48" fmla="*/ 19 w 28"/>
              <a:gd name="T49" fmla="*/ 13 h 31"/>
              <a:gd name="T50" fmla="*/ 25 w 28"/>
              <a:gd name="T51" fmla="*/ 16 h 31"/>
              <a:gd name="T52" fmla="*/ 28 w 28"/>
              <a:gd name="T53" fmla="*/ 19 h 31"/>
              <a:gd name="T54" fmla="*/ 28 w 28"/>
              <a:gd name="T55" fmla="*/ 25 h 31"/>
              <a:gd name="T56" fmla="*/ 25 w 28"/>
              <a:gd name="T57" fmla="*/ 28 h 31"/>
              <a:gd name="T58" fmla="*/ 19 w 28"/>
              <a:gd name="T59" fmla="*/ 31 h 31"/>
              <a:gd name="T60" fmla="*/ 10 w 28"/>
              <a:gd name="T61" fmla="*/ 31 h 31"/>
              <a:gd name="T62" fmla="*/ 4 w 28"/>
              <a:gd name="T6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31">
                <a:moveTo>
                  <a:pt x="0" y="22"/>
                </a:moveTo>
                <a:lnTo>
                  <a:pt x="7" y="22"/>
                </a:lnTo>
                <a:lnTo>
                  <a:pt x="7" y="25"/>
                </a:lnTo>
                <a:lnTo>
                  <a:pt x="10" y="25"/>
                </a:lnTo>
                <a:lnTo>
                  <a:pt x="13" y="28"/>
                </a:lnTo>
                <a:lnTo>
                  <a:pt x="16" y="28"/>
                </a:lnTo>
                <a:lnTo>
                  <a:pt x="19" y="28"/>
                </a:lnTo>
                <a:lnTo>
                  <a:pt x="22" y="25"/>
                </a:lnTo>
                <a:lnTo>
                  <a:pt x="22" y="25"/>
                </a:lnTo>
                <a:lnTo>
                  <a:pt x="22" y="22"/>
                </a:lnTo>
                <a:lnTo>
                  <a:pt x="22" y="22"/>
                </a:lnTo>
                <a:lnTo>
                  <a:pt x="22" y="19"/>
                </a:lnTo>
                <a:lnTo>
                  <a:pt x="19" y="19"/>
                </a:lnTo>
                <a:lnTo>
                  <a:pt x="16" y="19"/>
                </a:lnTo>
                <a:lnTo>
                  <a:pt x="10" y="16"/>
                </a:lnTo>
                <a:lnTo>
                  <a:pt x="7" y="16"/>
                </a:lnTo>
                <a:lnTo>
                  <a:pt x="7" y="13"/>
                </a:lnTo>
                <a:lnTo>
                  <a:pt x="4" y="13"/>
                </a:lnTo>
                <a:lnTo>
                  <a:pt x="4" y="9"/>
                </a:lnTo>
                <a:lnTo>
                  <a:pt x="4" y="6"/>
                </a:lnTo>
                <a:lnTo>
                  <a:pt x="4" y="6"/>
                </a:lnTo>
                <a:lnTo>
                  <a:pt x="4" y="3"/>
                </a:lnTo>
                <a:lnTo>
                  <a:pt x="4" y="3"/>
                </a:lnTo>
                <a:lnTo>
                  <a:pt x="7" y="0"/>
                </a:lnTo>
                <a:lnTo>
                  <a:pt x="7" y="0"/>
                </a:lnTo>
                <a:lnTo>
                  <a:pt x="10" y="0"/>
                </a:lnTo>
                <a:lnTo>
                  <a:pt x="13" y="0"/>
                </a:lnTo>
                <a:lnTo>
                  <a:pt x="13" y="0"/>
                </a:lnTo>
                <a:lnTo>
                  <a:pt x="19" y="0"/>
                </a:lnTo>
                <a:lnTo>
                  <a:pt x="22" y="0"/>
                </a:lnTo>
                <a:lnTo>
                  <a:pt x="22" y="0"/>
                </a:lnTo>
                <a:lnTo>
                  <a:pt x="25" y="3"/>
                </a:lnTo>
                <a:lnTo>
                  <a:pt x="25" y="6"/>
                </a:lnTo>
                <a:lnTo>
                  <a:pt x="25" y="6"/>
                </a:lnTo>
                <a:lnTo>
                  <a:pt x="22" y="9"/>
                </a:lnTo>
                <a:lnTo>
                  <a:pt x="22" y="6"/>
                </a:lnTo>
                <a:lnTo>
                  <a:pt x="19" y="3"/>
                </a:lnTo>
                <a:lnTo>
                  <a:pt x="16" y="3"/>
                </a:lnTo>
                <a:lnTo>
                  <a:pt x="16" y="3"/>
                </a:lnTo>
                <a:lnTo>
                  <a:pt x="13" y="3"/>
                </a:lnTo>
                <a:lnTo>
                  <a:pt x="10" y="3"/>
                </a:lnTo>
                <a:lnTo>
                  <a:pt x="7" y="6"/>
                </a:lnTo>
                <a:lnTo>
                  <a:pt x="7" y="6"/>
                </a:lnTo>
                <a:lnTo>
                  <a:pt x="7" y="9"/>
                </a:lnTo>
                <a:lnTo>
                  <a:pt x="10" y="9"/>
                </a:lnTo>
                <a:lnTo>
                  <a:pt x="10" y="9"/>
                </a:lnTo>
                <a:lnTo>
                  <a:pt x="10" y="9"/>
                </a:lnTo>
                <a:lnTo>
                  <a:pt x="13" y="13"/>
                </a:lnTo>
                <a:lnTo>
                  <a:pt x="16" y="13"/>
                </a:lnTo>
                <a:lnTo>
                  <a:pt x="19" y="13"/>
                </a:lnTo>
                <a:lnTo>
                  <a:pt x="22" y="16"/>
                </a:lnTo>
                <a:lnTo>
                  <a:pt x="25" y="16"/>
                </a:lnTo>
                <a:lnTo>
                  <a:pt x="25" y="16"/>
                </a:lnTo>
                <a:lnTo>
                  <a:pt x="28" y="19"/>
                </a:lnTo>
                <a:lnTo>
                  <a:pt x="28" y="22"/>
                </a:lnTo>
                <a:lnTo>
                  <a:pt x="28" y="25"/>
                </a:lnTo>
                <a:lnTo>
                  <a:pt x="25" y="28"/>
                </a:lnTo>
                <a:lnTo>
                  <a:pt x="25" y="28"/>
                </a:lnTo>
                <a:lnTo>
                  <a:pt x="22" y="31"/>
                </a:lnTo>
                <a:lnTo>
                  <a:pt x="19" y="31"/>
                </a:lnTo>
                <a:lnTo>
                  <a:pt x="16" y="31"/>
                </a:lnTo>
                <a:lnTo>
                  <a:pt x="10" y="31"/>
                </a:lnTo>
                <a:lnTo>
                  <a:pt x="7" y="28"/>
                </a:lnTo>
                <a:lnTo>
                  <a:pt x="4" y="25"/>
                </a:lnTo>
                <a:lnTo>
                  <a:pt x="0"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6" name="Freeform 166"/>
          <p:cNvSpPr>
            <a:spLocks/>
          </p:cNvSpPr>
          <p:nvPr/>
        </p:nvSpPr>
        <p:spPr bwMode="auto">
          <a:xfrm>
            <a:off x="5988050" y="4814888"/>
            <a:ext cx="25400" cy="68262"/>
          </a:xfrm>
          <a:custGeom>
            <a:avLst/>
            <a:gdLst>
              <a:gd name="T0" fmla="*/ 16 w 16"/>
              <a:gd name="T1" fmla="*/ 37 h 43"/>
              <a:gd name="T2" fmla="*/ 16 w 16"/>
              <a:gd name="T3" fmla="*/ 43 h 43"/>
              <a:gd name="T4" fmla="*/ 13 w 16"/>
              <a:gd name="T5" fmla="*/ 43 h 43"/>
              <a:gd name="T6" fmla="*/ 13 w 16"/>
              <a:gd name="T7" fmla="*/ 43 h 43"/>
              <a:gd name="T8" fmla="*/ 9 w 16"/>
              <a:gd name="T9" fmla="*/ 43 h 43"/>
              <a:gd name="T10" fmla="*/ 6 w 16"/>
              <a:gd name="T11" fmla="*/ 43 h 43"/>
              <a:gd name="T12" fmla="*/ 6 w 16"/>
              <a:gd name="T13" fmla="*/ 40 h 43"/>
              <a:gd name="T14" fmla="*/ 3 w 16"/>
              <a:gd name="T15" fmla="*/ 40 h 43"/>
              <a:gd name="T16" fmla="*/ 3 w 16"/>
              <a:gd name="T17" fmla="*/ 37 h 43"/>
              <a:gd name="T18" fmla="*/ 3 w 16"/>
              <a:gd name="T19" fmla="*/ 34 h 43"/>
              <a:gd name="T20" fmla="*/ 3 w 16"/>
              <a:gd name="T21" fmla="*/ 15 h 43"/>
              <a:gd name="T22" fmla="*/ 0 w 16"/>
              <a:gd name="T23" fmla="*/ 15 h 43"/>
              <a:gd name="T24" fmla="*/ 0 w 16"/>
              <a:gd name="T25" fmla="*/ 12 h 43"/>
              <a:gd name="T26" fmla="*/ 3 w 16"/>
              <a:gd name="T27" fmla="*/ 12 h 43"/>
              <a:gd name="T28" fmla="*/ 3 w 16"/>
              <a:gd name="T29" fmla="*/ 3 h 43"/>
              <a:gd name="T30" fmla="*/ 9 w 16"/>
              <a:gd name="T31" fmla="*/ 0 h 43"/>
              <a:gd name="T32" fmla="*/ 9 w 16"/>
              <a:gd name="T33" fmla="*/ 12 h 43"/>
              <a:gd name="T34" fmla="*/ 16 w 16"/>
              <a:gd name="T35" fmla="*/ 12 h 43"/>
              <a:gd name="T36" fmla="*/ 16 w 16"/>
              <a:gd name="T37" fmla="*/ 15 h 43"/>
              <a:gd name="T38" fmla="*/ 9 w 16"/>
              <a:gd name="T39" fmla="*/ 15 h 43"/>
              <a:gd name="T40" fmla="*/ 9 w 16"/>
              <a:gd name="T41" fmla="*/ 34 h 43"/>
              <a:gd name="T42" fmla="*/ 9 w 16"/>
              <a:gd name="T43" fmla="*/ 37 h 43"/>
              <a:gd name="T44" fmla="*/ 9 w 16"/>
              <a:gd name="T45" fmla="*/ 37 h 43"/>
              <a:gd name="T46" fmla="*/ 9 w 16"/>
              <a:gd name="T47" fmla="*/ 37 h 43"/>
              <a:gd name="T48" fmla="*/ 9 w 16"/>
              <a:gd name="T49" fmla="*/ 37 h 43"/>
              <a:gd name="T50" fmla="*/ 13 w 16"/>
              <a:gd name="T51" fmla="*/ 37 h 43"/>
              <a:gd name="T52" fmla="*/ 13 w 16"/>
              <a:gd name="T53" fmla="*/ 37 h 43"/>
              <a:gd name="T54" fmla="*/ 13 w 16"/>
              <a:gd name="T55" fmla="*/ 37 h 43"/>
              <a:gd name="T56" fmla="*/ 16 w 16"/>
              <a:gd name="T57"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43">
                <a:moveTo>
                  <a:pt x="16" y="37"/>
                </a:moveTo>
                <a:lnTo>
                  <a:pt x="16" y="43"/>
                </a:lnTo>
                <a:lnTo>
                  <a:pt x="13" y="43"/>
                </a:lnTo>
                <a:lnTo>
                  <a:pt x="13" y="43"/>
                </a:lnTo>
                <a:lnTo>
                  <a:pt x="9" y="43"/>
                </a:lnTo>
                <a:lnTo>
                  <a:pt x="6" y="43"/>
                </a:lnTo>
                <a:lnTo>
                  <a:pt x="6" y="40"/>
                </a:lnTo>
                <a:lnTo>
                  <a:pt x="3" y="40"/>
                </a:lnTo>
                <a:lnTo>
                  <a:pt x="3" y="37"/>
                </a:lnTo>
                <a:lnTo>
                  <a:pt x="3" y="34"/>
                </a:lnTo>
                <a:lnTo>
                  <a:pt x="3" y="15"/>
                </a:lnTo>
                <a:lnTo>
                  <a:pt x="0" y="15"/>
                </a:lnTo>
                <a:lnTo>
                  <a:pt x="0" y="12"/>
                </a:lnTo>
                <a:lnTo>
                  <a:pt x="3" y="12"/>
                </a:lnTo>
                <a:lnTo>
                  <a:pt x="3" y="3"/>
                </a:lnTo>
                <a:lnTo>
                  <a:pt x="9" y="0"/>
                </a:lnTo>
                <a:lnTo>
                  <a:pt x="9" y="12"/>
                </a:lnTo>
                <a:lnTo>
                  <a:pt x="16" y="12"/>
                </a:lnTo>
                <a:lnTo>
                  <a:pt x="16" y="15"/>
                </a:lnTo>
                <a:lnTo>
                  <a:pt x="9" y="15"/>
                </a:lnTo>
                <a:lnTo>
                  <a:pt x="9" y="34"/>
                </a:lnTo>
                <a:lnTo>
                  <a:pt x="9" y="37"/>
                </a:lnTo>
                <a:lnTo>
                  <a:pt x="9" y="37"/>
                </a:lnTo>
                <a:lnTo>
                  <a:pt x="9" y="37"/>
                </a:lnTo>
                <a:lnTo>
                  <a:pt x="9" y="37"/>
                </a:lnTo>
                <a:lnTo>
                  <a:pt x="13" y="37"/>
                </a:lnTo>
                <a:lnTo>
                  <a:pt x="13" y="37"/>
                </a:lnTo>
                <a:lnTo>
                  <a:pt x="13" y="37"/>
                </a:lnTo>
                <a:lnTo>
                  <a:pt x="16" y="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7" name="Freeform 167"/>
          <p:cNvSpPr>
            <a:spLocks/>
          </p:cNvSpPr>
          <p:nvPr/>
        </p:nvSpPr>
        <p:spPr bwMode="auto">
          <a:xfrm>
            <a:off x="6018213" y="4833938"/>
            <a:ext cx="28575" cy="49212"/>
          </a:xfrm>
          <a:custGeom>
            <a:avLst/>
            <a:gdLst>
              <a:gd name="T0" fmla="*/ 0 w 18"/>
              <a:gd name="T1" fmla="*/ 31 h 31"/>
              <a:gd name="T2" fmla="*/ 0 w 18"/>
              <a:gd name="T3" fmla="*/ 0 h 31"/>
              <a:gd name="T4" fmla="*/ 6 w 18"/>
              <a:gd name="T5" fmla="*/ 0 h 31"/>
              <a:gd name="T6" fmla="*/ 6 w 18"/>
              <a:gd name="T7" fmla="*/ 3 h 31"/>
              <a:gd name="T8" fmla="*/ 9 w 18"/>
              <a:gd name="T9" fmla="*/ 0 h 31"/>
              <a:gd name="T10" fmla="*/ 9 w 18"/>
              <a:gd name="T11" fmla="*/ 0 h 31"/>
              <a:gd name="T12" fmla="*/ 12 w 18"/>
              <a:gd name="T13" fmla="*/ 0 h 31"/>
              <a:gd name="T14" fmla="*/ 12 w 18"/>
              <a:gd name="T15" fmla="*/ 0 h 31"/>
              <a:gd name="T16" fmla="*/ 15 w 18"/>
              <a:gd name="T17" fmla="*/ 0 h 31"/>
              <a:gd name="T18" fmla="*/ 18 w 18"/>
              <a:gd name="T19" fmla="*/ 0 h 31"/>
              <a:gd name="T20" fmla="*/ 15 w 18"/>
              <a:gd name="T21" fmla="*/ 6 h 31"/>
              <a:gd name="T22" fmla="*/ 15 w 18"/>
              <a:gd name="T23" fmla="*/ 3 h 31"/>
              <a:gd name="T24" fmla="*/ 12 w 18"/>
              <a:gd name="T25" fmla="*/ 3 h 31"/>
              <a:gd name="T26" fmla="*/ 12 w 18"/>
              <a:gd name="T27" fmla="*/ 3 h 31"/>
              <a:gd name="T28" fmla="*/ 9 w 18"/>
              <a:gd name="T29" fmla="*/ 6 h 31"/>
              <a:gd name="T30" fmla="*/ 9 w 18"/>
              <a:gd name="T31" fmla="*/ 6 h 31"/>
              <a:gd name="T32" fmla="*/ 6 w 18"/>
              <a:gd name="T33" fmla="*/ 9 h 31"/>
              <a:gd name="T34" fmla="*/ 6 w 18"/>
              <a:gd name="T35" fmla="*/ 13 h 31"/>
              <a:gd name="T36" fmla="*/ 6 w 18"/>
              <a:gd name="T37" fmla="*/ 16 h 31"/>
              <a:gd name="T38" fmla="*/ 6 w 18"/>
              <a:gd name="T39" fmla="*/ 31 h 31"/>
              <a:gd name="T40" fmla="*/ 0 w 18"/>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31">
                <a:moveTo>
                  <a:pt x="0" y="31"/>
                </a:moveTo>
                <a:lnTo>
                  <a:pt x="0" y="0"/>
                </a:lnTo>
                <a:lnTo>
                  <a:pt x="6" y="0"/>
                </a:lnTo>
                <a:lnTo>
                  <a:pt x="6" y="3"/>
                </a:lnTo>
                <a:lnTo>
                  <a:pt x="9" y="0"/>
                </a:lnTo>
                <a:lnTo>
                  <a:pt x="9" y="0"/>
                </a:lnTo>
                <a:lnTo>
                  <a:pt x="12" y="0"/>
                </a:lnTo>
                <a:lnTo>
                  <a:pt x="12" y="0"/>
                </a:lnTo>
                <a:lnTo>
                  <a:pt x="15" y="0"/>
                </a:lnTo>
                <a:lnTo>
                  <a:pt x="18" y="0"/>
                </a:lnTo>
                <a:lnTo>
                  <a:pt x="15" y="6"/>
                </a:lnTo>
                <a:lnTo>
                  <a:pt x="15" y="3"/>
                </a:lnTo>
                <a:lnTo>
                  <a:pt x="12" y="3"/>
                </a:lnTo>
                <a:lnTo>
                  <a:pt x="12" y="3"/>
                </a:lnTo>
                <a:lnTo>
                  <a:pt x="9" y="6"/>
                </a:lnTo>
                <a:lnTo>
                  <a:pt x="9" y="6"/>
                </a:lnTo>
                <a:lnTo>
                  <a:pt x="6" y="9"/>
                </a:lnTo>
                <a:lnTo>
                  <a:pt x="6" y="13"/>
                </a:lnTo>
                <a:lnTo>
                  <a:pt x="6" y="16"/>
                </a:lnTo>
                <a:lnTo>
                  <a:pt x="6"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8" name="Freeform 168"/>
          <p:cNvSpPr>
            <a:spLocks/>
          </p:cNvSpPr>
          <p:nvPr/>
        </p:nvSpPr>
        <p:spPr bwMode="auto">
          <a:xfrm>
            <a:off x="6051550" y="4833938"/>
            <a:ext cx="39688" cy="49212"/>
          </a:xfrm>
          <a:custGeom>
            <a:avLst/>
            <a:gdLst>
              <a:gd name="T0" fmla="*/ 22 w 25"/>
              <a:gd name="T1" fmla="*/ 31 h 31"/>
              <a:gd name="T2" fmla="*/ 22 w 25"/>
              <a:gd name="T3" fmla="*/ 25 h 31"/>
              <a:gd name="T4" fmla="*/ 16 w 25"/>
              <a:gd name="T5" fmla="*/ 31 h 31"/>
              <a:gd name="T6" fmla="*/ 10 w 25"/>
              <a:gd name="T7" fmla="*/ 31 h 31"/>
              <a:gd name="T8" fmla="*/ 10 w 25"/>
              <a:gd name="T9" fmla="*/ 31 h 31"/>
              <a:gd name="T10" fmla="*/ 6 w 25"/>
              <a:gd name="T11" fmla="*/ 31 h 31"/>
              <a:gd name="T12" fmla="*/ 3 w 25"/>
              <a:gd name="T13" fmla="*/ 28 h 31"/>
              <a:gd name="T14" fmla="*/ 3 w 25"/>
              <a:gd name="T15" fmla="*/ 28 h 31"/>
              <a:gd name="T16" fmla="*/ 0 w 25"/>
              <a:gd name="T17" fmla="*/ 25 h 31"/>
              <a:gd name="T18" fmla="*/ 0 w 25"/>
              <a:gd name="T19" fmla="*/ 25 h 31"/>
              <a:gd name="T20" fmla="*/ 0 w 25"/>
              <a:gd name="T21" fmla="*/ 22 h 31"/>
              <a:gd name="T22" fmla="*/ 0 w 25"/>
              <a:gd name="T23" fmla="*/ 19 h 31"/>
              <a:gd name="T24" fmla="*/ 0 w 25"/>
              <a:gd name="T25" fmla="*/ 0 h 31"/>
              <a:gd name="T26" fmla="*/ 6 w 25"/>
              <a:gd name="T27" fmla="*/ 0 h 31"/>
              <a:gd name="T28" fmla="*/ 6 w 25"/>
              <a:gd name="T29" fmla="*/ 16 h 31"/>
              <a:gd name="T30" fmla="*/ 6 w 25"/>
              <a:gd name="T31" fmla="*/ 22 h 31"/>
              <a:gd name="T32" fmla="*/ 6 w 25"/>
              <a:gd name="T33" fmla="*/ 22 h 31"/>
              <a:gd name="T34" fmla="*/ 6 w 25"/>
              <a:gd name="T35" fmla="*/ 25 h 31"/>
              <a:gd name="T36" fmla="*/ 6 w 25"/>
              <a:gd name="T37" fmla="*/ 25 h 31"/>
              <a:gd name="T38" fmla="*/ 10 w 25"/>
              <a:gd name="T39" fmla="*/ 28 h 31"/>
              <a:gd name="T40" fmla="*/ 13 w 25"/>
              <a:gd name="T41" fmla="*/ 28 h 31"/>
              <a:gd name="T42" fmla="*/ 16 w 25"/>
              <a:gd name="T43" fmla="*/ 28 h 31"/>
              <a:gd name="T44" fmla="*/ 16 w 25"/>
              <a:gd name="T45" fmla="*/ 25 h 31"/>
              <a:gd name="T46" fmla="*/ 19 w 25"/>
              <a:gd name="T47" fmla="*/ 25 h 31"/>
              <a:gd name="T48" fmla="*/ 19 w 25"/>
              <a:gd name="T49" fmla="*/ 22 h 31"/>
              <a:gd name="T50" fmla="*/ 19 w 25"/>
              <a:gd name="T51" fmla="*/ 19 h 31"/>
              <a:gd name="T52" fmla="*/ 19 w 25"/>
              <a:gd name="T53" fmla="*/ 16 h 31"/>
              <a:gd name="T54" fmla="*/ 19 w 25"/>
              <a:gd name="T55" fmla="*/ 0 h 31"/>
              <a:gd name="T56" fmla="*/ 25 w 25"/>
              <a:gd name="T57" fmla="*/ 0 h 31"/>
              <a:gd name="T58" fmla="*/ 25 w 25"/>
              <a:gd name="T59" fmla="*/ 31 h 31"/>
              <a:gd name="T60" fmla="*/ 22 w 25"/>
              <a:gd name="T6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 h="31">
                <a:moveTo>
                  <a:pt x="22" y="31"/>
                </a:moveTo>
                <a:lnTo>
                  <a:pt x="22" y="25"/>
                </a:lnTo>
                <a:lnTo>
                  <a:pt x="16" y="31"/>
                </a:lnTo>
                <a:lnTo>
                  <a:pt x="10" y="31"/>
                </a:lnTo>
                <a:lnTo>
                  <a:pt x="10" y="31"/>
                </a:lnTo>
                <a:lnTo>
                  <a:pt x="6" y="31"/>
                </a:lnTo>
                <a:lnTo>
                  <a:pt x="3" y="28"/>
                </a:lnTo>
                <a:lnTo>
                  <a:pt x="3" y="28"/>
                </a:lnTo>
                <a:lnTo>
                  <a:pt x="0" y="25"/>
                </a:lnTo>
                <a:lnTo>
                  <a:pt x="0" y="25"/>
                </a:lnTo>
                <a:lnTo>
                  <a:pt x="0" y="22"/>
                </a:lnTo>
                <a:lnTo>
                  <a:pt x="0" y="19"/>
                </a:lnTo>
                <a:lnTo>
                  <a:pt x="0" y="0"/>
                </a:lnTo>
                <a:lnTo>
                  <a:pt x="6" y="0"/>
                </a:lnTo>
                <a:lnTo>
                  <a:pt x="6" y="16"/>
                </a:lnTo>
                <a:lnTo>
                  <a:pt x="6" y="22"/>
                </a:lnTo>
                <a:lnTo>
                  <a:pt x="6" y="22"/>
                </a:lnTo>
                <a:lnTo>
                  <a:pt x="6" y="25"/>
                </a:lnTo>
                <a:lnTo>
                  <a:pt x="6" y="25"/>
                </a:lnTo>
                <a:lnTo>
                  <a:pt x="10" y="28"/>
                </a:lnTo>
                <a:lnTo>
                  <a:pt x="13" y="28"/>
                </a:lnTo>
                <a:lnTo>
                  <a:pt x="16" y="28"/>
                </a:lnTo>
                <a:lnTo>
                  <a:pt x="16" y="25"/>
                </a:lnTo>
                <a:lnTo>
                  <a:pt x="19" y="25"/>
                </a:lnTo>
                <a:lnTo>
                  <a:pt x="19" y="22"/>
                </a:lnTo>
                <a:lnTo>
                  <a:pt x="19" y="19"/>
                </a:lnTo>
                <a:lnTo>
                  <a:pt x="19" y="16"/>
                </a:lnTo>
                <a:lnTo>
                  <a:pt x="19" y="0"/>
                </a:lnTo>
                <a:lnTo>
                  <a:pt x="25" y="0"/>
                </a:lnTo>
                <a:lnTo>
                  <a:pt x="25" y="31"/>
                </a:lnTo>
                <a:lnTo>
                  <a:pt x="22"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89" name="Freeform 169"/>
          <p:cNvSpPr>
            <a:spLocks/>
          </p:cNvSpPr>
          <p:nvPr/>
        </p:nvSpPr>
        <p:spPr bwMode="auto">
          <a:xfrm>
            <a:off x="6105525" y="4833938"/>
            <a:ext cx="68263" cy="49212"/>
          </a:xfrm>
          <a:custGeom>
            <a:avLst/>
            <a:gdLst>
              <a:gd name="T0" fmla="*/ 0 w 43"/>
              <a:gd name="T1" fmla="*/ 31 h 31"/>
              <a:gd name="T2" fmla="*/ 0 w 43"/>
              <a:gd name="T3" fmla="*/ 0 h 31"/>
              <a:gd name="T4" fmla="*/ 3 w 43"/>
              <a:gd name="T5" fmla="*/ 0 h 31"/>
              <a:gd name="T6" fmla="*/ 3 w 43"/>
              <a:gd name="T7" fmla="*/ 3 h 31"/>
              <a:gd name="T8" fmla="*/ 6 w 43"/>
              <a:gd name="T9" fmla="*/ 3 h 31"/>
              <a:gd name="T10" fmla="*/ 9 w 43"/>
              <a:gd name="T11" fmla="*/ 0 h 31"/>
              <a:gd name="T12" fmla="*/ 13 w 43"/>
              <a:gd name="T13" fmla="*/ 0 h 31"/>
              <a:gd name="T14" fmla="*/ 16 w 43"/>
              <a:gd name="T15" fmla="*/ 0 h 31"/>
              <a:gd name="T16" fmla="*/ 19 w 43"/>
              <a:gd name="T17" fmla="*/ 0 h 31"/>
              <a:gd name="T18" fmla="*/ 19 w 43"/>
              <a:gd name="T19" fmla="*/ 0 h 31"/>
              <a:gd name="T20" fmla="*/ 22 w 43"/>
              <a:gd name="T21" fmla="*/ 3 h 31"/>
              <a:gd name="T22" fmla="*/ 22 w 43"/>
              <a:gd name="T23" fmla="*/ 3 h 31"/>
              <a:gd name="T24" fmla="*/ 28 w 43"/>
              <a:gd name="T25" fmla="*/ 0 h 31"/>
              <a:gd name="T26" fmla="*/ 34 w 43"/>
              <a:gd name="T27" fmla="*/ 0 h 31"/>
              <a:gd name="T28" fmla="*/ 37 w 43"/>
              <a:gd name="T29" fmla="*/ 0 h 31"/>
              <a:gd name="T30" fmla="*/ 40 w 43"/>
              <a:gd name="T31" fmla="*/ 0 h 31"/>
              <a:gd name="T32" fmla="*/ 43 w 43"/>
              <a:gd name="T33" fmla="*/ 3 h 31"/>
              <a:gd name="T34" fmla="*/ 43 w 43"/>
              <a:gd name="T35" fmla="*/ 9 h 31"/>
              <a:gd name="T36" fmla="*/ 43 w 43"/>
              <a:gd name="T37" fmla="*/ 31 h 31"/>
              <a:gd name="T38" fmla="*/ 37 w 43"/>
              <a:gd name="T39" fmla="*/ 31 h 31"/>
              <a:gd name="T40" fmla="*/ 37 w 43"/>
              <a:gd name="T41" fmla="*/ 13 h 31"/>
              <a:gd name="T42" fmla="*/ 37 w 43"/>
              <a:gd name="T43" fmla="*/ 9 h 31"/>
              <a:gd name="T44" fmla="*/ 37 w 43"/>
              <a:gd name="T45" fmla="*/ 6 h 31"/>
              <a:gd name="T46" fmla="*/ 37 w 43"/>
              <a:gd name="T47" fmla="*/ 6 h 31"/>
              <a:gd name="T48" fmla="*/ 34 w 43"/>
              <a:gd name="T49" fmla="*/ 3 h 31"/>
              <a:gd name="T50" fmla="*/ 34 w 43"/>
              <a:gd name="T51" fmla="*/ 3 h 31"/>
              <a:gd name="T52" fmla="*/ 31 w 43"/>
              <a:gd name="T53" fmla="*/ 3 h 31"/>
              <a:gd name="T54" fmla="*/ 28 w 43"/>
              <a:gd name="T55" fmla="*/ 3 h 31"/>
              <a:gd name="T56" fmla="*/ 25 w 43"/>
              <a:gd name="T57" fmla="*/ 6 h 31"/>
              <a:gd name="T58" fmla="*/ 25 w 43"/>
              <a:gd name="T59" fmla="*/ 9 h 31"/>
              <a:gd name="T60" fmla="*/ 25 w 43"/>
              <a:gd name="T61" fmla="*/ 13 h 31"/>
              <a:gd name="T62" fmla="*/ 25 w 43"/>
              <a:gd name="T63" fmla="*/ 31 h 31"/>
              <a:gd name="T64" fmla="*/ 19 w 43"/>
              <a:gd name="T65" fmla="*/ 31 h 31"/>
              <a:gd name="T66" fmla="*/ 19 w 43"/>
              <a:gd name="T67" fmla="*/ 9 h 31"/>
              <a:gd name="T68" fmla="*/ 19 w 43"/>
              <a:gd name="T69" fmla="*/ 6 h 31"/>
              <a:gd name="T70" fmla="*/ 19 w 43"/>
              <a:gd name="T71" fmla="*/ 6 h 31"/>
              <a:gd name="T72" fmla="*/ 16 w 43"/>
              <a:gd name="T73" fmla="*/ 3 h 31"/>
              <a:gd name="T74" fmla="*/ 13 w 43"/>
              <a:gd name="T75" fmla="*/ 3 h 31"/>
              <a:gd name="T76" fmla="*/ 9 w 43"/>
              <a:gd name="T77" fmla="*/ 3 h 31"/>
              <a:gd name="T78" fmla="*/ 9 w 43"/>
              <a:gd name="T79" fmla="*/ 3 h 31"/>
              <a:gd name="T80" fmla="*/ 6 w 43"/>
              <a:gd name="T81" fmla="*/ 6 h 31"/>
              <a:gd name="T82" fmla="*/ 6 w 43"/>
              <a:gd name="T83" fmla="*/ 9 h 31"/>
              <a:gd name="T84" fmla="*/ 6 w 43"/>
              <a:gd name="T85" fmla="*/ 9 h 31"/>
              <a:gd name="T86" fmla="*/ 6 w 43"/>
              <a:gd name="T87" fmla="*/ 16 h 31"/>
              <a:gd name="T88" fmla="*/ 6 w 43"/>
              <a:gd name="T89" fmla="*/ 31 h 31"/>
              <a:gd name="T90" fmla="*/ 0 w 43"/>
              <a:gd name="T9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31">
                <a:moveTo>
                  <a:pt x="0" y="31"/>
                </a:moveTo>
                <a:lnTo>
                  <a:pt x="0" y="0"/>
                </a:lnTo>
                <a:lnTo>
                  <a:pt x="3" y="0"/>
                </a:lnTo>
                <a:lnTo>
                  <a:pt x="3" y="3"/>
                </a:lnTo>
                <a:lnTo>
                  <a:pt x="6" y="3"/>
                </a:lnTo>
                <a:lnTo>
                  <a:pt x="9" y="0"/>
                </a:lnTo>
                <a:lnTo>
                  <a:pt x="13" y="0"/>
                </a:lnTo>
                <a:lnTo>
                  <a:pt x="16" y="0"/>
                </a:lnTo>
                <a:lnTo>
                  <a:pt x="19" y="0"/>
                </a:lnTo>
                <a:lnTo>
                  <a:pt x="19" y="0"/>
                </a:lnTo>
                <a:lnTo>
                  <a:pt x="22" y="3"/>
                </a:lnTo>
                <a:lnTo>
                  <a:pt x="22" y="3"/>
                </a:lnTo>
                <a:lnTo>
                  <a:pt x="28" y="0"/>
                </a:lnTo>
                <a:lnTo>
                  <a:pt x="34" y="0"/>
                </a:lnTo>
                <a:lnTo>
                  <a:pt x="37" y="0"/>
                </a:lnTo>
                <a:lnTo>
                  <a:pt x="40" y="0"/>
                </a:lnTo>
                <a:lnTo>
                  <a:pt x="43" y="3"/>
                </a:lnTo>
                <a:lnTo>
                  <a:pt x="43" y="9"/>
                </a:lnTo>
                <a:lnTo>
                  <a:pt x="43" y="31"/>
                </a:lnTo>
                <a:lnTo>
                  <a:pt x="37" y="31"/>
                </a:lnTo>
                <a:lnTo>
                  <a:pt x="37" y="13"/>
                </a:lnTo>
                <a:lnTo>
                  <a:pt x="37" y="9"/>
                </a:lnTo>
                <a:lnTo>
                  <a:pt x="37" y="6"/>
                </a:lnTo>
                <a:lnTo>
                  <a:pt x="37" y="6"/>
                </a:lnTo>
                <a:lnTo>
                  <a:pt x="34" y="3"/>
                </a:lnTo>
                <a:lnTo>
                  <a:pt x="34" y="3"/>
                </a:lnTo>
                <a:lnTo>
                  <a:pt x="31" y="3"/>
                </a:lnTo>
                <a:lnTo>
                  <a:pt x="28" y="3"/>
                </a:lnTo>
                <a:lnTo>
                  <a:pt x="25" y="6"/>
                </a:lnTo>
                <a:lnTo>
                  <a:pt x="25" y="9"/>
                </a:lnTo>
                <a:lnTo>
                  <a:pt x="25" y="13"/>
                </a:lnTo>
                <a:lnTo>
                  <a:pt x="25" y="31"/>
                </a:lnTo>
                <a:lnTo>
                  <a:pt x="19" y="31"/>
                </a:lnTo>
                <a:lnTo>
                  <a:pt x="19" y="9"/>
                </a:lnTo>
                <a:lnTo>
                  <a:pt x="19" y="6"/>
                </a:lnTo>
                <a:lnTo>
                  <a:pt x="19" y="6"/>
                </a:lnTo>
                <a:lnTo>
                  <a:pt x="16" y="3"/>
                </a:lnTo>
                <a:lnTo>
                  <a:pt x="13" y="3"/>
                </a:lnTo>
                <a:lnTo>
                  <a:pt x="9" y="3"/>
                </a:lnTo>
                <a:lnTo>
                  <a:pt x="9" y="3"/>
                </a:lnTo>
                <a:lnTo>
                  <a:pt x="6" y="6"/>
                </a:lnTo>
                <a:lnTo>
                  <a:pt x="6" y="9"/>
                </a:lnTo>
                <a:lnTo>
                  <a:pt x="6" y="9"/>
                </a:lnTo>
                <a:lnTo>
                  <a:pt x="6" y="16"/>
                </a:lnTo>
                <a:lnTo>
                  <a:pt x="6"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0" name="Freeform 170"/>
          <p:cNvSpPr>
            <a:spLocks noEditPoints="1"/>
          </p:cNvSpPr>
          <p:nvPr/>
        </p:nvSpPr>
        <p:spPr bwMode="auto">
          <a:xfrm>
            <a:off x="6183313" y="4833938"/>
            <a:ext cx="44450" cy="49212"/>
          </a:xfrm>
          <a:custGeom>
            <a:avLst/>
            <a:gdLst>
              <a:gd name="T0" fmla="*/ 22 w 28"/>
              <a:gd name="T1" fmla="*/ 22 h 31"/>
              <a:gd name="T2" fmla="*/ 28 w 28"/>
              <a:gd name="T3" fmla="*/ 22 h 31"/>
              <a:gd name="T4" fmla="*/ 28 w 28"/>
              <a:gd name="T5" fmla="*/ 25 h 31"/>
              <a:gd name="T6" fmla="*/ 25 w 28"/>
              <a:gd name="T7" fmla="*/ 28 h 31"/>
              <a:gd name="T8" fmla="*/ 19 w 28"/>
              <a:gd name="T9" fmla="*/ 31 h 31"/>
              <a:gd name="T10" fmla="*/ 16 w 28"/>
              <a:gd name="T11" fmla="*/ 31 h 31"/>
              <a:gd name="T12" fmla="*/ 10 w 28"/>
              <a:gd name="T13" fmla="*/ 31 h 31"/>
              <a:gd name="T14" fmla="*/ 4 w 28"/>
              <a:gd name="T15" fmla="*/ 28 h 31"/>
              <a:gd name="T16" fmla="*/ 0 w 28"/>
              <a:gd name="T17" fmla="*/ 22 h 31"/>
              <a:gd name="T18" fmla="*/ 0 w 28"/>
              <a:gd name="T19" fmla="*/ 16 h 31"/>
              <a:gd name="T20" fmla="*/ 0 w 28"/>
              <a:gd name="T21" fmla="*/ 9 h 31"/>
              <a:gd name="T22" fmla="*/ 4 w 28"/>
              <a:gd name="T23" fmla="*/ 3 h 31"/>
              <a:gd name="T24" fmla="*/ 10 w 28"/>
              <a:gd name="T25" fmla="*/ 0 h 31"/>
              <a:gd name="T26" fmla="*/ 16 w 28"/>
              <a:gd name="T27" fmla="*/ 0 h 31"/>
              <a:gd name="T28" fmla="*/ 19 w 28"/>
              <a:gd name="T29" fmla="*/ 0 h 31"/>
              <a:gd name="T30" fmla="*/ 25 w 28"/>
              <a:gd name="T31" fmla="*/ 3 h 31"/>
              <a:gd name="T32" fmla="*/ 28 w 28"/>
              <a:gd name="T33" fmla="*/ 9 h 31"/>
              <a:gd name="T34" fmla="*/ 28 w 28"/>
              <a:gd name="T35" fmla="*/ 16 h 31"/>
              <a:gd name="T36" fmla="*/ 28 w 28"/>
              <a:gd name="T37" fmla="*/ 16 h 31"/>
              <a:gd name="T38" fmla="*/ 28 w 28"/>
              <a:gd name="T39" fmla="*/ 16 h 31"/>
              <a:gd name="T40" fmla="*/ 7 w 28"/>
              <a:gd name="T41" fmla="*/ 16 h 31"/>
              <a:gd name="T42" fmla="*/ 7 w 28"/>
              <a:gd name="T43" fmla="*/ 22 h 31"/>
              <a:gd name="T44" fmla="*/ 10 w 28"/>
              <a:gd name="T45" fmla="*/ 25 h 31"/>
              <a:gd name="T46" fmla="*/ 10 w 28"/>
              <a:gd name="T47" fmla="*/ 28 h 31"/>
              <a:gd name="T48" fmla="*/ 16 w 28"/>
              <a:gd name="T49" fmla="*/ 28 h 31"/>
              <a:gd name="T50" fmla="*/ 19 w 28"/>
              <a:gd name="T51" fmla="*/ 28 h 31"/>
              <a:gd name="T52" fmla="*/ 19 w 28"/>
              <a:gd name="T53" fmla="*/ 25 h 31"/>
              <a:gd name="T54" fmla="*/ 22 w 28"/>
              <a:gd name="T55" fmla="*/ 25 h 31"/>
              <a:gd name="T56" fmla="*/ 22 w 28"/>
              <a:gd name="T57" fmla="*/ 22 h 31"/>
              <a:gd name="T58" fmla="*/ 7 w 28"/>
              <a:gd name="T59" fmla="*/ 13 h 31"/>
              <a:gd name="T60" fmla="*/ 22 w 28"/>
              <a:gd name="T61" fmla="*/ 13 h 31"/>
              <a:gd name="T62" fmla="*/ 22 w 28"/>
              <a:gd name="T63" fmla="*/ 9 h 31"/>
              <a:gd name="T64" fmla="*/ 22 w 28"/>
              <a:gd name="T65" fmla="*/ 6 h 31"/>
              <a:gd name="T66" fmla="*/ 19 w 28"/>
              <a:gd name="T67" fmla="*/ 3 h 31"/>
              <a:gd name="T68" fmla="*/ 16 w 28"/>
              <a:gd name="T69" fmla="*/ 3 h 31"/>
              <a:gd name="T70" fmla="*/ 10 w 28"/>
              <a:gd name="T71" fmla="*/ 3 h 31"/>
              <a:gd name="T72" fmla="*/ 10 w 28"/>
              <a:gd name="T73" fmla="*/ 6 h 31"/>
              <a:gd name="T74" fmla="*/ 7 w 28"/>
              <a:gd name="T75" fmla="*/ 9 h 31"/>
              <a:gd name="T76" fmla="*/ 7 w 28"/>
              <a:gd name="T77"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1">
                <a:moveTo>
                  <a:pt x="22" y="22"/>
                </a:moveTo>
                <a:lnTo>
                  <a:pt x="28" y="22"/>
                </a:lnTo>
                <a:lnTo>
                  <a:pt x="28" y="25"/>
                </a:lnTo>
                <a:lnTo>
                  <a:pt x="25" y="28"/>
                </a:lnTo>
                <a:lnTo>
                  <a:pt x="19" y="31"/>
                </a:lnTo>
                <a:lnTo>
                  <a:pt x="16" y="31"/>
                </a:lnTo>
                <a:lnTo>
                  <a:pt x="10" y="31"/>
                </a:lnTo>
                <a:lnTo>
                  <a:pt x="4" y="28"/>
                </a:lnTo>
                <a:lnTo>
                  <a:pt x="0" y="22"/>
                </a:lnTo>
                <a:lnTo>
                  <a:pt x="0" y="16"/>
                </a:lnTo>
                <a:lnTo>
                  <a:pt x="0" y="9"/>
                </a:lnTo>
                <a:lnTo>
                  <a:pt x="4" y="3"/>
                </a:lnTo>
                <a:lnTo>
                  <a:pt x="10" y="0"/>
                </a:lnTo>
                <a:lnTo>
                  <a:pt x="16" y="0"/>
                </a:lnTo>
                <a:lnTo>
                  <a:pt x="19" y="0"/>
                </a:lnTo>
                <a:lnTo>
                  <a:pt x="25" y="3"/>
                </a:lnTo>
                <a:lnTo>
                  <a:pt x="28" y="9"/>
                </a:lnTo>
                <a:lnTo>
                  <a:pt x="28" y="16"/>
                </a:lnTo>
                <a:lnTo>
                  <a:pt x="28" y="16"/>
                </a:lnTo>
                <a:lnTo>
                  <a:pt x="28" y="16"/>
                </a:lnTo>
                <a:lnTo>
                  <a:pt x="7" y="16"/>
                </a:lnTo>
                <a:lnTo>
                  <a:pt x="7" y="22"/>
                </a:lnTo>
                <a:lnTo>
                  <a:pt x="10" y="25"/>
                </a:lnTo>
                <a:lnTo>
                  <a:pt x="10" y="28"/>
                </a:lnTo>
                <a:lnTo>
                  <a:pt x="16" y="28"/>
                </a:lnTo>
                <a:lnTo>
                  <a:pt x="19" y="28"/>
                </a:lnTo>
                <a:lnTo>
                  <a:pt x="19" y="25"/>
                </a:lnTo>
                <a:lnTo>
                  <a:pt x="22" y="25"/>
                </a:lnTo>
                <a:lnTo>
                  <a:pt x="22" y="22"/>
                </a:lnTo>
                <a:close/>
                <a:moveTo>
                  <a:pt x="7" y="13"/>
                </a:moveTo>
                <a:lnTo>
                  <a:pt x="22" y="13"/>
                </a:lnTo>
                <a:lnTo>
                  <a:pt x="22" y="9"/>
                </a:lnTo>
                <a:lnTo>
                  <a:pt x="22" y="6"/>
                </a:lnTo>
                <a:lnTo>
                  <a:pt x="19" y="3"/>
                </a:lnTo>
                <a:lnTo>
                  <a:pt x="16" y="3"/>
                </a:lnTo>
                <a:lnTo>
                  <a:pt x="10" y="3"/>
                </a:lnTo>
                <a:lnTo>
                  <a:pt x="10" y="6"/>
                </a:lnTo>
                <a:lnTo>
                  <a:pt x="7" y="9"/>
                </a:lnTo>
                <a:lnTo>
                  <a:pt x="7" y="1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1" name="Freeform 171"/>
          <p:cNvSpPr>
            <a:spLocks/>
          </p:cNvSpPr>
          <p:nvPr/>
        </p:nvSpPr>
        <p:spPr bwMode="auto">
          <a:xfrm>
            <a:off x="6237288" y="4833938"/>
            <a:ext cx="44450" cy="49212"/>
          </a:xfrm>
          <a:custGeom>
            <a:avLst/>
            <a:gdLst>
              <a:gd name="T0" fmla="*/ 0 w 28"/>
              <a:gd name="T1" fmla="*/ 31 h 31"/>
              <a:gd name="T2" fmla="*/ 0 w 28"/>
              <a:gd name="T3" fmla="*/ 0 h 31"/>
              <a:gd name="T4" fmla="*/ 7 w 28"/>
              <a:gd name="T5" fmla="*/ 0 h 31"/>
              <a:gd name="T6" fmla="*/ 7 w 28"/>
              <a:gd name="T7" fmla="*/ 3 h 31"/>
              <a:gd name="T8" fmla="*/ 10 w 28"/>
              <a:gd name="T9" fmla="*/ 0 h 31"/>
              <a:gd name="T10" fmla="*/ 16 w 28"/>
              <a:gd name="T11" fmla="*/ 0 h 31"/>
              <a:gd name="T12" fmla="*/ 19 w 28"/>
              <a:gd name="T13" fmla="*/ 0 h 31"/>
              <a:gd name="T14" fmla="*/ 22 w 28"/>
              <a:gd name="T15" fmla="*/ 0 h 31"/>
              <a:gd name="T16" fmla="*/ 25 w 28"/>
              <a:gd name="T17" fmla="*/ 0 h 31"/>
              <a:gd name="T18" fmla="*/ 25 w 28"/>
              <a:gd name="T19" fmla="*/ 3 h 31"/>
              <a:gd name="T20" fmla="*/ 25 w 28"/>
              <a:gd name="T21" fmla="*/ 3 h 31"/>
              <a:gd name="T22" fmla="*/ 28 w 28"/>
              <a:gd name="T23" fmla="*/ 6 h 31"/>
              <a:gd name="T24" fmla="*/ 28 w 28"/>
              <a:gd name="T25" fmla="*/ 9 h 31"/>
              <a:gd name="T26" fmla="*/ 28 w 28"/>
              <a:gd name="T27" fmla="*/ 13 h 31"/>
              <a:gd name="T28" fmla="*/ 28 w 28"/>
              <a:gd name="T29" fmla="*/ 31 h 31"/>
              <a:gd name="T30" fmla="*/ 22 w 28"/>
              <a:gd name="T31" fmla="*/ 31 h 31"/>
              <a:gd name="T32" fmla="*/ 22 w 28"/>
              <a:gd name="T33" fmla="*/ 13 h 31"/>
              <a:gd name="T34" fmla="*/ 22 w 28"/>
              <a:gd name="T35" fmla="*/ 9 h 31"/>
              <a:gd name="T36" fmla="*/ 22 w 28"/>
              <a:gd name="T37" fmla="*/ 6 h 31"/>
              <a:gd name="T38" fmla="*/ 19 w 28"/>
              <a:gd name="T39" fmla="*/ 6 h 31"/>
              <a:gd name="T40" fmla="*/ 19 w 28"/>
              <a:gd name="T41" fmla="*/ 3 h 31"/>
              <a:gd name="T42" fmla="*/ 16 w 28"/>
              <a:gd name="T43" fmla="*/ 3 h 31"/>
              <a:gd name="T44" fmla="*/ 16 w 28"/>
              <a:gd name="T45" fmla="*/ 3 h 31"/>
              <a:gd name="T46" fmla="*/ 13 w 28"/>
              <a:gd name="T47" fmla="*/ 3 h 31"/>
              <a:gd name="T48" fmla="*/ 10 w 28"/>
              <a:gd name="T49" fmla="*/ 6 h 31"/>
              <a:gd name="T50" fmla="*/ 7 w 28"/>
              <a:gd name="T51" fmla="*/ 9 h 31"/>
              <a:gd name="T52" fmla="*/ 7 w 28"/>
              <a:gd name="T53" fmla="*/ 13 h 31"/>
              <a:gd name="T54" fmla="*/ 7 w 28"/>
              <a:gd name="T55" fmla="*/ 31 h 31"/>
              <a:gd name="T56" fmla="*/ 0 w 28"/>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 h="31">
                <a:moveTo>
                  <a:pt x="0" y="31"/>
                </a:moveTo>
                <a:lnTo>
                  <a:pt x="0" y="0"/>
                </a:lnTo>
                <a:lnTo>
                  <a:pt x="7" y="0"/>
                </a:lnTo>
                <a:lnTo>
                  <a:pt x="7" y="3"/>
                </a:lnTo>
                <a:lnTo>
                  <a:pt x="10" y="0"/>
                </a:lnTo>
                <a:lnTo>
                  <a:pt x="16" y="0"/>
                </a:lnTo>
                <a:lnTo>
                  <a:pt x="19" y="0"/>
                </a:lnTo>
                <a:lnTo>
                  <a:pt x="22" y="0"/>
                </a:lnTo>
                <a:lnTo>
                  <a:pt x="25" y="0"/>
                </a:lnTo>
                <a:lnTo>
                  <a:pt x="25" y="3"/>
                </a:lnTo>
                <a:lnTo>
                  <a:pt x="25" y="3"/>
                </a:lnTo>
                <a:lnTo>
                  <a:pt x="28" y="6"/>
                </a:lnTo>
                <a:lnTo>
                  <a:pt x="28" y="9"/>
                </a:lnTo>
                <a:lnTo>
                  <a:pt x="28" y="13"/>
                </a:lnTo>
                <a:lnTo>
                  <a:pt x="28" y="31"/>
                </a:lnTo>
                <a:lnTo>
                  <a:pt x="22" y="31"/>
                </a:lnTo>
                <a:lnTo>
                  <a:pt x="22" y="13"/>
                </a:lnTo>
                <a:lnTo>
                  <a:pt x="22" y="9"/>
                </a:lnTo>
                <a:lnTo>
                  <a:pt x="22" y="6"/>
                </a:lnTo>
                <a:lnTo>
                  <a:pt x="19" y="6"/>
                </a:lnTo>
                <a:lnTo>
                  <a:pt x="19" y="3"/>
                </a:lnTo>
                <a:lnTo>
                  <a:pt x="16" y="3"/>
                </a:lnTo>
                <a:lnTo>
                  <a:pt x="16" y="3"/>
                </a:lnTo>
                <a:lnTo>
                  <a:pt x="13" y="3"/>
                </a:lnTo>
                <a:lnTo>
                  <a:pt x="10" y="6"/>
                </a:lnTo>
                <a:lnTo>
                  <a:pt x="7" y="9"/>
                </a:lnTo>
                <a:lnTo>
                  <a:pt x="7" y="13"/>
                </a:lnTo>
                <a:lnTo>
                  <a:pt x="7"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2" name="Freeform 172"/>
          <p:cNvSpPr>
            <a:spLocks/>
          </p:cNvSpPr>
          <p:nvPr/>
        </p:nvSpPr>
        <p:spPr bwMode="auto">
          <a:xfrm>
            <a:off x="6286500" y="4814888"/>
            <a:ext cx="25400" cy="68262"/>
          </a:xfrm>
          <a:custGeom>
            <a:avLst/>
            <a:gdLst>
              <a:gd name="T0" fmla="*/ 16 w 16"/>
              <a:gd name="T1" fmla="*/ 37 h 43"/>
              <a:gd name="T2" fmla="*/ 16 w 16"/>
              <a:gd name="T3" fmla="*/ 43 h 43"/>
              <a:gd name="T4" fmla="*/ 16 w 16"/>
              <a:gd name="T5" fmla="*/ 43 h 43"/>
              <a:gd name="T6" fmla="*/ 13 w 16"/>
              <a:gd name="T7" fmla="*/ 43 h 43"/>
              <a:gd name="T8" fmla="*/ 9 w 16"/>
              <a:gd name="T9" fmla="*/ 43 h 43"/>
              <a:gd name="T10" fmla="*/ 9 w 16"/>
              <a:gd name="T11" fmla="*/ 43 h 43"/>
              <a:gd name="T12" fmla="*/ 6 w 16"/>
              <a:gd name="T13" fmla="*/ 40 h 43"/>
              <a:gd name="T14" fmla="*/ 6 w 16"/>
              <a:gd name="T15" fmla="*/ 40 h 43"/>
              <a:gd name="T16" fmla="*/ 6 w 16"/>
              <a:gd name="T17" fmla="*/ 37 h 43"/>
              <a:gd name="T18" fmla="*/ 6 w 16"/>
              <a:gd name="T19" fmla="*/ 34 h 43"/>
              <a:gd name="T20" fmla="*/ 6 w 16"/>
              <a:gd name="T21" fmla="*/ 15 h 43"/>
              <a:gd name="T22" fmla="*/ 0 w 16"/>
              <a:gd name="T23" fmla="*/ 15 h 43"/>
              <a:gd name="T24" fmla="*/ 0 w 16"/>
              <a:gd name="T25" fmla="*/ 12 h 43"/>
              <a:gd name="T26" fmla="*/ 6 w 16"/>
              <a:gd name="T27" fmla="*/ 12 h 43"/>
              <a:gd name="T28" fmla="*/ 6 w 16"/>
              <a:gd name="T29" fmla="*/ 3 h 43"/>
              <a:gd name="T30" fmla="*/ 9 w 16"/>
              <a:gd name="T31" fmla="*/ 0 h 43"/>
              <a:gd name="T32" fmla="*/ 9 w 16"/>
              <a:gd name="T33" fmla="*/ 12 h 43"/>
              <a:gd name="T34" fmla="*/ 16 w 16"/>
              <a:gd name="T35" fmla="*/ 12 h 43"/>
              <a:gd name="T36" fmla="*/ 16 w 16"/>
              <a:gd name="T37" fmla="*/ 15 h 43"/>
              <a:gd name="T38" fmla="*/ 9 w 16"/>
              <a:gd name="T39" fmla="*/ 15 h 43"/>
              <a:gd name="T40" fmla="*/ 9 w 16"/>
              <a:gd name="T41" fmla="*/ 34 h 43"/>
              <a:gd name="T42" fmla="*/ 9 w 16"/>
              <a:gd name="T43" fmla="*/ 37 h 43"/>
              <a:gd name="T44" fmla="*/ 9 w 16"/>
              <a:gd name="T45" fmla="*/ 37 h 43"/>
              <a:gd name="T46" fmla="*/ 13 w 16"/>
              <a:gd name="T47" fmla="*/ 37 h 43"/>
              <a:gd name="T48" fmla="*/ 13 w 16"/>
              <a:gd name="T49" fmla="*/ 37 h 43"/>
              <a:gd name="T50" fmla="*/ 13 w 16"/>
              <a:gd name="T51" fmla="*/ 37 h 43"/>
              <a:gd name="T52" fmla="*/ 13 w 16"/>
              <a:gd name="T53" fmla="*/ 37 h 43"/>
              <a:gd name="T54" fmla="*/ 16 w 16"/>
              <a:gd name="T55" fmla="*/ 37 h 43"/>
              <a:gd name="T56" fmla="*/ 16 w 16"/>
              <a:gd name="T57"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43">
                <a:moveTo>
                  <a:pt x="16" y="37"/>
                </a:moveTo>
                <a:lnTo>
                  <a:pt x="16" y="43"/>
                </a:lnTo>
                <a:lnTo>
                  <a:pt x="16" y="43"/>
                </a:lnTo>
                <a:lnTo>
                  <a:pt x="13" y="43"/>
                </a:lnTo>
                <a:lnTo>
                  <a:pt x="9" y="43"/>
                </a:lnTo>
                <a:lnTo>
                  <a:pt x="9" y="43"/>
                </a:lnTo>
                <a:lnTo>
                  <a:pt x="6" y="40"/>
                </a:lnTo>
                <a:lnTo>
                  <a:pt x="6" y="40"/>
                </a:lnTo>
                <a:lnTo>
                  <a:pt x="6" y="37"/>
                </a:lnTo>
                <a:lnTo>
                  <a:pt x="6" y="34"/>
                </a:lnTo>
                <a:lnTo>
                  <a:pt x="6" y="15"/>
                </a:lnTo>
                <a:lnTo>
                  <a:pt x="0" y="15"/>
                </a:lnTo>
                <a:lnTo>
                  <a:pt x="0" y="12"/>
                </a:lnTo>
                <a:lnTo>
                  <a:pt x="6" y="12"/>
                </a:lnTo>
                <a:lnTo>
                  <a:pt x="6" y="3"/>
                </a:lnTo>
                <a:lnTo>
                  <a:pt x="9" y="0"/>
                </a:lnTo>
                <a:lnTo>
                  <a:pt x="9" y="12"/>
                </a:lnTo>
                <a:lnTo>
                  <a:pt x="16" y="12"/>
                </a:lnTo>
                <a:lnTo>
                  <a:pt x="16" y="15"/>
                </a:lnTo>
                <a:lnTo>
                  <a:pt x="9" y="15"/>
                </a:lnTo>
                <a:lnTo>
                  <a:pt x="9" y="34"/>
                </a:lnTo>
                <a:lnTo>
                  <a:pt x="9" y="37"/>
                </a:lnTo>
                <a:lnTo>
                  <a:pt x="9" y="37"/>
                </a:lnTo>
                <a:lnTo>
                  <a:pt x="13" y="37"/>
                </a:lnTo>
                <a:lnTo>
                  <a:pt x="13" y="37"/>
                </a:lnTo>
                <a:lnTo>
                  <a:pt x="13" y="37"/>
                </a:lnTo>
                <a:lnTo>
                  <a:pt x="13" y="37"/>
                </a:lnTo>
                <a:lnTo>
                  <a:pt x="16" y="37"/>
                </a:lnTo>
                <a:lnTo>
                  <a:pt x="16" y="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3" name="Freeform 173"/>
          <p:cNvSpPr>
            <a:spLocks noEditPoints="1"/>
          </p:cNvSpPr>
          <p:nvPr/>
        </p:nvSpPr>
        <p:spPr bwMode="auto">
          <a:xfrm>
            <a:off x="6316663" y="4833938"/>
            <a:ext cx="49212" cy="49212"/>
          </a:xfrm>
          <a:custGeom>
            <a:avLst/>
            <a:gdLst>
              <a:gd name="T0" fmla="*/ 18 w 31"/>
              <a:gd name="T1" fmla="*/ 28 h 31"/>
              <a:gd name="T2" fmla="*/ 15 w 31"/>
              <a:gd name="T3" fmla="*/ 31 h 31"/>
              <a:gd name="T4" fmla="*/ 6 w 31"/>
              <a:gd name="T5" fmla="*/ 31 h 31"/>
              <a:gd name="T6" fmla="*/ 0 w 31"/>
              <a:gd name="T7" fmla="*/ 25 h 31"/>
              <a:gd name="T8" fmla="*/ 0 w 31"/>
              <a:gd name="T9" fmla="*/ 22 h 31"/>
              <a:gd name="T10" fmla="*/ 3 w 31"/>
              <a:gd name="T11" fmla="*/ 16 h 31"/>
              <a:gd name="T12" fmla="*/ 6 w 31"/>
              <a:gd name="T13" fmla="*/ 16 h 31"/>
              <a:gd name="T14" fmla="*/ 9 w 31"/>
              <a:gd name="T15" fmla="*/ 13 h 31"/>
              <a:gd name="T16" fmla="*/ 18 w 31"/>
              <a:gd name="T17" fmla="*/ 13 h 31"/>
              <a:gd name="T18" fmla="*/ 21 w 31"/>
              <a:gd name="T19" fmla="*/ 9 h 31"/>
              <a:gd name="T20" fmla="*/ 21 w 31"/>
              <a:gd name="T21" fmla="*/ 6 h 31"/>
              <a:gd name="T22" fmla="*/ 18 w 31"/>
              <a:gd name="T23" fmla="*/ 3 h 31"/>
              <a:gd name="T24" fmla="*/ 12 w 31"/>
              <a:gd name="T25" fmla="*/ 3 h 31"/>
              <a:gd name="T26" fmla="*/ 9 w 31"/>
              <a:gd name="T27" fmla="*/ 6 h 31"/>
              <a:gd name="T28" fmla="*/ 0 w 31"/>
              <a:gd name="T29" fmla="*/ 9 h 31"/>
              <a:gd name="T30" fmla="*/ 3 w 31"/>
              <a:gd name="T31" fmla="*/ 3 h 31"/>
              <a:gd name="T32" fmla="*/ 9 w 31"/>
              <a:gd name="T33" fmla="*/ 0 h 31"/>
              <a:gd name="T34" fmla="*/ 15 w 31"/>
              <a:gd name="T35" fmla="*/ 0 h 31"/>
              <a:gd name="T36" fmla="*/ 21 w 31"/>
              <a:gd name="T37" fmla="*/ 0 h 31"/>
              <a:gd name="T38" fmla="*/ 24 w 31"/>
              <a:gd name="T39" fmla="*/ 3 h 31"/>
              <a:gd name="T40" fmla="*/ 27 w 31"/>
              <a:gd name="T41" fmla="*/ 6 h 31"/>
              <a:gd name="T42" fmla="*/ 27 w 31"/>
              <a:gd name="T43" fmla="*/ 9 h 31"/>
              <a:gd name="T44" fmla="*/ 27 w 31"/>
              <a:gd name="T45" fmla="*/ 25 h 31"/>
              <a:gd name="T46" fmla="*/ 27 w 31"/>
              <a:gd name="T47" fmla="*/ 28 h 31"/>
              <a:gd name="T48" fmla="*/ 24 w 31"/>
              <a:gd name="T49" fmla="*/ 31 h 31"/>
              <a:gd name="T50" fmla="*/ 21 w 31"/>
              <a:gd name="T51" fmla="*/ 28 h 31"/>
              <a:gd name="T52" fmla="*/ 18 w 31"/>
              <a:gd name="T53" fmla="*/ 16 h 31"/>
              <a:gd name="T54" fmla="*/ 12 w 31"/>
              <a:gd name="T55" fmla="*/ 19 h 31"/>
              <a:gd name="T56" fmla="*/ 9 w 31"/>
              <a:gd name="T57" fmla="*/ 19 h 31"/>
              <a:gd name="T58" fmla="*/ 6 w 31"/>
              <a:gd name="T59" fmla="*/ 22 h 31"/>
              <a:gd name="T60" fmla="*/ 6 w 31"/>
              <a:gd name="T61" fmla="*/ 25 h 31"/>
              <a:gd name="T62" fmla="*/ 9 w 31"/>
              <a:gd name="T63" fmla="*/ 28 h 31"/>
              <a:gd name="T64" fmla="*/ 15 w 31"/>
              <a:gd name="T65" fmla="*/ 28 h 31"/>
              <a:gd name="T66" fmla="*/ 21 w 31"/>
              <a:gd name="T67" fmla="*/ 25 h 31"/>
              <a:gd name="T68" fmla="*/ 21 w 31"/>
              <a:gd name="T69" fmla="*/ 19 h 31"/>
              <a:gd name="T70" fmla="*/ 21 w 31"/>
              <a:gd name="T71"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1">
                <a:moveTo>
                  <a:pt x="21" y="28"/>
                </a:moveTo>
                <a:lnTo>
                  <a:pt x="18" y="28"/>
                </a:lnTo>
                <a:lnTo>
                  <a:pt x="18" y="31"/>
                </a:lnTo>
                <a:lnTo>
                  <a:pt x="15" y="31"/>
                </a:lnTo>
                <a:lnTo>
                  <a:pt x="12" y="31"/>
                </a:lnTo>
                <a:lnTo>
                  <a:pt x="6" y="31"/>
                </a:lnTo>
                <a:lnTo>
                  <a:pt x="3" y="28"/>
                </a:lnTo>
                <a:lnTo>
                  <a:pt x="0" y="25"/>
                </a:lnTo>
                <a:lnTo>
                  <a:pt x="0" y="22"/>
                </a:lnTo>
                <a:lnTo>
                  <a:pt x="0" y="22"/>
                </a:lnTo>
                <a:lnTo>
                  <a:pt x="3" y="19"/>
                </a:lnTo>
                <a:lnTo>
                  <a:pt x="3" y="16"/>
                </a:lnTo>
                <a:lnTo>
                  <a:pt x="3" y="16"/>
                </a:lnTo>
                <a:lnTo>
                  <a:pt x="6" y="16"/>
                </a:lnTo>
                <a:lnTo>
                  <a:pt x="9" y="13"/>
                </a:lnTo>
                <a:lnTo>
                  <a:pt x="9" y="13"/>
                </a:lnTo>
                <a:lnTo>
                  <a:pt x="12" y="13"/>
                </a:lnTo>
                <a:lnTo>
                  <a:pt x="18" y="13"/>
                </a:lnTo>
                <a:lnTo>
                  <a:pt x="21" y="13"/>
                </a:lnTo>
                <a:lnTo>
                  <a:pt x="21" y="9"/>
                </a:lnTo>
                <a:lnTo>
                  <a:pt x="21" y="9"/>
                </a:lnTo>
                <a:lnTo>
                  <a:pt x="21" y="6"/>
                </a:lnTo>
                <a:lnTo>
                  <a:pt x="21" y="6"/>
                </a:lnTo>
                <a:lnTo>
                  <a:pt x="18" y="3"/>
                </a:lnTo>
                <a:lnTo>
                  <a:pt x="15" y="3"/>
                </a:lnTo>
                <a:lnTo>
                  <a:pt x="12" y="3"/>
                </a:lnTo>
                <a:lnTo>
                  <a:pt x="9" y="3"/>
                </a:lnTo>
                <a:lnTo>
                  <a:pt x="9" y="6"/>
                </a:lnTo>
                <a:lnTo>
                  <a:pt x="6" y="9"/>
                </a:lnTo>
                <a:lnTo>
                  <a:pt x="0" y="9"/>
                </a:lnTo>
                <a:lnTo>
                  <a:pt x="3" y="6"/>
                </a:lnTo>
                <a:lnTo>
                  <a:pt x="3" y="3"/>
                </a:lnTo>
                <a:lnTo>
                  <a:pt x="6" y="0"/>
                </a:lnTo>
                <a:lnTo>
                  <a:pt x="9" y="0"/>
                </a:lnTo>
                <a:lnTo>
                  <a:pt x="12" y="0"/>
                </a:lnTo>
                <a:lnTo>
                  <a:pt x="15" y="0"/>
                </a:lnTo>
                <a:lnTo>
                  <a:pt x="18" y="0"/>
                </a:lnTo>
                <a:lnTo>
                  <a:pt x="21" y="0"/>
                </a:lnTo>
                <a:lnTo>
                  <a:pt x="24" y="0"/>
                </a:lnTo>
                <a:lnTo>
                  <a:pt x="24" y="3"/>
                </a:lnTo>
                <a:lnTo>
                  <a:pt x="27" y="3"/>
                </a:lnTo>
                <a:lnTo>
                  <a:pt x="27" y="6"/>
                </a:lnTo>
                <a:lnTo>
                  <a:pt x="27" y="6"/>
                </a:lnTo>
                <a:lnTo>
                  <a:pt x="27" y="9"/>
                </a:lnTo>
                <a:lnTo>
                  <a:pt x="27" y="19"/>
                </a:lnTo>
                <a:lnTo>
                  <a:pt x="27" y="25"/>
                </a:lnTo>
                <a:lnTo>
                  <a:pt x="27" y="28"/>
                </a:lnTo>
                <a:lnTo>
                  <a:pt x="27" y="28"/>
                </a:lnTo>
                <a:lnTo>
                  <a:pt x="31" y="31"/>
                </a:lnTo>
                <a:lnTo>
                  <a:pt x="24" y="31"/>
                </a:lnTo>
                <a:lnTo>
                  <a:pt x="24" y="28"/>
                </a:lnTo>
                <a:lnTo>
                  <a:pt x="21" y="28"/>
                </a:lnTo>
                <a:close/>
                <a:moveTo>
                  <a:pt x="21" y="16"/>
                </a:moveTo>
                <a:lnTo>
                  <a:pt x="18" y="16"/>
                </a:lnTo>
                <a:lnTo>
                  <a:pt x="12" y="16"/>
                </a:lnTo>
                <a:lnTo>
                  <a:pt x="12" y="19"/>
                </a:lnTo>
                <a:lnTo>
                  <a:pt x="9" y="19"/>
                </a:lnTo>
                <a:lnTo>
                  <a:pt x="9" y="19"/>
                </a:lnTo>
                <a:lnTo>
                  <a:pt x="6" y="19"/>
                </a:lnTo>
                <a:lnTo>
                  <a:pt x="6" y="22"/>
                </a:lnTo>
                <a:lnTo>
                  <a:pt x="6" y="22"/>
                </a:lnTo>
                <a:lnTo>
                  <a:pt x="6" y="25"/>
                </a:lnTo>
                <a:lnTo>
                  <a:pt x="9" y="25"/>
                </a:lnTo>
                <a:lnTo>
                  <a:pt x="9" y="28"/>
                </a:lnTo>
                <a:lnTo>
                  <a:pt x="12" y="28"/>
                </a:lnTo>
                <a:lnTo>
                  <a:pt x="15" y="28"/>
                </a:lnTo>
                <a:lnTo>
                  <a:pt x="18" y="25"/>
                </a:lnTo>
                <a:lnTo>
                  <a:pt x="21" y="25"/>
                </a:lnTo>
                <a:lnTo>
                  <a:pt x="21" y="22"/>
                </a:lnTo>
                <a:lnTo>
                  <a:pt x="21" y="19"/>
                </a:lnTo>
                <a:lnTo>
                  <a:pt x="21" y="16"/>
                </a:lnTo>
                <a:lnTo>
                  <a:pt x="21" y="1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4" name="Freeform 174"/>
          <p:cNvSpPr>
            <a:spLocks/>
          </p:cNvSpPr>
          <p:nvPr/>
        </p:nvSpPr>
        <p:spPr bwMode="auto">
          <a:xfrm>
            <a:off x="6370638" y="4833938"/>
            <a:ext cx="42862" cy="49212"/>
          </a:xfrm>
          <a:custGeom>
            <a:avLst/>
            <a:gdLst>
              <a:gd name="T0" fmla="*/ 21 w 27"/>
              <a:gd name="T1" fmla="*/ 19 h 31"/>
              <a:gd name="T2" fmla="*/ 27 w 27"/>
              <a:gd name="T3" fmla="*/ 19 h 31"/>
              <a:gd name="T4" fmla="*/ 27 w 27"/>
              <a:gd name="T5" fmla="*/ 25 h 31"/>
              <a:gd name="T6" fmla="*/ 24 w 27"/>
              <a:gd name="T7" fmla="*/ 28 h 31"/>
              <a:gd name="T8" fmla="*/ 18 w 27"/>
              <a:gd name="T9" fmla="*/ 31 h 31"/>
              <a:gd name="T10" fmla="*/ 15 w 27"/>
              <a:gd name="T11" fmla="*/ 31 h 31"/>
              <a:gd name="T12" fmla="*/ 9 w 27"/>
              <a:gd name="T13" fmla="*/ 31 h 31"/>
              <a:gd name="T14" fmla="*/ 3 w 27"/>
              <a:gd name="T15" fmla="*/ 28 h 31"/>
              <a:gd name="T16" fmla="*/ 3 w 27"/>
              <a:gd name="T17" fmla="*/ 22 h 31"/>
              <a:gd name="T18" fmla="*/ 0 w 27"/>
              <a:gd name="T19" fmla="*/ 16 h 31"/>
              <a:gd name="T20" fmla="*/ 0 w 27"/>
              <a:gd name="T21" fmla="*/ 9 h 31"/>
              <a:gd name="T22" fmla="*/ 3 w 27"/>
              <a:gd name="T23" fmla="*/ 6 h 31"/>
              <a:gd name="T24" fmla="*/ 3 w 27"/>
              <a:gd name="T25" fmla="*/ 3 h 31"/>
              <a:gd name="T26" fmla="*/ 6 w 27"/>
              <a:gd name="T27" fmla="*/ 0 h 31"/>
              <a:gd name="T28" fmla="*/ 12 w 27"/>
              <a:gd name="T29" fmla="*/ 0 h 31"/>
              <a:gd name="T30" fmla="*/ 15 w 27"/>
              <a:gd name="T31" fmla="*/ 0 h 31"/>
              <a:gd name="T32" fmla="*/ 18 w 27"/>
              <a:gd name="T33" fmla="*/ 0 h 31"/>
              <a:gd name="T34" fmla="*/ 24 w 27"/>
              <a:gd name="T35" fmla="*/ 0 h 31"/>
              <a:gd name="T36" fmla="*/ 24 w 27"/>
              <a:gd name="T37" fmla="*/ 3 h 31"/>
              <a:gd name="T38" fmla="*/ 27 w 27"/>
              <a:gd name="T39" fmla="*/ 9 h 31"/>
              <a:gd name="T40" fmla="*/ 21 w 27"/>
              <a:gd name="T41" fmla="*/ 9 h 31"/>
              <a:gd name="T42" fmla="*/ 21 w 27"/>
              <a:gd name="T43" fmla="*/ 6 h 31"/>
              <a:gd name="T44" fmla="*/ 18 w 27"/>
              <a:gd name="T45" fmla="*/ 6 h 31"/>
              <a:gd name="T46" fmla="*/ 18 w 27"/>
              <a:gd name="T47" fmla="*/ 3 h 31"/>
              <a:gd name="T48" fmla="*/ 15 w 27"/>
              <a:gd name="T49" fmla="*/ 3 h 31"/>
              <a:gd name="T50" fmla="*/ 12 w 27"/>
              <a:gd name="T51" fmla="*/ 3 h 31"/>
              <a:gd name="T52" fmla="*/ 9 w 27"/>
              <a:gd name="T53" fmla="*/ 6 h 31"/>
              <a:gd name="T54" fmla="*/ 6 w 27"/>
              <a:gd name="T55" fmla="*/ 9 h 31"/>
              <a:gd name="T56" fmla="*/ 6 w 27"/>
              <a:gd name="T57" fmla="*/ 16 h 31"/>
              <a:gd name="T58" fmla="*/ 6 w 27"/>
              <a:gd name="T59" fmla="*/ 22 h 31"/>
              <a:gd name="T60" fmla="*/ 9 w 27"/>
              <a:gd name="T61" fmla="*/ 25 h 31"/>
              <a:gd name="T62" fmla="*/ 12 w 27"/>
              <a:gd name="T63" fmla="*/ 28 h 31"/>
              <a:gd name="T64" fmla="*/ 15 w 27"/>
              <a:gd name="T65" fmla="*/ 28 h 31"/>
              <a:gd name="T66" fmla="*/ 18 w 27"/>
              <a:gd name="T67" fmla="*/ 28 h 31"/>
              <a:gd name="T68" fmla="*/ 21 w 27"/>
              <a:gd name="T69" fmla="*/ 25 h 31"/>
              <a:gd name="T70" fmla="*/ 21 w 27"/>
              <a:gd name="T71" fmla="*/ 22 h 31"/>
              <a:gd name="T72" fmla="*/ 21 w 27"/>
              <a:gd name="T73"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 h="31">
                <a:moveTo>
                  <a:pt x="21" y="19"/>
                </a:moveTo>
                <a:lnTo>
                  <a:pt x="27" y="19"/>
                </a:lnTo>
                <a:lnTo>
                  <a:pt x="27" y="25"/>
                </a:lnTo>
                <a:lnTo>
                  <a:pt x="24" y="28"/>
                </a:lnTo>
                <a:lnTo>
                  <a:pt x="18" y="31"/>
                </a:lnTo>
                <a:lnTo>
                  <a:pt x="15" y="31"/>
                </a:lnTo>
                <a:lnTo>
                  <a:pt x="9" y="31"/>
                </a:lnTo>
                <a:lnTo>
                  <a:pt x="3" y="28"/>
                </a:lnTo>
                <a:lnTo>
                  <a:pt x="3" y="22"/>
                </a:lnTo>
                <a:lnTo>
                  <a:pt x="0" y="16"/>
                </a:lnTo>
                <a:lnTo>
                  <a:pt x="0" y="9"/>
                </a:lnTo>
                <a:lnTo>
                  <a:pt x="3" y="6"/>
                </a:lnTo>
                <a:lnTo>
                  <a:pt x="3" y="3"/>
                </a:lnTo>
                <a:lnTo>
                  <a:pt x="6" y="0"/>
                </a:lnTo>
                <a:lnTo>
                  <a:pt x="12" y="0"/>
                </a:lnTo>
                <a:lnTo>
                  <a:pt x="15" y="0"/>
                </a:lnTo>
                <a:lnTo>
                  <a:pt x="18" y="0"/>
                </a:lnTo>
                <a:lnTo>
                  <a:pt x="24" y="0"/>
                </a:lnTo>
                <a:lnTo>
                  <a:pt x="24" y="3"/>
                </a:lnTo>
                <a:lnTo>
                  <a:pt x="27" y="9"/>
                </a:lnTo>
                <a:lnTo>
                  <a:pt x="21" y="9"/>
                </a:lnTo>
                <a:lnTo>
                  <a:pt x="21" y="6"/>
                </a:lnTo>
                <a:lnTo>
                  <a:pt x="18" y="6"/>
                </a:lnTo>
                <a:lnTo>
                  <a:pt x="18" y="3"/>
                </a:lnTo>
                <a:lnTo>
                  <a:pt x="15" y="3"/>
                </a:lnTo>
                <a:lnTo>
                  <a:pt x="12" y="3"/>
                </a:lnTo>
                <a:lnTo>
                  <a:pt x="9" y="6"/>
                </a:lnTo>
                <a:lnTo>
                  <a:pt x="6" y="9"/>
                </a:lnTo>
                <a:lnTo>
                  <a:pt x="6" y="16"/>
                </a:lnTo>
                <a:lnTo>
                  <a:pt x="6" y="22"/>
                </a:lnTo>
                <a:lnTo>
                  <a:pt x="9" y="25"/>
                </a:lnTo>
                <a:lnTo>
                  <a:pt x="12" y="28"/>
                </a:lnTo>
                <a:lnTo>
                  <a:pt x="15" y="28"/>
                </a:lnTo>
                <a:lnTo>
                  <a:pt x="18" y="28"/>
                </a:lnTo>
                <a:lnTo>
                  <a:pt x="21" y="25"/>
                </a:lnTo>
                <a:lnTo>
                  <a:pt x="21" y="22"/>
                </a:lnTo>
                <a:lnTo>
                  <a:pt x="21" y="19"/>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5" name="Freeform 175"/>
          <p:cNvSpPr>
            <a:spLocks noEditPoints="1"/>
          </p:cNvSpPr>
          <p:nvPr/>
        </p:nvSpPr>
        <p:spPr bwMode="auto">
          <a:xfrm>
            <a:off x="6423025" y="4814888"/>
            <a:ext cx="6350" cy="68262"/>
          </a:xfrm>
          <a:custGeom>
            <a:avLst/>
            <a:gdLst>
              <a:gd name="T0" fmla="*/ 0 w 4"/>
              <a:gd name="T1" fmla="*/ 6 h 43"/>
              <a:gd name="T2" fmla="*/ 0 w 4"/>
              <a:gd name="T3" fmla="*/ 0 h 43"/>
              <a:gd name="T4" fmla="*/ 4 w 4"/>
              <a:gd name="T5" fmla="*/ 0 h 43"/>
              <a:gd name="T6" fmla="*/ 4 w 4"/>
              <a:gd name="T7" fmla="*/ 6 h 43"/>
              <a:gd name="T8" fmla="*/ 0 w 4"/>
              <a:gd name="T9" fmla="*/ 6 h 43"/>
              <a:gd name="T10" fmla="*/ 0 w 4"/>
              <a:gd name="T11" fmla="*/ 43 h 43"/>
              <a:gd name="T12" fmla="*/ 0 w 4"/>
              <a:gd name="T13" fmla="*/ 12 h 43"/>
              <a:gd name="T14" fmla="*/ 4 w 4"/>
              <a:gd name="T15" fmla="*/ 12 h 43"/>
              <a:gd name="T16" fmla="*/ 4 w 4"/>
              <a:gd name="T17" fmla="*/ 43 h 43"/>
              <a:gd name="T18" fmla="*/ 0 w 4"/>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3">
                <a:moveTo>
                  <a:pt x="0" y="6"/>
                </a:moveTo>
                <a:lnTo>
                  <a:pt x="0" y="0"/>
                </a:lnTo>
                <a:lnTo>
                  <a:pt x="4" y="0"/>
                </a:lnTo>
                <a:lnTo>
                  <a:pt x="4" y="6"/>
                </a:lnTo>
                <a:lnTo>
                  <a:pt x="0" y="6"/>
                </a:lnTo>
                <a:close/>
                <a:moveTo>
                  <a:pt x="0" y="43"/>
                </a:moveTo>
                <a:lnTo>
                  <a:pt x="0" y="12"/>
                </a:lnTo>
                <a:lnTo>
                  <a:pt x="4" y="12"/>
                </a:lnTo>
                <a:lnTo>
                  <a:pt x="4"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6" name="Freeform 176"/>
          <p:cNvSpPr>
            <a:spLocks noEditPoints="1"/>
          </p:cNvSpPr>
          <p:nvPr/>
        </p:nvSpPr>
        <p:spPr bwMode="auto">
          <a:xfrm>
            <a:off x="6434138" y="4814888"/>
            <a:ext cx="19050" cy="87312"/>
          </a:xfrm>
          <a:custGeom>
            <a:avLst/>
            <a:gdLst>
              <a:gd name="T0" fmla="*/ 6 w 12"/>
              <a:gd name="T1" fmla="*/ 6 h 55"/>
              <a:gd name="T2" fmla="*/ 6 w 12"/>
              <a:gd name="T3" fmla="*/ 0 h 55"/>
              <a:gd name="T4" fmla="*/ 12 w 12"/>
              <a:gd name="T5" fmla="*/ 0 h 55"/>
              <a:gd name="T6" fmla="*/ 12 w 12"/>
              <a:gd name="T7" fmla="*/ 6 h 55"/>
              <a:gd name="T8" fmla="*/ 6 w 12"/>
              <a:gd name="T9" fmla="*/ 6 h 55"/>
              <a:gd name="T10" fmla="*/ 0 w 12"/>
              <a:gd name="T11" fmla="*/ 55 h 55"/>
              <a:gd name="T12" fmla="*/ 0 w 12"/>
              <a:gd name="T13" fmla="*/ 49 h 55"/>
              <a:gd name="T14" fmla="*/ 3 w 12"/>
              <a:gd name="T15" fmla="*/ 49 h 55"/>
              <a:gd name="T16" fmla="*/ 3 w 12"/>
              <a:gd name="T17" fmla="*/ 52 h 55"/>
              <a:gd name="T18" fmla="*/ 3 w 12"/>
              <a:gd name="T19" fmla="*/ 49 h 55"/>
              <a:gd name="T20" fmla="*/ 6 w 12"/>
              <a:gd name="T21" fmla="*/ 49 h 55"/>
              <a:gd name="T22" fmla="*/ 6 w 12"/>
              <a:gd name="T23" fmla="*/ 49 h 55"/>
              <a:gd name="T24" fmla="*/ 6 w 12"/>
              <a:gd name="T25" fmla="*/ 43 h 55"/>
              <a:gd name="T26" fmla="*/ 6 w 12"/>
              <a:gd name="T27" fmla="*/ 12 h 55"/>
              <a:gd name="T28" fmla="*/ 12 w 12"/>
              <a:gd name="T29" fmla="*/ 12 h 55"/>
              <a:gd name="T30" fmla="*/ 12 w 12"/>
              <a:gd name="T31" fmla="*/ 43 h 55"/>
              <a:gd name="T32" fmla="*/ 12 w 12"/>
              <a:gd name="T33" fmla="*/ 49 h 55"/>
              <a:gd name="T34" fmla="*/ 9 w 12"/>
              <a:gd name="T35" fmla="*/ 52 h 55"/>
              <a:gd name="T36" fmla="*/ 6 w 12"/>
              <a:gd name="T37" fmla="*/ 55 h 55"/>
              <a:gd name="T38" fmla="*/ 3 w 12"/>
              <a:gd name="T39" fmla="*/ 55 h 55"/>
              <a:gd name="T40" fmla="*/ 0 w 12"/>
              <a:gd name="T41" fmla="*/ 55 h 55"/>
              <a:gd name="T42" fmla="*/ 0 w 12"/>
              <a:gd name="T4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55">
                <a:moveTo>
                  <a:pt x="6" y="6"/>
                </a:moveTo>
                <a:lnTo>
                  <a:pt x="6" y="0"/>
                </a:lnTo>
                <a:lnTo>
                  <a:pt x="12" y="0"/>
                </a:lnTo>
                <a:lnTo>
                  <a:pt x="12" y="6"/>
                </a:lnTo>
                <a:lnTo>
                  <a:pt x="6" y="6"/>
                </a:lnTo>
                <a:close/>
                <a:moveTo>
                  <a:pt x="0" y="55"/>
                </a:moveTo>
                <a:lnTo>
                  <a:pt x="0" y="49"/>
                </a:lnTo>
                <a:lnTo>
                  <a:pt x="3" y="49"/>
                </a:lnTo>
                <a:lnTo>
                  <a:pt x="3" y="52"/>
                </a:lnTo>
                <a:lnTo>
                  <a:pt x="3" y="49"/>
                </a:lnTo>
                <a:lnTo>
                  <a:pt x="6" y="49"/>
                </a:lnTo>
                <a:lnTo>
                  <a:pt x="6" y="49"/>
                </a:lnTo>
                <a:lnTo>
                  <a:pt x="6" y="43"/>
                </a:lnTo>
                <a:lnTo>
                  <a:pt x="6" y="12"/>
                </a:lnTo>
                <a:lnTo>
                  <a:pt x="12" y="12"/>
                </a:lnTo>
                <a:lnTo>
                  <a:pt x="12" y="43"/>
                </a:lnTo>
                <a:lnTo>
                  <a:pt x="12" y="49"/>
                </a:lnTo>
                <a:lnTo>
                  <a:pt x="9" y="52"/>
                </a:lnTo>
                <a:lnTo>
                  <a:pt x="6" y="55"/>
                </a:lnTo>
                <a:lnTo>
                  <a:pt x="3" y="55"/>
                </a:lnTo>
                <a:lnTo>
                  <a:pt x="0" y="55"/>
                </a:lnTo>
                <a:lnTo>
                  <a:pt x="0" y="55"/>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7" name="Freeform 177"/>
          <p:cNvSpPr>
            <a:spLocks/>
          </p:cNvSpPr>
          <p:nvPr/>
        </p:nvSpPr>
        <p:spPr bwMode="auto">
          <a:xfrm>
            <a:off x="6462713" y="4833938"/>
            <a:ext cx="39687" cy="49212"/>
          </a:xfrm>
          <a:custGeom>
            <a:avLst/>
            <a:gdLst>
              <a:gd name="T0" fmla="*/ 3 w 25"/>
              <a:gd name="T1" fmla="*/ 22 h 31"/>
              <a:gd name="T2" fmla="*/ 6 w 25"/>
              <a:gd name="T3" fmla="*/ 25 h 31"/>
              <a:gd name="T4" fmla="*/ 12 w 25"/>
              <a:gd name="T5" fmla="*/ 28 h 31"/>
              <a:gd name="T6" fmla="*/ 19 w 25"/>
              <a:gd name="T7" fmla="*/ 25 h 31"/>
              <a:gd name="T8" fmla="*/ 19 w 25"/>
              <a:gd name="T9" fmla="*/ 22 h 31"/>
              <a:gd name="T10" fmla="*/ 19 w 25"/>
              <a:gd name="T11" fmla="*/ 19 h 31"/>
              <a:gd name="T12" fmla="*/ 12 w 25"/>
              <a:gd name="T13" fmla="*/ 19 h 31"/>
              <a:gd name="T14" fmla="*/ 3 w 25"/>
              <a:gd name="T15" fmla="*/ 16 h 31"/>
              <a:gd name="T16" fmla="*/ 0 w 25"/>
              <a:gd name="T17" fmla="*/ 13 h 31"/>
              <a:gd name="T18" fmla="*/ 0 w 25"/>
              <a:gd name="T19" fmla="*/ 6 h 31"/>
              <a:gd name="T20" fmla="*/ 0 w 25"/>
              <a:gd name="T21" fmla="*/ 3 h 31"/>
              <a:gd name="T22" fmla="*/ 3 w 25"/>
              <a:gd name="T23" fmla="*/ 0 h 31"/>
              <a:gd name="T24" fmla="*/ 6 w 25"/>
              <a:gd name="T25" fmla="*/ 0 h 31"/>
              <a:gd name="T26" fmla="*/ 12 w 25"/>
              <a:gd name="T27" fmla="*/ 0 h 31"/>
              <a:gd name="T28" fmla="*/ 19 w 25"/>
              <a:gd name="T29" fmla="*/ 0 h 31"/>
              <a:gd name="T30" fmla="*/ 22 w 25"/>
              <a:gd name="T31" fmla="*/ 3 h 31"/>
              <a:gd name="T32" fmla="*/ 25 w 25"/>
              <a:gd name="T33" fmla="*/ 6 h 31"/>
              <a:gd name="T34" fmla="*/ 19 w 25"/>
              <a:gd name="T35" fmla="*/ 6 h 31"/>
              <a:gd name="T36" fmla="*/ 16 w 25"/>
              <a:gd name="T37" fmla="*/ 3 h 31"/>
              <a:gd name="T38" fmla="*/ 9 w 25"/>
              <a:gd name="T39" fmla="*/ 3 h 31"/>
              <a:gd name="T40" fmla="*/ 6 w 25"/>
              <a:gd name="T41" fmla="*/ 6 h 31"/>
              <a:gd name="T42" fmla="*/ 6 w 25"/>
              <a:gd name="T43" fmla="*/ 9 h 31"/>
              <a:gd name="T44" fmla="*/ 6 w 25"/>
              <a:gd name="T45" fmla="*/ 9 h 31"/>
              <a:gd name="T46" fmla="*/ 9 w 25"/>
              <a:gd name="T47" fmla="*/ 13 h 31"/>
              <a:gd name="T48" fmla="*/ 19 w 25"/>
              <a:gd name="T49" fmla="*/ 13 h 31"/>
              <a:gd name="T50" fmla="*/ 22 w 25"/>
              <a:gd name="T51" fmla="*/ 16 h 31"/>
              <a:gd name="T52" fmla="*/ 25 w 25"/>
              <a:gd name="T53" fmla="*/ 19 h 31"/>
              <a:gd name="T54" fmla="*/ 25 w 25"/>
              <a:gd name="T55" fmla="*/ 25 h 31"/>
              <a:gd name="T56" fmla="*/ 22 w 25"/>
              <a:gd name="T57" fmla="*/ 28 h 31"/>
              <a:gd name="T58" fmla="*/ 16 w 25"/>
              <a:gd name="T59" fmla="*/ 31 h 31"/>
              <a:gd name="T60" fmla="*/ 6 w 25"/>
              <a:gd name="T61" fmla="*/ 31 h 31"/>
              <a:gd name="T62" fmla="*/ 0 w 25"/>
              <a:gd name="T63"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 h="31">
                <a:moveTo>
                  <a:pt x="0" y="22"/>
                </a:moveTo>
                <a:lnTo>
                  <a:pt x="3" y="22"/>
                </a:lnTo>
                <a:lnTo>
                  <a:pt x="6" y="25"/>
                </a:lnTo>
                <a:lnTo>
                  <a:pt x="6" y="25"/>
                </a:lnTo>
                <a:lnTo>
                  <a:pt x="9" y="28"/>
                </a:lnTo>
                <a:lnTo>
                  <a:pt x="12" y="28"/>
                </a:lnTo>
                <a:lnTo>
                  <a:pt x="16" y="28"/>
                </a:lnTo>
                <a:lnTo>
                  <a:pt x="19" y="25"/>
                </a:lnTo>
                <a:lnTo>
                  <a:pt x="19" y="25"/>
                </a:lnTo>
                <a:lnTo>
                  <a:pt x="19" y="22"/>
                </a:lnTo>
                <a:lnTo>
                  <a:pt x="19" y="22"/>
                </a:lnTo>
                <a:lnTo>
                  <a:pt x="19" y="19"/>
                </a:lnTo>
                <a:lnTo>
                  <a:pt x="16" y="19"/>
                </a:lnTo>
                <a:lnTo>
                  <a:pt x="12" y="19"/>
                </a:lnTo>
                <a:lnTo>
                  <a:pt x="6" y="16"/>
                </a:lnTo>
                <a:lnTo>
                  <a:pt x="3" y="16"/>
                </a:lnTo>
                <a:lnTo>
                  <a:pt x="3" y="13"/>
                </a:lnTo>
                <a:lnTo>
                  <a:pt x="0" y="13"/>
                </a:lnTo>
                <a:lnTo>
                  <a:pt x="0" y="9"/>
                </a:lnTo>
                <a:lnTo>
                  <a:pt x="0" y="6"/>
                </a:lnTo>
                <a:lnTo>
                  <a:pt x="0" y="6"/>
                </a:lnTo>
                <a:lnTo>
                  <a:pt x="0" y="3"/>
                </a:lnTo>
                <a:lnTo>
                  <a:pt x="3" y="3"/>
                </a:lnTo>
                <a:lnTo>
                  <a:pt x="3" y="0"/>
                </a:lnTo>
                <a:lnTo>
                  <a:pt x="6" y="0"/>
                </a:lnTo>
                <a:lnTo>
                  <a:pt x="6" y="0"/>
                </a:lnTo>
                <a:lnTo>
                  <a:pt x="9" y="0"/>
                </a:lnTo>
                <a:lnTo>
                  <a:pt x="12" y="0"/>
                </a:lnTo>
                <a:lnTo>
                  <a:pt x="16" y="0"/>
                </a:lnTo>
                <a:lnTo>
                  <a:pt x="19" y="0"/>
                </a:lnTo>
                <a:lnTo>
                  <a:pt x="22" y="0"/>
                </a:lnTo>
                <a:lnTo>
                  <a:pt x="22" y="3"/>
                </a:lnTo>
                <a:lnTo>
                  <a:pt x="25" y="6"/>
                </a:lnTo>
                <a:lnTo>
                  <a:pt x="25" y="6"/>
                </a:lnTo>
                <a:lnTo>
                  <a:pt x="19" y="9"/>
                </a:lnTo>
                <a:lnTo>
                  <a:pt x="19" y="6"/>
                </a:lnTo>
                <a:lnTo>
                  <a:pt x="16" y="3"/>
                </a:lnTo>
                <a:lnTo>
                  <a:pt x="16" y="3"/>
                </a:lnTo>
                <a:lnTo>
                  <a:pt x="12" y="3"/>
                </a:lnTo>
                <a:lnTo>
                  <a:pt x="9" y="3"/>
                </a:lnTo>
                <a:lnTo>
                  <a:pt x="6" y="3"/>
                </a:lnTo>
                <a:lnTo>
                  <a:pt x="6" y="6"/>
                </a:lnTo>
                <a:lnTo>
                  <a:pt x="6" y="6"/>
                </a:lnTo>
                <a:lnTo>
                  <a:pt x="6" y="9"/>
                </a:lnTo>
                <a:lnTo>
                  <a:pt x="6" y="9"/>
                </a:lnTo>
                <a:lnTo>
                  <a:pt x="6" y="9"/>
                </a:lnTo>
                <a:lnTo>
                  <a:pt x="6" y="9"/>
                </a:lnTo>
                <a:lnTo>
                  <a:pt x="9" y="13"/>
                </a:lnTo>
                <a:lnTo>
                  <a:pt x="12" y="13"/>
                </a:lnTo>
                <a:lnTo>
                  <a:pt x="19" y="13"/>
                </a:lnTo>
                <a:lnTo>
                  <a:pt x="22" y="16"/>
                </a:lnTo>
                <a:lnTo>
                  <a:pt x="22" y="16"/>
                </a:lnTo>
                <a:lnTo>
                  <a:pt x="25" y="16"/>
                </a:lnTo>
                <a:lnTo>
                  <a:pt x="25" y="19"/>
                </a:lnTo>
                <a:lnTo>
                  <a:pt x="25" y="22"/>
                </a:lnTo>
                <a:lnTo>
                  <a:pt x="25" y="25"/>
                </a:lnTo>
                <a:lnTo>
                  <a:pt x="25" y="28"/>
                </a:lnTo>
                <a:lnTo>
                  <a:pt x="22" y="28"/>
                </a:lnTo>
                <a:lnTo>
                  <a:pt x="19" y="31"/>
                </a:lnTo>
                <a:lnTo>
                  <a:pt x="16" y="31"/>
                </a:lnTo>
                <a:lnTo>
                  <a:pt x="12" y="31"/>
                </a:lnTo>
                <a:lnTo>
                  <a:pt x="6" y="31"/>
                </a:lnTo>
                <a:lnTo>
                  <a:pt x="3" y="28"/>
                </a:lnTo>
                <a:lnTo>
                  <a:pt x="0" y="25"/>
                </a:lnTo>
                <a:lnTo>
                  <a:pt x="0"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8" name="Freeform 178"/>
          <p:cNvSpPr>
            <a:spLocks/>
          </p:cNvSpPr>
          <p:nvPr/>
        </p:nvSpPr>
        <p:spPr bwMode="auto">
          <a:xfrm>
            <a:off x="6511925" y="4814888"/>
            <a:ext cx="44450" cy="68262"/>
          </a:xfrm>
          <a:custGeom>
            <a:avLst/>
            <a:gdLst>
              <a:gd name="T0" fmla="*/ 0 w 28"/>
              <a:gd name="T1" fmla="*/ 43 h 43"/>
              <a:gd name="T2" fmla="*/ 0 w 28"/>
              <a:gd name="T3" fmla="*/ 0 h 43"/>
              <a:gd name="T4" fmla="*/ 6 w 28"/>
              <a:gd name="T5" fmla="*/ 0 h 43"/>
              <a:gd name="T6" fmla="*/ 6 w 28"/>
              <a:gd name="T7" fmla="*/ 25 h 43"/>
              <a:gd name="T8" fmla="*/ 18 w 28"/>
              <a:gd name="T9" fmla="*/ 12 h 43"/>
              <a:gd name="T10" fmla="*/ 25 w 28"/>
              <a:gd name="T11" fmla="*/ 12 h 43"/>
              <a:gd name="T12" fmla="*/ 12 w 28"/>
              <a:gd name="T13" fmla="*/ 25 h 43"/>
              <a:gd name="T14" fmla="*/ 28 w 28"/>
              <a:gd name="T15" fmla="*/ 43 h 43"/>
              <a:gd name="T16" fmla="*/ 22 w 28"/>
              <a:gd name="T17" fmla="*/ 43 h 43"/>
              <a:gd name="T18" fmla="*/ 9 w 28"/>
              <a:gd name="T19" fmla="*/ 28 h 43"/>
              <a:gd name="T20" fmla="*/ 6 w 28"/>
              <a:gd name="T21" fmla="*/ 31 h 43"/>
              <a:gd name="T22" fmla="*/ 6 w 28"/>
              <a:gd name="T23" fmla="*/ 43 h 43"/>
              <a:gd name="T24" fmla="*/ 0 w 28"/>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43">
                <a:moveTo>
                  <a:pt x="0" y="43"/>
                </a:moveTo>
                <a:lnTo>
                  <a:pt x="0" y="0"/>
                </a:lnTo>
                <a:lnTo>
                  <a:pt x="6" y="0"/>
                </a:lnTo>
                <a:lnTo>
                  <a:pt x="6" y="25"/>
                </a:lnTo>
                <a:lnTo>
                  <a:pt x="18" y="12"/>
                </a:lnTo>
                <a:lnTo>
                  <a:pt x="25" y="12"/>
                </a:lnTo>
                <a:lnTo>
                  <a:pt x="12" y="25"/>
                </a:lnTo>
                <a:lnTo>
                  <a:pt x="28" y="43"/>
                </a:lnTo>
                <a:lnTo>
                  <a:pt x="22" y="43"/>
                </a:lnTo>
                <a:lnTo>
                  <a:pt x="9" y="28"/>
                </a:lnTo>
                <a:lnTo>
                  <a:pt x="6" y="31"/>
                </a:lnTo>
                <a:lnTo>
                  <a:pt x="6"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099" name="Freeform 179"/>
          <p:cNvSpPr>
            <a:spLocks noEditPoints="1"/>
          </p:cNvSpPr>
          <p:nvPr/>
        </p:nvSpPr>
        <p:spPr bwMode="auto">
          <a:xfrm>
            <a:off x="6556375" y="4833938"/>
            <a:ext cx="47625" cy="49212"/>
          </a:xfrm>
          <a:custGeom>
            <a:avLst/>
            <a:gdLst>
              <a:gd name="T0" fmla="*/ 21 w 30"/>
              <a:gd name="T1" fmla="*/ 28 h 31"/>
              <a:gd name="T2" fmla="*/ 15 w 30"/>
              <a:gd name="T3" fmla="*/ 31 h 31"/>
              <a:gd name="T4" fmla="*/ 6 w 30"/>
              <a:gd name="T5" fmla="*/ 31 h 31"/>
              <a:gd name="T6" fmla="*/ 3 w 30"/>
              <a:gd name="T7" fmla="*/ 25 h 31"/>
              <a:gd name="T8" fmla="*/ 3 w 30"/>
              <a:gd name="T9" fmla="*/ 22 h 31"/>
              <a:gd name="T10" fmla="*/ 3 w 30"/>
              <a:gd name="T11" fmla="*/ 16 h 31"/>
              <a:gd name="T12" fmla="*/ 6 w 30"/>
              <a:gd name="T13" fmla="*/ 16 h 31"/>
              <a:gd name="T14" fmla="*/ 12 w 30"/>
              <a:gd name="T15" fmla="*/ 13 h 31"/>
              <a:gd name="T16" fmla="*/ 18 w 30"/>
              <a:gd name="T17" fmla="*/ 13 h 31"/>
              <a:gd name="T18" fmla="*/ 24 w 30"/>
              <a:gd name="T19" fmla="*/ 9 h 31"/>
              <a:gd name="T20" fmla="*/ 21 w 30"/>
              <a:gd name="T21" fmla="*/ 6 h 31"/>
              <a:gd name="T22" fmla="*/ 18 w 30"/>
              <a:gd name="T23" fmla="*/ 3 h 31"/>
              <a:gd name="T24" fmla="*/ 12 w 30"/>
              <a:gd name="T25" fmla="*/ 3 h 31"/>
              <a:gd name="T26" fmla="*/ 9 w 30"/>
              <a:gd name="T27" fmla="*/ 6 h 31"/>
              <a:gd name="T28" fmla="*/ 3 w 30"/>
              <a:gd name="T29" fmla="*/ 9 h 31"/>
              <a:gd name="T30" fmla="*/ 6 w 30"/>
              <a:gd name="T31" fmla="*/ 3 h 31"/>
              <a:gd name="T32" fmla="*/ 9 w 30"/>
              <a:gd name="T33" fmla="*/ 0 h 31"/>
              <a:gd name="T34" fmla="*/ 15 w 30"/>
              <a:gd name="T35" fmla="*/ 0 h 31"/>
              <a:gd name="T36" fmla="*/ 24 w 30"/>
              <a:gd name="T37" fmla="*/ 0 h 31"/>
              <a:gd name="T38" fmla="*/ 27 w 30"/>
              <a:gd name="T39" fmla="*/ 3 h 31"/>
              <a:gd name="T40" fmla="*/ 27 w 30"/>
              <a:gd name="T41" fmla="*/ 6 h 31"/>
              <a:gd name="T42" fmla="*/ 27 w 30"/>
              <a:gd name="T43" fmla="*/ 9 h 31"/>
              <a:gd name="T44" fmla="*/ 27 w 30"/>
              <a:gd name="T45" fmla="*/ 25 h 31"/>
              <a:gd name="T46" fmla="*/ 30 w 30"/>
              <a:gd name="T47" fmla="*/ 28 h 31"/>
              <a:gd name="T48" fmla="*/ 24 w 30"/>
              <a:gd name="T49" fmla="*/ 31 h 31"/>
              <a:gd name="T50" fmla="*/ 24 w 30"/>
              <a:gd name="T51" fmla="*/ 28 h 31"/>
              <a:gd name="T52" fmla="*/ 18 w 30"/>
              <a:gd name="T53" fmla="*/ 16 h 31"/>
              <a:gd name="T54" fmla="*/ 12 w 30"/>
              <a:gd name="T55" fmla="*/ 19 h 31"/>
              <a:gd name="T56" fmla="*/ 9 w 30"/>
              <a:gd name="T57" fmla="*/ 19 h 31"/>
              <a:gd name="T58" fmla="*/ 6 w 30"/>
              <a:gd name="T59" fmla="*/ 22 h 31"/>
              <a:gd name="T60" fmla="*/ 6 w 30"/>
              <a:gd name="T61" fmla="*/ 25 h 31"/>
              <a:gd name="T62" fmla="*/ 9 w 30"/>
              <a:gd name="T63" fmla="*/ 28 h 31"/>
              <a:gd name="T64" fmla="*/ 15 w 30"/>
              <a:gd name="T65" fmla="*/ 28 h 31"/>
              <a:gd name="T66" fmla="*/ 21 w 30"/>
              <a:gd name="T67" fmla="*/ 25 h 31"/>
              <a:gd name="T68" fmla="*/ 24 w 30"/>
              <a:gd name="T69" fmla="*/ 19 h 31"/>
              <a:gd name="T70" fmla="*/ 24 w 30"/>
              <a:gd name="T71"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31">
                <a:moveTo>
                  <a:pt x="24" y="28"/>
                </a:moveTo>
                <a:lnTo>
                  <a:pt x="21" y="28"/>
                </a:lnTo>
                <a:lnTo>
                  <a:pt x="18" y="31"/>
                </a:lnTo>
                <a:lnTo>
                  <a:pt x="15" y="31"/>
                </a:lnTo>
                <a:lnTo>
                  <a:pt x="12" y="31"/>
                </a:lnTo>
                <a:lnTo>
                  <a:pt x="6" y="31"/>
                </a:lnTo>
                <a:lnTo>
                  <a:pt x="3" y="28"/>
                </a:lnTo>
                <a:lnTo>
                  <a:pt x="3" y="25"/>
                </a:lnTo>
                <a:lnTo>
                  <a:pt x="0" y="22"/>
                </a:lnTo>
                <a:lnTo>
                  <a:pt x="3" y="22"/>
                </a:lnTo>
                <a:lnTo>
                  <a:pt x="3" y="19"/>
                </a:lnTo>
                <a:lnTo>
                  <a:pt x="3" y="16"/>
                </a:lnTo>
                <a:lnTo>
                  <a:pt x="6" y="16"/>
                </a:lnTo>
                <a:lnTo>
                  <a:pt x="6" y="16"/>
                </a:lnTo>
                <a:lnTo>
                  <a:pt x="9" y="13"/>
                </a:lnTo>
                <a:lnTo>
                  <a:pt x="12" y="13"/>
                </a:lnTo>
                <a:lnTo>
                  <a:pt x="12" y="13"/>
                </a:lnTo>
                <a:lnTo>
                  <a:pt x="18" y="13"/>
                </a:lnTo>
                <a:lnTo>
                  <a:pt x="24" y="13"/>
                </a:lnTo>
                <a:lnTo>
                  <a:pt x="24" y="9"/>
                </a:lnTo>
                <a:lnTo>
                  <a:pt x="24" y="9"/>
                </a:lnTo>
                <a:lnTo>
                  <a:pt x="21" y="6"/>
                </a:lnTo>
                <a:lnTo>
                  <a:pt x="21" y="6"/>
                </a:lnTo>
                <a:lnTo>
                  <a:pt x="18" y="3"/>
                </a:lnTo>
                <a:lnTo>
                  <a:pt x="15" y="3"/>
                </a:lnTo>
                <a:lnTo>
                  <a:pt x="12" y="3"/>
                </a:lnTo>
                <a:lnTo>
                  <a:pt x="9" y="3"/>
                </a:lnTo>
                <a:lnTo>
                  <a:pt x="9" y="6"/>
                </a:lnTo>
                <a:lnTo>
                  <a:pt x="6" y="9"/>
                </a:lnTo>
                <a:lnTo>
                  <a:pt x="3" y="9"/>
                </a:lnTo>
                <a:lnTo>
                  <a:pt x="3" y="6"/>
                </a:lnTo>
                <a:lnTo>
                  <a:pt x="6" y="3"/>
                </a:lnTo>
                <a:lnTo>
                  <a:pt x="6" y="0"/>
                </a:lnTo>
                <a:lnTo>
                  <a:pt x="9" y="0"/>
                </a:lnTo>
                <a:lnTo>
                  <a:pt x="12" y="0"/>
                </a:lnTo>
                <a:lnTo>
                  <a:pt x="15" y="0"/>
                </a:lnTo>
                <a:lnTo>
                  <a:pt x="21" y="0"/>
                </a:lnTo>
                <a:lnTo>
                  <a:pt x="24" y="0"/>
                </a:lnTo>
                <a:lnTo>
                  <a:pt x="24" y="0"/>
                </a:lnTo>
                <a:lnTo>
                  <a:pt x="27" y="3"/>
                </a:lnTo>
                <a:lnTo>
                  <a:pt x="27" y="3"/>
                </a:lnTo>
                <a:lnTo>
                  <a:pt x="27" y="6"/>
                </a:lnTo>
                <a:lnTo>
                  <a:pt x="27" y="6"/>
                </a:lnTo>
                <a:lnTo>
                  <a:pt x="27" y="9"/>
                </a:lnTo>
                <a:lnTo>
                  <a:pt x="27" y="19"/>
                </a:lnTo>
                <a:lnTo>
                  <a:pt x="27" y="25"/>
                </a:lnTo>
                <a:lnTo>
                  <a:pt x="27" y="28"/>
                </a:lnTo>
                <a:lnTo>
                  <a:pt x="30" y="28"/>
                </a:lnTo>
                <a:lnTo>
                  <a:pt x="30" y="31"/>
                </a:lnTo>
                <a:lnTo>
                  <a:pt x="24" y="31"/>
                </a:lnTo>
                <a:lnTo>
                  <a:pt x="24" y="28"/>
                </a:lnTo>
                <a:lnTo>
                  <a:pt x="24" y="28"/>
                </a:lnTo>
                <a:close/>
                <a:moveTo>
                  <a:pt x="24" y="16"/>
                </a:moveTo>
                <a:lnTo>
                  <a:pt x="18" y="16"/>
                </a:lnTo>
                <a:lnTo>
                  <a:pt x="15" y="16"/>
                </a:lnTo>
                <a:lnTo>
                  <a:pt x="12" y="19"/>
                </a:lnTo>
                <a:lnTo>
                  <a:pt x="9" y="19"/>
                </a:lnTo>
                <a:lnTo>
                  <a:pt x="9" y="19"/>
                </a:lnTo>
                <a:lnTo>
                  <a:pt x="9" y="19"/>
                </a:lnTo>
                <a:lnTo>
                  <a:pt x="6" y="22"/>
                </a:lnTo>
                <a:lnTo>
                  <a:pt x="6" y="22"/>
                </a:lnTo>
                <a:lnTo>
                  <a:pt x="6" y="25"/>
                </a:lnTo>
                <a:lnTo>
                  <a:pt x="9" y="25"/>
                </a:lnTo>
                <a:lnTo>
                  <a:pt x="9" y="28"/>
                </a:lnTo>
                <a:lnTo>
                  <a:pt x="12" y="28"/>
                </a:lnTo>
                <a:lnTo>
                  <a:pt x="15" y="28"/>
                </a:lnTo>
                <a:lnTo>
                  <a:pt x="18" y="25"/>
                </a:lnTo>
                <a:lnTo>
                  <a:pt x="21" y="25"/>
                </a:lnTo>
                <a:lnTo>
                  <a:pt x="21" y="22"/>
                </a:lnTo>
                <a:lnTo>
                  <a:pt x="24" y="19"/>
                </a:lnTo>
                <a:lnTo>
                  <a:pt x="24" y="16"/>
                </a:lnTo>
                <a:lnTo>
                  <a:pt x="24" y="1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0" name="Freeform 180"/>
          <p:cNvSpPr>
            <a:spLocks noEditPoints="1"/>
          </p:cNvSpPr>
          <p:nvPr/>
        </p:nvSpPr>
        <p:spPr bwMode="auto">
          <a:xfrm>
            <a:off x="6805613" y="4833938"/>
            <a:ext cx="44450" cy="68262"/>
          </a:xfrm>
          <a:custGeom>
            <a:avLst/>
            <a:gdLst>
              <a:gd name="T0" fmla="*/ 0 w 28"/>
              <a:gd name="T1" fmla="*/ 43 h 43"/>
              <a:gd name="T2" fmla="*/ 0 w 28"/>
              <a:gd name="T3" fmla="*/ 0 h 43"/>
              <a:gd name="T4" fmla="*/ 6 w 28"/>
              <a:gd name="T5" fmla="*/ 0 h 43"/>
              <a:gd name="T6" fmla="*/ 6 w 28"/>
              <a:gd name="T7" fmla="*/ 3 h 43"/>
              <a:gd name="T8" fmla="*/ 6 w 28"/>
              <a:gd name="T9" fmla="*/ 0 h 43"/>
              <a:gd name="T10" fmla="*/ 9 w 28"/>
              <a:gd name="T11" fmla="*/ 0 h 43"/>
              <a:gd name="T12" fmla="*/ 12 w 28"/>
              <a:gd name="T13" fmla="*/ 0 h 43"/>
              <a:gd name="T14" fmla="*/ 15 w 28"/>
              <a:gd name="T15" fmla="*/ 0 h 43"/>
              <a:gd name="T16" fmla="*/ 18 w 28"/>
              <a:gd name="T17" fmla="*/ 0 h 43"/>
              <a:gd name="T18" fmla="*/ 21 w 28"/>
              <a:gd name="T19" fmla="*/ 0 h 43"/>
              <a:gd name="T20" fmla="*/ 24 w 28"/>
              <a:gd name="T21" fmla="*/ 3 h 43"/>
              <a:gd name="T22" fmla="*/ 24 w 28"/>
              <a:gd name="T23" fmla="*/ 6 h 43"/>
              <a:gd name="T24" fmla="*/ 28 w 28"/>
              <a:gd name="T25" fmla="*/ 9 h 43"/>
              <a:gd name="T26" fmla="*/ 28 w 28"/>
              <a:gd name="T27" fmla="*/ 16 h 43"/>
              <a:gd name="T28" fmla="*/ 28 w 28"/>
              <a:gd name="T29" fmla="*/ 19 h 43"/>
              <a:gd name="T30" fmla="*/ 24 w 28"/>
              <a:gd name="T31" fmla="*/ 25 h 43"/>
              <a:gd name="T32" fmla="*/ 24 w 28"/>
              <a:gd name="T33" fmla="*/ 28 h 43"/>
              <a:gd name="T34" fmla="*/ 21 w 28"/>
              <a:gd name="T35" fmla="*/ 28 h 43"/>
              <a:gd name="T36" fmla="*/ 18 w 28"/>
              <a:gd name="T37" fmla="*/ 31 h 43"/>
              <a:gd name="T38" fmla="*/ 12 w 28"/>
              <a:gd name="T39" fmla="*/ 31 h 43"/>
              <a:gd name="T40" fmla="*/ 12 w 28"/>
              <a:gd name="T41" fmla="*/ 31 h 43"/>
              <a:gd name="T42" fmla="*/ 9 w 28"/>
              <a:gd name="T43" fmla="*/ 31 h 43"/>
              <a:gd name="T44" fmla="*/ 6 w 28"/>
              <a:gd name="T45" fmla="*/ 28 h 43"/>
              <a:gd name="T46" fmla="*/ 6 w 28"/>
              <a:gd name="T47" fmla="*/ 28 h 43"/>
              <a:gd name="T48" fmla="*/ 6 w 28"/>
              <a:gd name="T49" fmla="*/ 43 h 43"/>
              <a:gd name="T50" fmla="*/ 0 w 28"/>
              <a:gd name="T51" fmla="*/ 43 h 43"/>
              <a:gd name="T52" fmla="*/ 6 w 28"/>
              <a:gd name="T53" fmla="*/ 16 h 43"/>
              <a:gd name="T54" fmla="*/ 6 w 28"/>
              <a:gd name="T55" fmla="*/ 22 h 43"/>
              <a:gd name="T56" fmla="*/ 6 w 28"/>
              <a:gd name="T57" fmla="*/ 25 h 43"/>
              <a:gd name="T58" fmla="*/ 9 w 28"/>
              <a:gd name="T59" fmla="*/ 28 h 43"/>
              <a:gd name="T60" fmla="*/ 12 w 28"/>
              <a:gd name="T61" fmla="*/ 28 h 43"/>
              <a:gd name="T62" fmla="*/ 15 w 28"/>
              <a:gd name="T63" fmla="*/ 25 h 43"/>
              <a:gd name="T64" fmla="*/ 18 w 28"/>
              <a:gd name="T65" fmla="*/ 25 h 43"/>
              <a:gd name="T66" fmla="*/ 21 w 28"/>
              <a:gd name="T67" fmla="*/ 22 h 43"/>
              <a:gd name="T68" fmla="*/ 21 w 28"/>
              <a:gd name="T69" fmla="*/ 16 h 43"/>
              <a:gd name="T70" fmla="*/ 21 w 28"/>
              <a:gd name="T71" fmla="*/ 9 h 43"/>
              <a:gd name="T72" fmla="*/ 18 w 28"/>
              <a:gd name="T73" fmla="*/ 6 h 43"/>
              <a:gd name="T74" fmla="*/ 15 w 28"/>
              <a:gd name="T75" fmla="*/ 3 h 43"/>
              <a:gd name="T76" fmla="*/ 12 w 28"/>
              <a:gd name="T77" fmla="*/ 3 h 43"/>
              <a:gd name="T78" fmla="*/ 9 w 28"/>
              <a:gd name="T79" fmla="*/ 3 h 43"/>
              <a:gd name="T80" fmla="*/ 6 w 28"/>
              <a:gd name="T81" fmla="*/ 6 h 43"/>
              <a:gd name="T82" fmla="*/ 6 w 28"/>
              <a:gd name="T83" fmla="*/ 9 h 43"/>
              <a:gd name="T84" fmla="*/ 6 w 28"/>
              <a:gd name="T85"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 h="43">
                <a:moveTo>
                  <a:pt x="0" y="43"/>
                </a:moveTo>
                <a:lnTo>
                  <a:pt x="0" y="0"/>
                </a:lnTo>
                <a:lnTo>
                  <a:pt x="6" y="0"/>
                </a:lnTo>
                <a:lnTo>
                  <a:pt x="6" y="3"/>
                </a:lnTo>
                <a:lnTo>
                  <a:pt x="6" y="0"/>
                </a:lnTo>
                <a:lnTo>
                  <a:pt x="9" y="0"/>
                </a:lnTo>
                <a:lnTo>
                  <a:pt x="12" y="0"/>
                </a:lnTo>
                <a:lnTo>
                  <a:pt x="15" y="0"/>
                </a:lnTo>
                <a:lnTo>
                  <a:pt x="18" y="0"/>
                </a:lnTo>
                <a:lnTo>
                  <a:pt x="21" y="0"/>
                </a:lnTo>
                <a:lnTo>
                  <a:pt x="24" y="3"/>
                </a:lnTo>
                <a:lnTo>
                  <a:pt x="24" y="6"/>
                </a:lnTo>
                <a:lnTo>
                  <a:pt x="28" y="9"/>
                </a:lnTo>
                <a:lnTo>
                  <a:pt x="28" y="16"/>
                </a:lnTo>
                <a:lnTo>
                  <a:pt x="28" y="19"/>
                </a:lnTo>
                <a:lnTo>
                  <a:pt x="24" y="25"/>
                </a:lnTo>
                <a:lnTo>
                  <a:pt x="24" y="28"/>
                </a:lnTo>
                <a:lnTo>
                  <a:pt x="21" y="28"/>
                </a:lnTo>
                <a:lnTo>
                  <a:pt x="18" y="31"/>
                </a:lnTo>
                <a:lnTo>
                  <a:pt x="12" y="31"/>
                </a:lnTo>
                <a:lnTo>
                  <a:pt x="12" y="31"/>
                </a:lnTo>
                <a:lnTo>
                  <a:pt x="9" y="31"/>
                </a:lnTo>
                <a:lnTo>
                  <a:pt x="6" y="28"/>
                </a:lnTo>
                <a:lnTo>
                  <a:pt x="6" y="28"/>
                </a:lnTo>
                <a:lnTo>
                  <a:pt x="6" y="43"/>
                </a:lnTo>
                <a:lnTo>
                  <a:pt x="0" y="43"/>
                </a:lnTo>
                <a:close/>
                <a:moveTo>
                  <a:pt x="6" y="16"/>
                </a:moveTo>
                <a:lnTo>
                  <a:pt x="6" y="22"/>
                </a:lnTo>
                <a:lnTo>
                  <a:pt x="6" y="25"/>
                </a:lnTo>
                <a:lnTo>
                  <a:pt x="9" y="28"/>
                </a:lnTo>
                <a:lnTo>
                  <a:pt x="12" y="28"/>
                </a:lnTo>
                <a:lnTo>
                  <a:pt x="15" y="25"/>
                </a:lnTo>
                <a:lnTo>
                  <a:pt x="18" y="25"/>
                </a:lnTo>
                <a:lnTo>
                  <a:pt x="21" y="22"/>
                </a:lnTo>
                <a:lnTo>
                  <a:pt x="21" y="16"/>
                </a:lnTo>
                <a:lnTo>
                  <a:pt x="21" y="9"/>
                </a:lnTo>
                <a:lnTo>
                  <a:pt x="18" y="6"/>
                </a:lnTo>
                <a:lnTo>
                  <a:pt x="15" y="3"/>
                </a:lnTo>
                <a:lnTo>
                  <a:pt x="12" y="3"/>
                </a:lnTo>
                <a:lnTo>
                  <a:pt x="9" y="3"/>
                </a:lnTo>
                <a:lnTo>
                  <a:pt x="6" y="6"/>
                </a:lnTo>
                <a:lnTo>
                  <a:pt x="6" y="9"/>
                </a:lnTo>
                <a:lnTo>
                  <a:pt x="6" y="1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1" name="Freeform 181"/>
          <p:cNvSpPr>
            <a:spLocks noEditPoints="1"/>
          </p:cNvSpPr>
          <p:nvPr/>
        </p:nvSpPr>
        <p:spPr bwMode="auto">
          <a:xfrm>
            <a:off x="6854825" y="4833938"/>
            <a:ext cx="47625" cy="49212"/>
          </a:xfrm>
          <a:custGeom>
            <a:avLst/>
            <a:gdLst>
              <a:gd name="T0" fmla="*/ 0 w 30"/>
              <a:gd name="T1" fmla="*/ 16 h 31"/>
              <a:gd name="T2" fmla="*/ 3 w 30"/>
              <a:gd name="T3" fmla="*/ 6 h 31"/>
              <a:gd name="T4" fmla="*/ 6 w 30"/>
              <a:gd name="T5" fmla="*/ 3 h 31"/>
              <a:gd name="T6" fmla="*/ 9 w 30"/>
              <a:gd name="T7" fmla="*/ 0 h 31"/>
              <a:gd name="T8" fmla="*/ 15 w 30"/>
              <a:gd name="T9" fmla="*/ 0 h 31"/>
              <a:gd name="T10" fmla="*/ 21 w 30"/>
              <a:gd name="T11" fmla="*/ 0 h 31"/>
              <a:gd name="T12" fmla="*/ 27 w 30"/>
              <a:gd name="T13" fmla="*/ 3 h 31"/>
              <a:gd name="T14" fmla="*/ 30 w 30"/>
              <a:gd name="T15" fmla="*/ 9 h 31"/>
              <a:gd name="T16" fmla="*/ 30 w 30"/>
              <a:gd name="T17" fmla="*/ 16 h 31"/>
              <a:gd name="T18" fmla="*/ 30 w 30"/>
              <a:gd name="T19" fmla="*/ 19 h 31"/>
              <a:gd name="T20" fmla="*/ 27 w 30"/>
              <a:gd name="T21" fmla="*/ 25 h 31"/>
              <a:gd name="T22" fmla="*/ 27 w 30"/>
              <a:gd name="T23" fmla="*/ 28 h 31"/>
              <a:gd name="T24" fmla="*/ 24 w 30"/>
              <a:gd name="T25" fmla="*/ 31 h 31"/>
              <a:gd name="T26" fmla="*/ 18 w 30"/>
              <a:gd name="T27" fmla="*/ 31 h 31"/>
              <a:gd name="T28" fmla="*/ 15 w 30"/>
              <a:gd name="T29" fmla="*/ 31 h 31"/>
              <a:gd name="T30" fmla="*/ 9 w 30"/>
              <a:gd name="T31" fmla="*/ 31 h 31"/>
              <a:gd name="T32" fmla="*/ 6 w 30"/>
              <a:gd name="T33" fmla="*/ 28 h 31"/>
              <a:gd name="T34" fmla="*/ 3 w 30"/>
              <a:gd name="T35" fmla="*/ 22 h 31"/>
              <a:gd name="T36" fmla="*/ 0 w 30"/>
              <a:gd name="T37" fmla="*/ 16 h 31"/>
              <a:gd name="T38" fmla="*/ 6 w 30"/>
              <a:gd name="T39" fmla="*/ 16 h 31"/>
              <a:gd name="T40" fmla="*/ 6 w 30"/>
              <a:gd name="T41" fmla="*/ 22 h 31"/>
              <a:gd name="T42" fmla="*/ 9 w 30"/>
              <a:gd name="T43" fmla="*/ 25 h 31"/>
              <a:gd name="T44" fmla="*/ 12 w 30"/>
              <a:gd name="T45" fmla="*/ 25 h 31"/>
              <a:gd name="T46" fmla="*/ 15 w 30"/>
              <a:gd name="T47" fmla="*/ 28 h 31"/>
              <a:gd name="T48" fmla="*/ 18 w 30"/>
              <a:gd name="T49" fmla="*/ 25 h 31"/>
              <a:gd name="T50" fmla="*/ 21 w 30"/>
              <a:gd name="T51" fmla="*/ 25 h 31"/>
              <a:gd name="T52" fmla="*/ 24 w 30"/>
              <a:gd name="T53" fmla="*/ 22 h 31"/>
              <a:gd name="T54" fmla="*/ 24 w 30"/>
              <a:gd name="T55" fmla="*/ 16 h 31"/>
              <a:gd name="T56" fmla="*/ 24 w 30"/>
              <a:gd name="T57" fmla="*/ 9 h 31"/>
              <a:gd name="T58" fmla="*/ 21 w 30"/>
              <a:gd name="T59" fmla="*/ 6 h 31"/>
              <a:gd name="T60" fmla="*/ 18 w 30"/>
              <a:gd name="T61" fmla="*/ 3 h 31"/>
              <a:gd name="T62" fmla="*/ 15 w 30"/>
              <a:gd name="T63" fmla="*/ 3 h 31"/>
              <a:gd name="T64" fmla="*/ 12 w 30"/>
              <a:gd name="T65" fmla="*/ 3 h 31"/>
              <a:gd name="T66" fmla="*/ 9 w 30"/>
              <a:gd name="T67" fmla="*/ 6 h 31"/>
              <a:gd name="T68" fmla="*/ 6 w 30"/>
              <a:gd name="T69" fmla="*/ 9 h 31"/>
              <a:gd name="T70" fmla="*/ 6 w 30"/>
              <a:gd name="T71" fmla="*/ 1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31">
                <a:moveTo>
                  <a:pt x="0" y="16"/>
                </a:moveTo>
                <a:lnTo>
                  <a:pt x="3" y="6"/>
                </a:lnTo>
                <a:lnTo>
                  <a:pt x="6" y="3"/>
                </a:lnTo>
                <a:lnTo>
                  <a:pt x="9" y="0"/>
                </a:lnTo>
                <a:lnTo>
                  <a:pt x="15" y="0"/>
                </a:lnTo>
                <a:lnTo>
                  <a:pt x="21" y="0"/>
                </a:lnTo>
                <a:lnTo>
                  <a:pt x="27" y="3"/>
                </a:lnTo>
                <a:lnTo>
                  <a:pt x="30" y="9"/>
                </a:lnTo>
                <a:lnTo>
                  <a:pt x="30" y="16"/>
                </a:lnTo>
                <a:lnTo>
                  <a:pt x="30" y="19"/>
                </a:lnTo>
                <a:lnTo>
                  <a:pt x="27" y="25"/>
                </a:lnTo>
                <a:lnTo>
                  <a:pt x="27" y="28"/>
                </a:lnTo>
                <a:lnTo>
                  <a:pt x="24" y="31"/>
                </a:lnTo>
                <a:lnTo>
                  <a:pt x="18" y="31"/>
                </a:lnTo>
                <a:lnTo>
                  <a:pt x="15" y="31"/>
                </a:lnTo>
                <a:lnTo>
                  <a:pt x="9" y="31"/>
                </a:lnTo>
                <a:lnTo>
                  <a:pt x="6" y="28"/>
                </a:lnTo>
                <a:lnTo>
                  <a:pt x="3" y="22"/>
                </a:lnTo>
                <a:lnTo>
                  <a:pt x="0" y="16"/>
                </a:lnTo>
                <a:close/>
                <a:moveTo>
                  <a:pt x="6" y="16"/>
                </a:moveTo>
                <a:lnTo>
                  <a:pt x="6" y="22"/>
                </a:lnTo>
                <a:lnTo>
                  <a:pt x="9" y="25"/>
                </a:lnTo>
                <a:lnTo>
                  <a:pt x="12" y="25"/>
                </a:lnTo>
                <a:lnTo>
                  <a:pt x="15" y="28"/>
                </a:lnTo>
                <a:lnTo>
                  <a:pt x="18" y="25"/>
                </a:lnTo>
                <a:lnTo>
                  <a:pt x="21" y="25"/>
                </a:lnTo>
                <a:lnTo>
                  <a:pt x="24" y="22"/>
                </a:lnTo>
                <a:lnTo>
                  <a:pt x="24" y="16"/>
                </a:lnTo>
                <a:lnTo>
                  <a:pt x="24" y="9"/>
                </a:lnTo>
                <a:lnTo>
                  <a:pt x="21" y="6"/>
                </a:lnTo>
                <a:lnTo>
                  <a:pt x="18" y="3"/>
                </a:lnTo>
                <a:lnTo>
                  <a:pt x="15" y="3"/>
                </a:lnTo>
                <a:lnTo>
                  <a:pt x="12" y="3"/>
                </a:lnTo>
                <a:lnTo>
                  <a:pt x="9" y="6"/>
                </a:lnTo>
                <a:lnTo>
                  <a:pt x="6" y="9"/>
                </a:lnTo>
                <a:lnTo>
                  <a:pt x="6" y="1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2" name="Freeform 182"/>
          <p:cNvSpPr>
            <a:spLocks/>
          </p:cNvSpPr>
          <p:nvPr/>
        </p:nvSpPr>
        <p:spPr bwMode="auto">
          <a:xfrm>
            <a:off x="6908800" y="4833938"/>
            <a:ext cx="42863" cy="49212"/>
          </a:xfrm>
          <a:custGeom>
            <a:avLst/>
            <a:gdLst>
              <a:gd name="T0" fmla="*/ 12 w 27"/>
              <a:gd name="T1" fmla="*/ 31 h 31"/>
              <a:gd name="T2" fmla="*/ 0 w 27"/>
              <a:gd name="T3" fmla="*/ 0 h 31"/>
              <a:gd name="T4" fmla="*/ 6 w 27"/>
              <a:gd name="T5" fmla="*/ 0 h 31"/>
              <a:gd name="T6" fmla="*/ 12 w 27"/>
              <a:gd name="T7" fmla="*/ 19 h 31"/>
              <a:gd name="T8" fmla="*/ 12 w 27"/>
              <a:gd name="T9" fmla="*/ 22 h 31"/>
              <a:gd name="T10" fmla="*/ 15 w 27"/>
              <a:gd name="T11" fmla="*/ 25 h 31"/>
              <a:gd name="T12" fmla="*/ 15 w 27"/>
              <a:gd name="T13" fmla="*/ 22 h 31"/>
              <a:gd name="T14" fmla="*/ 15 w 27"/>
              <a:gd name="T15" fmla="*/ 19 h 31"/>
              <a:gd name="T16" fmla="*/ 21 w 27"/>
              <a:gd name="T17" fmla="*/ 0 h 31"/>
              <a:gd name="T18" fmla="*/ 27 w 27"/>
              <a:gd name="T19" fmla="*/ 0 h 31"/>
              <a:gd name="T20" fmla="*/ 15 w 27"/>
              <a:gd name="T21" fmla="*/ 31 h 31"/>
              <a:gd name="T22" fmla="*/ 12 w 27"/>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31">
                <a:moveTo>
                  <a:pt x="12" y="31"/>
                </a:moveTo>
                <a:lnTo>
                  <a:pt x="0" y="0"/>
                </a:lnTo>
                <a:lnTo>
                  <a:pt x="6" y="0"/>
                </a:lnTo>
                <a:lnTo>
                  <a:pt x="12" y="19"/>
                </a:lnTo>
                <a:lnTo>
                  <a:pt x="12" y="22"/>
                </a:lnTo>
                <a:lnTo>
                  <a:pt x="15" y="25"/>
                </a:lnTo>
                <a:lnTo>
                  <a:pt x="15" y="22"/>
                </a:lnTo>
                <a:lnTo>
                  <a:pt x="15" y="19"/>
                </a:lnTo>
                <a:lnTo>
                  <a:pt x="21" y="0"/>
                </a:lnTo>
                <a:lnTo>
                  <a:pt x="27" y="0"/>
                </a:lnTo>
                <a:lnTo>
                  <a:pt x="15" y="31"/>
                </a:lnTo>
                <a:lnTo>
                  <a:pt x="12"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3" name="Freeform 183"/>
          <p:cNvSpPr>
            <a:spLocks/>
          </p:cNvSpPr>
          <p:nvPr/>
        </p:nvSpPr>
        <p:spPr bwMode="auto">
          <a:xfrm>
            <a:off x="6961188" y="4833938"/>
            <a:ext cx="25400" cy="49212"/>
          </a:xfrm>
          <a:custGeom>
            <a:avLst/>
            <a:gdLst>
              <a:gd name="T0" fmla="*/ 0 w 16"/>
              <a:gd name="T1" fmla="*/ 31 h 31"/>
              <a:gd name="T2" fmla="*/ 0 w 16"/>
              <a:gd name="T3" fmla="*/ 0 h 31"/>
              <a:gd name="T4" fmla="*/ 4 w 16"/>
              <a:gd name="T5" fmla="*/ 0 h 31"/>
              <a:gd name="T6" fmla="*/ 4 w 16"/>
              <a:gd name="T7" fmla="*/ 3 h 31"/>
              <a:gd name="T8" fmla="*/ 7 w 16"/>
              <a:gd name="T9" fmla="*/ 0 h 31"/>
              <a:gd name="T10" fmla="*/ 7 w 16"/>
              <a:gd name="T11" fmla="*/ 0 h 31"/>
              <a:gd name="T12" fmla="*/ 10 w 16"/>
              <a:gd name="T13" fmla="*/ 0 h 31"/>
              <a:gd name="T14" fmla="*/ 13 w 16"/>
              <a:gd name="T15" fmla="*/ 0 h 31"/>
              <a:gd name="T16" fmla="*/ 13 w 16"/>
              <a:gd name="T17" fmla="*/ 0 h 31"/>
              <a:gd name="T18" fmla="*/ 16 w 16"/>
              <a:gd name="T19" fmla="*/ 0 h 31"/>
              <a:gd name="T20" fmla="*/ 16 w 16"/>
              <a:gd name="T21" fmla="*/ 6 h 31"/>
              <a:gd name="T22" fmla="*/ 13 w 16"/>
              <a:gd name="T23" fmla="*/ 3 h 31"/>
              <a:gd name="T24" fmla="*/ 10 w 16"/>
              <a:gd name="T25" fmla="*/ 3 h 31"/>
              <a:gd name="T26" fmla="*/ 10 w 16"/>
              <a:gd name="T27" fmla="*/ 3 h 31"/>
              <a:gd name="T28" fmla="*/ 7 w 16"/>
              <a:gd name="T29" fmla="*/ 6 h 31"/>
              <a:gd name="T30" fmla="*/ 7 w 16"/>
              <a:gd name="T31" fmla="*/ 6 h 31"/>
              <a:gd name="T32" fmla="*/ 7 w 16"/>
              <a:gd name="T33" fmla="*/ 9 h 31"/>
              <a:gd name="T34" fmla="*/ 7 w 16"/>
              <a:gd name="T35" fmla="*/ 13 h 31"/>
              <a:gd name="T36" fmla="*/ 4 w 16"/>
              <a:gd name="T37" fmla="*/ 16 h 31"/>
              <a:gd name="T38" fmla="*/ 4 w 16"/>
              <a:gd name="T39" fmla="*/ 31 h 31"/>
              <a:gd name="T40" fmla="*/ 0 w 16"/>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1">
                <a:moveTo>
                  <a:pt x="0" y="31"/>
                </a:moveTo>
                <a:lnTo>
                  <a:pt x="0" y="0"/>
                </a:lnTo>
                <a:lnTo>
                  <a:pt x="4" y="0"/>
                </a:lnTo>
                <a:lnTo>
                  <a:pt x="4" y="3"/>
                </a:lnTo>
                <a:lnTo>
                  <a:pt x="7" y="0"/>
                </a:lnTo>
                <a:lnTo>
                  <a:pt x="7" y="0"/>
                </a:lnTo>
                <a:lnTo>
                  <a:pt x="10" y="0"/>
                </a:lnTo>
                <a:lnTo>
                  <a:pt x="13" y="0"/>
                </a:lnTo>
                <a:lnTo>
                  <a:pt x="13" y="0"/>
                </a:lnTo>
                <a:lnTo>
                  <a:pt x="16" y="0"/>
                </a:lnTo>
                <a:lnTo>
                  <a:pt x="16" y="6"/>
                </a:lnTo>
                <a:lnTo>
                  <a:pt x="13" y="3"/>
                </a:lnTo>
                <a:lnTo>
                  <a:pt x="10" y="3"/>
                </a:lnTo>
                <a:lnTo>
                  <a:pt x="10" y="3"/>
                </a:lnTo>
                <a:lnTo>
                  <a:pt x="7" y="6"/>
                </a:lnTo>
                <a:lnTo>
                  <a:pt x="7" y="6"/>
                </a:lnTo>
                <a:lnTo>
                  <a:pt x="7" y="9"/>
                </a:lnTo>
                <a:lnTo>
                  <a:pt x="7" y="13"/>
                </a:lnTo>
                <a:lnTo>
                  <a:pt x="4" y="16"/>
                </a:lnTo>
                <a:lnTo>
                  <a:pt x="4"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4" name="Freeform 184"/>
          <p:cNvSpPr>
            <a:spLocks noEditPoints="1"/>
          </p:cNvSpPr>
          <p:nvPr/>
        </p:nvSpPr>
        <p:spPr bwMode="auto">
          <a:xfrm>
            <a:off x="6991350" y="4814888"/>
            <a:ext cx="39688" cy="68262"/>
          </a:xfrm>
          <a:custGeom>
            <a:avLst/>
            <a:gdLst>
              <a:gd name="T0" fmla="*/ 3 w 25"/>
              <a:gd name="T1" fmla="*/ 34 h 43"/>
              <a:gd name="T2" fmla="*/ 6 w 25"/>
              <a:gd name="T3" fmla="*/ 37 h 43"/>
              <a:gd name="T4" fmla="*/ 12 w 25"/>
              <a:gd name="T5" fmla="*/ 40 h 43"/>
              <a:gd name="T6" fmla="*/ 18 w 25"/>
              <a:gd name="T7" fmla="*/ 37 h 43"/>
              <a:gd name="T8" fmla="*/ 18 w 25"/>
              <a:gd name="T9" fmla="*/ 34 h 43"/>
              <a:gd name="T10" fmla="*/ 18 w 25"/>
              <a:gd name="T11" fmla="*/ 31 h 43"/>
              <a:gd name="T12" fmla="*/ 12 w 25"/>
              <a:gd name="T13" fmla="*/ 31 h 43"/>
              <a:gd name="T14" fmla="*/ 3 w 25"/>
              <a:gd name="T15" fmla="*/ 28 h 43"/>
              <a:gd name="T16" fmla="*/ 0 w 25"/>
              <a:gd name="T17" fmla="*/ 25 h 43"/>
              <a:gd name="T18" fmla="*/ 0 w 25"/>
              <a:gd name="T19" fmla="*/ 18 h 43"/>
              <a:gd name="T20" fmla="*/ 0 w 25"/>
              <a:gd name="T21" fmla="*/ 15 h 43"/>
              <a:gd name="T22" fmla="*/ 3 w 25"/>
              <a:gd name="T23" fmla="*/ 12 h 43"/>
              <a:gd name="T24" fmla="*/ 6 w 25"/>
              <a:gd name="T25" fmla="*/ 12 h 43"/>
              <a:gd name="T26" fmla="*/ 12 w 25"/>
              <a:gd name="T27" fmla="*/ 12 h 43"/>
              <a:gd name="T28" fmla="*/ 18 w 25"/>
              <a:gd name="T29" fmla="*/ 12 h 43"/>
              <a:gd name="T30" fmla="*/ 21 w 25"/>
              <a:gd name="T31" fmla="*/ 15 h 43"/>
              <a:gd name="T32" fmla="*/ 25 w 25"/>
              <a:gd name="T33" fmla="*/ 18 h 43"/>
              <a:gd name="T34" fmla="*/ 18 w 25"/>
              <a:gd name="T35" fmla="*/ 18 h 43"/>
              <a:gd name="T36" fmla="*/ 15 w 25"/>
              <a:gd name="T37" fmla="*/ 15 h 43"/>
              <a:gd name="T38" fmla="*/ 9 w 25"/>
              <a:gd name="T39" fmla="*/ 15 h 43"/>
              <a:gd name="T40" fmla="*/ 6 w 25"/>
              <a:gd name="T41" fmla="*/ 18 h 43"/>
              <a:gd name="T42" fmla="*/ 6 w 25"/>
              <a:gd name="T43" fmla="*/ 21 h 43"/>
              <a:gd name="T44" fmla="*/ 6 w 25"/>
              <a:gd name="T45" fmla="*/ 21 h 43"/>
              <a:gd name="T46" fmla="*/ 9 w 25"/>
              <a:gd name="T47" fmla="*/ 25 h 43"/>
              <a:gd name="T48" fmla="*/ 18 w 25"/>
              <a:gd name="T49" fmla="*/ 25 h 43"/>
              <a:gd name="T50" fmla="*/ 21 w 25"/>
              <a:gd name="T51" fmla="*/ 28 h 43"/>
              <a:gd name="T52" fmla="*/ 25 w 25"/>
              <a:gd name="T53" fmla="*/ 31 h 43"/>
              <a:gd name="T54" fmla="*/ 25 w 25"/>
              <a:gd name="T55" fmla="*/ 37 h 43"/>
              <a:gd name="T56" fmla="*/ 21 w 25"/>
              <a:gd name="T57" fmla="*/ 40 h 43"/>
              <a:gd name="T58" fmla="*/ 15 w 25"/>
              <a:gd name="T59" fmla="*/ 43 h 43"/>
              <a:gd name="T60" fmla="*/ 6 w 25"/>
              <a:gd name="T61" fmla="*/ 43 h 43"/>
              <a:gd name="T62" fmla="*/ 0 w 25"/>
              <a:gd name="T63" fmla="*/ 37 h 43"/>
              <a:gd name="T64" fmla="*/ 12 w 25"/>
              <a:gd name="T65" fmla="*/ 6 h 43"/>
              <a:gd name="T66" fmla="*/ 21 w 25"/>
              <a:gd name="T67" fmla="*/ 0 h 43"/>
              <a:gd name="T68" fmla="*/ 9 w 25"/>
              <a:gd name="T69" fmla="*/ 9 h 43"/>
              <a:gd name="T70" fmla="*/ 9 w 25"/>
              <a:gd name="T71"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 h="43">
                <a:moveTo>
                  <a:pt x="0" y="34"/>
                </a:moveTo>
                <a:lnTo>
                  <a:pt x="3" y="34"/>
                </a:lnTo>
                <a:lnTo>
                  <a:pt x="6" y="37"/>
                </a:lnTo>
                <a:lnTo>
                  <a:pt x="6" y="37"/>
                </a:lnTo>
                <a:lnTo>
                  <a:pt x="9" y="40"/>
                </a:lnTo>
                <a:lnTo>
                  <a:pt x="12" y="40"/>
                </a:lnTo>
                <a:lnTo>
                  <a:pt x="15" y="40"/>
                </a:lnTo>
                <a:lnTo>
                  <a:pt x="18" y="37"/>
                </a:lnTo>
                <a:lnTo>
                  <a:pt x="18" y="37"/>
                </a:lnTo>
                <a:lnTo>
                  <a:pt x="18" y="34"/>
                </a:lnTo>
                <a:lnTo>
                  <a:pt x="18" y="34"/>
                </a:lnTo>
                <a:lnTo>
                  <a:pt x="18" y="31"/>
                </a:lnTo>
                <a:lnTo>
                  <a:pt x="15" y="31"/>
                </a:lnTo>
                <a:lnTo>
                  <a:pt x="12" y="31"/>
                </a:lnTo>
                <a:lnTo>
                  <a:pt x="6" y="28"/>
                </a:lnTo>
                <a:lnTo>
                  <a:pt x="3" y="28"/>
                </a:lnTo>
                <a:lnTo>
                  <a:pt x="3" y="25"/>
                </a:lnTo>
                <a:lnTo>
                  <a:pt x="0" y="25"/>
                </a:lnTo>
                <a:lnTo>
                  <a:pt x="0" y="21"/>
                </a:lnTo>
                <a:lnTo>
                  <a:pt x="0" y="18"/>
                </a:lnTo>
                <a:lnTo>
                  <a:pt x="0" y="18"/>
                </a:lnTo>
                <a:lnTo>
                  <a:pt x="0" y="15"/>
                </a:lnTo>
                <a:lnTo>
                  <a:pt x="3" y="15"/>
                </a:lnTo>
                <a:lnTo>
                  <a:pt x="3" y="12"/>
                </a:lnTo>
                <a:lnTo>
                  <a:pt x="6" y="12"/>
                </a:lnTo>
                <a:lnTo>
                  <a:pt x="6" y="12"/>
                </a:lnTo>
                <a:lnTo>
                  <a:pt x="9" y="12"/>
                </a:lnTo>
                <a:lnTo>
                  <a:pt x="12" y="12"/>
                </a:lnTo>
                <a:lnTo>
                  <a:pt x="15" y="12"/>
                </a:lnTo>
                <a:lnTo>
                  <a:pt x="18" y="12"/>
                </a:lnTo>
                <a:lnTo>
                  <a:pt x="21" y="12"/>
                </a:lnTo>
                <a:lnTo>
                  <a:pt x="21" y="15"/>
                </a:lnTo>
                <a:lnTo>
                  <a:pt x="21" y="18"/>
                </a:lnTo>
                <a:lnTo>
                  <a:pt x="25" y="18"/>
                </a:lnTo>
                <a:lnTo>
                  <a:pt x="18" y="21"/>
                </a:lnTo>
                <a:lnTo>
                  <a:pt x="18" y="18"/>
                </a:lnTo>
                <a:lnTo>
                  <a:pt x="15" y="15"/>
                </a:lnTo>
                <a:lnTo>
                  <a:pt x="15" y="15"/>
                </a:lnTo>
                <a:lnTo>
                  <a:pt x="12" y="15"/>
                </a:lnTo>
                <a:lnTo>
                  <a:pt x="9" y="15"/>
                </a:lnTo>
                <a:lnTo>
                  <a:pt x="6" y="15"/>
                </a:lnTo>
                <a:lnTo>
                  <a:pt x="6" y="18"/>
                </a:lnTo>
                <a:lnTo>
                  <a:pt x="6" y="18"/>
                </a:lnTo>
                <a:lnTo>
                  <a:pt x="6" y="21"/>
                </a:lnTo>
                <a:lnTo>
                  <a:pt x="6" y="21"/>
                </a:lnTo>
                <a:lnTo>
                  <a:pt x="6" y="21"/>
                </a:lnTo>
                <a:lnTo>
                  <a:pt x="6" y="21"/>
                </a:lnTo>
                <a:lnTo>
                  <a:pt x="9" y="25"/>
                </a:lnTo>
                <a:lnTo>
                  <a:pt x="12" y="25"/>
                </a:lnTo>
                <a:lnTo>
                  <a:pt x="18" y="25"/>
                </a:lnTo>
                <a:lnTo>
                  <a:pt x="21" y="28"/>
                </a:lnTo>
                <a:lnTo>
                  <a:pt x="21" y="28"/>
                </a:lnTo>
                <a:lnTo>
                  <a:pt x="25" y="28"/>
                </a:lnTo>
                <a:lnTo>
                  <a:pt x="25" y="31"/>
                </a:lnTo>
                <a:lnTo>
                  <a:pt x="25" y="34"/>
                </a:lnTo>
                <a:lnTo>
                  <a:pt x="25" y="37"/>
                </a:lnTo>
                <a:lnTo>
                  <a:pt x="25" y="40"/>
                </a:lnTo>
                <a:lnTo>
                  <a:pt x="21" y="40"/>
                </a:lnTo>
                <a:lnTo>
                  <a:pt x="18" y="43"/>
                </a:lnTo>
                <a:lnTo>
                  <a:pt x="15" y="43"/>
                </a:lnTo>
                <a:lnTo>
                  <a:pt x="12" y="43"/>
                </a:lnTo>
                <a:lnTo>
                  <a:pt x="6" y="43"/>
                </a:lnTo>
                <a:lnTo>
                  <a:pt x="3" y="40"/>
                </a:lnTo>
                <a:lnTo>
                  <a:pt x="0" y="37"/>
                </a:lnTo>
                <a:lnTo>
                  <a:pt x="0" y="34"/>
                </a:lnTo>
                <a:close/>
                <a:moveTo>
                  <a:pt x="12" y="6"/>
                </a:moveTo>
                <a:lnTo>
                  <a:pt x="15" y="0"/>
                </a:lnTo>
                <a:lnTo>
                  <a:pt x="21" y="0"/>
                </a:lnTo>
                <a:lnTo>
                  <a:pt x="15" y="9"/>
                </a:lnTo>
                <a:lnTo>
                  <a:pt x="9" y="9"/>
                </a:lnTo>
                <a:lnTo>
                  <a:pt x="3" y="0"/>
                </a:lnTo>
                <a:lnTo>
                  <a:pt x="9" y="0"/>
                </a:lnTo>
                <a:lnTo>
                  <a:pt x="12" y="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5" name="Freeform 185"/>
          <p:cNvSpPr>
            <a:spLocks noEditPoints="1"/>
          </p:cNvSpPr>
          <p:nvPr/>
        </p:nvSpPr>
        <p:spPr bwMode="auto">
          <a:xfrm>
            <a:off x="7040563" y="4814888"/>
            <a:ext cx="9525" cy="68262"/>
          </a:xfrm>
          <a:custGeom>
            <a:avLst/>
            <a:gdLst>
              <a:gd name="T0" fmla="*/ 0 w 6"/>
              <a:gd name="T1" fmla="*/ 6 h 43"/>
              <a:gd name="T2" fmla="*/ 0 w 6"/>
              <a:gd name="T3" fmla="*/ 0 h 43"/>
              <a:gd name="T4" fmla="*/ 6 w 6"/>
              <a:gd name="T5" fmla="*/ 0 h 43"/>
              <a:gd name="T6" fmla="*/ 6 w 6"/>
              <a:gd name="T7" fmla="*/ 6 h 43"/>
              <a:gd name="T8" fmla="*/ 0 w 6"/>
              <a:gd name="T9" fmla="*/ 6 h 43"/>
              <a:gd name="T10" fmla="*/ 0 w 6"/>
              <a:gd name="T11" fmla="*/ 43 h 43"/>
              <a:gd name="T12" fmla="*/ 0 w 6"/>
              <a:gd name="T13" fmla="*/ 12 h 43"/>
              <a:gd name="T14" fmla="*/ 6 w 6"/>
              <a:gd name="T15" fmla="*/ 12 h 43"/>
              <a:gd name="T16" fmla="*/ 6 w 6"/>
              <a:gd name="T17" fmla="*/ 43 h 43"/>
              <a:gd name="T18" fmla="*/ 0 w 6"/>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3">
                <a:moveTo>
                  <a:pt x="0" y="6"/>
                </a:moveTo>
                <a:lnTo>
                  <a:pt x="0" y="0"/>
                </a:lnTo>
                <a:lnTo>
                  <a:pt x="6" y="0"/>
                </a:lnTo>
                <a:lnTo>
                  <a:pt x="6" y="6"/>
                </a:lnTo>
                <a:lnTo>
                  <a:pt x="0" y="6"/>
                </a:lnTo>
                <a:close/>
                <a:moveTo>
                  <a:pt x="0" y="43"/>
                </a:moveTo>
                <a:lnTo>
                  <a:pt x="0" y="12"/>
                </a:lnTo>
                <a:lnTo>
                  <a:pt x="6" y="12"/>
                </a:lnTo>
                <a:lnTo>
                  <a:pt x="6"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6" name="Freeform 186"/>
          <p:cNvSpPr>
            <a:spLocks/>
          </p:cNvSpPr>
          <p:nvPr/>
        </p:nvSpPr>
        <p:spPr bwMode="auto">
          <a:xfrm>
            <a:off x="7064375" y="4833938"/>
            <a:ext cx="39688" cy="49212"/>
          </a:xfrm>
          <a:custGeom>
            <a:avLst/>
            <a:gdLst>
              <a:gd name="T0" fmla="*/ 0 w 25"/>
              <a:gd name="T1" fmla="*/ 31 h 31"/>
              <a:gd name="T2" fmla="*/ 0 w 25"/>
              <a:gd name="T3" fmla="*/ 0 h 31"/>
              <a:gd name="T4" fmla="*/ 3 w 25"/>
              <a:gd name="T5" fmla="*/ 0 h 31"/>
              <a:gd name="T6" fmla="*/ 3 w 25"/>
              <a:gd name="T7" fmla="*/ 3 h 31"/>
              <a:gd name="T8" fmla="*/ 6 w 25"/>
              <a:gd name="T9" fmla="*/ 0 h 31"/>
              <a:gd name="T10" fmla="*/ 12 w 25"/>
              <a:gd name="T11" fmla="*/ 0 h 31"/>
              <a:gd name="T12" fmla="*/ 16 w 25"/>
              <a:gd name="T13" fmla="*/ 0 h 31"/>
              <a:gd name="T14" fmla="*/ 19 w 25"/>
              <a:gd name="T15" fmla="*/ 0 h 31"/>
              <a:gd name="T16" fmla="*/ 22 w 25"/>
              <a:gd name="T17" fmla="*/ 0 h 31"/>
              <a:gd name="T18" fmla="*/ 22 w 25"/>
              <a:gd name="T19" fmla="*/ 3 h 31"/>
              <a:gd name="T20" fmla="*/ 25 w 25"/>
              <a:gd name="T21" fmla="*/ 3 h 31"/>
              <a:gd name="T22" fmla="*/ 25 w 25"/>
              <a:gd name="T23" fmla="*/ 6 h 31"/>
              <a:gd name="T24" fmla="*/ 25 w 25"/>
              <a:gd name="T25" fmla="*/ 9 h 31"/>
              <a:gd name="T26" fmla="*/ 25 w 25"/>
              <a:gd name="T27" fmla="*/ 13 h 31"/>
              <a:gd name="T28" fmla="*/ 25 w 25"/>
              <a:gd name="T29" fmla="*/ 31 h 31"/>
              <a:gd name="T30" fmla="*/ 19 w 25"/>
              <a:gd name="T31" fmla="*/ 31 h 31"/>
              <a:gd name="T32" fmla="*/ 19 w 25"/>
              <a:gd name="T33" fmla="*/ 13 h 31"/>
              <a:gd name="T34" fmla="*/ 19 w 25"/>
              <a:gd name="T35" fmla="*/ 9 h 31"/>
              <a:gd name="T36" fmla="*/ 19 w 25"/>
              <a:gd name="T37" fmla="*/ 6 h 31"/>
              <a:gd name="T38" fmla="*/ 19 w 25"/>
              <a:gd name="T39" fmla="*/ 6 h 31"/>
              <a:gd name="T40" fmla="*/ 16 w 25"/>
              <a:gd name="T41" fmla="*/ 3 h 31"/>
              <a:gd name="T42" fmla="*/ 16 w 25"/>
              <a:gd name="T43" fmla="*/ 3 h 31"/>
              <a:gd name="T44" fmla="*/ 12 w 25"/>
              <a:gd name="T45" fmla="*/ 3 h 31"/>
              <a:gd name="T46" fmla="*/ 9 w 25"/>
              <a:gd name="T47" fmla="*/ 3 h 31"/>
              <a:gd name="T48" fmla="*/ 6 w 25"/>
              <a:gd name="T49" fmla="*/ 6 h 31"/>
              <a:gd name="T50" fmla="*/ 3 w 25"/>
              <a:gd name="T51" fmla="*/ 9 h 31"/>
              <a:gd name="T52" fmla="*/ 3 w 25"/>
              <a:gd name="T53" fmla="*/ 13 h 31"/>
              <a:gd name="T54" fmla="*/ 3 w 25"/>
              <a:gd name="T55" fmla="*/ 31 h 31"/>
              <a:gd name="T56" fmla="*/ 0 w 25"/>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31">
                <a:moveTo>
                  <a:pt x="0" y="31"/>
                </a:moveTo>
                <a:lnTo>
                  <a:pt x="0" y="0"/>
                </a:lnTo>
                <a:lnTo>
                  <a:pt x="3" y="0"/>
                </a:lnTo>
                <a:lnTo>
                  <a:pt x="3" y="3"/>
                </a:lnTo>
                <a:lnTo>
                  <a:pt x="6" y="0"/>
                </a:lnTo>
                <a:lnTo>
                  <a:pt x="12" y="0"/>
                </a:lnTo>
                <a:lnTo>
                  <a:pt x="16" y="0"/>
                </a:lnTo>
                <a:lnTo>
                  <a:pt x="19" y="0"/>
                </a:lnTo>
                <a:lnTo>
                  <a:pt x="22" y="0"/>
                </a:lnTo>
                <a:lnTo>
                  <a:pt x="22" y="3"/>
                </a:lnTo>
                <a:lnTo>
                  <a:pt x="25" y="3"/>
                </a:lnTo>
                <a:lnTo>
                  <a:pt x="25" y="6"/>
                </a:lnTo>
                <a:lnTo>
                  <a:pt x="25" y="9"/>
                </a:lnTo>
                <a:lnTo>
                  <a:pt x="25" y="13"/>
                </a:lnTo>
                <a:lnTo>
                  <a:pt x="25" y="31"/>
                </a:lnTo>
                <a:lnTo>
                  <a:pt x="19" y="31"/>
                </a:lnTo>
                <a:lnTo>
                  <a:pt x="19" y="13"/>
                </a:lnTo>
                <a:lnTo>
                  <a:pt x="19" y="9"/>
                </a:lnTo>
                <a:lnTo>
                  <a:pt x="19" y="6"/>
                </a:lnTo>
                <a:lnTo>
                  <a:pt x="19" y="6"/>
                </a:lnTo>
                <a:lnTo>
                  <a:pt x="16" y="3"/>
                </a:lnTo>
                <a:lnTo>
                  <a:pt x="16" y="3"/>
                </a:lnTo>
                <a:lnTo>
                  <a:pt x="12" y="3"/>
                </a:lnTo>
                <a:lnTo>
                  <a:pt x="9" y="3"/>
                </a:lnTo>
                <a:lnTo>
                  <a:pt x="6" y="6"/>
                </a:lnTo>
                <a:lnTo>
                  <a:pt x="3" y="9"/>
                </a:lnTo>
                <a:lnTo>
                  <a:pt x="3" y="13"/>
                </a:lnTo>
                <a:lnTo>
                  <a:pt x="3"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7" name="Freeform 187"/>
          <p:cNvSpPr>
            <a:spLocks noEditPoints="1"/>
          </p:cNvSpPr>
          <p:nvPr/>
        </p:nvSpPr>
        <p:spPr bwMode="auto">
          <a:xfrm>
            <a:off x="7113588" y="4833938"/>
            <a:ext cx="44450" cy="49212"/>
          </a:xfrm>
          <a:custGeom>
            <a:avLst/>
            <a:gdLst>
              <a:gd name="T0" fmla="*/ 25 w 28"/>
              <a:gd name="T1" fmla="*/ 22 h 31"/>
              <a:gd name="T2" fmla="*/ 28 w 28"/>
              <a:gd name="T3" fmla="*/ 22 h 31"/>
              <a:gd name="T4" fmla="*/ 28 w 28"/>
              <a:gd name="T5" fmla="*/ 25 h 31"/>
              <a:gd name="T6" fmla="*/ 25 w 28"/>
              <a:gd name="T7" fmla="*/ 28 h 31"/>
              <a:gd name="T8" fmla="*/ 18 w 28"/>
              <a:gd name="T9" fmla="*/ 31 h 31"/>
              <a:gd name="T10" fmla="*/ 15 w 28"/>
              <a:gd name="T11" fmla="*/ 31 h 31"/>
              <a:gd name="T12" fmla="*/ 9 w 28"/>
              <a:gd name="T13" fmla="*/ 31 h 31"/>
              <a:gd name="T14" fmla="*/ 3 w 28"/>
              <a:gd name="T15" fmla="*/ 28 h 31"/>
              <a:gd name="T16" fmla="*/ 0 w 28"/>
              <a:gd name="T17" fmla="*/ 22 h 31"/>
              <a:gd name="T18" fmla="*/ 0 w 28"/>
              <a:gd name="T19" fmla="*/ 16 h 31"/>
              <a:gd name="T20" fmla="*/ 0 w 28"/>
              <a:gd name="T21" fmla="*/ 9 h 31"/>
              <a:gd name="T22" fmla="*/ 3 w 28"/>
              <a:gd name="T23" fmla="*/ 3 h 31"/>
              <a:gd name="T24" fmla="*/ 9 w 28"/>
              <a:gd name="T25" fmla="*/ 0 h 31"/>
              <a:gd name="T26" fmla="*/ 15 w 28"/>
              <a:gd name="T27" fmla="*/ 0 h 31"/>
              <a:gd name="T28" fmla="*/ 22 w 28"/>
              <a:gd name="T29" fmla="*/ 0 h 31"/>
              <a:gd name="T30" fmla="*/ 25 w 28"/>
              <a:gd name="T31" fmla="*/ 3 h 31"/>
              <a:gd name="T32" fmla="*/ 28 w 28"/>
              <a:gd name="T33" fmla="*/ 9 h 31"/>
              <a:gd name="T34" fmla="*/ 28 w 28"/>
              <a:gd name="T35" fmla="*/ 16 h 31"/>
              <a:gd name="T36" fmla="*/ 28 w 28"/>
              <a:gd name="T37" fmla="*/ 16 h 31"/>
              <a:gd name="T38" fmla="*/ 28 w 28"/>
              <a:gd name="T39" fmla="*/ 16 h 31"/>
              <a:gd name="T40" fmla="*/ 6 w 28"/>
              <a:gd name="T41" fmla="*/ 16 h 31"/>
              <a:gd name="T42" fmla="*/ 6 w 28"/>
              <a:gd name="T43" fmla="*/ 22 h 31"/>
              <a:gd name="T44" fmla="*/ 9 w 28"/>
              <a:gd name="T45" fmla="*/ 25 h 31"/>
              <a:gd name="T46" fmla="*/ 12 w 28"/>
              <a:gd name="T47" fmla="*/ 28 h 31"/>
              <a:gd name="T48" fmla="*/ 15 w 28"/>
              <a:gd name="T49" fmla="*/ 28 h 31"/>
              <a:gd name="T50" fmla="*/ 18 w 28"/>
              <a:gd name="T51" fmla="*/ 28 h 31"/>
              <a:gd name="T52" fmla="*/ 18 w 28"/>
              <a:gd name="T53" fmla="*/ 25 h 31"/>
              <a:gd name="T54" fmla="*/ 22 w 28"/>
              <a:gd name="T55" fmla="*/ 25 h 31"/>
              <a:gd name="T56" fmla="*/ 25 w 28"/>
              <a:gd name="T57" fmla="*/ 22 h 31"/>
              <a:gd name="T58" fmla="*/ 6 w 28"/>
              <a:gd name="T59" fmla="*/ 13 h 31"/>
              <a:gd name="T60" fmla="*/ 25 w 28"/>
              <a:gd name="T61" fmla="*/ 13 h 31"/>
              <a:gd name="T62" fmla="*/ 22 w 28"/>
              <a:gd name="T63" fmla="*/ 9 h 31"/>
              <a:gd name="T64" fmla="*/ 22 w 28"/>
              <a:gd name="T65" fmla="*/ 6 h 31"/>
              <a:gd name="T66" fmla="*/ 18 w 28"/>
              <a:gd name="T67" fmla="*/ 3 h 31"/>
              <a:gd name="T68" fmla="*/ 15 w 28"/>
              <a:gd name="T69" fmla="*/ 3 h 31"/>
              <a:gd name="T70" fmla="*/ 12 w 28"/>
              <a:gd name="T71" fmla="*/ 3 h 31"/>
              <a:gd name="T72" fmla="*/ 9 w 28"/>
              <a:gd name="T73" fmla="*/ 6 h 31"/>
              <a:gd name="T74" fmla="*/ 6 w 28"/>
              <a:gd name="T75" fmla="*/ 9 h 31"/>
              <a:gd name="T76" fmla="*/ 6 w 28"/>
              <a:gd name="T77"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1">
                <a:moveTo>
                  <a:pt x="25" y="22"/>
                </a:moveTo>
                <a:lnTo>
                  <a:pt x="28" y="22"/>
                </a:lnTo>
                <a:lnTo>
                  <a:pt x="28" y="25"/>
                </a:lnTo>
                <a:lnTo>
                  <a:pt x="25" y="28"/>
                </a:lnTo>
                <a:lnTo>
                  <a:pt x="18" y="31"/>
                </a:lnTo>
                <a:lnTo>
                  <a:pt x="15" y="31"/>
                </a:lnTo>
                <a:lnTo>
                  <a:pt x="9" y="31"/>
                </a:lnTo>
                <a:lnTo>
                  <a:pt x="3" y="28"/>
                </a:lnTo>
                <a:lnTo>
                  <a:pt x="0" y="22"/>
                </a:lnTo>
                <a:lnTo>
                  <a:pt x="0" y="16"/>
                </a:lnTo>
                <a:lnTo>
                  <a:pt x="0" y="9"/>
                </a:lnTo>
                <a:lnTo>
                  <a:pt x="3" y="3"/>
                </a:lnTo>
                <a:lnTo>
                  <a:pt x="9" y="0"/>
                </a:lnTo>
                <a:lnTo>
                  <a:pt x="15" y="0"/>
                </a:lnTo>
                <a:lnTo>
                  <a:pt x="22" y="0"/>
                </a:lnTo>
                <a:lnTo>
                  <a:pt x="25" y="3"/>
                </a:lnTo>
                <a:lnTo>
                  <a:pt x="28" y="9"/>
                </a:lnTo>
                <a:lnTo>
                  <a:pt x="28" y="16"/>
                </a:lnTo>
                <a:lnTo>
                  <a:pt x="28" y="16"/>
                </a:lnTo>
                <a:lnTo>
                  <a:pt x="28" y="16"/>
                </a:lnTo>
                <a:lnTo>
                  <a:pt x="6" y="16"/>
                </a:lnTo>
                <a:lnTo>
                  <a:pt x="6" y="22"/>
                </a:lnTo>
                <a:lnTo>
                  <a:pt x="9" y="25"/>
                </a:lnTo>
                <a:lnTo>
                  <a:pt x="12" y="28"/>
                </a:lnTo>
                <a:lnTo>
                  <a:pt x="15" y="28"/>
                </a:lnTo>
                <a:lnTo>
                  <a:pt x="18" y="28"/>
                </a:lnTo>
                <a:lnTo>
                  <a:pt x="18" y="25"/>
                </a:lnTo>
                <a:lnTo>
                  <a:pt x="22" y="25"/>
                </a:lnTo>
                <a:lnTo>
                  <a:pt x="25" y="22"/>
                </a:lnTo>
                <a:close/>
                <a:moveTo>
                  <a:pt x="6" y="13"/>
                </a:moveTo>
                <a:lnTo>
                  <a:pt x="25" y="13"/>
                </a:lnTo>
                <a:lnTo>
                  <a:pt x="22" y="9"/>
                </a:lnTo>
                <a:lnTo>
                  <a:pt x="22" y="6"/>
                </a:lnTo>
                <a:lnTo>
                  <a:pt x="18" y="3"/>
                </a:lnTo>
                <a:lnTo>
                  <a:pt x="15" y="3"/>
                </a:lnTo>
                <a:lnTo>
                  <a:pt x="12" y="3"/>
                </a:lnTo>
                <a:lnTo>
                  <a:pt x="9" y="6"/>
                </a:lnTo>
                <a:lnTo>
                  <a:pt x="6" y="9"/>
                </a:lnTo>
                <a:lnTo>
                  <a:pt x="6" y="1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8" name="Freeform 188"/>
          <p:cNvSpPr>
            <a:spLocks noEditPoints="1"/>
          </p:cNvSpPr>
          <p:nvPr/>
        </p:nvSpPr>
        <p:spPr bwMode="auto">
          <a:xfrm>
            <a:off x="7226300" y="4706938"/>
            <a:ext cx="87313" cy="136525"/>
          </a:xfrm>
          <a:custGeom>
            <a:avLst/>
            <a:gdLst>
              <a:gd name="T0" fmla="*/ 21 w 55"/>
              <a:gd name="T1" fmla="*/ 65 h 86"/>
              <a:gd name="T2" fmla="*/ 21 w 55"/>
              <a:gd name="T3" fmla="*/ 65 h 86"/>
              <a:gd name="T4" fmla="*/ 21 w 55"/>
              <a:gd name="T5" fmla="*/ 62 h 86"/>
              <a:gd name="T6" fmla="*/ 21 w 55"/>
              <a:gd name="T7" fmla="*/ 56 h 86"/>
              <a:gd name="T8" fmla="*/ 24 w 55"/>
              <a:gd name="T9" fmla="*/ 52 h 86"/>
              <a:gd name="T10" fmla="*/ 24 w 55"/>
              <a:gd name="T11" fmla="*/ 49 h 86"/>
              <a:gd name="T12" fmla="*/ 28 w 55"/>
              <a:gd name="T13" fmla="*/ 46 h 86"/>
              <a:gd name="T14" fmla="*/ 31 w 55"/>
              <a:gd name="T15" fmla="*/ 43 h 86"/>
              <a:gd name="T16" fmla="*/ 37 w 55"/>
              <a:gd name="T17" fmla="*/ 37 h 86"/>
              <a:gd name="T18" fmla="*/ 40 w 55"/>
              <a:gd name="T19" fmla="*/ 34 h 86"/>
              <a:gd name="T20" fmla="*/ 43 w 55"/>
              <a:gd name="T21" fmla="*/ 31 h 86"/>
              <a:gd name="T22" fmla="*/ 43 w 55"/>
              <a:gd name="T23" fmla="*/ 28 h 86"/>
              <a:gd name="T24" fmla="*/ 46 w 55"/>
              <a:gd name="T25" fmla="*/ 25 h 86"/>
              <a:gd name="T26" fmla="*/ 43 w 55"/>
              <a:gd name="T27" fmla="*/ 19 h 86"/>
              <a:gd name="T28" fmla="*/ 40 w 55"/>
              <a:gd name="T29" fmla="*/ 12 h 86"/>
              <a:gd name="T30" fmla="*/ 34 w 55"/>
              <a:gd name="T31" fmla="*/ 9 h 86"/>
              <a:gd name="T32" fmla="*/ 28 w 55"/>
              <a:gd name="T33" fmla="*/ 9 h 86"/>
              <a:gd name="T34" fmla="*/ 21 w 55"/>
              <a:gd name="T35" fmla="*/ 9 h 86"/>
              <a:gd name="T36" fmla="*/ 15 w 55"/>
              <a:gd name="T37" fmla="*/ 12 h 86"/>
              <a:gd name="T38" fmla="*/ 12 w 55"/>
              <a:gd name="T39" fmla="*/ 19 h 86"/>
              <a:gd name="T40" fmla="*/ 9 w 55"/>
              <a:gd name="T41" fmla="*/ 25 h 86"/>
              <a:gd name="T42" fmla="*/ 0 w 55"/>
              <a:gd name="T43" fmla="*/ 25 h 86"/>
              <a:gd name="T44" fmla="*/ 3 w 55"/>
              <a:gd name="T45" fmla="*/ 12 h 86"/>
              <a:gd name="T46" fmla="*/ 9 w 55"/>
              <a:gd name="T47" fmla="*/ 6 h 86"/>
              <a:gd name="T48" fmla="*/ 15 w 55"/>
              <a:gd name="T49" fmla="*/ 0 h 86"/>
              <a:gd name="T50" fmla="*/ 28 w 55"/>
              <a:gd name="T51" fmla="*/ 0 h 86"/>
              <a:gd name="T52" fmla="*/ 40 w 55"/>
              <a:gd name="T53" fmla="*/ 0 h 86"/>
              <a:gd name="T54" fmla="*/ 49 w 55"/>
              <a:gd name="T55" fmla="*/ 6 h 86"/>
              <a:gd name="T56" fmla="*/ 52 w 55"/>
              <a:gd name="T57" fmla="*/ 12 h 86"/>
              <a:gd name="T58" fmla="*/ 55 w 55"/>
              <a:gd name="T59" fmla="*/ 22 h 86"/>
              <a:gd name="T60" fmla="*/ 55 w 55"/>
              <a:gd name="T61" fmla="*/ 28 h 86"/>
              <a:gd name="T62" fmla="*/ 52 w 55"/>
              <a:gd name="T63" fmla="*/ 34 h 86"/>
              <a:gd name="T64" fmla="*/ 49 w 55"/>
              <a:gd name="T65" fmla="*/ 37 h 86"/>
              <a:gd name="T66" fmla="*/ 43 w 55"/>
              <a:gd name="T67" fmla="*/ 46 h 86"/>
              <a:gd name="T68" fmla="*/ 37 w 55"/>
              <a:gd name="T69" fmla="*/ 49 h 86"/>
              <a:gd name="T70" fmla="*/ 37 w 55"/>
              <a:gd name="T71" fmla="*/ 52 h 86"/>
              <a:gd name="T72" fmla="*/ 34 w 55"/>
              <a:gd name="T73" fmla="*/ 52 h 86"/>
              <a:gd name="T74" fmla="*/ 34 w 55"/>
              <a:gd name="T75" fmla="*/ 56 h 86"/>
              <a:gd name="T76" fmla="*/ 34 w 55"/>
              <a:gd name="T77" fmla="*/ 59 h 86"/>
              <a:gd name="T78" fmla="*/ 34 w 55"/>
              <a:gd name="T79" fmla="*/ 65 h 86"/>
              <a:gd name="T80" fmla="*/ 21 w 55"/>
              <a:gd name="T81" fmla="*/ 65 h 86"/>
              <a:gd name="T82" fmla="*/ 21 w 55"/>
              <a:gd name="T83" fmla="*/ 86 h 86"/>
              <a:gd name="T84" fmla="*/ 21 w 55"/>
              <a:gd name="T85" fmla="*/ 74 h 86"/>
              <a:gd name="T86" fmla="*/ 34 w 55"/>
              <a:gd name="T87" fmla="*/ 74 h 86"/>
              <a:gd name="T88" fmla="*/ 34 w 55"/>
              <a:gd name="T89" fmla="*/ 86 h 86"/>
              <a:gd name="T90" fmla="*/ 21 w 55"/>
              <a:gd name="T9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 h="86">
                <a:moveTo>
                  <a:pt x="21" y="65"/>
                </a:moveTo>
                <a:lnTo>
                  <a:pt x="21" y="65"/>
                </a:lnTo>
                <a:lnTo>
                  <a:pt x="21" y="62"/>
                </a:lnTo>
                <a:lnTo>
                  <a:pt x="21" y="56"/>
                </a:lnTo>
                <a:lnTo>
                  <a:pt x="24" y="52"/>
                </a:lnTo>
                <a:lnTo>
                  <a:pt x="24" y="49"/>
                </a:lnTo>
                <a:lnTo>
                  <a:pt x="28" y="46"/>
                </a:lnTo>
                <a:lnTo>
                  <a:pt x="31" y="43"/>
                </a:lnTo>
                <a:lnTo>
                  <a:pt x="37" y="37"/>
                </a:lnTo>
                <a:lnTo>
                  <a:pt x="40" y="34"/>
                </a:lnTo>
                <a:lnTo>
                  <a:pt x="43" y="31"/>
                </a:lnTo>
                <a:lnTo>
                  <a:pt x="43" y="28"/>
                </a:lnTo>
                <a:lnTo>
                  <a:pt x="46" y="25"/>
                </a:lnTo>
                <a:lnTo>
                  <a:pt x="43" y="19"/>
                </a:lnTo>
                <a:lnTo>
                  <a:pt x="40" y="12"/>
                </a:lnTo>
                <a:lnTo>
                  <a:pt x="34" y="9"/>
                </a:lnTo>
                <a:lnTo>
                  <a:pt x="28" y="9"/>
                </a:lnTo>
                <a:lnTo>
                  <a:pt x="21" y="9"/>
                </a:lnTo>
                <a:lnTo>
                  <a:pt x="15" y="12"/>
                </a:lnTo>
                <a:lnTo>
                  <a:pt x="12" y="19"/>
                </a:lnTo>
                <a:lnTo>
                  <a:pt x="9" y="25"/>
                </a:lnTo>
                <a:lnTo>
                  <a:pt x="0" y="25"/>
                </a:lnTo>
                <a:lnTo>
                  <a:pt x="3" y="12"/>
                </a:lnTo>
                <a:lnTo>
                  <a:pt x="9" y="6"/>
                </a:lnTo>
                <a:lnTo>
                  <a:pt x="15" y="0"/>
                </a:lnTo>
                <a:lnTo>
                  <a:pt x="28" y="0"/>
                </a:lnTo>
                <a:lnTo>
                  <a:pt x="40" y="0"/>
                </a:lnTo>
                <a:lnTo>
                  <a:pt x="49" y="6"/>
                </a:lnTo>
                <a:lnTo>
                  <a:pt x="52" y="12"/>
                </a:lnTo>
                <a:lnTo>
                  <a:pt x="55" y="22"/>
                </a:lnTo>
                <a:lnTo>
                  <a:pt x="55" y="28"/>
                </a:lnTo>
                <a:lnTo>
                  <a:pt x="52" y="34"/>
                </a:lnTo>
                <a:lnTo>
                  <a:pt x="49" y="37"/>
                </a:lnTo>
                <a:lnTo>
                  <a:pt x="43" y="46"/>
                </a:lnTo>
                <a:lnTo>
                  <a:pt x="37" y="49"/>
                </a:lnTo>
                <a:lnTo>
                  <a:pt x="37" y="52"/>
                </a:lnTo>
                <a:lnTo>
                  <a:pt x="34" y="52"/>
                </a:lnTo>
                <a:lnTo>
                  <a:pt x="34" y="56"/>
                </a:lnTo>
                <a:lnTo>
                  <a:pt x="34" y="59"/>
                </a:lnTo>
                <a:lnTo>
                  <a:pt x="34" y="65"/>
                </a:lnTo>
                <a:lnTo>
                  <a:pt x="21" y="65"/>
                </a:lnTo>
                <a:close/>
                <a:moveTo>
                  <a:pt x="21" y="86"/>
                </a:moveTo>
                <a:lnTo>
                  <a:pt x="21" y="74"/>
                </a:lnTo>
                <a:lnTo>
                  <a:pt x="34" y="74"/>
                </a:lnTo>
                <a:lnTo>
                  <a:pt x="34" y="86"/>
                </a:lnTo>
                <a:lnTo>
                  <a:pt x="21" y="8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09" name="Freeform 189"/>
          <p:cNvSpPr>
            <a:spLocks noEditPoints="1"/>
          </p:cNvSpPr>
          <p:nvPr/>
        </p:nvSpPr>
        <p:spPr bwMode="auto">
          <a:xfrm>
            <a:off x="7334250" y="4706938"/>
            <a:ext cx="87313" cy="136525"/>
          </a:xfrm>
          <a:custGeom>
            <a:avLst/>
            <a:gdLst>
              <a:gd name="T0" fmla="*/ 21 w 55"/>
              <a:gd name="T1" fmla="*/ 65 h 86"/>
              <a:gd name="T2" fmla="*/ 21 w 55"/>
              <a:gd name="T3" fmla="*/ 65 h 86"/>
              <a:gd name="T4" fmla="*/ 21 w 55"/>
              <a:gd name="T5" fmla="*/ 62 h 86"/>
              <a:gd name="T6" fmla="*/ 21 w 55"/>
              <a:gd name="T7" fmla="*/ 56 h 86"/>
              <a:gd name="T8" fmla="*/ 24 w 55"/>
              <a:gd name="T9" fmla="*/ 52 h 86"/>
              <a:gd name="T10" fmla="*/ 24 w 55"/>
              <a:gd name="T11" fmla="*/ 49 h 86"/>
              <a:gd name="T12" fmla="*/ 27 w 55"/>
              <a:gd name="T13" fmla="*/ 46 h 86"/>
              <a:gd name="T14" fmla="*/ 30 w 55"/>
              <a:gd name="T15" fmla="*/ 43 h 86"/>
              <a:gd name="T16" fmla="*/ 37 w 55"/>
              <a:gd name="T17" fmla="*/ 37 h 86"/>
              <a:gd name="T18" fmla="*/ 40 w 55"/>
              <a:gd name="T19" fmla="*/ 34 h 86"/>
              <a:gd name="T20" fmla="*/ 43 w 55"/>
              <a:gd name="T21" fmla="*/ 31 h 86"/>
              <a:gd name="T22" fmla="*/ 43 w 55"/>
              <a:gd name="T23" fmla="*/ 28 h 86"/>
              <a:gd name="T24" fmla="*/ 43 w 55"/>
              <a:gd name="T25" fmla="*/ 25 h 86"/>
              <a:gd name="T26" fmla="*/ 43 w 55"/>
              <a:gd name="T27" fmla="*/ 19 h 86"/>
              <a:gd name="T28" fmla="*/ 40 w 55"/>
              <a:gd name="T29" fmla="*/ 12 h 86"/>
              <a:gd name="T30" fmla="*/ 34 w 55"/>
              <a:gd name="T31" fmla="*/ 9 h 86"/>
              <a:gd name="T32" fmla="*/ 27 w 55"/>
              <a:gd name="T33" fmla="*/ 9 h 86"/>
              <a:gd name="T34" fmla="*/ 21 w 55"/>
              <a:gd name="T35" fmla="*/ 9 h 86"/>
              <a:gd name="T36" fmla="*/ 15 w 55"/>
              <a:gd name="T37" fmla="*/ 12 h 86"/>
              <a:gd name="T38" fmla="*/ 12 w 55"/>
              <a:gd name="T39" fmla="*/ 19 h 86"/>
              <a:gd name="T40" fmla="*/ 9 w 55"/>
              <a:gd name="T41" fmla="*/ 25 h 86"/>
              <a:gd name="T42" fmla="*/ 0 w 55"/>
              <a:gd name="T43" fmla="*/ 25 h 86"/>
              <a:gd name="T44" fmla="*/ 3 w 55"/>
              <a:gd name="T45" fmla="*/ 12 h 86"/>
              <a:gd name="T46" fmla="*/ 9 w 55"/>
              <a:gd name="T47" fmla="*/ 6 h 86"/>
              <a:gd name="T48" fmla="*/ 15 w 55"/>
              <a:gd name="T49" fmla="*/ 0 h 86"/>
              <a:gd name="T50" fmla="*/ 27 w 55"/>
              <a:gd name="T51" fmla="*/ 0 h 86"/>
              <a:gd name="T52" fmla="*/ 40 w 55"/>
              <a:gd name="T53" fmla="*/ 0 h 86"/>
              <a:gd name="T54" fmla="*/ 49 w 55"/>
              <a:gd name="T55" fmla="*/ 6 h 86"/>
              <a:gd name="T56" fmla="*/ 52 w 55"/>
              <a:gd name="T57" fmla="*/ 12 h 86"/>
              <a:gd name="T58" fmla="*/ 55 w 55"/>
              <a:gd name="T59" fmla="*/ 22 h 86"/>
              <a:gd name="T60" fmla="*/ 55 w 55"/>
              <a:gd name="T61" fmla="*/ 28 h 86"/>
              <a:gd name="T62" fmla="*/ 52 w 55"/>
              <a:gd name="T63" fmla="*/ 34 h 86"/>
              <a:gd name="T64" fmla="*/ 49 w 55"/>
              <a:gd name="T65" fmla="*/ 37 h 86"/>
              <a:gd name="T66" fmla="*/ 43 w 55"/>
              <a:gd name="T67" fmla="*/ 46 h 86"/>
              <a:gd name="T68" fmla="*/ 37 w 55"/>
              <a:gd name="T69" fmla="*/ 49 h 86"/>
              <a:gd name="T70" fmla="*/ 37 w 55"/>
              <a:gd name="T71" fmla="*/ 52 h 86"/>
              <a:gd name="T72" fmla="*/ 34 w 55"/>
              <a:gd name="T73" fmla="*/ 52 h 86"/>
              <a:gd name="T74" fmla="*/ 34 w 55"/>
              <a:gd name="T75" fmla="*/ 56 h 86"/>
              <a:gd name="T76" fmla="*/ 34 w 55"/>
              <a:gd name="T77" fmla="*/ 59 h 86"/>
              <a:gd name="T78" fmla="*/ 30 w 55"/>
              <a:gd name="T79" fmla="*/ 65 h 86"/>
              <a:gd name="T80" fmla="*/ 21 w 55"/>
              <a:gd name="T81" fmla="*/ 65 h 86"/>
              <a:gd name="T82" fmla="*/ 21 w 55"/>
              <a:gd name="T83" fmla="*/ 86 h 86"/>
              <a:gd name="T84" fmla="*/ 21 w 55"/>
              <a:gd name="T85" fmla="*/ 74 h 86"/>
              <a:gd name="T86" fmla="*/ 34 w 55"/>
              <a:gd name="T87" fmla="*/ 74 h 86"/>
              <a:gd name="T88" fmla="*/ 34 w 55"/>
              <a:gd name="T89" fmla="*/ 86 h 86"/>
              <a:gd name="T90" fmla="*/ 21 w 55"/>
              <a:gd name="T9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 h="86">
                <a:moveTo>
                  <a:pt x="21" y="65"/>
                </a:moveTo>
                <a:lnTo>
                  <a:pt x="21" y="65"/>
                </a:lnTo>
                <a:lnTo>
                  <a:pt x="21" y="62"/>
                </a:lnTo>
                <a:lnTo>
                  <a:pt x="21" y="56"/>
                </a:lnTo>
                <a:lnTo>
                  <a:pt x="24" y="52"/>
                </a:lnTo>
                <a:lnTo>
                  <a:pt x="24" y="49"/>
                </a:lnTo>
                <a:lnTo>
                  <a:pt x="27" y="46"/>
                </a:lnTo>
                <a:lnTo>
                  <a:pt x="30" y="43"/>
                </a:lnTo>
                <a:lnTo>
                  <a:pt x="37" y="37"/>
                </a:lnTo>
                <a:lnTo>
                  <a:pt x="40" y="34"/>
                </a:lnTo>
                <a:lnTo>
                  <a:pt x="43" y="31"/>
                </a:lnTo>
                <a:lnTo>
                  <a:pt x="43" y="28"/>
                </a:lnTo>
                <a:lnTo>
                  <a:pt x="43" y="25"/>
                </a:lnTo>
                <a:lnTo>
                  <a:pt x="43" y="19"/>
                </a:lnTo>
                <a:lnTo>
                  <a:pt x="40" y="12"/>
                </a:lnTo>
                <a:lnTo>
                  <a:pt x="34" y="9"/>
                </a:lnTo>
                <a:lnTo>
                  <a:pt x="27" y="9"/>
                </a:lnTo>
                <a:lnTo>
                  <a:pt x="21" y="9"/>
                </a:lnTo>
                <a:lnTo>
                  <a:pt x="15" y="12"/>
                </a:lnTo>
                <a:lnTo>
                  <a:pt x="12" y="19"/>
                </a:lnTo>
                <a:lnTo>
                  <a:pt x="9" y="25"/>
                </a:lnTo>
                <a:lnTo>
                  <a:pt x="0" y="25"/>
                </a:lnTo>
                <a:lnTo>
                  <a:pt x="3" y="12"/>
                </a:lnTo>
                <a:lnTo>
                  <a:pt x="9" y="6"/>
                </a:lnTo>
                <a:lnTo>
                  <a:pt x="15" y="0"/>
                </a:lnTo>
                <a:lnTo>
                  <a:pt x="27" y="0"/>
                </a:lnTo>
                <a:lnTo>
                  <a:pt x="40" y="0"/>
                </a:lnTo>
                <a:lnTo>
                  <a:pt x="49" y="6"/>
                </a:lnTo>
                <a:lnTo>
                  <a:pt x="52" y="12"/>
                </a:lnTo>
                <a:lnTo>
                  <a:pt x="55" y="22"/>
                </a:lnTo>
                <a:lnTo>
                  <a:pt x="55" y="28"/>
                </a:lnTo>
                <a:lnTo>
                  <a:pt x="52" y="34"/>
                </a:lnTo>
                <a:lnTo>
                  <a:pt x="49" y="37"/>
                </a:lnTo>
                <a:lnTo>
                  <a:pt x="43" y="46"/>
                </a:lnTo>
                <a:lnTo>
                  <a:pt x="37" y="49"/>
                </a:lnTo>
                <a:lnTo>
                  <a:pt x="37" y="52"/>
                </a:lnTo>
                <a:lnTo>
                  <a:pt x="34" y="52"/>
                </a:lnTo>
                <a:lnTo>
                  <a:pt x="34" y="56"/>
                </a:lnTo>
                <a:lnTo>
                  <a:pt x="34" y="59"/>
                </a:lnTo>
                <a:lnTo>
                  <a:pt x="30" y="65"/>
                </a:lnTo>
                <a:lnTo>
                  <a:pt x="21" y="65"/>
                </a:lnTo>
                <a:close/>
                <a:moveTo>
                  <a:pt x="21" y="86"/>
                </a:moveTo>
                <a:lnTo>
                  <a:pt x="21" y="74"/>
                </a:lnTo>
                <a:lnTo>
                  <a:pt x="34" y="74"/>
                </a:lnTo>
                <a:lnTo>
                  <a:pt x="34" y="86"/>
                </a:lnTo>
                <a:lnTo>
                  <a:pt x="21" y="8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0" name="Freeform 190"/>
          <p:cNvSpPr>
            <a:spLocks noEditPoints="1"/>
          </p:cNvSpPr>
          <p:nvPr/>
        </p:nvSpPr>
        <p:spPr bwMode="auto">
          <a:xfrm>
            <a:off x="7440613" y="4706938"/>
            <a:ext cx="88900" cy="136525"/>
          </a:xfrm>
          <a:custGeom>
            <a:avLst/>
            <a:gdLst>
              <a:gd name="T0" fmla="*/ 22 w 56"/>
              <a:gd name="T1" fmla="*/ 65 h 86"/>
              <a:gd name="T2" fmla="*/ 22 w 56"/>
              <a:gd name="T3" fmla="*/ 65 h 86"/>
              <a:gd name="T4" fmla="*/ 22 w 56"/>
              <a:gd name="T5" fmla="*/ 62 h 86"/>
              <a:gd name="T6" fmla="*/ 22 w 56"/>
              <a:gd name="T7" fmla="*/ 56 h 86"/>
              <a:gd name="T8" fmla="*/ 25 w 56"/>
              <a:gd name="T9" fmla="*/ 52 h 86"/>
              <a:gd name="T10" fmla="*/ 25 w 56"/>
              <a:gd name="T11" fmla="*/ 49 h 86"/>
              <a:gd name="T12" fmla="*/ 28 w 56"/>
              <a:gd name="T13" fmla="*/ 46 h 86"/>
              <a:gd name="T14" fmla="*/ 31 w 56"/>
              <a:gd name="T15" fmla="*/ 43 h 86"/>
              <a:gd name="T16" fmla="*/ 37 w 56"/>
              <a:gd name="T17" fmla="*/ 37 h 86"/>
              <a:gd name="T18" fmla="*/ 40 w 56"/>
              <a:gd name="T19" fmla="*/ 34 h 86"/>
              <a:gd name="T20" fmla="*/ 44 w 56"/>
              <a:gd name="T21" fmla="*/ 31 h 86"/>
              <a:gd name="T22" fmla="*/ 44 w 56"/>
              <a:gd name="T23" fmla="*/ 28 h 86"/>
              <a:gd name="T24" fmla="*/ 44 w 56"/>
              <a:gd name="T25" fmla="*/ 25 h 86"/>
              <a:gd name="T26" fmla="*/ 44 w 56"/>
              <a:gd name="T27" fmla="*/ 19 h 86"/>
              <a:gd name="T28" fmla="*/ 40 w 56"/>
              <a:gd name="T29" fmla="*/ 12 h 86"/>
              <a:gd name="T30" fmla="*/ 34 w 56"/>
              <a:gd name="T31" fmla="*/ 9 h 86"/>
              <a:gd name="T32" fmla="*/ 28 w 56"/>
              <a:gd name="T33" fmla="*/ 9 h 86"/>
              <a:gd name="T34" fmla="*/ 22 w 56"/>
              <a:gd name="T35" fmla="*/ 9 h 86"/>
              <a:gd name="T36" fmla="*/ 16 w 56"/>
              <a:gd name="T37" fmla="*/ 12 h 86"/>
              <a:gd name="T38" fmla="*/ 13 w 56"/>
              <a:gd name="T39" fmla="*/ 19 h 86"/>
              <a:gd name="T40" fmla="*/ 10 w 56"/>
              <a:gd name="T41" fmla="*/ 25 h 86"/>
              <a:gd name="T42" fmla="*/ 0 w 56"/>
              <a:gd name="T43" fmla="*/ 25 h 86"/>
              <a:gd name="T44" fmla="*/ 3 w 56"/>
              <a:gd name="T45" fmla="*/ 12 h 86"/>
              <a:gd name="T46" fmla="*/ 10 w 56"/>
              <a:gd name="T47" fmla="*/ 6 h 86"/>
              <a:gd name="T48" fmla="*/ 16 w 56"/>
              <a:gd name="T49" fmla="*/ 0 h 86"/>
              <a:gd name="T50" fmla="*/ 28 w 56"/>
              <a:gd name="T51" fmla="*/ 0 h 86"/>
              <a:gd name="T52" fmla="*/ 40 w 56"/>
              <a:gd name="T53" fmla="*/ 0 h 86"/>
              <a:gd name="T54" fmla="*/ 47 w 56"/>
              <a:gd name="T55" fmla="*/ 6 h 86"/>
              <a:gd name="T56" fmla="*/ 53 w 56"/>
              <a:gd name="T57" fmla="*/ 12 h 86"/>
              <a:gd name="T58" fmla="*/ 56 w 56"/>
              <a:gd name="T59" fmla="*/ 22 h 86"/>
              <a:gd name="T60" fmla="*/ 56 w 56"/>
              <a:gd name="T61" fmla="*/ 28 h 86"/>
              <a:gd name="T62" fmla="*/ 53 w 56"/>
              <a:gd name="T63" fmla="*/ 34 h 86"/>
              <a:gd name="T64" fmla="*/ 50 w 56"/>
              <a:gd name="T65" fmla="*/ 37 h 86"/>
              <a:gd name="T66" fmla="*/ 44 w 56"/>
              <a:gd name="T67" fmla="*/ 46 h 86"/>
              <a:gd name="T68" fmla="*/ 37 w 56"/>
              <a:gd name="T69" fmla="*/ 49 h 86"/>
              <a:gd name="T70" fmla="*/ 34 w 56"/>
              <a:gd name="T71" fmla="*/ 52 h 86"/>
              <a:gd name="T72" fmla="*/ 34 w 56"/>
              <a:gd name="T73" fmla="*/ 52 h 86"/>
              <a:gd name="T74" fmla="*/ 34 w 56"/>
              <a:gd name="T75" fmla="*/ 56 h 86"/>
              <a:gd name="T76" fmla="*/ 34 w 56"/>
              <a:gd name="T77" fmla="*/ 59 h 86"/>
              <a:gd name="T78" fmla="*/ 31 w 56"/>
              <a:gd name="T79" fmla="*/ 65 h 86"/>
              <a:gd name="T80" fmla="*/ 22 w 56"/>
              <a:gd name="T81" fmla="*/ 65 h 86"/>
              <a:gd name="T82" fmla="*/ 22 w 56"/>
              <a:gd name="T83" fmla="*/ 86 h 86"/>
              <a:gd name="T84" fmla="*/ 22 w 56"/>
              <a:gd name="T85" fmla="*/ 74 h 86"/>
              <a:gd name="T86" fmla="*/ 34 w 56"/>
              <a:gd name="T87" fmla="*/ 74 h 86"/>
              <a:gd name="T88" fmla="*/ 34 w 56"/>
              <a:gd name="T89" fmla="*/ 86 h 86"/>
              <a:gd name="T90" fmla="*/ 22 w 56"/>
              <a:gd name="T9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86">
                <a:moveTo>
                  <a:pt x="22" y="65"/>
                </a:moveTo>
                <a:lnTo>
                  <a:pt x="22" y="65"/>
                </a:lnTo>
                <a:lnTo>
                  <a:pt x="22" y="62"/>
                </a:lnTo>
                <a:lnTo>
                  <a:pt x="22" y="56"/>
                </a:lnTo>
                <a:lnTo>
                  <a:pt x="25" y="52"/>
                </a:lnTo>
                <a:lnTo>
                  <a:pt x="25" y="49"/>
                </a:lnTo>
                <a:lnTo>
                  <a:pt x="28" y="46"/>
                </a:lnTo>
                <a:lnTo>
                  <a:pt x="31" y="43"/>
                </a:lnTo>
                <a:lnTo>
                  <a:pt x="37" y="37"/>
                </a:lnTo>
                <a:lnTo>
                  <a:pt x="40" y="34"/>
                </a:lnTo>
                <a:lnTo>
                  <a:pt x="44" y="31"/>
                </a:lnTo>
                <a:lnTo>
                  <a:pt x="44" y="28"/>
                </a:lnTo>
                <a:lnTo>
                  <a:pt x="44" y="25"/>
                </a:lnTo>
                <a:lnTo>
                  <a:pt x="44" y="19"/>
                </a:lnTo>
                <a:lnTo>
                  <a:pt x="40" y="12"/>
                </a:lnTo>
                <a:lnTo>
                  <a:pt x="34" y="9"/>
                </a:lnTo>
                <a:lnTo>
                  <a:pt x="28" y="9"/>
                </a:lnTo>
                <a:lnTo>
                  <a:pt x="22" y="9"/>
                </a:lnTo>
                <a:lnTo>
                  <a:pt x="16" y="12"/>
                </a:lnTo>
                <a:lnTo>
                  <a:pt x="13" y="19"/>
                </a:lnTo>
                <a:lnTo>
                  <a:pt x="10" y="25"/>
                </a:lnTo>
                <a:lnTo>
                  <a:pt x="0" y="25"/>
                </a:lnTo>
                <a:lnTo>
                  <a:pt x="3" y="12"/>
                </a:lnTo>
                <a:lnTo>
                  <a:pt x="10" y="6"/>
                </a:lnTo>
                <a:lnTo>
                  <a:pt x="16" y="0"/>
                </a:lnTo>
                <a:lnTo>
                  <a:pt x="28" y="0"/>
                </a:lnTo>
                <a:lnTo>
                  <a:pt x="40" y="0"/>
                </a:lnTo>
                <a:lnTo>
                  <a:pt x="47" y="6"/>
                </a:lnTo>
                <a:lnTo>
                  <a:pt x="53" y="12"/>
                </a:lnTo>
                <a:lnTo>
                  <a:pt x="56" y="22"/>
                </a:lnTo>
                <a:lnTo>
                  <a:pt x="56" y="28"/>
                </a:lnTo>
                <a:lnTo>
                  <a:pt x="53" y="34"/>
                </a:lnTo>
                <a:lnTo>
                  <a:pt x="50" y="37"/>
                </a:lnTo>
                <a:lnTo>
                  <a:pt x="44" y="46"/>
                </a:lnTo>
                <a:lnTo>
                  <a:pt x="37" y="49"/>
                </a:lnTo>
                <a:lnTo>
                  <a:pt x="34" y="52"/>
                </a:lnTo>
                <a:lnTo>
                  <a:pt x="34" y="52"/>
                </a:lnTo>
                <a:lnTo>
                  <a:pt x="34" y="56"/>
                </a:lnTo>
                <a:lnTo>
                  <a:pt x="34" y="59"/>
                </a:lnTo>
                <a:lnTo>
                  <a:pt x="31" y="65"/>
                </a:lnTo>
                <a:lnTo>
                  <a:pt x="22" y="65"/>
                </a:lnTo>
                <a:close/>
                <a:moveTo>
                  <a:pt x="22" y="86"/>
                </a:moveTo>
                <a:lnTo>
                  <a:pt x="22" y="74"/>
                </a:lnTo>
                <a:lnTo>
                  <a:pt x="34" y="74"/>
                </a:lnTo>
                <a:lnTo>
                  <a:pt x="34" y="86"/>
                </a:lnTo>
                <a:lnTo>
                  <a:pt x="22" y="8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1" name="Freeform 191"/>
          <p:cNvSpPr>
            <a:spLocks/>
          </p:cNvSpPr>
          <p:nvPr/>
        </p:nvSpPr>
        <p:spPr bwMode="auto">
          <a:xfrm>
            <a:off x="3841750" y="4751388"/>
            <a:ext cx="73025" cy="87312"/>
          </a:xfrm>
          <a:custGeom>
            <a:avLst/>
            <a:gdLst>
              <a:gd name="T0" fmla="*/ 9 w 46"/>
              <a:gd name="T1" fmla="*/ 21 h 55"/>
              <a:gd name="T2" fmla="*/ 6 w 46"/>
              <a:gd name="T3" fmla="*/ 15 h 55"/>
              <a:gd name="T4" fmla="*/ 6 w 46"/>
              <a:gd name="T5" fmla="*/ 9 h 55"/>
              <a:gd name="T6" fmla="*/ 15 w 46"/>
              <a:gd name="T7" fmla="*/ 0 h 55"/>
              <a:gd name="T8" fmla="*/ 30 w 46"/>
              <a:gd name="T9" fmla="*/ 0 h 55"/>
              <a:gd name="T10" fmla="*/ 40 w 46"/>
              <a:gd name="T11" fmla="*/ 3 h 55"/>
              <a:gd name="T12" fmla="*/ 43 w 46"/>
              <a:gd name="T13" fmla="*/ 6 h 55"/>
              <a:gd name="T14" fmla="*/ 43 w 46"/>
              <a:gd name="T15" fmla="*/ 9 h 55"/>
              <a:gd name="T16" fmla="*/ 40 w 46"/>
              <a:gd name="T17" fmla="*/ 12 h 55"/>
              <a:gd name="T18" fmla="*/ 36 w 46"/>
              <a:gd name="T19" fmla="*/ 12 h 55"/>
              <a:gd name="T20" fmla="*/ 30 w 46"/>
              <a:gd name="T21" fmla="*/ 6 h 55"/>
              <a:gd name="T22" fmla="*/ 27 w 46"/>
              <a:gd name="T23" fmla="*/ 3 h 55"/>
              <a:gd name="T24" fmla="*/ 18 w 46"/>
              <a:gd name="T25" fmla="*/ 3 h 55"/>
              <a:gd name="T26" fmla="*/ 15 w 46"/>
              <a:gd name="T27" fmla="*/ 9 h 55"/>
              <a:gd name="T28" fmla="*/ 12 w 46"/>
              <a:gd name="T29" fmla="*/ 18 h 55"/>
              <a:gd name="T30" fmla="*/ 18 w 46"/>
              <a:gd name="T31" fmla="*/ 24 h 55"/>
              <a:gd name="T32" fmla="*/ 24 w 46"/>
              <a:gd name="T33" fmla="*/ 24 h 55"/>
              <a:gd name="T34" fmla="*/ 27 w 46"/>
              <a:gd name="T35" fmla="*/ 24 h 55"/>
              <a:gd name="T36" fmla="*/ 33 w 46"/>
              <a:gd name="T37" fmla="*/ 24 h 55"/>
              <a:gd name="T38" fmla="*/ 33 w 46"/>
              <a:gd name="T39" fmla="*/ 24 h 55"/>
              <a:gd name="T40" fmla="*/ 33 w 46"/>
              <a:gd name="T41" fmla="*/ 28 h 55"/>
              <a:gd name="T42" fmla="*/ 33 w 46"/>
              <a:gd name="T43" fmla="*/ 28 h 55"/>
              <a:gd name="T44" fmla="*/ 30 w 46"/>
              <a:gd name="T45" fmla="*/ 28 h 55"/>
              <a:gd name="T46" fmla="*/ 24 w 46"/>
              <a:gd name="T47" fmla="*/ 28 h 55"/>
              <a:gd name="T48" fmla="*/ 18 w 46"/>
              <a:gd name="T49" fmla="*/ 28 h 55"/>
              <a:gd name="T50" fmla="*/ 12 w 46"/>
              <a:gd name="T51" fmla="*/ 34 h 55"/>
              <a:gd name="T52" fmla="*/ 12 w 46"/>
              <a:gd name="T53" fmla="*/ 43 h 55"/>
              <a:gd name="T54" fmla="*/ 18 w 46"/>
              <a:gd name="T55" fmla="*/ 52 h 55"/>
              <a:gd name="T56" fmla="*/ 27 w 46"/>
              <a:gd name="T57" fmla="*/ 52 h 55"/>
              <a:gd name="T58" fmla="*/ 33 w 46"/>
              <a:gd name="T59" fmla="*/ 46 h 55"/>
              <a:gd name="T60" fmla="*/ 33 w 46"/>
              <a:gd name="T61" fmla="*/ 40 h 55"/>
              <a:gd name="T62" fmla="*/ 36 w 46"/>
              <a:gd name="T63" fmla="*/ 37 h 55"/>
              <a:gd name="T64" fmla="*/ 43 w 46"/>
              <a:gd name="T65" fmla="*/ 37 h 55"/>
              <a:gd name="T66" fmla="*/ 46 w 46"/>
              <a:gd name="T67" fmla="*/ 40 h 55"/>
              <a:gd name="T68" fmla="*/ 46 w 46"/>
              <a:gd name="T69" fmla="*/ 46 h 55"/>
              <a:gd name="T70" fmla="*/ 33 w 46"/>
              <a:gd name="T71" fmla="*/ 55 h 55"/>
              <a:gd name="T72" fmla="*/ 15 w 46"/>
              <a:gd name="T73" fmla="*/ 55 h 55"/>
              <a:gd name="T74" fmla="*/ 3 w 46"/>
              <a:gd name="T75" fmla="*/ 46 h 55"/>
              <a:gd name="T76" fmla="*/ 3 w 46"/>
              <a:gd name="T77" fmla="*/ 37 h 55"/>
              <a:gd name="T78" fmla="*/ 9 w 46"/>
              <a:gd name="T79"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6" h="55">
                <a:moveTo>
                  <a:pt x="15" y="24"/>
                </a:moveTo>
                <a:lnTo>
                  <a:pt x="9" y="21"/>
                </a:lnTo>
                <a:lnTo>
                  <a:pt x="6" y="18"/>
                </a:lnTo>
                <a:lnTo>
                  <a:pt x="6" y="15"/>
                </a:lnTo>
                <a:lnTo>
                  <a:pt x="3" y="12"/>
                </a:lnTo>
                <a:lnTo>
                  <a:pt x="6" y="9"/>
                </a:lnTo>
                <a:lnTo>
                  <a:pt x="9" y="3"/>
                </a:lnTo>
                <a:lnTo>
                  <a:pt x="15" y="0"/>
                </a:lnTo>
                <a:lnTo>
                  <a:pt x="24" y="0"/>
                </a:lnTo>
                <a:lnTo>
                  <a:pt x="30" y="0"/>
                </a:lnTo>
                <a:lnTo>
                  <a:pt x="36" y="0"/>
                </a:lnTo>
                <a:lnTo>
                  <a:pt x="40" y="3"/>
                </a:lnTo>
                <a:lnTo>
                  <a:pt x="43" y="3"/>
                </a:lnTo>
                <a:lnTo>
                  <a:pt x="43" y="6"/>
                </a:lnTo>
                <a:lnTo>
                  <a:pt x="43" y="9"/>
                </a:lnTo>
                <a:lnTo>
                  <a:pt x="43" y="9"/>
                </a:lnTo>
                <a:lnTo>
                  <a:pt x="43" y="12"/>
                </a:lnTo>
                <a:lnTo>
                  <a:pt x="40" y="12"/>
                </a:lnTo>
                <a:lnTo>
                  <a:pt x="40" y="12"/>
                </a:lnTo>
                <a:lnTo>
                  <a:pt x="36" y="12"/>
                </a:lnTo>
                <a:lnTo>
                  <a:pt x="33" y="9"/>
                </a:lnTo>
                <a:lnTo>
                  <a:pt x="30" y="6"/>
                </a:lnTo>
                <a:lnTo>
                  <a:pt x="30" y="3"/>
                </a:lnTo>
                <a:lnTo>
                  <a:pt x="27" y="3"/>
                </a:lnTo>
                <a:lnTo>
                  <a:pt x="24" y="3"/>
                </a:lnTo>
                <a:lnTo>
                  <a:pt x="18" y="3"/>
                </a:lnTo>
                <a:lnTo>
                  <a:pt x="15" y="6"/>
                </a:lnTo>
                <a:lnTo>
                  <a:pt x="15" y="9"/>
                </a:lnTo>
                <a:lnTo>
                  <a:pt x="12" y="12"/>
                </a:lnTo>
                <a:lnTo>
                  <a:pt x="12" y="18"/>
                </a:lnTo>
                <a:lnTo>
                  <a:pt x="15" y="21"/>
                </a:lnTo>
                <a:lnTo>
                  <a:pt x="18" y="24"/>
                </a:lnTo>
                <a:lnTo>
                  <a:pt x="21" y="24"/>
                </a:lnTo>
                <a:lnTo>
                  <a:pt x="24" y="24"/>
                </a:lnTo>
                <a:lnTo>
                  <a:pt x="27" y="24"/>
                </a:lnTo>
                <a:lnTo>
                  <a:pt x="27" y="24"/>
                </a:lnTo>
                <a:lnTo>
                  <a:pt x="30" y="24"/>
                </a:lnTo>
                <a:lnTo>
                  <a:pt x="33" y="24"/>
                </a:lnTo>
                <a:lnTo>
                  <a:pt x="33" y="24"/>
                </a:lnTo>
                <a:lnTo>
                  <a:pt x="33" y="24"/>
                </a:lnTo>
                <a:lnTo>
                  <a:pt x="33" y="24"/>
                </a:lnTo>
                <a:lnTo>
                  <a:pt x="33" y="28"/>
                </a:lnTo>
                <a:lnTo>
                  <a:pt x="33" y="28"/>
                </a:lnTo>
                <a:lnTo>
                  <a:pt x="33" y="28"/>
                </a:lnTo>
                <a:lnTo>
                  <a:pt x="30" y="28"/>
                </a:lnTo>
                <a:lnTo>
                  <a:pt x="30" y="28"/>
                </a:lnTo>
                <a:lnTo>
                  <a:pt x="27" y="28"/>
                </a:lnTo>
                <a:lnTo>
                  <a:pt x="24" y="28"/>
                </a:lnTo>
                <a:lnTo>
                  <a:pt x="24" y="28"/>
                </a:lnTo>
                <a:lnTo>
                  <a:pt x="18" y="28"/>
                </a:lnTo>
                <a:lnTo>
                  <a:pt x="15" y="31"/>
                </a:lnTo>
                <a:lnTo>
                  <a:pt x="12" y="34"/>
                </a:lnTo>
                <a:lnTo>
                  <a:pt x="12" y="40"/>
                </a:lnTo>
                <a:lnTo>
                  <a:pt x="12" y="43"/>
                </a:lnTo>
                <a:lnTo>
                  <a:pt x="15" y="49"/>
                </a:lnTo>
                <a:lnTo>
                  <a:pt x="18" y="52"/>
                </a:lnTo>
                <a:lnTo>
                  <a:pt x="24" y="52"/>
                </a:lnTo>
                <a:lnTo>
                  <a:pt x="27" y="52"/>
                </a:lnTo>
                <a:lnTo>
                  <a:pt x="30" y="49"/>
                </a:lnTo>
                <a:lnTo>
                  <a:pt x="33" y="46"/>
                </a:lnTo>
                <a:lnTo>
                  <a:pt x="33" y="43"/>
                </a:lnTo>
                <a:lnTo>
                  <a:pt x="33" y="40"/>
                </a:lnTo>
                <a:lnTo>
                  <a:pt x="36" y="40"/>
                </a:lnTo>
                <a:lnTo>
                  <a:pt x="36" y="37"/>
                </a:lnTo>
                <a:lnTo>
                  <a:pt x="40" y="37"/>
                </a:lnTo>
                <a:lnTo>
                  <a:pt x="43" y="37"/>
                </a:lnTo>
                <a:lnTo>
                  <a:pt x="43" y="40"/>
                </a:lnTo>
                <a:lnTo>
                  <a:pt x="46" y="40"/>
                </a:lnTo>
                <a:lnTo>
                  <a:pt x="46" y="43"/>
                </a:lnTo>
                <a:lnTo>
                  <a:pt x="46" y="46"/>
                </a:lnTo>
                <a:lnTo>
                  <a:pt x="40" y="52"/>
                </a:lnTo>
                <a:lnTo>
                  <a:pt x="33" y="55"/>
                </a:lnTo>
                <a:lnTo>
                  <a:pt x="24" y="55"/>
                </a:lnTo>
                <a:lnTo>
                  <a:pt x="15" y="55"/>
                </a:lnTo>
                <a:lnTo>
                  <a:pt x="6" y="52"/>
                </a:lnTo>
                <a:lnTo>
                  <a:pt x="3" y="46"/>
                </a:lnTo>
                <a:lnTo>
                  <a:pt x="0" y="40"/>
                </a:lnTo>
                <a:lnTo>
                  <a:pt x="3" y="37"/>
                </a:lnTo>
                <a:lnTo>
                  <a:pt x="3" y="31"/>
                </a:lnTo>
                <a:lnTo>
                  <a:pt x="9" y="28"/>
                </a:lnTo>
                <a:lnTo>
                  <a:pt x="15" y="24"/>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2" name="Freeform 192"/>
          <p:cNvSpPr>
            <a:spLocks noEditPoints="1"/>
          </p:cNvSpPr>
          <p:nvPr/>
        </p:nvSpPr>
        <p:spPr bwMode="auto">
          <a:xfrm>
            <a:off x="4667250" y="4765675"/>
            <a:ext cx="98425" cy="44450"/>
          </a:xfrm>
          <a:custGeom>
            <a:avLst/>
            <a:gdLst>
              <a:gd name="T0" fmla="*/ 0 w 62"/>
              <a:gd name="T1" fmla="*/ 0 h 28"/>
              <a:gd name="T2" fmla="*/ 62 w 62"/>
              <a:gd name="T3" fmla="*/ 0 h 28"/>
              <a:gd name="T4" fmla="*/ 62 w 62"/>
              <a:gd name="T5" fmla="*/ 6 h 28"/>
              <a:gd name="T6" fmla="*/ 0 w 62"/>
              <a:gd name="T7" fmla="*/ 6 h 28"/>
              <a:gd name="T8" fmla="*/ 0 w 62"/>
              <a:gd name="T9" fmla="*/ 0 h 28"/>
              <a:gd name="T10" fmla="*/ 0 w 62"/>
              <a:gd name="T11" fmla="*/ 22 h 28"/>
              <a:gd name="T12" fmla="*/ 62 w 62"/>
              <a:gd name="T13" fmla="*/ 22 h 28"/>
              <a:gd name="T14" fmla="*/ 62 w 62"/>
              <a:gd name="T15" fmla="*/ 28 h 28"/>
              <a:gd name="T16" fmla="*/ 0 w 62"/>
              <a:gd name="T17" fmla="*/ 28 h 28"/>
              <a:gd name="T18" fmla="*/ 0 w 62"/>
              <a:gd name="T1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28">
                <a:moveTo>
                  <a:pt x="0" y="0"/>
                </a:moveTo>
                <a:lnTo>
                  <a:pt x="62" y="0"/>
                </a:lnTo>
                <a:lnTo>
                  <a:pt x="62" y="6"/>
                </a:lnTo>
                <a:lnTo>
                  <a:pt x="0" y="6"/>
                </a:lnTo>
                <a:lnTo>
                  <a:pt x="0" y="0"/>
                </a:lnTo>
                <a:close/>
                <a:moveTo>
                  <a:pt x="0" y="22"/>
                </a:moveTo>
                <a:lnTo>
                  <a:pt x="62" y="22"/>
                </a:lnTo>
                <a:lnTo>
                  <a:pt x="62" y="28"/>
                </a:lnTo>
                <a:lnTo>
                  <a:pt x="0" y="28"/>
                </a:lnTo>
                <a:lnTo>
                  <a:pt x="0"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3" name="Freeform 193"/>
          <p:cNvSpPr>
            <a:spLocks/>
          </p:cNvSpPr>
          <p:nvPr/>
        </p:nvSpPr>
        <p:spPr bwMode="auto">
          <a:xfrm>
            <a:off x="4779963" y="4751388"/>
            <a:ext cx="68262" cy="87312"/>
          </a:xfrm>
          <a:custGeom>
            <a:avLst/>
            <a:gdLst>
              <a:gd name="T0" fmla="*/ 6 w 43"/>
              <a:gd name="T1" fmla="*/ 21 h 55"/>
              <a:gd name="T2" fmla="*/ 3 w 43"/>
              <a:gd name="T3" fmla="*/ 15 h 55"/>
              <a:gd name="T4" fmla="*/ 3 w 43"/>
              <a:gd name="T5" fmla="*/ 9 h 55"/>
              <a:gd name="T6" fmla="*/ 12 w 43"/>
              <a:gd name="T7" fmla="*/ 0 h 55"/>
              <a:gd name="T8" fmla="*/ 28 w 43"/>
              <a:gd name="T9" fmla="*/ 0 h 55"/>
              <a:gd name="T10" fmla="*/ 37 w 43"/>
              <a:gd name="T11" fmla="*/ 3 h 55"/>
              <a:gd name="T12" fmla="*/ 43 w 43"/>
              <a:gd name="T13" fmla="*/ 6 h 55"/>
              <a:gd name="T14" fmla="*/ 43 w 43"/>
              <a:gd name="T15" fmla="*/ 9 h 55"/>
              <a:gd name="T16" fmla="*/ 40 w 43"/>
              <a:gd name="T17" fmla="*/ 12 h 55"/>
              <a:gd name="T18" fmla="*/ 34 w 43"/>
              <a:gd name="T19" fmla="*/ 12 h 55"/>
              <a:gd name="T20" fmla="*/ 31 w 43"/>
              <a:gd name="T21" fmla="*/ 6 h 55"/>
              <a:gd name="T22" fmla="*/ 25 w 43"/>
              <a:gd name="T23" fmla="*/ 3 h 55"/>
              <a:gd name="T24" fmla="*/ 19 w 43"/>
              <a:gd name="T25" fmla="*/ 3 h 55"/>
              <a:gd name="T26" fmla="*/ 12 w 43"/>
              <a:gd name="T27" fmla="*/ 9 h 55"/>
              <a:gd name="T28" fmla="*/ 12 w 43"/>
              <a:gd name="T29" fmla="*/ 18 h 55"/>
              <a:gd name="T30" fmla="*/ 16 w 43"/>
              <a:gd name="T31" fmla="*/ 24 h 55"/>
              <a:gd name="T32" fmla="*/ 22 w 43"/>
              <a:gd name="T33" fmla="*/ 24 h 55"/>
              <a:gd name="T34" fmla="*/ 28 w 43"/>
              <a:gd name="T35" fmla="*/ 24 h 55"/>
              <a:gd name="T36" fmla="*/ 31 w 43"/>
              <a:gd name="T37" fmla="*/ 24 h 55"/>
              <a:gd name="T38" fmla="*/ 34 w 43"/>
              <a:gd name="T39" fmla="*/ 24 h 55"/>
              <a:gd name="T40" fmla="*/ 34 w 43"/>
              <a:gd name="T41" fmla="*/ 28 h 55"/>
              <a:gd name="T42" fmla="*/ 31 w 43"/>
              <a:gd name="T43" fmla="*/ 28 h 55"/>
              <a:gd name="T44" fmla="*/ 28 w 43"/>
              <a:gd name="T45" fmla="*/ 28 h 55"/>
              <a:gd name="T46" fmla="*/ 25 w 43"/>
              <a:gd name="T47" fmla="*/ 28 h 55"/>
              <a:gd name="T48" fmla="*/ 16 w 43"/>
              <a:gd name="T49" fmla="*/ 28 h 55"/>
              <a:gd name="T50" fmla="*/ 12 w 43"/>
              <a:gd name="T51" fmla="*/ 34 h 55"/>
              <a:gd name="T52" fmla="*/ 12 w 43"/>
              <a:gd name="T53" fmla="*/ 43 h 55"/>
              <a:gd name="T54" fmla="*/ 19 w 43"/>
              <a:gd name="T55" fmla="*/ 52 h 55"/>
              <a:gd name="T56" fmla="*/ 25 w 43"/>
              <a:gd name="T57" fmla="*/ 52 h 55"/>
              <a:gd name="T58" fmla="*/ 31 w 43"/>
              <a:gd name="T59" fmla="*/ 46 h 55"/>
              <a:gd name="T60" fmla="*/ 34 w 43"/>
              <a:gd name="T61" fmla="*/ 40 h 55"/>
              <a:gd name="T62" fmla="*/ 37 w 43"/>
              <a:gd name="T63" fmla="*/ 37 h 55"/>
              <a:gd name="T64" fmla="*/ 40 w 43"/>
              <a:gd name="T65" fmla="*/ 37 h 55"/>
              <a:gd name="T66" fmla="*/ 43 w 43"/>
              <a:gd name="T67" fmla="*/ 40 h 55"/>
              <a:gd name="T68" fmla="*/ 43 w 43"/>
              <a:gd name="T69" fmla="*/ 46 h 55"/>
              <a:gd name="T70" fmla="*/ 31 w 43"/>
              <a:gd name="T71" fmla="*/ 55 h 55"/>
              <a:gd name="T72" fmla="*/ 12 w 43"/>
              <a:gd name="T73" fmla="*/ 55 h 55"/>
              <a:gd name="T74" fmla="*/ 0 w 43"/>
              <a:gd name="T75" fmla="*/ 46 h 55"/>
              <a:gd name="T76" fmla="*/ 0 w 43"/>
              <a:gd name="T77" fmla="*/ 37 h 55"/>
              <a:gd name="T78" fmla="*/ 6 w 43"/>
              <a:gd name="T79"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 h="55">
                <a:moveTo>
                  <a:pt x="12" y="24"/>
                </a:moveTo>
                <a:lnTo>
                  <a:pt x="6" y="21"/>
                </a:lnTo>
                <a:lnTo>
                  <a:pt x="3" y="18"/>
                </a:lnTo>
                <a:lnTo>
                  <a:pt x="3" y="15"/>
                </a:lnTo>
                <a:lnTo>
                  <a:pt x="3" y="12"/>
                </a:lnTo>
                <a:lnTo>
                  <a:pt x="3" y="9"/>
                </a:lnTo>
                <a:lnTo>
                  <a:pt x="6" y="3"/>
                </a:lnTo>
                <a:lnTo>
                  <a:pt x="12" y="0"/>
                </a:lnTo>
                <a:lnTo>
                  <a:pt x="22" y="0"/>
                </a:lnTo>
                <a:lnTo>
                  <a:pt x="28" y="0"/>
                </a:lnTo>
                <a:lnTo>
                  <a:pt x="34" y="0"/>
                </a:lnTo>
                <a:lnTo>
                  <a:pt x="37" y="3"/>
                </a:lnTo>
                <a:lnTo>
                  <a:pt x="40" y="3"/>
                </a:lnTo>
                <a:lnTo>
                  <a:pt x="43" y="6"/>
                </a:lnTo>
                <a:lnTo>
                  <a:pt x="43" y="9"/>
                </a:lnTo>
                <a:lnTo>
                  <a:pt x="43" y="9"/>
                </a:lnTo>
                <a:lnTo>
                  <a:pt x="40" y="12"/>
                </a:lnTo>
                <a:lnTo>
                  <a:pt x="40" y="12"/>
                </a:lnTo>
                <a:lnTo>
                  <a:pt x="37" y="12"/>
                </a:lnTo>
                <a:lnTo>
                  <a:pt x="34" y="12"/>
                </a:lnTo>
                <a:lnTo>
                  <a:pt x="31" y="9"/>
                </a:lnTo>
                <a:lnTo>
                  <a:pt x="31" y="6"/>
                </a:lnTo>
                <a:lnTo>
                  <a:pt x="28" y="3"/>
                </a:lnTo>
                <a:lnTo>
                  <a:pt x="25" y="3"/>
                </a:lnTo>
                <a:lnTo>
                  <a:pt x="22" y="3"/>
                </a:lnTo>
                <a:lnTo>
                  <a:pt x="19" y="3"/>
                </a:lnTo>
                <a:lnTo>
                  <a:pt x="16" y="6"/>
                </a:lnTo>
                <a:lnTo>
                  <a:pt x="12" y="9"/>
                </a:lnTo>
                <a:lnTo>
                  <a:pt x="12" y="12"/>
                </a:lnTo>
                <a:lnTo>
                  <a:pt x="12" y="18"/>
                </a:lnTo>
                <a:lnTo>
                  <a:pt x="12" y="21"/>
                </a:lnTo>
                <a:lnTo>
                  <a:pt x="16" y="24"/>
                </a:lnTo>
                <a:lnTo>
                  <a:pt x="22" y="24"/>
                </a:lnTo>
                <a:lnTo>
                  <a:pt x="22" y="24"/>
                </a:lnTo>
                <a:lnTo>
                  <a:pt x="25" y="24"/>
                </a:lnTo>
                <a:lnTo>
                  <a:pt x="28" y="24"/>
                </a:lnTo>
                <a:lnTo>
                  <a:pt x="28" y="24"/>
                </a:lnTo>
                <a:lnTo>
                  <a:pt x="31" y="24"/>
                </a:lnTo>
                <a:lnTo>
                  <a:pt x="31" y="24"/>
                </a:lnTo>
                <a:lnTo>
                  <a:pt x="34" y="24"/>
                </a:lnTo>
                <a:lnTo>
                  <a:pt x="34" y="24"/>
                </a:lnTo>
                <a:lnTo>
                  <a:pt x="34" y="28"/>
                </a:lnTo>
                <a:lnTo>
                  <a:pt x="31" y="28"/>
                </a:lnTo>
                <a:lnTo>
                  <a:pt x="31" y="28"/>
                </a:lnTo>
                <a:lnTo>
                  <a:pt x="28" y="28"/>
                </a:lnTo>
                <a:lnTo>
                  <a:pt x="28" y="28"/>
                </a:lnTo>
                <a:lnTo>
                  <a:pt x="28" y="28"/>
                </a:lnTo>
                <a:lnTo>
                  <a:pt x="25" y="28"/>
                </a:lnTo>
                <a:lnTo>
                  <a:pt x="22" y="28"/>
                </a:lnTo>
                <a:lnTo>
                  <a:pt x="16" y="28"/>
                </a:lnTo>
                <a:lnTo>
                  <a:pt x="12" y="31"/>
                </a:lnTo>
                <a:lnTo>
                  <a:pt x="12" y="34"/>
                </a:lnTo>
                <a:lnTo>
                  <a:pt x="9" y="40"/>
                </a:lnTo>
                <a:lnTo>
                  <a:pt x="12" y="43"/>
                </a:lnTo>
                <a:lnTo>
                  <a:pt x="12" y="49"/>
                </a:lnTo>
                <a:lnTo>
                  <a:pt x="19" y="52"/>
                </a:lnTo>
                <a:lnTo>
                  <a:pt x="22" y="52"/>
                </a:lnTo>
                <a:lnTo>
                  <a:pt x="25" y="52"/>
                </a:lnTo>
                <a:lnTo>
                  <a:pt x="28" y="49"/>
                </a:lnTo>
                <a:lnTo>
                  <a:pt x="31" y="46"/>
                </a:lnTo>
                <a:lnTo>
                  <a:pt x="31" y="43"/>
                </a:lnTo>
                <a:lnTo>
                  <a:pt x="34" y="40"/>
                </a:lnTo>
                <a:lnTo>
                  <a:pt x="34" y="40"/>
                </a:lnTo>
                <a:lnTo>
                  <a:pt x="37" y="37"/>
                </a:lnTo>
                <a:lnTo>
                  <a:pt x="37" y="37"/>
                </a:lnTo>
                <a:lnTo>
                  <a:pt x="40" y="37"/>
                </a:lnTo>
                <a:lnTo>
                  <a:pt x="43" y="40"/>
                </a:lnTo>
                <a:lnTo>
                  <a:pt x="43" y="40"/>
                </a:lnTo>
                <a:lnTo>
                  <a:pt x="43" y="43"/>
                </a:lnTo>
                <a:lnTo>
                  <a:pt x="43" y="46"/>
                </a:lnTo>
                <a:lnTo>
                  <a:pt x="40" y="52"/>
                </a:lnTo>
                <a:lnTo>
                  <a:pt x="31" y="55"/>
                </a:lnTo>
                <a:lnTo>
                  <a:pt x="22" y="55"/>
                </a:lnTo>
                <a:lnTo>
                  <a:pt x="12" y="55"/>
                </a:lnTo>
                <a:lnTo>
                  <a:pt x="6" y="52"/>
                </a:lnTo>
                <a:lnTo>
                  <a:pt x="0" y="46"/>
                </a:lnTo>
                <a:lnTo>
                  <a:pt x="0" y="40"/>
                </a:lnTo>
                <a:lnTo>
                  <a:pt x="0" y="37"/>
                </a:lnTo>
                <a:lnTo>
                  <a:pt x="3" y="31"/>
                </a:lnTo>
                <a:lnTo>
                  <a:pt x="6" y="28"/>
                </a:lnTo>
                <a:lnTo>
                  <a:pt x="12" y="24"/>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4" name="Freeform 194"/>
          <p:cNvSpPr>
            <a:spLocks noEditPoints="1"/>
          </p:cNvSpPr>
          <p:nvPr/>
        </p:nvSpPr>
        <p:spPr bwMode="auto">
          <a:xfrm>
            <a:off x="3929063" y="4805363"/>
            <a:ext cx="4762" cy="68262"/>
          </a:xfrm>
          <a:custGeom>
            <a:avLst/>
            <a:gdLst>
              <a:gd name="T0" fmla="*/ 0 w 3"/>
              <a:gd name="T1" fmla="*/ 6 h 43"/>
              <a:gd name="T2" fmla="*/ 0 w 3"/>
              <a:gd name="T3" fmla="*/ 0 h 43"/>
              <a:gd name="T4" fmla="*/ 3 w 3"/>
              <a:gd name="T5" fmla="*/ 0 h 43"/>
              <a:gd name="T6" fmla="*/ 3 w 3"/>
              <a:gd name="T7" fmla="*/ 6 h 43"/>
              <a:gd name="T8" fmla="*/ 0 w 3"/>
              <a:gd name="T9" fmla="*/ 6 h 43"/>
              <a:gd name="T10" fmla="*/ 0 w 3"/>
              <a:gd name="T11" fmla="*/ 43 h 43"/>
              <a:gd name="T12" fmla="*/ 0 w 3"/>
              <a:gd name="T13" fmla="*/ 12 h 43"/>
              <a:gd name="T14" fmla="*/ 3 w 3"/>
              <a:gd name="T15" fmla="*/ 12 h 43"/>
              <a:gd name="T16" fmla="*/ 3 w 3"/>
              <a:gd name="T17" fmla="*/ 43 h 43"/>
              <a:gd name="T18" fmla="*/ 0 w 3"/>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3">
                <a:moveTo>
                  <a:pt x="0" y="6"/>
                </a:moveTo>
                <a:lnTo>
                  <a:pt x="0" y="0"/>
                </a:lnTo>
                <a:lnTo>
                  <a:pt x="3" y="0"/>
                </a:lnTo>
                <a:lnTo>
                  <a:pt x="3" y="6"/>
                </a:lnTo>
                <a:lnTo>
                  <a:pt x="0" y="6"/>
                </a:lnTo>
                <a:close/>
                <a:moveTo>
                  <a:pt x="0" y="43"/>
                </a:moveTo>
                <a:lnTo>
                  <a:pt x="0" y="12"/>
                </a:lnTo>
                <a:lnTo>
                  <a:pt x="3" y="12"/>
                </a:lnTo>
                <a:lnTo>
                  <a:pt x="3"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5" name="Freeform 195"/>
          <p:cNvSpPr>
            <a:spLocks/>
          </p:cNvSpPr>
          <p:nvPr/>
        </p:nvSpPr>
        <p:spPr bwMode="auto">
          <a:xfrm>
            <a:off x="3948113" y="4824413"/>
            <a:ext cx="39687" cy="49212"/>
          </a:xfrm>
          <a:custGeom>
            <a:avLst/>
            <a:gdLst>
              <a:gd name="T0" fmla="*/ 0 w 25"/>
              <a:gd name="T1" fmla="*/ 31 h 31"/>
              <a:gd name="T2" fmla="*/ 0 w 25"/>
              <a:gd name="T3" fmla="*/ 0 h 31"/>
              <a:gd name="T4" fmla="*/ 3 w 25"/>
              <a:gd name="T5" fmla="*/ 0 h 31"/>
              <a:gd name="T6" fmla="*/ 3 w 25"/>
              <a:gd name="T7" fmla="*/ 6 h 31"/>
              <a:gd name="T8" fmla="*/ 10 w 25"/>
              <a:gd name="T9" fmla="*/ 0 h 31"/>
              <a:gd name="T10" fmla="*/ 16 w 25"/>
              <a:gd name="T11" fmla="*/ 0 h 31"/>
              <a:gd name="T12" fmla="*/ 19 w 25"/>
              <a:gd name="T13" fmla="*/ 0 h 31"/>
              <a:gd name="T14" fmla="*/ 19 w 25"/>
              <a:gd name="T15" fmla="*/ 0 h 31"/>
              <a:gd name="T16" fmla="*/ 22 w 25"/>
              <a:gd name="T17" fmla="*/ 3 h 31"/>
              <a:gd name="T18" fmla="*/ 25 w 25"/>
              <a:gd name="T19" fmla="*/ 3 h 31"/>
              <a:gd name="T20" fmla="*/ 25 w 25"/>
              <a:gd name="T21" fmla="*/ 6 h 31"/>
              <a:gd name="T22" fmla="*/ 25 w 25"/>
              <a:gd name="T23" fmla="*/ 6 h 31"/>
              <a:gd name="T24" fmla="*/ 25 w 25"/>
              <a:gd name="T25" fmla="*/ 9 h 31"/>
              <a:gd name="T26" fmla="*/ 25 w 25"/>
              <a:gd name="T27" fmla="*/ 12 h 31"/>
              <a:gd name="T28" fmla="*/ 25 w 25"/>
              <a:gd name="T29" fmla="*/ 31 h 31"/>
              <a:gd name="T30" fmla="*/ 19 w 25"/>
              <a:gd name="T31" fmla="*/ 31 h 31"/>
              <a:gd name="T32" fmla="*/ 19 w 25"/>
              <a:gd name="T33" fmla="*/ 12 h 31"/>
              <a:gd name="T34" fmla="*/ 19 w 25"/>
              <a:gd name="T35" fmla="*/ 9 h 31"/>
              <a:gd name="T36" fmla="*/ 19 w 25"/>
              <a:gd name="T37" fmla="*/ 9 h 31"/>
              <a:gd name="T38" fmla="*/ 19 w 25"/>
              <a:gd name="T39" fmla="*/ 6 h 31"/>
              <a:gd name="T40" fmla="*/ 19 w 25"/>
              <a:gd name="T41" fmla="*/ 6 h 31"/>
              <a:gd name="T42" fmla="*/ 16 w 25"/>
              <a:gd name="T43" fmla="*/ 6 h 31"/>
              <a:gd name="T44" fmla="*/ 13 w 25"/>
              <a:gd name="T45" fmla="*/ 6 h 31"/>
              <a:gd name="T46" fmla="*/ 10 w 25"/>
              <a:gd name="T47" fmla="*/ 6 h 31"/>
              <a:gd name="T48" fmla="*/ 6 w 25"/>
              <a:gd name="T49" fmla="*/ 6 h 31"/>
              <a:gd name="T50" fmla="*/ 6 w 25"/>
              <a:gd name="T51" fmla="*/ 9 h 31"/>
              <a:gd name="T52" fmla="*/ 6 w 25"/>
              <a:gd name="T53" fmla="*/ 15 h 31"/>
              <a:gd name="T54" fmla="*/ 6 w 25"/>
              <a:gd name="T55" fmla="*/ 31 h 31"/>
              <a:gd name="T56" fmla="*/ 0 w 25"/>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31">
                <a:moveTo>
                  <a:pt x="0" y="31"/>
                </a:moveTo>
                <a:lnTo>
                  <a:pt x="0" y="0"/>
                </a:lnTo>
                <a:lnTo>
                  <a:pt x="3" y="0"/>
                </a:lnTo>
                <a:lnTo>
                  <a:pt x="3" y="6"/>
                </a:lnTo>
                <a:lnTo>
                  <a:pt x="10" y="0"/>
                </a:lnTo>
                <a:lnTo>
                  <a:pt x="16" y="0"/>
                </a:lnTo>
                <a:lnTo>
                  <a:pt x="19" y="0"/>
                </a:lnTo>
                <a:lnTo>
                  <a:pt x="19" y="0"/>
                </a:lnTo>
                <a:lnTo>
                  <a:pt x="22" y="3"/>
                </a:lnTo>
                <a:lnTo>
                  <a:pt x="25" y="3"/>
                </a:lnTo>
                <a:lnTo>
                  <a:pt x="25" y="6"/>
                </a:lnTo>
                <a:lnTo>
                  <a:pt x="25" y="6"/>
                </a:lnTo>
                <a:lnTo>
                  <a:pt x="25" y="9"/>
                </a:lnTo>
                <a:lnTo>
                  <a:pt x="25" y="12"/>
                </a:lnTo>
                <a:lnTo>
                  <a:pt x="25" y="31"/>
                </a:lnTo>
                <a:lnTo>
                  <a:pt x="19" y="31"/>
                </a:lnTo>
                <a:lnTo>
                  <a:pt x="19" y="12"/>
                </a:lnTo>
                <a:lnTo>
                  <a:pt x="19" y="9"/>
                </a:lnTo>
                <a:lnTo>
                  <a:pt x="19" y="9"/>
                </a:lnTo>
                <a:lnTo>
                  <a:pt x="19" y="6"/>
                </a:lnTo>
                <a:lnTo>
                  <a:pt x="19" y="6"/>
                </a:lnTo>
                <a:lnTo>
                  <a:pt x="16" y="6"/>
                </a:lnTo>
                <a:lnTo>
                  <a:pt x="13" y="6"/>
                </a:lnTo>
                <a:lnTo>
                  <a:pt x="10" y="6"/>
                </a:lnTo>
                <a:lnTo>
                  <a:pt x="6" y="6"/>
                </a:lnTo>
                <a:lnTo>
                  <a:pt x="6" y="9"/>
                </a:lnTo>
                <a:lnTo>
                  <a:pt x="6" y="15"/>
                </a:lnTo>
                <a:lnTo>
                  <a:pt x="6"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6" name="Freeform 196"/>
          <p:cNvSpPr>
            <a:spLocks/>
          </p:cNvSpPr>
          <p:nvPr/>
        </p:nvSpPr>
        <p:spPr bwMode="auto">
          <a:xfrm>
            <a:off x="3997325" y="4824413"/>
            <a:ext cx="44450" cy="53975"/>
          </a:xfrm>
          <a:custGeom>
            <a:avLst/>
            <a:gdLst>
              <a:gd name="T0" fmla="*/ 6 w 28"/>
              <a:gd name="T1" fmla="*/ 22 h 34"/>
              <a:gd name="T2" fmla="*/ 9 w 28"/>
              <a:gd name="T3" fmla="*/ 28 h 34"/>
              <a:gd name="T4" fmla="*/ 16 w 28"/>
              <a:gd name="T5" fmla="*/ 28 h 34"/>
              <a:gd name="T6" fmla="*/ 19 w 28"/>
              <a:gd name="T7" fmla="*/ 28 h 34"/>
              <a:gd name="T8" fmla="*/ 22 w 28"/>
              <a:gd name="T9" fmla="*/ 25 h 34"/>
              <a:gd name="T10" fmla="*/ 19 w 28"/>
              <a:gd name="T11" fmla="*/ 22 h 34"/>
              <a:gd name="T12" fmla="*/ 16 w 28"/>
              <a:gd name="T13" fmla="*/ 19 h 34"/>
              <a:gd name="T14" fmla="*/ 6 w 28"/>
              <a:gd name="T15" fmla="*/ 15 h 34"/>
              <a:gd name="T16" fmla="*/ 3 w 28"/>
              <a:gd name="T17" fmla="*/ 12 h 34"/>
              <a:gd name="T18" fmla="*/ 0 w 28"/>
              <a:gd name="T19" fmla="*/ 9 h 34"/>
              <a:gd name="T20" fmla="*/ 3 w 28"/>
              <a:gd name="T21" fmla="*/ 6 h 34"/>
              <a:gd name="T22" fmla="*/ 6 w 28"/>
              <a:gd name="T23" fmla="*/ 3 h 34"/>
              <a:gd name="T24" fmla="*/ 9 w 28"/>
              <a:gd name="T25" fmla="*/ 0 h 34"/>
              <a:gd name="T26" fmla="*/ 12 w 28"/>
              <a:gd name="T27" fmla="*/ 0 h 34"/>
              <a:gd name="T28" fmla="*/ 19 w 28"/>
              <a:gd name="T29" fmla="*/ 0 h 34"/>
              <a:gd name="T30" fmla="*/ 25 w 28"/>
              <a:gd name="T31" fmla="*/ 3 h 34"/>
              <a:gd name="T32" fmla="*/ 25 w 28"/>
              <a:gd name="T33" fmla="*/ 9 h 34"/>
              <a:gd name="T34" fmla="*/ 19 w 28"/>
              <a:gd name="T35" fmla="*/ 6 h 34"/>
              <a:gd name="T36" fmla="*/ 16 w 28"/>
              <a:gd name="T37" fmla="*/ 6 h 34"/>
              <a:gd name="T38" fmla="*/ 9 w 28"/>
              <a:gd name="T39" fmla="*/ 6 h 34"/>
              <a:gd name="T40" fmla="*/ 6 w 28"/>
              <a:gd name="T41" fmla="*/ 6 h 34"/>
              <a:gd name="T42" fmla="*/ 6 w 28"/>
              <a:gd name="T43" fmla="*/ 9 h 34"/>
              <a:gd name="T44" fmla="*/ 9 w 28"/>
              <a:gd name="T45" fmla="*/ 12 h 34"/>
              <a:gd name="T46" fmla="*/ 12 w 28"/>
              <a:gd name="T47" fmla="*/ 12 h 34"/>
              <a:gd name="T48" fmla="*/ 19 w 28"/>
              <a:gd name="T49" fmla="*/ 15 h 34"/>
              <a:gd name="T50" fmla="*/ 25 w 28"/>
              <a:gd name="T51" fmla="*/ 15 h 34"/>
              <a:gd name="T52" fmla="*/ 28 w 28"/>
              <a:gd name="T53" fmla="*/ 22 h 34"/>
              <a:gd name="T54" fmla="*/ 28 w 28"/>
              <a:gd name="T55" fmla="*/ 25 h 34"/>
              <a:gd name="T56" fmla="*/ 25 w 28"/>
              <a:gd name="T57" fmla="*/ 31 h 34"/>
              <a:gd name="T58" fmla="*/ 19 w 28"/>
              <a:gd name="T59" fmla="*/ 31 h 34"/>
              <a:gd name="T60" fmla="*/ 9 w 28"/>
              <a:gd name="T61" fmla="*/ 31 h 34"/>
              <a:gd name="T62" fmla="*/ 3 w 28"/>
              <a:gd name="T63"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34">
                <a:moveTo>
                  <a:pt x="0" y="22"/>
                </a:moveTo>
                <a:lnTo>
                  <a:pt x="6" y="22"/>
                </a:lnTo>
                <a:lnTo>
                  <a:pt x="6" y="25"/>
                </a:lnTo>
                <a:lnTo>
                  <a:pt x="9" y="28"/>
                </a:lnTo>
                <a:lnTo>
                  <a:pt x="9" y="28"/>
                </a:lnTo>
                <a:lnTo>
                  <a:pt x="16" y="28"/>
                </a:lnTo>
                <a:lnTo>
                  <a:pt x="19" y="28"/>
                </a:lnTo>
                <a:lnTo>
                  <a:pt x="19" y="28"/>
                </a:lnTo>
                <a:lnTo>
                  <a:pt x="22" y="25"/>
                </a:lnTo>
                <a:lnTo>
                  <a:pt x="22" y="25"/>
                </a:lnTo>
                <a:lnTo>
                  <a:pt x="22" y="22"/>
                </a:lnTo>
                <a:lnTo>
                  <a:pt x="19" y="22"/>
                </a:lnTo>
                <a:lnTo>
                  <a:pt x="19" y="19"/>
                </a:lnTo>
                <a:lnTo>
                  <a:pt x="16" y="19"/>
                </a:lnTo>
                <a:lnTo>
                  <a:pt x="9" y="19"/>
                </a:lnTo>
                <a:lnTo>
                  <a:pt x="6" y="15"/>
                </a:lnTo>
                <a:lnTo>
                  <a:pt x="3" y="15"/>
                </a:lnTo>
                <a:lnTo>
                  <a:pt x="3" y="12"/>
                </a:lnTo>
                <a:lnTo>
                  <a:pt x="3" y="12"/>
                </a:lnTo>
                <a:lnTo>
                  <a:pt x="0" y="9"/>
                </a:lnTo>
                <a:lnTo>
                  <a:pt x="3" y="6"/>
                </a:lnTo>
                <a:lnTo>
                  <a:pt x="3" y="6"/>
                </a:lnTo>
                <a:lnTo>
                  <a:pt x="3" y="3"/>
                </a:lnTo>
                <a:lnTo>
                  <a:pt x="6" y="3"/>
                </a:lnTo>
                <a:lnTo>
                  <a:pt x="6" y="0"/>
                </a:lnTo>
                <a:lnTo>
                  <a:pt x="9" y="0"/>
                </a:lnTo>
                <a:lnTo>
                  <a:pt x="9" y="0"/>
                </a:lnTo>
                <a:lnTo>
                  <a:pt x="12" y="0"/>
                </a:lnTo>
                <a:lnTo>
                  <a:pt x="16" y="0"/>
                </a:lnTo>
                <a:lnTo>
                  <a:pt x="19" y="0"/>
                </a:lnTo>
                <a:lnTo>
                  <a:pt x="22" y="3"/>
                </a:lnTo>
                <a:lnTo>
                  <a:pt x="25" y="3"/>
                </a:lnTo>
                <a:lnTo>
                  <a:pt x="25" y="6"/>
                </a:lnTo>
                <a:lnTo>
                  <a:pt x="25" y="9"/>
                </a:lnTo>
                <a:lnTo>
                  <a:pt x="22" y="9"/>
                </a:lnTo>
                <a:lnTo>
                  <a:pt x="19" y="6"/>
                </a:lnTo>
                <a:lnTo>
                  <a:pt x="19" y="6"/>
                </a:lnTo>
                <a:lnTo>
                  <a:pt x="16" y="6"/>
                </a:lnTo>
                <a:lnTo>
                  <a:pt x="12" y="3"/>
                </a:lnTo>
                <a:lnTo>
                  <a:pt x="9" y="6"/>
                </a:lnTo>
                <a:lnTo>
                  <a:pt x="9" y="6"/>
                </a:lnTo>
                <a:lnTo>
                  <a:pt x="6" y="6"/>
                </a:lnTo>
                <a:lnTo>
                  <a:pt x="6" y="9"/>
                </a:lnTo>
                <a:lnTo>
                  <a:pt x="6" y="9"/>
                </a:lnTo>
                <a:lnTo>
                  <a:pt x="6" y="9"/>
                </a:lnTo>
                <a:lnTo>
                  <a:pt x="9" y="12"/>
                </a:lnTo>
                <a:lnTo>
                  <a:pt x="9" y="12"/>
                </a:lnTo>
                <a:lnTo>
                  <a:pt x="12" y="12"/>
                </a:lnTo>
                <a:lnTo>
                  <a:pt x="16" y="12"/>
                </a:lnTo>
                <a:lnTo>
                  <a:pt x="19" y="15"/>
                </a:lnTo>
                <a:lnTo>
                  <a:pt x="22" y="15"/>
                </a:lnTo>
                <a:lnTo>
                  <a:pt x="25" y="15"/>
                </a:lnTo>
                <a:lnTo>
                  <a:pt x="25" y="19"/>
                </a:lnTo>
                <a:lnTo>
                  <a:pt x="28" y="22"/>
                </a:lnTo>
                <a:lnTo>
                  <a:pt x="28" y="22"/>
                </a:lnTo>
                <a:lnTo>
                  <a:pt x="28" y="25"/>
                </a:lnTo>
                <a:lnTo>
                  <a:pt x="25" y="28"/>
                </a:lnTo>
                <a:lnTo>
                  <a:pt x="25" y="31"/>
                </a:lnTo>
                <a:lnTo>
                  <a:pt x="22" y="31"/>
                </a:lnTo>
                <a:lnTo>
                  <a:pt x="19" y="31"/>
                </a:lnTo>
                <a:lnTo>
                  <a:pt x="16" y="34"/>
                </a:lnTo>
                <a:lnTo>
                  <a:pt x="9" y="31"/>
                </a:lnTo>
                <a:lnTo>
                  <a:pt x="3" y="31"/>
                </a:lnTo>
                <a:lnTo>
                  <a:pt x="3" y="28"/>
                </a:lnTo>
                <a:lnTo>
                  <a:pt x="0"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7" name="Freeform 197"/>
          <p:cNvSpPr>
            <a:spLocks/>
          </p:cNvSpPr>
          <p:nvPr/>
        </p:nvSpPr>
        <p:spPr bwMode="auto">
          <a:xfrm>
            <a:off x="4046538" y="4810125"/>
            <a:ext cx="23812" cy="63500"/>
          </a:xfrm>
          <a:custGeom>
            <a:avLst/>
            <a:gdLst>
              <a:gd name="T0" fmla="*/ 12 w 15"/>
              <a:gd name="T1" fmla="*/ 37 h 40"/>
              <a:gd name="T2" fmla="*/ 15 w 15"/>
              <a:gd name="T3" fmla="*/ 40 h 40"/>
              <a:gd name="T4" fmla="*/ 12 w 15"/>
              <a:gd name="T5" fmla="*/ 40 h 40"/>
              <a:gd name="T6" fmla="*/ 9 w 15"/>
              <a:gd name="T7" fmla="*/ 40 h 40"/>
              <a:gd name="T8" fmla="*/ 9 w 15"/>
              <a:gd name="T9" fmla="*/ 40 h 40"/>
              <a:gd name="T10" fmla="*/ 6 w 15"/>
              <a:gd name="T11" fmla="*/ 40 h 40"/>
              <a:gd name="T12" fmla="*/ 6 w 15"/>
              <a:gd name="T13" fmla="*/ 40 h 40"/>
              <a:gd name="T14" fmla="*/ 3 w 15"/>
              <a:gd name="T15" fmla="*/ 37 h 40"/>
              <a:gd name="T16" fmla="*/ 3 w 15"/>
              <a:gd name="T17" fmla="*/ 37 h 40"/>
              <a:gd name="T18" fmla="*/ 3 w 15"/>
              <a:gd name="T19" fmla="*/ 31 h 40"/>
              <a:gd name="T20" fmla="*/ 3 w 15"/>
              <a:gd name="T21" fmla="*/ 15 h 40"/>
              <a:gd name="T22" fmla="*/ 0 w 15"/>
              <a:gd name="T23" fmla="*/ 15 h 40"/>
              <a:gd name="T24" fmla="*/ 0 w 15"/>
              <a:gd name="T25" fmla="*/ 9 h 40"/>
              <a:gd name="T26" fmla="*/ 3 w 15"/>
              <a:gd name="T27" fmla="*/ 9 h 40"/>
              <a:gd name="T28" fmla="*/ 3 w 15"/>
              <a:gd name="T29" fmla="*/ 3 h 40"/>
              <a:gd name="T30" fmla="*/ 9 w 15"/>
              <a:gd name="T31" fmla="*/ 0 h 40"/>
              <a:gd name="T32" fmla="*/ 9 w 15"/>
              <a:gd name="T33" fmla="*/ 9 h 40"/>
              <a:gd name="T34" fmla="*/ 12 w 15"/>
              <a:gd name="T35" fmla="*/ 9 h 40"/>
              <a:gd name="T36" fmla="*/ 12 w 15"/>
              <a:gd name="T37" fmla="*/ 15 h 40"/>
              <a:gd name="T38" fmla="*/ 9 w 15"/>
              <a:gd name="T39" fmla="*/ 15 h 40"/>
              <a:gd name="T40" fmla="*/ 9 w 15"/>
              <a:gd name="T41" fmla="*/ 31 h 40"/>
              <a:gd name="T42" fmla="*/ 9 w 15"/>
              <a:gd name="T43" fmla="*/ 34 h 40"/>
              <a:gd name="T44" fmla="*/ 9 w 15"/>
              <a:gd name="T45" fmla="*/ 34 h 40"/>
              <a:gd name="T46" fmla="*/ 9 w 15"/>
              <a:gd name="T47" fmla="*/ 37 h 40"/>
              <a:gd name="T48" fmla="*/ 9 w 15"/>
              <a:gd name="T49" fmla="*/ 37 h 40"/>
              <a:gd name="T50" fmla="*/ 9 w 15"/>
              <a:gd name="T51" fmla="*/ 37 h 40"/>
              <a:gd name="T52" fmla="*/ 12 w 15"/>
              <a:gd name="T53" fmla="*/ 37 h 40"/>
              <a:gd name="T54" fmla="*/ 12 w 15"/>
              <a:gd name="T55" fmla="*/ 37 h 40"/>
              <a:gd name="T56" fmla="*/ 12 w 15"/>
              <a:gd name="T57"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 h="40">
                <a:moveTo>
                  <a:pt x="12" y="37"/>
                </a:moveTo>
                <a:lnTo>
                  <a:pt x="15" y="40"/>
                </a:lnTo>
                <a:lnTo>
                  <a:pt x="12" y="40"/>
                </a:lnTo>
                <a:lnTo>
                  <a:pt x="9" y="40"/>
                </a:lnTo>
                <a:lnTo>
                  <a:pt x="9" y="40"/>
                </a:lnTo>
                <a:lnTo>
                  <a:pt x="6" y="40"/>
                </a:lnTo>
                <a:lnTo>
                  <a:pt x="6" y="40"/>
                </a:lnTo>
                <a:lnTo>
                  <a:pt x="3" y="37"/>
                </a:lnTo>
                <a:lnTo>
                  <a:pt x="3" y="37"/>
                </a:lnTo>
                <a:lnTo>
                  <a:pt x="3" y="31"/>
                </a:lnTo>
                <a:lnTo>
                  <a:pt x="3" y="15"/>
                </a:lnTo>
                <a:lnTo>
                  <a:pt x="0" y="15"/>
                </a:lnTo>
                <a:lnTo>
                  <a:pt x="0" y="9"/>
                </a:lnTo>
                <a:lnTo>
                  <a:pt x="3" y="9"/>
                </a:lnTo>
                <a:lnTo>
                  <a:pt x="3" y="3"/>
                </a:lnTo>
                <a:lnTo>
                  <a:pt x="9" y="0"/>
                </a:lnTo>
                <a:lnTo>
                  <a:pt x="9" y="9"/>
                </a:lnTo>
                <a:lnTo>
                  <a:pt x="12" y="9"/>
                </a:lnTo>
                <a:lnTo>
                  <a:pt x="12" y="15"/>
                </a:lnTo>
                <a:lnTo>
                  <a:pt x="9" y="15"/>
                </a:lnTo>
                <a:lnTo>
                  <a:pt x="9" y="31"/>
                </a:lnTo>
                <a:lnTo>
                  <a:pt x="9" y="34"/>
                </a:lnTo>
                <a:lnTo>
                  <a:pt x="9" y="34"/>
                </a:lnTo>
                <a:lnTo>
                  <a:pt x="9" y="37"/>
                </a:lnTo>
                <a:lnTo>
                  <a:pt x="9" y="37"/>
                </a:lnTo>
                <a:lnTo>
                  <a:pt x="9" y="37"/>
                </a:lnTo>
                <a:lnTo>
                  <a:pt x="12" y="37"/>
                </a:lnTo>
                <a:lnTo>
                  <a:pt x="12" y="37"/>
                </a:lnTo>
                <a:lnTo>
                  <a:pt x="12" y="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8" name="Freeform 198"/>
          <p:cNvSpPr>
            <a:spLocks/>
          </p:cNvSpPr>
          <p:nvPr/>
        </p:nvSpPr>
        <p:spPr bwMode="auto">
          <a:xfrm>
            <a:off x="4075113" y="4824413"/>
            <a:ext cx="30162" cy="49212"/>
          </a:xfrm>
          <a:custGeom>
            <a:avLst/>
            <a:gdLst>
              <a:gd name="T0" fmla="*/ 0 w 19"/>
              <a:gd name="T1" fmla="*/ 31 h 31"/>
              <a:gd name="T2" fmla="*/ 0 w 19"/>
              <a:gd name="T3" fmla="*/ 0 h 31"/>
              <a:gd name="T4" fmla="*/ 7 w 19"/>
              <a:gd name="T5" fmla="*/ 0 h 31"/>
              <a:gd name="T6" fmla="*/ 7 w 19"/>
              <a:gd name="T7" fmla="*/ 6 h 31"/>
              <a:gd name="T8" fmla="*/ 7 w 19"/>
              <a:gd name="T9" fmla="*/ 3 h 31"/>
              <a:gd name="T10" fmla="*/ 10 w 19"/>
              <a:gd name="T11" fmla="*/ 0 h 31"/>
              <a:gd name="T12" fmla="*/ 10 w 19"/>
              <a:gd name="T13" fmla="*/ 0 h 31"/>
              <a:gd name="T14" fmla="*/ 13 w 19"/>
              <a:gd name="T15" fmla="*/ 0 h 31"/>
              <a:gd name="T16" fmla="*/ 16 w 19"/>
              <a:gd name="T17" fmla="*/ 0 h 31"/>
              <a:gd name="T18" fmla="*/ 19 w 19"/>
              <a:gd name="T19" fmla="*/ 3 h 31"/>
              <a:gd name="T20" fmla="*/ 16 w 19"/>
              <a:gd name="T21" fmla="*/ 6 h 31"/>
              <a:gd name="T22" fmla="*/ 13 w 19"/>
              <a:gd name="T23" fmla="*/ 6 h 31"/>
              <a:gd name="T24" fmla="*/ 13 w 19"/>
              <a:gd name="T25" fmla="*/ 6 h 31"/>
              <a:gd name="T26" fmla="*/ 10 w 19"/>
              <a:gd name="T27" fmla="*/ 6 h 31"/>
              <a:gd name="T28" fmla="*/ 10 w 19"/>
              <a:gd name="T29" fmla="*/ 6 h 31"/>
              <a:gd name="T30" fmla="*/ 7 w 19"/>
              <a:gd name="T31" fmla="*/ 9 h 31"/>
              <a:gd name="T32" fmla="*/ 7 w 19"/>
              <a:gd name="T33" fmla="*/ 9 h 31"/>
              <a:gd name="T34" fmla="*/ 7 w 19"/>
              <a:gd name="T35" fmla="*/ 12 h 31"/>
              <a:gd name="T36" fmla="*/ 7 w 19"/>
              <a:gd name="T37" fmla="*/ 15 h 31"/>
              <a:gd name="T38" fmla="*/ 7 w 19"/>
              <a:gd name="T39" fmla="*/ 31 h 31"/>
              <a:gd name="T40" fmla="*/ 0 w 19"/>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1">
                <a:moveTo>
                  <a:pt x="0" y="31"/>
                </a:moveTo>
                <a:lnTo>
                  <a:pt x="0" y="0"/>
                </a:lnTo>
                <a:lnTo>
                  <a:pt x="7" y="0"/>
                </a:lnTo>
                <a:lnTo>
                  <a:pt x="7" y="6"/>
                </a:lnTo>
                <a:lnTo>
                  <a:pt x="7" y="3"/>
                </a:lnTo>
                <a:lnTo>
                  <a:pt x="10" y="0"/>
                </a:lnTo>
                <a:lnTo>
                  <a:pt x="10" y="0"/>
                </a:lnTo>
                <a:lnTo>
                  <a:pt x="13" y="0"/>
                </a:lnTo>
                <a:lnTo>
                  <a:pt x="16" y="0"/>
                </a:lnTo>
                <a:lnTo>
                  <a:pt x="19" y="3"/>
                </a:lnTo>
                <a:lnTo>
                  <a:pt x="16" y="6"/>
                </a:lnTo>
                <a:lnTo>
                  <a:pt x="13" y="6"/>
                </a:lnTo>
                <a:lnTo>
                  <a:pt x="13" y="6"/>
                </a:lnTo>
                <a:lnTo>
                  <a:pt x="10" y="6"/>
                </a:lnTo>
                <a:lnTo>
                  <a:pt x="10" y="6"/>
                </a:lnTo>
                <a:lnTo>
                  <a:pt x="7" y="9"/>
                </a:lnTo>
                <a:lnTo>
                  <a:pt x="7" y="9"/>
                </a:lnTo>
                <a:lnTo>
                  <a:pt x="7" y="12"/>
                </a:lnTo>
                <a:lnTo>
                  <a:pt x="7" y="15"/>
                </a:lnTo>
                <a:lnTo>
                  <a:pt x="7"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19" name="Freeform 199"/>
          <p:cNvSpPr>
            <a:spLocks/>
          </p:cNvSpPr>
          <p:nvPr/>
        </p:nvSpPr>
        <p:spPr bwMode="auto">
          <a:xfrm>
            <a:off x="4110038" y="4824413"/>
            <a:ext cx="39687" cy="53975"/>
          </a:xfrm>
          <a:custGeom>
            <a:avLst/>
            <a:gdLst>
              <a:gd name="T0" fmla="*/ 18 w 25"/>
              <a:gd name="T1" fmla="*/ 31 h 34"/>
              <a:gd name="T2" fmla="*/ 18 w 25"/>
              <a:gd name="T3" fmla="*/ 28 h 34"/>
              <a:gd name="T4" fmla="*/ 15 w 25"/>
              <a:gd name="T5" fmla="*/ 31 h 34"/>
              <a:gd name="T6" fmla="*/ 9 w 25"/>
              <a:gd name="T7" fmla="*/ 34 h 34"/>
              <a:gd name="T8" fmla="*/ 6 w 25"/>
              <a:gd name="T9" fmla="*/ 31 h 34"/>
              <a:gd name="T10" fmla="*/ 6 w 25"/>
              <a:gd name="T11" fmla="*/ 31 h 34"/>
              <a:gd name="T12" fmla="*/ 3 w 25"/>
              <a:gd name="T13" fmla="*/ 31 h 34"/>
              <a:gd name="T14" fmla="*/ 0 w 25"/>
              <a:gd name="T15" fmla="*/ 28 h 34"/>
              <a:gd name="T16" fmla="*/ 0 w 25"/>
              <a:gd name="T17" fmla="*/ 28 h 34"/>
              <a:gd name="T18" fmla="*/ 0 w 25"/>
              <a:gd name="T19" fmla="*/ 25 h 34"/>
              <a:gd name="T20" fmla="*/ 0 w 25"/>
              <a:gd name="T21" fmla="*/ 22 h 34"/>
              <a:gd name="T22" fmla="*/ 0 w 25"/>
              <a:gd name="T23" fmla="*/ 22 h 34"/>
              <a:gd name="T24" fmla="*/ 0 w 25"/>
              <a:gd name="T25" fmla="*/ 0 h 34"/>
              <a:gd name="T26" fmla="*/ 3 w 25"/>
              <a:gd name="T27" fmla="*/ 0 h 34"/>
              <a:gd name="T28" fmla="*/ 3 w 25"/>
              <a:gd name="T29" fmla="*/ 19 h 34"/>
              <a:gd name="T30" fmla="*/ 3 w 25"/>
              <a:gd name="T31" fmla="*/ 22 h 34"/>
              <a:gd name="T32" fmla="*/ 6 w 25"/>
              <a:gd name="T33" fmla="*/ 25 h 34"/>
              <a:gd name="T34" fmla="*/ 6 w 25"/>
              <a:gd name="T35" fmla="*/ 25 h 34"/>
              <a:gd name="T36" fmla="*/ 6 w 25"/>
              <a:gd name="T37" fmla="*/ 28 h 34"/>
              <a:gd name="T38" fmla="*/ 9 w 25"/>
              <a:gd name="T39" fmla="*/ 28 h 34"/>
              <a:gd name="T40" fmla="*/ 12 w 25"/>
              <a:gd name="T41" fmla="*/ 28 h 34"/>
              <a:gd name="T42" fmla="*/ 12 w 25"/>
              <a:gd name="T43" fmla="*/ 28 h 34"/>
              <a:gd name="T44" fmla="*/ 15 w 25"/>
              <a:gd name="T45" fmla="*/ 28 h 34"/>
              <a:gd name="T46" fmla="*/ 18 w 25"/>
              <a:gd name="T47" fmla="*/ 25 h 34"/>
              <a:gd name="T48" fmla="*/ 18 w 25"/>
              <a:gd name="T49" fmla="*/ 25 h 34"/>
              <a:gd name="T50" fmla="*/ 18 w 25"/>
              <a:gd name="T51" fmla="*/ 22 h 34"/>
              <a:gd name="T52" fmla="*/ 18 w 25"/>
              <a:gd name="T53" fmla="*/ 19 h 34"/>
              <a:gd name="T54" fmla="*/ 18 w 25"/>
              <a:gd name="T55" fmla="*/ 0 h 34"/>
              <a:gd name="T56" fmla="*/ 25 w 25"/>
              <a:gd name="T57" fmla="*/ 0 h 34"/>
              <a:gd name="T58" fmla="*/ 25 w 25"/>
              <a:gd name="T59" fmla="*/ 31 h 34"/>
              <a:gd name="T60" fmla="*/ 18 w 25"/>
              <a:gd name="T61"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 h="34">
                <a:moveTo>
                  <a:pt x="18" y="31"/>
                </a:moveTo>
                <a:lnTo>
                  <a:pt x="18" y="28"/>
                </a:lnTo>
                <a:lnTo>
                  <a:pt x="15" y="31"/>
                </a:lnTo>
                <a:lnTo>
                  <a:pt x="9" y="34"/>
                </a:lnTo>
                <a:lnTo>
                  <a:pt x="6" y="31"/>
                </a:lnTo>
                <a:lnTo>
                  <a:pt x="6" y="31"/>
                </a:lnTo>
                <a:lnTo>
                  <a:pt x="3" y="31"/>
                </a:lnTo>
                <a:lnTo>
                  <a:pt x="0" y="28"/>
                </a:lnTo>
                <a:lnTo>
                  <a:pt x="0" y="28"/>
                </a:lnTo>
                <a:lnTo>
                  <a:pt x="0" y="25"/>
                </a:lnTo>
                <a:lnTo>
                  <a:pt x="0" y="22"/>
                </a:lnTo>
                <a:lnTo>
                  <a:pt x="0" y="22"/>
                </a:lnTo>
                <a:lnTo>
                  <a:pt x="0" y="0"/>
                </a:lnTo>
                <a:lnTo>
                  <a:pt x="3" y="0"/>
                </a:lnTo>
                <a:lnTo>
                  <a:pt x="3" y="19"/>
                </a:lnTo>
                <a:lnTo>
                  <a:pt x="3" y="22"/>
                </a:lnTo>
                <a:lnTo>
                  <a:pt x="6" y="25"/>
                </a:lnTo>
                <a:lnTo>
                  <a:pt x="6" y="25"/>
                </a:lnTo>
                <a:lnTo>
                  <a:pt x="6" y="28"/>
                </a:lnTo>
                <a:lnTo>
                  <a:pt x="9" y="28"/>
                </a:lnTo>
                <a:lnTo>
                  <a:pt x="12" y="28"/>
                </a:lnTo>
                <a:lnTo>
                  <a:pt x="12" y="28"/>
                </a:lnTo>
                <a:lnTo>
                  <a:pt x="15" y="28"/>
                </a:lnTo>
                <a:lnTo>
                  <a:pt x="18" y="25"/>
                </a:lnTo>
                <a:lnTo>
                  <a:pt x="18" y="25"/>
                </a:lnTo>
                <a:lnTo>
                  <a:pt x="18" y="22"/>
                </a:lnTo>
                <a:lnTo>
                  <a:pt x="18" y="19"/>
                </a:lnTo>
                <a:lnTo>
                  <a:pt x="18" y="0"/>
                </a:lnTo>
                <a:lnTo>
                  <a:pt x="25" y="0"/>
                </a:lnTo>
                <a:lnTo>
                  <a:pt x="25" y="31"/>
                </a:lnTo>
                <a:lnTo>
                  <a:pt x="18"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0" name="Freeform 200"/>
          <p:cNvSpPr>
            <a:spLocks/>
          </p:cNvSpPr>
          <p:nvPr/>
        </p:nvSpPr>
        <p:spPr bwMode="auto">
          <a:xfrm>
            <a:off x="4164013" y="4824413"/>
            <a:ext cx="68262" cy="49212"/>
          </a:xfrm>
          <a:custGeom>
            <a:avLst/>
            <a:gdLst>
              <a:gd name="T0" fmla="*/ 0 w 43"/>
              <a:gd name="T1" fmla="*/ 31 h 31"/>
              <a:gd name="T2" fmla="*/ 0 w 43"/>
              <a:gd name="T3" fmla="*/ 0 h 31"/>
              <a:gd name="T4" fmla="*/ 3 w 43"/>
              <a:gd name="T5" fmla="*/ 0 h 31"/>
              <a:gd name="T6" fmla="*/ 3 w 43"/>
              <a:gd name="T7" fmla="*/ 6 h 31"/>
              <a:gd name="T8" fmla="*/ 6 w 43"/>
              <a:gd name="T9" fmla="*/ 3 h 31"/>
              <a:gd name="T10" fmla="*/ 9 w 43"/>
              <a:gd name="T11" fmla="*/ 0 h 31"/>
              <a:gd name="T12" fmla="*/ 9 w 43"/>
              <a:gd name="T13" fmla="*/ 0 h 31"/>
              <a:gd name="T14" fmla="*/ 12 w 43"/>
              <a:gd name="T15" fmla="*/ 0 h 31"/>
              <a:gd name="T16" fmla="*/ 15 w 43"/>
              <a:gd name="T17" fmla="*/ 0 h 31"/>
              <a:gd name="T18" fmla="*/ 18 w 43"/>
              <a:gd name="T19" fmla="*/ 3 h 31"/>
              <a:gd name="T20" fmla="*/ 21 w 43"/>
              <a:gd name="T21" fmla="*/ 3 h 31"/>
              <a:gd name="T22" fmla="*/ 21 w 43"/>
              <a:gd name="T23" fmla="*/ 6 h 31"/>
              <a:gd name="T24" fmla="*/ 28 w 43"/>
              <a:gd name="T25" fmla="*/ 0 h 31"/>
              <a:gd name="T26" fmla="*/ 31 w 43"/>
              <a:gd name="T27" fmla="*/ 0 h 31"/>
              <a:gd name="T28" fmla="*/ 37 w 43"/>
              <a:gd name="T29" fmla="*/ 0 h 31"/>
              <a:gd name="T30" fmla="*/ 40 w 43"/>
              <a:gd name="T31" fmla="*/ 3 h 31"/>
              <a:gd name="T32" fmla="*/ 40 w 43"/>
              <a:gd name="T33" fmla="*/ 6 h 31"/>
              <a:gd name="T34" fmla="*/ 43 w 43"/>
              <a:gd name="T35" fmla="*/ 9 h 31"/>
              <a:gd name="T36" fmla="*/ 43 w 43"/>
              <a:gd name="T37" fmla="*/ 31 h 31"/>
              <a:gd name="T38" fmla="*/ 37 w 43"/>
              <a:gd name="T39" fmla="*/ 31 h 31"/>
              <a:gd name="T40" fmla="*/ 37 w 43"/>
              <a:gd name="T41" fmla="*/ 12 h 31"/>
              <a:gd name="T42" fmla="*/ 37 w 43"/>
              <a:gd name="T43" fmla="*/ 9 h 31"/>
              <a:gd name="T44" fmla="*/ 37 w 43"/>
              <a:gd name="T45" fmla="*/ 9 h 31"/>
              <a:gd name="T46" fmla="*/ 34 w 43"/>
              <a:gd name="T47" fmla="*/ 6 h 31"/>
              <a:gd name="T48" fmla="*/ 34 w 43"/>
              <a:gd name="T49" fmla="*/ 6 h 31"/>
              <a:gd name="T50" fmla="*/ 34 w 43"/>
              <a:gd name="T51" fmla="*/ 6 h 31"/>
              <a:gd name="T52" fmla="*/ 31 w 43"/>
              <a:gd name="T53" fmla="*/ 6 h 31"/>
              <a:gd name="T54" fmla="*/ 28 w 43"/>
              <a:gd name="T55" fmla="*/ 6 h 31"/>
              <a:gd name="T56" fmla="*/ 25 w 43"/>
              <a:gd name="T57" fmla="*/ 6 h 31"/>
              <a:gd name="T58" fmla="*/ 25 w 43"/>
              <a:gd name="T59" fmla="*/ 9 h 31"/>
              <a:gd name="T60" fmla="*/ 25 w 43"/>
              <a:gd name="T61" fmla="*/ 12 h 31"/>
              <a:gd name="T62" fmla="*/ 25 w 43"/>
              <a:gd name="T63" fmla="*/ 31 h 31"/>
              <a:gd name="T64" fmla="*/ 18 w 43"/>
              <a:gd name="T65" fmla="*/ 31 h 31"/>
              <a:gd name="T66" fmla="*/ 18 w 43"/>
              <a:gd name="T67" fmla="*/ 12 h 31"/>
              <a:gd name="T68" fmla="*/ 18 w 43"/>
              <a:gd name="T69" fmla="*/ 9 h 31"/>
              <a:gd name="T70" fmla="*/ 15 w 43"/>
              <a:gd name="T71" fmla="*/ 6 h 31"/>
              <a:gd name="T72" fmla="*/ 15 w 43"/>
              <a:gd name="T73" fmla="*/ 6 h 31"/>
              <a:gd name="T74" fmla="*/ 12 w 43"/>
              <a:gd name="T75" fmla="*/ 6 h 31"/>
              <a:gd name="T76" fmla="*/ 9 w 43"/>
              <a:gd name="T77" fmla="*/ 6 h 31"/>
              <a:gd name="T78" fmla="*/ 9 w 43"/>
              <a:gd name="T79" fmla="*/ 6 h 31"/>
              <a:gd name="T80" fmla="*/ 6 w 43"/>
              <a:gd name="T81" fmla="*/ 6 h 31"/>
              <a:gd name="T82" fmla="*/ 6 w 43"/>
              <a:gd name="T83" fmla="*/ 9 h 31"/>
              <a:gd name="T84" fmla="*/ 6 w 43"/>
              <a:gd name="T85" fmla="*/ 12 h 31"/>
              <a:gd name="T86" fmla="*/ 3 w 43"/>
              <a:gd name="T87" fmla="*/ 15 h 31"/>
              <a:gd name="T88" fmla="*/ 3 w 43"/>
              <a:gd name="T89" fmla="*/ 31 h 31"/>
              <a:gd name="T90" fmla="*/ 0 w 43"/>
              <a:gd name="T9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31">
                <a:moveTo>
                  <a:pt x="0" y="31"/>
                </a:moveTo>
                <a:lnTo>
                  <a:pt x="0" y="0"/>
                </a:lnTo>
                <a:lnTo>
                  <a:pt x="3" y="0"/>
                </a:lnTo>
                <a:lnTo>
                  <a:pt x="3" y="6"/>
                </a:lnTo>
                <a:lnTo>
                  <a:pt x="6" y="3"/>
                </a:lnTo>
                <a:lnTo>
                  <a:pt x="9" y="0"/>
                </a:lnTo>
                <a:lnTo>
                  <a:pt x="9" y="0"/>
                </a:lnTo>
                <a:lnTo>
                  <a:pt x="12" y="0"/>
                </a:lnTo>
                <a:lnTo>
                  <a:pt x="15" y="0"/>
                </a:lnTo>
                <a:lnTo>
                  <a:pt x="18" y="3"/>
                </a:lnTo>
                <a:lnTo>
                  <a:pt x="21" y="3"/>
                </a:lnTo>
                <a:lnTo>
                  <a:pt x="21" y="6"/>
                </a:lnTo>
                <a:lnTo>
                  <a:pt x="28" y="0"/>
                </a:lnTo>
                <a:lnTo>
                  <a:pt x="31" y="0"/>
                </a:lnTo>
                <a:lnTo>
                  <a:pt x="37" y="0"/>
                </a:lnTo>
                <a:lnTo>
                  <a:pt x="40" y="3"/>
                </a:lnTo>
                <a:lnTo>
                  <a:pt x="40" y="6"/>
                </a:lnTo>
                <a:lnTo>
                  <a:pt x="43" y="9"/>
                </a:lnTo>
                <a:lnTo>
                  <a:pt x="43" y="31"/>
                </a:lnTo>
                <a:lnTo>
                  <a:pt x="37" y="31"/>
                </a:lnTo>
                <a:lnTo>
                  <a:pt x="37" y="12"/>
                </a:lnTo>
                <a:lnTo>
                  <a:pt x="37" y="9"/>
                </a:lnTo>
                <a:lnTo>
                  <a:pt x="37" y="9"/>
                </a:lnTo>
                <a:lnTo>
                  <a:pt x="34" y="6"/>
                </a:lnTo>
                <a:lnTo>
                  <a:pt x="34" y="6"/>
                </a:lnTo>
                <a:lnTo>
                  <a:pt x="34" y="6"/>
                </a:lnTo>
                <a:lnTo>
                  <a:pt x="31" y="6"/>
                </a:lnTo>
                <a:lnTo>
                  <a:pt x="28" y="6"/>
                </a:lnTo>
                <a:lnTo>
                  <a:pt x="25" y="6"/>
                </a:lnTo>
                <a:lnTo>
                  <a:pt x="25" y="9"/>
                </a:lnTo>
                <a:lnTo>
                  <a:pt x="25" y="12"/>
                </a:lnTo>
                <a:lnTo>
                  <a:pt x="25" y="31"/>
                </a:lnTo>
                <a:lnTo>
                  <a:pt x="18" y="31"/>
                </a:lnTo>
                <a:lnTo>
                  <a:pt x="18" y="12"/>
                </a:lnTo>
                <a:lnTo>
                  <a:pt x="18" y="9"/>
                </a:lnTo>
                <a:lnTo>
                  <a:pt x="15" y="6"/>
                </a:lnTo>
                <a:lnTo>
                  <a:pt x="15" y="6"/>
                </a:lnTo>
                <a:lnTo>
                  <a:pt x="12" y="6"/>
                </a:lnTo>
                <a:lnTo>
                  <a:pt x="9" y="6"/>
                </a:lnTo>
                <a:lnTo>
                  <a:pt x="9" y="6"/>
                </a:lnTo>
                <a:lnTo>
                  <a:pt x="6" y="6"/>
                </a:lnTo>
                <a:lnTo>
                  <a:pt x="6" y="9"/>
                </a:lnTo>
                <a:lnTo>
                  <a:pt x="6" y="12"/>
                </a:lnTo>
                <a:lnTo>
                  <a:pt x="3" y="15"/>
                </a:lnTo>
                <a:lnTo>
                  <a:pt x="3"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1" name="Freeform 201"/>
          <p:cNvSpPr>
            <a:spLocks noEditPoints="1"/>
          </p:cNvSpPr>
          <p:nvPr/>
        </p:nvSpPr>
        <p:spPr bwMode="auto">
          <a:xfrm>
            <a:off x="4241800" y="4824413"/>
            <a:ext cx="44450" cy="53975"/>
          </a:xfrm>
          <a:custGeom>
            <a:avLst/>
            <a:gdLst>
              <a:gd name="T0" fmla="*/ 22 w 28"/>
              <a:gd name="T1" fmla="*/ 22 h 34"/>
              <a:gd name="T2" fmla="*/ 28 w 28"/>
              <a:gd name="T3" fmla="*/ 22 h 34"/>
              <a:gd name="T4" fmla="*/ 25 w 28"/>
              <a:gd name="T5" fmla="*/ 28 h 34"/>
              <a:gd name="T6" fmla="*/ 22 w 28"/>
              <a:gd name="T7" fmla="*/ 31 h 34"/>
              <a:gd name="T8" fmla="*/ 19 w 28"/>
              <a:gd name="T9" fmla="*/ 31 h 34"/>
              <a:gd name="T10" fmla="*/ 13 w 28"/>
              <a:gd name="T11" fmla="*/ 34 h 34"/>
              <a:gd name="T12" fmla="*/ 6 w 28"/>
              <a:gd name="T13" fmla="*/ 31 h 34"/>
              <a:gd name="T14" fmla="*/ 3 w 28"/>
              <a:gd name="T15" fmla="*/ 28 h 34"/>
              <a:gd name="T16" fmla="*/ 0 w 28"/>
              <a:gd name="T17" fmla="*/ 25 h 34"/>
              <a:gd name="T18" fmla="*/ 0 w 28"/>
              <a:gd name="T19" fmla="*/ 15 h 34"/>
              <a:gd name="T20" fmla="*/ 0 w 28"/>
              <a:gd name="T21" fmla="*/ 9 h 34"/>
              <a:gd name="T22" fmla="*/ 3 w 28"/>
              <a:gd name="T23" fmla="*/ 3 h 34"/>
              <a:gd name="T24" fmla="*/ 6 w 28"/>
              <a:gd name="T25" fmla="*/ 0 h 34"/>
              <a:gd name="T26" fmla="*/ 13 w 28"/>
              <a:gd name="T27" fmla="*/ 0 h 34"/>
              <a:gd name="T28" fmla="*/ 19 w 28"/>
              <a:gd name="T29" fmla="*/ 0 h 34"/>
              <a:gd name="T30" fmla="*/ 25 w 28"/>
              <a:gd name="T31" fmla="*/ 3 h 34"/>
              <a:gd name="T32" fmla="*/ 28 w 28"/>
              <a:gd name="T33" fmla="*/ 9 h 34"/>
              <a:gd name="T34" fmla="*/ 28 w 28"/>
              <a:gd name="T35" fmla="*/ 15 h 34"/>
              <a:gd name="T36" fmla="*/ 28 w 28"/>
              <a:gd name="T37" fmla="*/ 15 h 34"/>
              <a:gd name="T38" fmla="*/ 28 w 28"/>
              <a:gd name="T39" fmla="*/ 19 h 34"/>
              <a:gd name="T40" fmla="*/ 3 w 28"/>
              <a:gd name="T41" fmla="*/ 19 h 34"/>
              <a:gd name="T42" fmla="*/ 6 w 28"/>
              <a:gd name="T43" fmla="*/ 22 h 34"/>
              <a:gd name="T44" fmla="*/ 6 w 28"/>
              <a:gd name="T45" fmla="*/ 25 h 34"/>
              <a:gd name="T46" fmla="*/ 9 w 28"/>
              <a:gd name="T47" fmla="*/ 28 h 34"/>
              <a:gd name="T48" fmla="*/ 13 w 28"/>
              <a:gd name="T49" fmla="*/ 28 h 34"/>
              <a:gd name="T50" fmla="*/ 16 w 28"/>
              <a:gd name="T51" fmla="*/ 28 h 34"/>
              <a:gd name="T52" fmla="*/ 19 w 28"/>
              <a:gd name="T53" fmla="*/ 28 h 34"/>
              <a:gd name="T54" fmla="*/ 22 w 28"/>
              <a:gd name="T55" fmla="*/ 25 h 34"/>
              <a:gd name="T56" fmla="*/ 22 w 28"/>
              <a:gd name="T57" fmla="*/ 22 h 34"/>
              <a:gd name="T58" fmla="*/ 3 w 28"/>
              <a:gd name="T59" fmla="*/ 12 h 34"/>
              <a:gd name="T60" fmla="*/ 22 w 28"/>
              <a:gd name="T61" fmla="*/ 12 h 34"/>
              <a:gd name="T62" fmla="*/ 22 w 28"/>
              <a:gd name="T63" fmla="*/ 9 h 34"/>
              <a:gd name="T64" fmla="*/ 22 w 28"/>
              <a:gd name="T65" fmla="*/ 6 h 34"/>
              <a:gd name="T66" fmla="*/ 19 w 28"/>
              <a:gd name="T67" fmla="*/ 6 h 34"/>
              <a:gd name="T68" fmla="*/ 13 w 28"/>
              <a:gd name="T69" fmla="*/ 3 h 34"/>
              <a:gd name="T70" fmla="*/ 9 w 28"/>
              <a:gd name="T71" fmla="*/ 6 h 34"/>
              <a:gd name="T72" fmla="*/ 6 w 28"/>
              <a:gd name="T73" fmla="*/ 6 h 34"/>
              <a:gd name="T74" fmla="*/ 6 w 28"/>
              <a:gd name="T75" fmla="*/ 9 h 34"/>
              <a:gd name="T76" fmla="*/ 3 w 28"/>
              <a:gd name="T77"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4">
                <a:moveTo>
                  <a:pt x="22" y="22"/>
                </a:moveTo>
                <a:lnTo>
                  <a:pt x="28" y="22"/>
                </a:lnTo>
                <a:lnTo>
                  <a:pt x="25" y="28"/>
                </a:lnTo>
                <a:lnTo>
                  <a:pt x="22" y="31"/>
                </a:lnTo>
                <a:lnTo>
                  <a:pt x="19" y="31"/>
                </a:lnTo>
                <a:lnTo>
                  <a:pt x="13" y="34"/>
                </a:lnTo>
                <a:lnTo>
                  <a:pt x="6" y="31"/>
                </a:lnTo>
                <a:lnTo>
                  <a:pt x="3" y="28"/>
                </a:lnTo>
                <a:lnTo>
                  <a:pt x="0" y="25"/>
                </a:lnTo>
                <a:lnTo>
                  <a:pt x="0" y="15"/>
                </a:lnTo>
                <a:lnTo>
                  <a:pt x="0" y="9"/>
                </a:lnTo>
                <a:lnTo>
                  <a:pt x="3" y="3"/>
                </a:lnTo>
                <a:lnTo>
                  <a:pt x="6" y="0"/>
                </a:lnTo>
                <a:lnTo>
                  <a:pt x="13" y="0"/>
                </a:lnTo>
                <a:lnTo>
                  <a:pt x="19" y="0"/>
                </a:lnTo>
                <a:lnTo>
                  <a:pt x="25" y="3"/>
                </a:lnTo>
                <a:lnTo>
                  <a:pt x="28" y="9"/>
                </a:lnTo>
                <a:lnTo>
                  <a:pt x="28" y="15"/>
                </a:lnTo>
                <a:lnTo>
                  <a:pt x="28" y="15"/>
                </a:lnTo>
                <a:lnTo>
                  <a:pt x="28" y="19"/>
                </a:lnTo>
                <a:lnTo>
                  <a:pt x="3" y="19"/>
                </a:lnTo>
                <a:lnTo>
                  <a:pt x="6" y="22"/>
                </a:lnTo>
                <a:lnTo>
                  <a:pt x="6" y="25"/>
                </a:lnTo>
                <a:lnTo>
                  <a:pt x="9" y="28"/>
                </a:lnTo>
                <a:lnTo>
                  <a:pt x="13" y="28"/>
                </a:lnTo>
                <a:lnTo>
                  <a:pt x="16" y="28"/>
                </a:lnTo>
                <a:lnTo>
                  <a:pt x="19" y="28"/>
                </a:lnTo>
                <a:lnTo>
                  <a:pt x="22" y="25"/>
                </a:lnTo>
                <a:lnTo>
                  <a:pt x="22" y="22"/>
                </a:lnTo>
                <a:close/>
                <a:moveTo>
                  <a:pt x="3" y="12"/>
                </a:moveTo>
                <a:lnTo>
                  <a:pt x="22" y="12"/>
                </a:lnTo>
                <a:lnTo>
                  <a:pt x="22" y="9"/>
                </a:lnTo>
                <a:lnTo>
                  <a:pt x="22" y="6"/>
                </a:lnTo>
                <a:lnTo>
                  <a:pt x="19" y="6"/>
                </a:lnTo>
                <a:lnTo>
                  <a:pt x="13" y="3"/>
                </a:lnTo>
                <a:lnTo>
                  <a:pt x="9" y="6"/>
                </a:lnTo>
                <a:lnTo>
                  <a:pt x="6" y="6"/>
                </a:lnTo>
                <a:lnTo>
                  <a:pt x="6" y="9"/>
                </a:lnTo>
                <a:lnTo>
                  <a:pt x="3" y="1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2" name="Freeform 202"/>
          <p:cNvSpPr>
            <a:spLocks/>
          </p:cNvSpPr>
          <p:nvPr/>
        </p:nvSpPr>
        <p:spPr bwMode="auto">
          <a:xfrm>
            <a:off x="4295775" y="4824413"/>
            <a:ext cx="39688" cy="49212"/>
          </a:xfrm>
          <a:custGeom>
            <a:avLst/>
            <a:gdLst>
              <a:gd name="T0" fmla="*/ 0 w 25"/>
              <a:gd name="T1" fmla="*/ 31 h 31"/>
              <a:gd name="T2" fmla="*/ 0 w 25"/>
              <a:gd name="T3" fmla="*/ 0 h 31"/>
              <a:gd name="T4" fmla="*/ 6 w 25"/>
              <a:gd name="T5" fmla="*/ 0 h 31"/>
              <a:gd name="T6" fmla="*/ 6 w 25"/>
              <a:gd name="T7" fmla="*/ 6 h 31"/>
              <a:gd name="T8" fmla="*/ 9 w 25"/>
              <a:gd name="T9" fmla="*/ 0 h 31"/>
              <a:gd name="T10" fmla="*/ 15 w 25"/>
              <a:gd name="T11" fmla="*/ 0 h 31"/>
              <a:gd name="T12" fmla="*/ 19 w 25"/>
              <a:gd name="T13" fmla="*/ 0 h 31"/>
              <a:gd name="T14" fmla="*/ 22 w 25"/>
              <a:gd name="T15" fmla="*/ 0 h 31"/>
              <a:gd name="T16" fmla="*/ 22 w 25"/>
              <a:gd name="T17" fmla="*/ 3 h 31"/>
              <a:gd name="T18" fmla="*/ 25 w 25"/>
              <a:gd name="T19" fmla="*/ 3 h 31"/>
              <a:gd name="T20" fmla="*/ 25 w 25"/>
              <a:gd name="T21" fmla="*/ 6 h 31"/>
              <a:gd name="T22" fmla="*/ 25 w 25"/>
              <a:gd name="T23" fmla="*/ 6 h 31"/>
              <a:gd name="T24" fmla="*/ 25 w 25"/>
              <a:gd name="T25" fmla="*/ 9 h 31"/>
              <a:gd name="T26" fmla="*/ 25 w 25"/>
              <a:gd name="T27" fmla="*/ 12 h 31"/>
              <a:gd name="T28" fmla="*/ 25 w 25"/>
              <a:gd name="T29" fmla="*/ 31 h 31"/>
              <a:gd name="T30" fmla="*/ 22 w 25"/>
              <a:gd name="T31" fmla="*/ 31 h 31"/>
              <a:gd name="T32" fmla="*/ 22 w 25"/>
              <a:gd name="T33" fmla="*/ 12 h 31"/>
              <a:gd name="T34" fmla="*/ 22 w 25"/>
              <a:gd name="T35" fmla="*/ 9 h 31"/>
              <a:gd name="T36" fmla="*/ 19 w 25"/>
              <a:gd name="T37" fmla="*/ 9 h 31"/>
              <a:gd name="T38" fmla="*/ 19 w 25"/>
              <a:gd name="T39" fmla="*/ 6 h 31"/>
              <a:gd name="T40" fmla="*/ 19 w 25"/>
              <a:gd name="T41" fmla="*/ 6 h 31"/>
              <a:gd name="T42" fmla="*/ 15 w 25"/>
              <a:gd name="T43" fmla="*/ 6 h 31"/>
              <a:gd name="T44" fmla="*/ 15 w 25"/>
              <a:gd name="T45" fmla="*/ 6 h 31"/>
              <a:gd name="T46" fmla="*/ 12 w 25"/>
              <a:gd name="T47" fmla="*/ 6 h 31"/>
              <a:gd name="T48" fmla="*/ 9 w 25"/>
              <a:gd name="T49" fmla="*/ 6 h 31"/>
              <a:gd name="T50" fmla="*/ 6 w 25"/>
              <a:gd name="T51" fmla="*/ 9 h 31"/>
              <a:gd name="T52" fmla="*/ 6 w 25"/>
              <a:gd name="T53" fmla="*/ 15 h 31"/>
              <a:gd name="T54" fmla="*/ 6 w 25"/>
              <a:gd name="T55" fmla="*/ 31 h 31"/>
              <a:gd name="T56" fmla="*/ 0 w 25"/>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31">
                <a:moveTo>
                  <a:pt x="0" y="31"/>
                </a:moveTo>
                <a:lnTo>
                  <a:pt x="0" y="0"/>
                </a:lnTo>
                <a:lnTo>
                  <a:pt x="6" y="0"/>
                </a:lnTo>
                <a:lnTo>
                  <a:pt x="6" y="6"/>
                </a:lnTo>
                <a:lnTo>
                  <a:pt x="9" y="0"/>
                </a:lnTo>
                <a:lnTo>
                  <a:pt x="15" y="0"/>
                </a:lnTo>
                <a:lnTo>
                  <a:pt x="19" y="0"/>
                </a:lnTo>
                <a:lnTo>
                  <a:pt x="22" y="0"/>
                </a:lnTo>
                <a:lnTo>
                  <a:pt x="22" y="3"/>
                </a:lnTo>
                <a:lnTo>
                  <a:pt x="25" y="3"/>
                </a:lnTo>
                <a:lnTo>
                  <a:pt x="25" y="6"/>
                </a:lnTo>
                <a:lnTo>
                  <a:pt x="25" y="6"/>
                </a:lnTo>
                <a:lnTo>
                  <a:pt x="25" y="9"/>
                </a:lnTo>
                <a:lnTo>
                  <a:pt x="25" y="12"/>
                </a:lnTo>
                <a:lnTo>
                  <a:pt x="25" y="31"/>
                </a:lnTo>
                <a:lnTo>
                  <a:pt x="22" y="31"/>
                </a:lnTo>
                <a:lnTo>
                  <a:pt x="22" y="12"/>
                </a:lnTo>
                <a:lnTo>
                  <a:pt x="22" y="9"/>
                </a:lnTo>
                <a:lnTo>
                  <a:pt x="19" y="9"/>
                </a:lnTo>
                <a:lnTo>
                  <a:pt x="19" y="6"/>
                </a:lnTo>
                <a:lnTo>
                  <a:pt x="19" y="6"/>
                </a:lnTo>
                <a:lnTo>
                  <a:pt x="15" y="6"/>
                </a:lnTo>
                <a:lnTo>
                  <a:pt x="15" y="6"/>
                </a:lnTo>
                <a:lnTo>
                  <a:pt x="12" y="6"/>
                </a:lnTo>
                <a:lnTo>
                  <a:pt x="9" y="6"/>
                </a:lnTo>
                <a:lnTo>
                  <a:pt x="6" y="9"/>
                </a:lnTo>
                <a:lnTo>
                  <a:pt x="6" y="15"/>
                </a:lnTo>
                <a:lnTo>
                  <a:pt x="6"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3" name="Freeform 203"/>
          <p:cNvSpPr>
            <a:spLocks/>
          </p:cNvSpPr>
          <p:nvPr/>
        </p:nvSpPr>
        <p:spPr bwMode="auto">
          <a:xfrm>
            <a:off x="4344988" y="4810125"/>
            <a:ext cx="23812" cy="63500"/>
          </a:xfrm>
          <a:custGeom>
            <a:avLst/>
            <a:gdLst>
              <a:gd name="T0" fmla="*/ 15 w 15"/>
              <a:gd name="T1" fmla="*/ 37 h 40"/>
              <a:gd name="T2" fmla="*/ 15 w 15"/>
              <a:gd name="T3" fmla="*/ 40 h 40"/>
              <a:gd name="T4" fmla="*/ 12 w 15"/>
              <a:gd name="T5" fmla="*/ 40 h 40"/>
              <a:gd name="T6" fmla="*/ 12 w 15"/>
              <a:gd name="T7" fmla="*/ 40 h 40"/>
              <a:gd name="T8" fmla="*/ 9 w 15"/>
              <a:gd name="T9" fmla="*/ 40 h 40"/>
              <a:gd name="T10" fmla="*/ 6 w 15"/>
              <a:gd name="T11" fmla="*/ 40 h 40"/>
              <a:gd name="T12" fmla="*/ 6 w 15"/>
              <a:gd name="T13" fmla="*/ 40 h 40"/>
              <a:gd name="T14" fmla="*/ 6 w 15"/>
              <a:gd name="T15" fmla="*/ 37 h 40"/>
              <a:gd name="T16" fmla="*/ 3 w 15"/>
              <a:gd name="T17" fmla="*/ 37 h 40"/>
              <a:gd name="T18" fmla="*/ 3 w 15"/>
              <a:gd name="T19" fmla="*/ 31 h 40"/>
              <a:gd name="T20" fmla="*/ 3 w 15"/>
              <a:gd name="T21" fmla="*/ 15 h 40"/>
              <a:gd name="T22" fmla="*/ 0 w 15"/>
              <a:gd name="T23" fmla="*/ 15 h 40"/>
              <a:gd name="T24" fmla="*/ 0 w 15"/>
              <a:gd name="T25" fmla="*/ 9 h 40"/>
              <a:gd name="T26" fmla="*/ 3 w 15"/>
              <a:gd name="T27" fmla="*/ 9 h 40"/>
              <a:gd name="T28" fmla="*/ 3 w 15"/>
              <a:gd name="T29" fmla="*/ 3 h 40"/>
              <a:gd name="T30" fmla="*/ 9 w 15"/>
              <a:gd name="T31" fmla="*/ 0 h 40"/>
              <a:gd name="T32" fmla="*/ 9 w 15"/>
              <a:gd name="T33" fmla="*/ 9 h 40"/>
              <a:gd name="T34" fmla="*/ 15 w 15"/>
              <a:gd name="T35" fmla="*/ 9 h 40"/>
              <a:gd name="T36" fmla="*/ 15 w 15"/>
              <a:gd name="T37" fmla="*/ 15 h 40"/>
              <a:gd name="T38" fmla="*/ 9 w 15"/>
              <a:gd name="T39" fmla="*/ 15 h 40"/>
              <a:gd name="T40" fmla="*/ 9 w 15"/>
              <a:gd name="T41" fmla="*/ 31 h 40"/>
              <a:gd name="T42" fmla="*/ 9 w 15"/>
              <a:gd name="T43" fmla="*/ 34 h 40"/>
              <a:gd name="T44" fmla="*/ 9 w 15"/>
              <a:gd name="T45" fmla="*/ 34 h 40"/>
              <a:gd name="T46" fmla="*/ 9 w 15"/>
              <a:gd name="T47" fmla="*/ 37 h 40"/>
              <a:gd name="T48" fmla="*/ 9 w 15"/>
              <a:gd name="T49" fmla="*/ 37 h 40"/>
              <a:gd name="T50" fmla="*/ 12 w 15"/>
              <a:gd name="T51" fmla="*/ 37 h 40"/>
              <a:gd name="T52" fmla="*/ 12 w 15"/>
              <a:gd name="T53" fmla="*/ 37 h 40"/>
              <a:gd name="T54" fmla="*/ 12 w 15"/>
              <a:gd name="T55" fmla="*/ 37 h 40"/>
              <a:gd name="T56" fmla="*/ 15 w 15"/>
              <a:gd name="T57"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 h="40">
                <a:moveTo>
                  <a:pt x="15" y="37"/>
                </a:moveTo>
                <a:lnTo>
                  <a:pt x="15" y="40"/>
                </a:lnTo>
                <a:lnTo>
                  <a:pt x="12" y="40"/>
                </a:lnTo>
                <a:lnTo>
                  <a:pt x="12" y="40"/>
                </a:lnTo>
                <a:lnTo>
                  <a:pt x="9" y="40"/>
                </a:lnTo>
                <a:lnTo>
                  <a:pt x="6" y="40"/>
                </a:lnTo>
                <a:lnTo>
                  <a:pt x="6" y="40"/>
                </a:lnTo>
                <a:lnTo>
                  <a:pt x="6" y="37"/>
                </a:lnTo>
                <a:lnTo>
                  <a:pt x="3" y="37"/>
                </a:lnTo>
                <a:lnTo>
                  <a:pt x="3" y="31"/>
                </a:lnTo>
                <a:lnTo>
                  <a:pt x="3" y="15"/>
                </a:lnTo>
                <a:lnTo>
                  <a:pt x="0" y="15"/>
                </a:lnTo>
                <a:lnTo>
                  <a:pt x="0" y="9"/>
                </a:lnTo>
                <a:lnTo>
                  <a:pt x="3" y="9"/>
                </a:lnTo>
                <a:lnTo>
                  <a:pt x="3" y="3"/>
                </a:lnTo>
                <a:lnTo>
                  <a:pt x="9" y="0"/>
                </a:lnTo>
                <a:lnTo>
                  <a:pt x="9" y="9"/>
                </a:lnTo>
                <a:lnTo>
                  <a:pt x="15" y="9"/>
                </a:lnTo>
                <a:lnTo>
                  <a:pt x="15" y="15"/>
                </a:lnTo>
                <a:lnTo>
                  <a:pt x="9" y="15"/>
                </a:lnTo>
                <a:lnTo>
                  <a:pt x="9" y="31"/>
                </a:lnTo>
                <a:lnTo>
                  <a:pt x="9" y="34"/>
                </a:lnTo>
                <a:lnTo>
                  <a:pt x="9" y="34"/>
                </a:lnTo>
                <a:lnTo>
                  <a:pt x="9" y="37"/>
                </a:lnTo>
                <a:lnTo>
                  <a:pt x="9" y="37"/>
                </a:lnTo>
                <a:lnTo>
                  <a:pt x="12" y="37"/>
                </a:lnTo>
                <a:lnTo>
                  <a:pt x="12" y="37"/>
                </a:lnTo>
                <a:lnTo>
                  <a:pt x="12" y="37"/>
                </a:lnTo>
                <a:lnTo>
                  <a:pt x="15" y="37"/>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4" name="Freeform 204"/>
          <p:cNvSpPr>
            <a:spLocks noEditPoints="1"/>
          </p:cNvSpPr>
          <p:nvPr/>
        </p:nvSpPr>
        <p:spPr bwMode="auto">
          <a:xfrm>
            <a:off x="4373563" y="4824413"/>
            <a:ext cx="44450" cy="53975"/>
          </a:xfrm>
          <a:custGeom>
            <a:avLst/>
            <a:gdLst>
              <a:gd name="T0" fmla="*/ 19 w 28"/>
              <a:gd name="T1" fmla="*/ 31 h 34"/>
              <a:gd name="T2" fmla="*/ 13 w 28"/>
              <a:gd name="T3" fmla="*/ 31 h 34"/>
              <a:gd name="T4" fmla="*/ 7 w 28"/>
              <a:gd name="T5" fmla="*/ 31 h 34"/>
              <a:gd name="T6" fmla="*/ 0 w 28"/>
              <a:gd name="T7" fmla="*/ 28 h 34"/>
              <a:gd name="T8" fmla="*/ 0 w 28"/>
              <a:gd name="T9" fmla="*/ 22 h 34"/>
              <a:gd name="T10" fmla="*/ 3 w 28"/>
              <a:gd name="T11" fmla="*/ 19 h 34"/>
              <a:gd name="T12" fmla="*/ 7 w 28"/>
              <a:gd name="T13" fmla="*/ 15 h 34"/>
              <a:gd name="T14" fmla="*/ 10 w 28"/>
              <a:gd name="T15" fmla="*/ 15 h 34"/>
              <a:gd name="T16" fmla="*/ 19 w 28"/>
              <a:gd name="T17" fmla="*/ 12 h 34"/>
              <a:gd name="T18" fmla="*/ 22 w 28"/>
              <a:gd name="T19" fmla="*/ 12 h 34"/>
              <a:gd name="T20" fmla="*/ 22 w 28"/>
              <a:gd name="T21" fmla="*/ 9 h 34"/>
              <a:gd name="T22" fmla="*/ 19 w 28"/>
              <a:gd name="T23" fmla="*/ 6 h 34"/>
              <a:gd name="T24" fmla="*/ 13 w 28"/>
              <a:gd name="T25" fmla="*/ 6 h 34"/>
              <a:gd name="T26" fmla="*/ 7 w 28"/>
              <a:gd name="T27" fmla="*/ 6 h 34"/>
              <a:gd name="T28" fmla="*/ 0 w 28"/>
              <a:gd name="T29" fmla="*/ 9 h 34"/>
              <a:gd name="T30" fmla="*/ 3 w 28"/>
              <a:gd name="T31" fmla="*/ 3 h 34"/>
              <a:gd name="T32" fmla="*/ 10 w 28"/>
              <a:gd name="T33" fmla="*/ 0 h 34"/>
              <a:gd name="T34" fmla="*/ 16 w 28"/>
              <a:gd name="T35" fmla="*/ 0 h 34"/>
              <a:gd name="T36" fmla="*/ 22 w 28"/>
              <a:gd name="T37" fmla="*/ 0 h 34"/>
              <a:gd name="T38" fmla="*/ 25 w 28"/>
              <a:gd name="T39" fmla="*/ 3 h 34"/>
              <a:gd name="T40" fmla="*/ 28 w 28"/>
              <a:gd name="T41" fmla="*/ 6 h 34"/>
              <a:gd name="T42" fmla="*/ 28 w 28"/>
              <a:gd name="T43" fmla="*/ 12 h 34"/>
              <a:gd name="T44" fmla="*/ 28 w 28"/>
              <a:gd name="T45" fmla="*/ 25 h 34"/>
              <a:gd name="T46" fmla="*/ 28 w 28"/>
              <a:gd name="T47" fmla="*/ 31 h 34"/>
              <a:gd name="T48" fmla="*/ 25 w 28"/>
              <a:gd name="T49" fmla="*/ 31 h 34"/>
              <a:gd name="T50" fmla="*/ 22 w 28"/>
              <a:gd name="T51" fmla="*/ 28 h 34"/>
              <a:gd name="T52" fmla="*/ 19 w 28"/>
              <a:gd name="T53" fmla="*/ 19 h 34"/>
              <a:gd name="T54" fmla="*/ 10 w 28"/>
              <a:gd name="T55" fmla="*/ 19 h 34"/>
              <a:gd name="T56" fmla="*/ 7 w 28"/>
              <a:gd name="T57" fmla="*/ 22 h 34"/>
              <a:gd name="T58" fmla="*/ 7 w 28"/>
              <a:gd name="T59" fmla="*/ 22 h 34"/>
              <a:gd name="T60" fmla="*/ 7 w 28"/>
              <a:gd name="T61" fmla="*/ 25 h 34"/>
              <a:gd name="T62" fmla="*/ 10 w 28"/>
              <a:gd name="T63" fmla="*/ 28 h 34"/>
              <a:gd name="T64" fmla="*/ 16 w 28"/>
              <a:gd name="T65" fmla="*/ 28 h 34"/>
              <a:gd name="T66" fmla="*/ 19 w 28"/>
              <a:gd name="T67" fmla="*/ 25 h 34"/>
              <a:gd name="T68" fmla="*/ 22 w 28"/>
              <a:gd name="T69" fmla="*/ 22 h 34"/>
              <a:gd name="T70" fmla="*/ 22 w 28"/>
              <a:gd name="T7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34">
                <a:moveTo>
                  <a:pt x="22" y="28"/>
                </a:moveTo>
                <a:lnTo>
                  <a:pt x="19" y="31"/>
                </a:lnTo>
                <a:lnTo>
                  <a:pt x="16" y="31"/>
                </a:lnTo>
                <a:lnTo>
                  <a:pt x="13" y="31"/>
                </a:lnTo>
                <a:lnTo>
                  <a:pt x="10" y="34"/>
                </a:lnTo>
                <a:lnTo>
                  <a:pt x="7" y="31"/>
                </a:lnTo>
                <a:lnTo>
                  <a:pt x="3" y="31"/>
                </a:lnTo>
                <a:lnTo>
                  <a:pt x="0" y="28"/>
                </a:lnTo>
                <a:lnTo>
                  <a:pt x="0" y="25"/>
                </a:lnTo>
                <a:lnTo>
                  <a:pt x="0" y="22"/>
                </a:lnTo>
                <a:lnTo>
                  <a:pt x="0" y="19"/>
                </a:lnTo>
                <a:lnTo>
                  <a:pt x="3" y="19"/>
                </a:lnTo>
                <a:lnTo>
                  <a:pt x="3" y="15"/>
                </a:lnTo>
                <a:lnTo>
                  <a:pt x="7" y="15"/>
                </a:lnTo>
                <a:lnTo>
                  <a:pt x="7" y="15"/>
                </a:lnTo>
                <a:lnTo>
                  <a:pt x="10" y="15"/>
                </a:lnTo>
                <a:lnTo>
                  <a:pt x="13" y="15"/>
                </a:lnTo>
                <a:lnTo>
                  <a:pt x="19" y="12"/>
                </a:lnTo>
                <a:lnTo>
                  <a:pt x="22" y="12"/>
                </a:lnTo>
                <a:lnTo>
                  <a:pt x="22" y="12"/>
                </a:lnTo>
                <a:lnTo>
                  <a:pt x="22" y="12"/>
                </a:lnTo>
                <a:lnTo>
                  <a:pt x="22" y="9"/>
                </a:lnTo>
                <a:lnTo>
                  <a:pt x="22" y="6"/>
                </a:lnTo>
                <a:lnTo>
                  <a:pt x="19" y="6"/>
                </a:lnTo>
                <a:lnTo>
                  <a:pt x="16" y="3"/>
                </a:lnTo>
                <a:lnTo>
                  <a:pt x="13" y="6"/>
                </a:lnTo>
                <a:lnTo>
                  <a:pt x="10" y="6"/>
                </a:lnTo>
                <a:lnTo>
                  <a:pt x="7" y="6"/>
                </a:lnTo>
                <a:lnTo>
                  <a:pt x="7" y="9"/>
                </a:lnTo>
                <a:lnTo>
                  <a:pt x="0" y="9"/>
                </a:lnTo>
                <a:lnTo>
                  <a:pt x="3" y="6"/>
                </a:lnTo>
                <a:lnTo>
                  <a:pt x="3" y="3"/>
                </a:lnTo>
                <a:lnTo>
                  <a:pt x="7" y="3"/>
                </a:lnTo>
                <a:lnTo>
                  <a:pt x="10" y="0"/>
                </a:lnTo>
                <a:lnTo>
                  <a:pt x="13" y="0"/>
                </a:lnTo>
                <a:lnTo>
                  <a:pt x="16" y="0"/>
                </a:lnTo>
                <a:lnTo>
                  <a:pt x="19" y="0"/>
                </a:lnTo>
                <a:lnTo>
                  <a:pt x="22" y="0"/>
                </a:lnTo>
                <a:lnTo>
                  <a:pt x="25" y="3"/>
                </a:lnTo>
                <a:lnTo>
                  <a:pt x="25" y="3"/>
                </a:lnTo>
                <a:lnTo>
                  <a:pt x="28" y="6"/>
                </a:lnTo>
                <a:lnTo>
                  <a:pt x="28" y="6"/>
                </a:lnTo>
                <a:lnTo>
                  <a:pt x="28" y="9"/>
                </a:lnTo>
                <a:lnTo>
                  <a:pt x="28" y="12"/>
                </a:lnTo>
                <a:lnTo>
                  <a:pt x="28" y="19"/>
                </a:lnTo>
                <a:lnTo>
                  <a:pt x="28" y="25"/>
                </a:lnTo>
                <a:lnTo>
                  <a:pt x="28" y="28"/>
                </a:lnTo>
                <a:lnTo>
                  <a:pt x="28" y="31"/>
                </a:lnTo>
                <a:lnTo>
                  <a:pt x="28" y="31"/>
                </a:lnTo>
                <a:lnTo>
                  <a:pt x="25" y="31"/>
                </a:lnTo>
                <a:lnTo>
                  <a:pt x="22" y="31"/>
                </a:lnTo>
                <a:lnTo>
                  <a:pt x="22" y="28"/>
                </a:lnTo>
                <a:close/>
                <a:moveTo>
                  <a:pt x="22" y="15"/>
                </a:moveTo>
                <a:lnTo>
                  <a:pt x="19" y="19"/>
                </a:lnTo>
                <a:lnTo>
                  <a:pt x="13" y="19"/>
                </a:lnTo>
                <a:lnTo>
                  <a:pt x="10" y="19"/>
                </a:lnTo>
                <a:lnTo>
                  <a:pt x="10" y="19"/>
                </a:lnTo>
                <a:lnTo>
                  <a:pt x="7" y="22"/>
                </a:lnTo>
                <a:lnTo>
                  <a:pt x="7" y="22"/>
                </a:lnTo>
                <a:lnTo>
                  <a:pt x="7" y="22"/>
                </a:lnTo>
                <a:lnTo>
                  <a:pt x="7" y="25"/>
                </a:lnTo>
                <a:lnTo>
                  <a:pt x="7" y="25"/>
                </a:lnTo>
                <a:lnTo>
                  <a:pt x="7" y="28"/>
                </a:lnTo>
                <a:lnTo>
                  <a:pt x="10" y="28"/>
                </a:lnTo>
                <a:lnTo>
                  <a:pt x="13" y="28"/>
                </a:lnTo>
                <a:lnTo>
                  <a:pt x="16" y="28"/>
                </a:lnTo>
                <a:lnTo>
                  <a:pt x="19" y="28"/>
                </a:lnTo>
                <a:lnTo>
                  <a:pt x="19" y="25"/>
                </a:lnTo>
                <a:lnTo>
                  <a:pt x="22" y="25"/>
                </a:lnTo>
                <a:lnTo>
                  <a:pt x="22" y="22"/>
                </a:lnTo>
                <a:lnTo>
                  <a:pt x="22" y="19"/>
                </a:lnTo>
                <a:lnTo>
                  <a:pt x="22" y="15"/>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5" name="Freeform 205"/>
          <p:cNvSpPr>
            <a:spLocks/>
          </p:cNvSpPr>
          <p:nvPr/>
        </p:nvSpPr>
        <p:spPr bwMode="auto">
          <a:xfrm>
            <a:off x="4427538" y="4824413"/>
            <a:ext cx="44450" cy="53975"/>
          </a:xfrm>
          <a:custGeom>
            <a:avLst/>
            <a:gdLst>
              <a:gd name="T0" fmla="*/ 22 w 28"/>
              <a:gd name="T1" fmla="*/ 22 h 34"/>
              <a:gd name="T2" fmla="*/ 28 w 28"/>
              <a:gd name="T3" fmla="*/ 22 h 34"/>
              <a:gd name="T4" fmla="*/ 25 w 28"/>
              <a:gd name="T5" fmla="*/ 25 h 34"/>
              <a:gd name="T6" fmla="*/ 22 w 28"/>
              <a:gd name="T7" fmla="*/ 31 h 34"/>
              <a:gd name="T8" fmla="*/ 19 w 28"/>
              <a:gd name="T9" fmla="*/ 31 h 34"/>
              <a:gd name="T10" fmla="*/ 16 w 28"/>
              <a:gd name="T11" fmla="*/ 34 h 34"/>
              <a:gd name="T12" fmla="*/ 10 w 28"/>
              <a:gd name="T13" fmla="*/ 31 h 34"/>
              <a:gd name="T14" fmla="*/ 3 w 28"/>
              <a:gd name="T15" fmla="*/ 28 h 34"/>
              <a:gd name="T16" fmla="*/ 0 w 28"/>
              <a:gd name="T17" fmla="*/ 25 h 34"/>
              <a:gd name="T18" fmla="*/ 0 w 28"/>
              <a:gd name="T19" fmla="*/ 15 h 34"/>
              <a:gd name="T20" fmla="*/ 0 w 28"/>
              <a:gd name="T21" fmla="*/ 12 h 34"/>
              <a:gd name="T22" fmla="*/ 3 w 28"/>
              <a:gd name="T23" fmla="*/ 6 h 34"/>
              <a:gd name="T24" fmla="*/ 3 w 28"/>
              <a:gd name="T25" fmla="*/ 3 h 34"/>
              <a:gd name="T26" fmla="*/ 6 w 28"/>
              <a:gd name="T27" fmla="*/ 3 h 34"/>
              <a:gd name="T28" fmla="*/ 10 w 28"/>
              <a:gd name="T29" fmla="*/ 0 h 34"/>
              <a:gd name="T30" fmla="*/ 16 w 28"/>
              <a:gd name="T31" fmla="*/ 0 h 34"/>
              <a:gd name="T32" fmla="*/ 19 w 28"/>
              <a:gd name="T33" fmla="*/ 0 h 34"/>
              <a:gd name="T34" fmla="*/ 22 w 28"/>
              <a:gd name="T35" fmla="*/ 3 h 34"/>
              <a:gd name="T36" fmla="*/ 25 w 28"/>
              <a:gd name="T37" fmla="*/ 6 h 34"/>
              <a:gd name="T38" fmla="*/ 28 w 28"/>
              <a:gd name="T39" fmla="*/ 9 h 34"/>
              <a:gd name="T40" fmla="*/ 22 w 28"/>
              <a:gd name="T41" fmla="*/ 9 h 34"/>
              <a:gd name="T42" fmla="*/ 22 w 28"/>
              <a:gd name="T43" fmla="*/ 9 h 34"/>
              <a:gd name="T44" fmla="*/ 19 w 28"/>
              <a:gd name="T45" fmla="*/ 6 h 34"/>
              <a:gd name="T46" fmla="*/ 16 w 28"/>
              <a:gd name="T47" fmla="*/ 6 h 34"/>
              <a:gd name="T48" fmla="*/ 16 w 28"/>
              <a:gd name="T49" fmla="*/ 3 h 34"/>
              <a:gd name="T50" fmla="*/ 13 w 28"/>
              <a:gd name="T51" fmla="*/ 6 h 34"/>
              <a:gd name="T52" fmla="*/ 10 w 28"/>
              <a:gd name="T53" fmla="*/ 6 h 34"/>
              <a:gd name="T54" fmla="*/ 6 w 28"/>
              <a:gd name="T55" fmla="*/ 12 h 34"/>
              <a:gd name="T56" fmla="*/ 6 w 28"/>
              <a:gd name="T57" fmla="*/ 15 h 34"/>
              <a:gd name="T58" fmla="*/ 6 w 28"/>
              <a:gd name="T59" fmla="*/ 22 h 34"/>
              <a:gd name="T60" fmla="*/ 10 w 28"/>
              <a:gd name="T61" fmla="*/ 25 h 34"/>
              <a:gd name="T62" fmla="*/ 10 w 28"/>
              <a:gd name="T63" fmla="*/ 28 h 34"/>
              <a:gd name="T64" fmla="*/ 16 w 28"/>
              <a:gd name="T65" fmla="*/ 28 h 34"/>
              <a:gd name="T66" fmla="*/ 19 w 28"/>
              <a:gd name="T67" fmla="*/ 28 h 34"/>
              <a:gd name="T68" fmla="*/ 19 w 28"/>
              <a:gd name="T69" fmla="*/ 28 h 34"/>
              <a:gd name="T70" fmla="*/ 22 w 28"/>
              <a:gd name="T71" fmla="*/ 25 h 34"/>
              <a:gd name="T72" fmla="*/ 22 w 28"/>
              <a:gd name="T73"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34">
                <a:moveTo>
                  <a:pt x="22" y="22"/>
                </a:moveTo>
                <a:lnTo>
                  <a:pt x="28" y="22"/>
                </a:lnTo>
                <a:lnTo>
                  <a:pt x="25" y="25"/>
                </a:lnTo>
                <a:lnTo>
                  <a:pt x="22" y="31"/>
                </a:lnTo>
                <a:lnTo>
                  <a:pt x="19" y="31"/>
                </a:lnTo>
                <a:lnTo>
                  <a:pt x="16" y="34"/>
                </a:lnTo>
                <a:lnTo>
                  <a:pt x="10" y="31"/>
                </a:lnTo>
                <a:lnTo>
                  <a:pt x="3" y="28"/>
                </a:lnTo>
                <a:lnTo>
                  <a:pt x="0" y="25"/>
                </a:lnTo>
                <a:lnTo>
                  <a:pt x="0" y="15"/>
                </a:lnTo>
                <a:lnTo>
                  <a:pt x="0" y="12"/>
                </a:lnTo>
                <a:lnTo>
                  <a:pt x="3" y="6"/>
                </a:lnTo>
                <a:lnTo>
                  <a:pt x="3" y="3"/>
                </a:lnTo>
                <a:lnTo>
                  <a:pt x="6" y="3"/>
                </a:lnTo>
                <a:lnTo>
                  <a:pt x="10" y="0"/>
                </a:lnTo>
                <a:lnTo>
                  <a:pt x="16" y="0"/>
                </a:lnTo>
                <a:lnTo>
                  <a:pt x="19" y="0"/>
                </a:lnTo>
                <a:lnTo>
                  <a:pt x="22" y="3"/>
                </a:lnTo>
                <a:lnTo>
                  <a:pt x="25" y="6"/>
                </a:lnTo>
                <a:lnTo>
                  <a:pt x="28" y="9"/>
                </a:lnTo>
                <a:lnTo>
                  <a:pt x="22" y="9"/>
                </a:lnTo>
                <a:lnTo>
                  <a:pt x="22" y="9"/>
                </a:lnTo>
                <a:lnTo>
                  <a:pt x="19" y="6"/>
                </a:lnTo>
                <a:lnTo>
                  <a:pt x="16" y="6"/>
                </a:lnTo>
                <a:lnTo>
                  <a:pt x="16" y="3"/>
                </a:lnTo>
                <a:lnTo>
                  <a:pt x="13" y="6"/>
                </a:lnTo>
                <a:lnTo>
                  <a:pt x="10" y="6"/>
                </a:lnTo>
                <a:lnTo>
                  <a:pt x="6" y="12"/>
                </a:lnTo>
                <a:lnTo>
                  <a:pt x="6" y="15"/>
                </a:lnTo>
                <a:lnTo>
                  <a:pt x="6" y="22"/>
                </a:lnTo>
                <a:lnTo>
                  <a:pt x="10" y="25"/>
                </a:lnTo>
                <a:lnTo>
                  <a:pt x="10" y="28"/>
                </a:lnTo>
                <a:lnTo>
                  <a:pt x="16" y="28"/>
                </a:lnTo>
                <a:lnTo>
                  <a:pt x="19" y="28"/>
                </a:lnTo>
                <a:lnTo>
                  <a:pt x="19" y="28"/>
                </a:lnTo>
                <a:lnTo>
                  <a:pt x="22" y="25"/>
                </a:lnTo>
                <a:lnTo>
                  <a:pt x="22"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nvGrpSpPr>
          <p:cNvPr id="82327" name="Group 407"/>
          <p:cNvGrpSpPr>
            <a:grpSpLocks/>
          </p:cNvGrpSpPr>
          <p:nvPr/>
        </p:nvGrpSpPr>
        <p:grpSpPr bwMode="auto">
          <a:xfrm>
            <a:off x="2159000" y="2185988"/>
            <a:ext cx="5899150" cy="3992562"/>
            <a:chOff x="1360" y="1377"/>
            <a:chExt cx="3716" cy="2515"/>
          </a:xfrm>
        </p:grpSpPr>
        <p:sp>
          <p:nvSpPr>
            <p:cNvPr id="82127" name="Freeform 207"/>
            <p:cNvSpPr>
              <a:spLocks noEditPoints="1"/>
            </p:cNvSpPr>
            <p:nvPr/>
          </p:nvSpPr>
          <p:spPr bwMode="auto">
            <a:xfrm>
              <a:off x="2820" y="3027"/>
              <a:ext cx="6" cy="43"/>
            </a:xfrm>
            <a:custGeom>
              <a:avLst/>
              <a:gdLst>
                <a:gd name="T0" fmla="*/ 0 w 6"/>
                <a:gd name="T1" fmla="*/ 6 h 43"/>
                <a:gd name="T2" fmla="*/ 0 w 6"/>
                <a:gd name="T3" fmla="*/ 0 h 43"/>
                <a:gd name="T4" fmla="*/ 6 w 6"/>
                <a:gd name="T5" fmla="*/ 0 h 43"/>
                <a:gd name="T6" fmla="*/ 6 w 6"/>
                <a:gd name="T7" fmla="*/ 6 h 43"/>
                <a:gd name="T8" fmla="*/ 0 w 6"/>
                <a:gd name="T9" fmla="*/ 6 h 43"/>
                <a:gd name="T10" fmla="*/ 0 w 6"/>
                <a:gd name="T11" fmla="*/ 43 h 43"/>
                <a:gd name="T12" fmla="*/ 0 w 6"/>
                <a:gd name="T13" fmla="*/ 12 h 43"/>
                <a:gd name="T14" fmla="*/ 6 w 6"/>
                <a:gd name="T15" fmla="*/ 12 h 43"/>
                <a:gd name="T16" fmla="*/ 6 w 6"/>
                <a:gd name="T17" fmla="*/ 43 h 43"/>
                <a:gd name="T18" fmla="*/ 0 w 6"/>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3">
                  <a:moveTo>
                    <a:pt x="0" y="6"/>
                  </a:moveTo>
                  <a:lnTo>
                    <a:pt x="0" y="0"/>
                  </a:lnTo>
                  <a:lnTo>
                    <a:pt x="6" y="0"/>
                  </a:lnTo>
                  <a:lnTo>
                    <a:pt x="6" y="6"/>
                  </a:lnTo>
                  <a:lnTo>
                    <a:pt x="0" y="6"/>
                  </a:lnTo>
                  <a:close/>
                  <a:moveTo>
                    <a:pt x="0" y="43"/>
                  </a:moveTo>
                  <a:lnTo>
                    <a:pt x="0" y="12"/>
                  </a:lnTo>
                  <a:lnTo>
                    <a:pt x="6" y="12"/>
                  </a:lnTo>
                  <a:lnTo>
                    <a:pt x="6"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8" name="Freeform 208"/>
            <p:cNvSpPr>
              <a:spLocks noEditPoints="1"/>
            </p:cNvSpPr>
            <p:nvPr/>
          </p:nvSpPr>
          <p:spPr bwMode="auto">
            <a:xfrm>
              <a:off x="2829" y="3027"/>
              <a:ext cx="10" cy="55"/>
            </a:xfrm>
            <a:custGeom>
              <a:avLst/>
              <a:gdLst>
                <a:gd name="T0" fmla="*/ 6 w 10"/>
                <a:gd name="T1" fmla="*/ 6 h 55"/>
                <a:gd name="T2" fmla="*/ 6 w 10"/>
                <a:gd name="T3" fmla="*/ 0 h 55"/>
                <a:gd name="T4" fmla="*/ 10 w 10"/>
                <a:gd name="T5" fmla="*/ 0 h 55"/>
                <a:gd name="T6" fmla="*/ 10 w 10"/>
                <a:gd name="T7" fmla="*/ 6 h 55"/>
                <a:gd name="T8" fmla="*/ 6 w 10"/>
                <a:gd name="T9" fmla="*/ 6 h 55"/>
                <a:gd name="T10" fmla="*/ 0 w 10"/>
                <a:gd name="T11" fmla="*/ 55 h 55"/>
                <a:gd name="T12" fmla="*/ 0 w 10"/>
                <a:gd name="T13" fmla="*/ 52 h 55"/>
                <a:gd name="T14" fmla="*/ 0 w 10"/>
                <a:gd name="T15" fmla="*/ 52 h 55"/>
                <a:gd name="T16" fmla="*/ 3 w 10"/>
                <a:gd name="T17" fmla="*/ 52 h 55"/>
                <a:gd name="T18" fmla="*/ 3 w 10"/>
                <a:gd name="T19" fmla="*/ 52 h 55"/>
                <a:gd name="T20" fmla="*/ 3 w 10"/>
                <a:gd name="T21" fmla="*/ 52 h 55"/>
                <a:gd name="T22" fmla="*/ 6 w 10"/>
                <a:gd name="T23" fmla="*/ 49 h 55"/>
                <a:gd name="T24" fmla="*/ 6 w 10"/>
                <a:gd name="T25" fmla="*/ 46 h 55"/>
                <a:gd name="T26" fmla="*/ 6 w 10"/>
                <a:gd name="T27" fmla="*/ 12 h 55"/>
                <a:gd name="T28" fmla="*/ 10 w 10"/>
                <a:gd name="T29" fmla="*/ 12 h 55"/>
                <a:gd name="T30" fmla="*/ 10 w 10"/>
                <a:gd name="T31" fmla="*/ 46 h 55"/>
                <a:gd name="T32" fmla="*/ 10 w 10"/>
                <a:gd name="T33" fmla="*/ 49 h 55"/>
                <a:gd name="T34" fmla="*/ 10 w 10"/>
                <a:gd name="T35" fmla="*/ 52 h 55"/>
                <a:gd name="T36" fmla="*/ 6 w 10"/>
                <a:gd name="T37" fmla="*/ 55 h 55"/>
                <a:gd name="T38" fmla="*/ 3 w 10"/>
                <a:gd name="T39" fmla="*/ 55 h 55"/>
                <a:gd name="T40" fmla="*/ 0 w 10"/>
                <a:gd name="T41" fmla="*/ 55 h 55"/>
                <a:gd name="T42" fmla="*/ 0 w 10"/>
                <a:gd name="T43"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5">
                  <a:moveTo>
                    <a:pt x="6" y="6"/>
                  </a:moveTo>
                  <a:lnTo>
                    <a:pt x="6" y="0"/>
                  </a:lnTo>
                  <a:lnTo>
                    <a:pt x="10" y="0"/>
                  </a:lnTo>
                  <a:lnTo>
                    <a:pt x="10" y="6"/>
                  </a:lnTo>
                  <a:lnTo>
                    <a:pt x="6" y="6"/>
                  </a:lnTo>
                  <a:close/>
                  <a:moveTo>
                    <a:pt x="0" y="55"/>
                  </a:moveTo>
                  <a:lnTo>
                    <a:pt x="0" y="52"/>
                  </a:lnTo>
                  <a:lnTo>
                    <a:pt x="0" y="52"/>
                  </a:lnTo>
                  <a:lnTo>
                    <a:pt x="3" y="52"/>
                  </a:lnTo>
                  <a:lnTo>
                    <a:pt x="3" y="52"/>
                  </a:lnTo>
                  <a:lnTo>
                    <a:pt x="3" y="52"/>
                  </a:lnTo>
                  <a:lnTo>
                    <a:pt x="6" y="49"/>
                  </a:lnTo>
                  <a:lnTo>
                    <a:pt x="6" y="46"/>
                  </a:lnTo>
                  <a:lnTo>
                    <a:pt x="6" y="12"/>
                  </a:lnTo>
                  <a:lnTo>
                    <a:pt x="10" y="12"/>
                  </a:lnTo>
                  <a:lnTo>
                    <a:pt x="10" y="46"/>
                  </a:lnTo>
                  <a:lnTo>
                    <a:pt x="10" y="49"/>
                  </a:lnTo>
                  <a:lnTo>
                    <a:pt x="10" y="52"/>
                  </a:lnTo>
                  <a:lnTo>
                    <a:pt x="6" y="55"/>
                  </a:lnTo>
                  <a:lnTo>
                    <a:pt x="3" y="55"/>
                  </a:lnTo>
                  <a:lnTo>
                    <a:pt x="0" y="55"/>
                  </a:lnTo>
                  <a:lnTo>
                    <a:pt x="0" y="55"/>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29" name="Freeform 209"/>
            <p:cNvSpPr>
              <a:spLocks/>
            </p:cNvSpPr>
            <p:nvPr/>
          </p:nvSpPr>
          <p:spPr bwMode="auto">
            <a:xfrm>
              <a:off x="2845" y="3039"/>
              <a:ext cx="27" cy="34"/>
            </a:xfrm>
            <a:custGeom>
              <a:avLst/>
              <a:gdLst>
                <a:gd name="T0" fmla="*/ 6 w 27"/>
                <a:gd name="T1" fmla="*/ 22 h 34"/>
                <a:gd name="T2" fmla="*/ 9 w 27"/>
                <a:gd name="T3" fmla="*/ 28 h 34"/>
                <a:gd name="T4" fmla="*/ 15 w 27"/>
                <a:gd name="T5" fmla="*/ 28 h 34"/>
                <a:gd name="T6" fmla="*/ 21 w 27"/>
                <a:gd name="T7" fmla="*/ 28 h 34"/>
                <a:gd name="T8" fmla="*/ 21 w 27"/>
                <a:gd name="T9" fmla="*/ 25 h 34"/>
                <a:gd name="T10" fmla="*/ 21 w 27"/>
                <a:gd name="T11" fmla="*/ 22 h 34"/>
                <a:gd name="T12" fmla="*/ 15 w 27"/>
                <a:gd name="T13" fmla="*/ 19 h 34"/>
                <a:gd name="T14" fmla="*/ 6 w 27"/>
                <a:gd name="T15" fmla="*/ 15 h 34"/>
                <a:gd name="T16" fmla="*/ 3 w 27"/>
                <a:gd name="T17" fmla="*/ 12 h 34"/>
                <a:gd name="T18" fmla="*/ 3 w 27"/>
                <a:gd name="T19" fmla="*/ 9 h 34"/>
                <a:gd name="T20" fmla="*/ 3 w 27"/>
                <a:gd name="T21" fmla="*/ 6 h 34"/>
                <a:gd name="T22" fmla="*/ 6 w 27"/>
                <a:gd name="T23" fmla="*/ 3 h 34"/>
                <a:gd name="T24" fmla="*/ 9 w 27"/>
                <a:gd name="T25" fmla="*/ 0 h 34"/>
                <a:gd name="T26" fmla="*/ 12 w 27"/>
                <a:gd name="T27" fmla="*/ 0 h 34"/>
                <a:gd name="T28" fmla="*/ 21 w 27"/>
                <a:gd name="T29" fmla="*/ 0 h 34"/>
                <a:gd name="T30" fmla="*/ 24 w 27"/>
                <a:gd name="T31" fmla="*/ 3 h 34"/>
                <a:gd name="T32" fmla="*/ 27 w 27"/>
                <a:gd name="T33" fmla="*/ 9 h 34"/>
                <a:gd name="T34" fmla="*/ 21 w 27"/>
                <a:gd name="T35" fmla="*/ 6 h 34"/>
                <a:gd name="T36" fmla="*/ 18 w 27"/>
                <a:gd name="T37" fmla="*/ 6 h 34"/>
                <a:gd name="T38" fmla="*/ 12 w 27"/>
                <a:gd name="T39" fmla="*/ 6 h 34"/>
                <a:gd name="T40" fmla="*/ 9 w 27"/>
                <a:gd name="T41" fmla="*/ 6 h 34"/>
                <a:gd name="T42" fmla="*/ 6 w 27"/>
                <a:gd name="T43" fmla="*/ 9 h 34"/>
                <a:gd name="T44" fmla="*/ 9 w 27"/>
                <a:gd name="T45" fmla="*/ 12 h 34"/>
                <a:gd name="T46" fmla="*/ 12 w 27"/>
                <a:gd name="T47" fmla="*/ 12 h 34"/>
                <a:gd name="T48" fmla="*/ 18 w 27"/>
                <a:gd name="T49" fmla="*/ 15 h 34"/>
                <a:gd name="T50" fmla="*/ 24 w 27"/>
                <a:gd name="T51" fmla="*/ 15 h 34"/>
                <a:gd name="T52" fmla="*/ 27 w 27"/>
                <a:gd name="T53" fmla="*/ 22 h 34"/>
                <a:gd name="T54" fmla="*/ 27 w 27"/>
                <a:gd name="T55" fmla="*/ 25 h 34"/>
                <a:gd name="T56" fmla="*/ 24 w 27"/>
                <a:gd name="T57" fmla="*/ 31 h 34"/>
                <a:gd name="T58" fmla="*/ 18 w 27"/>
                <a:gd name="T59" fmla="*/ 31 h 34"/>
                <a:gd name="T60" fmla="*/ 9 w 27"/>
                <a:gd name="T61" fmla="*/ 31 h 34"/>
                <a:gd name="T62" fmla="*/ 3 w 27"/>
                <a:gd name="T63"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 h="34">
                  <a:moveTo>
                    <a:pt x="0" y="22"/>
                  </a:moveTo>
                  <a:lnTo>
                    <a:pt x="6" y="22"/>
                  </a:lnTo>
                  <a:lnTo>
                    <a:pt x="6" y="25"/>
                  </a:lnTo>
                  <a:lnTo>
                    <a:pt x="9" y="28"/>
                  </a:lnTo>
                  <a:lnTo>
                    <a:pt x="12" y="28"/>
                  </a:lnTo>
                  <a:lnTo>
                    <a:pt x="15" y="28"/>
                  </a:lnTo>
                  <a:lnTo>
                    <a:pt x="18" y="28"/>
                  </a:lnTo>
                  <a:lnTo>
                    <a:pt x="21" y="28"/>
                  </a:lnTo>
                  <a:lnTo>
                    <a:pt x="21" y="25"/>
                  </a:lnTo>
                  <a:lnTo>
                    <a:pt x="21" y="25"/>
                  </a:lnTo>
                  <a:lnTo>
                    <a:pt x="21" y="22"/>
                  </a:lnTo>
                  <a:lnTo>
                    <a:pt x="21" y="22"/>
                  </a:lnTo>
                  <a:lnTo>
                    <a:pt x="18" y="19"/>
                  </a:lnTo>
                  <a:lnTo>
                    <a:pt x="15" y="19"/>
                  </a:lnTo>
                  <a:lnTo>
                    <a:pt x="9" y="19"/>
                  </a:lnTo>
                  <a:lnTo>
                    <a:pt x="6" y="15"/>
                  </a:lnTo>
                  <a:lnTo>
                    <a:pt x="6" y="15"/>
                  </a:lnTo>
                  <a:lnTo>
                    <a:pt x="3" y="12"/>
                  </a:lnTo>
                  <a:lnTo>
                    <a:pt x="3" y="12"/>
                  </a:lnTo>
                  <a:lnTo>
                    <a:pt x="3" y="9"/>
                  </a:lnTo>
                  <a:lnTo>
                    <a:pt x="3" y="6"/>
                  </a:lnTo>
                  <a:lnTo>
                    <a:pt x="3" y="6"/>
                  </a:lnTo>
                  <a:lnTo>
                    <a:pt x="3" y="3"/>
                  </a:lnTo>
                  <a:lnTo>
                    <a:pt x="6" y="3"/>
                  </a:lnTo>
                  <a:lnTo>
                    <a:pt x="6" y="0"/>
                  </a:lnTo>
                  <a:lnTo>
                    <a:pt x="9" y="0"/>
                  </a:lnTo>
                  <a:lnTo>
                    <a:pt x="12" y="0"/>
                  </a:lnTo>
                  <a:lnTo>
                    <a:pt x="12" y="0"/>
                  </a:lnTo>
                  <a:lnTo>
                    <a:pt x="18" y="0"/>
                  </a:lnTo>
                  <a:lnTo>
                    <a:pt x="21" y="0"/>
                  </a:lnTo>
                  <a:lnTo>
                    <a:pt x="21" y="3"/>
                  </a:lnTo>
                  <a:lnTo>
                    <a:pt x="24" y="3"/>
                  </a:lnTo>
                  <a:lnTo>
                    <a:pt x="24" y="6"/>
                  </a:lnTo>
                  <a:lnTo>
                    <a:pt x="27" y="9"/>
                  </a:lnTo>
                  <a:lnTo>
                    <a:pt x="21" y="9"/>
                  </a:lnTo>
                  <a:lnTo>
                    <a:pt x="21" y="6"/>
                  </a:lnTo>
                  <a:lnTo>
                    <a:pt x="18" y="6"/>
                  </a:lnTo>
                  <a:lnTo>
                    <a:pt x="18" y="6"/>
                  </a:lnTo>
                  <a:lnTo>
                    <a:pt x="15" y="3"/>
                  </a:lnTo>
                  <a:lnTo>
                    <a:pt x="12" y="6"/>
                  </a:lnTo>
                  <a:lnTo>
                    <a:pt x="9" y="6"/>
                  </a:lnTo>
                  <a:lnTo>
                    <a:pt x="9" y="6"/>
                  </a:lnTo>
                  <a:lnTo>
                    <a:pt x="6" y="9"/>
                  </a:lnTo>
                  <a:lnTo>
                    <a:pt x="6" y="9"/>
                  </a:lnTo>
                  <a:lnTo>
                    <a:pt x="9" y="9"/>
                  </a:lnTo>
                  <a:lnTo>
                    <a:pt x="9" y="12"/>
                  </a:lnTo>
                  <a:lnTo>
                    <a:pt x="9" y="12"/>
                  </a:lnTo>
                  <a:lnTo>
                    <a:pt x="12" y="12"/>
                  </a:lnTo>
                  <a:lnTo>
                    <a:pt x="15" y="12"/>
                  </a:lnTo>
                  <a:lnTo>
                    <a:pt x="18" y="15"/>
                  </a:lnTo>
                  <a:lnTo>
                    <a:pt x="21" y="15"/>
                  </a:lnTo>
                  <a:lnTo>
                    <a:pt x="24" y="15"/>
                  </a:lnTo>
                  <a:lnTo>
                    <a:pt x="27" y="19"/>
                  </a:lnTo>
                  <a:lnTo>
                    <a:pt x="27" y="22"/>
                  </a:lnTo>
                  <a:lnTo>
                    <a:pt x="27" y="22"/>
                  </a:lnTo>
                  <a:lnTo>
                    <a:pt x="27" y="25"/>
                  </a:lnTo>
                  <a:lnTo>
                    <a:pt x="24" y="28"/>
                  </a:lnTo>
                  <a:lnTo>
                    <a:pt x="24" y="31"/>
                  </a:lnTo>
                  <a:lnTo>
                    <a:pt x="21" y="31"/>
                  </a:lnTo>
                  <a:lnTo>
                    <a:pt x="18" y="31"/>
                  </a:lnTo>
                  <a:lnTo>
                    <a:pt x="15" y="34"/>
                  </a:lnTo>
                  <a:lnTo>
                    <a:pt x="9" y="31"/>
                  </a:lnTo>
                  <a:lnTo>
                    <a:pt x="6" y="31"/>
                  </a:lnTo>
                  <a:lnTo>
                    <a:pt x="3" y="28"/>
                  </a:lnTo>
                  <a:lnTo>
                    <a:pt x="0" y="2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0" name="Freeform 210"/>
            <p:cNvSpPr>
              <a:spLocks/>
            </p:cNvSpPr>
            <p:nvPr/>
          </p:nvSpPr>
          <p:spPr bwMode="auto">
            <a:xfrm>
              <a:off x="2879" y="3027"/>
              <a:ext cx="24" cy="43"/>
            </a:xfrm>
            <a:custGeom>
              <a:avLst/>
              <a:gdLst>
                <a:gd name="T0" fmla="*/ 0 w 24"/>
                <a:gd name="T1" fmla="*/ 43 h 43"/>
                <a:gd name="T2" fmla="*/ 0 w 24"/>
                <a:gd name="T3" fmla="*/ 0 h 43"/>
                <a:gd name="T4" fmla="*/ 6 w 24"/>
                <a:gd name="T5" fmla="*/ 0 h 43"/>
                <a:gd name="T6" fmla="*/ 6 w 24"/>
                <a:gd name="T7" fmla="*/ 24 h 43"/>
                <a:gd name="T8" fmla="*/ 18 w 24"/>
                <a:gd name="T9" fmla="*/ 12 h 43"/>
                <a:gd name="T10" fmla="*/ 24 w 24"/>
                <a:gd name="T11" fmla="*/ 12 h 43"/>
                <a:gd name="T12" fmla="*/ 12 w 24"/>
                <a:gd name="T13" fmla="*/ 24 h 43"/>
                <a:gd name="T14" fmla="*/ 24 w 24"/>
                <a:gd name="T15" fmla="*/ 43 h 43"/>
                <a:gd name="T16" fmla="*/ 18 w 24"/>
                <a:gd name="T17" fmla="*/ 43 h 43"/>
                <a:gd name="T18" fmla="*/ 9 w 24"/>
                <a:gd name="T19" fmla="*/ 27 h 43"/>
                <a:gd name="T20" fmla="*/ 6 w 24"/>
                <a:gd name="T21" fmla="*/ 31 h 43"/>
                <a:gd name="T22" fmla="*/ 6 w 24"/>
                <a:gd name="T23" fmla="*/ 43 h 43"/>
                <a:gd name="T24" fmla="*/ 0 w 24"/>
                <a:gd name="T25"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43">
                  <a:moveTo>
                    <a:pt x="0" y="43"/>
                  </a:moveTo>
                  <a:lnTo>
                    <a:pt x="0" y="0"/>
                  </a:lnTo>
                  <a:lnTo>
                    <a:pt x="6" y="0"/>
                  </a:lnTo>
                  <a:lnTo>
                    <a:pt x="6" y="24"/>
                  </a:lnTo>
                  <a:lnTo>
                    <a:pt x="18" y="12"/>
                  </a:lnTo>
                  <a:lnTo>
                    <a:pt x="24" y="12"/>
                  </a:lnTo>
                  <a:lnTo>
                    <a:pt x="12" y="24"/>
                  </a:lnTo>
                  <a:lnTo>
                    <a:pt x="24" y="43"/>
                  </a:lnTo>
                  <a:lnTo>
                    <a:pt x="18" y="43"/>
                  </a:lnTo>
                  <a:lnTo>
                    <a:pt x="9" y="27"/>
                  </a:lnTo>
                  <a:lnTo>
                    <a:pt x="6" y="31"/>
                  </a:lnTo>
                  <a:lnTo>
                    <a:pt x="6"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1" name="Freeform 211"/>
            <p:cNvSpPr>
              <a:spLocks noEditPoints="1"/>
            </p:cNvSpPr>
            <p:nvPr/>
          </p:nvSpPr>
          <p:spPr bwMode="auto">
            <a:xfrm>
              <a:off x="2906" y="3039"/>
              <a:ext cx="31" cy="34"/>
            </a:xfrm>
            <a:custGeom>
              <a:avLst/>
              <a:gdLst>
                <a:gd name="T0" fmla="*/ 22 w 31"/>
                <a:gd name="T1" fmla="*/ 31 h 34"/>
                <a:gd name="T2" fmla="*/ 16 w 31"/>
                <a:gd name="T3" fmla="*/ 31 h 34"/>
                <a:gd name="T4" fmla="*/ 7 w 31"/>
                <a:gd name="T5" fmla="*/ 31 h 34"/>
                <a:gd name="T6" fmla="*/ 0 w 31"/>
                <a:gd name="T7" fmla="*/ 28 h 34"/>
                <a:gd name="T8" fmla="*/ 0 w 31"/>
                <a:gd name="T9" fmla="*/ 22 h 34"/>
                <a:gd name="T10" fmla="*/ 3 w 31"/>
                <a:gd name="T11" fmla="*/ 19 h 34"/>
                <a:gd name="T12" fmla="*/ 7 w 31"/>
                <a:gd name="T13" fmla="*/ 15 h 34"/>
                <a:gd name="T14" fmla="*/ 10 w 31"/>
                <a:gd name="T15" fmla="*/ 15 h 34"/>
                <a:gd name="T16" fmla="*/ 19 w 31"/>
                <a:gd name="T17" fmla="*/ 12 h 34"/>
                <a:gd name="T18" fmla="*/ 22 w 31"/>
                <a:gd name="T19" fmla="*/ 12 h 34"/>
                <a:gd name="T20" fmla="*/ 22 w 31"/>
                <a:gd name="T21" fmla="*/ 9 h 34"/>
                <a:gd name="T22" fmla="*/ 19 w 31"/>
                <a:gd name="T23" fmla="*/ 6 h 34"/>
                <a:gd name="T24" fmla="*/ 13 w 31"/>
                <a:gd name="T25" fmla="*/ 6 h 34"/>
                <a:gd name="T26" fmla="*/ 10 w 31"/>
                <a:gd name="T27" fmla="*/ 6 h 34"/>
                <a:gd name="T28" fmla="*/ 3 w 31"/>
                <a:gd name="T29" fmla="*/ 9 h 34"/>
                <a:gd name="T30" fmla="*/ 3 w 31"/>
                <a:gd name="T31" fmla="*/ 3 h 34"/>
                <a:gd name="T32" fmla="*/ 10 w 31"/>
                <a:gd name="T33" fmla="*/ 0 h 34"/>
                <a:gd name="T34" fmla="*/ 16 w 31"/>
                <a:gd name="T35" fmla="*/ 0 h 34"/>
                <a:gd name="T36" fmla="*/ 22 w 31"/>
                <a:gd name="T37" fmla="*/ 0 h 34"/>
                <a:gd name="T38" fmla="*/ 25 w 31"/>
                <a:gd name="T39" fmla="*/ 3 h 34"/>
                <a:gd name="T40" fmla="*/ 28 w 31"/>
                <a:gd name="T41" fmla="*/ 6 h 34"/>
                <a:gd name="T42" fmla="*/ 28 w 31"/>
                <a:gd name="T43" fmla="*/ 12 h 34"/>
                <a:gd name="T44" fmla="*/ 28 w 31"/>
                <a:gd name="T45" fmla="*/ 25 h 34"/>
                <a:gd name="T46" fmla="*/ 28 w 31"/>
                <a:gd name="T47" fmla="*/ 31 h 34"/>
                <a:gd name="T48" fmla="*/ 25 w 31"/>
                <a:gd name="T49" fmla="*/ 31 h 34"/>
                <a:gd name="T50" fmla="*/ 25 w 31"/>
                <a:gd name="T51" fmla="*/ 28 h 34"/>
                <a:gd name="T52" fmla="*/ 19 w 31"/>
                <a:gd name="T53" fmla="*/ 19 h 34"/>
                <a:gd name="T54" fmla="*/ 13 w 31"/>
                <a:gd name="T55" fmla="*/ 19 h 34"/>
                <a:gd name="T56" fmla="*/ 10 w 31"/>
                <a:gd name="T57" fmla="*/ 22 h 34"/>
                <a:gd name="T58" fmla="*/ 7 w 31"/>
                <a:gd name="T59" fmla="*/ 22 h 34"/>
                <a:gd name="T60" fmla="*/ 7 w 31"/>
                <a:gd name="T61" fmla="*/ 25 h 34"/>
                <a:gd name="T62" fmla="*/ 10 w 31"/>
                <a:gd name="T63" fmla="*/ 28 h 34"/>
                <a:gd name="T64" fmla="*/ 16 w 31"/>
                <a:gd name="T65" fmla="*/ 28 h 34"/>
                <a:gd name="T66" fmla="*/ 22 w 31"/>
                <a:gd name="T67" fmla="*/ 25 h 34"/>
                <a:gd name="T68" fmla="*/ 22 w 31"/>
                <a:gd name="T69" fmla="*/ 22 h 34"/>
                <a:gd name="T70" fmla="*/ 22 w 31"/>
                <a:gd name="T7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4">
                  <a:moveTo>
                    <a:pt x="25" y="28"/>
                  </a:moveTo>
                  <a:lnTo>
                    <a:pt x="22" y="31"/>
                  </a:lnTo>
                  <a:lnTo>
                    <a:pt x="19" y="31"/>
                  </a:lnTo>
                  <a:lnTo>
                    <a:pt x="16" y="31"/>
                  </a:lnTo>
                  <a:lnTo>
                    <a:pt x="13" y="34"/>
                  </a:lnTo>
                  <a:lnTo>
                    <a:pt x="7" y="31"/>
                  </a:lnTo>
                  <a:lnTo>
                    <a:pt x="3" y="31"/>
                  </a:lnTo>
                  <a:lnTo>
                    <a:pt x="0" y="28"/>
                  </a:lnTo>
                  <a:lnTo>
                    <a:pt x="0" y="25"/>
                  </a:lnTo>
                  <a:lnTo>
                    <a:pt x="0" y="22"/>
                  </a:lnTo>
                  <a:lnTo>
                    <a:pt x="3" y="19"/>
                  </a:lnTo>
                  <a:lnTo>
                    <a:pt x="3" y="19"/>
                  </a:lnTo>
                  <a:lnTo>
                    <a:pt x="3" y="15"/>
                  </a:lnTo>
                  <a:lnTo>
                    <a:pt x="7" y="15"/>
                  </a:lnTo>
                  <a:lnTo>
                    <a:pt x="10" y="15"/>
                  </a:lnTo>
                  <a:lnTo>
                    <a:pt x="10" y="15"/>
                  </a:lnTo>
                  <a:lnTo>
                    <a:pt x="13" y="15"/>
                  </a:lnTo>
                  <a:lnTo>
                    <a:pt x="19" y="12"/>
                  </a:lnTo>
                  <a:lnTo>
                    <a:pt x="22" y="12"/>
                  </a:lnTo>
                  <a:lnTo>
                    <a:pt x="22" y="12"/>
                  </a:lnTo>
                  <a:lnTo>
                    <a:pt x="22" y="12"/>
                  </a:lnTo>
                  <a:lnTo>
                    <a:pt x="22" y="9"/>
                  </a:lnTo>
                  <a:lnTo>
                    <a:pt x="22" y="6"/>
                  </a:lnTo>
                  <a:lnTo>
                    <a:pt x="19" y="6"/>
                  </a:lnTo>
                  <a:lnTo>
                    <a:pt x="16" y="3"/>
                  </a:lnTo>
                  <a:lnTo>
                    <a:pt x="13" y="6"/>
                  </a:lnTo>
                  <a:lnTo>
                    <a:pt x="10" y="6"/>
                  </a:lnTo>
                  <a:lnTo>
                    <a:pt x="10" y="6"/>
                  </a:lnTo>
                  <a:lnTo>
                    <a:pt x="7" y="9"/>
                  </a:lnTo>
                  <a:lnTo>
                    <a:pt x="3" y="9"/>
                  </a:lnTo>
                  <a:lnTo>
                    <a:pt x="3" y="6"/>
                  </a:lnTo>
                  <a:lnTo>
                    <a:pt x="3" y="3"/>
                  </a:lnTo>
                  <a:lnTo>
                    <a:pt x="7" y="3"/>
                  </a:lnTo>
                  <a:lnTo>
                    <a:pt x="10" y="0"/>
                  </a:lnTo>
                  <a:lnTo>
                    <a:pt x="13" y="0"/>
                  </a:lnTo>
                  <a:lnTo>
                    <a:pt x="16" y="0"/>
                  </a:lnTo>
                  <a:lnTo>
                    <a:pt x="19" y="0"/>
                  </a:lnTo>
                  <a:lnTo>
                    <a:pt x="22" y="0"/>
                  </a:lnTo>
                  <a:lnTo>
                    <a:pt x="25" y="3"/>
                  </a:lnTo>
                  <a:lnTo>
                    <a:pt x="25" y="3"/>
                  </a:lnTo>
                  <a:lnTo>
                    <a:pt x="28" y="6"/>
                  </a:lnTo>
                  <a:lnTo>
                    <a:pt x="28" y="6"/>
                  </a:lnTo>
                  <a:lnTo>
                    <a:pt x="28" y="9"/>
                  </a:lnTo>
                  <a:lnTo>
                    <a:pt x="28" y="12"/>
                  </a:lnTo>
                  <a:lnTo>
                    <a:pt x="28" y="19"/>
                  </a:lnTo>
                  <a:lnTo>
                    <a:pt x="28" y="25"/>
                  </a:lnTo>
                  <a:lnTo>
                    <a:pt x="28" y="28"/>
                  </a:lnTo>
                  <a:lnTo>
                    <a:pt x="28" y="31"/>
                  </a:lnTo>
                  <a:lnTo>
                    <a:pt x="31" y="31"/>
                  </a:lnTo>
                  <a:lnTo>
                    <a:pt x="25" y="31"/>
                  </a:lnTo>
                  <a:lnTo>
                    <a:pt x="25" y="31"/>
                  </a:lnTo>
                  <a:lnTo>
                    <a:pt x="25" y="28"/>
                  </a:lnTo>
                  <a:close/>
                  <a:moveTo>
                    <a:pt x="22" y="15"/>
                  </a:moveTo>
                  <a:lnTo>
                    <a:pt x="19" y="19"/>
                  </a:lnTo>
                  <a:lnTo>
                    <a:pt x="16" y="19"/>
                  </a:lnTo>
                  <a:lnTo>
                    <a:pt x="13" y="19"/>
                  </a:lnTo>
                  <a:lnTo>
                    <a:pt x="10" y="19"/>
                  </a:lnTo>
                  <a:lnTo>
                    <a:pt x="10" y="22"/>
                  </a:lnTo>
                  <a:lnTo>
                    <a:pt x="7" y="22"/>
                  </a:lnTo>
                  <a:lnTo>
                    <a:pt x="7" y="22"/>
                  </a:lnTo>
                  <a:lnTo>
                    <a:pt x="7" y="25"/>
                  </a:lnTo>
                  <a:lnTo>
                    <a:pt x="7" y="25"/>
                  </a:lnTo>
                  <a:lnTo>
                    <a:pt x="10" y="28"/>
                  </a:lnTo>
                  <a:lnTo>
                    <a:pt x="10" y="28"/>
                  </a:lnTo>
                  <a:lnTo>
                    <a:pt x="13" y="28"/>
                  </a:lnTo>
                  <a:lnTo>
                    <a:pt x="16" y="28"/>
                  </a:lnTo>
                  <a:lnTo>
                    <a:pt x="19" y="28"/>
                  </a:lnTo>
                  <a:lnTo>
                    <a:pt x="22" y="25"/>
                  </a:lnTo>
                  <a:lnTo>
                    <a:pt x="22" y="25"/>
                  </a:lnTo>
                  <a:lnTo>
                    <a:pt x="22" y="22"/>
                  </a:lnTo>
                  <a:lnTo>
                    <a:pt x="22" y="19"/>
                  </a:lnTo>
                  <a:lnTo>
                    <a:pt x="22" y="15"/>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2" name="Freeform 212"/>
            <p:cNvSpPr>
              <a:spLocks noEditPoints="1"/>
            </p:cNvSpPr>
            <p:nvPr/>
          </p:nvSpPr>
          <p:spPr bwMode="auto">
            <a:xfrm>
              <a:off x="3064" y="3039"/>
              <a:ext cx="27" cy="43"/>
            </a:xfrm>
            <a:custGeom>
              <a:avLst/>
              <a:gdLst>
                <a:gd name="T0" fmla="*/ 0 w 27"/>
                <a:gd name="T1" fmla="*/ 43 h 43"/>
                <a:gd name="T2" fmla="*/ 0 w 27"/>
                <a:gd name="T3" fmla="*/ 0 h 43"/>
                <a:gd name="T4" fmla="*/ 3 w 27"/>
                <a:gd name="T5" fmla="*/ 0 h 43"/>
                <a:gd name="T6" fmla="*/ 3 w 27"/>
                <a:gd name="T7" fmla="*/ 6 h 43"/>
                <a:gd name="T8" fmla="*/ 6 w 27"/>
                <a:gd name="T9" fmla="*/ 3 h 43"/>
                <a:gd name="T10" fmla="*/ 9 w 27"/>
                <a:gd name="T11" fmla="*/ 0 h 43"/>
                <a:gd name="T12" fmla="*/ 9 w 27"/>
                <a:gd name="T13" fmla="*/ 0 h 43"/>
                <a:gd name="T14" fmla="*/ 12 w 27"/>
                <a:gd name="T15" fmla="*/ 0 h 43"/>
                <a:gd name="T16" fmla="*/ 18 w 27"/>
                <a:gd name="T17" fmla="*/ 0 h 43"/>
                <a:gd name="T18" fmla="*/ 21 w 27"/>
                <a:gd name="T19" fmla="*/ 3 h 43"/>
                <a:gd name="T20" fmla="*/ 21 w 27"/>
                <a:gd name="T21" fmla="*/ 6 h 43"/>
                <a:gd name="T22" fmla="*/ 24 w 27"/>
                <a:gd name="T23" fmla="*/ 9 h 43"/>
                <a:gd name="T24" fmla="*/ 27 w 27"/>
                <a:gd name="T25" fmla="*/ 12 h 43"/>
                <a:gd name="T26" fmla="*/ 27 w 27"/>
                <a:gd name="T27" fmla="*/ 15 h 43"/>
                <a:gd name="T28" fmla="*/ 24 w 27"/>
                <a:gd name="T29" fmla="*/ 22 h 43"/>
                <a:gd name="T30" fmla="*/ 24 w 27"/>
                <a:gd name="T31" fmla="*/ 25 h 43"/>
                <a:gd name="T32" fmla="*/ 21 w 27"/>
                <a:gd name="T33" fmla="*/ 28 h 43"/>
                <a:gd name="T34" fmla="*/ 18 w 27"/>
                <a:gd name="T35" fmla="*/ 31 h 43"/>
                <a:gd name="T36" fmla="*/ 15 w 27"/>
                <a:gd name="T37" fmla="*/ 31 h 43"/>
                <a:gd name="T38" fmla="*/ 12 w 27"/>
                <a:gd name="T39" fmla="*/ 34 h 43"/>
                <a:gd name="T40" fmla="*/ 9 w 27"/>
                <a:gd name="T41" fmla="*/ 31 h 43"/>
                <a:gd name="T42" fmla="*/ 9 w 27"/>
                <a:gd name="T43" fmla="*/ 31 h 43"/>
                <a:gd name="T44" fmla="*/ 6 w 27"/>
                <a:gd name="T45" fmla="*/ 31 h 43"/>
                <a:gd name="T46" fmla="*/ 3 w 27"/>
                <a:gd name="T47" fmla="*/ 28 h 43"/>
                <a:gd name="T48" fmla="*/ 3 w 27"/>
                <a:gd name="T49" fmla="*/ 43 h 43"/>
                <a:gd name="T50" fmla="*/ 0 w 27"/>
                <a:gd name="T51" fmla="*/ 43 h 43"/>
                <a:gd name="T52" fmla="*/ 3 w 27"/>
                <a:gd name="T53" fmla="*/ 15 h 43"/>
                <a:gd name="T54" fmla="*/ 6 w 27"/>
                <a:gd name="T55" fmla="*/ 22 h 43"/>
                <a:gd name="T56" fmla="*/ 6 w 27"/>
                <a:gd name="T57" fmla="*/ 25 h 43"/>
                <a:gd name="T58" fmla="*/ 9 w 27"/>
                <a:gd name="T59" fmla="*/ 28 h 43"/>
                <a:gd name="T60" fmla="*/ 12 w 27"/>
                <a:gd name="T61" fmla="*/ 28 h 43"/>
                <a:gd name="T62" fmla="*/ 15 w 27"/>
                <a:gd name="T63" fmla="*/ 28 h 43"/>
                <a:gd name="T64" fmla="*/ 18 w 27"/>
                <a:gd name="T65" fmla="*/ 25 h 43"/>
                <a:gd name="T66" fmla="*/ 21 w 27"/>
                <a:gd name="T67" fmla="*/ 22 h 43"/>
                <a:gd name="T68" fmla="*/ 21 w 27"/>
                <a:gd name="T69" fmla="*/ 15 h 43"/>
                <a:gd name="T70" fmla="*/ 21 w 27"/>
                <a:gd name="T71" fmla="*/ 12 h 43"/>
                <a:gd name="T72" fmla="*/ 18 w 27"/>
                <a:gd name="T73" fmla="*/ 6 h 43"/>
                <a:gd name="T74" fmla="*/ 15 w 27"/>
                <a:gd name="T75" fmla="*/ 6 h 43"/>
                <a:gd name="T76" fmla="*/ 12 w 27"/>
                <a:gd name="T77" fmla="*/ 3 h 43"/>
                <a:gd name="T78" fmla="*/ 9 w 27"/>
                <a:gd name="T79" fmla="*/ 6 h 43"/>
                <a:gd name="T80" fmla="*/ 6 w 27"/>
                <a:gd name="T81" fmla="*/ 6 h 43"/>
                <a:gd name="T82" fmla="*/ 6 w 27"/>
                <a:gd name="T83" fmla="*/ 12 h 43"/>
                <a:gd name="T84" fmla="*/ 3 w 27"/>
                <a:gd name="T85"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 h="43">
                  <a:moveTo>
                    <a:pt x="0" y="43"/>
                  </a:moveTo>
                  <a:lnTo>
                    <a:pt x="0" y="0"/>
                  </a:lnTo>
                  <a:lnTo>
                    <a:pt x="3" y="0"/>
                  </a:lnTo>
                  <a:lnTo>
                    <a:pt x="3" y="6"/>
                  </a:lnTo>
                  <a:lnTo>
                    <a:pt x="6" y="3"/>
                  </a:lnTo>
                  <a:lnTo>
                    <a:pt x="9" y="0"/>
                  </a:lnTo>
                  <a:lnTo>
                    <a:pt x="9" y="0"/>
                  </a:lnTo>
                  <a:lnTo>
                    <a:pt x="12" y="0"/>
                  </a:lnTo>
                  <a:lnTo>
                    <a:pt x="18" y="0"/>
                  </a:lnTo>
                  <a:lnTo>
                    <a:pt x="21" y="3"/>
                  </a:lnTo>
                  <a:lnTo>
                    <a:pt x="21" y="6"/>
                  </a:lnTo>
                  <a:lnTo>
                    <a:pt x="24" y="9"/>
                  </a:lnTo>
                  <a:lnTo>
                    <a:pt x="27" y="12"/>
                  </a:lnTo>
                  <a:lnTo>
                    <a:pt x="27" y="15"/>
                  </a:lnTo>
                  <a:lnTo>
                    <a:pt x="24" y="22"/>
                  </a:lnTo>
                  <a:lnTo>
                    <a:pt x="24" y="25"/>
                  </a:lnTo>
                  <a:lnTo>
                    <a:pt x="21" y="28"/>
                  </a:lnTo>
                  <a:lnTo>
                    <a:pt x="18" y="31"/>
                  </a:lnTo>
                  <a:lnTo>
                    <a:pt x="15" y="31"/>
                  </a:lnTo>
                  <a:lnTo>
                    <a:pt x="12" y="34"/>
                  </a:lnTo>
                  <a:lnTo>
                    <a:pt x="9" y="31"/>
                  </a:lnTo>
                  <a:lnTo>
                    <a:pt x="9" y="31"/>
                  </a:lnTo>
                  <a:lnTo>
                    <a:pt x="6" y="31"/>
                  </a:lnTo>
                  <a:lnTo>
                    <a:pt x="3" y="28"/>
                  </a:lnTo>
                  <a:lnTo>
                    <a:pt x="3" y="43"/>
                  </a:lnTo>
                  <a:lnTo>
                    <a:pt x="0" y="43"/>
                  </a:lnTo>
                  <a:close/>
                  <a:moveTo>
                    <a:pt x="3" y="15"/>
                  </a:moveTo>
                  <a:lnTo>
                    <a:pt x="6" y="22"/>
                  </a:lnTo>
                  <a:lnTo>
                    <a:pt x="6" y="25"/>
                  </a:lnTo>
                  <a:lnTo>
                    <a:pt x="9" y="28"/>
                  </a:lnTo>
                  <a:lnTo>
                    <a:pt x="12" y="28"/>
                  </a:lnTo>
                  <a:lnTo>
                    <a:pt x="15" y="28"/>
                  </a:lnTo>
                  <a:lnTo>
                    <a:pt x="18" y="25"/>
                  </a:lnTo>
                  <a:lnTo>
                    <a:pt x="21" y="22"/>
                  </a:lnTo>
                  <a:lnTo>
                    <a:pt x="21" y="15"/>
                  </a:lnTo>
                  <a:lnTo>
                    <a:pt x="21" y="12"/>
                  </a:lnTo>
                  <a:lnTo>
                    <a:pt x="18" y="6"/>
                  </a:lnTo>
                  <a:lnTo>
                    <a:pt x="15" y="6"/>
                  </a:lnTo>
                  <a:lnTo>
                    <a:pt x="12" y="3"/>
                  </a:lnTo>
                  <a:lnTo>
                    <a:pt x="9" y="6"/>
                  </a:lnTo>
                  <a:lnTo>
                    <a:pt x="6" y="6"/>
                  </a:lnTo>
                  <a:lnTo>
                    <a:pt x="6" y="12"/>
                  </a:lnTo>
                  <a:lnTo>
                    <a:pt x="3" y="15"/>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3" name="Freeform 213"/>
            <p:cNvSpPr>
              <a:spLocks noEditPoints="1"/>
            </p:cNvSpPr>
            <p:nvPr/>
          </p:nvSpPr>
          <p:spPr bwMode="auto">
            <a:xfrm>
              <a:off x="3094" y="3039"/>
              <a:ext cx="31" cy="34"/>
            </a:xfrm>
            <a:custGeom>
              <a:avLst/>
              <a:gdLst>
                <a:gd name="T0" fmla="*/ 0 w 31"/>
                <a:gd name="T1" fmla="*/ 15 h 34"/>
                <a:gd name="T2" fmla="*/ 0 w 31"/>
                <a:gd name="T3" fmla="*/ 9 h 34"/>
                <a:gd name="T4" fmla="*/ 6 w 31"/>
                <a:gd name="T5" fmla="*/ 3 h 34"/>
                <a:gd name="T6" fmla="*/ 10 w 31"/>
                <a:gd name="T7" fmla="*/ 0 h 34"/>
                <a:gd name="T8" fmla="*/ 16 w 31"/>
                <a:gd name="T9" fmla="*/ 0 h 34"/>
                <a:gd name="T10" fmla="*/ 22 w 31"/>
                <a:gd name="T11" fmla="*/ 0 h 34"/>
                <a:gd name="T12" fmla="*/ 25 w 31"/>
                <a:gd name="T13" fmla="*/ 3 h 34"/>
                <a:gd name="T14" fmla="*/ 28 w 31"/>
                <a:gd name="T15" fmla="*/ 9 h 34"/>
                <a:gd name="T16" fmla="*/ 31 w 31"/>
                <a:gd name="T17" fmla="*/ 15 h 34"/>
                <a:gd name="T18" fmla="*/ 31 w 31"/>
                <a:gd name="T19" fmla="*/ 22 h 34"/>
                <a:gd name="T20" fmla="*/ 28 w 31"/>
                <a:gd name="T21" fmla="*/ 25 h 34"/>
                <a:gd name="T22" fmla="*/ 25 w 31"/>
                <a:gd name="T23" fmla="*/ 28 h 34"/>
                <a:gd name="T24" fmla="*/ 22 w 31"/>
                <a:gd name="T25" fmla="*/ 31 h 34"/>
                <a:gd name="T26" fmla="*/ 19 w 31"/>
                <a:gd name="T27" fmla="*/ 31 h 34"/>
                <a:gd name="T28" fmla="*/ 16 w 31"/>
                <a:gd name="T29" fmla="*/ 34 h 34"/>
                <a:gd name="T30" fmla="*/ 10 w 31"/>
                <a:gd name="T31" fmla="*/ 31 h 34"/>
                <a:gd name="T32" fmla="*/ 3 w 31"/>
                <a:gd name="T33" fmla="*/ 28 h 34"/>
                <a:gd name="T34" fmla="*/ 0 w 31"/>
                <a:gd name="T35" fmla="*/ 25 h 34"/>
                <a:gd name="T36" fmla="*/ 0 w 31"/>
                <a:gd name="T37" fmla="*/ 15 h 34"/>
                <a:gd name="T38" fmla="*/ 6 w 31"/>
                <a:gd name="T39" fmla="*/ 15 h 34"/>
                <a:gd name="T40" fmla="*/ 6 w 31"/>
                <a:gd name="T41" fmla="*/ 22 h 34"/>
                <a:gd name="T42" fmla="*/ 10 w 31"/>
                <a:gd name="T43" fmla="*/ 25 h 34"/>
                <a:gd name="T44" fmla="*/ 13 w 31"/>
                <a:gd name="T45" fmla="*/ 28 h 34"/>
                <a:gd name="T46" fmla="*/ 16 w 31"/>
                <a:gd name="T47" fmla="*/ 28 h 34"/>
                <a:gd name="T48" fmla="*/ 19 w 31"/>
                <a:gd name="T49" fmla="*/ 28 h 34"/>
                <a:gd name="T50" fmla="*/ 22 w 31"/>
                <a:gd name="T51" fmla="*/ 25 h 34"/>
                <a:gd name="T52" fmla="*/ 25 w 31"/>
                <a:gd name="T53" fmla="*/ 22 h 34"/>
                <a:gd name="T54" fmla="*/ 25 w 31"/>
                <a:gd name="T55" fmla="*/ 15 h 34"/>
                <a:gd name="T56" fmla="*/ 25 w 31"/>
                <a:gd name="T57" fmla="*/ 12 h 34"/>
                <a:gd name="T58" fmla="*/ 22 w 31"/>
                <a:gd name="T59" fmla="*/ 6 h 34"/>
                <a:gd name="T60" fmla="*/ 19 w 31"/>
                <a:gd name="T61" fmla="*/ 6 h 34"/>
                <a:gd name="T62" fmla="*/ 16 w 31"/>
                <a:gd name="T63" fmla="*/ 3 h 34"/>
                <a:gd name="T64" fmla="*/ 13 w 31"/>
                <a:gd name="T65" fmla="*/ 6 h 34"/>
                <a:gd name="T66" fmla="*/ 10 w 31"/>
                <a:gd name="T67" fmla="*/ 6 h 34"/>
                <a:gd name="T68" fmla="*/ 6 w 31"/>
                <a:gd name="T69" fmla="*/ 12 h 34"/>
                <a:gd name="T70" fmla="*/ 6 w 31"/>
                <a:gd name="T7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4">
                  <a:moveTo>
                    <a:pt x="0" y="15"/>
                  </a:moveTo>
                  <a:lnTo>
                    <a:pt x="0" y="9"/>
                  </a:lnTo>
                  <a:lnTo>
                    <a:pt x="6" y="3"/>
                  </a:lnTo>
                  <a:lnTo>
                    <a:pt x="10" y="0"/>
                  </a:lnTo>
                  <a:lnTo>
                    <a:pt x="16" y="0"/>
                  </a:lnTo>
                  <a:lnTo>
                    <a:pt x="22" y="0"/>
                  </a:lnTo>
                  <a:lnTo>
                    <a:pt x="25" y="3"/>
                  </a:lnTo>
                  <a:lnTo>
                    <a:pt x="28" y="9"/>
                  </a:lnTo>
                  <a:lnTo>
                    <a:pt x="31" y="15"/>
                  </a:lnTo>
                  <a:lnTo>
                    <a:pt x="31" y="22"/>
                  </a:lnTo>
                  <a:lnTo>
                    <a:pt x="28" y="25"/>
                  </a:lnTo>
                  <a:lnTo>
                    <a:pt x="25" y="28"/>
                  </a:lnTo>
                  <a:lnTo>
                    <a:pt x="22" y="31"/>
                  </a:lnTo>
                  <a:lnTo>
                    <a:pt x="19" y="31"/>
                  </a:lnTo>
                  <a:lnTo>
                    <a:pt x="16" y="34"/>
                  </a:lnTo>
                  <a:lnTo>
                    <a:pt x="10" y="31"/>
                  </a:lnTo>
                  <a:lnTo>
                    <a:pt x="3" y="28"/>
                  </a:lnTo>
                  <a:lnTo>
                    <a:pt x="0" y="25"/>
                  </a:lnTo>
                  <a:lnTo>
                    <a:pt x="0" y="15"/>
                  </a:lnTo>
                  <a:close/>
                  <a:moveTo>
                    <a:pt x="6" y="15"/>
                  </a:moveTo>
                  <a:lnTo>
                    <a:pt x="6" y="22"/>
                  </a:lnTo>
                  <a:lnTo>
                    <a:pt x="10" y="25"/>
                  </a:lnTo>
                  <a:lnTo>
                    <a:pt x="13" y="28"/>
                  </a:lnTo>
                  <a:lnTo>
                    <a:pt x="16" y="28"/>
                  </a:lnTo>
                  <a:lnTo>
                    <a:pt x="19" y="28"/>
                  </a:lnTo>
                  <a:lnTo>
                    <a:pt x="22" y="25"/>
                  </a:lnTo>
                  <a:lnTo>
                    <a:pt x="25" y="22"/>
                  </a:lnTo>
                  <a:lnTo>
                    <a:pt x="25" y="15"/>
                  </a:lnTo>
                  <a:lnTo>
                    <a:pt x="25" y="12"/>
                  </a:lnTo>
                  <a:lnTo>
                    <a:pt x="22" y="6"/>
                  </a:lnTo>
                  <a:lnTo>
                    <a:pt x="19" y="6"/>
                  </a:lnTo>
                  <a:lnTo>
                    <a:pt x="16" y="3"/>
                  </a:lnTo>
                  <a:lnTo>
                    <a:pt x="13" y="6"/>
                  </a:lnTo>
                  <a:lnTo>
                    <a:pt x="10" y="6"/>
                  </a:lnTo>
                  <a:lnTo>
                    <a:pt x="6" y="12"/>
                  </a:lnTo>
                  <a:lnTo>
                    <a:pt x="6" y="15"/>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4" name="Freeform 214"/>
            <p:cNvSpPr>
              <a:spLocks/>
            </p:cNvSpPr>
            <p:nvPr/>
          </p:nvSpPr>
          <p:spPr bwMode="auto">
            <a:xfrm>
              <a:off x="3128" y="3039"/>
              <a:ext cx="28" cy="31"/>
            </a:xfrm>
            <a:custGeom>
              <a:avLst/>
              <a:gdLst>
                <a:gd name="T0" fmla="*/ 13 w 28"/>
                <a:gd name="T1" fmla="*/ 31 h 31"/>
                <a:gd name="T2" fmla="*/ 0 w 28"/>
                <a:gd name="T3" fmla="*/ 0 h 31"/>
                <a:gd name="T4" fmla="*/ 3 w 28"/>
                <a:gd name="T5" fmla="*/ 0 h 31"/>
                <a:gd name="T6" fmla="*/ 13 w 28"/>
                <a:gd name="T7" fmla="*/ 19 h 31"/>
                <a:gd name="T8" fmla="*/ 13 w 28"/>
                <a:gd name="T9" fmla="*/ 22 h 31"/>
                <a:gd name="T10" fmla="*/ 13 w 28"/>
                <a:gd name="T11" fmla="*/ 25 h 31"/>
                <a:gd name="T12" fmla="*/ 16 w 28"/>
                <a:gd name="T13" fmla="*/ 22 h 31"/>
                <a:gd name="T14" fmla="*/ 16 w 28"/>
                <a:gd name="T15" fmla="*/ 19 h 31"/>
                <a:gd name="T16" fmla="*/ 22 w 28"/>
                <a:gd name="T17" fmla="*/ 0 h 31"/>
                <a:gd name="T18" fmla="*/ 28 w 28"/>
                <a:gd name="T19" fmla="*/ 0 h 31"/>
                <a:gd name="T20" fmla="*/ 16 w 28"/>
                <a:gd name="T21" fmla="*/ 31 h 31"/>
                <a:gd name="T22" fmla="*/ 13 w 28"/>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1">
                  <a:moveTo>
                    <a:pt x="13" y="31"/>
                  </a:moveTo>
                  <a:lnTo>
                    <a:pt x="0" y="0"/>
                  </a:lnTo>
                  <a:lnTo>
                    <a:pt x="3" y="0"/>
                  </a:lnTo>
                  <a:lnTo>
                    <a:pt x="13" y="19"/>
                  </a:lnTo>
                  <a:lnTo>
                    <a:pt x="13" y="22"/>
                  </a:lnTo>
                  <a:lnTo>
                    <a:pt x="13" y="25"/>
                  </a:lnTo>
                  <a:lnTo>
                    <a:pt x="16" y="22"/>
                  </a:lnTo>
                  <a:lnTo>
                    <a:pt x="16" y="19"/>
                  </a:lnTo>
                  <a:lnTo>
                    <a:pt x="22" y="0"/>
                  </a:lnTo>
                  <a:lnTo>
                    <a:pt x="28" y="0"/>
                  </a:lnTo>
                  <a:lnTo>
                    <a:pt x="16" y="31"/>
                  </a:lnTo>
                  <a:lnTo>
                    <a:pt x="13"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5" name="Freeform 215"/>
            <p:cNvSpPr>
              <a:spLocks/>
            </p:cNvSpPr>
            <p:nvPr/>
          </p:nvSpPr>
          <p:spPr bwMode="auto">
            <a:xfrm>
              <a:off x="3162" y="3039"/>
              <a:ext cx="16" cy="31"/>
            </a:xfrm>
            <a:custGeom>
              <a:avLst/>
              <a:gdLst>
                <a:gd name="T0" fmla="*/ 0 w 16"/>
                <a:gd name="T1" fmla="*/ 31 h 31"/>
                <a:gd name="T2" fmla="*/ 0 w 16"/>
                <a:gd name="T3" fmla="*/ 0 h 31"/>
                <a:gd name="T4" fmla="*/ 3 w 16"/>
                <a:gd name="T5" fmla="*/ 0 h 31"/>
                <a:gd name="T6" fmla="*/ 3 w 16"/>
                <a:gd name="T7" fmla="*/ 6 h 31"/>
                <a:gd name="T8" fmla="*/ 6 w 16"/>
                <a:gd name="T9" fmla="*/ 3 h 31"/>
                <a:gd name="T10" fmla="*/ 6 w 16"/>
                <a:gd name="T11" fmla="*/ 0 h 31"/>
                <a:gd name="T12" fmla="*/ 9 w 16"/>
                <a:gd name="T13" fmla="*/ 0 h 31"/>
                <a:gd name="T14" fmla="*/ 9 w 16"/>
                <a:gd name="T15" fmla="*/ 0 h 31"/>
                <a:gd name="T16" fmla="*/ 12 w 16"/>
                <a:gd name="T17" fmla="*/ 0 h 31"/>
                <a:gd name="T18" fmla="*/ 16 w 16"/>
                <a:gd name="T19" fmla="*/ 3 h 31"/>
                <a:gd name="T20" fmla="*/ 12 w 16"/>
                <a:gd name="T21" fmla="*/ 6 h 31"/>
                <a:gd name="T22" fmla="*/ 12 w 16"/>
                <a:gd name="T23" fmla="*/ 6 h 31"/>
                <a:gd name="T24" fmla="*/ 9 w 16"/>
                <a:gd name="T25" fmla="*/ 6 h 31"/>
                <a:gd name="T26" fmla="*/ 9 w 16"/>
                <a:gd name="T27" fmla="*/ 6 h 31"/>
                <a:gd name="T28" fmla="*/ 6 w 16"/>
                <a:gd name="T29" fmla="*/ 6 h 31"/>
                <a:gd name="T30" fmla="*/ 6 w 16"/>
                <a:gd name="T31" fmla="*/ 9 h 31"/>
                <a:gd name="T32" fmla="*/ 6 w 16"/>
                <a:gd name="T33" fmla="*/ 9 h 31"/>
                <a:gd name="T34" fmla="*/ 3 w 16"/>
                <a:gd name="T35" fmla="*/ 12 h 31"/>
                <a:gd name="T36" fmla="*/ 3 w 16"/>
                <a:gd name="T37" fmla="*/ 15 h 31"/>
                <a:gd name="T38" fmla="*/ 3 w 16"/>
                <a:gd name="T39" fmla="*/ 31 h 31"/>
                <a:gd name="T40" fmla="*/ 0 w 16"/>
                <a:gd name="T41"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1">
                  <a:moveTo>
                    <a:pt x="0" y="31"/>
                  </a:moveTo>
                  <a:lnTo>
                    <a:pt x="0" y="0"/>
                  </a:lnTo>
                  <a:lnTo>
                    <a:pt x="3" y="0"/>
                  </a:lnTo>
                  <a:lnTo>
                    <a:pt x="3" y="6"/>
                  </a:lnTo>
                  <a:lnTo>
                    <a:pt x="6" y="3"/>
                  </a:lnTo>
                  <a:lnTo>
                    <a:pt x="6" y="0"/>
                  </a:lnTo>
                  <a:lnTo>
                    <a:pt x="9" y="0"/>
                  </a:lnTo>
                  <a:lnTo>
                    <a:pt x="9" y="0"/>
                  </a:lnTo>
                  <a:lnTo>
                    <a:pt x="12" y="0"/>
                  </a:lnTo>
                  <a:lnTo>
                    <a:pt x="16" y="3"/>
                  </a:lnTo>
                  <a:lnTo>
                    <a:pt x="12" y="6"/>
                  </a:lnTo>
                  <a:lnTo>
                    <a:pt x="12" y="6"/>
                  </a:lnTo>
                  <a:lnTo>
                    <a:pt x="9" y="6"/>
                  </a:lnTo>
                  <a:lnTo>
                    <a:pt x="9" y="6"/>
                  </a:lnTo>
                  <a:lnTo>
                    <a:pt x="6" y="6"/>
                  </a:lnTo>
                  <a:lnTo>
                    <a:pt x="6" y="9"/>
                  </a:lnTo>
                  <a:lnTo>
                    <a:pt x="6" y="9"/>
                  </a:lnTo>
                  <a:lnTo>
                    <a:pt x="3" y="12"/>
                  </a:lnTo>
                  <a:lnTo>
                    <a:pt x="3" y="15"/>
                  </a:lnTo>
                  <a:lnTo>
                    <a:pt x="3"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6" name="Freeform 216"/>
            <p:cNvSpPr>
              <a:spLocks noEditPoints="1"/>
            </p:cNvSpPr>
            <p:nvPr/>
          </p:nvSpPr>
          <p:spPr bwMode="auto">
            <a:xfrm>
              <a:off x="3178" y="3027"/>
              <a:ext cx="27" cy="46"/>
            </a:xfrm>
            <a:custGeom>
              <a:avLst/>
              <a:gdLst>
                <a:gd name="T0" fmla="*/ 6 w 27"/>
                <a:gd name="T1" fmla="*/ 34 h 46"/>
                <a:gd name="T2" fmla="*/ 9 w 27"/>
                <a:gd name="T3" fmla="*/ 40 h 46"/>
                <a:gd name="T4" fmla="*/ 15 w 27"/>
                <a:gd name="T5" fmla="*/ 40 h 46"/>
                <a:gd name="T6" fmla="*/ 21 w 27"/>
                <a:gd name="T7" fmla="*/ 40 h 46"/>
                <a:gd name="T8" fmla="*/ 21 w 27"/>
                <a:gd name="T9" fmla="*/ 37 h 46"/>
                <a:gd name="T10" fmla="*/ 21 w 27"/>
                <a:gd name="T11" fmla="*/ 34 h 46"/>
                <a:gd name="T12" fmla="*/ 15 w 27"/>
                <a:gd name="T13" fmla="*/ 31 h 46"/>
                <a:gd name="T14" fmla="*/ 6 w 27"/>
                <a:gd name="T15" fmla="*/ 27 h 46"/>
                <a:gd name="T16" fmla="*/ 3 w 27"/>
                <a:gd name="T17" fmla="*/ 24 h 46"/>
                <a:gd name="T18" fmla="*/ 3 w 27"/>
                <a:gd name="T19" fmla="*/ 21 h 46"/>
                <a:gd name="T20" fmla="*/ 3 w 27"/>
                <a:gd name="T21" fmla="*/ 18 h 46"/>
                <a:gd name="T22" fmla="*/ 6 w 27"/>
                <a:gd name="T23" fmla="*/ 15 h 46"/>
                <a:gd name="T24" fmla="*/ 9 w 27"/>
                <a:gd name="T25" fmla="*/ 12 h 46"/>
                <a:gd name="T26" fmla="*/ 12 w 27"/>
                <a:gd name="T27" fmla="*/ 12 h 46"/>
                <a:gd name="T28" fmla="*/ 21 w 27"/>
                <a:gd name="T29" fmla="*/ 12 h 46"/>
                <a:gd name="T30" fmla="*/ 24 w 27"/>
                <a:gd name="T31" fmla="*/ 15 h 46"/>
                <a:gd name="T32" fmla="*/ 27 w 27"/>
                <a:gd name="T33" fmla="*/ 21 h 46"/>
                <a:gd name="T34" fmla="*/ 21 w 27"/>
                <a:gd name="T35" fmla="*/ 18 h 46"/>
                <a:gd name="T36" fmla="*/ 15 w 27"/>
                <a:gd name="T37" fmla="*/ 18 h 46"/>
                <a:gd name="T38" fmla="*/ 12 w 27"/>
                <a:gd name="T39" fmla="*/ 18 h 46"/>
                <a:gd name="T40" fmla="*/ 9 w 27"/>
                <a:gd name="T41" fmla="*/ 18 h 46"/>
                <a:gd name="T42" fmla="*/ 6 w 27"/>
                <a:gd name="T43" fmla="*/ 21 h 46"/>
                <a:gd name="T44" fmla="*/ 9 w 27"/>
                <a:gd name="T45" fmla="*/ 24 h 46"/>
                <a:gd name="T46" fmla="*/ 12 w 27"/>
                <a:gd name="T47" fmla="*/ 24 h 46"/>
                <a:gd name="T48" fmla="*/ 18 w 27"/>
                <a:gd name="T49" fmla="*/ 27 h 46"/>
                <a:gd name="T50" fmla="*/ 24 w 27"/>
                <a:gd name="T51" fmla="*/ 27 h 46"/>
                <a:gd name="T52" fmla="*/ 27 w 27"/>
                <a:gd name="T53" fmla="*/ 34 h 46"/>
                <a:gd name="T54" fmla="*/ 27 w 27"/>
                <a:gd name="T55" fmla="*/ 37 h 46"/>
                <a:gd name="T56" fmla="*/ 24 w 27"/>
                <a:gd name="T57" fmla="*/ 43 h 46"/>
                <a:gd name="T58" fmla="*/ 18 w 27"/>
                <a:gd name="T59" fmla="*/ 43 h 46"/>
                <a:gd name="T60" fmla="*/ 9 w 27"/>
                <a:gd name="T61" fmla="*/ 43 h 46"/>
                <a:gd name="T62" fmla="*/ 3 w 27"/>
                <a:gd name="T63" fmla="*/ 40 h 46"/>
                <a:gd name="T64" fmla="*/ 15 w 27"/>
                <a:gd name="T65" fmla="*/ 6 h 46"/>
                <a:gd name="T66" fmla="*/ 24 w 27"/>
                <a:gd name="T67" fmla="*/ 0 h 46"/>
                <a:gd name="T68" fmla="*/ 12 w 27"/>
                <a:gd name="T69" fmla="*/ 9 h 46"/>
                <a:gd name="T70" fmla="*/ 12 w 27"/>
                <a:gd name="T7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46">
                  <a:moveTo>
                    <a:pt x="0" y="34"/>
                  </a:moveTo>
                  <a:lnTo>
                    <a:pt x="6" y="34"/>
                  </a:lnTo>
                  <a:lnTo>
                    <a:pt x="6" y="37"/>
                  </a:lnTo>
                  <a:lnTo>
                    <a:pt x="9" y="40"/>
                  </a:lnTo>
                  <a:lnTo>
                    <a:pt x="12" y="40"/>
                  </a:lnTo>
                  <a:lnTo>
                    <a:pt x="15" y="40"/>
                  </a:lnTo>
                  <a:lnTo>
                    <a:pt x="18" y="40"/>
                  </a:lnTo>
                  <a:lnTo>
                    <a:pt x="21" y="40"/>
                  </a:lnTo>
                  <a:lnTo>
                    <a:pt x="21" y="37"/>
                  </a:lnTo>
                  <a:lnTo>
                    <a:pt x="21" y="37"/>
                  </a:lnTo>
                  <a:lnTo>
                    <a:pt x="21" y="34"/>
                  </a:lnTo>
                  <a:lnTo>
                    <a:pt x="21" y="34"/>
                  </a:lnTo>
                  <a:lnTo>
                    <a:pt x="18" y="31"/>
                  </a:lnTo>
                  <a:lnTo>
                    <a:pt x="15" y="31"/>
                  </a:lnTo>
                  <a:lnTo>
                    <a:pt x="9" y="31"/>
                  </a:lnTo>
                  <a:lnTo>
                    <a:pt x="6" y="27"/>
                  </a:lnTo>
                  <a:lnTo>
                    <a:pt x="6" y="27"/>
                  </a:lnTo>
                  <a:lnTo>
                    <a:pt x="3" y="24"/>
                  </a:lnTo>
                  <a:lnTo>
                    <a:pt x="3" y="24"/>
                  </a:lnTo>
                  <a:lnTo>
                    <a:pt x="3" y="21"/>
                  </a:lnTo>
                  <a:lnTo>
                    <a:pt x="3" y="18"/>
                  </a:lnTo>
                  <a:lnTo>
                    <a:pt x="3" y="18"/>
                  </a:lnTo>
                  <a:lnTo>
                    <a:pt x="3" y="15"/>
                  </a:lnTo>
                  <a:lnTo>
                    <a:pt x="6" y="15"/>
                  </a:lnTo>
                  <a:lnTo>
                    <a:pt x="6" y="12"/>
                  </a:lnTo>
                  <a:lnTo>
                    <a:pt x="9" y="12"/>
                  </a:lnTo>
                  <a:lnTo>
                    <a:pt x="12" y="12"/>
                  </a:lnTo>
                  <a:lnTo>
                    <a:pt x="12" y="12"/>
                  </a:lnTo>
                  <a:lnTo>
                    <a:pt x="18" y="12"/>
                  </a:lnTo>
                  <a:lnTo>
                    <a:pt x="21" y="12"/>
                  </a:lnTo>
                  <a:lnTo>
                    <a:pt x="21" y="15"/>
                  </a:lnTo>
                  <a:lnTo>
                    <a:pt x="24" y="15"/>
                  </a:lnTo>
                  <a:lnTo>
                    <a:pt x="24" y="18"/>
                  </a:lnTo>
                  <a:lnTo>
                    <a:pt x="27" y="21"/>
                  </a:lnTo>
                  <a:lnTo>
                    <a:pt x="21" y="21"/>
                  </a:lnTo>
                  <a:lnTo>
                    <a:pt x="21" y="18"/>
                  </a:lnTo>
                  <a:lnTo>
                    <a:pt x="18" y="18"/>
                  </a:lnTo>
                  <a:lnTo>
                    <a:pt x="15" y="18"/>
                  </a:lnTo>
                  <a:lnTo>
                    <a:pt x="15" y="15"/>
                  </a:lnTo>
                  <a:lnTo>
                    <a:pt x="12" y="18"/>
                  </a:lnTo>
                  <a:lnTo>
                    <a:pt x="9" y="18"/>
                  </a:lnTo>
                  <a:lnTo>
                    <a:pt x="9" y="18"/>
                  </a:lnTo>
                  <a:lnTo>
                    <a:pt x="6" y="21"/>
                  </a:lnTo>
                  <a:lnTo>
                    <a:pt x="6" y="21"/>
                  </a:lnTo>
                  <a:lnTo>
                    <a:pt x="9" y="21"/>
                  </a:lnTo>
                  <a:lnTo>
                    <a:pt x="9" y="24"/>
                  </a:lnTo>
                  <a:lnTo>
                    <a:pt x="9" y="24"/>
                  </a:lnTo>
                  <a:lnTo>
                    <a:pt x="12" y="24"/>
                  </a:lnTo>
                  <a:lnTo>
                    <a:pt x="15" y="24"/>
                  </a:lnTo>
                  <a:lnTo>
                    <a:pt x="18" y="27"/>
                  </a:lnTo>
                  <a:lnTo>
                    <a:pt x="21" y="27"/>
                  </a:lnTo>
                  <a:lnTo>
                    <a:pt x="24" y="27"/>
                  </a:lnTo>
                  <a:lnTo>
                    <a:pt x="24" y="31"/>
                  </a:lnTo>
                  <a:lnTo>
                    <a:pt x="27" y="34"/>
                  </a:lnTo>
                  <a:lnTo>
                    <a:pt x="27" y="34"/>
                  </a:lnTo>
                  <a:lnTo>
                    <a:pt x="27" y="37"/>
                  </a:lnTo>
                  <a:lnTo>
                    <a:pt x="24" y="40"/>
                  </a:lnTo>
                  <a:lnTo>
                    <a:pt x="24" y="43"/>
                  </a:lnTo>
                  <a:lnTo>
                    <a:pt x="21" y="43"/>
                  </a:lnTo>
                  <a:lnTo>
                    <a:pt x="18" y="43"/>
                  </a:lnTo>
                  <a:lnTo>
                    <a:pt x="15" y="46"/>
                  </a:lnTo>
                  <a:lnTo>
                    <a:pt x="9" y="43"/>
                  </a:lnTo>
                  <a:lnTo>
                    <a:pt x="6" y="43"/>
                  </a:lnTo>
                  <a:lnTo>
                    <a:pt x="3" y="40"/>
                  </a:lnTo>
                  <a:lnTo>
                    <a:pt x="0" y="34"/>
                  </a:lnTo>
                  <a:close/>
                  <a:moveTo>
                    <a:pt x="15" y="6"/>
                  </a:moveTo>
                  <a:lnTo>
                    <a:pt x="18" y="0"/>
                  </a:lnTo>
                  <a:lnTo>
                    <a:pt x="24" y="0"/>
                  </a:lnTo>
                  <a:lnTo>
                    <a:pt x="18" y="9"/>
                  </a:lnTo>
                  <a:lnTo>
                    <a:pt x="12" y="9"/>
                  </a:lnTo>
                  <a:lnTo>
                    <a:pt x="6" y="0"/>
                  </a:lnTo>
                  <a:lnTo>
                    <a:pt x="12" y="0"/>
                  </a:lnTo>
                  <a:lnTo>
                    <a:pt x="15" y="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7" name="Freeform 217"/>
            <p:cNvSpPr>
              <a:spLocks noEditPoints="1"/>
            </p:cNvSpPr>
            <p:nvPr/>
          </p:nvSpPr>
          <p:spPr bwMode="auto">
            <a:xfrm>
              <a:off x="3211" y="3027"/>
              <a:ext cx="7" cy="43"/>
            </a:xfrm>
            <a:custGeom>
              <a:avLst/>
              <a:gdLst>
                <a:gd name="T0" fmla="*/ 0 w 7"/>
                <a:gd name="T1" fmla="*/ 6 h 43"/>
                <a:gd name="T2" fmla="*/ 0 w 7"/>
                <a:gd name="T3" fmla="*/ 0 h 43"/>
                <a:gd name="T4" fmla="*/ 7 w 7"/>
                <a:gd name="T5" fmla="*/ 0 h 43"/>
                <a:gd name="T6" fmla="*/ 7 w 7"/>
                <a:gd name="T7" fmla="*/ 6 h 43"/>
                <a:gd name="T8" fmla="*/ 0 w 7"/>
                <a:gd name="T9" fmla="*/ 6 h 43"/>
                <a:gd name="T10" fmla="*/ 0 w 7"/>
                <a:gd name="T11" fmla="*/ 43 h 43"/>
                <a:gd name="T12" fmla="*/ 0 w 7"/>
                <a:gd name="T13" fmla="*/ 12 h 43"/>
                <a:gd name="T14" fmla="*/ 7 w 7"/>
                <a:gd name="T15" fmla="*/ 12 h 43"/>
                <a:gd name="T16" fmla="*/ 7 w 7"/>
                <a:gd name="T17" fmla="*/ 43 h 43"/>
                <a:gd name="T18" fmla="*/ 0 w 7"/>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43">
                  <a:moveTo>
                    <a:pt x="0" y="6"/>
                  </a:moveTo>
                  <a:lnTo>
                    <a:pt x="0" y="0"/>
                  </a:lnTo>
                  <a:lnTo>
                    <a:pt x="7" y="0"/>
                  </a:lnTo>
                  <a:lnTo>
                    <a:pt x="7" y="6"/>
                  </a:lnTo>
                  <a:lnTo>
                    <a:pt x="0" y="6"/>
                  </a:lnTo>
                  <a:close/>
                  <a:moveTo>
                    <a:pt x="0" y="43"/>
                  </a:moveTo>
                  <a:lnTo>
                    <a:pt x="0" y="12"/>
                  </a:lnTo>
                  <a:lnTo>
                    <a:pt x="7" y="12"/>
                  </a:lnTo>
                  <a:lnTo>
                    <a:pt x="7" y="43"/>
                  </a:lnTo>
                  <a:lnTo>
                    <a:pt x="0" y="4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8" name="Freeform 218"/>
            <p:cNvSpPr>
              <a:spLocks/>
            </p:cNvSpPr>
            <p:nvPr/>
          </p:nvSpPr>
          <p:spPr bwMode="auto">
            <a:xfrm>
              <a:off x="3224" y="3039"/>
              <a:ext cx="27" cy="31"/>
            </a:xfrm>
            <a:custGeom>
              <a:avLst/>
              <a:gdLst>
                <a:gd name="T0" fmla="*/ 0 w 27"/>
                <a:gd name="T1" fmla="*/ 31 h 31"/>
                <a:gd name="T2" fmla="*/ 0 w 27"/>
                <a:gd name="T3" fmla="*/ 0 h 31"/>
                <a:gd name="T4" fmla="*/ 6 w 27"/>
                <a:gd name="T5" fmla="*/ 0 h 31"/>
                <a:gd name="T6" fmla="*/ 6 w 27"/>
                <a:gd name="T7" fmla="*/ 6 h 31"/>
                <a:gd name="T8" fmla="*/ 9 w 27"/>
                <a:gd name="T9" fmla="*/ 0 h 31"/>
                <a:gd name="T10" fmla="*/ 15 w 27"/>
                <a:gd name="T11" fmla="*/ 0 h 31"/>
                <a:gd name="T12" fmla="*/ 18 w 27"/>
                <a:gd name="T13" fmla="*/ 0 h 31"/>
                <a:gd name="T14" fmla="*/ 21 w 27"/>
                <a:gd name="T15" fmla="*/ 0 h 31"/>
                <a:gd name="T16" fmla="*/ 24 w 27"/>
                <a:gd name="T17" fmla="*/ 3 h 31"/>
                <a:gd name="T18" fmla="*/ 24 w 27"/>
                <a:gd name="T19" fmla="*/ 3 h 31"/>
                <a:gd name="T20" fmla="*/ 24 w 27"/>
                <a:gd name="T21" fmla="*/ 6 h 31"/>
                <a:gd name="T22" fmla="*/ 27 w 27"/>
                <a:gd name="T23" fmla="*/ 6 h 31"/>
                <a:gd name="T24" fmla="*/ 27 w 27"/>
                <a:gd name="T25" fmla="*/ 9 h 31"/>
                <a:gd name="T26" fmla="*/ 27 w 27"/>
                <a:gd name="T27" fmla="*/ 12 h 31"/>
                <a:gd name="T28" fmla="*/ 27 w 27"/>
                <a:gd name="T29" fmla="*/ 31 h 31"/>
                <a:gd name="T30" fmla="*/ 21 w 27"/>
                <a:gd name="T31" fmla="*/ 31 h 31"/>
                <a:gd name="T32" fmla="*/ 21 w 27"/>
                <a:gd name="T33" fmla="*/ 12 h 31"/>
                <a:gd name="T34" fmla="*/ 21 w 27"/>
                <a:gd name="T35" fmla="*/ 9 h 31"/>
                <a:gd name="T36" fmla="*/ 21 w 27"/>
                <a:gd name="T37" fmla="*/ 9 h 31"/>
                <a:gd name="T38" fmla="*/ 18 w 27"/>
                <a:gd name="T39" fmla="*/ 6 h 31"/>
                <a:gd name="T40" fmla="*/ 18 w 27"/>
                <a:gd name="T41" fmla="*/ 6 h 31"/>
                <a:gd name="T42" fmla="*/ 15 w 27"/>
                <a:gd name="T43" fmla="*/ 6 h 31"/>
                <a:gd name="T44" fmla="*/ 15 w 27"/>
                <a:gd name="T45" fmla="*/ 6 h 31"/>
                <a:gd name="T46" fmla="*/ 12 w 27"/>
                <a:gd name="T47" fmla="*/ 6 h 31"/>
                <a:gd name="T48" fmla="*/ 9 w 27"/>
                <a:gd name="T49" fmla="*/ 6 h 31"/>
                <a:gd name="T50" fmla="*/ 6 w 27"/>
                <a:gd name="T51" fmla="*/ 9 h 31"/>
                <a:gd name="T52" fmla="*/ 6 w 27"/>
                <a:gd name="T53" fmla="*/ 15 h 31"/>
                <a:gd name="T54" fmla="*/ 6 w 27"/>
                <a:gd name="T55" fmla="*/ 31 h 31"/>
                <a:gd name="T56" fmla="*/ 0 w 27"/>
                <a:gd name="T5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 h="31">
                  <a:moveTo>
                    <a:pt x="0" y="31"/>
                  </a:moveTo>
                  <a:lnTo>
                    <a:pt x="0" y="0"/>
                  </a:lnTo>
                  <a:lnTo>
                    <a:pt x="6" y="0"/>
                  </a:lnTo>
                  <a:lnTo>
                    <a:pt x="6" y="6"/>
                  </a:lnTo>
                  <a:lnTo>
                    <a:pt x="9" y="0"/>
                  </a:lnTo>
                  <a:lnTo>
                    <a:pt x="15" y="0"/>
                  </a:lnTo>
                  <a:lnTo>
                    <a:pt x="18" y="0"/>
                  </a:lnTo>
                  <a:lnTo>
                    <a:pt x="21" y="0"/>
                  </a:lnTo>
                  <a:lnTo>
                    <a:pt x="24" y="3"/>
                  </a:lnTo>
                  <a:lnTo>
                    <a:pt x="24" y="3"/>
                  </a:lnTo>
                  <a:lnTo>
                    <a:pt x="24" y="6"/>
                  </a:lnTo>
                  <a:lnTo>
                    <a:pt x="27" y="6"/>
                  </a:lnTo>
                  <a:lnTo>
                    <a:pt x="27" y="9"/>
                  </a:lnTo>
                  <a:lnTo>
                    <a:pt x="27" y="12"/>
                  </a:lnTo>
                  <a:lnTo>
                    <a:pt x="27" y="31"/>
                  </a:lnTo>
                  <a:lnTo>
                    <a:pt x="21" y="31"/>
                  </a:lnTo>
                  <a:lnTo>
                    <a:pt x="21" y="12"/>
                  </a:lnTo>
                  <a:lnTo>
                    <a:pt x="21" y="9"/>
                  </a:lnTo>
                  <a:lnTo>
                    <a:pt x="21" y="9"/>
                  </a:lnTo>
                  <a:lnTo>
                    <a:pt x="18" y="6"/>
                  </a:lnTo>
                  <a:lnTo>
                    <a:pt x="18" y="6"/>
                  </a:lnTo>
                  <a:lnTo>
                    <a:pt x="15" y="6"/>
                  </a:lnTo>
                  <a:lnTo>
                    <a:pt x="15" y="6"/>
                  </a:lnTo>
                  <a:lnTo>
                    <a:pt x="12" y="6"/>
                  </a:lnTo>
                  <a:lnTo>
                    <a:pt x="9" y="6"/>
                  </a:lnTo>
                  <a:lnTo>
                    <a:pt x="6" y="9"/>
                  </a:lnTo>
                  <a:lnTo>
                    <a:pt x="6" y="15"/>
                  </a:lnTo>
                  <a:lnTo>
                    <a:pt x="6" y="31"/>
                  </a:lnTo>
                  <a:lnTo>
                    <a:pt x="0" y="31"/>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39" name="Freeform 219"/>
            <p:cNvSpPr>
              <a:spLocks noEditPoints="1"/>
            </p:cNvSpPr>
            <p:nvPr/>
          </p:nvSpPr>
          <p:spPr bwMode="auto">
            <a:xfrm>
              <a:off x="3258" y="3039"/>
              <a:ext cx="27" cy="34"/>
            </a:xfrm>
            <a:custGeom>
              <a:avLst/>
              <a:gdLst>
                <a:gd name="T0" fmla="*/ 21 w 27"/>
                <a:gd name="T1" fmla="*/ 22 h 34"/>
                <a:gd name="T2" fmla="*/ 27 w 27"/>
                <a:gd name="T3" fmla="*/ 22 h 34"/>
                <a:gd name="T4" fmla="*/ 24 w 27"/>
                <a:gd name="T5" fmla="*/ 28 h 34"/>
                <a:gd name="T6" fmla="*/ 24 w 27"/>
                <a:gd name="T7" fmla="*/ 31 h 34"/>
                <a:gd name="T8" fmla="*/ 18 w 27"/>
                <a:gd name="T9" fmla="*/ 31 h 34"/>
                <a:gd name="T10" fmla="*/ 15 w 27"/>
                <a:gd name="T11" fmla="*/ 34 h 34"/>
                <a:gd name="T12" fmla="*/ 9 w 27"/>
                <a:gd name="T13" fmla="*/ 31 h 34"/>
                <a:gd name="T14" fmla="*/ 3 w 27"/>
                <a:gd name="T15" fmla="*/ 28 h 34"/>
                <a:gd name="T16" fmla="*/ 0 w 27"/>
                <a:gd name="T17" fmla="*/ 25 h 34"/>
                <a:gd name="T18" fmla="*/ 0 w 27"/>
                <a:gd name="T19" fmla="*/ 15 h 34"/>
                <a:gd name="T20" fmla="*/ 0 w 27"/>
                <a:gd name="T21" fmla="*/ 9 h 34"/>
                <a:gd name="T22" fmla="*/ 3 w 27"/>
                <a:gd name="T23" fmla="*/ 3 h 34"/>
                <a:gd name="T24" fmla="*/ 9 w 27"/>
                <a:gd name="T25" fmla="*/ 0 h 34"/>
                <a:gd name="T26" fmla="*/ 15 w 27"/>
                <a:gd name="T27" fmla="*/ 0 h 34"/>
                <a:gd name="T28" fmla="*/ 18 w 27"/>
                <a:gd name="T29" fmla="*/ 0 h 34"/>
                <a:gd name="T30" fmla="*/ 24 w 27"/>
                <a:gd name="T31" fmla="*/ 3 h 34"/>
                <a:gd name="T32" fmla="*/ 27 w 27"/>
                <a:gd name="T33" fmla="*/ 9 h 34"/>
                <a:gd name="T34" fmla="*/ 27 w 27"/>
                <a:gd name="T35" fmla="*/ 15 h 34"/>
                <a:gd name="T36" fmla="*/ 27 w 27"/>
                <a:gd name="T37" fmla="*/ 15 h 34"/>
                <a:gd name="T38" fmla="*/ 27 w 27"/>
                <a:gd name="T39" fmla="*/ 19 h 34"/>
                <a:gd name="T40" fmla="*/ 6 w 27"/>
                <a:gd name="T41" fmla="*/ 19 h 34"/>
                <a:gd name="T42" fmla="*/ 6 w 27"/>
                <a:gd name="T43" fmla="*/ 22 h 34"/>
                <a:gd name="T44" fmla="*/ 6 w 27"/>
                <a:gd name="T45" fmla="*/ 25 h 34"/>
                <a:gd name="T46" fmla="*/ 9 w 27"/>
                <a:gd name="T47" fmla="*/ 28 h 34"/>
                <a:gd name="T48" fmla="*/ 15 w 27"/>
                <a:gd name="T49" fmla="*/ 28 h 34"/>
                <a:gd name="T50" fmla="*/ 15 w 27"/>
                <a:gd name="T51" fmla="*/ 28 h 34"/>
                <a:gd name="T52" fmla="*/ 18 w 27"/>
                <a:gd name="T53" fmla="*/ 28 h 34"/>
                <a:gd name="T54" fmla="*/ 21 w 27"/>
                <a:gd name="T55" fmla="*/ 25 h 34"/>
                <a:gd name="T56" fmla="*/ 21 w 27"/>
                <a:gd name="T57" fmla="*/ 22 h 34"/>
                <a:gd name="T58" fmla="*/ 6 w 27"/>
                <a:gd name="T59" fmla="*/ 12 h 34"/>
                <a:gd name="T60" fmla="*/ 21 w 27"/>
                <a:gd name="T61" fmla="*/ 12 h 34"/>
                <a:gd name="T62" fmla="*/ 21 w 27"/>
                <a:gd name="T63" fmla="*/ 9 h 34"/>
                <a:gd name="T64" fmla="*/ 21 w 27"/>
                <a:gd name="T65" fmla="*/ 6 h 34"/>
                <a:gd name="T66" fmla="*/ 18 w 27"/>
                <a:gd name="T67" fmla="*/ 6 h 34"/>
                <a:gd name="T68" fmla="*/ 15 w 27"/>
                <a:gd name="T69" fmla="*/ 3 h 34"/>
                <a:gd name="T70" fmla="*/ 9 w 27"/>
                <a:gd name="T71" fmla="*/ 6 h 34"/>
                <a:gd name="T72" fmla="*/ 9 w 27"/>
                <a:gd name="T73" fmla="*/ 6 h 34"/>
                <a:gd name="T74" fmla="*/ 6 w 27"/>
                <a:gd name="T75" fmla="*/ 9 h 34"/>
                <a:gd name="T76" fmla="*/ 6 w 27"/>
                <a:gd name="T77"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 h="34">
                  <a:moveTo>
                    <a:pt x="21" y="22"/>
                  </a:moveTo>
                  <a:lnTo>
                    <a:pt x="27" y="22"/>
                  </a:lnTo>
                  <a:lnTo>
                    <a:pt x="24" y="28"/>
                  </a:lnTo>
                  <a:lnTo>
                    <a:pt x="24" y="31"/>
                  </a:lnTo>
                  <a:lnTo>
                    <a:pt x="18" y="31"/>
                  </a:lnTo>
                  <a:lnTo>
                    <a:pt x="15" y="34"/>
                  </a:lnTo>
                  <a:lnTo>
                    <a:pt x="9" y="31"/>
                  </a:lnTo>
                  <a:lnTo>
                    <a:pt x="3" y="28"/>
                  </a:lnTo>
                  <a:lnTo>
                    <a:pt x="0" y="25"/>
                  </a:lnTo>
                  <a:lnTo>
                    <a:pt x="0" y="15"/>
                  </a:lnTo>
                  <a:lnTo>
                    <a:pt x="0" y="9"/>
                  </a:lnTo>
                  <a:lnTo>
                    <a:pt x="3" y="3"/>
                  </a:lnTo>
                  <a:lnTo>
                    <a:pt x="9" y="0"/>
                  </a:lnTo>
                  <a:lnTo>
                    <a:pt x="15" y="0"/>
                  </a:lnTo>
                  <a:lnTo>
                    <a:pt x="18" y="0"/>
                  </a:lnTo>
                  <a:lnTo>
                    <a:pt x="24" y="3"/>
                  </a:lnTo>
                  <a:lnTo>
                    <a:pt x="27" y="9"/>
                  </a:lnTo>
                  <a:lnTo>
                    <a:pt x="27" y="15"/>
                  </a:lnTo>
                  <a:lnTo>
                    <a:pt x="27" y="15"/>
                  </a:lnTo>
                  <a:lnTo>
                    <a:pt x="27" y="19"/>
                  </a:lnTo>
                  <a:lnTo>
                    <a:pt x="6" y="19"/>
                  </a:lnTo>
                  <a:lnTo>
                    <a:pt x="6" y="22"/>
                  </a:lnTo>
                  <a:lnTo>
                    <a:pt x="6" y="25"/>
                  </a:lnTo>
                  <a:lnTo>
                    <a:pt x="9" y="28"/>
                  </a:lnTo>
                  <a:lnTo>
                    <a:pt x="15" y="28"/>
                  </a:lnTo>
                  <a:lnTo>
                    <a:pt x="15" y="28"/>
                  </a:lnTo>
                  <a:lnTo>
                    <a:pt x="18" y="28"/>
                  </a:lnTo>
                  <a:lnTo>
                    <a:pt x="21" y="25"/>
                  </a:lnTo>
                  <a:lnTo>
                    <a:pt x="21" y="22"/>
                  </a:lnTo>
                  <a:close/>
                  <a:moveTo>
                    <a:pt x="6" y="12"/>
                  </a:moveTo>
                  <a:lnTo>
                    <a:pt x="21" y="12"/>
                  </a:lnTo>
                  <a:lnTo>
                    <a:pt x="21" y="9"/>
                  </a:lnTo>
                  <a:lnTo>
                    <a:pt x="21" y="6"/>
                  </a:lnTo>
                  <a:lnTo>
                    <a:pt x="18" y="6"/>
                  </a:lnTo>
                  <a:lnTo>
                    <a:pt x="15" y="3"/>
                  </a:lnTo>
                  <a:lnTo>
                    <a:pt x="9" y="6"/>
                  </a:lnTo>
                  <a:lnTo>
                    <a:pt x="9" y="6"/>
                  </a:lnTo>
                  <a:lnTo>
                    <a:pt x="6" y="9"/>
                  </a:lnTo>
                  <a:lnTo>
                    <a:pt x="6" y="12"/>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40" name="Freeform 220"/>
            <p:cNvSpPr>
              <a:spLocks noEditPoints="1"/>
            </p:cNvSpPr>
            <p:nvPr/>
          </p:nvSpPr>
          <p:spPr bwMode="auto">
            <a:xfrm>
              <a:off x="3329" y="2959"/>
              <a:ext cx="55" cy="89"/>
            </a:xfrm>
            <a:custGeom>
              <a:avLst/>
              <a:gdLst>
                <a:gd name="T0" fmla="*/ 21 w 55"/>
                <a:gd name="T1" fmla="*/ 68 h 89"/>
                <a:gd name="T2" fmla="*/ 21 w 55"/>
                <a:gd name="T3" fmla="*/ 65 h 89"/>
                <a:gd name="T4" fmla="*/ 21 w 55"/>
                <a:gd name="T5" fmla="*/ 65 h 89"/>
                <a:gd name="T6" fmla="*/ 21 w 55"/>
                <a:gd name="T7" fmla="*/ 58 h 89"/>
                <a:gd name="T8" fmla="*/ 24 w 55"/>
                <a:gd name="T9" fmla="*/ 52 h 89"/>
                <a:gd name="T10" fmla="*/ 24 w 55"/>
                <a:gd name="T11" fmla="*/ 49 h 89"/>
                <a:gd name="T12" fmla="*/ 27 w 55"/>
                <a:gd name="T13" fmla="*/ 46 h 89"/>
                <a:gd name="T14" fmla="*/ 30 w 55"/>
                <a:gd name="T15" fmla="*/ 43 h 89"/>
                <a:gd name="T16" fmla="*/ 33 w 55"/>
                <a:gd name="T17" fmla="*/ 40 h 89"/>
                <a:gd name="T18" fmla="*/ 40 w 55"/>
                <a:gd name="T19" fmla="*/ 34 h 89"/>
                <a:gd name="T20" fmla="*/ 43 w 55"/>
                <a:gd name="T21" fmla="*/ 31 h 89"/>
                <a:gd name="T22" fmla="*/ 43 w 55"/>
                <a:gd name="T23" fmla="*/ 28 h 89"/>
                <a:gd name="T24" fmla="*/ 43 w 55"/>
                <a:gd name="T25" fmla="*/ 25 h 89"/>
                <a:gd name="T26" fmla="*/ 43 w 55"/>
                <a:gd name="T27" fmla="*/ 18 h 89"/>
                <a:gd name="T28" fmla="*/ 40 w 55"/>
                <a:gd name="T29" fmla="*/ 15 h 89"/>
                <a:gd name="T30" fmla="*/ 33 w 55"/>
                <a:gd name="T31" fmla="*/ 9 h 89"/>
                <a:gd name="T32" fmla="*/ 27 w 55"/>
                <a:gd name="T33" fmla="*/ 9 h 89"/>
                <a:gd name="T34" fmla="*/ 21 w 55"/>
                <a:gd name="T35" fmla="*/ 9 h 89"/>
                <a:gd name="T36" fmla="*/ 15 w 55"/>
                <a:gd name="T37" fmla="*/ 12 h 89"/>
                <a:gd name="T38" fmla="*/ 12 w 55"/>
                <a:gd name="T39" fmla="*/ 18 h 89"/>
                <a:gd name="T40" fmla="*/ 9 w 55"/>
                <a:gd name="T41" fmla="*/ 28 h 89"/>
                <a:gd name="T42" fmla="*/ 0 w 55"/>
                <a:gd name="T43" fmla="*/ 25 h 89"/>
                <a:gd name="T44" fmla="*/ 3 w 55"/>
                <a:gd name="T45" fmla="*/ 15 h 89"/>
                <a:gd name="T46" fmla="*/ 9 w 55"/>
                <a:gd name="T47" fmla="*/ 6 h 89"/>
                <a:gd name="T48" fmla="*/ 15 w 55"/>
                <a:gd name="T49" fmla="*/ 3 h 89"/>
                <a:gd name="T50" fmla="*/ 27 w 55"/>
                <a:gd name="T51" fmla="*/ 0 h 89"/>
                <a:gd name="T52" fmla="*/ 40 w 55"/>
                <a:gd name="T53" fmla="*/ 3 h 89"/>
                <a:gd name="T54" fmla="*/ 46 w 55"/>
                <a:gd name="T55" fmla="*/ 6 h 89"/>
                <a:gd name="T56" fmla="*/ 52 w 55"/>
                <a:gd name="T57" fmla="*/ 15 h 89"/>
                <a:gd name="T58" fmla="*/ 55 w 55"/>
                <a:gd name="T59" fmla="*/ 25 h 89"/>
                <a:gd name="T60" fmla="*/ 55 w 55"/>
                <a:gd name="T61" fmla="*/ 31 h 89"/>
                <a:gd name="T62" fmla="*/ 52 w 55"/>
                <a:gd name="T63" fmla="*/ 34 h 89"/>
                <a:gd name="T64" fmla="*/ 49 w 55"/>
                <a:gd name="T65" fmla="*/ 40 h 89"/>
                <a:gd name="T66" fmla="*/ 43 w 55"/>
                <a:gd name="T67" fmla="*/ 46 h 89"/>
                <a:gd name="T68" fmla="*/ 36 w 55"/>
                <a:gd name="T69" fmla="*/ 49 h 89"/>
                <a:gd name="T70" fmla="*/ 33 w 55"/>
                <a:gd name="T71" fmla="*/ 52 h 89"/>
                <a:gd name="T72" fmla="*/ 33 w 55"/>
                <a:gd name="T73" fmla="*/ 55 h 89"/>
                <a:gd name="T74" fmla="*/ 33 w 55"/>
                <a:gd name="T75" fmla="*/ 58 h 89"/>
                <a:gd name="T76" fmla="*/ 30 w 55"/>
                <a:gd name="T77" fmla="*/ 62 h 89"/>
                <a:gd name="T78" fmla="*/ 30 w 55"/>
                <a:gd name="T79" fmla="*/ 68 h 89"/>
                <a:gd name="T80" fmla="*/ 21 w 55"/>
                <a:gd name="T81" fmla="*/ 68 h 89"/>
                <a:gd name="T82" fmla="*/ 21 w 55"/>
                <a:gd name="T83" fmla="*/ 89 h 89"/>
                <a:gd name="T84" fmla="*/ 21 w 55"/>
                <a:gd name="T85" fmla="*/ 77 h 89"/>
                <a:gd name="T86" fmla="*/ 33 w 55"/>
                <a:gd name="T87" fmla="*/ 77 h 89"/>
                <a:gd name="T88" fmla="*/ 33 w 55"/>
                <a:gd name="T89" fmla="*/ 89 h 89"/>
                <a:gd name="T90" fmla="*/ 21 w 55"/>
                <a:gd name="T9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 h="89">
                  <a:moveTo>
                    <a:pt x="21" y="68"/>
                  </a:moveTo>
                  <a:lnTo>
                    <a:pt x="21" y="65"/>
                  </a:lnTo>
                  <a:lnTo>
                    <a:pt x="21" y="65"/>
                  </a:lnTo>
                  <a:lnTo>
                    <a:pt x="21" y="58"/>
                  </a:lnTo>
                  <a:lnTo>
                    <a:pt x="24" y="52"/>
                  </a:lnTo>
                  <a:lnTo>
                    <a:pt x="24" y="49"/>
                  </a:lnTo>
                  <a:lnTo>
                    <a:pt x="27" y="46"/>
                  </a:lnTo>
                  <a:lnTo>
                    <a:pt x="30" y="43"/>
                  </a:lnTo>
                  <a:lnTo>
                    <a:pt x="33" y="40"/>
                  </a:lnTo>
                  <a:lnTo>
                    <a:pt x="40" y="34"/>
                  </a:lnTo>
                  <a:lnTo>
                    <a:pt x="43" y="31"/>
                  </a:lnTo>
                  <a:lnTo>
                    <a:pt x="43" y="28"/>
                  </a:lnTo>
                  <a:lnTo>
                    <a:pt x="43" y="25"/>
                  </a:lnTo>
                  <a:lnTo>
                    <a:pt x="43" y="18"/>
                  </a:lnTo>
                  <a:lnTo>
                    <a:pt x="40" y="15"/>
                  </a:lnTo>
                  <a:lnTo>
                    <a:pt x="33" y="9"/>
                  </a:lnTo>
                  <a:lnTo>
                    <a:pt x="27" y="9"/>
                  </a:lnTo>
                  <a:lnTo>
                    <a:pt x="21" y="9"/>
                  </a:lnTo>
                  <a:lnTo>
                    <a:pt x="15" y="12"/>
                  </a:lnTo>
                  <a:lnTo>
                    <a:pt x="12" y="18"/>
                  </a:lnTo>
                  <a:lnTo>
                    <a:pt x="9" y="28"/>
                  </a:lnTo>
                  <a:lnTo>
                    <a:pt x="0" y="25"/>
                  </a:lnTo>
                  <a:lnTo>
                    <a:pt x="3" y="15"/>
                  </a:lnTo>
                  <a:lnTo>
                    <a:pt x="9" y="6"/>
                  </a:lnTo>
                  <a:lnTo>
                    <a:pt x="15" y="3"/>
                  </a:lnTo>
                  <a:lnTo>
                    <a:pt x="27" y="0"/>
                  </a:lnTo>
                  <a:lnTo>
                    <a:pt x="40" y="3"/>
                  </a:lnTo>
                  <a:lnTo>
                    <a:pt x="46" y="6"/>
                  </a:lnTo>
                  <a:lnTo>
                    <a:pt x="52" y="15"/>
                  </a:lnTo>
                  <a:lnTo>
                    <a:pt x="55" y="25"/>
                  </a:lnTo>
                  <a:lnTo>
                    <a:pt x="55" y="31"/>
                  </a:lnTo>
                  <a:lnTo>
                    <a:pt x="52" y="34"/>
                  </a:lnTo>
                  <a:lnTo>
                    <a:pt x="49" y="40"/>
                  </a:lnTo>
                  <a:lnTo>
                    <a:pt x="43" y="46"/>
                  </a:lnTo>
                  <a:lnTo>
                    <a:pt x="36" y="49"/>
                  </a:lnTo>
                  <a:lnTo>
                    <a:pt x="33" y="52"/>
                  </a:lnTo>
                  <a:lnTo>
                    <a:pt x="33" y="55"/>
                  </a:lnTo>
                  <a:lnTo>
                    <a:pt x="33" y="58"/>
                  </a:lnTo>
                  <a:lnTo>
                    <a:pt x="30" y="62"/>
                  </a:lnTo>
                  <a:lnTo>
                    <a:pt x="30" y="68"/>
                  </a:lnTo>
                  <a:lnTo>
                    <a:pt x="21" y="68"/>
                  </a:lnTo>
                  <a:close/>
                  <a:moveTo>
                    <a:pt x="21" y="89"/>
                  </a:moveTo>
                  <a:lnTo>
                    <a:pt x="21" y="77"/>
                  </a:lnTo>
                  <a:lnTo>
                    <a:pt x="33" y="77"/>
                  </a:lnTo>
                  <a:lnTo>
                    <a:pt x="33" y="89"/>
                  </a:lnTo>
                  <a:lnTo>
                    <a:pt x="21" y="89"/>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41" name="Freeform 221"/>
            <p:cNvSpPr>
              <a:spLocks noEditPoints="1"/>
            </p:cNvSpPr>
            <p:nvPr/>
          </p:nvSpPr>
          <p:spPr bwMode="auto">
            <a:xfrm>
              <a:off x="3396" y="2959"/>
              <a:ext cx="56" cy="89"/>
            </a:xfrm>
            <a:custGeom>
              <a:avLst/>
              <a:gdLst>
                <a:gd name="T0" fmla="*/ 22 w 56"/>
                <a:gd name="T1" fmla="*/ 68 h 89"/>
                <a:gd name="T2" fmla="*/ 22 w 56"/>
                <a:gd name="T3" fmla="*/ 65 h 89"/>
                <a:gd name="T4" fmla="*/ 22 w 56"/>
                <a:gd name="T5" fmla="*/ 65 h 89"/>
                <a:gd name="T6" fmla="*/ 22 w 56"/>
                <a:gd name="T7" fmla="*/ 58 h 89"/>
                <a:gd name="T8" fmla="*/ 25 w 56"/>
                <a:gd name="T9" fmla="*/ 52 h 89"/>
                <a:gd name="T10" fmla="*/ 25 w 56"/>
                <a:gd name="T11" fmla="*/ 49 h 89"/>
                <a:gd name="T12" fmla="*/ 28 w 56"/>
                <a:gd name="T13" fmla="*/ 46 h 89"/>
                <a:gd name="T14" fmla="*/ 31 w 56"/>
                <a:gd name="T15" fmla="*/ 43 h 89"/>
                <a:gd name="T16" fmla="*/ 34 w 56"/>
                <a:gd name="T17" fmla="*/ 40 h 89"/>
                <a:gd name="T18" fmla="*/ 40 w 56"/>
                <a:gd name="T19" fmla="*/ 34 h 89"/>
                <a:gd name="T20" fmla="*/ 43 w 56"/>
                <a:gd name="T21" fmla="*/ 31 h 89"/>
                <a:gd name="T22" fmla="*/ 43 w 56"/>
                <a:gd name="T23" fmla="*/ 28 h 89"/>
                <a:gd name="T24" fmla="*/ 43 w 56"/>
                <a:gd name="T25" fmla="*/ 25 h 89"/>
                <a:gd name="T26" fmla="*/ 43 w 56"/>
                <a:gd name="T27" fmla="*/ 18 h 89"/>
                <a:gd name="T28" fmla="*/ 40 w 56"/>
                <a:gd name="T29" fmla="*/ 15 h 89"/>
                <a:gd name="T30" fmla="*/ 34 w 56"/>
                <a:gd name="T31" fmla="*/ 9 h 89"/>
                <a:gd name="T32" fmla="*/ 28 w 56"/>
                <a:gd name="T33" fmla="*/ 9 h 89"/>
                <a:gd name="T34" fmla="*/ 22 w 56"/>
                <a:gd name="T35" fmla="*/ 9 h 89"/>
                <a:gd name="T36" fmla="*/ 16 w 56"/>
                <a:gd name="T37" fmla="*/ 12 h 89"/>
                <a:gd name="T38" fmla="*/ 13 w 56"/>
                <a:gd name="T39" fmla="*/ 18 h 89"/>
                <a:gd name="T40" fmla="*/ 10 w 56"/>
                <a:gd name="T41" fmla="*/ 28 h 89"/>
                <a:gd name="T42" fmla="*/ 0 w 56"/>
                <a:gd name="T43" fmla="*/ 25 h 89"/>
                <a:gd name="T44" fmla="*/ 3 w 56"/>
                <a:gd name="T45" fmla="*/ 15 h 89"/>
                <a:gd name="T46" fmla="*/ 6 w 56"/>
                <a:gd name="T47" fmla="*/ 6 h 89"/>
                <a:gd name="T48" fmla="*/ 16 w 56"/>
                <a:gd name="T49" fmla="*/ 3 h 89"/>
                <a:gd name="T50" fmla="*/ 28 w 56"/>
                <a:gd name="T51" fmla="*/ 0 h 89"/>
                <a:gd name="T52" fmla="*/ 37 w 56"/>
                <a:gd name="T53" fmla="*/ 3 h 89"/>
                <a:gd name="T54" fmla="*/ 47 w 56"/>
                <a:gd name="T55" fmla="*/ 6 h 89"/>
                <a:gd name="T56" fmla="*/ 53 w 56"/>
                <a:gd name="T57" fmla="*/ 15 h 89"/>
                <a:gd name="T58" fmla="*/ 56 w 56"/>
                <a:gd name="T59" fmla="*/ 25 h 89"/>
                <a:gd name="T60" fmla="*/ 56 w 56"/>
                <a:gd name="T61" fmla="*/ 31 h 89"/>
                <a:gd name="T62" fmla="*/ 53 w 56"/>
                <a:gd name="T63" fmla="*/ 34 h 89"/>
                <a:gd name="T64" fmla="*/ 50 w 56"/>
                <a:gd name="T65" fmla="*/ 40 h 89"/>
                <a:gd name="T66" fmla="*/ 43 w 56"/>
                <a:gd name="T67" fmla="*/ 46 h 89"/>
                <a:gd name="T68" fmla="*/ 37 w 56"/>
                <a:gd name="T69" fmla="*/ 49 h 89"/>
                <a:gd name="T70" fmla="*/ 34 w 56"/>
                <a:gd name="T71" fmla="*/ 52 h 89"/>
                <a:gd name="T72" fmla="*/ 34 w 56"/>
                <a:gd name="T73" fmla="*/ 55 h 89"/>
                <a:gd name="T74" fmla="*/ 34 w 56"/>
                <a:gd name="T75" fmla="*/ 58 h 89"/>
                <a:gd name="T76" fmla="*/ 31 w 56"/>
                <a:gd name="T77" fmla="*/ 62 h 89"/>
                <a:gd name="T78" fmla="*/ 31 w 56"/>
                <a:gd name="T79" fmla="*/ 68 h 89"/>
                <a:gd name="T80" fmla="*/ 22 w 56"/>
                <a:gd name="T81" fmla="*/ 68 h 89"/>
                <a:gd name="T82" fmla="*/ 22 w 56"/>
                <a:gd name="T83" fmla="*/ 89 h 89"/>
                <a:gd name="T84" fmla="*/ 22 w 56"/>
                <a:gd name="T85" fmla="*/ 77 h 89"/>
                <a:gd name="T86" fmla="*/ 34 w 56"/>
                <a:gd name="T87" fmla="*/ 77 h 89"/>
                <a:gd name="T88" fmla="*/ 34 w 56"/>
                <a:gd name="T89" fmla="*/ 89 h 89"/>
                <a:gd name="T90" fmla="*/ 22 w 56"/>
                <a:gd name="T9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89">
                  <a:moveTo>
                    <a:pt x="22" y="68"/>
                  </a:moveTo>
                  <a:lnTo>
                    <a:pt x="22" y="65"/>
                  </a:lnTo>
                  <a:lnTo>
                    <a:pt x="22" y="65"/>
                  </a:lnTo>
                  <a:lnTo>
                    <a:pt x="22" y="58"/>
                  </a:lnTo>
                  <a:lnTo>
                    <a:pt x="25" y="52"/>
                  </a:lnTo>
                  <a:lnTo>
                    <a:pt x="25" y="49"/>
                  </a:lnTo>
                  <a:lnTo>
                    <a:pt x="28" y="46"/>
                  </a:lnTo>
                  <a:lnTo>
                    <a:pt x="31" y="43"/>
                  </a:lnTo>
                  <a:lnTo>
                    <a:pt x="34" y="40"/>
                  </a:lnTo>
                  <a:lnTo>
                    <a:pt x="40" y="34"/>
                  </a:lnTo>
                  <a:lnTo>
                    <a:pt x="43" y="31"/>
                  </a:lnTo>
                  <a:lnTo>
                    <a:pt x="43" y="28"/>
                  </a:lnTo>
                  <a:lnTo>
                    <a:pt x="43" y="25"/>
                  </a:lnTo>
                  <a:lnTo>
                    <a:pt x="43" y="18"/>
                  </a:lnTo>
                  <a:lnTo>
                    <a:pt x="40" y="15"/>
                  </a:lnTo>
                  <a:lnTo>
                    <a:pt x="34" y="9"/>
                  </a:lnTo>
                  <a:lnTo>
                    <a:pt x="28" y="9"/>
                  </a:lnTo>
                  <a:lnTo>
                    <a:pt x="22" y="9"/>
                  </a:lnTo>
                  <a:lnTo>
                    <a:pt x="16" y="12"/>
                  </a:lnTo>
                  <a:lnTo>
                    <a:pt x="13" y="18"/>
                  </a:lnTo>
                  <a:lnTo>
                    <a:pt x="10" y="28"/>
                  </a:lnTo>
                  <a:lnTo>
                    <a:pt x="0" y="25"/>
                  </a:lnTo>
                  <a:lnTo>
                    <a:pt x="3" y="15"/>
                  </a:lnTo>
                  <a:lnTo>
                    <a:pt x="6" y="6"/>
                  </a:lnTo>
                  <a:lnTo>
                    <a:pt x="16" y="3"/>
                  </a:lnTo>
                  <a:lnTo>
                    <a:pt x="28" y="0"/>
                  </a:lnTo>
                  <a:lnTo>
                    <a:pt x="37" y="3"/>
                  </a:lnTo>
                  <a:lnTo>
                    <a:pt x="47" y="6"/>
                  </a:lnTo>
                  <a:lnTo>
                    <a:pt x="53" y="15"/>
                  </a:lnTo>
                  <a:lnTo>
                    <a:pt x="56" y="25"/>
                  </a:lnTo>
                  <a:lnTo>
                    <a:pt x="56" y="31"/>
                  </a:lnTo>
                  <a:lnTo>
                    <a:pt x="53" y="34"/>
                  </a:lnTo>
                  <a:lnTo>
                    <a:pt x="50" y="40"/>
                  </a:lnTo>
                  <a:lnTo>
                    <a:pt x="43" y="46"/>
                  </a:lnTo>
                  <a:lnTo>
                    <a:pt x="37" y="49"/>
                  </a:lnTo>
                  <a:lnTo>
                    <a:pt x="34" y="52"/>
                  </a:lnTo>
                  <a:lnTo>
                    <a:pt x="34" y="55"/>
                  </a:lnTo>
                  <a:lnTo>
                    <a:pt x="34" y="58"/>
                  </a:lnTo>
                  <a:lnTo>
                    <a:pt x="31" y="62"/>
                  </a:lnTo>
                  <a:lnTo>
                    <a:pt x="31" y="68"/>
                  </a:lnTo>
                  <a:lnTo>
                    <a:pt x="22" y="68"/>
                  </a:lnTo>
                  <a:close/>
                  <a:moveTo>
                    <a:pt x="22" y="89"/>
                  </a:moveTo>
                  <a:lnTo>
                    <a:pt x="22" y="77"/>
                  </a:lnTo>
                  <a:lnTo>
                    <a:pt x="34" y="77"/>
                  </a:lnTo>
                  <a:lnTo>
                    <a:pt x="34" y="89"/>
                  </a:lnTo>
                  <a:lnTo>
                    <a:pt x="22" y="89"/>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42" name="Freeform 222"/>
            <p:cNvSpPr>
              <a:spLocks noEditPoints="1"/>
            </p:cNvSpPr>
            <p:nvPr/>
          </p:nvSpPr>
          <p:spPr bwMode="auto">
            <a:xfrm>
              <a:off x="3464" y="2959"/>
              <a:ext cx="56" cy="89"/>
            </a:xfrm>
            <a:custGeom>
              <a:avLst/>
              <a:gdLst>
                <a:gd name="T0" fmla="*/ 22 w 56"/>
                <a:gd name="T1" fmla="*/ 68 h 89"/>
                <a:gd name="T2" fmla="*/ 22 w 56"/>
                <a:gd name="T3" fmla="*/ 65 h 89"/>
                <a:gd name="T4" fmla="*/ 22 w 56"/>
                <a:gd name="T5" fmla="*/ 65 h 89"/>
                <a:gd name="T6" fmla="*/ 22 w 56"/>
                <a:gd name="T7" fmla="*/ 58 h 89"/>
                <a:gd name="T8" fmla="*/ 22 w 56"/>
                <a:gd name="T9" fmla="*/ 52 h 89"/>
                <a:gd name="T10" fmla="*/ 25 w 56"/>
                <a:gd name="T11" fmla="*/ 49 h 89"/>
                <a:gd name="T12" fmla="*/ 28 w 56"/>
                <a:gd name="T13" fmla="*/ 46 h 89"/>
                <a:gd name="T14" fmla="*/ 31 w 56"/>
                <a:gd name="T15" fmla="*/ 43 h 89"/>
                <a:gd name="T16" fmla="*/ 34 w 56"/>
                <a:gd name="T17" fmla="*/ 40 h 89"/>
                <a:gd name="T18" fmla="*/ 40 w 56"/>
                <a:gd name="T19" fmla="*/ 34 h 89"/>
                <a:gd name="T20" fmla="*/ 43 w 56"/>
                <a:gd name="T21" fmla="*/ 31 h 89"/>
                <a:gd name="T22" fmla="*/ 43 w 56"/>
                <a:gd name="T23" fmla="*/ 28 h 89"/>
                <a:gd name="T24" fmla="*/ 43 w 56"/>
                <a:gd name="T25" fmla="*/ 25 h 89"/>
                <a:gd name="T26" fmla="*/ 43 w 56"/>
                <a:gd name="T27" fmla="*/ 18 h 89"/>
                <a:gd name="T28" fmla="*/ 40 w 56"/>
                <a:gd name="T29" fmla="*/ 15 h 89"/>
                <a:gd name="T30" fmla="*/ 34 w 56"/>
                <a:gd name="T31" fmla="*/ 9 h 89"/>
                <a:gd name="T32" fmla="*/ 28 w 56"/>
                <a:gd name="T33" fmla="*/ 9 h 89"/>
                <a:gd name="T34" fmla="*/ 22 w 56"/>
                <a:gd name="T35" fmla="*/ 9 h 89"/>
                <a:gd name="T36" fmla="*/ 16 w 56"/>
                <a:gd name="T37" fmla="*/ 12 h 89"/>
                <a:gd name="T38" fmla="*/ 12 w 56"/>
                <a:gd name="T39" fmla="*/ 18 h 89"/>
                <a:gd name="T40" fmla="*/ 9 w 56"/>
                <a:gd name="T41" fmla="*/ 28 h 89"/>
                <a:gd name="T42" fmla="*/ 0 w 56"/>
                <a:gd name="T43" fmla="*/ 25 h 89"/>
                <a:gd name="T44" fmla="*/ 0 w 56"/>
                <a:gd name="T45" fmla="*/ 15 h 89"/>
                <a:gd name="T46" fmla="*/ 6 w 56"/>
                <a:gd name="T47" fmla="*/ 6 h 89"/>
                <a:gd name="T48" fmla="*/ 16 w 56"/>
                <a:gd name="T49" fmla="*/ 3 h 89"/>
                <a:gd name="T50" fmla="*/ 28 w 56"/>
                <a:gd name="T51" fmla="*/ 0 h 89"/>
                <a:gd name="T52" fmla="*/ 37 w 56"/>
                <a:gd name="T53" fmla="*/ 3 h 89"/>
                <a:gd name="T54" fmla="*/ 46 w 56"/>
                <a:gd name="T55" fmla="*/ 6 h 89"/>
                <a:gd name="T56" fmla="*/ 52 w 56"/>
                <a:gd name="T57" fmla="*/ 15 h 89"/>
                <a:gd name="T58" fmla="*/ 56 w 56"/>
                <a:gd name="T59" fmla="*/ 25 h 89"/>
                <a:gd name="T60" fmla="*/ 56 w 56"/>
                <a:gd name="T61" fmla="*/ 31 h 89"/>
                <a:gd name="T62" fmla="*/ 52 w 56"/>
                <a:gd name="T63" fmla="*/ 34 h 89"/>
                <a:gd name="T64" fmla="*/ 49 w 56"/>
                <a:gd name="T65" fmla="*/ 40 h 89"/>
                <a:gd name="T66" fmla="*/ 40 w 56"/>
                <a:gd name="T67" fmla="*/ 46 h 89"/>
                <a:gd name="T68" fmla="*/ 37 w 56"/>
                <a:gd name="T69" fmla="*/ 49 h 89"/>
                <a:gd name="T70" fmla="*/ 34 w 56"/>
                <a:gd name="T71" fmla="*/ 52 h 89"/>
                <a:gd name="T72" fmla="*/ 34 w 56"/>
                <a:gd name="T73" fmla="*/ 55 h 89"/>
                <a:gd name="T74" fmla="*/ 31 w 56"/>
                <a:gd name="T75" fmla="*/ 58 h 89"/>
                <a:gd name="T76" fmla="*/ 31 w 56"/>
                <a:gd name="T77" fmla="*/ 62 h 89"/>
                <a:gd name="T78" fmla="*/ 31 w 56"/>
                <a:gd name="T79" fmla="*/ 68 h 89"/>
                <a:gd name="T80" fmla="*/ 22 w 56"/>
                <a:gd name="T81" fmla="*/ 68 h 89"/>
                <a:gd name="T82" fmla="*/ 22 w 56"/>
                <a:gd name="T83" fmla="*/ 89 h 89"/>
                <a:gd name="T84" fmla="*/ 22 w 56"/>
                <a:gd name="T85" fmla="*/ 77 h 89"/>
                <a:gd name="T86" fmla="*/ 34 w 56"/>
                <a:gd name="T87" fmla="*/ 77 h 89"/>
                <a:gd name="T88" fmla="*/ 34 w 56"/>
                <a:gd name="T89" fmla="*/ 89 h 89"/>
                <a:gd name="T90" fmla="*/ 22 w 56"/>
                <a:gd name="T9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89">
                  <a:moveTo>
                    <a:pt x="22" y="68"/>
                  </a:moveTo>
                  <a:lnTo>
                    <a:pt x="22" y="65"/>
                  </a:lnTo>
                  <a:lnTo>
                    <a:pt x="22" y="65"/>
                  </a:lnTo>
                  <a:lnTo>
                    <a:pt x="22" y="58"/>
                  </a:lnTo>
                  <a:lnTo>
                    <a:pt x="22" y="52"/>
                  </a:lnTo>
                  <a:lnTo>
                    <a:pt x="25" y="49"/>
                  </a:lnTo>
                  <a:lnTo>
                    <a:pt x="28" y="46"/>
                  </a:lnTo>
                  <a:lnTo>
                    <a:pt x="31" y="43"/>
                  </a:lnTo>
                  <a:lnTo>
                    <a:pt x="34" y="40"/>
                  </a:lnTo>
                  <a:lnTo>
                    <a:pt x="40" y="34"/>
                  </a:lnTo>
                  <a:lnTo>
                    <a:pt x="43" y="31"/>
                  </a:lnTo>
                  <a:lnTo>
                    <a:pt x="43" y="28"/>
                  </a:lnTo>
                  <a:lnTo>
                    <a:pt x="43" y="25"/>
                  </a:lnTo>
                  <a:lnTo>
                    <a:pt x="43" y="18"/>
                  </a:lnTo>
                  <a:lnTo>
                    <a:pt x="40" y="15"/>
                  </a:lnTo>
                  <a:lnTo>
                    <a:pt x="34" y="9"/>
                  </a:lnTo>
                  <a:lnTo>
                    <a:pt x="28" y="9"/>
                  </a:lnTo>
                  <a:lnTo>
                    <a:pt x="22" y="9"/>
                  </a:lnTo>
                  <a:lnTo>
                    <a:pt x="16" y="12"/>
                  </a:lnTo>
                  <a:lnTo>
                    <a:pt x="12" y="18"/>
                  </a:lnTo>
                  <a:lnTo>
                    <a:pt x="9" y="28"/>
                  </a:lnTo>
                  <a:lnTo>
                    <a:pt x="0" y="25"/>
                  </a:lnTo>
                  <a:lnTo>
                    <a:pt x="0" y="15"/>
                  </a:lnTo>
                  <a:lnTo>
                    <a:pt x="6" y="6"/>
                  </a:lnTo>
                  <a:lnTo>
                    <a:pt x="16" y="3"/>
                  </a:lnTo>
                  <a:lnTo>
                    <a:pt x="28" y="0"/>
                  </a:lnTo>
                  <a:lnTo>
                    <a:pt x="37" y="3"/>
                  </a:lnTo>
                  <a:lnTo>
                    <a:pt x="46" y="6"/>
                  </a:lnTo>
                  <a:lnTo>
                    <a:pt x="52" y="15"/>
                  </a:lnTo>
                  <a:lnTo>
                    <a:pt x="56" y="25"/>
                  </a:lnTo>
                  <a:lnTo>
                    <a:pt x="56" y="31"/>
                  </a:lnTo>
                  <a:lnTo>
                    <a:pt x="52" y="34"/>
                  </a:lnTo>
                  <a:lnTo>
                    <a:pt x="49" y="40"/>
                  </a:lnTo>
                  <a:lnTo>
                    <a:pt x="40" y="46"/>
                  </a:lnTo>
                  <a:lnTo>
                    <a:pt x="37" y="49"/>
                  </a:lnTo>
                  <a:lnTo>
                    <a:pt x="34" y="52"/>
                  </a:lnTo>
                  <a:lnTo>
                    <a:pt x="34" y="55"/>
                  </a:lnTo>
                  <a:lnTo>
                    <a:pt x="31" y="58"/>
                  </a:lnTo>
                  <a:lnTo>
                    <a:pt x="31" y="62"/>
                  </a:lnTo>
                  <a:lnTo>
                    <a:pt x="31" y="68"/>
                  </a:lnTo>
                  <a:lnTo>
                    <a:pt x="22" y="68"/>
                  </a:lnTo>
                  <a:close/>
                  <a:moveTo>
                    <a:pt x="22" y="89"/>
                  </a:moveTo>
                  <a:lnTo>
                    <a:pt x="22" y="77"/>
                  </a:lnTo>
                  <a:lnTo>
                    <a:pt x="34" y="77"/>
                  </a:lnTo>
                  <a:lnTo>
                    <a:pt x="34" y="89"/>
                  </a:lnTo>
                  <a:lnTo>
                    <a:pt x="22" y="89"/>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143" name="Rectangle 223"/>
            <p:cNvSpPr>
              <a:spLocks noChangeArrowheads="1"/>
            </p:cNvSpPr>
            <p:nvPr/>
          </p:nvSpPr>
          <p:spPr bwMode="auto">
            <a:xfrm>
              <a:off x="3584" y="3727"/>
              <a:ext cx="16" cy="129"/>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144" name="Rectangle 224"/>
            <p:cNvSpPr>
              <a:spLocks noChangeArrowheads="1"/>
            </p:cNvSpPr>
            <p:nvPr/>
          </p:nvSpPr>
          <p:spPr bwMode="auto">
            <a:xfrm>
              <a:off x="3584" y="3535"/>
              <a:ext cx="16" cy="127"/>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145" name="Rectangle 225"/>
            <p:cNvSpPr>
              <a:spLocks noChangeArrowheads="1"/>
            </p:cNvSpPr>
            <p:nvPr/>
          </p:nvSpPr>
          <p:spPr bwMode="auto">
            <a:xfrm>
              <a:off x="3584" y="3341"/>
              <a:ext cx="16" cy="13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146" name="Rectangle 226"/>
            <p:cNvSpPr>
              <a:spLocks noChangeArrowheads="1"/>
            </p:cNvSpPr>
            <p:nvPr/>
          </p:nvSpPr>
          <p:spPr bwMode="auto">
            <a:xfrm>
              <a:off x="3584" y="3150"/>
              <a:ext cx="16" cy="126"/>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147" name="Rectangle 227"/>
            <p:cNvSpPr>
              <a:spLocks noChangeArrowheads="1"/>
            </p:cNvSpPr>
            <p:nvPr/>
          </p:nvSpPr>
          <p:spPr bwMode="auto">
            <a:xfrm>
              <a:off x="3584" y="2956"/>
              <a:ext cx="16" cy="129"/>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pic>
          <p:nvPicPr>
            <p:cNvPr id="82148" name="Picture 2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6" y="3138"/>
              <a:ext cx="567" cy="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49" name="Rectangle 229"/>
            <p:cNvSpPr>
              <a:spLocks noChangeArrowheads="1"/>
            </p:cNvSpPr>
            <p:nvPr/>
          </p:nvSpPr>
          <p:spPr bwMode="auto">
            <a:xfrm>
              <a:off x="2703" y="3844"/>
              <a:ext cx="10"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131516"/>
                  </a:solidFill>
                  <a:latin typeface="Times New Roman" panose="02020603050405020304" pitchFamily="18" charset="0"/>
                </a:rPr>
                <a:t> </a:t>
              </a:r>
              <a:endParaRPr lang="sl-SI" altLang="sl-SI"/>
            </a:p>
          </p:txBody>
        </p:sp>
        <p:pic>
          <p:nvPicPr>
            <p:cNvPr id="82150" name="Picture 2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0" y="3048"/>
              <a:ext cx="628"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51" name="Rectangle 231"/>
            <p:cNvSpPr>
              <a:spLocks noChangeArrowheads="1"/>
            </p:cNvSpPr>
            <p:nvPr/>
          </p:nvSpPr>
          <p:spPr bwMode="auto">
            <a:xfrm>
              <a:off x="1988" y="3616"/>
              <a:ext cx="1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a:solidFill>
                    <a:srgbClr val="131516"/>
                  </a:solidFill>
                  <a:latin typeface="Times New Roman" panose="02020603050405020304" pitchFamily="18" charset="0"/>
                </a:rPr>
                <a:t> </a:t>
              </a:r>
              <a:endParaRPr lang="sl-SI" altLang="sl-SI"/>
            </a:p>
          </p:txBody>
        </p:sp>
        <p:pic>
          <p:nvPicPr>
            <p:cNvPr id="82152" name="Picture 2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8" y="3283"/>
              <a:ext cx="598" cy="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53" name="Rectangle 233"/>
            <p:cNvSpPr>
              <a:spLocks noChangeArrowheads="1"/>
            </p:cNvSpPr>
            <p:nvPr/>
          </p:nvSpPr>
          <p:spPr bwMode="auto">
            <a:xfrm>
              <a:off x="3406" y="1633"/>
              <a:ext cx="4"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200">
                  <a:solidFill>
                    <a:srgbClr val="131516"/>
                  </a:solidFill>
                  <a:latin typeface="Times New Roman" panose="02020603050405020304" pitchFamily="18" charset="0"/>
                </a:rPr>
                <a:t> </a:t>
              </a:r>
              <a:endParaRPr lang="sl-SI" altLang="sl-SI"/>
            </a:p>
          </p:txBody>
        </p:sp>
        <p:pic>
          <p:nvPicPr>
            <p:cNvPr id="82154" name="Picture 2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 y="1377"/>
              <a:ext cx="62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55" name="Freeform 235"/>
            <p:cNvSpPr>
              <a:spLocks/>
            </p:cNvSpPr>
            <p:nvPr/>
          </p:nvSpPr>
          <p:spPr bwMode="auto">
            <a:xfrm>
              <a:off x="1708" y="1377"/>
              <a:ext cx="622" cy="256"/>
            </a:xfrm>
            <a:custGeom>
              <a:avLst/>
              <a:gdLst>
                <a:gd name="T0" fmla="*/ 622 w 622"/>
                <a:gd name="T1" fmla="*/ 40 h 256"/>
                <a:gd name="T2" fmla="*/ 622 w 622"/>
                <a:gd name="T3" fmla="*/ 0 h 256"/>
                <a:gd name="T4" fmla="*/ 0 w 622"/>
                <a:gd name="T5" fmla="*/ 0 h 256"/>
                <a:gd name="T6" fmla="*/ 0 w 622"/>
                <a:gd name="T7" fmla="*/ 256 h 256"/>
                <a:gd name="T8" fmla="*/ 622 w 622"/>
                <a:gd name="T9" fmla="*/ 256 h 256"/>
                <a:gd name="T10" fmla="*/ 622 w 622"/>
                <a:gd name="T11" fmla="*/ 213 h 256"/>
                <a:gd name="T12" fmla="*/ 129 w 622"/>
                <a:gd name="T13" fmla="*/ 213 h 256"/>
                <a:gd name="T14" fmla="*/ 80 w 622"/>
                <a:gd name="T15" fmla="*/ 127 h 256"/>
                <a:gd name="T16" fmla="*/ 129 w 622"/>
                <a:gd name="T17" fmla="*/ 40 h 256"/>
                <a:gd name="T18" fmla="*/ 622 w 622"/>
                <a:gd name="T19" fmla="*/ 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256">
                  <a:moveTo>
                    <a:pt x="622" y="40"/>
                  </a:moveTo>
                  <a:lnTo>
                    <a:pt x="622" y="0"/>
                  </a:lnTo>
                  <a:lnTo>
                    <a:pt x="0" y="0"/>
                  </a:lnTo>
                  <a:lnTo>
                    <a:pt x="0" y="256"/>
                  </a:lnTo>
                  <a:lnTo>
                    <a:pt x="622" y="256"/>
                  </a:lnTo>
                  <a:lnTo>
                    <a:pt x="622" y="213"/>
                  </a:lnTo>
                  <a:lnTo>
                    <a:pt x="129" y="213"/>
                  </a:lnTo>
                  <a:lnTo>
                    <a:pt x="80" y="127"/>
                  </a:lnTo>
                  <a:lnTo>
                    <a:pt x="129" y="40"/>
                  </a:lnTo>
                  <a:lnTo>
                    <a:pt x="622" y="40"/>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156" name="Line 236"/>
            <p:cNvSpPr>
              <a:spLocks noChangeShapeType="1"/>
            </p:cNvSpPr>
            <p:nvPr/>
          </p:nvSpPr>
          <p:spPr bwMode="auto">
            <a:xfrm flipH="1">
              <a:off x="2980" y="143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57" name="Line 237"/>
            <p:cNvSpPr>
              <a:spLocks noChangeShapeType="1"/>
            </p:cNvSpPr>
            <p:nvPr/>
          </p:nvSpPr>
          <p:spPr bwMode="auto">
            <a:xfrm flipH="1">
              <a:off x="2971"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58" name="Line 238"/>
            <p:cNvSpPr>
              <a:spLocks noChangeShapeType="1"/>
            </p:cNvSpPr>
            <p:nvPr/>
          </p:nvSpPr>
          <p:spPr bwMode="auto">
            <a:xfrm flipH="1">
              <a:off x="2965" y="144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59" name="Line 239"/>
            <p:cNvSpPr>
              <a:spLocks noChangeShapeType="1"/>
            </p:cNvSpPr>
            <p:nvPr/>
          </p:nvSpPr>
          <p:spPr bwMode="auto">
            <a:xfrm flipH="1">
              <a:off x="2959"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0" name="Line 240"/>
            <p:cNvSpPr>
              <a:spLocks noChangeShapeType="1"/>
            </p:cNvSpPr>
            <p:nvPr/>
          </p:nvSpPr>
          <p:spPr bwMode="auto">
            <a:xfrm flipH="1">
              <a:off x="2953"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1" name="Line 241"/>
            <p:cNvSpPr>
              <a:spLocks noChangeShapeType="1"/>
            </p:cNvSpPr>
            <p:nvPr/>
          </p:nvSpPr>
          <p:spPr bwMode="auto">
            <a:xfrm flipH="1">
              <a:off x="2950" y="144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2" name="Line 242"/>
            <p:cNvSpPr>
              <a:spLocks noChangeShapeType="1"/>
            </p:cNvSpPr>
            <p:nvPr/>
          </p:nvSpPr>
          <p:spPr bwMode="auto">
            <a:xfrm flipH="1">
              <a:off x="2943"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3" name="Line 243"/>
            <p:cNvSpPr>
              <a:spLocks noChangeShapeType="1"/>
            </p:cNvSpPr>
            <p:nvPr/>
          </p:nvSpPr>
          <p:spPr bwMode="auto">
            <a:xfrm flipH="1">
              <a:off x="2937"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4" name="Line 244"/>
            <p:cNvSpPr>
              <a:spLocks noChangeShapeType="1"/>
            </p:cNvSpPr>
            <p:nvPr/>
          </p:nvSpPr>
          <p:spPr bwMode="auto">
            <a:xfrm flipH="1">
              <a:off x="2931" y="144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5" name="Line 245"/>
            <p:cNvSpPr>
              <a:spLocks noChangeShapeType="1"/>
            </p:cNvSpPr>
            <p:nvPr/>
          </p:nvSpPr>
          <p:spPr bwMode="auto">
            <a:xfrm flipH="1">
              <a:off x="2922"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6" name="Line 246"/>
            <p:cNvSpPr>
              <a:spLocks noChangeShapeType="1"/>
            </p:cNvSpPr>
            <p:nvPr/>
          </p:nvSpPr>
          <p:spPr bwMode="auto">
            <a:xfrm flipH="1">
              <a:off x="2916" y="145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7" name="Line 247"/>
            <p:cNvSpPr>
              <a:spLocks noChangeShapeType="1"/>
            </p:cNvSpPr>
            <p:nvPr/>
          </p:nvSpPr>
          <p:spPr bwMode="auto">
            <a:xfrm flipH="1">
              <a:off x="2909" y="145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8" name="Line 248"/>
            <p:cNvSpPr>
              <a:spLocks noChangeShapeType="1"/>
            </p:cNvSpPr>
            <p:nvPr/>
          </p:nvSpPr>
          <p:spPr bwMode="auto">
            <a:xfrm flipH="1">
              <a:off x="2900" y="145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69" name="Line 249"/>
            <p:cNvSpPr>
              <a:spLocks noChangeShapeType="1"/>
            </p:cNvSpPr>
            <p:nvPr/>
          </p:nvSpPr>
          <p:spPr bwMode="auto">
            <a:xfrm flipH="1">
              <a:off x="2894"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0" name="Line 250"/>
            <p:cNvSpPr>
              <a:spLocks noChangeShapeType="1"/>
            </p:cNvSpPr>
            <p:nvPr/>
          </p:nvSpPr>
          <p:spPr bwMode="auto">
            <a:xfrm flipH="1">
              <a:off x="2888"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1" name="Line 251"/>
            <p:cNvSpPr>
              <a:spLocks noChangeShapeType="1"/>
            </p:cNvSpPr>
            <p:nvPr/>
          </p:nvSpPr>
          <p:spPr bwMode="auto">
            <a:xfrm flipH="1">
              <a:off x="2882"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2" name="Line 252"/>
            <p:cNvSpPr>
              <a:spLocks noChangeShapeType="1"/>
            </p:cNvSpPr>
            <p:nvPr/>
          </p:nvSpPr>
          <p:spPr bwMode="auto">
            <a:xfrm flipH="1">
              <a:off x="2879"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3" name="Line 253"/>
            <p:cNvSpPr>
              <a:spLocks noChangeShapeType="1"/>
            </p:cNvSpPr>
            <p:nvPr/>
          </p:nvSpPr>
          <p:spPr bwMode="auto">
            <a:xfrm flipH="1">
              <a:off x="2872" y="146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4" name="Line 254"/>
            <p:cNvSpPr>
              <a:spLocks noChangeShapeType="1"/>
            </p:cNvSpPr>
            <p:nvPr/>
          </p:nvSpPr>
          <p:spPr bwMode="auto">
            <a:xfrm flipH="1">
              <a:off x="2866"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5" name="Line 255"/>
            <p:cNvSpPr>
              <a:spLocks noChangeShapeType="1"/>
            </p:cNvSpPr>
            <p:nvPr/>
          </p:nvSpPr>
          <p:spPr bwMode="auto">
            <a:xfrm flipH="1">
              <a:off x="2860"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6" name="Line 256"/>
            <p:cNvSpPr>
              <a:spLocks noChangeShapeType="1"/>
            </p:cNvSpPr>
            <p:nvPr/>
          </p:nvSpPr>
          <p:spPr bwMode="auto">
            <a:xfrm flipH="1">
              <a:off x="2851"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7" name="Line 257"/>
            <p:cNvSpPr>
              <a:spLocks noChangeShapeType="1"/>
            </p:cNvSpPr>
            <p:nvPr/>
          </p:nvSpPr>
          <p:spPr bwMode="auto">
            <a:xfrm flipH="1">
              <a:off x="2845"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8" name="Line 258"/>
            <p:cNvSpPr>
              <a:spLocks noChangeShapeType="1"/>
            </p:cNvSpPr>
            <p:nvPr/>
          </p:nvSpPr>
          <p:spPr bwMode="auto">
            <a:xfrm flipH="1">
              <a:off x="2839"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79" name="Line 259"/>
            <p:cNvSpPr>
              <a:spLocks noChangeShapeType="1"/>
            </p:cNvSpPr>
            <p:nvPr/>
          </p:nvSpPr>
          <p:spPr bwMode="auto">
            <a:xfrm flipH="1">
              <a:off x="2829"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0" name="Line 260"/>
            <p:cNvSpPr>
              <a:spLocks noChangeShapeType="1"/>
            </p:cNvSpPr>
            <p:nvPr/>
          </p:nvSpPr>
          <p:spPr bwMode="auto">
            <a:xfrm flipH="1">
              <a:off x="2823"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1" name="Line 261"/>
            <p:cNvSpPr>
              <a:spLocks noChangeShapeType="1"/>
            </p:cNvSpPr>
            <p:nvPr/>
          </p:nvSpPr>
          <p:spPr bwMode="auto">
            <a:xfrm flipH="1">
              <a:off x="2817"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2" name="Line 262"/>
            <p:cNvSpPr>
              <a:spLocks noChangeShapeType="1"/>
            </p:cNvSpPr>
            <p:nvPr/>
          </p:nvSpPr>
          <p:spPr bwMode="auto">
            <a:xfrm flipH="1">
              <a:off x="2811"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3" name="Line 263"/>
            <p:cNvSpPr>
              <a:spLocks noChangeShapeType="1"/>
            </p:cNvSpPr>
            <p:nvPr/>
          </p:nvSpPr>
          <p:spPr bwMode="auto">
            <a:xfrm flipH="1">
              <a:off x="2808"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4" name="Line 264"/>
            <p:cNvSpPr>
              <a:spLocks noChangeShapeType="1"/>
            </p:cNvSpPr>
            <p:nvPr/>
          </p:nvSpPr>
          <p:spPr bwMode="auto">
            <a:xfrm flipH="1">
              <a:off x="2802"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5" name="Line 265"/>
            <p:cNvSpPr>
              <a:spLocks noChangeShapeType="1"/>
            </p:cNvSpPr>
            <p:nvPr/>
          </p:nvSpPr>
          <p:spPr bwMode="auto">
            <a:xfrm flipH="1">
              <a:off x="2795" y="147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6" name="Line 266"/>
            <p:cNvSpPr>
              <a:spLocks noChangeShapeType="1"/>
            </p:cNvSpPr>
            <p:nvPr/>
          </p:nvSpPr>
          <p:spPr bwMode="auto">
            <a:xfrm flipH="1">
              <a:off x="2789" y="147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7" name="Line 267"/>
            <p:cNvSpPr>
              <a:spLocks noChangeShapeType="1"/>
            </p:cNvSpPr>
            <p:nvPr/>
          </p:nvSpPr>
          <p:spPr bwMode="auto">
            <a:xfrm flipH="1">
              <a:off x="2786"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8" name="Line 268"/>
            <p:cNvSpPr>
              <a:spLocks noChangeShapeType="1"/>
            </p:cNvSpPr>
            <p:nvPr/>
          </p:nvSpPr>
          <p:spPr bwMode="auto">
            <a:xfrm flipH="1">
              <a:off x="2780"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89" name="Line 269"/>
            <p:cNvSpPr>
              <a:spLocks noChangeShapeType="1"/>
            </p:cNvSpPr>
            <p:nvPr/>
          </p:nvSpPr>
          <p:spPr bwMode="auto">
            <a:xfrm flipH="1">
              <a:off x="2774" y="147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0" name="Line 270"/>
            <p:cNvSpPr>
              <a:spLocks noChangeShapeType="1"/>
            </p:cNvSpPr>
            <p:nvPr/>
          </p:nvSpPr>
          <p:spPr bwMode="auto">
            <a:xfrm flipH="1">
              <a:off x="2768"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1" name="Line 271"/>
            <p:cNvSpPr>
              <a:spLocks noChangeShapeType="1"/>
            </p:cNvSpPr>
            <p:nvPr/>
          </p:nvSpPr>
          <p:spPr bwMode="auto">
            <a:xfrm flipH="1">
              <a:off x="2758" y="1482"/>
              <a:ext cx="4"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2" name="Line 272"/>
            <p:cNvSpPr>
              <a:spLocks noChangeShapeType="1"/>
            </p:cNvSpPr>
            <p:nvPr/>
          </p:nvSpPr>
          <p:spPr bwMode="auto">
            <a:xfrm flipH="1">
              <a:off x="2752"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3" name="Line 273"/>
            <p:cNvSpPr>
              <a:spLocks noChangeShapeType="1"/>
            </p:cNvSpPr>
            <p:nvPr/>
          </p:nvSpPr>
          <p:spPr bwMode="auto">
            <a:xfrm flipH="1">
              <a:off x="2746"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4" name="Line 274"/>
            <p:cNvSpPr>
              <a:spLocks noChangeShapeType="1"/>
            </p:cNvSpPr>
            <p:nvPr/>
          </p:nvSpPr>
          <p:spPr bwMode="auto">
            <a:xfrm flipH="1">
              <a:off x="2740" y="148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5" name="Line 275"/>
            <p:cNvSpPr>
              <a:spLocks noChangeShapeType="1"/>
            </p:cNvSpPr>
            <p:nvPr/>
          </p:nvSpPr>
          <p:spPr bwMode="auto">
            <a:xfrm flipH="1">
              <a:off x="2737"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6" name="Line 276"/>
            <p:cNvSpPr>
              <a:spLocks noChangeShapeType="1"/>
            </p:cNvSpPr>
            <p:nvPr/>
          </p:nvSpPr>
          <p:spPr bwMode="auto">
            <a:xfrm flipH="1">
              <a:off x="2731"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7" name="Line 277"/>
            <p:cNvSpPr>
              <a:spLocks noChangeShapeType="1"/>
            </p:cNvSpPr>
            <p:nvPr/>
          </p:nvSpPr>
          <p:spPr bwMode="auto">
            <a:xfrm flipH="1">
              <a:off x="2725" y="148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8" name="Line 278"/>
            <p:cNvSpPr>
              <a:spLocks noChangeShapeType="1"/>
            </p:cNvSpPr>
            <p:nvPr/>
          </p:nvSpPr>
          <p:spPr bwMode="auto">
            <a:xfrm flipH="1">
              <a:off x="2718"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199" name="Line 279"/>
            <p:cNvSpPr>
              <a:spLocks noChangeShapeType="1"/>
            </p:cNvSpPr>
            <p:nvPr/>
          </p:nvSpPr>
          <p:spPr bwMode="auto">
            <a:xfrm flipH="1">
              <a:off x="2715"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0" name="Line 280"/>
            <p:cNvSpPr>
              <a:spLocks noChangeShapeType="1"/>
            </p:cNvSpPr>
            <p:nvPr/>
          </p:nvSpPr>
          <p:spPr bwMode="auto">
            <a:xfrm flipH="1">
              <a:off x="2709" y="149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1" name="Line 281"/>
            <p:cNvSpPr>
              <a:spLocks noChangeShapeType="1"/>
            </p:cNvSpPr>
            <p:nvPr/>
          </p:nvSpPr>
          <p:spPr bwMode="auto">
            <a:xfrm flipH="1">
              <a:off x="2703"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2" name="Line 282"/>
            <p:cNvSpPr>
              <a:spLocks noChangeShapeType="1"/>
            </p:cNvSpPr>
            <p:nvPr/>
          </p:nvSpPr>
          <p:spPr bwMode="auto">
            <a:xfrm flipH="1">
              <a:off x="2697"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3" name="Line 283"/>
            <p:cNvSpPr>
              <a:spLocks noChangeShapeType="1"/>
            </p:cNvSpPr>
            <p:nvPr/>
          </p:nvSpPr>
          <p:spPr bwMode="auto">
            <a:xfrm flipH="1">
              <a:off x="2688"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4" name="Line 284"/>
            <p:cNvSpPr>
              <a:spLocks noChangeShapeType="1"/>
            </p:cNvSpPr>
            <p:nvPr/>
          </p:nvSpPr>
          <p:spPr bwMode="auto">
            <a:xfrm flipH="1">
              <a:off x="2681" y="149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5" name="Line 285"/>
            <p:cNvSpPr>
              <a:spLocks noChangeShapeType="1"/>
            </p:cNvSpPr>
            <p:nvPr/>
          </p:nvSpPr>
          <p:spPr bwMode="auto">
            <a:xfrm flipH="1">
              <a:off x="2675"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6" name="Line 286"/>
            <p:cNvSpPr>
              <a:spLocks noChangeShapeType="1"/>
            </p:cNvSpPr>
            <p:nvPr/>
          </p:nvSpPr>
          <p:spPr bwMode="auto">
            <a:xfrm flipH="1">
              <a:off x="2669"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7" name="Line 287"/>
            <p:cNvSpPr>
              <a:spLocks noChangeShapeType="1"/>
            </p:cNvSpPr>
            <p:nvPr/>
          </p:nvSpPr>
          <p:spPr bwMode="auto">
            <a:xfrm flipH="1">
              <a:off x="2666"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8" name="Line 288"/>
            <p:cNvSpPr>
              <a:spLocks noChangeShapeType="1"/>
            </p:cNvSpPr>
            <p:nvPr/>
          </p:nvSpPr>
          <p:spPr bwMode="auto">
            <a:xfrm flipH="1">
              <a:off x="2660"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09" name="Line 289"/>
            <p:cNvSpPr>
              <a:spLocks noChangeShapeType="1"/>
            </p:cNvSpPr>
            <p:nvPr/>
          </p:nvSpPr>
          <p:spPr bwMode="auto">
            <a:xfrm flipH="1">
              <a:off x="2654"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0" name="Line 290"/>
            <p:cNvSpPr>
              <a:spLocks noChangeShapeType="1"/>
            </p:cNvSpPr>
            <p:nvPr/>
          </p:nvSpPr>
          <p:spPr bwMode="auto">
            <a:xfrm flipH="1">
              <a:off x="2648"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1" name="Line 291"/>
            <p:cNvSpPr>
              <a:spLocks noChangeShapeType="1"/>
            </p:cNvSpPr>
            <p:nvPr/>
          </p:nvSpPr>
          <p:spPr bwMode="auto">
            <a:xfrm flipH="1">
              <a:off x="2644" y="150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2" name="Line 292"/>
            <p:cNvSpPr>
              <a:spLocks noChangeShapeType="1"/>
            </p:cNvSpPr>
            <p:nvPr/>
          </p:nvSpPr>
          <p:spPr bwMode="auto">
            <a:xfrm flipH="1">
              <a:off x="2638"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3" name="Line 293"/>
            <p:cNvSpPr>
              <a:spLocks noChangeShapeType="1"/>
            </p:cNvSpPr>
            <p:nvPr/>
          </p:nvSpPr>
          <p:spPr bwMode="auto">
            <a:xfrm flipH="1">
              <a:off x="2632"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4" name="Line 294"/>
            <p:cNvSpPr>
              <a:spLocks noChangeShapeType="1"/>
            </p:cNvSpPr>
            <p:nvPr/>
          </p:nvSpPr>
          <p:spPr bwMode="auto">
            <a:xfrm flipH="1">
              <a:off x="2626"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5" name="Line 295"/>
            <p:cNvSpPr>
              <a:spLocks noChangeShapeType="1"/>
            </p:cNvSpPr>
            <p:nvPr/>
          </p:nvSpPr>
          <p:spPr bwMode="auto">
            <a:xfrm flipH="1">
              <a:off x="2617"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6" name="Line 296"/>
            <p:cNvSpPr>
              <a:spLocks noChangeShapeType="1"/>
            </p:cNvSpPr>
            <p:nvPr/>
          </p:nvSpPr>
          <p:spPr bwMode="auto">
            <a:xfrm flipH="1">
              <a:off x="2611"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7" name="Line 297"/>
            <p:cNvSpPr>
              <a:spLocks noChangeShapeType="1"/>
            </p:cNvSpPr>
            <p:nvPr/>
          </p:nvSpPr>
          <p:spPr bwMode="auto">
            <a:xfrm flipH="1">
              <a:off x="2604"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8" name="Line 298"/>
            <p:cNvSpPr>
              <a:spLocks noChangeShapeType="1"/>
            </p:cNvSpPr>
            <p:nvPr/>
          </p:nvSpPr>
          <p:spPr bwMode="auto">
            <a:xfrm>
              <a:off x="2601" y="1513"/>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19" name="Line 299"/>
            <p:cNvSpPr>
              <a:spLocks noChangeShapeType="1"/>
            </p:cNvSpPr>
            <p:nvPr/>
          </p:nvSpPr>
          <p:spPr bwMode="auto">
            <a:xfrm flipH="1">
              <a:off x="2595"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0" name="Line 300"/>
            <p:cNvSpPr>
              <a:spLocks noChangeShapeType="1"/>
            </p:cNvSpPr>
            <p:nvPr/>
          </p:nvSpPr>
          <p:spPr bwMode="auto">
            <a:xfrm flipH="1">
              <a:off x="2589"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1" name="Line 301"/>
            <p:cNvSpPr>
              <a:spLocks noChangeShapeType="1"/>
            </p:cNvSpPr>
            <p:nvPr/>
          </p:nvSpPr>
          <p:spPr bwMode="auto">
            <a:xfrm flipH="1">
              <a:off x="2583" y="151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2" name="Line 302"/>
            <p:cNvSpPr>
              <a:spLocks noChangeShapeType="1"/>
            </p:cNvSpPr>
            <p:nvPr/>
          </p:nvSpPr>
          <p:spPr bwMode="auto">
            <a:xfrm flipH="1">
              <a:off x="2577"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3" name="Line 303"/>
            <p:cNvSpPr>
              <a:spLocks noChangeShapeType="1"/>
            </p:cNvSpPr>
            <p:nvPr/>
          </p:nvSpPr>
          <p:spPr bwMode="auto">
            <a:xfrm flipH="1">
              <a:off x="2574"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4" name="Line 304"/>
            <p:cNvSpPr>
              <a:spLocks noChangeShapeType="1"/>
            </p:cNvSpPr>
            <p:nvPr/>
          </p:nvSpPr>
          <p:spPr bwMode="auto">
            <a:xfrm flipH="1">
              <a:off x="2567" y="151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5" name="Line 305"/>
            <p:cNvSpPr>
              <a:spLocks noChangeShapeType="1"/>
            </p:cNvSpPr>
            <p:nvPr/>
          </p:nvSpPr>
          <p:spPr bwMode="auto">
            <a:xfrm flipH="1">
              <a:off x="2561"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6" name="Line 306"/>
            <p:cNvSpPr>
              <a:spLocks noChangeShapeType="1"/>
            </p:cNvSpPr>
            <p:nvPr/>
          </p:nvSpPr>
          <p:spPr bwMode="auto">
            <a:xfrm flipH="1">
              <a:off x="2555"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7" name="Line 307"/>
            <p:cNvSpPr>
              <a:spLocks noChangeShapeType="1"/>
            </p:cNvSpPr>
            <p:nvPr/>
          </p:nvSpPr>
          <p:spPr bwMode="auto">
            <a:xfrm>
              <a:off x="2552" y="1522"/>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8" name="Line 308"/>
            <p:cNvSpPr>
              <a:spLocks noChangeShapeType="1"/>
            </p:cNvSpPr>
            <p:nvPr/>
          </p:nvSpPr>
          <p:spPr bwMode="auto">
            <a:xfrm flipH="1">
              <a:off x="2546"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29" name="Line 309"/>
            <p:cNvSpPr>
              <a:spLocks noChangeShapeType="1"/>
            </p:cNvSpPr>
            <p:nvPr/>
          </p:nvSpPr>
          <p:spPr bwMode="auto">
            <a:xfrm flipH="1">
              <a:off x="2540"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0" name="Line 310"/>
            <p:cNvSpPr>
              <a:spLocks noChangeShapeType="1"/>
            </p:cNvSpPr>
            <p:nvPr/>
          </p:nvSpPr>
          <p:spPr bwMode="auto">
            <a:xfrm flipH="1">
              <a:off x="2534" y="152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1" name="Line 311"/>
            <p:cNvSpPr>
              <a:spLocks noChangeShapeType="1"/>
            </p:cNvSpPr>
            <p:nvPr/>
          </p:nvSpPr>
          <p:spPr bwMode="auto">
            <a:xfrm flipH="1">
              <a:off x="2524"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2" name="Line 312"/>
            <p:cNvSpPr>
              <a:spLocks noChangeShapeType="1"/>
            </p:cNvSpPr>
            <p:nvPr/>
          </p:nvSpPr>
          <p:spPr bwMode="auto">
            <a:xfrm flipH="1">
              <a:off x="2518" y="152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3" name="Line 313"/>
            <p:cNvSpPr>
              <a:spLocks noChangeShapeType="1"/>
            </p:cNvSpPr>
            <p:nvPr/>
          </p:nvSpPr>
          <p:spPr bwMode="auto">
            <a:xfrm flipH="1">
              <a:off x="2512"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4" name="Line 314"/>
            <p:cNvSpPr>
              <a:spLocks noChangeShapeType="1"/>
            </p:cNvSpPr>
            <p:nvPr/>
          </p:nvSpPr>
          <p:spPr bwMode="auto">
            <a:xfrm flipH="1">
              <a:off x="2506"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5" name="Line 315"/>
            <p:cNvSpPr>
              <a:spLocks noChangeShapeType="1"/>
            </p:cNvSpPr>
            <p:nvPr/>
          </p:nvSpPr>
          <p:spPr bwMode="auto">
            <a:xfrm flipH="1">
              <a:off x="2503"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6" name="Line 316"/>
            <p:cNvSpPr>
              <a:spLocks noChangeShapeType="1"/>
            </p:cNvSpPr>
            <p:nvPr/>
          </p:nvSpPr>
          <p:spPr bwMode="auto">
            <a:xfrm flipH="1">
              <a:off x="2497"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7" name="Line 317"/>
            <p:cNvSpPr>
              <a:spLocks noChangeShapeType="1"/>
            </p:cNvSpPr>
            <p:nvPr/>
          </p:nvSpPr>
          <p:spPr bwMode="auto">
            <a:xfrm flipH="1">
              <a:off x="2490"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8" name="Line 318"/>
            <p:cNvSpPr>
              <a:spLocks noChangeShapeType="1"/>
            </p:cNvSpPr>
            <p:nvPr/>
          </p:nvSpPr>
          <p:spPr bwMode="auto">
            <a:xfrm flipH="1">
              <a:off x="2484"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39" name="Line 319"/>
            <p:cNvSpPr>
              <a:spLocks noChangeShapeType="1"/>
            </p:cNvSpPr>
            <p:nvPr/>
          </p:nvSpPr>
          <p:spPr bwMode="auto">
            <a:xfrm flipH="1">
              <a:off x="2475"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0" name="Line 320"/>
            <p:cNvSpPr>
              <a:spLocks noChangeShapeType="1"/>
            </p:cNvSpPr>
            <p:nvPr/>
          </p:nvSpPr>
          <p:spPr bwMode="auto">
            <a:xfrm flipH="1">
              <a:off x="2469"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1" name="Line 321"/>
            <p:cNvSpPr>
              <a:spLocks noChangeShapeType="1"/>
            </p:cNvSpPr>
            <p:nvPr/>
          </p:nvSpPr>
          <p:spPr bwMode="auto">
            <a:xfrm flipH="1">
              <a:off x="2463"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2" name="Line 322"/>
            <p:cNvSpPr>
              <a:spLocks noChangeShapeType="1"/>
            </p:cNvSpPr>
            <p:nvPr/>
          </p:nvSpPr>
          <p:spPr bwMode="auto">
            <a:xfrm flipH="1">
              <a:off x="2453"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3" name="Line 323"/>
            <p:cNvSpPr>
              <a:spLocks noChangeShapeType="1"/>
            </p:cNvSpPr>
            <p:nvPr/>
          </p:nvSpPr>
          <p:spPr bwMode="auto">
            <a:xfrm flipH="1">
              <a:off x="2447"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4" name="Line 324"/>
            <p:cNvSpPr>
              <a:spLocks noChangeShapeType="1"/>
            </p:cNvSpPr>
            <p:nvPr/>
          </p:nvSpPr>
          <p:spPr bwMode="auto">
            <a:xfrm flipH="1">
              <a:off x="2441" y="154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5" name="Line 325"/>
            <p:cNvSpPr>
              <a:spLocks noChangeShapeType="1"/>
            </p:cNvSpPr>
            <p:nvPr/>
          </p:nvSpPr>
          <p:spPr bwMode="auto">
            <a:xfrm flipH="1">
              <a:off x="2435"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6" name="Line 326"/>
            <p:cNvSpPr>
              <a:spLocks noChangeShapeType="1"/>
            </p:cNvSpPr>
            <p:nvPr/>
          </p:nvSpPr>
          <p:spPr bwMode="auto">
            <a:xfrm flipH="1">
              <a:off x="2432"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7" name="Line 327"/>
            <p:cNvSpPr>
              <a:spLocks noChangeShapeType="1"/>
            </p:cNvSpPr>
            <p:nvPr/>
          </p:nvSpPr>
          <p:spPr bwMode="auto">
            <a:xfrm flipH="1">
              <a:off x="2426" y="154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8" name="Line 328"/>
            <p:cNvSpPr>
              <a:spLocks noChangeShapeType="1"/>
            </p:cNvSpPr>
            <p:nvPr/>
          </p:nvSpPr>
          <p:spPr bwMode="auto">
            <a:xfrm flipH="1">
              <a:off x="2420"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49" name="Line 329"/>
            <p:cNvSpPr>
              <a:spLocks noChangeShapeType="1"/>
            </p:cNvSpPr>
            <p:nvPr/>
          </p:nvSpPr>
          <p:spPr bwMode="auto">
            <a:xfrm flipH="1">
              <a:off x="2413"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0" name="Line 330"/>
            <p:cNvSpPr>
              <a:spLocks noChangeShapeType="1"/>
            </p:cNvSpPr>
            <p:nvPr/>
          </p:nvSpPr>
          <p:spPr bwMode="auto">
            <a:xfrm flipH="1">
              <a:off x="2410" y="155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1" name="Line 331"/>
            <p:cNvSpPr>
              <a:spLocks noChangeShapeType="1"/>
            </p:cNvSpPr>
            <p:nvPr/>
          </p:nvSpPr>
          <p:spPr bwMode="auto">
            <a:xfrm flipH="1">
              <a:off x="2404"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2" name="Line 332"/>
            <p:cNvSpPr>
              <a:spLocks noChangeShapeType="1"/>
            </p:cNvSpPr>
            <p:nvPr/>
          </p:nvSpPr>
          <p:spPr bwMode="auto">
            <a:xfrm flipH="1">
              <a:off x="2398"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3" name="Line 333"/>
            <p:cNvSpPr>
              <a:spLocks noChangeShapeType="1"/>
            </p:cNvSpPr>
            <p:nvPr/>
          </p:nvSpPr>
          <p:spPr bwMode="auto">
            <a:xfrm flipH="1">
              <a:off x="2392" y="155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4" name="Line 334"/>
            <p:cNvSpPr>
              <a:spLocks noChangeShapeType="1"/>
            </p:cNvSpPr>
            <p:nvPr/>
          </p:nvSpPr>
          <p:spPr bwMode="auto">
            <a:xfrm flipH="1">
              <a:off x="2383"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5" name="Line 335"/>
            <p:cNvSpPr>
              <a:spLocks noChangeShapeType="1"/>
            </p:cNvSpPr>
            <p:nvPr/>
          </p:nvSpPr>
          <p:spPr bwMode="auto">
            <a:xfrm flipH="1">
              <a:off x="2376" y="155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6" name="Line 336"/>
            <p:cNvSpPr>
              <a:spLocks noChangeShapeType="1"/>
            </p:cNvSpPr>
            <p:nvPr/>
          </p:nvSpPr>
          <p:spPr bwMode="auto">
            <a:xfrm flipH="1">
              <a:off x="2370"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7" name="Line 337"/>
            <p:cNvSpPr>
              <a:spLocks noChangeShapeType="1"/>
            </p:cNvSpPr>
            <p:nvPr/>
          </p:nvSpPr>
          <p:spPr bwMode="auto">
            <a:xfrm flipH="1">
              <a:off x="2364"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8" name="Line 338"/>
            <p:cNvSpPr>
              <a:spLocks noChangeShapeType="1"/>
            </p:cNvSpPr>
            <p:nvPr/>
          </p:nvSpPr>
          <p:spPr bwMode="auto">
            <a:xfrm flipH="1">
              <a:off x="2361"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59" name="Line 339"/>
            <p:cNvSpPr>
              <a:spLocks noChangeShapeType="1"/>
            </p:cNvSpPr>
            <p:nvPr/>
          </p:nvSpPr>
          <p:spPr bwMode="auto">
            <a:xfrm flipH="1">
              <a:off x="2355"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0" name="Line 340"/>
            <p:cNvSpPr>
              <a:spLocks noChangeShapeType="1"/>
            </p:cNvSpPr>
            <p:nvPr/>
          </p:nvSpPr>
          <p:spPr bwMode="auto">
            <a:xfrm flipH="1">
              <a:off x="2349"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1" name="Line 341"/>
            <p:cNvSpPr>
              <a:spLocks noChangeShapeType="1"/>
            </p:cNvSpPr>
            <p:nvPr/>
          </p:nvSpPr>
          <p:spPr bwMode="auto">
            <a:xfrm flipH="1">
              <a:off x="2342" y="156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2" name="Line 342"/>
            <p:cNvSpPr>
              <a:spLocks noChangeShapeType="1"/>
            </p:cNvSpPr>
            <p:nvPr/>
          </p:nvSpPr>
          <p:spPr bwMode="auto">
            <a:xfrm flipH="1">
              <a:off x="2339"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3" name="Line 343"/>
            <p:cNvSpPr>
              <a:spLocks noChangeShapeType="1"/>
            </p:cNvSpPr>
            <p:nvPr/>
          </p:nvSpPr>
          <p:spPr bwMode="auto">
            <a:xfrm flipH="1">
              <a:off x="2333"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4" name="Line 344"/>
            <p:cNvSpPr>
              <a:spLocks noChangeShapeType="1"/>
            </p:cNvSpPr>
            <p:nvPr/>
          </p:nvSpPr>
          <p:spPr bwMode="auto">
            <a:xfrm flipH="1">
              <a:off x="2327" y="156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5" name="Line 345"/>
            <p:cNvSpPr>
              <a:spLocks noChangeShapeType="1"/>
            </p:cNvSpPr>
            <p:nvPr/>
          </p:nvSpPr>
          <p:spPr bwMode="auto">
            <a:xfrm flipH="1">
              <a:off x="2321" y="156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6" name="Line 346"/>
            <p:cNvSpPr>
              <a:spLocks noChangeShapeType="1"/>
            </p:cNvSpPr>
            <p:nvPr/>
          </p:nvSpPr>
          <p:spPr bwMode="auto">
            <a:xfrm flipH="1">
              <a:off x="2312" y="157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7" name="Line 347"/>
            <p:cNvSpPr>
              <a:spLocks noChangeShapeType="1"/>
            </p:cNvSpPr>
            <p:nvPr/>
          </p:nvSpPr>
          <p:spPr bwMode="auto">
            <a:xfrm flipH="1">
              <a:off x="2305" y="157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8" name="Line 348"/>
            <p:cNvSpPr>
              <a:spLocks noChangeShapeType="1"/>
            </p:cNvSpPr>
            <p:nvPr/>
          </p:nvSpPr>
          <p:spPr bwMode="auto">
            <a:xfrm flipH="1">
              <a:off x="2299" y="157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69" name="Line 349"/>
            <p:cNvSpPr>
              <a:spLocks noChangeShapeType="1"/>
            </p:cNvSpPr>
            <p:nvPr/>
          </p:nvSpPr>
          <p:spPr bwMode="auto">
            <a:xfrm flipH="1">
              <a:off x="2293" y="157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0" name="Line 350"/>
            <p:cNvSpPr>
              <a:spLocks noChangeShapeType="1"/>
            </p:cNvSpPr>
            <p:nvPr/>
          </p:nvSpPr>
          <p:spPr bwMode="auto">
            <a:xfrm flipH="1">
              <a:off x="2290" y="157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1" name="Line 351"/>
            <p:cNvSpPr>
              <a:spLocks noChangeShapeType="1"/>
            </p:cNvSpPr>
            <p:nvPr/>
          </p:nvSpPr>
          <p:spPr bwMode="auto">
            <a:xfrm flipH="1">
              <a:off x="2284" y="1574"/>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2" name="Line 352"/>
            <p:cNvSpPr>
              <a:spLocks noChangeShapeType="1"/>
            </p:cNvSpPr>
            <p:nvPr/>
          </p:nvSpPr>
          <p:spPr bwMode="auto">
            <a:xfrm flipH="1">
              <a:off x="2278" y="15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3" name="Line 353"/>
            <p:cNvSpPr>
              <a:spLocks noChangeShapeType="1"/>
            </p:cNvSpPr>
            <p:nvPr/>
          </p:nvSpPr>
          <p:spPr bwMode="auto">
            <a:xfrm flipH="1">
              <a:off x="2272" y="15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4" name="Line 354"/>
            <p:cNvSpPr>
              <a:spLocks noChangeShapeType="1"/>
            </p:cNvSpPr>
            <p:nvPr/>
          </p:nvSpPr>
          <p:spPr bwMode="auto">
            <a:xfrm flipH="1">
              <a:off x="2269" y="157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5" name="Line 355"/>
            <p:cNvSpPr>
              <a:spLocks noChangeShapeType="1"/>
            </p:cNvSpPr>
            <p:nvPr/>
          </p:nvSpPr>
          <p:spPr bwMode="auto">
            <a:xfrm flipH="1">
              <a:off x="2262" y="15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6" name="Line 356"/>
            <p:cNvSpPr>
              <a:spLocks noChangeShapeType="1"/>
            </p:cNvSpPr>
            <p:nvPr/>
          </p:nvSpPr>
          <p:spPr bwMode="auto">
            <a:xfrm flipH="1">
              <a:off x="2256" y="15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7" name="Line 357"/>
            <p:cNvSpPr>
              <a:spLocks noChangeShapeType="1"/>
            </p:cNvSpPr>
            <p:nvPr/>
          </p:nvSpPr>
          <p:spPr bwMode="auto">
            <a:xfrm flipH="1">
              <a:off x="2250" y="158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8" name="Line 358"/>
            <p:cNvSpPr>
              <a:spLocks noChangeShapeType="1"/>
            </p:cNvSpPr>
            <p:nvPr/>
          </p:nvSpPr>
          <p:spPr bwMode="auto">
            <a:xfrm flipH="1">
              <a:off x="2241" y="15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79" name="Line 359"/>
            <p:cNvSpPr>
              <a:spLocks noChangeShapeType="1"/>
            </p:cNvSpPr>
            <p:nvPr/>
          </p:nvSpPr>
          <p:spPr bwMode="auto">
            <a:xfrm flipH="1">
              <a:off x="2235" y="158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0" name="Line 360"/>
            <p:cNvSpPr>
              <a:spLocks noChangeShapeType="1"/>
            </p:cNvSpPr>
            <p:nvPr/>
          </p:nvSpPr>
          <p:spPr bwMode="auto">
            <a:xfrm flipH="1">
              <a:off x="2228" y="158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1" name="Line 361"/>
            <p:cNvSpPr>
              <a:spLocks noChangeShapeType="1"/>
            </p:cNvSpPr>
            <p:nvPr/>
          </p:nvSpPr>
          <p:spPr bwMode="auto">
            <a:xfrm flipH="1">
              <a:off x="2219" y="158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2" name="Line 362"/>
            <p:cNvSpPr>
              <a:spLocks noChangeShapeType="1"/>
            </p:cNvSpPr>
            <p:nvPr/>
          </p:nvSpPr>
          <p:spPr bwMode="auto">
            <a:xfrm flipH="1">
              <a:off x="2980" y="156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3" name="Line 363"/>
            <p:cNvSpPr>
              <a:spLocks noChangeShapeType="1"/>
            </p:cNvSpPr>
            <p:nvPr/>
          </p:nvSpPr>
          <p:spPr bwMode="auto">
            <a:xfrm flipH="1">
              <a:off x="2971"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4" name="Line 364"/>
            <p:cNvSpPr>
              <a:spLocks noChangeShapeType="1"/>
            </p:cNvSpPr>
            <p:nvPr/>
          </p:nvSpPr>
          <p:spPr bwMode="auto">
            <a:xfrm flipH="1">
              <a:off x="2965"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5" name="Line 365"/>
            <p:cNvSpPr>
              <a:spLocks noChangeShapeType="1"/>
            </p:cNvSpPr>
            <p:nvPr/>
          </p:nvSpPr>
          <p:spPr bwMode="auto">
            <a:xfrm flipH="1">
              <a:off x="2959"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6" name="Line 366"/>
            <p:cNvSpPr>
              <a:spLocks noChangeShapeType="1"/>
            </p:cNvSpPr>
            <p:nvPr/>
          </p:nvSpPr>
          <p:spPr bwMode="auto">
            <a:xfrm flipH="1">
              <a:off x="2953"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7" name="Line 367"/>
            <p:cNvSpPr>
              <a:spLocks noChangeShapeType="1"/>
            </p:cNvSpPr>
            <p:nvPr/>
          </p:nvSpPr>
          <p:spPr bwMode="auto">
            <a:xfrm flipH="1">
              <a:off x="2950"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8" name="Line 368"/>
            <p:cNvSpPr>
              <a:spLocks noChangeShapeType="1"/>
            </p:cNvSpPr>
            <p:nvPr/>
          </p:nvSpPr>
          <p:spPr bwMode="auto">
            <a:xfrm flipH="1">
              <a:off x="2943"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89" name="Line 369"/>
            <p:cNvSpPr>
              <a:spLocks noChangeShapeType="1"/>
            </p:cNvSpPr>
            <p:nvPr/>
          </p:nvSpPr>
          <p:spPr bwMode="auto">
            <a:xfrm flipH="1">
              <a:off x="2937"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0" name="Line 370"/>
            <p:cNvSpPr>
              <a:spLocks noChangeShapeType="1"/>
            </p:cNvSpPr>
            <p:nvPr/>
          </p:nvSpPr>
          <p:spPr bwMode="auto">
            <a:xfrm flipH="1">
              <a:off x="2931"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1" name="Line 371"/>
            <p:cNvSpPr>
              <a:spLocks noChangeShapeType="1"/>
            </p:cNvSpPr>
            <p:nvPr/>
          </p:nvSpPr>
          <p:spPr bwMode="auto">
            <a:xfrm flipH="1">
              <a:off x="2922"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2" name="Line 372"/>
            <p:cNvSpPr>
              <a:spLocks noChangeShapeType="1"/>
            </p:cNvSpPr>
            <p:nvPr/>
          </p:nvSpPr>
          <p:spPr bwMode="auto">
            <a:xfrm flipH="1">
              <a:off x="2916"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3" name="Line 373"/>
            <p:cNvSpPr>
              <a:spLocks noChangeShapeType="1"/>
            </p:cNvSpPr>
            <p:nvPr/>
          </p:nvSpPr>
          <p:spPr bwMode="auto">
            <a:xfrm flipH="1">
              <a:off x="2909" y="155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4" name="Line 374"/>
            <p:cNvSpPr>
              <a:spLocks noChangeShapeType="1"/>
            </p:cNvSpPr>
            <p:nvPr/>
          </p:nvSpPr>
          <p:spPr bwMode="auto">
            <a:xfrm flipH="1">
              <a:off x="2900"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5" name="Line 375"/>
            <p:cNvSpPr>
              <a:spLocks noChangeShapeType="1"/>
            </p:cNvSpPr>
            <p:nvPr/>
          </p:nvSpPr>
          <p:spPr bwMode="auto">
            <a:xfrm flipH="1">
              <a:off x="2894"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6" name="Line 376"/>
            <p:cNvSpPr>
              <a:spLocks noChangeShapeType="1"/>
            </p:cNvSpPr>
            <p:nvPr/>
          </p:nvSpPr>
          <p:spPr bwMode="auto">
            <a:xfrm flipH="1">
              <a:off x="2888"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7" name="Line 377"/>
            <p:cNvSpPr>
              <a:spLocks noChangeShapeType="1"/>
            </p:cNvSpPr>
            <p:nvPr/>
          </p:nvSpPr>
          <p:spPr bwMode="auto">
            <a:xfrm flipH="1" flipV="1">
              <a:off x="2882" y="154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8" name="Line 378"/>
            <p:cNvSpPr>
              <a:spLocks noChangeShapeType="1"/>
            </p:cNvSpPr>
            <p:nvPr/>
          </p:nvSpPr>
          <p:spPr bwMode="auto">
            <a:xfrm flipH="1">
              <a:off x="2879"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299" name="Line 379"/>
            <p:cNvSpPr>
              <a:spLocks noChangeShapeType="1"/>
            </p:cNvSpPr>
            <p:nvPr/>
          </p:nvSpPr>
          <p:spPr bwMode="auto">
            <a:xfrm flipH="1">
              <a:off x="2872" y="154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0" name="Line 380"/>
            <p:cNvSpPr>
              <a:spLocks noChangeShapeType="1"/>
            </p:cNvSpPr>
            <p:nvPr/>
          </p:nvSpPr>
          <p:spPr bwMode="auto">
            <a:xfrm flipH="1" flipV="1">
              <a:off x="2866" y="154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1" name="Line 381"/>
            <p:cNvSpPr>
              <a:spLocks noChangeShapeType="1"/>
            </p:cNvSpPr>
            <p:nvPr/>
          </p:nvSpPr>
          <p:spPr bwMode="auto">
            <a:xfrm flipH="1">
              <a:off x="2860"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2" name="Line 382"/>
            <p:cNvSpPr>
              <a:spLocks noChangeShapeType="1"/>
            </p:cNvSpPr>
            <p:nvPr/>
          </p:nvSpPr>
          <p:spPr bwMode="auto">
            <a:xfrm flipH="1" flipV="1">
              <a:off x="2851" y="154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3" name="Line 383"/>
            <p:cNvSpPr>
              <a:spLocks noChangeShapeType="1"/>
            </p:cNvSpPr>
            <p:nvPr/>
          </p:nvSpPr>
          <p:spPr bwMode="auto">
            <a:xfrm flipH="1">
              <a:off x="2845"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4" name="Line 384"/>
            <p:cNvSpPr>
              <a:spLocks noChangeShapeType="1"/>
            </p:cNvSpPr>
            <p:nvPr/>
          </p:nvSpPr>
          <p:spPr bwMode="auto">
            <a:xfrm flipH="1">
              <a:off x="2839"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5" name="Line 385"/>
            <p:cNvSpPr>
              <a:spLocks noChangeShapeType="1"/>
            </p:cNvSpPr>
            <p:nvPr/>
          </p:nvSpPr>
          <p:spPr bwMode="auto">
            <a:xfrm flipV="1">
              <a:off x="2835" y="1537"/>
              <a:ext cx="0"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6" name="Line 386"/>
            <p:cNvSpPr>
              <a:spLocks noChangeShapeType="1"/>
            </p:cNvSpPr>
            <p:nvPr/>
          </p:nvSpPr>
          <p:spPr bwMode="auto">
            <a:xfrm flipH="1">
              <a:off x="2829"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7" name="Line 387"/>
            <p:cNvSpPr>
              <a:spLocks noChangeShapeType="1"/>
            </p:cNvSpPr>
            <p:nvPr/>
          </p:nvSpPr>
          <p:spPr bwMode="auto">
            <a:xfrm flipH="1">
              <a:off x="2823"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8" name="Line 388"/>
            <p:cNvSpPr>
              <a:spLocks noChangeShapeType="1"/>
            </p:cNvSpPr>
            <p:nvPr/>
          </p:nvSpPr>
          <p:spPr bwMode="auto">
            <a:xfrm flipH="1" flipV="1">
              <a:off x="2817" y="153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09" name="Line 389"/>
            <p:cNvSpPr>
              <a:spLocks noChangeShapeType="1"/>
            </p:cNvSpPr>
            <p:nvPr/>
          </p:nvSpPr>
          <p:spPr bwMode="auto">
            <a:xfrm flipH="1">
              <a:off x="2811"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0" name="Line 390"/>
            <p:cNvSpPr>
              <a:spLocks noChangeShapeType="1"/>
            </p:cNvSpPr>
            <p:nvPr/>
          </p:nvSpPr>
          <p:spPr bwMode="auto">
            <a:xfrm flipH="1">
              <a:off x="2808"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1" name="Line 391"/>
            <p:cNvSpPr>
              <a:spLocks noChangeShapeType="1"/>
            </p:cNvSpPr>
            <p:nvPr/>
          </p:nvSpPr>
          <p:spPr bwMode="auto">
            <a:xfrm flipH="1" flipV="1">
              <a:off x="2802" y="153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2" name="Line 392"/>
            <p:cNvSpPr>
              <a:spLocks noChangeShapeType="1"/>
            </p:cNvSpPr>
            <p:nvPr/>
          </p:nvSpPr>
          <p:spPr bwMode="auto">
            <a:xfrm flipH="1">
              <a:off x="2795" y="153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3" name="Line 393"/>
            <p:cNvSpPr>
              <a:spLocks noChangeShapeType="1"/>
            </p:cNvSpPr>
            <p:nvPr/>
          </p:nvSpPr>
          <p:spPr bwMode="auto">
            <a:xfrm flipH="1">
              <a:off x="2789"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4" name="Line 394"/>
            <p:cNvSpPr>
              <a:spLocks noChangeShapeType="1"/>
            </p:cNvSpPr>
            <p:nvPr/>
          </p:nvSpPr>
          <p:spPr bwMode="auto">
            <a:xfrm flipH="1">
              <a:off x="2786"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5" name="Line 395"/>
            <p:cNvSpPr>
              <a:spLocks noChangeShapeType="1"/>
            </p:cNvSpPr>
            <p:nvPr/>
          </p:nvSpPr>
          <p:spPr bwMode="auto">
            <a:xfrm flipH="1">
              <a:off x="2780"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6" name="Line 396"/>
            <p:cNvSpPr>
              <a:spLocks noChangeShapeType="1"/>
            </p:cNvSpPr>
            <p:nvPr/>
          </p:nvSpPr>
          <p:spPr bwMode="auto">
            <a:xfrm flipH="1">
              <a:off x="2774"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7" name="Line 397"/>
            <p:cNvSpPr>
              <a:spLocks noChangeShapeType="1"/>
            </p:cNvSpPr>
            <p:nvPr/>
          </p:nvSpPr>
          <p:spPr bwMode="auto">
            <a:xfrm flipH="1">
              <a:off x="2768"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8" name="Line 398"/>
            <p:cNvSpPr>
              <a:spLocks noChangeShapeType="1"/>
            </p:cNvSpPr>
            <p:nvPr/>
          </p:nvSpPr>
          <p:spPr bwMode="auto">
            <a:xfrm flipH="1">
              <a:off x="2758" y="152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19" name="Line 399"/>
            <p:cNvSpPr>
              <a:spLocks noChangeShapeType="1"/>
            </p:cNvSpPr>
            <p:nvPr/>
          </p:nvSpPr>
          <p:spPr bwMode="auto">
            <a:xfrm flipH="1">
              <a:off x="2752"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0" name="Line 400"/>
            <p:cNvSpPr>
              <a:spLocks noChangeShapeType="1"/>
            </p:cNvSpPr>
            <p:nvPr/>
          </p:nvSpPr>
          <p:spPr bwMode="auto">
            <a:xfrm flipH="1">
              <a:off x="2746"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1" name="Line 401"/>
            <p:cNvSpPr>
              <a:spLocks noChangeShapeType="1"/>
            </p:cNvSpPr>
            <p:nvPr/>
          </p:nvSpPr>
          <p:spPr bwMode="auto">
            <a:xfrm flipH="1">
              <a:off x="2740"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2" name="Line 402"/>
            <p:cNvSpPr>
              <a:spLocks noChangeShapeType="1"/>
            </p:cNvSpPr>
            <p:nvPr/>
          </p:nvSpPr>
          <p:spPr bwMode="auto">
            <a:xfrm flipH="1">
              <a:off x="2737"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3" name="Line 403"/>
            <p:cNvSpPr>
              <a:spLocks noChangeShapeType="1"/>
            </p:cNvSpPr>
            <p:nvPr/>
          </p:nvSpPr>
          <p:spPr bwMode="auto">
            <a:xfrm flipH="1">
              <a:off x="2731"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4" name="Line 404"/>
            <p:cNvSpPr>
              <a:spLocks noChangeShapeType="1"/>
            </p:cNvSpPr>
            <p:nvPr/>
          </p:nvSpPr>
          <p:spPr bwMode="auto">
            <a:xfrm flipH="1">
              <a:off x="2725"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5" name="Line 405"/>
            <p:cNvSpPr>
              <a:spLocks noChangeShapeType="1"/>
            </p:cNvSpPr>
            <p:nvPr/>
          </p:nvSpPr>
          <p:spPr bwMode="auto">
            <a:xfrm flipH="1">
              <a:off x="2718"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6" name="Line 406"/>
            <p:cNvSpPr>
              <a:spLocks noChangeShapeType="1"/>
            </p:cNvSpPr>
            <p:nvPr/>
          </p:nvSpPr>
          <p:spPr bwMode="auto">
            <a:xfrm flipH="1">
              <a:off x="2715"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grpSp>
        <p:nvGrpSpPr>
          <p:cNvPr id="82528" name="Group 608"/>
          <p:cNvGrpSpPr>
            <a:grpSpLocks/>
          </p:cNvGrpSpPr>
          <p:nvPr/>
        </p:nvGrpSpPr>
        <p:grpSpPr bwMode="auto">
          <a:xfrm>
            <a:off x="3522663" y="2254250"/>
            <a:ext cx="1212850" cy="152400"/>
            <a:chOff x="2219" y="1420"/>
            <a:chExt cx="764" cy="96"/>
          </a:xfrm>
        </p:grpSpPr>
        <p:sp>
          <p:nvSpPr>
            <p:cNvPr id="82328" name="Line 408"/>
            <p:cNvSpPr>
              <a:spLocks noChangeShapeType="1"/>
            </p:cNvSpPr>
            <p:nvPr/>
          </p:nvSpPr>
          <p:spPr bwMode="auto">
            <a:xfrm flipH="1">
              <a:off x="2709"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29" name="Line 409"/>
            <p:cNvSpPr>
              <a:spLocks noChangeShapeType="1"/>
            </p:cNvSpPr>
            <p:nvPr/>
          </p:nvSpPr>
          <p:spPr bwMode="auto">
            <a:xfrm flipH="1">
              <a:off x="2703"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0" name="Line 410"/>
            <p:cNvSpPr>
              <a:spLocks noChangeShapeType="1"/>
            </p:cNvSpPr>
            <p:nvPr/>
          </p:nvSpPr>
          <p:spPr bwMode="auto">
            <a:xfrm flipH="1">
              <a:off x="2697"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1" name="Line 411"/>
            <p:cNvSpPr>
              <a:spLocks noChangeShapeType="1"/>
            </p:cNvSpPr>
            <p:nvPr/>
          </p:nvSpPr>
          <p:spPr bwMode="auto">
            <a:xfrm flipV="1">
              <a:off x="2694" y="1510"/>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2" name="Line 412"/>
            <p:cNvSpPr>
              <a:spLocks noChangeShapeType="1"/>
            </p:cNvSpPr>
            <p:nvPr/>
          </p:nvSpPr>
          <p:spPr bwMode="auto">
            <a:xfrm flipH="1">
              <a:off x="2688"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3" name="Line 413"/>
            <p:cNvSpPr>
              <a:spLocks noChangeShapeType="1"/>
            </p:cNvSpPr>
            <p:nvPr/>
          </p:nvSpPr>
          <p:spPr bwMode="auto">
            <a:xfrm flipH="1">
              <a:off x="2681" y="151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4" name="Line 414"/>
            <p:cNvSpPr>
              <a:spLocks noChangeShapeType="1"/>
            </p:cNvSpPr>
            <p:nvPr/>
          </p:nvSpPr>
          <p:spPr bwMode="auto">
            <a:xfrm flipH="1" flipV="1">
              <a:off x="2675" y="150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5" name="Line 415"/>
            <p:cNvSpPr>
              <a:spLocks noChangeShapeType="1"/>
            </p:cNvSpPr>
            <p:nvPr/>
          </p:nvSpPr>
          <p:spPr bwMode="auto">
            <a:xfrm flipH="1">
              <a:off x="2669"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6" name="Line 416"/>
            <p:cNvSpPr>
              <a:spLocks noChangeShapeType="1"/>
            </p:cNvSpPr>
            <p:nvPr/>
          </p:nvSpPr>
          <p:spPr bwMode="auto">
            <a:xfrm flipH="1">
              <a:off x="2666"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7" name="Line 417"/>
            <p:cNvSpPr>
              <a:spLocks noChangeShapeType="1"/>
            </p:cNvSpPr>
            <p:nvPr/>
          </p:nvSpPr>
          <p:spPr bwMode="auto">
            <a:xfrm flipH="1" flipV="1">
              <a:off x="2660" y="150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8" name="Line 418"/>
            <p:cNvSpPr>
              <a:spLocks noChangeShapeType="1"/>
            </p:cNvSpPr>
            <p:nvPr/>
          </p:nvSpPr>
          <p:spPr bwMode="auto">
            <a:xfrm flipH="1">
              <a:off x="2654"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39" name="Line 419"/>
            <p:cNvSpPr>
              <a:spLocks noChangeShapeType="1"/>
            </p:cNvSpPr>
            <p:nvPr/>
          </p:nvSpPr>
          <p:spPr bwMode="auto">
            <a:xfrm flipH="1">
              <a:off x="2648"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0" name="Line 420"/>
            <p:cNvSpPr>
              <a:spLocks noChangeShapeType="1"/>
            </p:cNvSpPr>
            <p:nvPr/>
          </p:nvSpPr>
          <p:spPr bwMode="auto">
            <a:xfrm flipH="1" flipV="1">
              <a:off x="2644" y="1500"/>
              <a:ext cx="4"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1" name="Line 421"/>
            <p:cNvSpPr>
              <a:spLocks noChangeShapeType="1"/>
            </p:cNvSpPr>
            <p:nvPr/>
          </p:nvSpPr>
          <p:spPr bwMode="auto">
            <a:xfrm flipH="1">
              <a:off x="2638"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2" name="Line 422"/>
            <p:cNvSpPr>
              <a:spLocks noChangeShapeType="1"/>
            </p:cNvSpPr>
            <p:nvPr/>
          </p:nvSpPr>
          <p:spPr bwMode="auto">
            <a:xfrm flipH="1">
              <a:off x="2632"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3" name="Line 423"/>
            <p:cNvSpPr>
              <a:spLocks noChangeShapeType="1"/>
            </p:cNvSpPr>
            <p:nvPr/>
          </p:nvSpPr>
          <p:spPr bwMode="auto">
            <a:xfrm flipH="1" flipV="1">
              <a:off x="2626" y="149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4" name="Line 424"/>
            <p:cNvSpPr>
              <a:spLocks noChangeShapeType="1"/>
            </p:cNvSpPr>
            <p:nvPr/>
          </p:nvSpPr>
          <p:spPr bwMode="auto">
            <a:xfrm flipH="1">
              <a:off x="2617"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5" name="Line 425"/>
            <p:cNvSpPr>
              <a:spLocks noChangeShapeType="1"/>
            </p:cNvSpPr>
            <p:nvPr/>
          </p:nvSpPr>
          <p:spPr bwMode="auto">
            <a:xfrm flipH="1" flipV="1">
              <a:off x="2611" y="149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6" name="Line 426"/>
            <p:cNvSpPr>
              <a:spLocks noChangeShapeType="1"/>
            </p:cNvSpPr>
            <p:nvPr/>
          </p:nvSpPr>
          <p:spPr bwMode="auto">
            <a:xfrm flipH="1">
              <a:off x="2604"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7" name="Line 427"/>
            <p:cNvSpPr>
              <a:spLocks noChangeShapeType="1"/>
            </p:cNvSpPr>
            <p:nvPr/>
          </p:nvSpPr>
          <p:spPr bwMode="auto">
            <a:xfrm flipH="1">
              <a:off x="2595"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8" name="Line 428"/>
            <p:cNvSpPr>
              <a:spLocks noChangeShapeType="1"/>
            </p:cNvSpPr>
            <p:nvPr/>
          </p:nvSpPr>
          <p:spPr bwMode="auto">
            <a:xfrm flipH="1">
              <a:off x="2589"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49" name="Line 429"/>
            <p:cNvSpPr>
              <a:spLocks noChangeShapeType="1"/>
            </p:cNvSpPr>
            <p:nvPr/>
          </p:nvSpPr>
          <p:spPr bwMode="auto">
            <a:xfrm flipH="1">
              <a:off x="2583"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0" name="Line 430"/>
            <p:cNvSpPr>
              <a:spLocks noChangeShapeType="1"/>
            </p:cNvSpPr>
            <p:nvPr/>
          </p:nvSpPr>
          <p:spPr bwMode="auto">
            <a:xfrm flipH="1">
              <a:off x="2577"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1" name="Line 431"/>
            <p:cNvSpPr>
              <a:spLocks noChangeShapeType="1"/>
            </p:cNvSpPr>
            <p:nvPr/>
          </p:nvSpPr>
          <p:spPr bwMode="auto">
            <a:xfrm flipH="1">
              <a:off x="2574"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2" name="Line 432"/>
            <p:cNvSpPr>
              <a:spLocks noChangeShapeType="1"/>
            </p:cNvSpPr>
            <p:nvPr/>
          </p:nvSpPr>
          <p:spPr bwMode="auto">
            <a:xfrm flipH="1">
              <a:off x="2567"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3" name="Line 433"/>
            <p:cNvSpPr>
              <a:spLocks noChangeShapeType="1"/>
            </p:cNvSpPr>
            <p:nvPr/>
          </p:nvSpPr>
          <p:spPr bwMode="auto">
            <a:xfrm flipH="1">
              <a:off x="2561"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4" name="Line 434"/>
            <p:cNvSpPr>
              <a:spLocks noChangeShapeType="1"/>
            </p:cNvSpPr>
            <p:nvPr/>
          </p:nvSpPr>
          <p:spPr bwMode="auto">
            <a:xfrm flipH="1">
              <a:off x="2555"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5" name="Line 435"/>
            <p:cNvSpPr>
              <a:spLocks noChangeShapeType="1"/>
            </p:cNvSpPr>
            <p:nvPr/>
          </p:nvSpPr>
          <p:spPr bwMode="auto">
            <a:xfrm flipH="1">
              <a:off x="2546"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6" name="Line 436"/>
            <p:cNvSpPr>
              <a:spLocks noChangeShapeType="1"/>
            </p:cNvSpPr>
            <p:nvPr/>
          </p:nvSpPr>
          <p:spPr bwMode="auto">
            <a:xfrm flipH="1">
              <a:off x="2540"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7" name="Line 437"/>
            <p:cNvSpPr>
              <a:spLocks noChangeShapeType="1"/>
            </p:cNvSpPr>
            <p:nvPr/>
          </p:nvSpPr>
          <p:spPr bwMode="auto">
            <a:xfrm flipH="1">
              <a:off x="2534"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8" name="Line 438"/>
            <p:cNvSpPr>
              <a:spLocks noChangeShapeType="1"/>
            </p:cNvSpPr>
            <p:nvPr/>
          </p:nvSpPr>
          <p:spPr bwMode="auto">
            <a:xfrm flipH="1">
              <a:off x="2524"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59" name="Line 439"/>
            <p:cNvSpPr>
              <a:spLocks noChangeShapeType="1"/>
            </p:cNvSpPr>
            <p:nvPr/>
          </p:nvSpPr>
          <p:spPr bwMode="auto">
            <a:xfrm flipH="1">
              <a:off x="2518"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0" name="Line 440"/>
            <p:cNvSpPr>
              <a:spLocks noChangeShapeType="1"/>
            </p:cNvSpPr>
            <p:nvPr/>
          </p:nvSpPr>
          <p:spPr bwMode="auto">
            <a:xfrm flipH="1">
              <a:off x="2512"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1" name="Line 441"/>
            <p:cNvSpPr>
              <a:spLocks noChangeShapeType="1"/>
            </p:cNvSpPr>
            <p:nvPr/>
          </p:nvSpPr>
          <p:spPr bwMode="auto">
            <a:xfrm flipH="1">
              <a:off x="2506"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2" name="Line 442"/>
            <p:cNvSpPr>
              <a:spLocks noChangeShapeType="1"/>
            </p:cNvSpPr>
            <p:nvPr/>
          </p:nvSpPr>
          <p:spPr bwMode="auto">
            <a:xfrm flipH="1" flipV="1">
              <a:off x="2503" y="147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3" name="Line 443"/>
            <p:cNvSpPr>
              <a:spLocks noChangeShapeType="1"/>
            </p:cNvSpPr>
            <p:nvPr/>
          </p:nvSpPr>
          <p:spPr bwMode="auto">
            <a:xfrm flipH="1">
              <a:off x="2497"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4" name="Line 444"/>
            <p:cNvSpPr>
              <a:spLocks noChangeShapeType="1"/>
            </p:cNvSpPr>
            <p:nvPr/>
          </p:nvSpPr>
          <p:spPr bwMode="auto">
            <a:xfrm flipH="1">
              <a:off x="2490"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5" name="Line 445"/>
            <p:cNvSpPr>
              <a:spLocks noChangeShapeType="1"/>
            </p:cNvSpPr>
            <p:nvPr/>
          </p:nvSpPr>
          <p:spPr bwMode="auto">
            <a:xfrm flipH="1" flipV="1">
              <a:off x="2484" y="147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6" name="Line 446"/>
            <p:cNvSpPr>
              <a:spLocks noChangeShapeType="1"/>
            </p:cNvSpPr>
            <p:nvPr/>
          </p:nvSpPr>
          <p:spPr bwMode="auto">
            <a:xfrm flipH="1">
              <a:off x="2475"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7" name="Line 447"/>
            <p:cNvSpPr>
              <a:spLocks noChangeShapeType="1"/>
            </p:cNvSpPr>
            <p:nvPr/>
          </p:nvSpPr>
          <p:spPr bwMode="auto">
            <a:xfrm flipH="1" flipV="1">
              <a:off x="2469" y="146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8" name="Line 448"/>
            <p:cNvSpPr>
              <a:spLocks noChangeShapeType="1"/>
            </p:cNvSpPr>
            <p:nvPr/>
          </p:nvSpPr>
          <p:spPr bwMode="auto">
            <a:xfrm flipH="1">
              <a:off x="2463"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69" name="Line 449"/>
            <p:cNvSpPr>
              <a:spLocks noChangeShapeType="1"/>
            </p:cNvSpPr>
            <p:nvPr/>
          </p:nvSpPr>
          <p:spPr bwMode="auto">
            <a:xfrm flipH="1" flipV="1">
              <a:off x="2453" y="1463"/>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0" name="Line 450"/>
            <p:cNvSpPr>
              <a:spLocks noChangeShapeType="1"/>
            </p:cNvSpPr>
            <p:nvPr/>
          </p:nvSpPr>
          <p:spPr bwMode="auto">
            <a:xfrm flipH="1">
              <a:off x="2447"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1" name="Line 451"/>
            <p:cNvSpPr>
              <a:spLocks noChangeShapeType="1"/>
            </p:cNvSpPr>
            <p:nvPr/>
          </p:nvSpPr>
          <p:spPr bwMode="auto">
            <a:xfrm flipH="1">
              <a:off x="2441"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2" name="Line 452"/>
            <p:cNvSpPr>
              <a:spLocks noChangeShapeType="1"/>
            </p:cNvSpPr>
            <p:nvPr/>
          </p:nvSpPr>
          <p:spPr bwMode="auto">
            <a:xfrm flipH="1">
              <a:off x="2435"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3" name="Line 453"/>
            <p:cNvSpPr>
              <a:spLocks noChangeShapeType="1"/>
            </p:cNvSpPr>
            <p:nvPr/>
          </p:nvSpPr>
          <p:spPr bwMode="auto">
            <a:xfrm flipH="1">
              <a:off x="2432"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4" name="Line 454"/>
            <p:cNvSpPr>
              <a:spLocks noChangeShapeType="1"/>
            </p:cNvSpPr>
            <p:nvPr/>
          </p:nvSpPr>
          <p:spPr bwMode="auto">
            <a:xfrm flipH="1">
              <a:off x="2426"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5" name="Line 455"/>
            <p:cNvSpPr>
              <a:spLocks noChangeShapeType="1"/>
            </p:cNvSpPr>
            <p:nvPr/>
          </p:nvSpPr>
          <p:spPr bwMode="auto">
            <a:xfrm flipH="1">
              <a:off x="2420"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6" name="Line 456"/>
            <p:cNvSpPr>
              <a:spLocks noChangeShapeType="1"/>
            </p:cNvSpPr>
            <p:nvPr/>
          </p:nvSpPr>
          <p:spPr bwMode="auto">
            <a:xfrm flipH="1">
              <a:off x="2413"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7" name="Line 457"/>
            <p:cNvSpPr>
              <a:spLocks noChangeShapeType="1"/>
            </p:cNvSpPr>
            <p:nvPr/>
          </p:nvSpPr>
          <p:spPr bwMode="auto">
            <a:xfrm flipH="1">
              <a:off x="2410"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8" name="Line 458"/>
            <p:cNvSpPr>
              <a:spLocks noChangeShapeType="1"/>
            </p:cNvSpPr>
            <p:nvPr/>
          </p:nvSpPr>
          <p:spPr bwMode="auto">
            <a:xfrm flipH="1">
              <a:off x="2404"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79" name="Line 459"/>
            <p:cNvSpPr>
              <a:spLocks noChangeShapeType="1"/>
            </p:cNvSpPr>
            <p:nvPr/>
          </p:nvSpPr>
          <p:spPr bwMode="auto">
            <a:xfrm flipH="1">
              <a:off x="2398"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0" name="Line 460"/>
            <p:cNvSpPr>
              <a:spLocks noChangeShapeType="1"/>
            </p:cNvSpPr>
            <p:nvPr/>
          </p:nvSpPr>
          <p:spPr bwMode="auto">
            <a:xfrm flipH="1">
              <a:off x="2392"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1" name="Line 461"/>
            <p:cNvSpPr>
              <a:spLocks noChangeShapeType="1"/>
            </p:cNvSpPr>
            <p:nvPr/>
          </p:nvSpPr>
          <p:spPr bwMode="auto">
            <a:xfrm flipH="1">
              <a:off x="2383"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2" name="Line 462"/>
            <p:cNvSpPr>
              <a:spLocks noChangeShapeType="1"/>
            </p:cNvSpPr>
            <p:nvPr/>
          </p:nvSpPr>
          <p:spPr bwMode="auto">
            <a:xfrm flipH="1">
              <a:off x="2376"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3" name="Line 463"/>
            <p:cNvSpPr>
              <a:spLocks noChangeShapeType="1"/>
            </p:cNvSpPr>
            <p:nvPr/>
          </p:nvSpPr>
          <p:spPr bwMode="auto">
            <a:xfrm flipH="1">
              <a:off x="2370"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4" name="Line 464"/>
            <p:cNvSpPr>
              <a:spLocks noChangeShapeType="1"/>
            </p:cNvSpPr>
            <p:nvPr/>
          </p:nvSpPr>
          <p:spPr bwMode="auto">
            <a:xfrm flipH="1">
              <a:off x="2364"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5" name="Line 465"/>
            <p:cNvSpPr>
              <a:spLocks noChangeShapeType="1"/>
            </p:cNvSpPr>
            <p:nvPr/>
          </p:nvSpPr>
          <p:spPr bwMode="auto">
            <a:xfrm flipH="1" flipV="1">
              <a:off x="2361" y="144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6" name="Line 466"/>
            <p:cNvSpPr>
              <a:spLocks noChangeShapeType="1"/>
            </p:cNvSpPr>
            <p:nvPr/>
          </p:nvSpPr>
          <p:spPr bwMode="auto">
            <a:xfrm flipH="1">
              <a:off x="2355"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7" name="Line 467"/>
            <p:cNvSpPr>
              <a:spLocks noChangeShapeType="1"/>
            </p:cNvSpPr>
            <p:nvPr/>
          </p:nvSpPr>
          <p:spPr bwMode="auto">
            <a:xfrm flipH="1">
              <a:off x="2349"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8" name="Line 468"/>
            <p:cNvSpPr>
              <a:spLocks noChangeShapeType="1"/>
            </p:cNvSpPr>
            <p:nvPr/>
          </p:nvSpPr>
          <p:spPr bwMode="auto">
            <a:xfrm flipH="1" flipV="1">
              <a:off x="2342" y="1442"/>
              <a:ext cx="4"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89" name="Line 469"/>
            <p:cNvSpPr>
              <a:spLocks noChangeShapeType="1"/>
            </p:cNvSpPr>
            <p:nvPr/>
          </p:nvSpPr>
          <p:spPr bwMode="auto">
            <a:xfrm flipH="1">
              <a:off x="2339"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0" name="Line 470"/>
            <p:cNvSpPr>
              <a:spLocks noChangeShapeType="1"/>
            </p:cNvSpPr>
            <p:nvPr/>
          </p:nvSpPr>
          <p:spPr bwMode="auto">
            <a:xfrm flipH="1">
              <a:off x="2333"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1" name="Line 471"/>
            <p:cNvSpPr>
              <a:spLocks noChangeShapeType="1"/>
            </p:cNvSpPr>
            <p:nvPr/>
          </p:nvSpPr>
          <p:spPr bwMode="auto">
            <a:xfrm flipH="1" flipV="1">
              <a:off x="2327" y="143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2" name="Line 472"/>
            <p:cNvSpPr>
              <a:spLocks noChangeShapeType="1"/>
            </p:cNvSpPr>
            <p:nvPr/>
          </p:nvSpPr>
          <p:spPr bwMode="auto">
            <a:xfrm flipH="1">
              <a:off x="2321" y="143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3" name="Line 473"/>
            <p:cNvSpPr>
              <a:spLocks noChangeShapeType="1"/>
            </p:cNvSpPr>
            <p:nvPr/>
          </p:nvSpPr>
          <p:spPr bwMode="auto">
            <a:xfrm flipH="1" flipV="1">
              <a:off x="2312" y="143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4" name="Line 474"/>
            <p:cNvSpPr>
              <a:spLocks noChangeShapeType="1"/>
            </p:cNvSpPr>
            <p:nvPr/>
          </p:nvSpPr>
          <p:spPr bwMode="auto">
            <a:xfrm flipH="1">
              <a:off x="2305" y="143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5" name="Line 475"/>
            <p:cNvSpPr>
              <a:spLocks noChangeShapeType="1"/>
            </p:cNvSpPr>
            <p:nvPr/>
          </p:nvSpPr>
          <p:spPr bwMode="auto">
            <a:xfrm flipH="1">
              <a:off x="2299" y="143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6" name="Line 476"/>
            <p:cNvSpPr>
              <a:spLocks noChangeShapeType="1"/>
            </p:cNvSpPr>
            <p:nvPr/>
          </p:nvSpPr>
          <p:spPr bwMode="auto">
            <a:xfrm flipH="1" flipV="1">
              <a:off x="2293" y="143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7" name="Line 477"/>
            <p:cNvSpPr>
              <a:spLocks noChangeShapeType="1"/>
            </p:cNvSpPr>
            <p:nvPr/>
          </p:nvSpPr>
          <p:spPr bwMode="auto">
            <a:xfrm flipH="1">
              <a:off x="2290" y="143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8" name="Line 478"/>
            <p:cNvSpPr>
              <a:spLocks noChangeShapeType="1"/>
            </p:cNvSpPr>
            <p:nvPr/>
          </p:nvSpPr>
          <p:spPr bwMode="auto">
            <a:xfrm flipH="1">
              <a:off x="2284" y="143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399" name="Line 479"/>
            <p:cNvSpPr>
              <a:spLocks noChangeShapeType="1"/>
            </p:cNvSpPr>
            <p:nvPr/>
          </p:nvSpPr>
          <p:spPr bwMode="auto">
            <a:xfrm flipH="1">
              <a:off x="2278" y="143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0" name="Line 480"/>
            <p:cNvSpPr>
              <a:spLocks noChangeShapeType="1"/>
            </p:cNvSpPr>
            <p:nvPr/>
          </p:nvSpPr>
          <p:spPr bwMode="auto">
            <a:xfrm flipH="1">
              <a:off x="2272" y="143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1" name="Line 481"/>
            <p:cNvSpPr>
              <a:spLocks noChangeShapeType="1"/>
            </p:cNvSpPr>
            <p:nvPr/>
          </p:nvSpPr>
          <p:spPr bwMode="auto">
            <a:xfrm flipH="1">
              <a:off x="2269" y="143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2" name="Line 482"/>
            <p:cNvSpPr>
              <a:spLocks noChangeShapeType="1"/>
            </p:cNvSpPr>
            <p:nvPr/>
          </p:nvSpPr>
          <p:spPr bwMode="auto">
            <a:xfrm flipH="1">
              <a:off x="2262" y="142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3" name="Line 483"/>
            <p:cNvSpPr>
              <a:spLocks noChangeShapeType="1"/>
            </p:cNvSpPr>
            <p:nvPr/>
          </p:nvSpPr>
          <p:spPr bwMode="auto">
            <a:xfrm flipH="1">
              <a:off x="2256" y="142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4" name="Line 484"/>
            <p:cNvSpPr>
              <a:spLocks noChangeShapeType="1"/>
            </p:cNvSpPr>
            <p:nvPr/>
          </p:nvSpPr>
          <p:spPr bwMode="auto">
            <a:xfrm flipH="1">
              <a:off x="2250" y="142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5" name="Line 485"/>
            <p:cNvSpPr>
              <a:spLocks noChangeShapeType="1"/>
            </p:cNvSpPr>
            <p:nvPr/>
          </p:nvSpPr>
          <p:spPr bwMode="auto">
            <a:xfrm flipH="1">
              <a:off x="2241" y="142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6" name="Line 486"/>
            <p:cNvSpPr>
              <a:spLocks noChangeShapeType="1"/>
            </p:cNvSpPr>
            <p:nvPr/>
          </p:nvSpPr>
          <p:spPr bwMode="auto">
            <a:xfrm flipH="1">
              <a:off x="2235" y="142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7" name="Line 487"/>
            <p:cNvSpPr>
              <a:spLocks noChangeShapeType="1"/>
            </p:cNvSpPr>
            <p:nvPr/>
          </p:nvSpPr>
          <p:spPr bwMode="auto">
            <a:xfrm flipH="1">
              <a:off x="2228" y="142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8" name="Line 488"/>
            <p:cNvSpPr>
              <a:spLocks noChangeShapeType="1"/>
            </p:cNvSpPr>
            <p:nvPr/>
          </p:nvSpPr>
          <p:spPr bwMode="auto">
            <a:xfrm flipH="1">
              <a:off x="2219" y="142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09" name="Line 489"/>
            <p:cNvSpPr>
              <a:spLocks noChangeShapeType="1"/>
            </p:cNvSpPr>
            <p:nvPr/>
          </p:nvSpPr>
          <p:spPr bwMode="auto">
            <a:xfrm flipH="1">
              <a:off x="2980" y="143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0" name="Line 490"/>
            <p:cNvSpPr>
              <a:spLocks noChangeShapeType="1"/>
            </p:cNvSpPr>
            <p:nvPr/>
          </p:nvSpPr>
          <p:spPr bwMode="auto">
            <a:xfrm flipH="1">
              <a:off x="2974" y="143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1" name="Line 491"/>
            <p:cNvSpPr>
              <a:spLocks noChangeShapeType="1"/>
            </p:cNvSpPr>
            <p:nvPr/>
          </p:nvSpPr>
          <p:spPr bwMode="auto">
            <a:xfrm flipH="1">
              <a:off x="2968" y="143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2" name="Line 492"/>
            <p:cNvSpPr>
              <a:spLocks noChangeShapeType="1"/>
            </p:cNvSpPr>
            <p:nvPr/>
          </p:nvSpPr>
          <p:spPr bwMode="auto">
            <a:xfrm flipH="1">
              <a:off x="2965" y="143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3" name="Line 493"/>
            <p:cNvSpPr>
              <a:spLocks noChangeShapeType="1"/>
            </p:cNvSpPr>
            <p:nvPr/>
          </p:nvSpPr>
          <p:spPr bwMode="auto">
            <a:xfrm flipH="1">
              <a:off x="2959" y="143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4" name="Line 494"/>
            <p:cNvSpPr>
              <a:spLocks noChangeShapeType="1"/>
            </p:cNvSpPr>
            <p:nvPr/>
          </p:nvSpPr>
          <p:spPr bwMode="auto">
            <a:xfrm flipH="1">
              <a:off x="2953" y="143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5" name="Line 495"/>
            <p:cNvSpPr>
              <a:spLocks noChangeShapeType="1"/>
            </p:cNvSpPr>
            <p:nvPr/>
          </p:nvSpPr>
          <p:spPr bwMode="auto">
            <a:xfrm flipH="1">
              <a:off x="2946" y="144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6" name="Line 496"/>
            <p:cNvSpPr>
              <a:spLocks noChangeShapeType="1"/>
            </p:cNvSpPr>
            <p:nvPr/>
          </p:nvSpPr>
          <p:spPr bwMode="auto">
            <a:xfrm flipH="1">
              <a:off x="2937"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7" name="Line 497"/>
            <p:cNvSpPr>
              <a:spLocks noChangeShapeType="1"/>
            </p:cNvSpPr>
            <p:nvPr/>
          </p:nvSpPr>
          <p:spPr bwMode="auto">
            <a:xfrm flipH="1">
              <a:off x="2931"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8" name="Line 498"/>
            <p:cNvSpPr>
              <a:spLocks noChangeShapeType="1"/>
            </p:cNvSpPr>
            <p:nvPr/>
          </p:nvSpPr>
          <p:spPr bwMode="auto">
            <a:xfrm flipH="1">
              <a:off x="2925"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19" name="Line 499"/>
            <p:cNvSpPr>
              <a:spLocks noChangeShapeType="1"/>
            </p:cNvSpPr>
            <p:nvPr/>
          </p:nvSpPr>
          <p:spPr bwMode="auto">
            <a:xfrm flipH="1">
              <a:off x="2919" y="144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0" name="Line 500"/>
            <p:cNvSpPr>
              <a:spLocks noChangeShapeType="1"/>
            </p:cNvSpPr>
            <p:nvPr/>
          </p:nvSpPr>
          <p:spPr bwMode="auto">
            <a:xfrm flipH="1">
              <a:off x="2909" y="144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1" name="Line 501"/>
            <p:cNvSpPr>
              <a:spLocks noChangeShapeType="1"/>
            </p:cNvSpPr>
            <p:nvPr/>
          </p:nvSpPr>
          <p:spPr bwMode="auto">
            <a:xfrm flipH="1">
              <a:off x="2903"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2" name="Line 502"/>
            <p:cNvSpPr>
              <a:spLocks noChangeShapeType="1"/>
            </p:cNvSpPr>
            <p:nvPr/>
          </p:nvSpPr>
          <p:spPr bwMode="auto">
            <a:xfrm flipH="1">
              <a:off x="2897"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3" name="Line 503"/>
            <p:cNvSpPr>
              <a:spLocks noChangeShapeType="1"/>
            </p:cNvSpPr>
            <p:nvPr/>
          </p:nvSpPr>
          <p:spPr bwMode="auto">
            <a:xfrm flipH="1">
              <a:off x="2891"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4" name="Line 504"/>
            <p:cNvSpPr>
              <a:spLocks noChangeShapeType="1"/>
            </p:cNvSpPr>
            <p:nvPr/>
          </p:nvSpPr>
          <p:spPr bwMode="auto">
            <a:xfrm flipH="1">
              <a:off x="2882"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5" name="Line 505"/>
            <p:cNvSpPr>
              <a:spLocks noChangeShapeType="1"/>
            </p:cNvSpPr>
            <p:nvPr/>
          </p:nvSpPr>
          <p:spPr bwMode="auto">
            <a:xfrm flipH="1">
              <a:off x="2876" y="144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6" name="Line 506"/>
            <p:cNvSpPr>
              <a:spLocks noChangeShapeType="1"/>
            </p:cNvSpPr>
            <p:nvPr/>
          </p:nvSpPr>
          <p:spPr bwMode="auto">
            <a:xfrm flipH="1">
              <a:off x="2869"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7" name="Line 507"/>
            <p:cNvSpPr>
              <a:spLocks noChangeShapeType="1"/>
            </p:cNvSpPr>
            <p:nvPr/>
          </p:nvSpPr>
          <p:spPr bwMode="auto">
            <a:xfrm flipH="1">
              <a:off x="2863"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8" name="Line 508"/>
            <p:cNvSpPr>
              <a:spLocks noChangeShapeType="1"/>
            </p:cNvSpPr>
            <p:nvPr/>
          </p:nvSpPr>
          <p:spPr bwMode="auto">
            <a:xfrm flipH="1">
              <a:off x="2854"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29" name="Line 509"/>
            <p:cNvSpPr>
              <a:spLocks noChangeShapeType="1"/>
            </p:cNvSpPr>
            <p:nvPr/>
          </p:nvSpPr>
          <p:spPr bwMode="auto">
            <a:xfrm flipH="1">
              <a:off x="2848"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0" name="Line 510"/>
            <p:cNvSpPr>
              <a:spLocks noChangeShapeType="1"/>
            </p:cNvSpPr>
            <p:nvPr/>
          </p:nvSpPr>
          <p:spPr bwMode="auto">
            <a:xfrm flipH="1">
              <a:off x="2842" y="144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1" name="Line 511"/>
            <p:cNvSpPr>
              <a:spLocks noChangeShapeType="1"/>
            </p:cNvSpPr>
            <p:nvPr/>
          </p:nvSpPr>
          <p:spPr bwMode="auto">
            <a:xfrm flipH="1">
              <a:off x="2835" y="1448"/>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2" name="Line 512"/>
            <p:cNvSpPr>
              <a:spLocks noChangeShapeType="1"/>
            </p:cNvSpPr>
            <p:nvPr/>
          </p:nvSpPr>
          <p:spPr bwMode="auto">
            <a:xfrm flipH="1">
              <a:off x="2832"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3" name="Line 513"/>
            <p:cNvSpPr>
              <a:spLocks noChangeShapeType="1"/>
            </p:cNvSpPr>
            <p:nvPr/>
          </p:nvSpPr>
          <p:spPr bwMode="auto">
            <a:xfrm flipH="1">
              <a:off x="2826"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4" name="Line 514"/>
            <p:cNvSpPr>
              <a:spLocks noChangeShapeType="1"/>
            </p:cNvSpPr>
            <p:nvPr/>
          </p:nvSpPr>
          <p:spPr bwMode="auto">
            <a:xfrm flipH="1">
              <a:off x="2820"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5" name="Line 515"/>
            <p:cNvSpPr>
              <a:spLocks noChangeShapeType="1"/>
            </p:cNvSpPr>
            <p:nvPr/>
          </p:nvSpPr>
          <p:spPr bwMode="auto">
            <a:xfrm flipH="1">
              <a:off x="2814"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6" name="Line 516"/>
            <p:cNvSpPr>
              <a:spLocks noChangeShapeType="1"/>
            </p:cNvSpPr>
            <p:nvPr/>
          </p:nvSpPr>
          <p:spPr bwMode="auto">
            <a:xfrm flipH="1">
              <a:off x="2808"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7" name="Line 517"/>
            <p:cNvSpPr>
              <a:spLocks noChangeShapeType="1"/>
            </p:cNvSpPr>
            <p:nvPr/>
          </p:nvSpPr>
          <p:spPr bwMode="auto">
            <a:xfrm flipH="1">
              <a:off x="2805"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8" name="Line 518"/>
            <p:cNvSpPr>
              <a:spLocks noChangeShapeType="1"/>
            </p:cNvSpPr>
            <p:nvPr/>
          </p:nvSpPr>
          <p:spPr bwMode="auto">
            <a:xfrm flipH="1">
              <a:off x="2799" y="145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39" name="Line 519"/>
            <p:cNvSpPr>
              <a:spLocks noChangeShapeType="1"/>
            </p:cNvSpPr>
            <p:nvPr/>
          </p:nvSpPr>
          <p:spPr bwMode="auto">
            <a:xfrm flipH="1">
              <a:off x="2792"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0" name="Line 520"/>
            <p:cNvSpPr>
              <a:spLocks noChangeShapeType="1"/>
            </p:cNvSpPr>
            <p:nvPr/>
          </p:nvSpPr>
          <p:spPr bwMode="auto">
            <a:xfrm flipH="1">
              <a:off x="2786"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1" name="Line 521"/>
            <p:cNvSpPr>
              <a:spLocks noChangeShapeType="1"/>
            </p:cNvSpPr>
            <p:nvPr/>
          </p:nvSpPr>
          <p:spPr bwMode="auto">
            <a:xfrm flipH="1">
              <a:off x="2780"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2" name="Line 522"/>
            <p:cNvSpPr>
              <a:spLocks noChangeShapeType="1"/>
            </p:cNvSpPr>
            <p:nvPr/>
          </p:nvSpPr>
          <p:spPr bwMode="auto">
            <a:xfrm flipH="1">
              <a:off x="2777"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3" name="Line 523"/>
            <p:cNvSpPr>
              <a:spLocks noChangeShapeType="1"/>
            </p:cNvSpPr>
            <p:nvPr/>
          </p:nvSpPr>
          <p:spPr bwMode="auto">
            <a:xfrm flipH="1">
              <a:off x="2771"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4" name="Line 524"/>
            <p:cNvSpPr>
              <a:spLocks noChangeShapeType="1"/>
            </p:cNvSpPr>
            <p:nvPr/>
          </p:nvSpPr>
          <p:spPr bwMode="auto">
            <a:xfrm flipH="1">
              <a:off x="2765" y="145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5" name="Line 525"/>
            <p:cNvSpPr>
              <a:spLocks noChangeShapeType="1"/>
            </p:cNvSpPr>
            <p:nvPr/>
          </p:nvSpPr>
          <p:spPr bwMode="auto">
            <a:xfrm flipH="1">
              <a:off x="2758" y="145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6" name="Line 526"/>
            <p:cNvSpPr>
              <a:spLocks noChangeShapeType="1"/>
            </p:cNvSpPr>
            <p:nvPr/>
          </p:nvSpPr>
          <p:spPr bwMode="auto">
            <a:xfrm flipH="1">
              <a:off x="2749"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7" name="Line 527"/>
            <p:cNvSpPr>
              <a:spLocks noChangeShapeType="1"/>
            </p:cNvSpPr>
            <p:nvPr/>
          </p:nvSpPr>
          <p:spPr bwMode="auto">
            <a:xfrm flipH="1">
              <a:off x="2743"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8" name="Line 528"/>
            <p:cNvSpPr>
              <a:spLocks noChangeShapeType="1"/>
            </p:cNvSpPr>
            <p:nvPr/>
          </p:nvSpPr>
          <p:spPr bwMode="auto">
            <a:xfrm flipH="1">
              <a:off x="2737"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49" name="Line 529"/>
            <p:cNvSpPr>
              <a:spLocks noChangeShapeType="1"/>
            </p:cNvSpPr>
            <p:nvPr/>
          </p:nvSpPr>
          <p:spPr bwMode="auto">
            <a:xfrm flipH="1">
              <a:off x="2731" y="145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0" name="Line 530"/>
            <p:cNvSpPr>
              <a:spLocks noChangeShapeType="1"/>
            </p:cNvSpPr>
            <p:nvPr/>
          </p:nvSpPr>
          <p:spPr bwMode="auto">
            <a:xfrm flipH="1">
              <a:off x="2721" y="145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1" name="Line 531"/>
            <p:cNvSpPr>
              <a:spLocks noChangeShapeType="1"/>
            </p:cNvSpPr>
            <p:nvPr/>
          </p:nvSpPr>
          <p:spPr bwMode="auto">
            <a:xfrm flipH="1">
              <a:off x="2715"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2" name="Line 532"/>
            <p:cNvSpPr>
              <a:spLocks noChangeShapeType="1"/>
            </p:cNvSpPr>
            <p:nvPr/>
          </p:nvSpPr>
          <p:spPr bwMode="auto">
            <a:xfrm flipH="1">
              <a:off x="2709"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3" name="Line 533"/>
            <p:cNvSpPr>
              <a:spLocks noChangeShapeType="1"/>
            </p:cNvSpPr>
            <p:nvPr/>
          </p:nvSpPr>
          <p:spPr bwMode="auto">
            <a:xfrm flipH="1">
              <a:off x="2703"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4" name="Line 534"/>
            <p:cNvSpPr>
              <a:spLocks noChangeShapeType="1"/>
            </p:cNvSpPr>
            <p:nvPr/>
          </p:nvSpPr>
          <p:spPr bwMode="auto">
            <a:xfrm flipH="1">
              <a:off x="2694"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5" name="Line 535"/>
            <p:cNvSpPr>
              <a:spLocks noChangeShapeType="1"/>
            </p:cNvSpPr>
            <p:nvPr/>
          </p:nvSpPr>
          <p:spPr bwMode="auto">
            <a:xfrm flipH="1">
              <a:off x="2688" y="146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6" name="Line 536"/>
            <p:cNvSpPr>
              <a:spLocks noChangeShapeType="1"/>
            </p:cNvSpPr>
            <p:nvPr/>
          </p:nvSpPr>
          <p:spPr bwMode="auto">
            <a:xfrm flipH="1">
              <a:off x="2681" y="146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7" name="Line 537"/>
            <p:cNvSpPr>
              <a:spLocks noChangeShapeType="1"/>
            </p:cNvSpPr>
            <p:nvPr/>
          </p:nvSpPr>
          <p:spPr bwMode="auto">
            <a:xfrm flipH="1">
              <a:off x="2675"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8" name="Line 538"/>
            <p:cNvSpPr>
              <a:spLocks noChangeShapeType="1"/>
            </p:cNvSpPr>
            <p:nvPr/>
          </p:nvSpPr>
          <p:spPr bwMode="auto">
            <a:xfrm flipH="1">
              <a:off x="2666"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59" name="Line 539"/>
            <p:cNvSpPr>
              <a:spLocks noChangeShapeType="1"/>
            </p:cNvSpPr>
            <p:nvPr/>
          </p:nvSpPr>
          <p:spPr bwMode="auto">
            <a:xfrm flipH="1">
              <a:off x="2660"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0" name="Line 540"/>
            <p:cNvSpPr>
              <a:spLocks noChangeShapeType="1"/>
            </p:cNvSpPr>
            <p:nvPr/>
          </p:nvSpPr>
          <p:spPr bwMode="auto">
            <a:xfrm flipH="1">
              <a:off x="2654"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1" name="Line 541"/>
            <p:cNvSpPr>
              <a:spLocks noChangeShapeType="1"/>
            </p:cNvSpPr>
            <p:nvPr/>
          </p:nvSpPr>
          <p:spPr bwMode="auto">
            <a:xfrm flipH="1">
              <a:off x="2648" y="146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2" name="Line 542"/>
            <p:cNvSpPr>
              <a:spLocks noChangeShapeType="1"/>
            </p:cNvSpPr>
            <p:nvPr/>
          </p:nvSpPr>
          <p:spPr bwMode="auto">
            <a:xfrm flipH="1">
              <a:off x="2644" y="146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3" name="Line 543"/>
            <p:cNvSpPr>
              <a:spLocks noChangeShapeType="1"/>
            </p:cNvSpPr>
            <p:nvPr/>
          </p:nvSpPr>
          <p:spPr bwMode="auto">
            <a:xfrm flipH="1">
              <a:off x="2638"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4" name="Line 544"/>
            <p:cNvSpPr>
              <a:spLocks noChangeShapeType="1"/>
            </p:cNvSpPr>
            <p:nvPr/>
          </p:nvSpPr>
          <p:spPr bwMode="auto">
            <a:xfrm flipH="1">
              <a:off x="2632"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5" name="Line 545"/>
            <p:cNvSpPr>
              <a:spLocks noChangeShapeType="1"/>
            </p:cNvSpPr>
            <p:nvPr/>
          </p:nvSpPr>
          <p:spPr bwMode="auto">
            <a:xfrm flipH="1">
              <a:off x="2626"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6" name="Line 546"/>
            <p:cNvSpPr>
              <a:spLocks noChangeShapeType="1"/>
            </p:cNvSpPr>
            <p:nvPr/>
          </p:nvSpPr>
          <p:spPr bwMode="auto">
            <a:xfrm flipH="1">
              <a:off x="2620"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7" name="Line 547"/>
            <p:cNvSpPr>
              <a:spLocks noChangeShapeType="1"/>
            </p:cNvSpPr>
            <p:nvPr/>
          </p:nvSpPr>
          <p:spPr bwMode="auto">
            <a:xfrm flipH="1">
              <a:off x="2617"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8" name="Line 548"/>
            <p:cNvSpPr>
              <a:spLocks noChangeShapeType="1"/>
            </p:cNvSpPr>
            <p:nvPr/>
          </p:nvSpPr>
          <p:spPr bwMode="auto">
            <a:xfrm flipH="1">
              <a:off x="2611"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69" name="Line 549"/>
            <p:cNvSpPr>
              <a:spLocks noChangeShapeType="1"/>
            </p:cNvSpPr>
            <p:nvPr/>
          </p:nvSpPr>
          <p:spPr bwMode="auto">
            <a:xfrm flipH="1">
              <a:off x="2604" y="14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0" name="Line 550"/>
            <p:cNvSpPr>
              <a:spLocks noChangeShapeType="1"/>
            </p:cNvSpPr>
            <p:nvPr/>
          </p:nvSpPr>
          <p:spPr bwMode="auto">
            <a:xfrm flipH="1">
              <a:off x="2598"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1" name="Line 551"/>
            <p:cNvSpPr>
              <a:spLocks noChangeShapeType="1"/>
            </p:cNvSpPr>
            <p:nvPr/>
          </p:nvSpPr>
          <p:spPr bwMode="auto">
            <a:xfrm flipH="1">
              <a:off x="2592"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2" name="Line 552"/>
            <p:cNvSpPr>
              <a:spLocks noChangeShapeType="1"/>
            </p:cNvSpPr>
            <p:nvPr/>
          </p:nvSpPr>
          <p:spPr bwMode="auto">
            <a:xfrm flipH="1">
              <a:off x="2589"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3" name="Line 553"/>
            <p:cNvSpPr>
              <a:spLocks noChangeShapeType="1"/>
            </p:cNvSpPr>
            <p:nvPr/>
          </p:nvSpPr>
          <p:spPr bwMode="auto">
            <a:xfrm flipH="1">
              <a:off x="2583"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4" name="Line 554"/>
            <p:cNvSpPr>
              <a:spLocks noChangeShapeType="1"/>
            </p:cNvSpPr>
            <p:nvPr/>
          </p:nvSpPr>
          <p:spPr bwMode="auto">
            <a:xfrm flipH="1">
              <a:off x="2577" y="14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5" name="Line 555"/>
            <p:cNvSpPr>
              <a:spLocks noChangeShapeType="1"/>
            </p:cNvSpPr>
            <p:nvPr/>
          </p:nvSpPr>
          <p:spPr bwMode="auto">
            <a:xfrm flipH="1">
              <a:off x="2570" y="147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6" name="Line 556"/>
            <p:cNvSpPr>
              <a:spLocks noChangeShapeType="1"/>
            </p:cNvSpPr>
            <p:nvPr/>
          </p:nvSpPr>
          <p:spPr bwMode="auto">
            <a:xfrm flipH="1">
              <a:off x="2561"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7" name="Line 557"/>
            <p:cNvSpPr>
              <a:spLocks noChangeShapeType="1"/>
            </p:cNvSpPr>
            <p:nvPr/>
          </p:nvSpPr>
          <p:spPr bwMode="auto">
            <a:xfrm flipH="1">
              <a:off x="2555"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8" name="Line 558"/>
            <p:cNvSpPr>
              <a:spLocks noChangeShapeType="1"/>
            </p:cNvSpPr>
            <p:nvPr/>
          </p:nvSpPr>
          <p:spPr bwMode="auto">
            <a:xfrm flipH="1">
              <a:off x="2549"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79" name="Line 559"/>
            <p:cNvSpPr>
              <a:spLocks noChangeShapeType="1"/>
            </p:cNvSpPr>
            <p:nvPr/>
          </p:nvSpPr>
          <p:spPr bwMode="auto">
            <a:xfrm flipH="1">
              <a:off x="2543"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0" name="Line 560"/>
            <p:cNvSpPr>
              <a:spLocks noChangeShapeType="1"/>
            </p:cNvSpPr>
            <p:nvPr/>
          </p:nvSpPr>
          <p:spPr bwMode="auto">
            <a:xfrm flipH="1">
              <a:off x="2534"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1" name="Line 561"/>
            <p:cNvSpPr>
              <a:spLocks noChangeShapeType="1"/>
            </p:cNvSpPr>
            <p:nvPr/>
          </p:nvSpPr>
          <p:spPr bwMode="auto">
            <a:xfrm flipH="1">
              <a:off x="2527" y="14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2" name="Line 562"/>
            <p:cNvSpPr>
              <a:spLocks noChangeShapeType="1"/>
            </p:cNvSpPr>
            <p:nvPr/>
          </p:nvSpPr>
          <p:spPr bwMode="auto">
            <a:xfrm flipH="1">
              <a:off x="2521" y="147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3" name="Line 563"/>
            <p:cNvSpPr>
              <a:spLocks noChangeShapeType="1"/>
            </p:cNvSpPr>
            <p:nvPr/>
          </p:nvSpPr>
          <p:spPr bwMode="auto">
            <a:xfrm flipH="1">
              <a:off x="2515"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4" name="Line 564"/>
            <p:cNvSpPr>
              <a:spLocks noChangeShapeType="1"/>
            </p:cNvSpPr>
            <p:nvPr/>
          </p:nvSpPr>
          <p:spPr bwMode="auto">
            <a:xfrm flipH="1">
              <a:off x="2506"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5" name="Line 565"/>
            <p:cNvSpPr>
              <a:spLocks noChangeShapeType="1"/>
            </p:cNvSpPr>
            <p:nvPr/>
          </p:nvSpPr>
          <p:spPr bwMode="auto">
            <a:xfrm flipH="1">
              <a:off x="2500"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6" name="Line 566"/>
            <p:cNvSpPr>
              <a:spLocks noChangeShapeType="1"/>
            </p:cNvSpPr>
            <p:nvPr/>
          </p:nvSpPr>
          <p:spPr bwMode="auto">
            <a:xfrm flipH="1">
              <a:off x="2493" y="147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7" name="Line 567"/>
            <p:cNvSpPr>
              <a:spLocks noChangeShapeType="1"/>
            </p:cNvSpPr>
            <p:nvPr/>
          </p:nvSpPr>
          <p:spPr bwMode="auto">
            <a:xfrm flipH="1">
              <a:off x="2487" y="14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8" name="Line 568"/>
            <p:cNvSpPr>
              <a:spLocks noChangeShapeType="1"/>
            </p:cNvSpPr>
            <p:nvPr/>
          </p:nvSpPr>
          <p:spPr bwMode="auto">
            <a:xfrm>
              <a:off x="2484" y="1476"/>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89" name="Line 569"/>
            <p:cNvSpPr>
              <a:spLocks noChangeShapeType="1"/>
            </p:cNvSpPr>
            <p:nvPr/>
          </p:nvSpPr>
          <p:spPr bwMode="auto">
            <a:xfrm flipH="1">
              <a:off x="2478"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0" name="Line 570"/>
            <p:cNvSpPr>
              <a:spLocks noChangeShapeType="1"/>
            </p:cNvSpPr>
            <p:nvPr/>
          </p:nvSpPr>
          <p:spPr bwMode="auto">
            <a:xfrm flipH="1">
              <a:off x="2472"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1" name="Line 571"/>
            <p:cNvSpPr>
              <a:spLocks noChangeShapeType="1"/>
            </p:cNvSpPr>
            <p:nvPr/>
          </p:nvSpPr>
          <p:spPr bwMode="auto">
            <a:xfrm flipH="1">
              <a:off x="2466"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2" name="Line 572"/>
            <p:cNvSpPr>
              <a:spLocks noChangeShapeType="1"/>
            </p:cNvSpPr>
            <p:nvPr/>
          </p:nvSpPr>
          <p:spPr bwMode="auto">
            <a:xfrm flipH="1">
              <a:off x="2460"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3" name="Line 573"/>
            <p:cNvSpPr>
              <a:spLocks noChangeShapeType="1"/>
            </p:cNvSpPr>
            <p:nvPr/>
          </p:nvSpPr>
          <p:spPr bwMode="auto">
            <a:xfrm flipH="1">
              <a:off x="2450"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4" name="Line 574"/>
            <p:cNvSpPr>
              <a:spLocks noChangeShapeType="1"/>
            </p:cNvSpPr>
            <p:nvPr/>
          </p:nvSpPr>
          <p:spPr bwMode="auto">
            <a:xfrm flipH="1">
              <a:off x="2444" y="147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5" name="Line 575"/>
            <p:cNvSpPr>
              <a:spLocks noChangeShapeType="1"/>
            </p:cNvSpPr>
            <p:nvPr/>
          </p:nvSpPr>
          <p:spPr bwMode="auto">
            <a:xfrm flipH="1">
              <a:off x="2438"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6" name="Line 576"/>
            <p:cNvSpPr>
              <a:spLocks noChangeShapeType="1"/>
            </p:cNvSpPr>
            <p:nvPr/>
          </p:nvSpPr>
          <p:spPr bwMode="auto">
            <a:xfrm flipH="1">
              <a:off x="2432"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7" name="Line 577"/>
            <p:cNvSpPr>
              <a:spLocks noChangeShapeType="1"/>
            </p:cNvSpPr>
            <p:nvPr/>
          </p:nvSpPr>
          <p:spPr bwMode="auto">
            <a:xfrm flipH="1">
              <a:off x="2429"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8" name="Line 578"/>
            <p:cNvSpPr>
              <a:spLocks noChangeShapeType="1"/>
            </p:cNvSpPr>
            <p:nvPr/>
          </p:nvSpPr>
          <p:spPr bwMode="auto">
            <a:xfrm flipH="1">
              <a:off x="2423"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499" name="Line 579"/>
            <p:cNvSpPr>
              <a:spLocks noChangeShapeType="1"/>
            </p:cNvSpPr>
            <p:nvPr/>
          </p:nvSpPr>
          <p:spPr bwMode="auto">
            <a:xfrm flipH="1">
              <a:off x="2416" y="148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0" name="Line 580"/>
            <p:cNvSpPr>
              <a:spLocks noChangeShapeType="1"/>
            </p:cNvSpPr>
            <p:nvPr/>
          </p:nvSpPr>
          <p:spPr bwMode="auto">
            <a:xfrm flipH="1">
              <a:off x="2410"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1" name="Line 581"/>
            <p:cNvSpPr>
              <a:spLocks noChangeShapeType="1"/>
            </p:cNvSpPr>
            <p:nvPr/>
          </p:nvSpPr>
          <p:spPr bwMode="auto">
            <a:xfrm flipH="1">
              <a:off x="2404" y="148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2" name="Line 582"/>
            <p:cNvSpPr>
              <a:spLocks noChangeShapeType="1"/>
            </p:cNvSpPr>
            <p:nvPr/>
          </p:nvSpPr>
          <p:spPr bwMode="auto">
            <a:xfrm flipH="1">
              <a:off x="2401"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3" name="Line 583"/>
            <p:cNvSpPr>
              <a:spLocks noChangeShapeType="1"/>
            </p:cNvSpPr>
            <p:nvPr/>
          </p:nvSpPr>
          <p:spPr bwMode="auto">
            <a:xfrm flipH="1">
              <a:off x="2395"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4" name="Line 584"/>
            <p:cNvSpPr>
              <a:spLocks noChangeShapeType="1"/>
            </p:cNvSpPr>
            <p:nvPr/>
          </p:nvSpPr>
          <p:spPr bwMode="auto">
            <a:xfrm flipH="1">
              <a:off x="2389"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5" name="Line 585"/>
            <p:cNvSpPr>
              <a:spLocks noChangeShapeType="1"/>
            </p:cNvSpPr>
            <p:nvPr/>
          </p:nvSpPr>
          <p:spPr bwMode="auto">
            <a:xfrm flipH="1">
              <a:off x="2383"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6" name="Line 586"/>
            <p:cNvSpPr>
              <a:spLocks noChangeShapeType="1"/>
            </p:cNvSpPr>
            <p:nvPr/>
          </p:nvSpPr>
          <p:spPr bwMode="auto">
            <a:xfrm flipH="1">
              <a:off x="2376"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7" name="Line 587"/>
            <p:cNvSpPr>
              <a:spLocks noChangeShapeType="1"/>
            </p:cNvSpPr>
            <p:nvPr/>
          </p:nvSpPr>
          <p:spPr bwMode="auto">
            <a:xfrm flipH="1">
              <a:off x="2373"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8" name="Line 588"/>
            <p:cNvSpPr>
              <a:spLocks noChangeShapeType="1"/>
            </p:cNvSpPr>
            <p:nvPr/>
          </p:nvSpPr>
          <p:spPr bwMode="auto">
            <a:xfrm flipH="1">
              <a:off x="2367" y="148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09" name="Line 589"/>
            <p:cNvSpPr>
              <a:spLocks noChangeShapeType="1"/>
            </p:cNvSpPr>
            <p:nvPr/>
          </p:nvSpPr>
          <p:spPr bwMode="auto">
            <a:xfrm flipH="1">
              <a:off x="2361"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0" name="Line 590"/>
            <p:cNvSpPr>
              <a:spLocks noChangeShapeType="1"/>
            </p:cNvSpPr>
            <p:nvPr/>
          </p:nvSpPr>
          <p:spPr bwMode="auto">
            <a:xfrm flipH="1">
              <a:off x="2355"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1" name="Line 591"/>
            <p:cNvSpPr>
              <a:spLocks noChangeShapeType="1"/>
            </p:cNvSpPr>
            <p:nvPr/>
          </p:nvSpPr>
          <p:spPr bwMode="auto">
            <a:xfrm flipH="1">
              <a:off x="2349"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2" name="Line 592"/>
            <p:cNvSpPr>
              <a:spLocks noChangeShapeType="1"/>
            </p:cNvSpPr>
            <p:nvPr/>
          </p:nvSpPr>
          <p:spPr bwMode="auto">
            <a:xfrm flipH="1">
              <a:off x="2346"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3" name="Line 593"/>
            <p:cNvSpPr>
              <a:spLocks noChangeShapeType="1"/>
            </p:cNvSpPr>
            <p:nvPr/>
          </p:nvSpPr>
          <p:spPr bwMode="auto">
            <a:xfrm flipH="1">
              <a:off x="2339"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4" name="Line 594"/>
            <p:cNvSpPr>
              <a:spLocks noChangeShapeType="1"/>
            </p:cNvSpPr>
            <p:nvPr/>
          </p:nvSpPr>
          <p:spPr bwMode="auto">
            <a:xfrm flipH="1">
              <a:off x="2333"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5" name="Line 595"/>
            <p:cNvSpPr>
              <a:spLocks noChangeShapeType="1"/>
            </p:cNvSpPr>
            <p:nvPr/>
          </p:nvSpPr>
          <p:spPr bwMode="auto">
            <a:xfrm flipH="1">
              <a:off x="2327" y="148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6" name="Line 596"/>
            <p:cNvSpPr>
              <a:spLocks noChangeShapeType="1"/>
            </p:cNvSpPr>
            <p:nvPr/>
          </p:nvSpPr>
          <p:spPr bwMode="auto">
            <a:xfrm flipH="1">
              <a:off x="2321"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7" name="Line 597"/>
            <p:cNvSpPr>
              <a:spLocks noChangeShapeType="1"/>
            </p:cNvSpPr>
            <p:nvPr/>
          </p:nvSpPr>
          <p:spPr bwMode="auto">
            <a:xfrm flipH="1">
              <a:off x="2318"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8" name="Line 598"/>
            <p:cNvSpPr>
              <a:spLocks noChangeShapeType="1"/>
            </p:cNvSpPr>
            <p:nvPr/>
          </p:nvSpPr>
          <p:spPr bwMode="auto">
            <a:xfrm flipH="1">
              <a:off x="2312"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19" name="Line 599"/>
            <p:cNvSpPr>
              <a:spLocks noChangeShapeType="1"/>
            </p:cNvSpPr>
            <p:nvPr/>
          </p:nvSpPr>
          <p:spPr bwMode="auto">
            <a:xfrm flipH="1">
              <a:off x="2305" y="149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0" name="Line 600"/>
            <p:cNvSpPr>
              <a:spLocks noChangeShapeType="1"/>
            </p:cNvSpPr>
            <p:nvPr/>
          </p:nvSpPr>
          <p:spPr bwMode="auto">
            <a:xfrm flipH="1">
              <a:off x="2299"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1" name="Line 601"/>
            <p:cNvSpPr>
              <a:spLocks noChangeShapeType="1"/>
            </p:cNvSpPr>
            <p:nvPr/>
          </p:nvSpPr>
          <p:spPr bwMode="auto">
            <a:xfrm flipH="1">
              <a:off x="2293"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2" name="Line 602"/>
            <p:cNvSpPr>
              <a:spLocks noChangeShapeType="1"/>
            </p:cNvSpPr>
            <p:nvPr/>
          </p:nvSpPr>
          <p:spPr bwMode="auto">
            <a:xfrm flipH="1">
              <a:off x="2290" y="149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3" name="Line 603"/>
            <p:cNvSpPr>
              <a:spLocks noChangeShapeType="1"/>
            </p:cNvSpPr>
            <p:nvPr/>
          </p:nvSpPr>
          <p:spPr bwMode="auto">
            <a:xfrm flipH="1">
              <a:off x="2284"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4" name="Line 604"/>
            <p:cNvSpPr>
              <a:spLocks noChangeShapeType="1"/>
            </p:cNvSpPr>
            <p:nvPr/>
          </p:nvSpPr>
          <p:spPr bwMode="auto">
            <a:xfrm flipH="1">
              <a:off x="2278"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5" name="Line 605"/>
            <p:cNvSpPr>
              <a:spLocks noChangeShapeType="1"/>
            </p:cNvSpPr>
            <p:nvPr/>
          </p:nvSpPr>
          <p:spPr bwMode="auto">
            <a:xfrm flipH="1">
              <a:off x="2272"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6" name="Line 606"/>
            <p:cNvSpPr>
              <a:spLocks noChangeShapeType="1"/>
            </p:cNvSpPr>
            <p:nvPr/>
          </p:nvSpPr>
          <p:spPr bwMode="auto">
            <a:xfrm flipH="1">
              <a:off x="2262"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27" name="Line 607"/>
            <p:cNvSpPr>
              <a:spLocks noChangeShapeType="1"/>
            </p:cNvSpPr>
            <p:nvPr/>
          </p:nvSpPr>
          <p:spPr bwMode="auto">
            <a:xfrm flipH="1">
              <a:off x="2256"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grpSp>
        <p:nvGrpSpPr>
          <p:cNvPr id="82729" name="Group 809"/>
          <p:cNvGrpSpPr>
            <a:grpSpLocks/>
          </p:cNvGrpSpPr>
          <p:nvPr/>
        </p:nvGrpSpPr>
        <p:grpSpPr bwMode="auto">
          <a:xfrm>
            <a:off x="2833688" y="2371725"/>
            <a:ext cx="1901825" cy="117475"/>
            <a:chOff x="1785" y="1494"/>
            <a:chExt cx="1198" cy="74"/>
          </a:xfrm>
        </p:grpSpPr>
        <p:sp>
          <p:nvSpPr>
            <p:cNvPr id="82529" name="Line 609"/>
            <p:cNvSpPr>
              <a:spLocks noChangeShapeType="1"/>
            </p:cNvSpPr>
            <p:nvPr/>
          </p:nvSpPr>
          <p:spPr bwMode="auto">
            <a:xfrm flipH="1">
              <a:off x="2250" y="149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0" name="Line 610"/>
            <p:cNvSpPr>
              <a:spLocks noChangeShapeType="1"/>
            </p:cNvSpPr>
            <p:nvPr/>
          </p:nvSpPr>
          <p:spPr bwMode="auto">
            <a:xfrm flipH="1">
              <a:off x="2244"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1" name="Line 611"/>
            <p:cNvSpPr>
              <a:spLocks noChangeShapeType="1"/>
            </p:cNvSpPr>
            <p:nvPr/>
          </p:nvSpPr>
          <p:spPr bwMode="auto">
            <a:xfrm flipH="1">
              <a:off x="2235"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2" name="Line 612"/>
            <p:cNvSpPr>
              <a:spLocks noChangeShapeType="1"/>
            </p:cNvSpPr>
            <p:nvPr/>
          </p:nvSpPr>
          <p:spPr bwMode="auto">
            <a:xfrm flipH="1">
              <a:off x="2228" y="149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3" name="Line 613"/>
            <p:cNvSpPr>
              <a:spLocks noChangeShapeType="1"/>
            </p:cNvSpPr>
            <p:nvPr/>
          </p:nvSpPr>
          <p:spPr bwMode="auto">
            <a:xfrm flipH="1">
              <a:off x="2222"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4" name="Line 614"/>
            <p:cNvSpPr>
              <a:spLocks noChangeShapeType="1"/>
            </p:cNvSpPr>
            <p:nvPr/>
          </p:nvSpPr>
          <p:spPr bwMode="auto">
            <a:xfrm flipH="1">
              <a:off x="2216"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5" name="Line 615"/>
            <p:cNvSpPr>
              <a:spLocks noChangeShapeType="1"/>
            </p:cNvSpPr>
            <p:nvPr/>
          </p:nvSpPr>
          <p:spPr bwMode="auto">
            <a:xfrm>
              <a:off x="2213" y="1497"/>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6" name="Line 616"/>
            <p:cNvSpPr>
              <a:spLocks noChangeShapeType="1"/>
            </p:cNvSpPr>
            <p:nvPr/>
          </p:nvSpPr>
          <p:spPr bwMode="auto">
            <a:xfrm flipH="1">
              <a:off x="2207"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7" name="Line 617"/>
            <p:cNvSpPr>
              <a:spLocks noChangeShapeType="1"/>
            </p:cNvSpPr>
            <p:nvPr/>
          </p:nvSpPr>
          <p:spPr bwMode="auto">
            <a:xfrm flipH="1">
              <a:off x="2201"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8" name="Line 618"/>
            <p:cNvSpPr>
              <a:spLocks noChangeShapeType="1"/>
            </p:cNvSpPr>
            <p:nvPr/>
          </p:nvSpPr>
          <p:spPr bwMode="auto">
            <a:xfrm flipH="1">
              <a:off x="2195"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39" name="Line 619"/>
            <p:cNvSpPr>
              <a:spLocks noChangeShapeType="1"/>
            </p:cNvSpPr>
            <p:nvPr/>
          </p:nvSpPr>
          <p:spPr bwMode="auto">
            <a:xfrm flipH="1">
              <a:off x="2188"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0" name="Line 620"/>
            <p:cNvSpPr>
              <a:spLocks noChangeShapeType="1"/>
            </p:cNvSpPr>
            <p:nvPr/>
          </p:nvSpPr>
          <p:spPr bwMode="auto">
            <a:xfrm flipH="1">
              <a:off x="2179"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1" name="Line 621"/>
            <p:cNvSpPr>
              <a:spLocks noChangeShapeType="1"/>
            </p:cNvSpPr>
            <p:nvPr/>
          </p:nvSpPr>
          <p:spPr bwMode="auto">
            <a:xfrm flipH="1">
              <a:off x="2173" y="1500"/>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2" name="Line 622"/>
            <p:cNvSpPr>
              <a:spLocks noChangeShapeType="1"/>
            </p:cNvSpPr>
            <p:nvPr/>
          </p:nvSpPr>
          <p:spPr bwMode="auto">
            <a:xfrm flipH="1">
              <a:off x="2167"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3" name="Line 623"/>
            <p:cNvSpPr>
              <a:spLocks noChangeShapeType="1"/>
            </p:cNvSpPr>
            <p:nvPr/>
          </p:nvSpPr>
          <p:spPr bwMode="auto">
            <a:xfrm flipH="1">
              <a:off x="2161"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4" name="Line 624"/>
            <p:cNvSpPr>
              <a:spLocks noChangeShapeType="1"/>
            </p:cNvSpPr>
            <p:nvPr/>
          </p:nvSpPr>
          <p:spPr bwMode="auto">
            <a:xfrm flipH="1">
              <a:off x="2151" y="150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5" name="Line 625"/>
            <p:cNvSpPr>
              <a:spLocks noChangeShapeType="1"/>
            </p:cNvSpPr>
            <p:nvPr/>
          </p:nvSpPr>
          <p:spPr bwMode="auto">
            <a:xfrm flipH="1">
              <a:off x="2145"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6" name="Line 626"/>
            <p:cNvSpPr>
              <a:spLocks noChangeShapeType="1"/>
            </p:cNvSpPr>
            <p:nvPr/>
          </p:nvSpPr>
          <p:spPr bwMode="auto">
            <a:xfrm flipH="1">
              <a:off x="2139"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7" name="Line 627"/>
            <p:cNvSpPr>
              <a:spLocks noChangeShapeType="1"/>
            </p:cNvSpPr>
            <p:nvPr/>
          </p:nvSpPr>
          <p:spPr bwMode="auto">
            <a:xfrm flipH="1">
              <a:off x="2133" y="150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8" name="Line 628"/>
            <p:cNvSpPr>
              <a:spLocks noChangeShapeType="1"/>
            </p:cNvSpPr>
            <p:nvPr/>
          </p:nvSpPr>
          <p:spPr bwMode="auto">
            <a:xfrm flipH="1">
              <a:off x="2124"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49" name="Line 629"/>
            <p:cNvSpPr>
              <a:spLocks noChangeShapeType="1"/>
            </p:cNvSpPr>
            <p:nvPr/>
          </p:nvSpPr>
          <p:spPr bwMode="auto">
            <a:xfrm flipH="1">
              <a:off x="2118"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0" name="Line 630"/>
            <p:cNvSpPr>
              <a:spLocks noChangeShapeType="1"/>
            </p:cNvSpPr>
            <p:nvPr/>
          </p:nvSpPr>
          <p:spPr bwMode="auto">
            <a:xfrm flipH="1">
              <a:off x="2111"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1" name="Line 631"/>
            <p:cNvSpPr>
              <a:spLocks noChangeShapeType="1"/>
            </p:cNvSpPr>
            <p:nvPr/>
          </p:nvSpPr>
          <p:spPr bwMode="auto">
            <a:xfrm flipH="1">
              <a:off x="2105"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2" name="Line 632"/>
            <p:cNvSpPr>
              <a:spLocks noChangeShapeType="1"/>
            </p:cNvSpPr>
            <p:nvPr/>
          </p:nvSpPr>
          <p:spPr bwMode="auto">
            <a:xfrm flipH="1">
              <a:off x="2102"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3" name="Line 633"/>
            <p:cNvSpPr>
              <a:spLocks noChangeShapeType="1"/>
            </p:cNvSpPr>
            <p:nvPr/>
          </p:nvSpPr>
          <p:spPr bwMode="auto">
            <a:xfrm flipH="1">
              <a:off x="2096" y="150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4" name="Line 634"/>
            <p:cNvSpPr>
              <a:spLocks noChangeShapeType="1"/>
            </p:cNvSpPr>
            <p:nvPr/>
          </p:nvSpPr>
          <p:spPr bwMode="auto">
            <a:xfrm flipH="1">
              <a:off x="2090"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5" name="Line 635"/>
            <p:cNvSpPr>
              <a:spLocks noChangeShapeType="1"/>
            </p:cNvSpPr>
            <p:nvPr/>
          </p:nvSpPr>
          <p:spPr bwMode="auto">
            <a:xfrm flipH="1">
              <a:off x="2084"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6" name="Line 636"/>
            <p:cNvSpPr>
              <a:spLocks noChangeShapeType="1"/>
            </p:cNvSpPr>
            <p:nvPr/>
          </p:nvSpPr>
          <p:spPr bwMode="auto">
            <a:xfrm flipH="1">
              <a:off x="2077" y="151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7" name="Line 637"/>
            <p:cNvSpPr>
              <a:spLocks noChangeShapeType="1"/>
            </p:cNvSpPr>
            <p:nvPr/>
          </p:nvSpPr>
          <p:spPr bwMode="auto">
            <a:xfrm flipH="1">
              <a:off x="2074"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8" name="Line 638"/>
            <p:cNvSpPr>
              <a:spLocks noChangeShapeType="1"/>
            </p:cNvSpPr>
            <p:nvPr/>
          </p:nvSpPr>
          <p:spPr bwMode="auto">
            <a:xfrm flipH="1">
              <a:off x="2068"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59" name="Line 639"/>
            <p:cNvSpPr>
              <a:spLocks noChangeShapeType="1"/>
            </p:cNvSpPr>
            <p:nvPr/>
          </p:nvSpPr>
          <p:spPr bwMode="auto">
            <a:xfrm flipH="1">
              <a:off x="2062"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0" name="Line 640"/>
            <p:cNvSpPr>
              <a:spLocks noChangeShapeType="1"/>
            </p:cNvSpPr>
            <p:nvPr/>
          </p:nvSpPr>
          <p:spPr bwMode="auto">
            <a:xfrm flipH="1">
              <a:off x="2056" y="151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1" name="Line 641"/>
            <p:cNvSpPr>
              <a:spLocks noChangeShapeType="1"/>
            </p:cNvSpPr>
            <p:nvPr/>
          </p:nvSpPr>
          <p:spPr bwMode="auto">
            <a:xfrm flipH="1">
              <a:off x="2050"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2" name="Line 642"/>
            <p:cNvSpPr>
              <a:spLocks noChangeShapeType="1"/>
            </p:cNvSpPr>
            <p:nvPr/>
          </p:nvSpPr>
          <p:spPr bwMode="auto">
            <a:xfrm flipH="1">
              <a:off x="2047"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3" name="Line 643"/>
            <p:cNvSpPr>
              <a:spLocks noChangeShapeType="1"/>
            </p:cNvSpPr>
            <p:nvPr/>
          </p:nvSpPr>
          <p:spPr bwMode="auto">
            <a:xfrm flipH="1">
              <a:off x="2040" y="151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4" name="Line 644"/>
            <p:cNvSpPr>
              <a:spLocks noChangeShapeType="1"/>
            </p:cNvSpPr>
            <p:nvPr/>
          </p:nvSpPr>
          <p:spPr bwMode="auto">
            <a:xfrm flipH="1">
              <a:off x="2034"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5" name="Line 645"/>
            <p:cNvSpPr>
              <a:spLocks noChangeShapeType="1"/>
            </p:cNvSpPr>
            <p:nvPr/>
          </p:nvSpPr>
          <p:spPr bwMode="auto">
            <a:xfrm flipH="1">
              <a:off x="2028"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6" name="Line 646"/>
            <p:cNvSpPr>
              <a:spLocks noChangeShapeType="1"/>
            </p:cNvSpPr>
            <p:nvPr/>
          </p:nvSpPr>
          <p:spPr bwMode="auto">
            <a:xfrm flipH="1">
              <a:off x="2022"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7" name="Line 647"/>
            <p:cNvSpPr>
              <a:spLocks noChangeShapeType="1"/>
            </p:cNvSpPr>
            <p:nvPr/>
          </p:nvSpPr>
          <p:spPr bwMode="auto">
            <a:xfrm flipH="1">
              <a:off x="2019" y="151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8" name="Line 648"/>
            <p:cNvSpPr>
              <a:spLocks noChangeShapeType="1"/>
            </p:cNvSpPr>
            <p:nvPr/>
          </p:nvSpPr>
          <p:spPr bwMode="auto">
            <a:xfrm flipH="1">
              <a:off x="2013"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69" name="Line 649"/>
            <p:cNvSpPr>
              <a:spLocks noChangeShapeType="1"/>
            </p:cNvSpPr>
            <p:nvPr/>
          </p:nvSpPr>
          <p:spPr bwMode="auto">
            <a:xfrm flipH="1">
              <a:off x="2007"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0" name="Line 650"/>
            <p:cNvSpPr>
              <a:spLocks noChangeShapeType="1"/>
            </p:cNvSpPr>
            <p:nvPr/>
          </p:nvSpPr>
          <p:spPr bwMode="auto">
            <a:xfrm flipH="1">
              <a:off x="2000" y="151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1" name="Line 651"/>
            <p:cNvSpPr>
              <a:spLocks noChangeShapeType="1"/>
            </p:cNvSpPr>
            <p:nvPr/>
          </p:nvSpPr>
          <p:spPr bwMode="auto">
            <a:xfrm flipH="1">
              <a:off x="1994"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2" name="Line 652"/>
            <p:cNvSpPr>
              <a:spLocks noChangeShapeType="1"/>
            </p:cNvSpPr>
            <p:nvPr/>
          </p:nvSpPr>
          <p:spPr bwMode="auto">
            <a:xfrm flipH="1">
              <a:off x="1991"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3" name="Line 653"/>
            <p:cNvSpPr>
              <a:spLocks noChangeShapeType="1"/>
            </p:cNvSpPr>
            <p:nvPr/>
          </p:nvSpPr>
          <p:spPr bwMode="auto">
            <a:xfrm flipH="1">
              <a:off x="1985"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4" name="Line 654"/>
            <p:cNvSpPr>
              <a:spLocks noChangeShapeType="1"/>
            </p:cNvSpPr>
            <p:nvPr/>
          </p:nvSpPr>
          <p:spPr bwMode="auto">
            <a:xfrm flipH="1">
              <a:off x="1979" y="151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5" name="Line 655"/>
            <p:cNvSpPr>
              <a:spLocks noChangeShapeType="1"/>
            </p:cNvSpPr>
            <p:nvPr/>
          </p:nvSpPr>
          <p:spPr bwMode="auto">
            <a:xfrm flipH="1">
              <a:off x="1973"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6" name="Line 656"/>
            <p:cNvSpPr>
              <a:spLocks noChangeShapeType="1"/>
            </p:cNvSpPr>
            <p:nvPr/>
          </p:nvSpPr>
          <p:spPr bwMode="auto">
            <a:xfrm flipH="1">
              <a:off x="1963" y="151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7" name="Line 657"/>
            <p:cNvSpPr>
              <a:spLocks noChangeShapeType="1"/>
            </p:cNvSpPr>
            <p:nvPr/>
          </p:nvSpPr>
          <p:spPr bwMode="auto">
            <a:xfrm flipH="1">
              <a:off x="1957"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8" name="Line 658"/>
            <p:cNvSpPr>
              <a:spLocks noChangeShapeType="1"/>
            </p:cNvSpPr>
            <p:nvPr/>
          </p:nvSpPr>
          <p:spPr bwMode="auto">
            <a:xfrm flipH="1">
              <a:off x="1951"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79" name="Line 659"/>
            <p:cNvSpPr>
              <a:spLocks noChangeShapeType="1"/>
            </p:cNvSpPr>
            <p:nvPr/>
          </p:nvSpPr>
          <p:spPr bwMode="auto">
            <a:xfrm flipH="1">
              <a:off x="1945"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0" name="Line 660"/>
            <p:cNvSpPr>
              <a:spLocks noChangeShapeType="1"/>
            </p:cNvSpPr>
            <p:nvPr/>
          </p:nvSpPr>
          <p:spPr bwMode="auto">
            <a:xfrm>
              <a:off x="1942" y="1519"/>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1" name="Line 661"/>
            <p:cNvSpPr>
              <a:spLocks noChangeShapeType="1"/>
            </p:cNvSpPr>
            <p:nvPr/>
          </p:nvSpPr>
          <p:spPr bwMode="auto">
            <a:xfrm flipH="1">
              <a:off x="1936"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2" name="Line 662"/>
            <p:cNvSpPr>
              <a:spLocks noChangeShapeType="1"/>
            </p:cNvSpPr>
            <p:nvPr/>
          </p:nvSpPr>
          <p:spPr bwMode="auto">
            <a:xfrm flipH="1">
              <a:off x="1930"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3" name="Line 663"/>
            <p:cNvSpPr>
              <a:spLocks noChangeShapeType="1"/>
            </p:cNvSpPr>
            <p:nvPr/>
          </p:nvSpPr>
          <p:spPr bwMode="auto">
            <a:xfrm flipH="1">
              <a:off x="1923"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4" name="Line 664"/>
            <p:cNvSpPr>
              <a:spLocks noChangeShapeType="1"/>
            </p:cNvSpPr>
            <p:nvPr/>
          </p:nvSpPr>
          <p:spPr bwMode="auto">
            <a:xfrm flipH="1">
              <a:off x="1917"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5" name="Line 665"/>
            <p:cNvSpPr>
              <a:spLocks noChangeShapeType="1"/>
            </p:cNvSpPr>
            <p:nvPr/>
          </p:nvSpPr>
          <p:spPr bwMode="auto">
            <a:xfrm flipH="1">
              <a:off x="1908"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6" name="Line 666"/>
            <p:cNvSpPr>
              <a:spLocks noChangeShapeType="1"/>
            </p:cNvSpPr>
            <p:nvPr/>
          </p:nvSpPr>
          <p:spPr bwMode="auto">
            <a:xfrm flipH="1">
              <a:off x="1902" y="152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7" name="Line 667"/>
            <p:cNvSpPr>
              <a:spLocks noChangeShapeType="1"/>
            </p:cNvSpPr>
            <p:nvPr/>
          </p:nvSpPr>
          <p:spPr bwMode="auto">
            <a:xfrm flipH="1">
              <a:off x="1896"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8" name="Line 668"/>
            <p:cNvSpPr>
              <a:spLocks noChangeShapeType="1"/>
            </p:cNvSpPr>
            <p:nvPr/>
          </p:nvSpPr>
          <p:spPr bwMode="auto">
            <a:xfrm flipH="1">
              <a:off x="1890"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89" name="Line 669"/>
            <p:cNvSpPr>
              <a:spLocks noChangeShapeType="1"/>
            </p:cNvSpPr>
            <p:nvPr/>
          </p:nvSpPr>
          <p:spPr bwMode="auto">
            <a:xfrm flipH="1">
              <a:off x="1880"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0" name="Line 670"/>
            <p:cNvSpPr>
              <a:spLocks noChangeShapeType="1"/>
            </p:cNvSpPr>
            <p:nvPr/>
          </p:nvSpPr>
          <p:spPr bwMode="auto">
            <a:xfrm flipH="1">
              <a:off x="1874"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1" name="Line 671"/>
            <p:cNvSpPr>
              <a:spLocks noChangeShapeType="1"/>
            </p:cNvSpPr>
            <p:nvPr/>
          </p:nvSpPr>
          <p:spPr bwMode="auto">
            <a:xfrm flipH="1">
              <a:off x="1868"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2" name="Line 672"/>
            <p:cNvSpPr>
              <a:spLocks noChangeShapeType="1"/>
            </p:cNvSpPr>
            <p:nvPr/>
          </p:nvSpPr>
          <p:spPr bwMode="auto">
            <a:xfrm flipH="1">
              <a:off x="1862"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3" name="Line 673"/>
            <p:cNvSpPr>
              <a:spLocks noChangeShapeType="1"/>
            </p:cNvSpPr>
            <p:nvPr/>
          </p:nvSpPr>
          <p:spPr bwMode="auto">
            <a:xfrm flipH="1">
              <a:off x="1853"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4" name="Line 674"/>
            <p:cNvSpPr>
              <a:spLocks noChangeShapeType="1"/>
            </p:cNvSpPr>
            <p:nvPr/>
          </p:nvSpPr>
          <p:spPr bwMode="auto">
            <a:xfrm flipH="1">
              <a:off x="1846"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5" name="Line 675"/>
            <p:cNvSpPr>
              <a:spLocks noChangeShapeType="1"/>
            </p:cNvSpPr>
            <p:nvPr/>
          </p:nvSpPr>
          <p:spPr bwMode="auto">
            <a:xfrm flipH="1">
              <a:off x="1840"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6" name="Line 676"/>
            <p:cNvSpPr>
              <a:spLocks noChangeShapeType="1"/>
            </p:cNvSpPr>
            <p:nvPr/>
          </p:nvSpPr>
          <p:spPr bwMode="auto">
            <a:xfrm flipH="1">
              <a:off x="1834"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7" name="Line 677"/>
            <p:cNvSpPr>
              <a:spLocks noChangeShapeType="1"/>
            </p:cNvSpPr>
            <p:nvPr/>
          </p:nvSpPr>
          <p:spPr bwMode="auto">
            <a:xfrm flipH="1">
              <a:off x="1825"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8" name="Line 678"/>
            <p:cNvSpPr>
              <a:spLocks noChangeShapeType="1"/>
            </p:cNvSpPr>
            <p:nvPr/>
          </p:nvSpPr>
          <p:spPr bwMode="auto">
            <a:xfrm flipH="1">
              <a:off x="1819"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599" name="Line 679"/>
            <p:cNvSpPr>
              <a:spLocks noChangeShapeType="1"/>
            </p:cNvSpPr>
            <p:nvPr/>
          </p:nvSpPr>
          <p:spPr bwMode="auto">
            <a:xfrm flipH="1">
              <a:off x="1812" y="153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0" name="Line 680"/>
            <p:cNvSpPr>
              <a:spLocks noChangeShapeType="1"/>
            </p:cNvSpPr>
            <p:nvPr/>
          </p:nvSpPr>
          <p:spPr bwMode="auto">
            <a:xfrm flipH="1">
              <a:off x="1806"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1" name="Line 681"/>
            <p:cNvSpPr>
              <a:spLocks noChangeShapeType="1"/>
            </p:cNvSpPr>
            <p:nvPr/>
          </p:nvSpPr>
          <p:spPr bwMode="auto">
            <a:xfrm flipH="1">
              <a:off x="1803"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2" name="Line 682"/>
            <p:cNvSpPr>
              <a:spLocks noChangeShapeType="1"/>
            </p:cNvSpPr>
            <p:nvPr/>
          </p:nvSpPr>
          <p:spPr bwMode="auto">
            <a:xfrm flipH="1">
              <a:off x="1797"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3" name="Line 683"/>
            <p:cNvSpPr>
              <a:spLocks noChangeShapeType="1"/>
            </p:cNvSpPr>
            <p:nvPr/>
          </p:nvSpPr>
          <p:spPr bwMode="auto">
            <a:xfrm flipH="1">
              <a:off x="1791"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4" name="Line 684"/>
            <p:cNvSpPr>
              <a:spLocks noChangeShapeType="1"/>
            </p:cNvSpPr>
            <p:nvPr/>
          </p:nvSpPr>
          <p:spPr bwMode="auto">
            <a:xfrm flipH="1">
              <a:off x="1785"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5" name="Line 685"/>
            <p:cNvSpPr>
              <a:spLocks noChangeShapeType="1"/>
            </p:cNvSpPr>
            <p:nvPr/>
          </p:nvSpPr>
          <p:spPr bwMode="auto">
            <a:xfrm flipH="1">
              <a:off x="2980" y="156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6" name="Line 686"/>
            <p:cNvSpPr>
              <a:spLocks noChangeShapeType="1"/>
            </p:cNvSpPr>
            <p:nvPr/>
          </p:nvSpPr>
          <p:spPr bwMode="auto">
            <a:xfrm flipH="1">
              <a:off x="2974" y="156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7" name="Line 687"/>
            <p:cNvSpPr>
              <a:spLocks noChangeShapeType="1"/>
            </p:cNvSpPr>
            <p:nvPr/>
          </p:nvSpPr>
          <p:spPr bwMode="auto">
            <a:xfrm flipH="1">
              <a:off x="2968" y="156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8" name="Line 688"/>
            <p:cNvSpPr>
              <a:spLocks noChangeShapeType="1"/>
            </p:cNvSpPr>
            <p:nvPr/>
          </p:nvSpPr>
          <p:spPr bwMode="auto">
            <a:xfrm flipH="1">
              <a:off x="2965"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09" name="Line 689"/>
            <p:cNvSpPr>
              <a:spLocks noChangeShapeType="1"/>
            </p:cNvSpPr>
            <p:nvPr/>
          </p:nvSpPr>
          <p:spPr bwMode="auto">
            <a:xfrm flipH="1">
              <a:off x="2959"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0" name="Line 690"/>
            <p:cNvSpPr>
              <a:spLocks noChangeShapeType="1"/>
            </p:cNvSpPr>
            <p:nvPr/>
          </p:nvSpPr>
          <p:spPr bwMode="auto">
            <a:xfrm flipH="1">
              <a:off x="2953"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1" name="Line 691"/>
            <p:cNvSpPr>
              <a:spLocks noChangeShapeType="1"/>
            </p:cNvSpPr>
            <p:nvPr/>
          </p:nvSpPr>
          <p:spPr bwMode="auto">
            <a:xfrm flipH="1">
              <a:off x="2946" y="156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2" name="Line 692"/>
            <p:cNvSpPr>
              <a:spLocks noChangeShapeType="1"/>
            </p:cNvSpPr>
            <p:nvPr/>
          </p:nvSpPr>
          <p:spPr bwMode="auto">
            <a:xfrm flipH="1">
              <a:off x="2937"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3" name="Line 693"/>
            <p:cNvSpPr>
              <a:spLocks noChangeShapeType="1"/>
            </p:cNvSpPr>
            <p:nvPr/>
          </p:nvSpPr>
          <p:spPr bwMode="auto">
            <a:xfrm flipH="1">
              <a:off x="2931" y="156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4" name="Line 694"/>
            <p:cNvSpPr>
              <a:spLocks noChangeShapeType="1"/>
            </p:cNvSpPr>
            <p:nvPr/>
          </p:nvSpPr>
          <p:spPr bwMode="auto">
            <a:xfrm flipH="1" flipV="1">
              <a:off x="2925" y="156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5" name="Line 695"/>
            <p:cNvSpPr>
              <a:spLocks noChangeShapeType="1"/>
            </p:cNvSpPr>
            <p:nvPr/>
          </p:nvSpPr>
          <p:spPr bwMode="auto">
            <a:xfrm flipH="1">
              <a:off x="2919"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6" name="Line 696"/>
            <p:cNvSpPr>
              <a:spLocks noChangeShapeType="1"/>
            </p:cNvSpPr>
            <p:nvPr/>
          </p:nvSpPr>
          <p:spPr bwMode="auto">
            <a:xfrm flipH="1">
              <a:off x="2909" y="156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7" name="Line 697"/>
            <p:cNvSpPr>
              <a:spLocks noChangeShapeType="1"/>
            </p:cNvSpPr>
            <p:nvPr/>
          </p:nvSpPr>
          <p:spPr bwMode="auto">
            <a:xfrm flipH="1">
              <a:off x="2903"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8" name="Line 698"/>
            <p:cNvSpPr>
              <a:spLocks noChangeShapeType="1"/>
            </p:cNvSpPr>
            <p:nvPr/>
          </p:nvSpPr>
          <p:spPr bwMode="auto">
            <a:xfrm flipH="1">
              <a:off x="2897"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19" name="Line 699"/>
            <p:cNvSpPr>
              <a:spLocks noChangeShapeType="1"/>
            </p:cNvSpPr>
            <p:nvPr/>
          </p:nvSpPr>
          <p:spPr bwMode="auto">
            <a:xfrm flipH="1">
              <a:off x="2891" y="15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0" name="Line 700"/>
            <p:cNvSpPr>
              <a:spLocks noChangeShapeType="1"/>
            </p:cNvSpPr>
            <p:nvPr/>
          </p:nvSpPr>
          <p:spPr bwMode="auto">
            <a:xfrm flipH="1">
              <a:off x="2882"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1" name="Line 701"/>
            <p:cNvSpPr>
              <a:spLocks noChangeShapeType="1"/>
            </p:cNvSpPr>
            <p:nvPr/>
          </p:nvSpPr>
          <p:spPr bwMode="auto">
            <a:xfrm flipH="1">
              <a:off x="2876"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2" name="Line 702"/>
            <p:cNvSpPr>
              <a:spLocks noChangeShapeType="1"/>
            </p:cNvSpPr>
            <p:nvPr/>
          </p:nvSpPr>
          <p:spPr bwMode="auto">
            <a:xfrm flipH="1">
              <a:off x="2869"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3" name="Line 703"/>
            <p:cNvSpPr>
              <a:spLocks noChangeShapeType="1"/>
            </p:cNvSpPr>
            <p:nvPr/>
          </p:nvSpPr>
          <p:spPr bwMode="auto">
            <a:xfrm flipH="1">
              <a:off x="2863"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4" name="Line 704"/>
            <p:cNvSpPr>
              <a:spLocks noChangeShapeType="1"/>
            </p:cNvSpPr>
            <p:nvPr/>
          </p:nvSpPr>
          <p:spPr bwMode="auto">
            <a:xfrm flipH="1">
              <a:off x="2854"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5" name="Line 705"/>
            <p:cNvSpPr>
              <a:spLocks noChangeShapeType="1"/>
            </p:cNvSpPr>
            <p:nvPr/>
          </p:nvSpPr>
          <p:spPr bwMode="auto">
            <a:xfrm flipH="1">
              <a:off x="2848" y="15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6" name="Line 706"/>
            <p:cNvSpPr>
              <a:spLocks noChangeShapeType="1"/>
            </p:cNvSpPr>
            <p:nvPr/>
          </p:nvSpPr>
          <p:spPr bwMode="auto">
            <a:xfrm flipH="1" flipV="1">
              <a:off x="2842" y="155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7" name="Line 707"/>
            <p:cNvSpPr>
              <a:spLocks noChangeShapeType="1"/>
            </p:cNvSpPr>
            <p:nvPr/>
          </p:nvSpPr>
          <p:spPr bwMode="auto">
            <a:xfrm flipH="1">
              <a:off x="2835" y="155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8" name="Line 708"/>
            <p:cNvSpPr>
              <a:spLocks noChangeShapeType="1"/>
            </p:cNvSpPr>
            <p:nvPr/>
          </p:nvSpPr>
          <p:spPr bwMode="auto">
            <a:xfrm flipH="1">
              <a:off x="2826"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29" name="Line 709"/>
            <p:cNvSpPr>
              <a:spLocks noChangeShapeType="1"/>
            </p:cNvSpPr>
            <p:nvPr/>
          </p:nvSpPr>
          <p:spPr bwMode="auto">
            <a:xfrm flipH="1">
              <a:off x="2820"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0" name="Line 710"/>
            <p:cNvSpPr>
              <a:spLocks noChangeShapeType="1"/>
            </p:cNvSpPr>
            <p:nvPr/>
          </p:nvSpPr>
          <p:spPr bwMode="auto">
            <a:xfrm flipH="1">
              <a:off x="2814"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1" name="Line 711"/>
            <p:cNvSpPr>
              <a:spLocks noChangeShapeType="1"/>
            </p:cNvSpPr>
            <p:nvPr/>
          </p:nvSpPr>
          <p:spPr bwMode="auto">
            <a:xfrm flipH="1">
              <a:off x="2808"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2" name="Line 712"/>
            <p:cNvSpPr>
              <a:spLocks noChangeShapeType="1"/>
            </p:cNvSpPr>
            <p:nvPr/>
          </p:nvSpPr>
          <p:spPr bwMode="auto">
            <a:xfrm flipH="1">
              <a:off x="2805" y="15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3" name="Line 713"/>
            <p:cNvSpPr>
              <a:spLocks noChangeShapeType="1"/>
            </p:cNvSpPr>
            <p:nvPr/>
          </p:nvSpPr>
          <p:spPr bwMode="auto">
            <a:xfrm flipH="1">
              <a:off x="2799"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4" name="Line 714"/>
            <p:cNvSpPr>
              <a:spLocks noChangeShapeType="1"/>
            </p:cNvSpPr>
            <p:nvPr/>
          </p:nvSpPr>
          <p:spPr bwMode="auto">
            <a:xfrm flipH="1">
              <a:off x="2792"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5" name="Line 715"/>
            <p:cNvSpPr>
              <a:spLocks noChangeShapeType="1"/>
            </p:cNvSpPr>
            <p:nvPr/>
          </p:nvSpPr>
          <p:spPr bwMode="auto">
            <a:xfrm flipH="1">
              <a:off x="2786"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6" name="Line 716"/>
            <p:cNvSpPr>
              <a:spLocks noChangeShapeType="1"/>
            </p:cNvSpPr>
            <p:nvPr/>
          </p:nvSpPr>
          <p:spPr bwMode="auto">
            <a:xfrm flipH="1">
              <a:off x="2780"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7" name="Line 717"/>
            <p:cNvSpPr>
              <a:spLocks noChangeShapeType="1"/>
            </p:cNvSpPr>
            <p:nvPr/>
          </p:nvSpPr>
          <p:spPr bwMode="auto">
            <a:xfrm flipH="1">
              <a:off x="2777"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8" name="Line 718"/>
            <p:cNvSpPr>
              <a:spLocks noChangeShapeType="1"/>
            </p:cNvSpPr>
            <p:nvPr/>
          </p:nvSpPr>
          <p:spPr bwMode="auto">
            <a:xfrm flipH="1">
              <a:off x="2771"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39" name="Line 719"/>
            <p:cNvSpPr>
              <a:spLocks noChangeShapeType="1"/>
            </p:cNvSpPr>
            <p:nvPr/>
          </p:nvSpPr>
          <p:spPr bwMode="auto">
            <a:xfrm flipH="1">
              <a:off x="2765" y="15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0" name="Line 720"/>
            <p:cNvSpPr>
              <a:spLocks noChangeShapeType="1"/>
            </p:cNvSpPr>
            <p:nvPr/>
          </p:nvSpPr>
          <p:spPr bwMode="auto">
            <a:xfrm flipH="1" flipV="1">
              <a:off x="2758" y="1550"/>
              <a:ext cx="4"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1" name="Line 721"/>
            <p:cNvSpPr>
              <a:spLocks noChangeShapeType="1"/>
            </p:cNvSpPr>
            <p:nvPr/>
          </p:nvSpPr>
          <p:spPr bwMode="auto">
            <a:xfrm flipH="1">
              <a:off x="2752"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2" name="Line 722"/>
            <p:cNvSpPr>
              <a:spLocks noChangeShapeType="1"/>
            </p:cNvSpPr>
            <p:nvPr/>
          </p:nvSpPr>
          <p:spPr bwMode="auto">
            <a:xfrm flipH="1">
              <a:off x="2749"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3" name="Line 723"/>
            <p:cNvSpPr>
              <a:spLocks noChangeShapeType="1"/>
            </p:cNvSpPr>
            <p:nvPr/>
          </p:nvSpPr>
          <p:spPr bwMode="auto">
            <a:xfrm flipH="1">
              <a:off x="2743"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4" name="Line 724"/>
            <p:cNvSpPr>
              <a:spLocks noChangeShapeType="1"/>
            </p:cNvSpPr>
            <p:nvPr/>
          </p:nvSpPr>
          <p:spPr bwMode="auto">
            <a:xfrm flipH="1">
              <a:off x="2737"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5" name="Line 725"/>
            <p:cNvSpPr>
              <a:spLocks noChangeShapeType="1"/>
            </p:cNvSpPr>
            <p:nvPr/>
          </p:nvSpPr>
          <p:spPr bwMode="auto">
            <a:xfrm flipH="1">
              <a:off x="2731"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6" name="Line 726"/>
            <p:cNvSpPr>
              <a:spLocks noChangeShapeType="1"/>
            </p:cNvSpPr>
            <p:nvPr/>
          </p:nvSpPr>
          <p:spPr bwMode="auto">
            <a:xfrm flipH="1">
              <a:off x="2725" y="15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7" name="Line 727"/>
            <p:cNvSpPr>
              <a:spLocks noChangeShapeType="1"/>
            </p:cNvSpPr>
            <p:nvPr/>
          </p:nvSpPr>
          <p:spPr bwMode="auto">
            <a:xfrm flipH="1">
              <a:off x="2721" y="155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8" name="Line 728"/>
            <p:cNvSpPr>
              <a:spLocks noChangeShapeType="1"/>
            </p:cNvSpPr>
            <p:nvPr/>
          </p:nvSpPr>
          <p:spPr bwMode="auto">
            <a:xfrm flipH="1">
              <a:off x="2715"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49" name="Line 729"/>
            <p:cNvSpPr>
              <a:spLocks noChangeShapeType="1"/>
            </p:cNvSpPr>
            <p:nvPr/>
          </p:nvSpPr>
          <p:spPr bwMode="auto">
            <a:xfrm flipH="1">
              <a:off x="2709"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0" name="Line 730"/>
            <p:cNvSpPr>
              <a:spLocks noChangeShapeType="1"/>
            </p:cNvSpPr>
            <p:nvPr/>
          </p:nvSpPr>
          <p:spPr bwMode="auto">
            <a:xfrm flipH="1">
              <a:off x="2703"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1" name="Line 731"/>
            <p:cNvSpPr>
              <a:spLocks noChangeShapeType="1"/>
            </p:cNvSpPr>
            <p:nvPr/>
          </p:nvSpPr>
          <p:spPr bwMode="auto">
            <a:xfrm flipH="1">
              <a:off x="2697"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2" name="Line 732"/>
            <p:cNvSpPr>
              <a:spLocks noChangeShapeType="1"/>
            </p:cNvSpPr>
            <p:nvPr/>
          </p:nvSpPr>
          <p:spPr bwMode="auto">
            <a:xfrm flipH="1">
              <a:off x="2694"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3" name="Line 733"/>
            <p:cNvSpPr>
              <a:spLocks noChangeShapeType="1"/>
            </p:cNvSpPr>
            <p:nvPr/>
          </p:nvSpPr>
          <p:spPr bwMode="auto">
            <a:xfrm flipH="1">
              <a:off x="2688" y="15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4" name="Line 734"/>
            <p:cNvSpPr>
              <a:spLocks noChangeShapeType="1"/>
            </p:cNvSpPr>
            <p:nvPr/>
          </p:nvSpPr>
          <p:spPr bwMode="auto">
            <a:xfrm flipH="1">
              <a:off x="2681" y="154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5" name="Line 735"/>
            <p:cNvSpPr>
              <a:spLocks noChangeShapeType="1"/>
            </p:cNvSpPr>
            <p:nvPr/>
          </p:nvSpPr>
          <p:spPr bwMode="auto">
            <a:xfrm flipH="1" flipV="1">
              <a:off x="2675" y="154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6" name="Line 736"/>
            <p:cNvSpPr>
              <a:spLocks noChangeShapeType="1"/>
            </p:cNvSpPr>
            <p:nvPr/>
          </p:nvSpPr>
          <p:spPr bwMode="auto">
            <a:xfrm flipH="1">
              <a:off x="2669"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7" name="Line 737"/>
            <p:cNvSpPr>
              <a:spLocks noChangeShapeType="1"/>
            </p:cNvSpPr>
            <p:nvPr/>
          </p:nvSpPr>
          <p:spPr bwMode="auto">
            <a:xfrm flipH="1">
              <a:off x="2666"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8" name="Line 738"/>
            <p:cNvSpPr>
              <a:spLocks noChangeShapeType="1"/>
            </p:cNvSpPr>
            <p:nvPr/>
          </p:nvSpPr>
          <p:spPr bwMode="auto">
            <a:xfrm flipH="1">
              <a:off x="2660"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59" name="Line 739"/>
            <p:cNvSpPr>
              <a:spLocks noChangeShapeType="1"/>
            </p:cNvSpPr>
            <p:nvPr/>
          </p:nvSpPr>
          <p:spPr bwMode="auto">
            <a:xfrm flipH="1">
              <a:off x="2654"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0" name="Line 740"/>
            <p:cNvSpPr>
              <a:spLocks noChangeShapeType="1"/>
            </p:cNvSpPr>
            <p:nvPr/>
          </p:nvSpPr>
          <p:spPr bwMode="auto">
            <a:xfrm flipH="1">
              <a:off x="2648"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1" name="Line 741"/>
            <p:cNvSpPr>
              <a:spLocks noChangeShapeType="1"/>
            </p:cNvSpPr>
            <p:nvPr/>
          </p:nvSpPr>
          <p:spPr bwMode="auto">
            <a:xfrm flipH="1">
              <a:off x="2638" y="15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2" name="Line 742"/>
            <p:cNvSpPr>
              <a:spLocks noChangeShapeType="1"/>
            </p:cNvSpPr>
            <p:nvPr/>
          </p:nvSpPr>
          <p:spPr bwMode="auto">
            <a:xfrm flipH="1" flipV="1">
              <a:off x="2632" y="154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3" name="Line 743"/>
            <p:cNvSpPr>
              <a:spLocks noChangeShapeType="1"/>
            </p:cNvSpPr>
            <p:nvPr/>
          </p:nvSpPr>
          <p:spPr bwMode="auto">
            <a:xfrm flipH="1">
              <a:off x="2626"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4" name="Line 744"/>
            <p:cNvSpPr>
              <a:spLocks noChangeShapeType="1"/>
            </p:cNvSpPr>
            <p:nvPr/>
          </p:nvSpPr>
          <p:spPr bwMode="auto">
            <a:xfrm flipH="1">
              <a:off x="2620"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5" name="Line 745"/>
            <p:cNvSpPr>
              <a:spLocks noChangeShapeType="1"/>
            </p:cNvSpPr>
            <p:nvPr/>
          </p:nvSpPr>
          <p:spPr bwMode="auto">
            <a:xfrm flipH="1">
              <a:off x="2611"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6" name="Line 746"/>
            <p:cNvSpPr>
              <a:spLocks noChangeShapeType="1"/>
            </p:cNvSpPr>
            <p:nvPr/>
          </p:nvSpPr>
          <p:spPr bwMode="auto">
            <a:xfrm flipH="1">
              <a:off x="2604"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7" name="Line 747"/>
            <p:cNvSpPr>
              <a:spLocks noChangeShapeType="1"/>
            </p:cNvSpPr>
            <p:nvPr/>
          </p:nvSpPr>
          <p:spPr bwMode="auto">
            <a:xfrm flipH="1">
              <a:off x="2598"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8" name="Line 748"/>
            <p:cNvSpPr>
              <a:spLocks noChangeShapeType="1"/>
            </p:cNvSpPr>
            <p:nvPr/>
          </p:nvSpPr>
          <p:spPr bwMode="auto">
            <a:xfrm flipH="1">
              <a:off x="2592" y="15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69" name="Line 749"/>
            <p:cNvSpPr>
              <a:spLocks noChangeShapeType="1"/>
            </p:cNvSpPr>
            <p:nvPr/>
          </p:nvSpPr>
          <p:spPr bwMode="auto">
            <a:xfrm flipH="1">
              <a:off x="2583"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0" name="Line 750"/>
            <p:cNvSpPr>
              <a:spLocks noChangeShapeType="1"/>
            </p:cNvSpPr>
            <p:nvPr/>
          </p:nvSpPr>
          <p:spPr bwMode="auto">
            <a:xfrm flipH="1">
              <a:off x="2577"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1" name="Line 751"/>
            <p:cNvSpPr>
              <a:spLocks noChangeShapeType="1"/>
            </p:cNvSpPr>
            <p:nvPr/>
          </p:nvSpPr>
          <p:spPr bwMode="auto">
            <a:xfrm flipH="1">
              <a:off x="2570" y="153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2" name="Line 752"/>
            <p:cNvSpPr>
              <a:spLocks noChangeShapeType="1"/>
            </p:cNvSpPr>
            <p:nvPr/>
          </p:nvSpPr>
          <p:spPr bwMode="auto">
            <a:xfrm flipH="1">
              <a:off x="2564"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3" name="Line 753"/>
            <p:cNvSpPr>
              <a:spLocks noChangeShapeType="1"/>
            </p:cNvSpPr>
            <p:nvPr/>
          </p:nvSpPr>
          <p:spPr bwMode="auto">
            <a:xfrm flipH="1">
              <a:off x="2555" y="153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4" name="Line 754"/>
            <p:cNvSpPr>
              <a:spLocks noChangeShapeType="1"/>
            </p:cNvSpPr>
            <p:nvPr/>
          </p:nvSpPr>
          <p:spPr bwMode="auto">
            <a:xfrm flipH="1" flipV="1">
              <a:off x="2549" y="153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5" name="Line 755"/>
            <p:cNvSpPr>
              <a:spLocks noChangeShapeType="1"/>
            </p:cNvSpPr>
            <p:nvPr/>
          </p:nvSpPr>
          <p:spPr bwMode="auto">
            <a:xfrm flipH="1">
              <a:off x="2543"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6" name="Line 756"/>
            <p:cNvSpPr>
              <a:spLocks noChangeShapeType="1"/>
            </p:cNvSpPr>
            <p:nvPr/>
          </p:nvSpPr>
          <p:spPr bwMode="auto">
            <a:xfrm flipH="1">
              <a:off x="2537"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7" name="Line 757"/>
            <p:cNvSpPr>
              <a:spLocks noChangeShapeType="1"/>
            </p:cNvSpPr>
            <p:nvPr/>
          </p:nvSpPr>
          <p:spPr bwMode="auto">
            <a:xfrm flipH="1">
              <a:off x="2527"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8" name="Line 758"/>
            <p:cNvSpPr>
              <a:spLocks noChangeShapeType="1"/>
            </p:cNvSpPr>
            <p:nvPr/>
          </p:nvSpPr>
          <p:spPr bwMode="auto">
            <a:xfrm flipH="1">
              <a:off x="2521"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79" name="Line 759"/>
            <p:cNvSpPr>
              <a:spLocks noChangeShapeType="1"/>
            </p:cNvSpPr>
            <p:nvPr/>
          </p:nvSpPr>
          <p:spPr bwMode="auto">
            <a:xfrm flipH="1">
              <a:off x="2515"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0" name="Line 760"/>
            <p:cNvSpPr>
              <a:spLocks noChangeShapeType="1"/>
            </p:cNvSpPr>
            <p:nvPr/>
          </p:nvSpPr>
          <p:spPr bwMode="auto">
            <a:xfrm flipH="1">
              <a:off x="2509" y="153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1" name="Line 761"/>
            <p:cNvSpPr>
              <a:spLocks noChangeShapeType="1"/>
            </p:cNvSpPr>
            <p:nvPr/>
          </p:nvSpPr>
          <p:spPr bwMode="auto">
            <a:xfrm flipH="1">
              <a:off x="2506"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2" name="Line 762"/>
            <p:cNvSpPr>
              <a:spLocks noChangeShapeType="1"/>
            </p:cNvSpPr>
            <p:nvPr/>
          </p:nvSpPr>
          <p:spPr bwMode="auto">
            <a:xfrm flipH="1">
              <a:off x="2500"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3" name="Line 763"/>
            <p:cNvSpPr>
              <a:spLocks noChangeShapeType="1"/>
            </p:cNvSpPr>
            <p:nvPr/>
          </p:nvSpPr>
          <p:spPr bwMode="auto">
            <a:xfrm flipH="1">
              <a:off x="2493" y="153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4" name="Line 764"/>
            <p:cNvSpPr>
              <a:spLocks noChangeShapeType="1"/>
            </p:cNvSpPr>
            <p:nvPr/>
          </p:nvSpPr>
          <p:spPr bwMode="auto">
            <a:xfrm flipH="1">
              <a:off x="2487"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5" name="Line 765"/>
            <p:cNvSpPr>
              <a:spLocks noChangeShapeType="1"/>
            </p:cNvSpPr>
            <p:nvPr/>
          </p:nvSpPr>
          <p:spPr bwMode="auto">
            <a:xfrm flipH="1">
              <a:off x="2481"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6" name="Line 766"/>
            <p:cNvSpPr>
              <a:spLocks noChangeShapeType="1"/>
            </p:cNvSpPr>
            <p:nvPr/>
          </p:nvSpPr>
          <p:spPr bwMode="auto">
            <a:xfrm flipH="1">
              <a:off x="2478"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7" name="Line 767"/>
            <p:cNvSpPr>
              <a:spLocks noChangeShapeType="1"/>
            </p:cNvSpPr>
            <p:nvPr/>
          </p:nvSpPr>
          <p:spPr bwMode="auto">
            <a:xfrm flipH="1">
              <a:off x="2472" y="153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8" name="Line 768"/>
            <p:cNvSpPr>
              <a:spLocks noChangeShapeType="1"/>
            </p:cNvSpPr>
            <p:nvPr/>
          </p:nvSpPr>
          <p:spPr bwMode="auto">
            <a:xfrm flipH="1" flipV="1">
              <a:off x="2466" y="152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89" name="Line 769"/>
            <p:cNvSpPr>
              <a:spLocks noChangeShapeType="1"/>
            </p:cNvSpPr>
            <p:nvPr/>
          </p:nvSpPr>
          <p:spPr bwMode="auto">
            <a:xfrm flipH="1">
              <a:off x="2460"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0" name="Line 770"/>
            <p:cNvSpPr>
              <a:spLocks noChangeShapeType="1"/>
            </p:cNvSpPr>
            <p:nvPr/>
          </p:nvSpPr>
          <p:spPr bwMode="auto">
            <a:xfrm flipH="1">
              <a:off x="2453"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1" name="Line 771"/>
            <p:cNvSpPr>
              <a:spLocks noChangeShapeType="1"/>
            </p:cNvSpPr>
            <p:nvPr/>
          </p:nvSpPr>
          <p:spPr bwMode="auto">
            <a:xfrm flipH="1">
              <a:off x="2450"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2" name="Line 772"/>
            <p:cNvSpPr>
              <a:spLocks noChangeShapeType="1"/>
            </p:cNvSpPr>
            <p:nvPr/>
          </p:nvSpPr>
          <p:spPr bwMode="auto">
            <a:xfrm flipH="1">
              <a:off x="2444"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3" name="Line 773"/>
            <p:cNvSpPr>
              <a:spLocks noChangeShapeType="1"/>
            </p:cNvSpPr>
            <p:nvPr/>
          </p:nvSpPr>
          <p:spPr bwMode="auto">
            <a:xfrm flipH="1">
              <a:off x="2438"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4" name="Line 774"/>
            <p:cNvSpPr>
              <a:spLocks noChangeShapeType="1"/>
            </p:cNvSpPr>
            <p:nvPr/>
          </p:nvSpPr>
          <p:spPr bwMode="auto">
            <a:xfrm flipH="1">
              <a:off x="2432"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5" name="Line 775"/>
            <p:cNvSpPr>
              <a:spLocks noChangeShapeType="1"/>
            </p:cNvSpPr>
            <p:nvPr/>
          </p:nvSpPr>
          <p:spPr bwMode="auto">
            <a:xfrm flipH="1">
              <a:off x="2426" y="152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6" name="Line 776"/>
            <p:cNvSpPr>
              <a:spLocks noChangeShapeType="1"/>
            </p:cNvSpPr>
            <p:nvPr/>
          </p:nvSpPr>
          <p:spPr bwMode="auto">
            <a:xfrm flipH="1">
              <a:off x="2423"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7" name="Line 777"/>
            <p:cNvSpPr>
              <a:spLocks noChangeShapeType="1"/>
            </p:cNvSpPr>
            <p:nvPr/>
          </p:nvSpPr>
          <p:spPr bwMode="auto">
            <a:xfrm flipH="1">
              <a:off x="2416" y="152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8" name="Line 778"/>
            <p:cNvSpPr>
              <a:spLocks noChangeShapeType="1"/>
            </p:cNvSpPr>
            <p:nvPr/>
          </p:nvSpPr>
          <p:spPr bwMode="auto">
            <a:xfrm flipH="1">
              <a:off x="2410"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699" name="Line 779"/>
            <p:cNvSpPr>
              <a:spLocks noChangeShapeType="1"/>
            </p:cNvSpPr>
            <p:nvPr/>
          </p:nvSpPr>
          <p:spPr bwMode="auto">
            <a:xfrm flipH="1">
              <a:off x="2404"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0" name="Line 780"/>
            <p:cNvSpPr>
              <a:spLocks noChangeShapeType="1"/>
            </p:cNvSpPr>
            <p:nvPr/>
          </p:nvSpPr>
          <p:spPr bwMode="auto">
            <a:xfrm flipH="1">
              <a:off x="2398"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1" name="Line 781"/>
            <p:cNvSpPr>
              <a:spLocks noChangeShapeType="1"/>
            </p:cNvSpPr>
            <p:nvPr/>
          </p:nvSpPr>
          <p:spPr bwMode="auto">
            <a:xfrm flipH="1">
              <a:off x="2395"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2" name="Line 782"/>
            <p:cNvSpPr>
              <a:spLocks noChangeShapeType="1"/>
            </p:cNvSpPr>
            <p:nvPr/>
          </p:nvSpPr>
          <p:spPr bwMode="auto">
            <a:xfrm flipH="1">
              <a:off x="2389" y="15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3" name="Line 783"/>
            <p:cNvSpPr>
              <a:spLocks noChangeShapeType="1"/>
            </p:cNvSpPr>
            <p:nvPr/>
          </p:nvSpPr>
          <p:spPr bwMode="auto">
            <a:xfrm flipH="1" flipV="1">
              <a:off x="2383" y="152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4" name="Line 784"/>
            <p:cNvSpPr>
              <a:spLocks noChangeShapeType="1"/>
            </p:cNvSpPr>
            <p:nvPr/>
          </p:nvSpPr>
          <p:spPr bwMode="auto">
            <a:xfrm flipH="1">
              <a:off x="2376"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5" name="Line 785"/>
            <p:cNvSpPr>
              <a:spLocks noChangeShapeType="1"/>
            </p:cNvSpPr>
            <p:nvPr/>
          </p:nvSpPr>
          <p:spPr bwMode="auto">
            <a:xfrm flipH="1">
              <a:off x="2370"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6" name="Line 786"/>
            <p:cNvSpPr>
              <a:spLocks noChangeShapeType="1"/>
            </p:cNvSpPr>
            <p:nvPr/>
          </p:nvSpPr>
          <p:spPr bwMode="auto">
            <a:xfrm flipH="1">
              <a:off x="2367"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7" name="Line 787"/>
            <p:cNvSpPr>
              <a:spLocks noChangeShapeType="1"/>
            </p:cNvSpPr>
            <p:nvPr/>
          </p:nvSpPr>
          <p:spPr bwMode="auto">
            <a:xfrm flipH="1">
              <a:off x="2361"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8" name="Line 788"/>
            <p:cNvSpPr>
              <a:spLocks noChangeShapeType="1"/>
            </p:cNvSpPr>
            <p:nvPr/>
          </p:nvSpPr>
          <p:spPr bwMode="auto">
            <a:xfrm flipH="1">
              <a:off x="2355"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09" name="Line 789"/>
            <p:cNvSpPr>
              <a:spLocks noChangeShapeType="1"/>
            </p:cNvSpPr>
            <p:nvPr/>
          </p:nvSpPr>
          <p:spPr bwMode="auto">
            <a:xfrm flipH="1">
              <a:off x="2349" y="15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0" name="Line 790"/>
            <p:cNvSpPr>
              <a:spLocks noChangeShapeType="1"/>
            </p:cNvSpPr>
            <p:nvPr/>
          </p:nvSpPr>
          <p:spPr bwMode="auto">
            <a:xfrm flipH="1">
              <a:off x="2339"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1" name="Line 791"/>
            <p:cNvSpPr>
              <a:spLocks noChangeShapeType="1"/>
            </p:cNvSpPr>
            <p:nvPr/>
          </p:nvSpPr>
          <p:spPr bwMode="auto">
            <a:xfrm flipH="1">
              <a:off x="2333"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2" name="Line 792"/>
            <p:cNvSpPr>
              <a:spLocks noChangeShapeType="1"/>
            </p:cNvSpPr>
            <p:nvPr/>
          </p:nvSpPr>
          <p:spPr bwMode="auto">
            <a:xfrm flipH="1">
              <a:off x="2327"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3" name="Line 793"/>
            <p:cNvSpPr>
              <a:spLocks noChangeShapeType="1"/>
            </p:cNvSpPr>
            <p:nvPr/>
          </p:nvSpPr>
          <p:spPr bwMode="auto">
            <a:xfrm flipH="1">
              <a:off x="2321"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4" name="Line 794"/>
            <p:cNvSpPr>
              <a:spLocks noChangeShapeType="1"/>
            </p:cNvSpPr>
            <p:nvPr/>
          </p:nvSpPr>
          <p:spPr bwMode="auto">
            <a:xfrm flipH="1">
              <a:off x="2312" y="15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5" name="Line 795"/>
            <p:cNvSpPr>
              <a:spLocks noChangeShapeType="1"/>
            </p:cNvSpPr>
            <p:nvPr/>
          </p:nvSpPr>
          <p:spPr bwMode="auto">
            <a:xfrm flipH="1">
              <a:off x="2305" y="151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6" name="Line 796"/>
            <p:cNvSpPr>
              <a:spLocks noChangeShapeType="1"/>
            </p:cNvSpPr>
            <p:nvPr/>
          </p:nvSpPr>
          <p:spPr bwMode="auto">
            <a:xfrm flipH="1" flipV="1">
              <a:off x="2299" y="151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7" name="Line 797"/>
            <p:cNvSpPr>
              <a:spLocks noChangeShapeType="1"/>
            </p:cNvSpPr>
            <p:nvPr/>
          </p:nvSpPr>
          <p:spPr bwMode="auto">
            <a:xfrm flipH="1">
              <a:off x="2293"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8" name="Line 798"/>
            <p:cNvSpPr>
              <a:spLocks noChangeShapeType="1"/>
            </p:cNvSpPr>
            <p:nvPr/>
          </p:nvSpPr>
          <p:spPr bwMode="auto">
            <a:xfrm flipH="1">
              <a:off x="2284"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19" name="Line 799"/>
            <p:cNvSpPr>
              <a:spLocks noChangeShapeType="1"/>
            </p:cNvSpPr>
            <p:nvPr/>
          </p:nvSpPr>
          <p:spPr bwMode="auto">
            <a:xfrm flipH="1">
              <a:off x="2278"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0" name="Line 800"/>
            <p:cNvSpPr>
              <a:spLocks noChangeShapeType="1"/>
            </p:cNvSpPr>
            <p:nvPr/>
          </p:nvSpPr>
          <p:spPr bwMode="auto">
            <a:xfrm flipH="1">
              <a:off x="2272" y="15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1" name="Line 801"/>
            <p:cNvSpPr>
              <a:spLocks noChangeShapeType="1"/>
            </p:cNvSpPr>
            <p:nvPr/>
          </p:nvSpPr>
          <p:spPr bwMode="auto">
            <a:xfrm flipH="1">
              <a:off x="2265" y="151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2" name="Line 802"/>
            <p:cNvSpPr>
              <a:spLocks noChangeShapeType="1"/>
            </p:cNvSpPr>
            <p:nvPr/>
          </p:nvSpPr>
          <p:spPr bwMode="auto">
            <a:xfrm flipH="1" flipV="1">
              <a:off x="2256" y="151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3" name="Line 803"/>
            <p:cNvSpPr>
              <a:spLocks noChangeShapeType="1"/>
            </p:cNvSpPr>
            <p:nvPr/>
          </p:nvSpPr>
          <p:spPr bwMode="auto">
            <a:xfrm flipH="1">
              <a:off x="2250"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4" name="Line 804"/>
            <p:cNvSpPr>
              <a:spLocks noChangeShapeType="1"/>
            </p:cNvSpPr>
            <p:nvPr/>
          </p:nvSpPr>
          <p:spPr bwMode="auto">
            <a:xfrm flipH="1">
              <a:off x="2244"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5" name="Line 805"/>
            <p:cNvSpPr>
              <a:spLocks noChangeShapeType="1"/>
            </p:cNvSpPr>
            <p:nvPr/>
          </p:nvSpPr>
          <p:spPr bwMode="auto">
            <a:xfrm flipH="1">
              <a:off x="2238"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6" name="Line 806"/>
            <p:cNvSpPr>
              <a:spLocks noChangeShapeType="1"/>
            </p:cNvSpPr>
            <p:nvPr/>
          </p:nvSpPr>
          <p:spPr bwMode="auto">
            <a:xfrm flipH="1">
              <a:off x="2228" y="151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7" name="Line 807"/>
            <p:cNvSpPr>
              <a:spLocks noChangeShapeType="1"/>
            </p:cNvSpPr>
            <p:nvPr/>
          </p:nvSpPr>
          <p:spPr bwMode="auto">
            <a:xfrm flipH="1">
              <a:off x="2222"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28" name="Line 808"/>
            <p:cNvSpPr>
              <a:spLocks noChangeShapeType="1"/>
            </p:cNvSpPr>
            <p:nvPr/>
          </p:nvSpPr>
          <p:spPr bwMode="auto">
            <a:xfrm flipH="1">
              <a:off x="2216" y="15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grpSp>
        <p:nvGrpSpPr>
          <p:cNvPr id="82930" name="Group 1010"/>
          <p:cNvGrpSpPr>
            <a:grpSpLocks/>
          </p:cNvGrpSpPr>
          <p:nvPr/>
        </p:nvGrpSpPr>
        <p:grpSpPr bwMode="auto">
          <a:xfrm>
            <a:off x="2413000" y="1936750"/>
            <a:ext cx="3297238" cy="2192338"/>
            <a:chOff x="1520" y="1220"/>
            <a:chExt cx="2077" cy="1381"/>
          </a:xfrm>
        </p:grpSpPr>
        <p:sp>
          <p:nvSpPr>
            <p:cNvPr id="82730" name="Line 810"/>
            <p:cNvSpPr>
              <a:spLocks noChangeShapeType="1"/>
            </p:cNvSpPr>
            <p:nvPr/>
          </p:nvSpPr>
          <p:spPr bwMode="auto">
            <a:xfrm flipH="1">
              <a:off x="2210"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1" name="Line 811"/>
            <p:cNvSpPr>
              <a:spLocks noChangeShapeType="1"/>
            </p:cNvSpPr>
            <p:nvPr/>
          </p:nvSpPr>
          <p:spPr bwMode="auto">
            <a:xfrm flipH="1">
              <a:off x="2201"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2" name="Line 812"/>
            <p:cNvSpPr>
              <a:spLocks noChangeShapeType="1"/>
            </p:cNvSpPr>
            <p:nvPr/>
          </p:nvSpPr>
          <p:spPr bwMode="auto">
            <a:xfrm flipH="1">
              <a:off x="2195"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3" name="Line 813"/>
            <p:cNvSpPr>
              <a:spLocks noChangeShapeType="1"/>
            </p:cNvSpPr>
            <p:nvPr/>
          </p:nvSpPr>
          <p:spPr bwMode="auto">
            <a:xfrm flipH="1">
              <a:off x="2188"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4" name="Line 814"/>
            <p:cNvSpPr>
              <a:spLocks noChangeShapeType="1"/>
            </p:cNvSpPr>
            <p:nvPr/>
          </p:nvSpPr>
          <p:spPr bwMode="auto">
            <a:xfrm flipH="1">
              <a:off x="2182"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5" name="Line 815"/>
            <p:cNvSpPr>
              <a:spLocks noChangeShapeType="1"/>
            </p:cNvSpPr>
            <p:nvPr/>
          </p:nvSpPr>
          <p:spPr bwMode="auto">
            <a:xfrm flipH="1">
              <a:off x="2179" y="15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6" name="Line 816"/>
            <p:cNvSpPr>
              <a:spLocks noChangeShapeType="1"/>
            </p:cNvSpPr>
            <p:nvPr/>
          </p:nvSpPr>
          <p:spPr bwMode="auto">
            <a:xfrm flipH="1" flipV="1">
              <a:off x="2173" y="150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7" name="Line 817"/>
            <p:cNvSpPr>
              <a:spLocks noChangeShapeType="1"/>
            </p:cNvSpPr>
            <p:nvPr/>
          </p:nvSpPr>
          <p:spPr bwMode="auto">
            <a:xfrm flipH="1">
              <a:off x="2167"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8" name="Line 818"/>
            <p:cNvSpPr>
              <a:spLocks noChangeShapeType="1"/>
            </p:cNvSpPr>
            <p:nvPr/>
          </p:nvSpPr>
          <p:spPr bwMode="auto">
            <a:xfrm flipH="1">
              <a:off x="2161"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39" name="Line 819"/>
            <p:cNvSpPr>
              <a:spLocks noChangeShapeType="1"/>
            </p:cNvSpPr>
            <p:nvPr/>
          </p:nvSpPr>
          <p:spPr bwMode="auto">
            <a:xfrm flipH="1">
              <a:off x="2155"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0" name="Line 820"/>
            <p:cNvSpPr>
              <a:spLocks noChangeShapeType="1"/>
            </p:cNvSpPr>
            <p:nvPr/>
          </p:nvSpPr>
          <p:spPr bwMode="auto">
            <a:xfrm flipH="1">
              <a:off x="2151" y="150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1" name="Line 821"/>
            <p:cNvSpPr>
              <a:spLocks noChangeShapeType="1"/>
            </p:cNvSpPr>
            <p:nvPr/>
          </p:nvSpPr>
          <p:spPr bwMode="auto">
            <a:xfrm flipH="1">
              <a:off x="2145"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2" name="Line 822"/>
            <p:cNvSpPr>
              <a:spLocks noChangeShapeType="1"/>
            </p:cNvSpPr>
            <p:nvPr/>
          </p:nvSpPr>
          <p:spPr bwMode="auto">
            <a:xfrm flipH="1">
              <a:off x="2139"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3" name="Line 823"/>
            <p:cNvSpPr>
              <a:spLocks noChangeShapeType="1"/>
            </p:cNvSpPr>
            <p:nvPr/>
          </p:nvSpPr>
          <p:spPr bwMode="auto">
            <a:xfrm flipH="1">
              <a:off x="2133" y="15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4" name="Line 824"/>
            <p:cNvSpPr>
              <a:spLocks noChangeShapeType="1"/>
            </p:cNvSpPr>
            <p:nvPr/>
          </p:nvSpPr>
          <p:spPr bwMode="auto">
            <a:xfrm flipH="1">
              <a:off x="2127"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5" name="Line 825"/>
            <p:cNvSpPr>
              <a:spLocks noChangeShapeType="1"/>
            </p:cNvSpPr>
            <p:nvPr/>
          </p:nvSpPr>
          <p:spPr bwMode="auto">
            <a:xfrm flipH="1">
              <a:off x="2124"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6" name="Line 826"/>
            <p:cNvSpPr>
              <a:spLocks noChangeShapeType="1"/>
            </p:cNvSpPr>
            <p:nvPr/>
          </p:nvSpPr>
          <p:spPr bwMode="auto">
            <a:xfrm flipH="1">
              <a:off x="2118"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7" name="Line 827"/>
            <p:cNvSpPr>
              <a:spLocks noChangeShapeType="1"/>
            </p:cNvSpPr>
            <p:nvPr/>
          </p:nvSpPr>
          <p:spPr bwMode="auto">
            <a:xfrm flipH="1">
              <a:off x="2111"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8" name="Line 828"/>
            <p:cNvSpPr>
              <a:spLocks noChangeShapeType="1"/>
            </p:cNvSpPr>
            <p:nvPr/>
          </p:nvSpPr>
          <p:spPr bwMode="auto">
            <a:xfrm flipH="1">
              <a:off x="2105"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49" name="Line 829"/>
            <p:cNvSpPr>
              <a:spLocks noChangeShapeType="1"/>
            </p:cNvSpPr>
            <p:nvPr/>
          </p:nvSpPr>
          <p:spPr bwMode="auto">
            <a:xfrm flipH="1">
              <a:off x="2099"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0" name="Line 830"/>
            <p:cNvSpPr>
              <a:spLocks noChangeShapeType="1"/>
            </p:cNvSpPr>
            <p:nvPr/>
          </p:nvSpPr>
          <p:spPr bwMode="auto">
            <a:xfrm flipH="1">
              <a:off x="2096"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1" name="Line 831"/>
            <p:cNvSpPr>
              <a:spLocks noChangeShapeType="1"/>
            </p:cNvSpPr>
            <p:nvPr/>
          </p:nvSpPr>
          <p:spPr bwMode="auto">
            <a:xfrm flipH="1" flipV="1">
              <a:off x="2090" y="1500"/>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2" name="Line 832"/>
            <p:cNvSpPr>
              <a:spLocks noChangeShapeType="1"/>
            </p:cNvSpPr>
            <p:nvPr/>
          </p:nvSpPr>
          <p:spPr bwMode="auto">
            <a:xfrm flipH="1">
              <a:off x="2084"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3" name="Line 833"/>
            <p:cNvSpPr>
              <a:spLocks noChangeShapeType="1"/>
            </p:cNvSpPr>
            <p:nvPr/>
          </p:nvSpPr>
          <p:spPr bwMode="auto">
            <a:xfrm flipH="1">
              <a:off x="2077" y="150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4" name="Line 834"/>
            <p:cNvSpPr>
              <a:spLocks noChangeShapeType="1"/>
            </p:cNvSpPr>
            <p:nvPr/>
          </p:nvSpPr>
          <p:spPr bwMode="auto">
            <a:xfrm flipH="1">
              <a:off x="2071"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5" name="Line 835"/>
            <p:cNvSpPr>
              <a:spLocks noChangeShapeType="1"/>
            </p:cNvSpPr>
            <p:nvPr/>
          </p:nvSpPr>
          <p:spPr bwMode="auto">
            <a:xfrm flipH="1">
              <a:off x="2068"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6" name="Line 836"/>
            <p:cNvSpPr>
              <a:spLocks noChangeShapeType="1"/>
            </p:cNvSpPr>
            <p:nvPr/>
          </p:nvSpPr>
          <p:spPr bwMode="auto">
            <a:xfrm flipH="1">
              <a:off x="2062"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7" name="Line 837"/>
            <p:cNvSpPr>
              <a:spLocks noChangeShapeType="1"/>
            </p:cNvSpPr>
            <p:nvPr/>
          </p:nvSpPr>
          <p:spPr bwMode="auto">
            <a:xfrm flipH="1">
              <a:off x="2056"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8" name="Line 838"/>
            <p:cNvSpPr>
              <a:spLocks noChangeShapeType="1"/>
            </p:cNvSpPr>
            <p:nvPr/>
          </p:nvSpPr>
          <p:spPr bwMode="auto">
            <a:xfrm flipH="1">
              <a:off x="2050" y="150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59" name="Line 839"/>
            <p:cNvSpPr>
              <a:spLocks noChangeShapeType="1"/>
            </p:cNvSpPr>
            <p:nvPr/>
          </p:nvSpPr>
          <p:spPr bwMode="auto">
            <a:xfrm flipH="1">
              <a:off x="2044"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0" name="Line 840"/>
            <p:cNvSpPr>
              <a:spLocks noChangeShapeType="1"/>
            </p:cNvSpPr>
            <p:nvPr/>
          </p:nvSpPr>
          <p:spPr bwMode="auto">
            <a:xfrm flipH="1">
              <a:off x="2040" y="149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1" name="Line 841"/>
            <p:cNvSpPr>
              <a:spLocks noChangeShapeType="1"/>
            </p:cNvSpPr>
            <p:nvPr/>
          </p:nvSpPr>
          <p:spPr bwMode="auto">
            <a:xfrm flipH="1">
              <a:off x="2034"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2" name="Line 842"/>
            <p:cNvSpPr>
              <a:spLocks noChangeShapeType="1"/>
            </p:cNvSpPr>
            <p:nvPr/>
          </p:nvSpPr>
          <p:spPr bwMode="auto">
            <a:xfrm flipH="1">
              <a:off x="2028"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3" name="Line 843"/>
            <p:cNvSpPr>
              <a:spLocks noChangeShapeType="1"/>
            </p:cNvSpPr>
            <p:nvPr/>
          </p:nvSpPr>
          <p:spPr bwMode="auto">
            <a:xfrm flipH="1">
              <a:off x="2022"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4" name="Line 844"/>
            <p:cNvSpPr>
              <a:spLocks noChangeShapeType="1"/>
            </p:cNvSpPr>
            <p:nvPr/>
          </p:nvSpPr>
          <p:spPr bwMode="auto">
            <a:xfrm flipH="1">
              <a:off x="2013" y="149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5" name="Line 845"/>
            <p:cNvSpPr>
              <a:spLocks noChangeShapeType="1"/>
            </p:cNvSpPr>
            <p:nvPr/>
          </p:nvSpPr>
          <p:spPr bwMode="auto">
            <a:xfrm flipH="1" flipV="1">
              <a:off x="2007" y="149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6" name="Line 846"/>
            <p:cNvSpPr>
              <a:spLocks noChangeShapeType="1"/>
            </p:cNvSpPr>
            <p:nvPr/>
          </p:nvSpPr>
          <p:spPr bwMode="auto">
            <a:xfrm flipH="1">
              <a:off x="2000" y="149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7" name="Line 847"/>
            <p:cNvSpPr>
              <a:spLocks noChangeShapeType="1"/>
            </p:cNvSpPr>
            <p:nvPr/>
          </p:nvSpPr>
          <p:spPr bwMode="auto">
            <a:xfrm flipH="1">
              <a:off x="1994"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8" name="Line 848"/>
            <p:cNvSpPr>
              <a:spLocks noChangeShapeType="1"/>
            </p:cNvSpPr>
            <p:nvPr/>
          </p:nvSpPr>
          <p:spPr bwMode="auto">
            <a:xfrm flipH="1">
              <a:off x="1985"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69" name="Line 849"/>
            <p:cNvSpPr>
              <a:spLocks noChangeShapeType="1"/>
            </p:cNvSpPr>
            <p:nvPr/>
          </p:nvSpPr>
          <p:spPr bwMode="auto">
            <a:xfrm flipH="1">
              <a:off x="1979"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0" name="Line 850"/>
            <p:cNvSpPr>
              <a:spLocks noChangeShapeType="1"/>
            </p:cNvSpPr>
            <p:nvPr/>
          </p:nvSpPr>
          <p:spPr bwMode="auto">
            <a:xfrm flipH="1">
              <a:off x="1973"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1" name="Line 851"/>
            <p:cNvSpPr>
              <a:spLocks noChangeShapeType="1"/>
            </p:cNvSpPr>
            <p:nvPr/>
          </p:nvSpPr>
          <p:spPr bwMode="auto">
            <a:xfrm flipH="1">
              <a:off x="1967" y="149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2" name="Line 852"/>
            <p:cNvSpPr>
              <a:spLocks noChangeShapeType="1"/>
            </p:cNvSpPr>
            <p:nvPr/>
          </p:nvSpPr>
          <p:spPr bwMode="auto">
            <a:xfrm flipH="1">
              <a:off x="1957"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3" name="Line 853"/>
            <p:cNvSpPr>
              <a:spLocks noChangeShapeType="1"/>
            </p:cNvSpPr>
            <p:nvPr/>
          </p:nvSpPr>
          <p:spPr bwMode="auto">
            <a:xfrm flipH="1">
              <a:off x="1951"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4" name="Line 854"/>
            <p:cNvSpPr>
              <a:spLocks noChangeShapeType="1"/>
            </p:cNvSpPr>
            <p:nvPr/>
          </p:nvSpPr>
          <p:spPr bwMode="auto">
            <a:xfrm flipH="1">
              <a:off x="1945"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5" name="Line 855"/>
            <p:cNvSpPr>
              <a:spLocks noChangeShapeType="1"/>
            </p:cNvSpPr>
            <p:nvPr/>
          </p:nvSpPr>
          <p:spPr bwMode="auto">
            <a:xfrm flipH="1">
              <a:off x="1939"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6" name="Line 856"/>
            <p:cNvSpPr>
              <a:spLocks noChangeShapeType="1"/>
            </p:cNvSpPr>
            <p:nvPr/>
          </p:nvSpPr>
          <p:spPr bwMode="auto">
            <a:xfrm flipH="1">
              <a:off x="1930" y="149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7" name="Line 857"/>
            <p:cNvSpPr>
              <a:spLocks noChangeShapeType="1"/>
            </p:cNvSpPr>
            <p:nvPr/>
          </p:nvSpPr>
          <p:spPr bwMode="auto">
            <a:xfrm flipH="1">
              <a:off x="1923"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8" name="Line 858"/>
            <p:cNvSpPr>
              <a:spLocks noChangeShapeType="1"/>
            </p:cNvSpPr>
            <p:nvPr/>
          </p:nvSpPr>
          <p:spPr bwMode="auto">
            <a:xfrm flipH="1">
              <a:off x="1917"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79" name="Line 859"/>
            <p:cNvSpPr>
              <a:spLocks noChangeShapeType="1"/>
            </p:cNvSpPr>
            <p:nvPr/>
          </p:nvSpPr>
          <p:spPr bwMode="auto">
            <a:xfrm flipH="1">
              <a:off x="1911"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0" name="Line 860"/>
            <p:cNvSpPr>
              <a:spLocks noChangeShapeType="1"/>
            </p:cNvSpPr>
            <p:nvPr/>
          </p:nvSpPr>
          <p:spPr bwMode="auto">
            <a:xfrm flipH="1">
              <a:off x="1902"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1" name="Line 861"/>
            <p:cNvSpPr>
              <a:spLocks noChangeShapeType="1"/>
            </p:cNvSpPr>
            <p:nvPr/>
          </p:nvSpPr>
          <p:spPr bwMode="auto">
            <a:xfrm flipH="1">
              <a:off x="1896"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2" name="Line 862"/>
            <p:cNvSpPr>
              <a:spLocks noChangeShapeType="1"/>
            </p:cNvSpPr>
            <p:nvPr/>
          </p:nvSpPr>
          <p:spPr bwMode="auto">
            <a:xfrm flipH="1">
              <a:off x="1890" y="14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3" name="Line 863"/>
            <p:cNvSpPr>
              <a:spLocks noChangeShapeType="1"/>
            </p:cNvSpPr>
            <p:nvPr/>
          </p:nvSpPr>
          <p:spPr bwMode="auto">
            <a:xfrm flipH="1" flipV="1">
              <a:off x="1883" y="148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4" name="Line 864"/>
            <p:cNvSpPr>
              <a:spLocks noChangeShapeType="1"/>
            </p:cNvSpPr>
            <p:nvPr/>
          </p:nvSpPr>
          <p:spPr bwMode="auto">
            <a:xfrm flipH="1">
              <a:off x="1874"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5" name="Line 865"/>
            <p:cNvSpPr>
              <a:spLocks noChangeShapeType="1"/>
            </p:cNvSpPr>
            <p:nvPr/>
          </p:nvSpPr>
          <p:spPr bwMode="auto">
            <a:xfrm flipH="1">
              <a:off x="1868"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6" name="Line 866"/>
            <p:cNvSpPr>
              <a:spLocks noChangeShapeType="1"/>
            </p:cNvSpPr>
            <p:nvPr/>
          </p:nvSpPr>
          <p:spPr bwMode="auto">
            <a:xfrm flipH="1">
              <a:off x="1862"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7" name="Line 867"/>
            <p:cNvSpPr>
              <a:spLocks noChangeShapeType="1"/>
            </p:cNvSpPr>
            <p:nvPr/>
          </p:nvSpPr>
          <p:spPr bwMode="auto">
            <a:xfrm flipH="1">
              <a:off x="1856"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8" name="Line 868"/>
            <p:cNvSpPr>
              <a:spLocks noChangeShapeType="1"/>
            </p:cNvSpPr>
            <p:nvPr/>
          </p:nvSpPr>
          <p:spPr bwMode="auto">
            <a:xfrm flipH="1">
              <a:off x="1853"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89" name="Line 869"/>
            <p:cNvSpPr>
              <a:spLocks noChangeShapeType="1"/>
            </p:cNvSpPr>
            <p:nvPr/>
          </p:nvSpPr>
          <p:spPr bwMode="auto">
            <a:xfrm flipH="1">
              <a:off x="1846" y="14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0" name="Line 870"/>
            <p:cNvSpPr>
              <a:spLocks noChangeShapeType="1"/>
            </p:cNvSpPr>
            <p:nvPr/>
          </p:nvSpPr>
          <p:spPr bwMode="auto">
            <a:xfrm flipH="1">
              <a:off x="1840"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1" name="Line 871"/>
            <p:cNvSpPr>
              <a:spLocks noChangeShapeType="1"/>
            </p:cNvSpPr>
            <p:nvPr/>
          </p:nvSpPr>
          <p:spPr bwMode="auto">
            <a:xfrm flipH="1">
              <a:off x="1834"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2" name="Line 872"/>
            <p:cNvSpPr>
              <a:spLocks noChangeShapeType="1"/>
            </p:cNvSpPr>
            <p:nvPr/>
          </p:nvSpPr>
          <p:spPr bwMode="auto">
            <a:xfrm flipH="1">
              <a:off x="1828"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3" name="Line 873"/>
            <p:cNvSpPr>
              <a:spLocks noChangeShapeType="1"/>
            </p:cNvSpPr>
            <p:nvPr/>
          </p:nvSpPr>
          <p:spPr bwMode="auto">
            <a:xfrm flipH="1">
              <a:off x="1825"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4" name="Line 874"/>
            <p:cNvSpPr>
              <a:spLocks noChangeShapeType="1"/>
            </p:cNvSpPr>
            <p:nvPr/>
          </p:nvSpPr>
          <p:spPr bwMode="auto">
            <a:xfrm flipH="1">
              <a:off x="1819"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5" name="Line 875"/>
            <p:cNvSpPr>
              <a:spLocks noChangeShapeType="1"/>
            </p:cNvSpPr>
            <p:nvPr/>
          </p:nvSpPr>
          <p:spPr bwMode="auto">
            <a:xfrm flipH="1">
              <a:off x="1812" y="148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6" name="Line 876"/>
            <p:cNvSpPr>
              <a:spLocks noChangeShapeType="1"/>
            </p:cNvSpPr>
            <p:nvPr/>
          </p:nvSpPr>
          <p:spPr bwMode="auto">
            <a:xfrm flipH="1">
              <a:off x="1806" y="14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7" name="Line 877"/>
            <p:cNvSpPr>
              <a:spLocks noChangeShapeType="1"/>
            </p:cNvSpPr>
            <p:nvPr/>
          </p:nvSpPr>
          <p:spPr bwMode="auto">
            <a:xfrm flipH="1" flipV="1">
              <a:off x="1800" y="147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8" name="Line 878"/>
            <p:cNvSpPr>
              <a:spLocks noChangeShapeType="1"/>
            </p:cNvSpPr>
            <p:nvPr/>
          </p:nvSpPr>
          <p:spPr bwMode="auto">
            <a:xfrm flipH="1">
              <a:off x="1797" y="14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799" name="Line 879"/>
            <p:cNvSpPr>
              <a:spLocks noChangeShapeType="1"/>
            </p:cNvSpPr>
            <p:nvPr/>
          </p:nvSpPr>
          <p:spPr bwMode="auto">
            <a:xfrm>
              <a:off x="1772" y="1504"/>
              <a:ext cx="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0" name="Line 880"/>
            <p:cNvSpPr>
              <a:spLocks noChangeShapeType="1"/>
            </p:cNvSpPr>
            <p:nvPr/>
          </p:nvSpPr>
          <p:spPr bwMode="auto">
            <a:xfrm>
              <a:off x="1812" y="150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1" name="Line 881"/>
            <p:cNvSpPr>
              <a:spLocks noChangeShapeType="1"/>
            </p:cNvSpPr>
            <p:nvPr/>
          </p:nvSpPr>
          <p:spPr bwMode="auto">
            <a:xfrm>
              <a:off x="1853" y="1504"/>
              <a:ext cx="1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2" name="Line 882"/>
            <p:cNvSpPr>
              <a:spLocks noChangeShapeType="1"/>
            </p:cNvSpPr>
            <p:nvPr/>
          </p:nvSpPr>
          <p:spPr bwMode="auto">
            <a:xfrm>
              <a:off x="1893"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3" name="Line 883"/>
            <p:cNvSpPr>
              <a:spLocks noChangeShapeType="1"/>
            </p:cNvSpPr>
            <p:nvPr/>
          </p:nvSpPr>
          <p:spPr bwMode="auto">
            <a:xfrm>
              <a:off x="1933" y="1504"/>
              <a:ext cx="1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4" name="Line 884"/>
            <p:cNvSpPr>
              <a:spLocks noChangeShapeType="1"/>
            </p:cNvSpPr>
            <p:nvPr/>
          </p:nvSpPr>
          <p:spPr bwMode="auto">
            <a:xfrm>
              <a:off x="1973"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5" name="Line 885"/>
            <p:cNvSpPr>
              <a:spLocks noChangeShapeType="1"/>
            </p:cNvSpPr>
            <p:nvPr/>
          </p:nvSpPr>
          <p:spPr bwMode="auto">
            <a:xfrm>
              <a:off x="2013" y="1504"/>
              <a:ext cx="1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6" name="Line 886"/>
            <p:cNvSpPr>
              <a:spLocks noChangeShapeType="1"/>
            </p:cNvSpPr>
            <p:nvPr/>
          </p:nvSpPr>
          <p:spPr bwMode="auto">
            <a:xfrm>
              <a:off x="2056"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7" name="Line 887"/>
            <p:cNvSpPr>
              <a:spLocks noChangeShapeType="1"/>
            </p:cNvSpPr>
            <p:nvPr/>
          </p:nvSpPr>
          <p:spPr bwMode="auto">
            <a:xfrm>
              <a:off x="2093" y="1504"/>
              <a:ext cx="1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8" name="Line 888"/>
            <p:cNvSpPr>
              <a:spLocks noChangeShapeType="1"/>
            </p:cNvSpPr>
            <p:nvPr/>
          </p:nvSpPr>
          <p:spPr bwMode="auto">
            <a:xfrm>
              <a:off x="2136"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09" name="Line 889"/>
            <p:cNvSpPr>
              <a:spLocks noChangeShapeType="1"/>
            </p:cNvSpPr>
            <p:nvPr/>
          </p:nvSpPr>
          <p:spPr bwMode="auto">
            <a:xfrm>
              <a:off x="2173" y="1504"/>
              <a:ext cx="1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0" name="Line 890"/>
            <p:cNvSpPr>
              <a:spLocks noChangeShapeType="1"/>
            </p:cNvSpPr>
            <p:nvPr/>
          </p:nvSpPr>
          <p:spPr bwMode="auto">
            <a:xfrm>
              <a:off x="2216"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1" name="Line 891"/>
            <p:cNvSpPr>
              <a:spLocks noChangeShapeType="1"/>
            </p:cNvSpPr>
            <p:nvPr/>
          </p:nvSpPr>
          <p:spPr bwMode="auto">
            <a:xfrm>
              <a:off x="2253" y="1504"/>
              <a:ext cx="16"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2" name="Line 892"/>
            <p:cNvSpPr>
              <a:spLocks noChangeShapeType="1"/>
            </p:cNvSpPr>
            <p:nvPr/>
          </p:nvSpPr>
          <p:spPr bwMode="auto">
            <a:xfrm>
              <a:off x="2296"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3" name="Line 893"/>
            <p:cNvSpPr>
              <a:spLocks noChangeShapeType="1"/>
            </p:cNvSpPr>
            <p:nvPr/>
          </p:nvSpPr>
          <p:spPr bwMode="auto">
            <a:xfrm>
              <a:off x="2336" y="1504"/>
              <a:ext cx="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4" name="Line 894"/>
            <p:cNvSpPr>
              <a:spLocks noChangeShapeType="1"/>
            </p:cNvSpPr>
            <p:nvPr/>
          </p:nvSpPr>
          <p:spPr bwMode="auto">
            <a:xfrm>
              <a:off x="2376"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5" name="Line 895"/>
            <p:cNvSpPr>
              <a:spLocks noChangeShapeType="1"/>
            </p:cNvSpPr>
            <p:nvPr/>
          </p:nvSpPr>
          <p:spPr bwMode="auto">
            <a:xfrm>
              <a:off x="2416" y="1504"/>
              <a:ext cx="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6" name="Line 896"/>
            <p:cNvSpPr>
              <a:spLocks noChangeShapeType="1"/>
            </p:cNvSpPr>
            <p:nvPr/>
          </p:nvSpPr>
          <p:spPr bwMode="auto">
            <a:xfrm>
              <a:off x="2456" y="150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7" name="Line 897"/>
            <p:cNvSpPr>
              <a:spLocks noChangeShapeType="1"/>
            </p:cNvSpPr>
            <p:nvPr/>
          </p:nvSpPr>
          <p:spPr bwMode="auto">
            <a:xfrm>
              <a:off x="2497" y="1504"/>
              <a:ext cx="1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8" name="Line 898"/>
            <p:cNvSpPr>
              <a:spLocks noChangeShapeType="1"/>
            </p:cNvSpPr>
            <p:nvPr/>
          </p:nvSpPr>
          <p:spPr bwMode="auto">
            <a:xfrm>
              <a:off x="2537"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19" name="Line 899"/>
            <p:cNvSpPr>
              <a:spLocks noChangeShapeType="1"/>
            </p:cNvSpPr>
            <p:nvPr/>
          </p:nvSpPr>
          <p:spPr bwMode="auto">
            <a:xfrm>
              <a:off x="2577" y="1504"/>
              <a:ext cx="1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0" name="Line 900"/>
            <p:cNvSpPr>
              <a:spLocks noChangeShapeType="1"/>
            </p:cNvSpPr>
            <p:nvPr/>
          </p:nvSpPr>
          <p:spPr bwMode="auto">
            <a:xfrm>
              <a:off x="2617"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1" name="Line 901"/>
            <p:cNvSpPr>
              <a:spLocks noChangeShapeType="1"/>
            </p:cNvSpPr>
            <p:nvPr/>
          </p:nvSpPr>
          <p:spPr bwMode="auto">
            <a:xfrm>
              <a:off x="2657" y="1504"/>
              <a:ext cx="1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2" name="Line 902"/>
            <p:cNvSpPr>
              <a:spLocks noChangeShapeType="1"/>
            </p:cNvSpPr>
            <p:nvPr/>
          </p:nvSpPr>
          <p:spPr bwMode="auto">
            <a:xfrm>
              <a:off x="2737" y="1504"/>
              <a:ext cx="1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3" name="Line 903"/>
            <p:cNvSpPr>
              <a:spLocks noChangeShapeType="1"/>
            </p:cNvSpPr>
            <p:nvPr/>
          </p:nvSpPr>
          <p:spPr bwMode="auto">
            <a:xfrm>
              <a:off x="2780"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4" name="Line 904"/>
            <p:cNvSpPr>
              <a:spLocks noChangeShapeType="1"/>
            </p:cNvSpPr>
            <p:nvPr/>
          </p:nvSpPr>
          <p:spPr bwMode="auto">
            <a:xfrm>
              <a:off x="2817" y="1504"/>
              <a:ext cx="1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5" name="Line 905"/>
            <p:cNvSpPr>
              <a:spLocks noChangeShapeType="1"/>
            </p:cNvSpPr>
            <p:nvPr/>
          </p:nvSpPr>
          <p:spPr bwMode="auto">
            <a:xfrm>
              <a:off x="2860"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6" name="Line 906"/>
            <p:cNvSpPr>
              <a:spLocks noChangeShapeType="1"/>
            </p:cNvSpPr>
            <p:nvPr/>
          </p:nvSpPr>
          <p:spPr bwMode="auto">
            <a:xfrm>
              <a:off x="2897" y="1504"/>
              <a:ext cx="16"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7" name="Line 907"/>
            <p:cNvSpPr>
              <a:spLocks noChangeShapeType="1"/>
            </p:cNvSpPr>
            <p:nvPr/>
          </p:nvSpPr>
          <p:spPr bwMode="auto">
            <a:xfrm>
              <a:off x="2940"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8" name="Line 908"/>
            <p:cNvSpPr>
              <a:spLocks noChangeShapeType="1"/>
            </p:cNvSpPr>
            <p:nvPr/>
          </p:nvSpPr>
          <p:spPr bwMode="auto">
            <a:xfrm>
              <a:off x="2980"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29" name="Line 909"/>
            <p:cNvSpPr>
              <a:spLocks noChangeShapeType="1"/>
            </p:cNvSpPr>
            <p:nvPr/>
          </p:nvSpPr>
          <p:spPr bwMode="auto">
            <a:xfrm>
              <a:off x="2980" y="15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30" name="Rectangle 910"/>
            <p:cNvSpPr>
              <a:spLocks noChangeArrowheads="1"/>
            </p:cNvSpPr>
            <p:nvPr/>
          </p:nvSpPr>
          <p:spPr bwMode="auto">
            <a:xfrm>
              <a:off x="3060" y="1309"/>
              <a:ext cx="10" cy="5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31" name="Rectangle 911"/>
            <p:cNvSpPr>
              <a:spLocks noChangeArrowheads="1"/>
            </p:cNvSpPr>
            <p:nvPr/>
          </p:nvSpPr>
          <p:spPr bwMode="auto">
            <a:xfrm>
              <a:off x="1668" y="1633"/>
              <a:ext cx="662" cy="31"/>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32" name="Rectangle 912"/>
            <p:cNvSpPr>
              <a:spLocks noChangeArrowheads="1"/>
            </p:cNvSpPr>
            <p:nvPr/>
          </p:nvSpPr>
          <p:spPr bwMode="auto">
            <a:xfrm>
              <a:off x="1668" y="1633"/>
              <a:ext cx="662" cy="31"/>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33" name="Rectangle 913"/>
            <p:cNvSpPr>
              <a:spLocks noChangeArrowheads="1"/>
            </p:cNvSpPr>
            <p:nvPr/>
          </p:nvSpPr>
          <p:spPr bwMode="auto">
            <a:xfrm>
              <a:off x="1671" y="1377"/>
              <a:ext cx="34" cy="253"/>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34" name="Rectangle 914"/>
            <p:cNvSpPr>
              <a:spLocks noChangeArrowheads="1"/>
            </p:cNvSpPr>
            <p:nvPr/>
          </p:nvSpPr>
          <p:spPr bwMode="auto">
            <a:xfrm>
              <a:off x="1671" y="1377"/>
              <a:ext cx="34" cy="253"/>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35" name="Rectangle 915"/>
            <p:cNvSpPr>
              <a:spLocks noChangeArrowheads="1"/>
            </p:cNvSpPr>
            <p:nvPr/>
          </p:nvSpPr>
          <p:spPr bwMode="auto">
            <a:xfrm>
              <a:off x="1668" y="1343"/>
              <a:ext cx="662" cy="34"/>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36" name="Rectangle 916"/>
            <p:cNvSpPr>
              <a:spLocks noChangeArrowheads="1"/>
            </p:cNvSpPr>
            <p:nvPr/>
          </p:nvSpPr>
          <p:spPr bwMode="auto">
            <a:xfrm>
              <a:off x="1668" y="1343"/>
              <a:ext cx="662" cy="34"/>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37" name="Line 917"/>
            <p:cNvSpPr>
              <a:spLocks noChangeShapeType="1"/>
            </p:cNvSpPr>
            <p:nvPr/>
          </p:nvSpPr>
          <p:spPr bwMode="auto">
            <a:xfrm>
              <a:off x="3008" y="1633"/>
              <a:ext cx="0" cy="71"/>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38" name="Line 918"/>
            <p:cNvSpPr>
              <a:spLocks noChangeShapeType="1"/>
            </p:cNvSpPr>
            <p:nvPr/>
          </p:nvSpPr>
          <p:spPr bwMode="auto">
            <a:xfrm>
              <a:off x="2509" y="1531"/>
              <a:ext cx="0" cy="133"/>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39" name="Line 919"/>
            <p:cNvSpPr>
              <a:spLocks noChangeShapeType="1"/>
            </p:cNvSpPr>
            <p:nvPr/>
          </p:nvSpPr>
          <p:spPr bwMode="auto">
            <a:xfrm>
              <a:off x="2330" y="1664"/>
              <a:ext cx="0" cy="52"/>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40" name="Line 920"/>
            <p:cNvSpPr>
              <a:spLocks noChangeShapeType="1"/>
            </p:cNvSpPr>
            <p:nvPr/>
          </p:nvSpPr>
          <p:spPr bwMode="auto">
            <a:xfrm>
              <a:off x="2330" y="1698"/>
              <a:ext cx="678"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41" name="Freeform 921"/>
            <p:cNvSpPr>
              <a:spLocks/>
            </p:cNvSpPr>
            <p:nvPr/>
          </p:nvSpPr>
          <p:spPr bwMode="auto">
            <a:xfrm>
              <a:off x="2330" y="1667"/>
              <a:ext cx="62" cy="65"/>
            </a:xfrm>
            <a:custGeom>
              <a:avLst/>
              <a:gdLst>
                <a:gd name="T0" fmla="*/ 62 w 62"/>
                <a:gd name="T1" fmla="*/ 0 h 65"/>
                <a:gd name="T2" fmla="*/ 0 w 62"/>
                <a:gd name="T3" fmla="*/ 31 h 65"/>
                <a:gd name="T4" fmla="*/ 62 w 62"/>
                <a:gd name="T5" fmla="*/ 65 h 65"/>
                <a:gd name="T6" fmla="*/ 62 w 62"/>
                <a:gd name="T7" fmla="*/ 0 h 65"/>
                <a:gd name="T8" fmla="*/ 0 w 62"/>
                <a:gd name="T9" fmla="*/ 31 h 65"/>
                <a:gd name="T10" fmla="*/ 62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62" y="0"/>
                  </a:moveTo>
                  <a:lnTo>
                    <a:pt x="0" y="31"/>
                  </a:lnTo>
                  <a:lnTo>
                    <a:pt x="62" y="65"/>
                  </a:lnTo>
                  <a:lnTo>
                    <a:pt x="62" y="0"/>
                  </a:lnTo>
                  <a:lnTo>
                    <a:pt x="0" y="31"/>
                  </a:lnTo>
                  <a:lnTo>
                    <a:pt x="6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42" name="Freeform 922"/>
            <p:cNvSpPr>
              <a:spLocks/>
            </p:cNvSpPr>
            <p:nvPr/>
          </p:nvSpPr>
          <p:spPr bwMode="auto">
            <a:xfrm>
              <a:off x="2946" y="1667"/>
              <a:ext cx="62" cy="65"/>
            </a:xfrm>
            <a:custGeom>
              <a:avLst/>
              <a:gdLst>
                <a:gd name="T0" fmla="*/ 0 w 62"/>
                <a:gd name="T1" fmla="*/ 0 h 65"/>
                <a:gd name="T2" fmla="*/ 62 w 62"/>
                <a:gd name="T3" fmla="*/ 31 h 65"/>
                <a:gd name="T4" fmla="*/ 0 w 62"/>
                <a:gd name="T5" fmla="*/ 65 h 65"/>
                <a:gd name="T6" fmla="*/ 0 w 62"/>
                <a:gd name="T7" fmla="*/ 0 h 65"/>
                <a:gd name="T8" fmla="*/ 62 w 62"/>
                <a:gd name="T9" fmla="*/ 31 h 65"/>
                <a:gd name="T10" fmla="*/ 0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0" y="0"/>
                  </a:moveTo>
                  <a:lnTo>
                    <a:pt x="62" y="31"/>
                  </a:lnTo>
                  <a:lnTo>
                    <a:pt x="0" y="65"/>
                  </a:lnTo>
                  <a:lnTo>
                    <a:pt x="0" y="0"/>
                  </a:lnTo>
                  <a:lnTo>
                    <a:pt x="62" y="31"/>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43" name="Line 923"/>
            <p:cNvSpPr>
              <a:spLocks noChangeShapeType="1"/>
            </p:cNvSpPr>
            <p:nvPr/>
          </p:nvSpPr>
          <p:spPr bwMode="auto">
            <a:xfrm>
              <a:off x="2509" y="1645"/>
              <a:ext cx="496"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44" name="Freeform 924"/>
            <p:cNvSpPr>
              <a:spLocks/>
            </p:cNvSpPr>
            <p:nvPr/>
          </p:nvSpPr>
          <p:spPr bwMode="auto">
            <a:xfrm>
              <a:off x="2509" y="1611"/>
              <a:ext cx="61" cy="68"/>
            </a:xfrm>
            <a:custGeom>
              <a:avLst/>
              <a:gdLst>
                <a:gd name="T0" fmla="*/ 61 w 61"/>
                <a:gd name="T1" fmla="*/ 0 h 68"/>
                <a:gd name="T2" fmla="*/ 0 w 61"/>
                <a:gd name="T3" fmla="*/ 34 h 68"/>
                <a:gd name="T4" fmla="*/ 61 w 61"/>
                <a:gd name="T5" fmla="*/ 68 h 68"/>
                <a:gd name="T6" fmla="*/ 61 w 61"/>
                <a:gd name="T7" fmla="*/ 0 h 68"/>
                <a:gd name="T8" fmla="*/ 0 w 61"/>
                <a:gd name="T9" fmla="*/ 34 h 68"/>
                <a:gd name="T10" fmla="*/ 61 w 61"/>
                <a:gd name="T11" fmla="*/ 0 h 68"/>
              </a:gdLst>
              <a:ahLst/>
              <a:cxnLst>
                <a:cxn ang="0">
                  <a:pos x="T0" y="T1"/>
                </a:cxn>
                <a:cxn ang="0">
                  <a:pos x="T2" y="T3"/>
                </a:cxn>
                <a:cxn ang="0">
                  <a:pos x="T4" y="T5"/>
                </a:cxn>
                <a:cxn ang="0">
                  <a:pos x="T6" y="T7"/>
                </a:cxn>
                <a:cxn ang="0">
                  <a:pos x="T8" y="T9"/>
                </a:cxn>
                <a:cxn ang="0">
                  <a:pos x="T10" y="T11"/>
                </a:cxn>
              </a:cxnLst>
              <a:rect l="0" t="0" r="r" b="b"/>
              <a:pathLst>
                <a:path w="61" h="68">
                  <a:moveTo>
                    <a:pt x="61" y="0"/>
                  </a:moveTo>
                  <a:lnTo>
                    <a:pt x="0" y="34"/>
                  </a:lnTo>
                  <a:lnTo>
                    <a:pt x="61" y="68"/>
                  </a:lnTo>
                  <a:lnTo>
                    <a:pt x="61" y="0"/>
                  </a:lnTo>
                  <a:lnTo>
                    <a:pt x="0" y="34"/>
                  </a:lnTo>
                  <a:lnTo>
                    <a:pt x="6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45" name="Freeform 925"/>
            <p:cNvSpPr>
              <a:spLocks/>
            </p:cNvSpPr>
            <p:nvPr/>
          </p:nvSpPr>
          <p:spPr bwMode="auto">
            <a:xfrm>
              <a:off x="2943" y="1611"/>
              <a:ext cx="62" cy="68"/>
            </a:xfrm>
            <a:custGeom>
              <a:avLst/>
              <a:gdLst>
                <a:gd name="T0" fmla="*/ 0 w 62"/>
                <a:gd name="T1" fmla="*/ 0 h 68"/>
                <a:gd name="T2" fmla="*/ 62 w 62"/>
                <a:gd name="T3" fmla="*/ 34 h 68"/>
                <a:gd name="T4" fmla="*/ 0 w 62"/>
                <a:gd name="T5" fmla="*/ 68 h 68"/>
                <a:gd name="T6" fmla="*/ 0 w 62"/>
                <a:gd name="T7" fmla="*/ 0 h 68"/>
                <a:gd name="T8" fmla="*/ 62 w 62"/>
                <a:gd name="T9" fmla="*/ 34 h 68"/>
                <a:gd name="T10" fmla="*/ 0 w 62"/>
                <a:gd name="T11" fmla="*/ 0 h 68"/>
              </a:gdLst>
              <a:ahLst/>
              <a:cxnLst>
                <a:cxn ang="0">
                  <a:pos x="T0" y="T1"/>
                </a:cxn>
                <a:cxn ang="0">
                  <a:pos x="T2" y="T3"/>
                </a:cxn>
                <a:cxn ang="0">
                  <a:pos x="T4" y="T5"/>
                </a:cxn>
                <a:cxn ang="0">
                  <a:pos x="T6" y="T7"/>
                </a:cxn>
                <a:cxn ang="0">
                  <a:pos x="T8" y="T9"/>
                </a:cxn>
                <a:cxn ang="0">
                  <a:pos x="T10" y="T11"/>
                </a:cxn>
              </a:cxnLst>
              <a:rect l="0" t="0" r="r" b="b"/>
              <a:pathLst>
                <a:path w="62" h="68">
                  <a:moveTo>
                    <a:pt x="0" y="0"/>
                  </a:moveTo>
                  <a:lnTo>
                    <a:pt x="62" y="34"/>
                  </a:lnTo>
                  <a:lnTo>
                    <a:pt x="0" y="68"/>
                  </a:lnTo>
                  <a:lnTo>
                    <a:pt x="0" y="0"/>
                  </a:lnTo>
                  <a:lnTo>
                    <a:pt x="62" y="34"/>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46" name="Rectangle 926"/>
            <p:cNvSpPr>
              <a:spLocks noChangeArrowheads="1"/>
            </p:cNvSpPr>
            <p:nvPr/>
          </p:nvSpPr>
          <p:spPr bwMode="auto">
            <a:xfrm>
              <a:off x="2506" y="1476"/>
              <a:ext cx="3" cy="55"/>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47" name="Rectangle 927"/>
            <p:cNvSpPr>
              <a:spLocks noChangeArrowheads="1"/>
            </p:cNvSpPr>
            <p:nvPr/>
          </p:nvSpPr>
          <p:spPr bwMode="auto">
            <a:xfrm>
              <a:off x="2506" y="1476"/>
              <a:ext cx="3" cy="55"/>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48" name="Rectangle 928"/>
            <p:cNvSpPr>
              <a:spLocks noChangeArrowheads="1"/>
            </p:cNvSpPr>
            <p:nvPr/>
          </p:nvSpPr>
          <p:spPr bwMode="auto">
            <a:xfrm>
              <a:off x="2330" y="1439"/>
              <a:ext cx="3" cy="129"/>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49" name="Rectangle 929"/>
            <p:cNvSpPr>
              <a:spLocks noChangeArrowheads="1"/>
            </p:cNvSpPr>
            <p:nvPr/>
          </p:nvSpPr>
          <p:spPr bwMode="auto">
            <a:xfrm>
              <a:off x="2330" y="1439"/>
              <a:ext cx="3" cy="129"/>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50" name="Rectangle 930"/>
            <p:cNvSpPr>
              <a:spLocks noChangeArrowheads="1"/>
            </p:cNvSpPr>
            <p:nvPr/>
          </p:nvSpPr>
          <p:spPr bwMode="auto">
            <a:xfrm>
              <a:off x="2749" y="1596"/>
              <a:ext cx="2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b</a:t>
              </a:r>
              <a:endParaRPr lang="sl-SI" altLang="sl-SI"/>
            </a:p>
          </p:txBody>
        </p:sp>
        <p:sp>
          <p:nvSpPr>
            <p:cNvPr id="82851" name="Rectangle 931"/>
            <p:cNvSpPr>
              <a:spLocks noChangeArrowheads="1"/>
            </p:cNvSpPr>
            <p:nvPr/>
          </p:nvSpPr>
          <p:spPr bwMode="auto">
            <a:xfrm>
              <a:off x="1520" y="1275"/>
              <a:ext cx="39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čč Ag, Au ali Cu</a:t>
              </a:r>
              <a:endParaRPr lang="sl-SI" altLang="sl-SI"/>
            </a:p>
          </p:txBody>
        </p:sp>
        <p:sp>
          <p:nvSpPr>
            <p:cNvPr id="82852" name="Rectangle 932"/>
            <p:cNvSpPr>
              <a:spLocks noChangeArrowheads="1"/>
            </p:cNvSpPr>
            <p:nvPr/>
          </p:nvSpPr>
          <p:spPr bwMode="auto">
            <a:xfrm>
              <a:off x="1547" y="1275"/>
              <a:ext cx="51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rno telo s fiksno toko</a:t>
              </a:r>
              <a:endParaRPr lang="sl-SI" altLang="sl-SI"/>
            </a:p>
          </p:txBody>
        </p:sp>
        <p:sp>
          <p:nvSpPr>
            <p:cNvPr id="82853" name="Rectangle 933"/>
            <p:cNvSpPr>
              <a:spLocks noChangeArrowheads="1"/>
            </p:cNvSpPr>
            <p:nvPr/>
          </p:nvSpPr>
          <p:spPr bwMode="auto">
            <a:xfrm>
              <a:off x="2657" y="1652"/>
              <a:ext cx="27"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a</a:t>
              </a:r>
              <a:endParaRPr lang="sl-SI" altLang="sl-SI"/>
            </a:p>
          </p:txBody>
        </p:sp>
        <p:sp>
          <p:nvSpPr>
            <p:cNvPr id="82854" name="Rectangle 934"/>
            <p:cNvSpPr>
              <a:spLocks noChangeArrowheads="1"/>
            </p:cNvSpPr>
            <p:nvPr/>
          </p:nvSpPr>
          <p:spPr bwMode="auto">
            <a:xfrm>
              <a:off x="2515" y="1528"/>
              <a:ext cx="3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B</a:t>
              </a:r>
              <a:endParaRPr lang="sl-SI" altLang="sl-SI"/>
            </a:p>
          </p:txBody>
        </p:sp>
        <p:sp>
          <p:nvSpPr>
            <p:cNvPr id="82855" name="Rectangle 935"/>
            <p:cNvSpPr>
              <a:spLocks noChangeArrowheads="1"/>
            </p:cNvSpPr>
            <p:nvPr/>
          </p:nvSpPr>
          <p:spPr bwMode="auto">
            <a:xfrm>
              <a:off x="2339" y="1562"/>
              <a:ext cx="32" cy="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A</a:t>
              </a:r>
              <a:endParaRPr lang="sl-SI" altLang="sl-SI"/>
            </a:p>
          </p:txBody>
        </p:sp>
        <p:sp>
          <p:nvSpPr>
            <p:cNvPr id="82856" name="Rectangle 936"/>
            <p:cNvSpPr>
              <a:spLocks noChangeArrowheads="1"/>
            </p:cNvSpPr>
            <p:nvPr/>
          </p:nvSpPr>
          <p:spPr bwMode="auto">
            <a:xfrm>
              <a:off x="2795" y="1454"/>
              <a:ext cx="181"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500">
                  <a:solidFill>
                    <a:srgbClr val="1F1A17"/>
                  </a:solidFill>
                  <a:latin typeface="Arial" panose="020B0604020202020204" pitchFamily="34" charset="0"/>
                </a:rPr>
                <a:t>optična os</a:t>
              </a:r>
              <a:endParaRPr lang="sl-SI" altLang="sl-SI"/>
            </a:p>
          </p:txBody>
        </p:sp>
        <p:sp>
          <p:nvSpPr>
            <p:cNvPr id="82857" name="Freeform 937"/>
            <p:cNvSpPr>
              <a:spLocks noEditPoints="1"/>
            </p:cNvSpPr>
            <p:nvPr/>
          </p:nvSpPr>
          <p:spPr bwMode="auto">
            <a:xfrm>
              <a:off x="3017" y="1775"/>
              <a:ext cx="28" cy="43"/>
            </a:xfrm>
            <a:custGeom>
              <a:avLst/>
              <a:gdLst>
                <a:gd name="T0" fmla="*/ 0 w 28"/>
                <a:gd name="T1" fmla="*/ 43 h 43"/>
                <a:gd name="T2" fmla="*/ 0 w 28"/>
                <a:gd name="T3" fmla="*/ 0 h 43"/>
                <a:gd name="T4" fmla="*/ 3 w 28"/>
                <a:gd name="T5" fmla="*/ 0 h 43"/>
                <a:gd name="T6" fmla="*/ 3 w 28"/>
                <a:gd name="T7" fmla="*/ 6 h 43"/>
                <a:gd name="T8" fmla="*/ 6 w 28"/>
                <a:gd name="T9" fmla="*/ 3 h 43"/>
                <a:gd name="T10" fmla="*/ 10 w 28"/>
                <a:gd name="T11" fmla="*/ 3 h 43"/>
                <a:gd name="T12" fmla="*/ 10 w 28"/>
                <a:gd name="T13" fmla="*/ 0 h 43"/>
                <a:gd name="T14" fmla="*/ 13 w 28"/>
                <a:gd name="T15" fmla="*/ 0 h 43"/>
                <a:gd name="T16" fmla="*/ 19 w 28"/>
                <a:gd name="T17" fmla="*/ 0 h 43"/>
                <a:gd name="T18" fmla="*/ 22 w 28"/>
                <a:gd name="T19" fmla="*/ 3 h 43"/>
                <a:gd name="T20" fmla="*/ 25 w 28"/>
                <a:gd name="T21" fmla="*/ 6 h 43"/>
                <a:gd name="T22" fmla="*/ 25 w 28"/>
                <a:gd name="T23" fmla="*/ 9 h 43"/>
                <a:gd name="T24" fmla="*/ 28 w 28"/>
                <a:gd name="T25" fmla="*/ 12 h 43"/>
                <a:gd name="T26" fmla="*/ 28 w 28"/>
                <a:gd name="T27" fmla="*/ 15 h 43"/>
                <a:gd name="T28" fmla="*/ 28 w 28"/>
                <a:gd name="T29" fmla="*/ 21 h 43"/>
                <a:gd name="T30" fmla="*/ 25 w 28"/>
                <a:gd name="T31" fmla="*/ 25 h 43"/>
                <a:gd name="T32" fmla="*/ 22 w 28"/>
                <a:gd name="T33" fmla="*/ 28 h 43"/>
                <a:gd name="T34" fmla="*/ 19 w 28"/>
                <a:gd name="T35" fmla="*/ 31 h 43"/>
                <a:gd name="T36" fmla="*/ 16 w 28"/>
                <a:gd name="T37" fmla="*/ 34 h 43"/>
                <a:gd name="T38" fmla="*/ 13 w 28"/>
                <a:gd name="T39" fmla="*/ 34 h 43"/>
                <a:gd name="T40" fmla="*/ 10 w 28"/>
                <a:gd name="T41" fmla="*/ 34 h 43"/>
                <a:gd name="T42" fmla="*/ 10 w 28"/>
                <a:gd name="T43" fmla="*/ 31 h 43"/>
                <a:gd name="T44" fmla="*/ 6 w 28"/>
                <a:gd name="T45" fmla="*/ 31 h 43"/>
                <a:gd name="T46" fmla="*/ 6 w 28"/>
                <a:gd name="T47" fmla="*/ 28 h 43"/>
                <a:gd name="T48" fmla="*/ 6 w 28"/>
                <a:gd name="T49" fmla="*/ 43 h 43"/>
                <a:gd name="T50" fmla="*/ 0 w 28"/>
                <a:gd name="T51" fmla="*/ 43 h 43"/>
                <a:gd name="T52" fmla="*/ 3 w 28"/>
                <a:gd name="T53" fmla="*/ 18 h 43"/>
                <a:gd name="T54" fmla="*/ 6 w 28"/>
                <a:gd name="T55" fmla="*/ 21 h 43"/>
                <a:gd name="T56" fmla="*/ 6 w 28"/>
                <a:gd name="T57" fmla="*/ 25 h 43"/>
                <a:gd name="T58" fmla="*/ 10 w 28"/>
                <a:gd name="T59" fmla="*/ 28 h 43"/>
                <a:gd name="T60" fmla="*/ 13 w 28"/>
                <a:gd name="T61" fmla="*/ 28 h 43"/>
                <a:gd name="T62" fmla="*/ 16 w 28"/>
                <a:gd name="T63" fmla="*/ 28 h 43"/>
                <a:gd name="T64" fmla="*/ 19 w 28"/>
                <a:gd name="T65" fmla="*/ 25 h 43"/>
                <a:gd name="T66" fmla="*/ 22 w 28"/>
                <a:gd name="T67" fmla="*/ 21 h 43"/>
                <a:gd name="T68" fmla="*/ 22 w 28"/>
                <a:gd name="T69" fmla="*/ 15 h 43"/>
                <a:gd name="T70" fmla="*/ 22 w 28"/>
                <a:gd name="T71" fmla="*/ 12 h 43"/>
                <a:gd name="T72" fmla="*/ 19 w 28"/>
                <a:gd name="T73" fmla="*/ 9 h 43"/>
                <a:gd name="T74" fmla="*/ 16 w 28"/>
                <a:gd name="T75" fmla="*/ 6 h 43"/>
                <a:gd name="T76" fmla="*/ 13 w 28"/>
                <a:gd name="T77" fmla="*/ 6 h 43"/>
                <a:gd name="T78" fmla="*/ 10 w 28"/>
                <a:gd name="T79" fmla="*/ 6 h 43"/>
                <a:gd name="T80" fmla="*/ 6 w 28"/>
                <a:gd name="T81" fmla="*/ 9 h 43"/>
                <a:gd name="T82" fmla="*/ 6 w 28"/>
                <a:gd name="T83" fmla="*/ 12 h 43"/>
                <a:gd name="T84" fmla="*/ 3 w 28"/>
                <a:gd name="T85" fmla="*/ 1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 h="43">
                  <a:moveTo>
                    <a:pt x="0" y="43"/>
                  </a:moveTo>
                  <a:lnTo>
                    <a:pt x="0" y="0"/>
                  </a:lnTo>
                  <a:lnTo>
                    <a:pt x="3" y="0"/>
                  </a:lnTo>
                  <a:lnTo>
                    <a:pt x="3" y="6"/>
                  </a:lnTo>
                  <a:lnTo>
                    <a:pt x="6" y="3"/>
                  </a:lnTo>
                  <a:lnTo>
                    <a:pt x="10" y="3"/>
                  </a:lnTo>
                  <a:lnTo>
                    <a:pt x="10" y="0"/>
                  </a:lnTo>
                  <a:lnTo>
                    <a:pt x="13" y="0"/>
                  </a:lnTo>
                  <a:lnTo>
                    <a:pt x="19" y="0"/>
                  </a:lnTo>
                  <a:lnTo>
                    <a:pt x="22" y="3"/>
                  </a:lnTo>
                  <a:lnTo>
                    <a:pt x="25" y="6"/>
                  </a:lnTo>
                  <a:lnTo>
                    <a:pt x="25" y="9"/>
                  </a:lnTo>
                  <a:lnTo>
                    <a:pt x="28" y="12"/>
                  </a:lnTo>
                  <a:lnTo>
                    <a:pt x="28" y="15"/>
                  </a:lnTo>
                  <a:lnTo>
                    <a:pt x="28" y="21"/>
                  </a:lnTo>
                  <a:lnTo>
                    <a:pt x="25" y="25"/>
                  </a:lnTo>
                  <a:lnTo>
                    <a:pt x="22" y="28"/>
                  </a:lnTo>
                  <a:lnTo>
                    <a:pt x="19" y="31"/>
                  </a:lnTo>
                  <a:lnTo>
                    <a:pt x="16" y="34"/>
                  </a:lnTo>
                  <a:lnTo>
                    <a:pt x="13" y="34"/>
                  </a:lnTo>
                  <a:lnTo>
                    <a:pt x="10" y="34"/>
                  </a:lnTo>
                  <a:lnTo>
                    <a:pt x="10" y="31"/>
                  </a:lnTo>
                  <a:lnTo>
                    <a:pt x="6" y="31"/>
                  </a:lnTo>
                  <a:lnTo>
                    <a:pt x="6" y="28"/>
                  </a:lnTo>
                  <a:lnTo>
                    <a:pt x="6" y="43"/>
                  </a:lnTo>
                  <a:lnTo>
                    <a:pt x="0" y="43"/>
                  </a:lnTo>
                  <a:close/>
                  <a:moveTo>
                    <a:pt x="3" y="18"/>
                  </a:moveTo>
                  <a:lnTo>
                    <a:pt x="6" y="21"/>
                  </a:lnTo>
                  <a:lnTo>
                    <a:pt x="6" y="25"/>
                  </a:lnTo>
                  <a:lnTo>
                    <a:pt x="10" y="28"/>
                  </a:lnTo>
                  <a:lnTo>
                    <a:pt x="13" y="28"/>
                  </a:lnTo>
                  <a:lnTo>
                    <a:pt x="16" y="28"/>
                  </a:lnTo>
                  <a:lnTo>
                    <a:pt x="19" y="25"/>
                  </a:lnTo>
                  <a:lnTo>
                    <a:pt x="22" y="21"/>
                  </a:lnTo>
                  <a:lnTo>
                    <a:pt x="22" y="15"/>
                  </a:lnTo>
                  <a:lnTo>
                    <a:pt x="22" y="12"/>
                  </a:lnTo>
                  <a:lnTo>
                    <a:pt x="19" y="9"/>
                  </a:lnTo>
                  <a:lnTo>
                    <a:pt x="16" y="6"/>
                  </a:lnTo>
                  <a:lnTo>
                    <a:pt x="13" y="6"/>
                  </a:lnTo>
                  <a:lnTo>
                    <a:pt x="10" y="6"/>
                  </a:lnTo>
                  <a:lnTo>
                    <a:pt x="6" y="9"/>
                  </a:lnTo>
                  <a:lnTo>
                    <a:pt x="6" y="12"/>
                  </a:lnTo>
                  <a:lnTo>
                    <a:pt x="3" y="1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58" name="Freeform 938"/>
            <p:cNvSpPr>
              <a:spLocks/>
            </p:cNvSpPr>
            <p:nvPr/>
          </p:nvSpPr>
          <p:spPr bwMode="auto">
            <a:xfrm>
              <a:off x="3051" y="1775"/>
              <a:ext cx="16" cy="34"/>
            </a:xfrm>
            <a:custGeom>
              <a:avLst/>
              <a:gdLst>
                <a:gd name="T0" fmla="*/ 0 w 16"/>
                <a:gd name="T1" fmla="*/ 34 h 34"/>
                <a:gd name="T2" fmla="*/ 0 w 16"/>
                <a:gd name="T3" fmla="*/ 0 h 34"/>
                <a:gd name="T4" fmla="*/ 3 w 16"/>
                <a:gd name="T5" fmla="*/ 0 h 34"/>
                <a:gd name="T6" fmla="*/ 3 w 16"/>
                <a:gd name="T7" fmla="*/ 6 h 34"/>
                <a:gd name="T8" fmla="*/ 6 w 16"/>
                <a:gd name="T9" fmla="*/ 3 h 34"/>
                <a:gd name="T10" fmla="*/ 6 w 16"/>
                <a:gd name="T11" fmla="*/ 3 h 34"/>
                <a:gd name="T12" fmla="*/ 9 w 16"/>
                <a:gd name="T13" fmla="*/ 0 h 34"/>
                <a:gd name="T14" fmla="*/ 9 w 16"/>
                <a:gd name="T15" fmla="*/ 0 h 34"/>
                <a:gd name="T16" fmla="*/ 13 w 16"/>
                <a:gd name="T17" fmla="*/ 0 h 34"/>
                <a:gd name="T18" fmla="*/ 16 w 16"/>
                <a:gd name="T19" fmla="*/ 3 h 34"/>
                <a:gd name="T20" fmla="*/ 16 w 16"/>
                <a:gd name="T21" fmla="*/ 6 h 34"/>
                <a:gd name="T22" fmla="*/ 13 w 16"/>
                <a:gd name="T23" fmla="*/ 6 h 34"/>
                <a:gd name="T24" fmla="*/ 9 w 16"/>
                <a:gd name="T25" fmla="*/ 6 h 34"/>
                <a:gd name="T26" fmla="*/ 9 w 16"/>
                <a:gd name="T27" fmla="*/ 6 h 34"/>
                <a:gd name="T28" fmla="*/ 6 w 16"/>
                <a:gd name="T29" fmla="*/ 6 h 34"/>
                <a:gd name="T30" fmla="*/ 6 w 16"/>
                <a:gd name="T31" fmla="*/ 9 h 34"/>
                <a:gd name="T32" fmla="*/ 6 w 16"/>
                <a:gd name="T33" fmla="*/ 9 h 34"/>
                <a:gd name="T34" fmla="*/ 6 w 16"/>
                <a:gd name="T35" fmla="*/ 12 h 34"/>
                <a:gd name="T36" fmla="*/ 3 w 16"/>
                <a:gd name="T37" fmla="*/ 15 h 34"/>
                <a:gd name="T38" fmla="*/ 3 w 16"/>
                <a:gd name="T39" fmla="*/ 34 h 34"/>
                <a:gd name="T40" fmla="*/ 0 w 16"/>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4">
                  <a:moveTo>
                    <a:pt x="0" y="34"/>
                  </a:moveTo>
                  <a:lnTo>
                    <a:pt x="0" y="0"/>
                  </a:lnTo>
                  <a:lnTo>
                    <a:pt x="3" y="0"/>
                  </a:lnTo>
                  <a:lnTo>
                    <a:pt x="3" y="6"/>
                  </a:lnTo>
                  <a:lnTo>
                    <a:pt x="6" y="3"/>
                  </a:lnTo>
                  <a:lnTo>
                    <a:pt x="6" y="3"/>
                  </a:lnTo>
                  <a:lnTo>
                    <a:pt x="9" y="0"/>
                  </a:lnTo>
                  <a:lnTo>
                    <a:pt x="9" y="0"/>
                  </a:lnTo>
                  <a:lnTo>
                    <a:pt x="13" y="0"/>
                  </a:lnTo>
                  <a:lnTo>
                    <a:pt x="16" y="3"/>
                  </a:lnTo>
                  <a:lnTo>
                    <a:pt x="16" y="6"/>
                  </a:lnTo>
                  <a:lnTo>
                    <a:pt x="13" y="6"/>
                  </a:lnTo>
                  <a:lnTo>
                    <a:pt x="9" y="6"/>
                  </a:lnTo>
                  <a:lnTo>
                    <a:pt x="9" y="6"/>
                  </a:lnTo>
                  <a:lnTo>
                    <a:pt x="6" y="6"/>
                  </a:lnTo>
                  <a:lnTo>
                    <a:pt x="6" y="9"/>
                  </a:lnTo>
                  <a:lnTo>
                    <a:pt x="6" y="9"/>
                  </a:lnTo>
                  <a:lnTo>
                    <a:pt x="6" y="12"/>
                  </a:lnTo>
                  <a:lnTo>
                    <a:pt x="3" y="15"/>
                  </a:lnTo>
                  <a:lnTo>
                    <a:pt x="3"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59" name="Freeform 939"/>
            <p:cNvSpPr>
              <a:spLocks noEditPoints="1"/>
            </p:cNvSpPr>
            <p:nvPr/>
          </p:nvSpPr>
          <p:spPr bwMode="auto">
            <a:xfrm>
              <a:off x="3070" y="1766"/>
              <a:ext cx="6" cy="43"/>
            </a:xfrm>
            <a:custGeom>
              <a:avLst/>
              <a:gdLst>
                <a:gd name="T0" fmla="*/ 0 w 6"/>
                <a:gd name="T1" fmla="*/ 6 h 43"/>
                <a:gd name="T2" fmla="*/ 0 w 6"/>
                <a:gd name="T3" fmla="*/ 0 h 43"/>
                <a:gd name="T4" fmla="*/ 6 w 6"/>
                <a:gd name="T5" fmla="*/ 0 h 43"/>
                <a:gd name="T6" fmla="*/ 6 w 6"/>
                <a:gd name="T7" fmla="*/ 6 h 43"/>
                <a:gd name="T8" fmla="*/ 0 w 6"/>
                <a:gd name="T9" fmla="*/ 6 h 43"/>
                <a:gd name="T10" fmla="*/ 0 w 6"/>
                <a:gd name="T11" fmla="*/ 43 h 43"/>
                <a:gd name="T12" fmla="*/ 0 w 6"/>
                <a:gd name="T13" fmla="*/ 9 h 43"/>
                <a:gd name="T14" fmla="*/ 6 w 6"/>
                <a:gd name="T15" fmla="*/ 9 h 43"/>
                <a:gd name="T16" fmla="*/ 6 w 6"/>
                <a:gd name="T17" fmla="*/ 43 h 43"/>
                <a:gd name="T18" fmla="*/ 0 w 6"/>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3">
                  <a:moveTo>
                    <a:pt x="0" y="6"/>
                  </a:moveTo>
                  <a:lnTo>
                    <a:pt x="0" y="0"/>
                  </a:lnTo>
                  <a:lnTo>
                    <a:pt x="6" y="0"/>
                  </a:lnTo>
                  <a:lnTo>
                    <a:pt x="6" y="6"/>
                  </a:lnTo>
                  <a:lnTo>
                    <a:pt x="0" y="6"/>
                  </a:lnTo>
                  <a:close/>
                  <a:moveTo>
                    <a:pt x="0" y="43"/>
                  </a:moveTo>
                  <a:lnTo>
                    <a:pt x="0" y="9"/>
                  </a:lnTo>
                  <a:lnTo>
                    <a:pt x="6" y="9"/>
                  </a:lnTo>
                  <a:lnTo>
                    <a:pt x="6" y="43"/>
                  </a:lnTo>
                  <a:lnTo>
                    <a:pt x="0"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0" name="Freeform 940"/>
            <p:cNvSpPr>
              <a:spLocks/>
            </p:cNvSpPr>
            <p:nvPr/>
          </p:nvSpPr>
          <p:spPr bwMode="auto">
            <a:xfrm>
              <a:off x="3085" y="1775"/>
              <a:ext cx="43" cy="34"/>
            </a:xfrm>
            <a:custGeom>
              <a:avLst/>
              <a:gdLst>
                <a:gd name="T0" fmla="*/ 0 w 43"/>
                <a:gd name="T1" fmla="*/ 34 h 34"/>
                <a:gd name="T2" fmla="*/ 0 w 43"/>
                <a:gd name="T3" fmla="*/ 0 h 34"/>
                <a:gd name="T4" fmla="*/ 3 w 43"/>
                <a:gd name="T5" fmla="*/ 0 h 34"/>
                <a:gd name="T6" fmla="*/ 3 w 43"/>
                <a:gd name="T7" fmla="*/ 6 h 34"/>
                <a:gd name="T8" fmla="*/ 6 w 43"/>
                <a:gd name="T9" fmla="*/ 3 h 34"/>
                <a:gd name="T10" fmla="*/ 9 w 43"/>
                <a:gd name="T11" fmla="*/ 3 h 34"/>
                <a:gd name="T12" fmla="*/ 9 w 43"/>
                <a:gd name="T13" fmla="*/ 0 h 34"/>
                <a:gd name="T14" fmla="*/ 12 w 43"/>
                <a:gd name="T15" fmla="*/ 0 h 34"/>
                <a:gd name="T16" fmla="*/ 15 w 43"/>
                <a:gd name="T17" fmla="*/ 0 h 34"/>
                <a:gd name="T18" fmla="*/ 19 w 43"/>
                <a:gd name="T19" fmla="*/ 3 h 34"/>
                <a:gd name="T20" fmla="*/ 22 w 43"/>
                <a:gd name="T21" fmla="*/ 3 h 34"/>
                <a:gd name="T22" fmla="*/ 22 w 43"/>
                <a:gd name="T23" fmla="*/ 6 h 34"/>
                <a:gd name="T24" fmla="*/ 28 w 43"/>
                <a:gd name="T25" fmla="*/ 3 h 34"/>
                <a:gd name="T26" fmla="*/ 31 w 43"/>
                <a:gd name="T27" fmla="*/ 0 h 34"/>
                <a:gd name="T28" fmla="*/ 37 w 43"/>
                <a:gd name="T29" fmla="*/ 0 h 34"/>
                <a:gd name="T30" fmla="*/ 40 w 43"/>
                <a:gd name="T31" fmla="*/ 3 h 34"/>
                <a:gd name="T32" fmla="*/ 40 w 43"/>
                <a:gd name="T33" fmla="*/ 6 h 34"/>
                <a:gd name="T34" fmla="*/ 43 w 43"/>
                <a:gd name="T35" fmla="*/ 12 h 34"/>
                <a:gd name="T36" fmla="*/ 43 w 43"/>
                <a:gd name="T37" fmla="*/ 34 h 34"/>
                <a:gd name="T38" fmla="*/ 37 w 43"/>
                <a:gd name="T39" fmla="*/ 34 h 34"/>
                <a:gd name="T40" fmla="*/ 37 w 43"/>
                <a:gd name="T41" fmla="*/ 12 h 34"/>
                <a:gd name="T42" fmla="*/ 37 w 43"/>
                <a:gd name="T43" fmla="*/ 9 h 34"/>
                <a:gd name="T44" fmla="*/ 37 w 43"/>
                <a:gd name="T45" fmla="*/ 9 h 34"/>
                <a:gd name="T46" fmla="*/ 34 w 43"/>
                <a:gd name="T47" fmla="*/ 6 h 34"/>
                <a:gd name="T48" fmla="*/ 34 w 43"/>
                <a:gd name="T49" fmla="*/ 6 h 34"/>
                <a:gd name="T50" fmla="*/ 34 w 43"/>
                <a:gd name="T51" fmla="*/ 6 h 34"/>
                <a:gd name="T52" fmla="*/ 31 w 43"/>
                <a:gd name="T53" fmla="*/ 6 h 34"/>
                <a:gd name="T54" fmla="*/ 28 w 43"/>
                <a:gd name="T55" fmla="*/ 6 h 34"/>
                <a:gd name="T56" fmla="*/ 25 w 43"/>
                <a:gd name="T57" fmla="*/ 6 h 34"/>
                <a:gd name="T58" fmla="*/ 25 w 43"/>
                <a:gd name="T59" fmla="*/ 9 h 34"/>
                <a:gd name="T60" fmla="*/ 22 w 43"/>
                <a:gd name="T61" fmla="*/ 15 h 34"/>
                <a:gd name="T62" fmla="*/ 22 w 43"/>
                <a:gd name="T63" fmla="*/ 34 h 34"/>
                <a:gd name="T64" fmla="*/ 19 w 43"/>
                <a:gd name="T65" fmla="*/ 34 h 34"/>
                <a:gd name="T66" fmla="*/ 19 w 43"/>
                <a:gd name="T67" fmla="*/ 12 h 34"/>
                <a:gd name="T68" fmla="*/ 19 w 43"/>
                <a:gd name="T69" fmla="*/ 9 h 34"/>
                <a:gd name="T70" fmla="*/ 15 w 43"/>
                <a:gd name="T71" fmla="*/ 6 h 34"/>
                <a:gd name="T72" fmla="*/ 15 w 43"/>
                <a:gd name="T73" fmla="*/ 6 h 34"/>
                <a:gd name="T74" fmla="*/ 12 w 43"/>
                <a:gd name="T75" fmla="*/ 6 h 34"/>
                <a:gd name="T76" fmla="*/ 9 w 43"/>
                <a:gd name="T77" fmla="*/ 6 h 34"/>
                <a:gd name="T78" fmla="*/ 9 w 43"/>
                <a:gd name="T79" fmla="*/ 6 h 34"/>
                <a:gd name="T80" fmla="*/ 6 w 43"/>
                <a:gd name="T81" fmla="*/ 9 h 34"/>
                <a:gd name="T82" fmla="*/ 6 w 43"/>
                <a:gd name="T83" fmla="*/ 9 h 34"/>
                <a:gd name="T84" fmla="*/ 3 w 43"/>
                <a:gd name="T85" fmla="*/ 12 h 34"/>
                <a:gd name="T86" fmla="*/ 3 w 43"/>
                <a:gd name="T87" fmla="*/ 15 h 34"/>
                <a:gd name="T88" fmla="*/ 3 w 43"/>
                <a:gd name="T89" fmla="*/ 34 h 34"/>
                <a:gd name="T90" fmla="*/ 0 w 43"/>
                <a:gd name="T9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34">
                  <a:moveTo>
                    <a:pt x="0" y="34"/>
                  </a:moveTo>
                  <a:lnTo>
                    <a:pt x="0" y="0"/>
                  </a:lnTo>
                  <a:lnTo>
                    <a:pt x="3" y="0"/>
                  </a:lnTo>
                  <a:lnTo>
                    <a:pt x="3" y="6"/>
                  </a:lnTo>
                  <a:lnTo>
                    <a:pt x="6" y="3"/>
                  </a:lnTo>
                  <a:lnTo>
                    <a:pt x="9" y="3"/>
                  </a:lnTo>
                  <a:lnTo>
                    <a:pt x="9" y="0"/>
                  </a:lnTo>
                  <a:lnTo>
                    <a:pt x="12" y="0"/>
                  </a:lnTo>
                  <a:lnTo>
                    <a:pt x="15" y="0"/>
                  </a:lnTo>
                  <a:lnTo>
                    <a:pt x="19" y="3"/>
                  </a:lnTo>
                  <a:lnTo>
                    <a:pt x="22" y="3"/>
                  </a:lnTo>
                  <a:lnTo>
                    <a:pt x="22" y="6"/>
                  </a:lnTo>
                  <a:lnTo>
                    <a:pt x="28" y="3"/>
                  </a:lnTo>
                  <a:lnTo>
                    <a:pt x="31" y="0"/>
                  </a:lnTo>
                  <a:lnTo>
                    <a:pt x="37" y="0"/>
                  </a:lnTo>
                  <a:lnTo>
                    <a:pt x="40" y="3"/>
                  </a:lnTo>
                  <a:lnTo>
                    <a:pt x="40" y="6"/>
                  </a:lnTo>
                  <a:lnTo>
                    <a:pt x="43" y="12"/>
                  </a:lnTo>
                  <a:lnTo>
                    <a:pt x="43" y="34"/>
                  </a:lnTo>
                  <a:lnTo>
                    <a:pt x="37" y="34"/>
                  </a:lnTo>
                  <a:lnTo>
                    <a:pt x="37" y="12"/>
                  </a:lnTo>
                  <a:lnTo>
                    <a:pt x="37" y="9"/>
                  </a:lnTo>
                  <a:lnTo>
                    <a:pt x="37" y="9"/>
                  </a:lnTo>
                  <a:lnTo>
                    <a:pt x="34" y="6"/>
                  </a:lnTo>
                  <a:lnTo>
                    <a:pt x="34" y="6"/>
                  </a:lnTo>
                  <a:lnTo>
                    <a:pt x="34" y="6"/>
                  </a:lnTo>
                  <a:lnTo>
                    <a:pt x="31" y="6"/>
                  </a:lnTo>
                  <a:lnTo>
                    <a:pt x="28" y="6"/>
                  </a:lnTo>
                  <a:lnTo>
                    <a:pt x="25" y="6"/>
                  </a:lnTo>
                  <a:lnTo>
                    <a:pt x="25" y="9"/>
                  </a:lnTo>
                  <a:lnTo>
                    <a:pt x="22" y="15"/>
                  </a:lnTo>
                  <a:lnTo>
                    <a:pt x="22" y="34"/>
                  </a:lnTo>
                  <a:lnTo>
                    <a:pt x="19" y="34"/>
                  </a:lnTo>
                  <a:lnTo>
                    <a:pt x="19" y="12"/>
                  </a:lnTo>
                  <a:lnTo>
                    <a:pt x="19" y="9"/>
                  </a:lnTo>
                  <a:lnTo>
                    <a:pt x="15" y="6"/>
                  </a:lnTo>
                  <a:lnTo>
                    <a:pt x="15" y="6"/>
                  </a:lnTo>
                  <a:lnTo>
                    <a:pt x="12" y="6"/>
                  </a:lnTo>
                  <a:lnTo>
                    <a:pt x="9" y="6"/>
                  </a:lnTo>
                  <a:lnTo>
                    <a:pt x="9" y="6"/>
                  </a:lnTo>
                  <a:lnTo>
                    <a:pt x="6" y="9"/>
                  </a:lnTo>
                  <a:lnTo>
                    <a:pt x="6" y="9"/>
                  </a:lnTo>
                  <a:lnTo>
                    <a:pt x="3" y="12"/>
                  </a:lnTo>
                  <a:lnTo>
                    <a:pt x="3" y="15"/>
                  </a:lnTo>
                  <a:lnTo>
                    <a:pt x="3"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1" name="Freeform 941"/>
            <p:cNvSpPr>
              <a:spLocks noEditPoints="1"/>
            </p:cNvSpPr>
            <p:nvPr/>
          </p:nvSpPr>
          <p:spPr bwMode="auto">
            <a:xfrm>
              <a:off x="3134" y="1775"/>
              <a:ext cx="28" cy="34"/>
            </a:xfrm>
            <a:custGeom>
              <a:avLst/>
              <a:gdLst>
                <a:gd name="T0" fmla="*/ 19 w 28"/>
                <a:gd name="T1" fmla="*/ 31 h 34"/>
                <a:gd name="T2" fmla="*/ 13 w 28"/>
                <a:gd name="T3" fmla="*/ 34 h 34"/>
                <a:gd name="T4" fmla="*/ 7 w 28"/>
                <a:gd name="T5" fmla="*/ 34 h 34"/>
                <a:gd name="T6" fmla="*/ 0 w 28"/>
                <a:gd name="T7" fmla="*/ 28 h 34"/>
                <a:gd name="T8" fmla="*/ 0 w 28"/>
                <a:gd name="T9" fmla="*/ 21 h 34"/>
                <a:gd name="T10" fmla="*/ 0 w 28"/>
                <a:gd name="T11" fmla="*/ 18 h 34"/>
                <a:gd name="T12" fmla="*/ 3 w 28"/>
                <a:gd name="T13" fmla="*/ 15 h 34"/>
                <a:gd name="T14" fmla="*/ 10 w 28"/>
                <a:gd name="T15" fmla="*/ 15 h 34"/>
                <a:gd name="T16" fmla="*/ 16 w 28"/>
                <a:gd name="T17" fmla="*/ 12 h 34"/>
                <a:gd name="T18" fmla="*/ 22 w 28"/>
                <a:gd name="T19" fmla="*/ 12 h 34"/>
                <a:gd name="T20" fmla="*/ 22 w 28"/>
                <a:gd name="T21" fmla="*/ 9 h 34"/>
                <a:gd name="T22" fmla="*/ 16 w 28"/>
                <a:gd name="T23" fmla="*/ 6 h 34"/>
                <a:gd name="T24" fmla="*/ 10 w 28"/>
                <a:gd name="T25" fmla="*/ 6 h 34"/>
                <a:gd name="T26" fmla="*/ 7 w 28"/>
                <a:gd name="T27" fmla="*/ 9 h 34"/>
                <a:gd name="T28" fmla="*/ 0 w 28"/>
                <a:gd name="T29" fmla="*/ 9 h 34"/>
                <a:gd name="T30" fmla="*/ 3 w 28"/>
                <a:gd name="T31" fmla="*/ 6 h 34"/>
                <a:gd name="T32" fmla="*/ 7 w 28"/>
                <a:gd name="T33" fmla="*/ 3 h 34"/>
                <a:gd name="T34" fmla="*/ 13 w 28"/>
                <a:gd name="T35" fmla="*/ 0 h 34"/>
                <a:gd name="T36" fmla="*/ 22 w 28"/>
                <a:gd name="T37" fmla="*/ 3 h 34"/>
                <a:gd name="T38" fmla="*/ 25 w 28"/>
                <a:gd name="T39" fmla="*/ 3 h 34"/>
                <a:gd name="T40" fmla="*/ 25 w 28"/>
                <a:gd name="T41" fmla="*/ 6 h 34"/>
                <a:gd name="T42" fmla="*/ 25 w 28"/>
                <a:gd name="T43" fmla="*/ 12 h 34"/>
                <a:gd name="T44" fmla="*/ 25 w 28"/>
                <a:gd name="T45" fmla="*/ 25 h 34"/>
                <a:gd name="T46" fmla="*/ 28 w 28"/>
                <a:gd name="T47" fmla="*/ 31 h 34"/>
                <a:gd name="T48" fmla="*/ 22 w 28"/>
                <a:gd name="T49" fmla="*/ 34 h 34"/>
                <a:gd name="T50" fmla="*/ 22 w 28"/>
                <a:gd name="T51" fmla="*/ 28 h 34"/>
                <a:gd name="T52" fmla="*/ 16 w 28"/>
                <a:gd name="T53" fmla="*/ 18 h 34"/>
                <a:gd name="T54" fmla="*/ 10 w 28"/>
                <a:gd name="T55" fmla="*/ 18 h 34"/>
                <a:gd name="T56" fmla="*/ 7 w 28"/>
                <a:gd name="T57" fmla="*/ 21 h 34"/>
                <a:gd name="T58" fmla="*/ 3 w 28"/>
                <a:gd name="T59" fmla="*/ 21 h 34"/>
                <a:gd name="T60" fmla="*/ 3 w 28"/>
                <a:gd name="T61" fmla="*/ 25 h 34"/>
                <a:gd name="T62" fmla="*/ 10 w 28"/>
                <a:gd name="T63" fmla="*/ 28 h 34"/>
                <a:gd name="T64" fmla="*/ 13 w 28"/>
                <a:gd name="T65" fmla="*/ 28 h 34"/>
                <a:gd name="T66" fmla="*/ 19 w 28"/>
                <a:gd name="T67" fmla="*/ 25 h 34"/>
                <a:gd name="T68" fmla="*/ 22 w 28"/>
                <a:gd name="T69" fmla="*/ 21 h 34"/>
                <a:gd name="T70" fmla="*/ 22 w 28"/>
                <a:gd name="T7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34">
                  <a:moveTo>
                    <a:pt x="22" y="28"/>
                  </a:moveTo>
                  <a:lnTo>
                    <a:pt x="19" y="31"/>
                  </a:lnTo>
                  <a:lnTo>
                    <a:pt x="16" y="31"/>
                  </a:lnTo>
                  <a:lnTo>
                    <a:pt x="13" y="34"/>
                  </a:lnTo>
                  <a:lnTo>
                    <a:pt x="10" y="34"/>
                  </a:lnTo>
                  <a:lnTo>
                    <a:pt x="7" y="34"/>
                  </a:lnTo>
                  <a:lnTo>
                    <a:pt x="0" y="31"/>
                  </a:lnTo>
                  <a:lnTo>
                    <a:pt x="0" y="28"/>
                  </a:lnTo>
                  <a:lnTo>
                    <a:pt x="0" y="25"/>
                  </a:lnTo>
                  <a:lnTo>
                    <a:pt x="0" y="21"/>
                  </a:lnTo>
                  <a:lnTo>
                    <a:pt x="0" y="21"/>
                  </a:lnTo>
                  <a:lnTo>
                    <a:pt x="0" y="18"/>
                  </a:lnTo>
                  <a:lnTo>
                    <a:pt x="3" y="18"/>
                  </a:lnTo>
                  <a:lnTo>
                    <a:pt x="3" y="15"/>
                  </a:lnTo>
                  <a:lnTo>
                    <a:pt x="7" y="15"/>
                  </a:lnTo>
                  <a:lnTo>
                    <a:pt x="10" y="15"/>
                  </a:lnTo>
                  <a:lnTo>
                    <a:pt x="13" y="15"/>
                  </a:lnTo>
                  <a:lnTo>
                    <a:pt x="16" y="12"/>
                  </a:lnTo>
                  <a:lnTo>
                    <a:pt x="22" y="12"/>
                  </a:lnTo>
                  <a:lnTo>
                    <a:pt x="22" y="12"/>
                  </a:lnTo>
                  <a:lnTo>
                    <a:pt x="22" y="12"/>
                  </a:lnTo>
                  <a:lnTo>
                    <a:pt x="22" y="9"/>
                  </a:lnTo>
                  <a:lnTo>
                    <a:pt x="19" y="6"/>
                  </a:lnTo>
                  <a:lnTo>
                    <a:pt x="16" y="6"/>
                  </a:lnTo>
                  <a:lnTo>
                    <a:pt x="13" y="6"/>
                  </a:lnTo>
                  <a:lnTo>
                    <a:pt x="10" y="6"/>
                  </a:lnTo>
                  <a:lnTo>
                    <a:pt x="7" y="6"/>
                  </a:lnTo>
                  <a:lnTo>
                    <a:pt x="7" y="9"/>
                  </a:lnTo>
                  <a:lnTo>
                    <a:pt x="7" y="12"/>
                  </a:lnTo>
                  <a:lnTo>
                    <a:pt x="0" y="9"/>
                  </a:lnTo>
                  <a:lnTo>
                    <a:pt x="0" y="6"/>
                  </a:lnTo>
                  <a:lnTo>
                    <a:pt x="3" y="6"/>
                  </a:lnTo>
                  <a:lnTo>
                    <a:pt x="3" y="3"/>
                  </a:lnTo>
                  <a:lnTo>
                    <a:pt x="7" y="3"/>
                  </a:lnTo>
                  <a:lnTo>
                    <a:pt x="10" y="0"/>
                  </a:lnTo>
                  <a:lnTo>
                    <a:pt x="13" y="0"/>
                  </a:lnTo>
                  <a:lnTo>
                    <a:pt x="19" y="0"/>
                  </a:lnTo>
                  <a:lnTo>
                    <a:pt x="22" y="3"/>
                  </a:lnTo>
                  <a:lnTo>
                    <a:pt x="22" y="3"/>
                  </a:lnTo>
                  <a:lnTo>
                    <a:pt x="25" y="3"/>
                  </a:lnTo>
                  <a:lnTo>
                    <a:pt x="25" y="6"/>
                  </a:lnTo>
                  <a:lnTo>
                    <a:pt x="25" y="6"/>
                  </a:lnTo>
                  <a:lnTo>
                    <a:pt x="25" y="9"/>
                  </a:lnTo>
                  <a:lnTo>
                    <a:pt x="25" y="12"/>
                  </a:lnTo>
                  <a:lnTo>
                    <a:pt x="25" y="18"/>
                  </a:lnTo>
                  <a:lnTo>
                    <a:pt x="25" y="25"/>
                  </a:lnTo>
                  <a:lnTo>
                    <a:pt x="25" y="28"/>
                  </a:lnTo>
                  <a:lnTo>
                    <a:pt x="28" y="31"/>
                  </a:lnTo>
                  <a:lnTo>
                    <a:pt x="28" y="34"/>
                  </a:lnTo>
                  <a:lnTo>
                    <a:pt x="22" y="34"/>
                  </a:lnTo>
                  <a:lnTo>
                    <a:pt x="22" y="31"/>
                  </a:lnTo>
                  <a:lnTo>
                    <a:pt x="22" y="28"/>
                  </a:lnTo>
                  <a:close/>
                  <a:moveTo>
                    <a:pt x="22" y="15"/>
                  </a:moveTo>
                  <a:lnTo>
                    <a:pt x="16" y="18"/>
                  </a:lnTo>
                  <a:lnTo>
                    <a:pt x="13" y="18"/>
                  </a:lnTo>
                  <a:lnTo>
                    <a:pt x="10" y="18"/>
                  </a:lnTo>
                  <a:lnTo>
                    <a:pt x="7" y="18"/>
                  </a:lnTo>
                  <a:lnTo>
                    <a:pt x="7" y="21"/>
                  </a:lnTo>
                  <a:lnTo>
                    <a:pt x="7" y="21"/>
                  </a:lnTo>
                  <a:lnTo>
                    <a:pt x="3" y="21"/>
                  </a:lnTo>
                  <a:lnTo>
                    <a:pt x="3" y="25"/>
                  </a:lnTo>
                  <a:lnTo>
                    <a:pt x="3" y="25"/>
                  </a:lnTo>
                  <a:lnTo>
                    <a:pt x="7" y="28"/>
                  </a:lnTo>
                  <a:lnTo>
                    <a:pt x="10" y="28"/>
                  </a:lnTo>
                  <a:lnTo>
                    <a:pt x="10" y="28"/>
                  </a:lnTo>
                  <a:lnTo>
                    <a:pt x="13" y="28"/>
                  </a:lnTo>
                  <a:lnTo>
                    <a:pt x="16" y="28"/>
                  </a:lnTo>
                  <a:lnTo>
                    <a:pt x="19" y="25"/>
                  </a:lnTo>
                  <a:lnTo>
                    <a:pt x="19" y="25"/>
                  </a:lnTo>
                  <a:lnTo>
                    <a:pt x="22" y="21"/>
                  </a:lnTo>
                  <a:lnTo>
                    <a:pt x="22" y="18"/>
                  </a:lnTo>
                  <a:lnTo>
                    <a:pt x="22"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2" name="Freeform 942"/>
            <p:cNvSpPr>
              <a:spLocks/>
            </p:cNvSpPr>
            <p:nvPr/>
          </p:nvSpPr>
          <p:spPr bwMode="auto">
            <a:xfrm>
              <a:off x="3168" y="1775"/>
              <a:ext cx="19" cy="34"/>
            </a:xfrm>
            <a:custGeom>
              <a:avLst/>
              <a:gdLst>
                <a:gd name="T0" fmla="*/ 0 w 19"/>
                <a:gd name="T1" fmla="*/ 34 h 34"/>
                <a:gd name="T2" fmla="*/ 0 w 19"/>
                <a:gd name="T3" fmla="*/ 0 h 34"/>
                <a:gd name="T4" fmla="*/ 6 w 19"/>
                <a:gd name="T5" fmla="*/ 0 h 34"/>
                <a:gd name="T6" fmla="*/ 6 w 19"/>
                <a:gd name="T7" fmla="*/ 6 h 34"/>
                <a:gd name="T8" fmla="*/ 6 w 19"/>
                <a:gd name="T9" fmla="*/ 3 h 34"/>
                <a:gd name="T10" fmla="*/ 10 w 19"/>
                <a:gd name="T11" fmla="*/ 3 h 34"/>
                <a:gd name="T12" fmla="*/ 10 w 19"/>
                <a:gd name="T13" fmla="*/ 0 h 34"/>
                <a:gd name="T14" fmla="*/ 13 w 19"/>
                <a:gd name="T15" fmla="*/ 0 h 34"/>
                <a:gd name="T16" fmla="*/ 16 w 19"/>
                <a:gd name="T17" fmla="*/ 0 h 34"/>
                <a:gd name="T18" fmla="*/ 19 w 19"/>
                <a:gd name="T19" fmla="*/ 3 h 34"/>
                <a:gd name="T20" fmla="*/ 16 w 19"/>
                <a:gd name="T21" fmla="*/ 6 h 34"/>
                <a:gd name="T22" fmla="*/ 13 w 19"/>
                <a:gd name="T23" fmla="*/ 6 h 34"/>
                <a:gd name="T24" fmla="*/ 13 w 19"/>
                <a:gd name="T25" fmla="*/ 6 h 34"/>
                <a:gd name="T26" fmla="*/ 10 w 19"/>
                <a:gd name="T27" fmla="*/ 6 h 34"/>
                <a:gd name="T28" fmla="*/ 10 w 19"/>
                <a:gd name="T29" fmla="*/ 6 h 34"/>
                <a:gd name="T30" fmla="*/ 6 w 19"/>
                <a:gd name="T31" fmla="*/ 9 h 34"/>
                <a:gd name="T32" fmla="*/ 6 w 19"/>
                <a:gd name="T33" fmla="*/ 9 h 34"/>
                <a:gd name="T34" fmla="*/ 6 w 19"/>
                <a:gd name="T35" fmla="*/ 12 h 34"/>
                <a:gd name="T36" fmla="*/ 6 w 19"/>
                <a:gd name="T37" fmla="*/ 15 h 34"/>
                <a:gd name="T38" fmla="*/ 6 w 19"/>
                <a:gd name="T39" fmla="*/ 34 h 34"/>
                <a:gd name="T40" fmla="*/ 0 w 19"/>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4">
                  <a:moveTo>
                    <a:pt x="0" y="34"/>
                  </a:moveTo>
                  <a:lnTo>
                    <a:pt x="0" y="0"/>
                  </a:lnTo>
                  <a:lnTo>
                    <a:pt x="6" y="0"/>
                  </a:lnTo>
                  <a:lnTo>
                    <a:pt x="6" y="6"/>
                  </a:lnTo>
                  <a:lnTo>
                    <a:pt x="6" y="3"/>
                  </a:lnTo>
                  <a:lnTo>
                    <a:pt x="10" y="3"/>
                  </a:lnTo>
                  <a:lnTo>
                    <a:pt x="10" y="0"/>
                  </a:lnTo>
                  <a:lnTo>
                    <a:pt x="13" y="0"/>
                  </a:lnTo>
                  <a:lnTo>
                    <a:pt x="16" y="0"/>
                  </a:lnTo>
                  <a:lnTo>
                    <a:pt x="19" y="3"/>
                  </a:lnTo>
                  <a:lnTo>
                    <a:pt x="16" y="6"/>
                  </a:lnTo>
                  <a:lnTo>
                    <a:pt x="13" y="6"/>
                  </a:lnTo>
                  <a:lnTo>
                    <a:pt x="13" y="6"/>
                  </a:lnTo>
                  <a:lnTo>
                    <a:pt x="10" y="6"/>
                  </a:lnTo>
                  <a:lnTo>
                    <a:pt x="10" y="6"/>
                  </a:lnTo>
                  <a:lnTo>
                    <a:pt x="6" y="9"/>
                  </a:lnTo>
                  <a:lnTo>
                    <a:pt x="6" y="9"/>
                  </a:lnTo>
                  <a:lnTo>
                    <a:pt x="6" y="12"/>
                  </a:lnTo>
                  <a:lnTo>
                    <a:pt x="6" y="15"/>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3" name="Freeform 943"/>
            <p:cNvSpPr>
              <a:spLocks/>
            </p:cNvSpPr>
            <p:nvPr/>
          </p:nvSpPr>
          <p:spPr bwMode="auto">
            <a:xfrm>
              <a:off x="3190" y="1775"/>
              <a:ext cx="25" cy="34"/>
            </a:xfrm>
            <a:custGeom>
              <a:avLst/>
              <a:gdLst>
                <a:gd name="T0" fmla="*/ 0 w 25"/>
                <a:gd name="T1" fmla="*/ 34 h 34"/>
                <a:gd name="T2" fmla="*/ 0 w 25"/>
                <a:gd name="T3" fmla="*/ 0 h 34"/>
                <a:gd name="T4" fmla="*/ 3 w 25"/>
                <a:gd name="T5" fmla="*/ 0 h 34"/>
                <a:gd name="T6" fmla="*/ 3 w 25"/>
                <a:gd name="T7" fmla="*/ 6 h 34"/>
                <a:gd name="T8" fmla="*/ 9 w 25"/>
                <a:gd name="T9" fmla="*/ 3 h 34"/>
                <a:gd name="T10" fmla="*/ 12 w 25"/>
                <a:gd name="T11" fmla="*/ 0 h 34"/>
                <a:gd name="T12" fmla="*/ 15 w 25"/>
                <a:gd name="T13" fmla="*/ 0 h 34"/>
                <a:gd name="T14" fmla="*/ 18 w 25"/>
                <a:gd name="T15" fmla="*/ 3 h 34"/>
                <a:gd name="T16" fmla="*/ 21 w 25"/>
                <a:gd name="T17" fmla="*/ 3 h 34"/>
                <a:gd name="T18" fmla="*/ 21 w 25"/>
                <a:gd name="T19" fmla="*/ 3 h 34"/>
                <a:gd name="T20" fmla="*/ 25 w 25"/>
                <a:gd name="T21" fmla="*/ 6 h 34"/>
                <a:gd name="T22" fmla="*/ 25 w 25"/>
                <a:gd name="T23" fmla="*/ 9 h 34"/>
                <a:gd name="T24" fmla="*/ 25 w 25"/>
                <a:gd name="T25" fmla="*/ 9 h 34"/>
                <a:gd name="T26" fmla="*/ 25 w 25"/>
                <a:gd name="T27" fmla="*/ 12 h 34"/>
                <a:gd name="T28" fmla="*/ 25 w 25"/>
                <a:gd name="T29" fmla="*/ 34 h 34"/>
                <a:gd name="T30" fmla="*/ 18 w 25"/>
                <a:gd name="T31" fmla="*/ 34 h 34"/>
                <a:gd name="T32" fmla="*/ 18 w 25"/>
                <a:gd name="T33" fmla="*/ 12 h 34"/>
                <a:gd name="T34" fmla="*/ 18 w 25"/>
                <a:gd name="T35" fmla="*/ 9 h 34"/>
                <a:gd name="T36" fmla="*/ 18 w 25"/>
                <a:gd name="T37" fmla="*/ 9 h 34"/>
                <a:gd name="T38" fmla="*/ 18 w 25"/>
                <a:gd name="T39" fmla="*/ 6 h 34"/>
                <a:gd name="T40" fmla="*/ 15 w 25"/>
                <a:gd name="T41" fmla="*/ 6 h 34"/>
                <a:gd name="T42" fmla="*/ 15 w 25"/>
                <a:gd name="T43" fmla="*/ 6 h 34"/>
                <a:gd name="T44" fmla="*/ 12 w 25"/>
                <a:gd name="T45" fmla="*/ 6 h 34"/>
                <a:gd name="T46" fmla="*/ 9 w 25"/>
                <a:gd name="T47" fmla="*/ 6 h 34"/>
                <a:gd name="T48" fmla="*/ 6 w 25"/>
                <a:gd name="T49" fmla="*/ 6 h 34"/>
                <a:gd name="T50" fmla="*/ 6 w 25"/>
                <a:gd name="T51" fmla="*/ 9 h 34"/>
                <a:gd name="T52" fmla="*/ 3 w 25"/>
                <a:gd name="T53" fmla="*/ 15 h 34"/>
                <a:gd name="T54" fmla="*/ 3 w 25"/>
                <a:gd name="T55" fmla="*/ 34 h 34"/>
                <a:gd name="T56" fmla="*/ 0 w 25"/>
                <a:gd name="T5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34">
                  <a:moveTo>
                    <a:pt x="0" y="34"/>
                  </a:moveTo>
                  <a:lnTo>
                    <a:pt x="0" y="0"/>
                  </a:lnTo>
                  <a:lnTo>
                    <a:pt x="3" y="0"/>
                  </a:lnTo>
                  <a:lnTo>
                    <a:pt x="3" y="6"/>
                  </a:lnTo>
                  <a:lnTo>
                    <a:pt x="9" y="3"/>
                  </a:lnTo>
                  <a:lnTo>
                    <a:pt x="12" y="0"/>
                  </a:lnTo>
                  <a:lnTo>
                    <a:pt x="15" y="0"/>
                  </a:lnTo>
                  <a:lnTo>
                    <a:pt x="18" y="3"/>
                  </a:lnTo>
                  <a:lnTo>
                    <a:pt x="21" y="3"/>
                  </a:lnTo>
                  <a:lnTo>
                    <a:pt x="21" y="3"/>
                  </a:lnTo>
                  <a:lnTo>
                    <a:pt x="25" y="6"/>
                  </a:lnTo>
                  <a:lnTo>
                    <a:pt x="25" y="9"/>
                  </a:lnTo>
                  <a:lnTo>
                    <a:pt x="25" y="9"/>
                  </a:lnTo>
                  <a:lnTo>
                    <a:pt x="25" y="12"/>
                  </a:lnTo>
                  <a:lnTo>
                    <a:pt x="25" y="34"/>
                  </a:lnTo>
                  <a:lnTo>
                    <a:pt x="18" y="34"/>
                  </a:lnTo>
                  <a:lnTo>
                    <a:pt x="18" y="12"/>
                  </a:lnTo>
                  <a:lnTo>
                    <a:pt x="18" y="9"/>
                  </a:lnTo>
                  <a:lnTo>
                    <a:pt x="18" y="9"/>
                  </a:lnTo>
                  <a:lnTo>
                    <a:pt x="18" y="6"/>
                  </a:lnTo>
                  <a:lnTo>
                    <a:pt x="15" y="6"/>
                  </a:lnTo>
                  <a:lnTo>
                    <a:pt x="15" y="6"/>
                  </a:lnTo>
                  <a:lnTo>
                    <a:pt x="12" y="6"/>
                  </a:lnTo>
                  <a:lnTo>
                    <a:pt x="9" y="6"/>
                  </a:lnTo>
                  <a:lnTo>
                    <a:pt x="6" y="6"/>
                  </a:lnTo>
                  <a:lnTo>
                    <a:pt x="6" y="9"/>
                  </a:lnTo>
                  <a:lnTo>
                    <a:pt x="3" y="15"/>
                  </a:lnTo>
                  <a:lnTo>
                    <a:pt x="3"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4" name="Freeform 944"/>
            <p:cNvSpPr>
              <a:spLocks noEditPoints="1"/>
            </p:cNvSpPr>
            <p:nvPr/>
          </p:nvSpPr>
          <p:spPr bwMode="auto">
            <a:xfrm>
              <a:off x="3224" y="1766"/>
              <a:ext cx="3" cy="43"/>
            </a:xfrm>
            <a:custGeom>
              <a:avLst/>
              <a:gdLst>
                <a:gd name="T0" fmla="*/ 0 w 3"/>
                <a:gd name="T1" fmla="*/ 6 h 43"/>
                <a:gd name="T2" fmla="*/ 0 w 3"/>
                <a:gd name="T3" fmla="*/ 0 h 43"/>
                <a:gd name="T4" fmla="*/ 3 w 3"/>
                <a:gd name="T5" fmla="*/ 0 h 43"/>
                <a:gd name="T6" fmla="*/ 3 w 3"/>
                <a:gd name="T7" fmla="*/ 6 h 43"/>
                <a:gd name="T8" fmla="*/ 0 w 3"/>
                <a:gd name="T9" fmla="*/ 6 h 43"/>
                <a:gd name="T10" fmla="*/ 0 w 3"/>
                <a:gd name="T11" fmla="*/ 43 h 43"/>
                <a:gd name="T12" fmla="*/ 0 w 3"/>
                <a:gd name="T13" fmla="*/ 9 h 43"/>
                <a:gd name="T14" fmla="*/ 3 w 3"/>
                <a:gd name="T15" fmla="*/ 9 h 43"/>
                <a:gd name="T16" fmla="*/ 3 w 3"/>
                <a:gd name="T17" fmla="*/ 43 h 43"/>
                <a:gd name="T18" fmla="*/ 0 w 3"/>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43">
                  <a:moveTo>
                    <a:pt x="0" y="6"/>
                  </a:moveTo>
                  <a:lnTo>
                    <a:pt x="0" y="0"/>
                  </a:lnTo>
                  <a:lnTo>
                    <a:pt x="3" y="0"/>
                  </a:lnTo>
                  <a:lnTo>
                    <a:pt x="3" y="6"/>
                  </a:lnTo>
                  <a:lnTo>
                    <a:pt x="0" y="6"/>
                  </a:lnTo>
                  <a:close/>
                  <a:moveTo>
                    <a:pt x="0" y="43"/>
                  </a:moveTo>
                  <a:lnTo>
                    <a:pt x="0" y="9"/>
                  </a:lnTo>
                  <a:lnTo>
                    <a:pt x="3" y="9"/>
                  </a:lnTo>
                  <a:lnTo>
                    <a:pt x="3" y="43"/>
                  </a:lnTo>
                  <a:lnTo>
                    <a:pt x="0"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5" name="Freeform 945"/>
            <p:cNvSpPr>
              <a:spLocks/>
            </p:cNvSpPr>
            <p:nvPr/>
          </p:nvSpPr>
          <p:spPr bwMode="auto">
            <a:xfrm>
              <a:off x="3251" y="1775"/>
              <a:ext cx="19" cy="34"/>
            </a:xfrm>
            <a:custGeom>
              <a:avLst/>
              <a:gdLst>
                <a:gd name="T0" fmla="*/ 0 w 19"/>
                <a:gd name="T1" fmla="*/ 34 h 34"/>
                <a:gd name="T2" fmla="*/ 0 w 19"/>
                <a:gd name="T3" fmla="*/ 0 h 34"/>
                <a:gd name="T4" fmla="*/ 7 w 19"/>
                <a:gd name="T5" fmla="*/ 0 h 34"/>
                <a:gd name="T6" fmla="*/ 7 w 19"/>
                <a:gd name="T7" fmla="*/ 6 h 34"/>
                <a:gd name="T8" fmla="*/ 10 w 19"/>
                <a:gd name="T9" fmla="*/ 3 h 34"/>
                <a:gd name="T10" fmla="*/ 10 w 19"/>
                <a:gd name="T11" fmla="*/ 3 h 34"/>
                <a:gd name="T12" fmla="*/ 13 w 19"/>
                <a:gd name="T13" fmla="*/ 0 h 34"/>
                <a:gd name="T14" fmla="*/ 13 w 19"/>
                <a:gd name="T15" fmla="*/ 0 h 34"/>
                <a:gd name="T16" fmla="*/ 16 w 19"/>
                <a:gd name="T17" fmla="*/ 0 h 34"/>
                <a:gd name="T18" fmla="*/ 19 w 19"/>
                <a:gd name="T19" fmla="*/ 3 h 34"/>
                <a:gd name="T20" fmla="*/ 16 w 19"/>
                <a:gd name="T21" fmla="*/ 6 h 34"/>
                <a:gd name="T22" fmla="*/ 16 w 19"/>
                <a:gd name="T23" fmla="*/ 6 h 34"/>
                <a:gd name="T24" fmla="*/ 13 w 19"/>
                <a:gd name="T25" fmla="*/ 6 h 34"/>
                <a:gd name="T26" fmla="*/ 13 w 19"/>
                <a:gd name="T27" fmla="*/ 6 h 34"/>
                <a:gd name="T28" fmla="*/ 10 w 19"/>
                <a:gd name="T29" fmla="*/ 6 h 34"/>
                <a:gd name="T30" fmla="*/ 10 w 19"/>
                <a:gd name="T31" fmla="*/ 9 h 34"/>
                <a:gd name="T32" fmla="*/ 7 w 19"/>
                <a:gd name="T33" fmla="*/ 9 h 34"/>
                <a:gd name="T34" fmla="*/ 7 w 19"/>
                <a:gd name="T35" fmla="*/ 12 h 34"/>
                <a:gd name="T36" fmla="*/ 7 w 19"/>
                <a:gd name="T37" fmla="*/ 15 h 34"/>
                <a:gd name="T38" fmla="*/ 7 w 19"/>
                <a:gd name="T39" fmla="*/ 34 h 34"/>
                <a:gd name="T40" fmla="*/ 0 w 19"/>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4">
                  <a:moveTo>
                    <a:pt x="0" y="34"/>
                  </a:moveTo>
                  <a:lnTo>
                    <a:pt x="0" y="0"/>
                  </a:lnTo>
                  <a:lnTo>
                    <a:pt x="7" y="0"/>
                  </a:lnTo>
                  <a:lnTo>
                    <a:pt x="7" y="6"/>
                  </a:lnTo>
                  <a:lnTo>
                    <a:pt x="10" y="3"/>
                  </a:lnTo>
                  <a:lnTo>
                    <a:pt x="10" y="3"/>
                  </a:lnTo>
                  <a:lnTo>
                    <a:pt x="13" y="0"/>
                  </a:lnTo>
                  <a:lnTo>
                    <a:pt x="13" y="0"/>
                  </a:lnTo>
                  <a:lnTo>
                    <a:pt x="16" y="0"/>
                  </a:lnTo>
                  <a:lnTo>
                    <a:pt x="19" y="3"/>
                  </a:lnTo>
                  <a:lnTo>
                    <a:pt x="16" y="6"/>
                  </a:lnTo>
                  <a:lnTo>
                    <a:pt x="16" y="6"/>
                  </a:lnTo>
                  <a:lnTo>
                    <a:pt x="13" y="6"/>
                  </a:lnTo>
                  <a:lnTo>
                    <a:pt x="13" y="6"/>
                  </a:lnTo>
                  <a:lnTo>
                    <a:pt x="10" y="6"/>
                  </a:lnTo>
                  <a:lnTo>
                    <a:pt x="10" y="9"/>
                  </a:lnTo>
                  <a:lnTo>
                    <a:pt x="7" y="9"/>
                  </a:lnTo>
                  <a:lnTo>
                    <a:pt x="7" y="12"/>
                  </a:lnTo>
                  <a:lnTo>
                    <a:pt x="7" y="15"/>
                  </a:lnTo>
                  <a:lnTo>
                    <a:pt x="7"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6" name="Freeform 946"/>
            <p:cNvSpPr>
              <a:spLocks noEditPoints="1"/>
            </p:cNvSpPr>
            <p:nvPr/>
          </p:nvSpPr>
          <p:spPr bwMode="auto">
            <a:xfrm>
              <a:off x="3270" y="1775"/>
              <a:ext cx="31" cy="34"/>
            </a:xfrm>
            <a:custGeom>
              <a:avLst/>
              <a:gdLst>
                <a:gd name="T0" fmla="*/ 22 w 31"/>
                <a:gd name="T1" fmla="*/ 31 h 34"/>
                <a:gd name="T2" fmla="*/ 15 w 31"/>
                <a:gd name="T3" fmla="*/ 34 h 34"/>
                <a:gd name="T4" fmla="*/ 6 w 31"/>
                <a:gd name="T5" fmla="*/ 34 h 34"/>
                <a:gd name="T6" fmla="*/ 3 w 31"/>
                <a:gd name="T7" fmla="*/ 28 h 34"/>
                <a:gd name="T8" fmla="*/ 3 w 31"/>
                <a:gd name="T9" fmla="*/ 21 h 34"/>
                <a:gd name="T10" fmla="*/ 3 w 31"/>
                <a:gd name="T11" fmla="*/ 18 h 34"/>
                <a:gd name="T12" fmla="*/ 6 w 31"/>
                <a:gd name="T13" fmla="*/ 15 h 34"/>
                <a:gd name="T14" fmla="*/ 12 w 31"/>
                <a:gd name="T15" fmla="*/ 15 h 34"/>
                <a:gd name="T16" fmla="*/ 18 w 31"/>
                <a:gd name="T17" fmla="*/ 12 h 34"/>
                <a:gd name="T18" fmla="*/ 25 w 31"/>
                <a:gd name="T19" fmla="*/ 12 h 34"/>
                <a:gd name="T20" fmla="*/ 22 w 31"/>
                <a:gd name="T21" fmla="*/ 9 h 34"/>
                <a:gd name="T22" fmla="*/ 18 w 31"/>
                <a:gd name="T23" fmla="*/ 6 h 34"/>
                <a:gd name="T24" fmla="*/ 12 w 31"/>
                <a:gd name="T25" fmla="*/ 6 h 34"/>
                <a:gd name="T26" fmla="*/ 9 w 31"/>
                <a:gd name="T27" fmla="*/ 9 h 34"/>
                <a:gd name="T28" fmla="*/ 3 w 31"/>
                <a:gd name="T29" fmla="*/ 9 h 34"/>
                <a:gd name="T30" fmla="*/ 3 w 31"/>
                <a:gd name="T31" fmla="*/ 6 h 34"/>
                <a:gd name="T32" fmla="*/ 9 w 31"/>
                <a:gd name="T33" fmla="*/ 3 h 34"/>
                <a:gd name="T34" fmla="*/ 15 w 31"/>
                <a:gd name="T35" fmla="*/ 0 h 34"/>
                <a:gd name="T36" fmla="*/ 22 w 31"/>
                <a:gd name="T37" fmla="*/ 3 h 34"/>
                <a:gd name="T38" fmla="*/ 28 w 31"/>
                <a:gd name="T39" fmla="*/ 3 h 34"/>
                <a:gd name="T40" fmla="*/ 28 w 31"/>
                <a:gd name="T41" fmla="*/ 6 h 34"/>
                <a:gd name="T42" fmla="*/ 28 w 31"/>
                <a:gd name="T43" fmla="*/ 12 h 34"/>
                <a:gd name="T44" fmla="*/ 28 w 31"/>
                <a:gd name="T45" fmla="*/ 25 h 34"/>
                <a:gd name="T46" fmla="*/ 31 w 31"/>
                <a:gd name="T47" fmla="*/ 31 h 34"/>
                <a:gd name="T48" fmla="*/ 25 w 31"/>
                <a:gd name="T49" fmla="*/ 34 h 34"/>
                <a:gd name="T50" fmla="*/ 25 w 31"/>
                <a:gd name="T51" fmla="*/ 28 h 34"/>
                <a:gd name="T52" fmla="*/ 18 w 31"/>
                <a:gd name="T53" fmla="*/ 18 h 34"/>
                <a:gd name="T54" fmla="*/ 12 w 31"/>
                <a:gd name="T55" fmla="*/ 18 h 34"/>
                <a:gd name="T56" fmla="*/ 9 w 31"/>
                <a:gd name="T57" fmla="*/ 21 h 34"/>
                <a:gd name="T58" fmla="*/ 6 w 31"/>
                <a:gd name="T59" fmla="*/ 21 h 34"/>
                <a:gd name="T60" fmla="*/ 6 w 31"/>
                <a:gd name="T61" fmla="*/ 25 h 34"/>
                <a:gd name="T62" fmla="*/ 9 w 31"/>
                <a:gd name="T63" fmla="*/ 28 h 34"/>
                <a:gd name="T64" fmla="*/ 15 w 31"/>
                <a:gd name="T65" fmla="*/ 28 h 34"/>
                <a:gd name="T66" fmla="*/ 22 w 31"/>
                <a:gd name="T67" fmla="*/ 25 h 34"/>
                <a:gd name="T68" fmla="*/ 22 w 31"/>
                <a:gd name="T69" fmla="*/ 21 h 34"/>
                <a:gd name="T70" fmla="*/ 25 w 31"/>
                <a:gd name="T7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4">
                  <a:moveTo>
                    <a:pt x="25" y="28"/>
                  </a:moveTo>
                  <a:lnTo>
                    <a:pt x="22" y="31"/>
                  </a:lnTo>
                  <a:lnTo>
                    <a:pt x="18" y="31"/>
                  </a:lnTo>
                  <a:lnTo>
                    <a:pt x="15" y="34"/>
                  </a:lnTo>
                  <a:lnTo>
                    <a:pt x="12" y="34"/>
                  </a:lnTo>
                  <a:lnTo>
                    <a:pt x="6" y="34"/>
                  </a:lnTo>
                  <a:lnTo>
                    <a:pt x="3" y="31"/>
                  </a:lnTo>
                  <a:lnTo>
                    <a:pt x="3" y="28"/>
                  </a:lnTo>
                  <a:lnTo>
                    <a:pt x="0" y="25"/>
                  </a:lnTo>
                  <a:lnTo>
                    <a:pt x="3" y="21"/>
                  </a:lnTo>
                  <a:lnTo>
                    <a:pt x="3" y="21"/>
                  </a:lnTo>
                  <a:lnTo>
                    <a:pt x="3" y="18"/>
                  </a:lnTo>
                  <a:lnTo>
                    <a:pt x="6" y="18"/>
                  </a:lnTo>
                  <a:lnTo>
                    <a:pt x="6" y="15"/>
                  </a:lnTo>
                  <a:lnTo>
                    <a:pt x="9" y="15"/>
                  </a:lnTo>
                  <a:lnTo>
                    <a:pt x="12" y="15"/>
                  </a:lnTo>
                  <a:lnTo>
                    <a:pt x="12" y="15"/>
                  </a:lnTo>
                  <a:lnTo>
                    <a:pt x="18" y="12"/>
                  </a:lnTo>
                  <a:lnTo>
                    <a:pt x="25" y="12"/>
                  </a:lnTo>
                  <a:lnTo>
                    <a:pt x="25" y="12"/>
                  </a:lnTo>
                  <a:lnTo>
                    <a:pt x="25" y="12"/>
                  </a:lnTo>
                  <a:lnTo>
                    <a:pt x="22" y="9"/>
                  </a:lnTo>
                  <a:lnTo>
                    <a:pt x="22" y="6"/>
                  </a:lnTo>
                  <a:lnTo>
                    <a:pt x="18" y="6"/>
                  </a:lnTo>
                  <a:lnTo>
                    <a:pt x="15" y="6"/>
                  </a:lnTo>
                  <a:lnTo>
                    <a:pt x="12" y="6"/>
                  </a:lnTo>
                  <a:lnTo>
                    <a:pt x="9" y="6"/>
                  </a:lnTo>
                  <a:lnTo>
                    <a:pt x="9" y="9"/>
                  </a:lnTo>
                  <a:lnTo>
                    <a:pt x="6" y="12"/>
                  </a:lnTo>
                  <a:lnTo>
                    <a:pt x="3" y="9"/>
                  </a:lnTo>
                  <a:lnTo>
                    <a:pt x="3" y="6"/>
                  </a:lnTo>
                  <a:lnTo>
                    <a:pt x="3" y="6"/>
                  </a:lnTo>
                  <a:lnTo>
                    <a:pt x="6" y="3"/>
                  </a:lnTo>
                  <a:lnTo>
                    <a:pt x="9" y="3"/>
                  </a:lnTo>
                  <a:lnTo>
                    <a:pt x="12" y="0"/>
                  </a:lnTo>
                  <a:lnTo>
                    <a:pt x="15" y="0"/>
                  </a:lnTo>
                  <a:lnTo>
                    <a:pt x="22" y="0"/>
                  </a:lnTo>
                  <a:lnTo>
                    <a:pt x="22" y="3"/>
                  </a:lnTo>
                  <a:lnTo>
                    <a:pt x="25" y="3"/>
                  </a:lnTo>
                  <a:lnTo>
                    <a:pt x="28" y="3"/>
                  </a:lnTo>
                  <a:lnTo>
                    <a:pt x="28" y="6"/>
                  </a:lnTo>
                  <a:lnTo>
                    <a:pt x="28" y="6"/>
                  </a:lnTo>
                  <a:lnTo>
                    <a:pt x="28" y="9"/>
                  </a:lnTo>
                  <a:lnTo>
                    <a:pt x="28" y="12"/>
                  </a:lnTo>
                  <a:lnTo>
                    <a:pt x="28" y="18"/>
                  </a:lnTo>
                  <a:lnTo>
                    <a:pt x="28" y="25"/>
                  </a:lnTo>
                  <a:lnTo>
                    <a:pt x="28" y="28"/>
                  </a:lnTo>
                  <a:lnTo>
                    <a:pt x="31" y="31"/>
                  </a:lnTo>
                  <a:lnTo>
                    <a:pt x="31" y="34"/>
                  </a:lnTo>
                  <a:lnTo>
                    <a:pt x="25" y="34"/>
                  </a:lnTo>
                  <a:lnTo>
                    <a:pt x="25" y="31"/>
                  </a:lnTo>
                  <a:lnTo>
                    <a:pt x="25" y="28"/>
                  </a:lnTo>
                  <a:close/>
                  <a:moveTo>
                    <a:pt x="25" y="15"/>
                  </a:moveTo>
                  <a:lnTo>
                    <a:pt x="18" y="18"/>
                  </a:lnTo>
                  <a:lnTo>
                    <a:pt x="15" y="18"/>
                  </a:lnTo>
                  <a:lnTo>
                    <a:pt x="12" y="18"/>
                  </a:lnTo>
                  <a:lnTo>
                    <a:pt x="9" y="18"/>
                  </a:lnTo>
                  <a:lnTo>
                    <a:pt x="9" y="21"/>
                  </a:lnTo>
                  <a:lnTo>
                    <a:pt x="9" y="21"/>
                  </a:lnTo>
                  <a:lnTo>
                    <a:pt x="6" y="21"/>
                  </a:lnTo>
                  <a:lnTo>
                    <a:pt x="6" y="25"/>
                  </a:lnTo>
                  <a:lnTo>
                    <a:pt x="6" y="25"/>
                  </a:lnTo>
                  <a:lnTo>
                    <a:pt x="9" y="28"/>
                  </a:lnTo>
                  <a:lnTo>
                    <a:pt x="9" y="28"/>
                  </a:lnTo>
                  <a:lnTo>
                    <a:pt x="12" y="28"/>
                  </a:lnTo>
                  <a:lnTo>
                    <a:pt x="15" y="28"/>
                  </a:lnTo>
                  <a:lnTo>
                    <a:pt x="18" y="28"/>
                  </a:lnTo>
                  <a:lnTo>
                    <a:pt x="22" y="25"/>
                  </a:lnTo>
                  <a:lnTo>
                    <a:pt x="22" y="25"/>
                  </a:lnTo>
                  <a:lnTo>
                    <a:pt x="22" y="21"/>
                  </a:lnTo>
                  <a:lnTo>
                    <a:pt x="25" y="18"/>
                  </a:lnTo>
                  <a:lnTo>
                    <a:pt x="25"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7" name="Freeform 947"/>
            <p:cNvSpPr>
              <a:spLocks noEditPoints="1"/>
            </p:cNvSpPr>
            <p:nvPr/>
          </p:nvSpPr>
          <p:spPr bwMode="auto">
            <a:xfrm>
              <a:off x="3304" y="1766"/>
              <a:ext cx="28" cy="43"/>
            </a:xfrm>
            <a:custGeom>
              <a:avLst/>
              <a:gdLst>
                <a:gd name="T0" fmla="*/ 25 w 28"/>
                <a:gd name="T1" fmla="*/ 43 h 43"/>
                <a:gd name="T2" fmla="*/ 25 w 28"/>
                <a:gd name="T3" fmla="*/ 37 h 43"/>
                <a:gd name="T4" fmla="*/ 18 w 28"/>
                <a:gd name="T5" fmla="*/ 40 h 43"/>
                <a:gd name="T6" fmla="*/ 15 w 28"/>
                <a:gd name="T7" fmla="*/ 43 h 43"/>
                <a:gd name="T8" fmla="*/ 12 w 28"/>
                <a:gd name="T9" fmla="*/ 43 h 43"/>
                <a:gd name="T10" fmla="*/ 9 w 28"/>
                <a:gd name="T11" fmla="*/ 40 h 43"/>
                <a:gd name="T12" fmla="*/ 6 w 28"/>
                <a:gd name="T13" fmla="*/ 37 h 43"/>
                <a:gd name="T14" fmla="*/ 3 w 28"/>
                <a:gd name="T15" fmla="*/ 34 h 43"/>
                <a:gd name="T16" fmla="*/ 0 w 28"/>
                <a:gd name="T17" fmla="*/ 30 h 43"/>
                <a:gd name="T18" fmla="*/ 0 w 28"/>
                <a:gd name="T19" fmla="*/ 24 h 43"/>
                <a:gd name="T20" fmla="*/ 0 w 28"/>
                <a:gd name="T21" fmla="*/ 21 h 43"/>
                <a:gd name="T22" fmla="*/ 3 w 28"/>
                <a:gd name="T23" fmla="*/ 18 h 43"/>
                <a:gd name="T24" fmla="*/ 6 w 28"/>
                <a:gd name="T25" fmla="*/ 15 h 43"/>
                <a:gd name="T26" fmla="*/ 6 w 28"/>
                <a:gd name="T27" fmla="*/ 12 h 43"/>
                <a:gd name="T28" fmla="*/ 9 w 28"/>
                <a:gd name="T29" fmla="*/ 9 h 43"/>
                <a:gd name="T30" fmla="*/ 15 w 28"/>
                <a:gd name="T31" fmla="*/ 9 h 43"/>
                <a:gd name="T32" fmla="*/ 18 w 28"/>
                <a:gd name="T33" fmla="*/ 9 h 43"/>
                <a:gd name="T34" fmla="*/ 18 w 28"/>
                <a:gd name="T35" fmla="*/ 12 h 43"/>
                <a:gd name="T36" fmla="*/ 21 w 28"/>
                <a:gd name="T37" fmla="*/ 12 h 43"/>
                <a:gd name="T38" fmla="*/ 25 w 28"/>
                <a:gd name="T39" fmla="*/ 15 h 43"/>
                <a:gd name="T40" fmla="*/ 25 w 28"/>
                <a:gd name="T41" fmla="*/ 0 h 43"/>
                <a:gd name="T42" fmla="*/ 28 w 28"/>
                <a:gd name="T43" fmla="*/ 0 h 43"/>
                <a:gd name="T44" fmla="*/ 28 w 28"/>
                <a:gd name="T45" fmla="*/ 43 h 43"/>
                <a:gd name="T46" fmla="*/ 25 w 28"/>
                <a:gd name="T47" fmla="*/ 43 h 43"/>
                <a:gd name="T48" fmla="*/ 6 w 28"/>
                <a:gd name="T49" fmla="*/ 24 h 43"/>
                <a:gd name="T50" fmla="*/ 6 w 28"/>
                <a:gd name="T51" fmla="*/ 30 h 43"/>
                <a:gd name="T52" fmla="*/ 9 w 28"/>
                <a:gd name="T53" fmla="*/ 34 h 43"/>
                <a:gd name="T54" fmla="*/ 12 w 28"/>
                <a:gd name="T55" fmla="*/ 37 h 43"/>
                <a:gd name="T56" fmla="*/ 15 w 28"/>
                <a:gd name="T57" fmla="*/ 37 h 43"/>
                <a:gd name="T58" fmla="*/ 18 w 28"/>
                <a:gd name="T59" fmla="*/ 37 h 43"/>
                <a:gd name="T60" fmla="*/ 21 w 28"/>
                <a:gd name="T61" fmla="*/ 34 h 43"/>
                <a:gd name="T62" fmla="*/ 21 w 28"/>
                <a:gd name="T63" fmla="*/ 30 h 43"/>
                <a:gd name="T64" fmla="*/ 25 w 28"/>
                <a:gd name="T65" fmla="*/ 27 h 43"/>
                <a:gd name="T66" fmla="*/ 21 w 28"/>
                <a:gd name="T67" fmla="*/ 21 h 43"/>
                <a:gd name="T68" fmla="*/ 21 w 28"/>
                <a:gd name="T69" fmla="*/ 18 h 43"/>
                <a:gd name="T70" fmla="*/ 18 w 28"/>
                <a:gd name="T71" fmla="*/ 15 h 43"/>
                <a:gd name="T72" fmla="*/ 15 w 28"/>
                <a:gd name="T73" fmla="*/ 15 h 43"/>
                <a:gd name="T74" fmla="*/ 12 w 28"/>
                <a:gd name="T75" fmla="*/ 15 h 43"/>
                <a:gd name="T76" fmla="*/ 9 w 28"/>
                <a:gd name="T77" fmla="*/ 18 h 43"/>
                <a:gd name="T78" fmla="*/ 6 w 28"/>
                <a:gd name="T79" fmla="*/ 21 h 43"/>
                <a:gd name="T80" fmla="*/ 6 w 28"/>
                <a:gd name="T81"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43">
                  <a:moveTo>
                    <a:pt x="25" y="43"/>
                  </a:moveTo>
                  <a:lnTo>
                    <a:pt x="25" y="37"/>
                  </a:lnTo>
                  <a:lnTo>
                    <a:pt x="18" y="40"/>
                  </a:lnTo>
                  <a:lnTo>
                    <a:pt x="15" y="43"/>
                  </a:lnTo>
                  <a:lnTo>
                    <a:pt x="12" y="43"/>
                  </a:lnTo>
                  <a:lnTo>
                    <a:pt x="9" y="40"/>
                  </a:lnTo>
                  <a:lnTo>
                    <a:pt x="6" y="37"/>
                  </a:lnTo>
                  <a:lnTo>
                    <a:pt x="3" y="34"/>
                  </a:lnTo>
                  <a:lnTo>
                    <a:pt x="0" y="30"/>
                  </a:lnTo>
                  <a:lnTo>
                    <a:pt x="0" y="24"/>
                  </a:lnTo>
                  <a:lnTo>
                    <a:pt x="0" y="21"/>
                  </a:lnTo>
                  <a:lnTo>
                    <a:pt x="3" y="18"/>
                  </a:lnTo>
                  <a:lnTo>
                    <a:pt x="6" y="15"/>
                  </a:lnTo>
                  <a:lnTo>
                    <a:pt x="6" y="12"/>
                  </a:lnTo>
                  <a:lnTo>
                    <a:pt x="9" y="9"/>
                  </a:lnTo>
                  <a:lnTo>
                    <a:pt x="15" y="9"/>
                  </a:lnTo>
                  <a:lnTo>
                    <a:pt x="18" y="9"/>
                  </a:lnTo>
                  <a:lnTo>
                    <a:pt x="18" y="12"/>
                  </a:lnTo>
                  <a:lnTo>
                    <a:pt x="21" y="12"/>
                  </a:lnTo>
                  <a:lnTo>
                    <a:pt x="25" y="15"/>
                  </a:lnTo>
                  <a:lnTo>
                    <a:pt x="25" y="0"/>
                  </a:lnTo>
                  <a:lnTo>
                    <a:pt x="28" y="0"/>
                  </a:lnTo>
                  <a:lnTo>
                    <a:pt x="28" y="43"/>
                  </a:lnTo>
                  <a:lnTo>
                    <a:pt x="25" y="43"/>
                  </a:lnTo>
                  <a:close/>
                  <a:moveTo>
                    <a:pt x="6" y="24"/>
                  </a:moveTo>
                  <a:lnTo>
                    <a:pt x="6" y="30"/>
                  </a:lnTo>
                  <a:lnTo>
                    <a:pt x="9" y="34"/>
                  </a:lnTo>
                  <a:lnTo>
                    <a:pt x="12" y="37"/>
                  </a:lnTo>
                  <a:lnTo>
                    <a:pt x="15" y="37"/>
                  </a:lnTo>
                  <a:lnTo>
                    <a:pt x="18" y="37"/>
                  </a:lnTo>
                  <a:lnTo>
                    <a:pt x="21" y="34"/>
                  </a:lnTo>
                  <a:lnTo>
                    <a:pt x="21" y="30"/>
                  </a:lnTo>
                  <a:lnTo>
                    <a:pt x="25" y="27"/>
                  </a:lnTo>
                  <a:lnTo>
                    <a:pt x="21" y="21"/>
                  </a:lnTo>
                  <a:lnTo>
                    <a:pt x="21" y="18"/>
                  </a:lnTo>
                  <a:lnTo>
                    <a:pt x="18" y="15"/>
                  </a:lnTo>
                  <a:lnTo>
                    <a:pt x="15" y="15"/>
                  </a:lnTo>
                  <a:lnTo>
                    <a:pt x="12" y="15"/>
                  </a:lnTo>
                  <a:lnTo>
                    <a:pt x="9" y="18"/>
                  </a:lnTo>
                  <a:lnTo>
                    <a:pt x="6" y="21"/>
                  </a:lnTo>
                  <a:lnTo>
                    <a:pt x="6" y="2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8" name="Freeform 948"/>
            <p:cNvSpPr>
              <a:spLocks noEditPoints="1"/>
            </p:cNvSpPr>
            <p:nvPr/>
          </p:nvSpPr>
          <p:spPr bwMode="auto">
            <a:xfrm>
              <a:off x="3341" y="1766"/>
              <a:ext cx="6" cy="43"/>
            </a:xfrm>
            <a:custGeom>
              <a:avLst/>
              <a:gdLst>
                <a:gd name="T0" fmla="*/ 0 w 6"/>
                <a:gd name="T1" fmla="*/ 6 h 43"/>
                <a:gd name="T2" fmla="*/ 0 w 6"/>
                <a:gd name="T3" fmla="*/ 0 h 43"/>
                <a:gd name="T4" fmla="*/ 6 w 6"/>
                <a:gd name="T5" fmla="*/ 0 h 43"/>
                <a:gd name="T6" fmla="*/ 6 w 6"/>
                <a:gd name="T7" fmla="*/ 6 h 43"/>
                <a:gd name="T8" fmla="*/ 0 w 6"/>
                <a:gd name="T9" fmla="*/ 6 h 43"/>
                <a:gd name="T10" fmla="*/ 0 w 6"/>
                <a:gd name="T11" fmla="*/ 43 h 43"/>
                <a:gd name="T12" fmla="*/ 0 w 6"/>
                <a:gd name="T13" fmla="*/ 9 h 43"/>
                <a:gd name="T14" fmla="*/ 6 w 6"/>
                <a:gd name="T15" fmla="*/ 9 h 43"/>
                <a:gd name="T16" fmla="*/ 6 w 6"/>
                <a:gd name="T17" fmla="*/ 43 h 43"/>
                <a:gd name="T18" fmla="*/ 0 w 6"/>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3">
                  <a:moveTo>
                    <a:pt x="0" y="6"/>
                  </a:moveTo>
                  <a:lnTo>
                    <a:pt x="0" y="0"/>
                  </a:lnTo>
                  <a:lnTo>
                    <a:pt x="6" y="0"/>
                  </a:lnTo>
                  <a:lnTo>
                    <a:pt x="6" y="6"/>
                  </a:lnTo>
                  <a:lnTo>
                    <a:pt x="0" y="6"/>
                  </a:lnTo>
                  <a:close/>
                  <a:moveTo>
                    <a:pt x="0" y="43"/>
                  </a:moveTo>
                  <a:lnTo>
                    <a:pt x="0" y="9"/>
                  </a:lnTo>
                  <a:lnTo>
                    <a:pt x="6" y="9"/>
                  </a:lnTo>
                  <a:lnTo>
                    <a:pt x="6" y="43"/>
                  </a:lnTo>
                  <a:lnTo>
                    <a:pt x="0"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69" name="Freeform 949"/>
            <p:cNvSpPr>
              <a:spLocks noEditPoints="1"/>
            </p:cNvSpPr>
            <p:nvPr/>
          </p:nvSpPr>
          <p:spPr bwMode="auto">
            <a:xfrm>
              <a:off x="3353" y="1775"/>
              <a:ext cx="28" cy="34"/>
            </a:xfrm>
            <a:custGeom>
              <a:avLst/>
              <a:gdLst>
                <a:gd name="T0" fmla="*/ 0 w 28"/>
                <a:gd name="T1" fmla="*/ 15 h 34"/>
                <a:gd name="T2" fmla="*/ 0 w 28"/>
                <a:gd name="T3" fmla="*/ 9 h 34"/>
                <a:gd name="T4" fmla="*/ 3 w 28"/>
                <a:gd name="T5" fmla="*/ 3 h 34"/>
                <a:gd name="T6" fmla="*/ 9 w 28"/>
                <a:gd name="T7" fmla="*/ 0 h 34"/>
                <a:gd name="T8" fmla="*/ 12 w 28"/>
                <a:gd name="T9" fmla="*/ 0 h 34"/>
                <a:gd name="T10" fmla="*/ 19 w 28"/>
                <a:gd name="T11" fmla="*/ 3 h 34"/>
                <a:gd name="T12" fmla="*/ 25 w 28"/>
                <a:gd name="T13" fmla="*/ 6 h 34"/>
                <a:gd name="T14" fmla="*/ 28 w 28"/>
                <a:gd name="T15" fmla="*/ 9 h 34"/>
                <a:gd name="T16" fmla="*/ 28 w 28"/>
                <a:gd name="T17" fmla="*/ 15 h 34"/>
                <a:gd name="T18" fmla="*/ 28 w 28"/>
                <a:gd name="T19" fmla="*/ 21 h 34"/>
                <a:gd name="T20" fmla="*/ 28 w 28"/>
                <a:gd name="T21" fmla="*/ 25 h 34"/>
                <a:gd name="T22" fmla="*/ 25 w 28"/>
                <a:gd name="T23" fmla="*/ 28 h 34"/>
                <a:gd name="T24" fmla="*/ 22 w 28"/>
                <a:gd name="T25" fmla="*/ 31 h 34"/>
                <a:gd name="T26" fmla="*/ 19 w 28"/>
                <a:gd name="T27" fmla="*/ 34 h 34"/>
                <a:gd name="T28" fmla="*/ 12 w 28"/>
                <a:gd name="T29" fmla="*/ 34 h 34"/>
                <a:gd name="T30" fmla="*/ 9 w 28"/>
                <a:gd name="T31" fmla="*/ 31 h 34"/>
                <a:gd name="T32" fmla="*/ 3 w 28"/>
                <a:gd name="T33" fmla="*/ 28 h 34"/>
                <a:gd name="T34" fmla="*/ 0 w 28"/>
                <a:gd name="T35" fmla="*/ 25 h 34"/>
                <a:gd name="T36" fmla="*/ 0 w 28"/>
                <a:gd name="T37" fmla="*/ 15 h 34"/>
                <a:gd name="T38" fmla="*/ 3 w 28"/>
                <a:gd name="T39" fmla="*/ 15 h 34"/>
                <a:gd name="T40" fmla="*/ 6 w 28"/>
                <a:gd name="T41" fmla="*/ 21 h 34"/>
                <a:gd name="T42" fmla="*/ 6 w 28"/>
                <a:gd name="T43" fmla="*/ 25 h 34"/>
                <a:gd name="T44" fmla="*/ 9 w 28"/>
                <a:gd name="T45" fmla="*/ 28 h 34"/>
                <a:gd name="T46" fmla="*/ 12 w 28"/>
                <a:gd name="T47" fmla="*/ 28 h 34"/>
                <a:gd name="T48" fmla="*/ 19 w 28"/>
                <a:gd name="T49" fmla="*/ 28 h 34"/>
                <a:gd name="T50" fmla="*/ 22 w 28"/>
                <a:gd name="T51" fmla="*/ 25 h 34"/>
                <a:gd name="T52" fmla="*/ 22 w 28"/>
                <a:gd name="T53" fmla="*/ 21 h 34"/>
                <a:gd name="T54" fmla="*/ 22 w 28"/>
                <a:gd name="T55" fmla="*/ 15 h 34"/>
                <a:gd name="T56" fmla="*/ 22 w 28"/>
                <a:gd name="T57" fmla="*/ 12 h 34"/>
                <a:gd name="T58" fmla="*/ 22 w 28"/>
                <a:gd name="T59" fmla="*/ 9 h 34"/>
                <a:gd name="T60" fmla="*/ 19 w 28"/>
                <a:gd name="T61" fmla="*/ 6 h 34"/>
                <a:gd name="T62" fmla="*/ 12 w 28"/>
                <a:gd name="T63" fmla="*/ 6 h 34"/>
                <a:gd name="T64" fmla="*/ 9 w 28"/>
                <a:gd name="T65" fmla="*/ 6 h 34"/>
                <a:gd name="T66" fmla="*/ 6 w 28"/>
                <a:gd name="T67" fmla="*/ 9 h 34"/>
                <a:gd name="T68" fmla="*/ 6 w 28"/>
                <a:gd name="T69" fmla="*/ 12 h 34"/>
                <a:gd name="T70" fmla="*/ 3 w 28"/>
                <a:gd name="T71"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34">
                  <a:moveTo>
                    <a:pt x="0" y="15"/>
                  </a:moveTo>
                  <a:lnTo>
                    <a:pt x="0" y="9"/>
                  </a:lnTo>
                  <a:lnTo>
                    <a:pt x="3" y="3"/>
                  </a:lnTo>
                  <a:lnTo>
                    <a:pt x="9" y="0"/>
                  </a:lnTo>
                  <a:lnTo>
                    <a:pt x="12" y="0"/>
                  </a:lnTo>
                  <a:lnTo>
                    <a:pt x="19" y="3"/>
                  </a:lnTo>
                  <a:lnTo>
                    <a:pt x="25" y="6"/>
                  </a:lnTo>
                  <a:lnTo>
                    <a:pt x="28" y="9"/>
                  </a:lnTo>
                  <a:lnTo>
                    <a:pt x="28" y="15"/>
                  </a:lnTo>
                  <a:lnTo>
                    <a:pt x="28" y="21"/>
                  </a:lnTo>
                  <a:lnTo>
                    <a:pt x="28" y="25"/>
                  </a:lnTo>
                  <a:lnTo>
                    <a:pt x="25" y="28"/>
                  </a:lnTo>
                  <a:lnTo>
                    <a:pt x="22" y="31"/>
                  </a:lnTo>
                  <a:lnTo>
                    <a:pt x="19" y="34"/>
                  </a:lnTo>
                  <a:lnTo>
                    <a:pt x="12" y="34"/>
                  </a:lnTo>
                  <a:lnTo>
                    <a:pt x="9" y="31"/>
                  </a:lnTo>
                  <a:lnTo>
                    <a:pt x="3" y="28"/>
                  </a:lnTo>
                  <a:lnTo>
                    <a:pt x="0" y="25"/>
                  </a:lnTo>
                  <a:lnTo>
                    <a:pt x="0" y="15"/>
                  </a:lnTo>
                  <a:close/>
                  <a:moveTo>
                    <a:pt x="3" y="15"/>
                  </a:moveTo>
                  <a:lnTo>
                    <a:pt x="6" y="21"/>
                  </a:lnTo>
                  <a:lnTo>
                    <a:pt x="6" y="25"/>
                  </a:lnTo>
                  <a:lnTo>
                    <a:pt x="9" y="28"/>
                  </a:lnTo>
                  <a:lnTo>
                    <a:pt x="12" y="28"/>
                  </a:lnTo>
                  <a:lnTo>
                    <a:pt x="19" y="28"/>
                  </a:lnTo>
                  <a:lnTo>
                    <a:pt x="22" y="25"/>
                  </a:lnTo>
                  <a:lnTo>
                    <a:pt x="22" y="21"/>
                  </a:lnTo>
                  <a:lnTo>
                    <a:pt x="22" y="15"/>
                  </a:lnTo>
                  <a:lnTo>
                    <a:pt x="22" y="12"/>
                  </a:lnTo>
                  <a:lnTo>
                    <a:pt x="22" y="9"/>
                  </a:lnTo>
                  <a:lnTo>
                    <a:pt x="19" y="6"/>
                  </a:lnTo>
                  <a:lnTo>
                    <a:pt x="12" y="6"/>
                  </a:lnTo>
                  <a:lnTo>
                    <a:pt x="9" y="6"/>
                  </a:lnTo>
                  <a:lnTo>
                    <a:pt x="6" y="9"/>
                  </a:lnTo>
                  <a:lnTo>
                    <a:pt x="6" y="12"/>
                  </a:lnTo>
                  <a:lnTo>
                    <a:pt x="3"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0" name="Freeform 950"/>
            <p:cNvSpPr>
              <a:spLocks/>
            </p:cNvSpPr>
            <p:nvPr/>
          </p:nvSpPr>
          <p:spPr bwMode="auto">
            <a:xfrm>
              <a:off x="3387" y="1775"/>
              <a:ext cx="43" cy="34"/>
            </a:xfrm>
            <a:custGeom>
              <a:avLst/>
              <a:gdLst>
                <a:gd name="T0" fmla="*/ 0 w 43"/>
                <a:gd name="T1" fmla="*/ 34 h 34"/>
                <a:gd name="T2" fmla="*/ 0 w 43"/>
                <a:gd name="T3" fmla="*/ 0 h 34"/>
                <a:gd name="T4" fmla="*/ 6 w 43"/>
                <a:gd name="T5" fmla="*/ 0 h 34"/>
                <a:gd name="T6" fmla="*/ 6 w 43"/>
                <a:gd name="T7" fmla="*/ 6 h 34"/>
                <a:gd name="T8" fmla="*/ 6 w 43"/>
                <a:gd name="T9" fmla="*/ 3 h 34"/>
                <a:gd name="T10" fmla="*/ 9 w 43"/>
                <a:gd name="T11" fmla="*/ 3 h 34"/>
                <a:gd name="T12" fmla="*/ 12 w 43"/>
                <a:gd name="T13" fmla="*/ 0 h 34"/>
                <a:gd name="T14" fmla="*/ 15 w 43"/>
                <a:gd name="T15" fmla="*/ 0 h 34"/>
                <a:gd name="T16" fmla="*/ 19 w 43"/>
                <a:gd name="T17" fmla="*/ 0 h 34"/>
                <a:gd name="T18" fmla="*/ 22 w 43"/>
                <a:gd name="T19" fmla="*/ 3 h 34"/>
                <a:gd name="T20" fmla="*/ 22 w 43"/>
                <a:gd name="T21" fmla="*/ 3 h 34"/>
                <a:gd name="T22" fmla="*/ 25 w 43"/>
                <a:gd name="T23" fmla="*/ 6 h 34"/>
                <a:gd name="T24" fmla="*/ 28 w 43"/>
                <a:gd name="T25" fmla="*/ 3 h 34"/>
                <a:gd name="T26" fmla="*/ 34 w 43"/>
                <a:gd name="T27" fmla="*/ 0 h 34"/>
                <a:gd name="T28" fmla="*/ 37 w 43"/>
                <a:gd name="T29" fmla="*/ 0 h 34"/>
                <a:gd name="T30" fmla="*/ 40 w 43"/>
                <a:gd name="T31" fmla="*/ 3 h 34"/>
                <a:gd name="T32" fmla="*/ 43 w 43"/>
                <a:gd name="T33" fmla="*/ 6 h 34"/>
                <a:gd name="T34" fmla="*/ 43 w 43"/>
                <a:gd name="T35" fmla="*/ 12 h 34"/>
                <a:gd name="T36" fmla="*/ 43 w 43"/>
                <a:gd name="T37" fmla="*/ 34 h 34"/>
                <a:gd name="T38" fmla="*/ 37 w 43"/>
                <a:gd name="T39" fmla="*/ 34 h 34"/>
                <a:gd name="T40" fmla="*/ 37 w 43"/>
                <a:gd name="T41" fmla="*/ 12 h 34"/>
                <a:gd name="T42" fmla="*/ 37 w 43"/>
                <a:gd name="T43" fmla="*/ 9 h 34"/>
                <a:gd name="T44" fmla="*/ 37 w 43"/>
                <a:gd name="T45" fmla="*/ 9 h 34"/>
                <a:gd name="T46" fmla="*/ 37 w 43"/>
                <a:gd name="T47" fmla="*/ 6 h 34"/>
                <a:gd name="T48" fmla="*/ 37 w 43"/>
                <a:gd name="T49" fmla="*/ 6 h 34"/>
                <a:gd name="T50" fmla="*/ 34 w 43"/>
                <a:gd name="T51" fmla="*/ 6 h 34"/>
                <a:gd name="T52" fmla="*/ 34 w 43"/>
                <a:gd name="T53" fmla="*/ 6 h 34"/>
                <a:gd name="T54" fmla="*/ 31 w 43"/>
                <a:gd name="T55" fmla="*/ 6 h 34"/>
                <a:gd name="T56" fmla="*/ 28 w 43"/>
                <a:gd name="T57" fmla="*/ 6 h 34"/>
                <a:gd name="T58" fmla="*/ 25 w 43"/>
                <a:gd name="T59" fmla="*/ 9 h 34"/>
                <a:gd name="T60" fmla="*/ 25 w 43"/>
                <a:gd name="T61" fmla="*/ 15 h 34"/>
                <a:gd name="T62" fmla="*/ 25 w 43"/>
                <a:gd name="T63" fmla="*/ 34 h 34"/>
                <a:gd name="T64" fmla="*/ 19 w 43"/>
                <a:gd name="T65" fmla="*/ 34 h 34"/>
                <a:gd name="T66" fmla="*/ 19 w 43"/>
                <a:gd name="T67" fmla="*/ 12 h 34"/>
                <a:gd name="T68" fmla="*/ 19 w 43"/>
                <a:gd name="T69" fmla="*/ 9 h 34"/>
                <a:gd name="T70" fmla="*/ 19 w 43"/>
                <a:gd name="T71" fmla="*/ 6 h 34"/>
                <a:gd name="T72" fmla="*/ 15 w 43"/>
                <a:gd name="T73" fmla="*/ 6 h 34"/>
                <a:gd name="T74" fmla="*/ 15 w 43"/>
                <a:gd name="T75" fmla="*/ 6 h 34"/>
                <a:gd name="T76" fmla="*/ 12 w 43"/>
                <a:gd name="T77" fmla="*/ 6 h 34"/>
                <a:gd name="T78" fmla="*/ 9 w 43"/>
                <a:gd name="T79" fmla="*/ 6 h 34"/>
                <a:gd name="T80" fmla="*/ 9 w 43"/>
                <a:gd name="T81" fmla="*/ 9 h 34"/>
                <a:gd name="T82" fmla="*/ 6 w 43"/>
                <a:gd name="T83" fmla="*/ 9 h 34"/>
                <a:gd name="T84" fmla="*/ 6 w 43"/>
                <a:gd name="T85" fmla="*/ 12 h 34"/>
                <a:gd name="T86" fmla="*/ 6 w 43"/>
                <a:gd name="T87" fmla="*/ 15 h 34"/>
                <a:gd name="T88" fmla="*/ 6 w 43"/>
                <a:gd name="T89" fmla="*/ 34 h 34"/>
                <a:gd name="T90" fmla="*/ 0 w 43"/>
                <a:gd name="T9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34">
                  <a:moveTo>
                    <a:pt x="0" y="34"/>
                  </a:moveTo>
                  <a:lnTo>
                    <a:pt x="0" y="0"/>
                  </a:lnTo>
                  <a:lnTo>
                    <a:pt x="6" y="0"/>
                  </a:lnTo>
                  <a:lnTo>
                    <a:pt x="6" y="6"/>
                  </a:lnTo>
                  <a:lnTo>
                    <a:pt x="6" y="3"/>
                  </a:lnTo>
                  <a:lnTo>
                    <a:pt x="9" y="3"/>
                  </a:lnTo>
                  <a:lnTo>
                    <a:pt x="12" y="0"/>
                  </a:lnTo>
                  <a:lnTo>
                    <a:pt x="15" y="0"/>
                  </a:lnTo>
                  <a:lnTo>
                    <a:pt x="19" y="0"/>
                  </a:lnTo>
                  <a:lnTo>
                    <a:pt x="22" y="3"/>
                  </a:lnTo>
                  <a:lnTo>
                    <a:pt x="22" y="3"/>
                  </a:lnTo>
                  <a:lnTo>
                    <a:pt x="25" y="6"/>
                  </a:lnTo>
                  <a:lnTo>
                    <a:pt x="28" y="3"/>
                  </a:lnTo>
                  <a:lnTo>
                    <a:pt x="34" y="0"/>
                  </a:lnTo>
                  <a:lnTo>
                    <a:pt x="37" y="0"/>
                  </a:lnTo>
                  <a:lnTo>
                    <a:pt x="40" y="3"/>
                  </a:lnTo>
                  <a:lnTo>
                    <a:pt x="43" y="6"/>
                  </a:lnTo>
                  <a:lnTo>
                    <a:pt x="43" y="12"/>
                  </a:lnTo>
                  <a:lnTo>
                    <a:pt x="43" y="34"/>
                  </a:lnTo>
                  <a:lnTo>
                    <a:pt x="37" y="34"/>
                  </a:lnTo>
                  <a:lnTo>
                    <a:pt x="37" y="12"/>
                  </a:lnTo>
                  <a:lnTo>
                    <a:pt x="37" y="9"/>
                  </a:lnTo>
                  <a:lnTo>
                    <a:pt x="37" y="9"/>
                  </a:lnTo>
                  <a:lnTo>
                    <a:pt x="37" y="6"/>
                  </a:lnTo>
                  <a:lnTo>
                    <a:pt x="37" y="6"/>
                  </a:lnTo>
                  <a:lnTo>
                    <a:pt x="34" y="6"/>
                  </a:lnTo>
                  <a:lnTo>
                    <a:pt x="34" y="6"/>
                  </a:lnTo>
                  <a:lnTo>
                    <a:pt x="31" y="6"/>
                  </a:lnTo>
                  <a:lnTo>
                    <a:pt x="28" y="6"/>
                  </a:lnTo>
                  <a:lnTo>
                    <a:pt x="25" y="9"/>
                  </a:lnTo>
                  <a:lnTo>
                    <a:pt x="25" y="15"/>
                  </a:lnTo>
                  <a:lnTo>
                    <a:pt x="25" y="34"/>
                  </a:lnTo>
                  <a:lnTo>
                    <a:pt x="19" y="34"/>
                  </a:lnTo>
                  <a:lnTo>
                    <a:pt x="19" y="12"/>
                  </a:lnTo>
                  <a:lnTo>
                    <a:pt x="19" y="9"/>
                  </a:lnTo>
                  <a:lnTo>
                    <a:pt x="19" y="6"/>
                  </a:lnTo>
                  <a:lnTo>
                    <a:pt x="15" y="6"/>
                  </a:lnTo>
                  <a:lnTo>
                    <a:pt x="15" y="6"/>
                  </a:lnTo>
                  <a:lnTo>
                    <a:pt x="12" y="6"/>
                  </a:lnTo>
                  <a:lnTo>
                    <a:pt x="9" y="6"/>
                  </a:lnTo>
                  <a:lnTo>
                    <a:pt x="9" y="9"/>
                  </a:lnTo>
                  <a:lnTo>
                    <a:pt x="6" y="9"/>
                  </a:lnTo>
                  <a:lnTo>
                    <a:pt x="6" y="12"/>
                  </a:lnTo>
                  <a:lnTo>
                    <a:pt x="6" y="15"/>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1" name="Freeform 951"/>
            <p:cNvSpPr>
              <a:spLocks noEditPoints="1"/>
            </p:cNvSpPr>
            <p:nvPr/>
          </p:nvSpPr>
          <p:spPr bwMode="auto">
            <a:xfrm>
              <a:off x="3436" y="1775"/>
              <a:ext cx="31" cy="34"/>
            </a:xfrm>
            <a:custGeom>
              <a:avLst/>
              <a:gdLst>
                <a:gd name="T0" fmla="*/ 25 w 31"/>
                <a:gd name="T1" fmla="*/ 21 h 34"/>
                <a:gd name="T2" fmla="*/ 31 w 31"/>
                <a:gd name="T3" fmla="*/ 25 h 34"/>
                <a:gd name="T4" fmla="*/ 28 w 31"/>
                <a:gd name="T5" fmla="*/ 28 h 34"/>
                <a:gd name="T6" fmla="*/ 25 w 31"/>
                <a:gd name="T7" fmla="*/ 31 h 34"/>
                <a:gd name="T8" fmla="*/ 22 w 31"/>
                <a:gd name="T9" fmla="*/ 34 h 34"/>
                <a:gd name="T10" fmla="*/ 16 w 31"/>
                <a:gd name="T11" fmla="*/ 34 h 34"/>
                <a:gd name="T12" fmla="*/ 10 w 31"/>
                <a:gd name="T13" fmla="*/ 31 h 34"/>
                <a:gd name="T14" fmla="*/ 3 w 31"/>
                <a:gd name="T15" fmla="*/ 28 h 34"/>
                <a:gd name="T16" fmla="*/ 0 w 31"/>
                <a:gd name="T17" fmla="*/ 25 h 34"/>
                <a:gd name="T18" fmla="*/ 0 w 31"/>
                <a:gd name="T19" fmla="*/ 18 h 34"/>
                <a:gd name="T20" fmla="*/ 0 w 31"/>
                <a:gd name="T21" fmla="*/ 9 h 34"/>
                <a:gd name="T22" fmla="*/ 3 w 31"/>
                <a:gd name="T23" fmla="*/ 6 h 34"/>
                <a:gd name="T24" fmla="*/ 10 w 31"/>
                <a:gd name="T25" fmla="*/ 3 h 34"/>
                <a:gd name="T26" fmla="*/ 16 w 31"/>
                <a:gd name="T27" fmla="*/ 0 h 34"/>
                <a:gd name="T28" fmla="*/ 22 w 31"/>
                <a:gd name="T29" fmla="*/ 3 h 34"/>
                <a:gd name="T30" fmla="*/ 25 w 31"/>
                <a:gd name="T31" fmla="*/ 6 h 34"/>
                <a:gd name="T32" fmla="*/ 28 w 31"/>
                <a:gd name="T33" fmla="*/ 9 h 34"/>
                <a:gd name="T34" fmla="*/ 31 w 31"/>
                <a:gd name="T35" fmla="*/ 15 h 34"/>
                <a:gd name="T36" fmla="*/ 31 w 31"/>
                <a:gd name="T37" fmla="*/ 18 h 34"/>
                <a:gd name="T38" fmla="*/ 31 w 31"/>
                <a:gd name="T39" fmla="*/ 18 h 34"/>
                <a:gd name="T40" fmla="*/ 7 w 31"/>
                <a:gd name="T41" fmla="*/ 18 h 34"/>
                <a:gd name="T42" fmla="*/ 7 w 31"/>
                <a:gd name="T43" fmla="*/ 21 h 34"/>
                <a:gd name="T44" fmla="*/ 10 w 31"/>
                <a:gd name="T45" fmla="*/ 25 h 34"/>
                <a:gd name="T46" fmla="*/ 13 w 31"/>
                <a:gd name="T47" fmla="*/ 28 h 34"/>
                <a:gd name="T48" fmla="*/ 16 w 31"/>
                <a:gd name="T49" fmla="*/ 28 h 34"/>
                <a:gd name="T50" fmla="*/ 19 w 31"/>
                <a:gd name="T51" fmla="*/ 28 h 34"/>
                <a:gd name="T52" fmla="*/ 22 w 31"/>
                <a:gd name="T53" fmla="*/ 28 h 34"/>
                <a:gd name="T54" fmla="*/ 22 w 31"/>
                <a:gd name="T55" fmla="*/ 25 h 34"/>
                <a:gd name="T56" fmla="*/ 25 w 31"/>
                <a:gd name="T57" fmla="*/ 21 h 34"/>
                <a:gd name="T58" fmla="*/ 7 w 31"/>
                <a:gd name="T59" fmla="*/ 15 h 34"/>
                <a:gd name="T60" fmla="*/ 25 w 31"/>
                <a:gd name="T61" fmla="*/ 15 h 34"/>
                <a:gd name="T62" fmla="*/ 25 w 31"/>
                <a:gd name="T63" fmla="*/ 9 h 34"/>
                <a:gd name="T64" fmla="*/ 22 w 31"/>
                <a:gd name="T65" fmla="*/ 9 h 34"/>
                <a:gd name="T66" fmla="*/ 19 w 31"/>
                <a:gd name="T67" fmla="*/ 6 h 34"/>
                <a:gd name="T68" fmla="*/ 16 w 31"/>
                <a:gd name="T69" fmla="*/ 6 h 34"/>
                <a:gd name="T70" fmla="*/ 13 w 31"/>
                <a:gd name="T71" fmla="*/ 6 h 34"/>
                <a:gd name="T72" fmla="*/ 10 w 31"/>
                <a:gd name="T73" fmla="*/ 6 h 34"/>
                <a:gd name="T74" fmla="*/ 7 w 31"/>
                <a:gd name="T75" fmla="*/ 9 h 34"/>
                <a:gd name="T76" fmla="*/ 7 w 31"/>
                <a:gd name="T77"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 h="34">
                  <a:moveTo>
                    <a:pt x="25" y="21"/>
                  </a:moveTo>
                  <a:lnTo>
                    <a:pt x="31" y="25"/>
                  </a:lnTo>
                  <a:lnTo>
                    <a:pt x="28" y="28"/>
                  </a:lnTo>
                  <a:lnTo>
                    <a:pt x="25" y="31"/>
                  </a:lnTo>
                  <a:lnTo>
                    <a:pt x="22" y="34"/>
                  </a:lnTo>
                  <a:lnTo>
                    <a:pt x="16" y="34"/>
                  </a:lnTo>
                  <a:lnTo>
                    <a:pt x="10" y="31"/>
                  </a:lnTo>
                  <a:lnTo>
                    <a:pt x="3" y="28"/>
                  </a:lnTo>
                  <a:lnTo>
                    <a:pt x="0" y="25"/>
                  </a:lnTo>
                  <a:lnTo>
                    <a:pt x="0" y="18"/>
                  </a:lnTo>
                  <a:lnTo>
                    <a:pt x="0" y="9"/>
                  </a:lnTo>
                  <a:lnTo>
                    <a:pt x="3" y="6"/>
                  </a:lnTo>
                  <a:lnTo>
                    <a:pt x="10" y="3"/>
                  </a:lnTo>
                  <a:lnTo>
                    <a:pt x="16" y="0"/>
                  </a:lnTo>
                  <a:lnTo>
                    <a:pt x="22" y="3"/>
                  </a:lnTo>
                  <a:lnTo>
                    <a:pt x="25" y="6"/>
                  </a:lnTo>
                  <a:lnTo>
                    <a:pt x="28" y="9"/>
                  </a:lnTo>
                  <a:lnTo>
                    <a:pt x="31" y="15"/>
                  </a:lnTo>
                  <a:lnTo>
                    <a:pt x="31" y="18"/>
                  </a:lnTo>
                  <a:lnTo>
                    <a:pt x="31" y="18"/>
                  </a:lnTo>
                  <a:lnTo>
                    <a:pt x="7" y="18"/>
                  </a:lnTo>
                  <a:lnTo>
                    <a:pt x="7" y="21"/>
                  </a:lnTo>
                  <a:lnTo>
                    <a:pt x="10" y="25"/>
                  </a:lnTo>
                  <a:lnTo>
                    <a:pt x="13" y="28"/>
                  </a:lnTo>
                  <a:lnTo>
                    <a:pt x="16" y="28"/>
                  </a:lnTo>
                  <a:lnTo>
                    <a:pt x="19" y="28"/>
                  </a:lnTo>
                  <a:lnTo>
                    <a:pt x="22" y="28"/>
                  </a:lnTo>
                  <a:lnTo>
                    <a:pt x="22" y="25"/>
                  </a:lnTo>
                  <a:lnTo>
                    <a:pt x="25" y="21"/>
                  </a:lnTo>
                  <a:close/>
                  <a:moveTo>
                    <a:pt x="7" y="15"/>
                  </a:moveTo>
                  <a:lnTo>
                    <a:pt x="25" y="15"/>
                  </a:lnTo>
                  <a:lnTo>
                    <a:pt x="25" y="9"/>
                  </a:lnTo>
                  <a:lnTo>
                    <a:pt x="22" y="9"/>
                  </a:lnTo>
                  <a:lnTo>
                    <a:pt x="19" y="6"/>
                  </a:lnTo>
                  <a:lnTo>
                    <a:pt x="16" y="6"/>
                  </a:lnTo>
                  <a:lnTo>
                    <a:pt x="13" y="6"/>
                  </a:lnTo>
                  <a:lnTo>
                    <a:pt x="10" y="6"/>
                  </a:lnTo>
                  <a:lnTo>
                    <a:pt x="7" y="9"/>
                  </a:lnTo>
                  <a:lnTo>
                    <a:pt x="7"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2" name="Freeform 952"/>
            <p:cNvSpPr>
              <a:spLocks/>
            </p:cNvSpPr>
            <p:nvPr/>
          </p:nvSpPr>
          <p:spPr bwMode="auto">
            <a:xfrm>
              <a:off x="3470" y="1766"/>
              <a:ext cx="16" cy="43"/>
            </a:xfrm>
            <a:custGeom>
              <a:avLst/>
              <a:gdLst>
                <a:gd name="T0" fmla="*/ 13 w 16"/>
                <a:gd name="T1" fmla="*/ 37 h 43"/>
                <a:gd name="T2" fmla="*/ 16 w 16"/>
                <a:gd name="T3" fmla="*/ 43 h 43"/>
                <a:gd name="T4" fmla="*/ 13 w 16"/>
                <a:gd name="T5" fmla="*/ 43 h 43"/>
                <a:gd name="T6" fmla="*/ 10 w 16"/>
                <a:gd name="T7" fmla="*/ 43 h 43"/>
                <a:gd name="T8" fmla="*/ 10 w 16"/>
                <a:gd name="T9" fmla="*/ 43 h 43"/>
                <a:gd name="T10" fmla="*/ 6 w 16"/>
                <a:gd name="T11" fmla="*/ 40 h 43"/>
                <a:gd name="T12" fmla="*/ 6 w 16"/>
                <a:gd name="T13" fmla="*/ 40 h 43"/>
                <a:gd name="T14" fmla="*/ 3 w 16"/>
                <a:gd name="T15" fmla="*/ 40 h 43"/>
                <a:gd name="T16" fmla="*/ 3 w 16"/>
                <a:gd name="T17" fmla="*/ 37 h 43"/>
                <a:gd name="T18" fmla="*/ 3 w 16"/>
                <a:gd name="T19" fmla="*/ 34 h 43"/>
                <a:gd name="T20" fmla="*/ 3 w 16"/>
                <a:gd name="T21" fmla="*/ 15 h 43"/>
                <a:gd name="T22" fmla="*/ 0 w 16"/>
                <a:gd name="T23" fmla="*/ 15 h 43"/>
                <a:gd name="T24" fmla="*/ 0 w 16"/>
                <a:gd name="T25" fmla="*/ 9 h 43"/>
                <a:gd name="T26" fmla="*/ 3 w 16"/>
                <a:gd name="T27" fmla="*/ 9 h 43"/>
                <a:gd name="T28" fmla="*/ 3 w 16"/>
                <a:gd name="T29" fmla="*/ 3 h 43"/>
                <a:gd name="T30" fmla="*/ 10 w 16"/>
                <a:gd name="T31" fmla="*/ 0 h 43"/>
                <a:gd name="T32" fmla="*/ 10 w 16"/>
                <a:gd name="T33" fmla="*/ 9 h 43"/>
                <a:gd name="T34" fmla="*/ 13 w 16"/>
                <a:gd name="T35" fmla="*/ 9 h 43"/>
                <a:gd name="T36" fmla="*/ 13 w 16"/>
                <a:gd name="T37" fmla="*/ 15 h 43"/>
                <a:gd name="T38" fmla="*/ 10 w 16"/>
                <a:gd name="T39" fmla="*/ 15 h 43"/>
                <a:gd name="T40" fmla="*/ 10 w 16"/>
                <a:gd name="T41" fmla="*/ 34 h 43"/>
                <a:gd name="T42" fmla="*/ 10 w 16"/>
                <a:gd name="T43" fmla="*/ 34 h 43"/>
                <a:gd name="T44" fmla="*/ 10 w 16"/>
                <a:gd name="T45" fmla="*/ 37 h 43"/>
                <a:gd name="T46" fmla="*/ 10 w 16"/>
                <a:gd name="T47" fmla="*/ 37 h 43"/>
                <a:gd name="T48" fmla="*/ 10 w 16"/>
                <a:gd name="T49" fmla="*/ 37 h 43"/>
                <a:gd name="T50" fmla="*/ 10 w 16"/>
                <a:gd name="T51" fmla="*/ 37 h 43"/>
                <a:gd name="T52" fmla="*/ 13 w 16"/>
                <a:gd name="T53" fmla="*/ 37 h 43"/>
                <a:gd name="T54" fmla="*/ 13 w 16"/>
                <a:gd name="T55" fmla="*/ 37 h 43"/>
                <a:gd name="T56" fmla="*/ 13 w 16"/>
                <a:gd name="T57"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43">
                  <a:moveTo>
                    <a:pt x="13" y="37"/>
                  </a:moveTo>
                  <a:lnTo>
                    <a:pt x="16" y="43"/>
                  </a:lnTo>
                  <a:lnTo>
                    <a:pt x="13" y="43"/>
                  </a:lnTo>
                  <a:lnTo>
                    <a:pt x="10" y="43"/>
                  </a:lnTo>
                  <a:lnTo>
                    <a:pt x="10" y="43"/>
                  </a:lnTo>
                  <a:lnTo>
                    <a:pt x="6" y="40"/>
                  </a:lnTo>
                  <a:lnTo>
                    <a:pt x="6" y="40"/>
                  </a:lnTo>
                  <a:lnTo>
                    <a:pt x="3" y="40"/>
                  </a:lnTo>
                  <a:lnTo>
                    <a:pt x="3" y="37"/>
                  </a:lnTo>
                  <a:lnTo>
                    <a:pt x="3" y="34"/>
                  </a:lnTo>
                  <a:lnTo>
                    <a:pt x="3" y="15"/>
                  </a:lnTo>
                  <a:lnTo>
                    <a:pt x="0" y="15"/>
                  </a:lnTo>
                  <a:lnTo>
                    <a:pt x="0" y="9"/>
                  </a:lnTo>
                  <a:lnTo>
                    <a:pt x="3" y="9"/>
                  </a:lnTo>
                  <a:lnTo>
                    <a:pt x="3" y="3"/>
                  </a:lnTo>
                  <a:lnTo>
                    <a:pt x="10" y="0"/>
                  </a:lnTo>
                  <a:lnTo>
                    <a:pt x="10" y="9"/>
                  </a:lnTo>
                  <a:lnTo>
                    <a:pt x="13" y="9"/>
                  </a:lnTo>
                  <a:lnTo>
                    <a:pt x="13" y="15"/>
                  </a:lnTo>
                  <a:lnTo>
                    <a:pt x="10" y="15"/>
                  </a:lnTo>
                  <a:lnTo>
                    <a:pt x="10" y="34"/>
                  </a:lnTo>
                  <a:lnTo>
                    <a:pt x="10" y="34"/>
                  </a:lnTo>
                  <a:lnTo>
                    <a:pt x="10" y="37"/>
                  </a:lnTo>
                  <a:lnTo>
                    <a:pt x="10" y="37"/>
                  </a:lnTo>
                  <a:lnTo>
                    <a:pt x="10" y="37"/>
                  </a:lnTo>
                  <a:lnTo>
                    <a:pt x="10" y="37"/>
                  </a:lnTo>
                  <a:lnTo>
                    <a:pt x="13" y="37"/>
                  </a:lnTo>
                  <a:lnTo>
                    <a:pt x="13" y="37"/>
                  </a:lnTo>
                  <a:lnTo>
                    <a:pt x="13"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3" name="Freeform 953"/>
            <p:cNvSpPr>
              <a:spLocks noEditPoints="1"/>
            </p:cNvSpPr>
            <p:nvPr/>
          </p:nvSpPr>
          <p:spPr bwMode="auto">
            <a:xfrm>
              <a:off x="3489" y="1775"/>
              <a:ext cx="27" cy="34"/>
            </a:xfrm>
            <a:custGeom>
              <a:avLst/>
              <a:gdLst>
                <a:gd name="T0" fmla="*/ 21 w 27"/>
                <a:gd name="T1" fmla="*/ 21 h 34"/>
                <a:gd name="T2" fmla="*/ 27 w 27"/>
                <a:gd name="T3" fmla="*/ 25 h 34"/>
                <a:gd name="T4" fmla="*/ 24 w 27"/>
                <a:gd name="T5" fmla="*/ 28 h 34"/>
                <a:gd name="T6" fmla="*/ 21 w 27"/>
                <a:gd name="T7" fmla="*/ 31 h 34"/>
                <a:gd name="T8" fmla="*/ 18 w 27"/>
                <a:gd name="T9" fmla="*/ 34 h 34"/>
                <a:gd name="T10" fmla="*/ 12 w 27"/>
                <a:gd name="T11" fmla="*/ 34 h 34"/>
                <a:gd name="T12" fmla="*/ 6 w 27"/>
                <a:gd name="T13" fmla="*/ 31 h 34"/>
                <a:gd name="T14" fmla="*/ 3 w 27"/>
                <a:gd name="T15" fmla="*/ 28 h 34"/>
                <a:gd name="T16" fmla="*/ 0 w 27"/>
                <a:gd name="T17" fmla="*/ 25 h 34"/>
                <a:gd name="T18" fmla="*/ 0 w 27"/>
                <a:gd name="T19" fmla="*/ 18 h 34"/>
                <a:gd name="T20" fmla="*/ 0 w 27"/>
                <a:gd name="T21" fmla="*/ 9 h 34"/>
                <a:gd name="T22" fmla="*/ 3 w 27"/>
                <a:gd name="T23" fmla="*/ 6 h 34"/>
                <a:gd name="T24" fmla="*/ 6 w 27"/>
                <a:gd name="T25" fmla="*/ 3 h 34"/>
                <a:gd name="T26" fmla="*/ 12 w 27"/>
                <a:gd name="T27" fmla="*/ 0 h 34"/>
                <a:gd name="T28" fmla="*/ 18 w 27"/>
                <a:gd name="T29" fmla="*/ 3 h 34"/>
                <a:gd name="T30" fmla="*/ 24 w 27"/>
                <a:gd name="T31" fmla="*/ 6 h 34"/>
                <a:gd name="T32" fmla="*/ 27 w 27"/>
                <a:gd name="T33" fmla="*/ 9 h 34"/>
                <a:gd name="T34" fmla="*/ 27 w 27"/>
                <a:gd name="T35" fmla="*/ 15 h 34"/>
                <a:gd name="T36" fmla="*/ 27 w 27"/>
                <a:gd name="T37" fmla="*/ 18 h 34"/>
                <a:gd name="T38" fmla="*/ 27 w 27"/>
                <a:gd name="T39" fmla="*/ 18 h 34"/>
                <a:gd name="T40" fmla="*/ 3 w 27"/>
                <a:gd name="T41" fmla="*/ 18 h 34"/>
                <a:gd name="T42" fmla="*/ 6 w 27"/>
                <a:gd name="T43" fmla="*/ 21 h 34"/>
                <a:gd name="T44" fmla="*/ 6 w 27"/>
                <a:gd name="T45" fmla="*/ 25 h 34"/>
                <a:gd name="T46" fmla="*/ 9 w 27"/>
                <a:gd name="T47" fmla="*/ 28 h 34"/>
                <a:gd name="T48" fmla="*/ 12 w 27"/>
                <a:gd name="T49" fmla="*/ 28 h 34"/>
                <a:gd name="T50" fmla="*/ 15 w 27"/>
                <a:gd name="T51" fmla="*/ 28 h 34"/>
                <a:gd name="T52" fmla="*/ 18 w 27"/>
                <a:gd name="T53" fmla="*/ 28 h 34"/>
                <a:gd name="T54" fmla="*/ 21 w 27"/>
                <a:gd name="T55" fmla="*/ 25 h 34"/>
                <a:gd name="T56" fmla="*/ 21 w 27"/>
                <a:gd name="T57" fmla="*/ 21 h 34"/>
                <a:gd name="T58" fmla="*/ 3 w 27"/>
                <a:gd name="T59" fmla="*/ 15 h 34"/>
                <a:gd name="T60" fmla="*/ 21 w 27"/>
                <a:gd name="T61" fmla="*/ 15 h 34"/>
                <a:gd name="T62" fmla="*/ 21 w 27"/>
                <a:gd name="T63" fmla="*/ 9 h 34"/>
                <a:gd name="T64" fmla="*/ 21 w 27"/>
                <a:gd name="T65" fmla="*/ 9 h 34"/>
                <a:gd name="T66" fmla="*/ 18 w 27"/>
                <a:gd name="T67" fmla="*/ 6 h 34"/>
                <a:gd name="T68" fmla="*/ 12 w 27"/>
                <a:gd name="T69" fmla="*/ 6 h 34"/>
                <a:gd name="T70" fmla="*/ 9 w 27"/>
                <a:gd name="T71" fmla="*/ 6 h 34"/>
                <a:gd name="T72" fmla="*/ 6 w 27"/>
                <a:gd name="T73" fmla="*/ 6 h 34"/>
                <a:gd name="T74" fmla="*/ 6 w 27"/>
                <a:gd name="T75" fmla="*/ 9 h 34"/>
                <a:gd name="T76" fmla="*/ 3 w 27"/>
                <a:gd name="T77"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 h="34">
                  <a:moveTo>
                    <a:pt x="21" y="21"/>
                  </a:moveTo>
                  <a:lnTo>
                    <a:pt x="27" y="25"/>
                  </a:lnTo>
                  <a:lnTo>
                    <a:pt x="24" y="28"/>
                  </a:lnTo>
                  <a:lnTo>
                    <a:pt x="21" y="31"/>
                  </a:lnTo>
                  <a:lnTo>
                    <a:pt x="18" y="34"/>
                  </a:lnTo>
                  <a:lnTo>
                    <a:pt x="12" y="34"/>
                  </a:lnTo>
                  <a:lnTo>
                    <a:pt x="6" y="31"/>
                  </a:lnTo>
                  <a:lnTo>
                    <a:pt x="3" y="28"/>
                  </a:lnTo>
                  <a:lnTo>
                    <a:pt x="0" y="25"/>
                  </a:lnTo>
                  <a:lnTo>
                    <a:pt x="0" y="18"/>
                  </a:lnTo>
                  <a:lnTo>
                    <a:pt x="0" y="9"/>
                  </a:lnTo>
                  <a:lnTo>
                    <a:pt x="3" y="6"/>
                  </a:lnTo>
                  <a:lnTo>
                    <a:pt x="6" y="3"/>
                  </a:lnTo>
                  <a:lnTo>
                    <a:pt x="12" y="0"/>
                  </a:lnTo>
                  <a:lnTo>
                    <a:pt x="18" y="3"/>
                  </a:lnTo>
                  <a:lnTo>
                    <a:pt x="24" y="6"/>
                  </a:lnTo>
                  <a:lnTo>
                    <a:pt x="27" y="9"/>
                  </a:lnTo>
                  <a:lnTo>
                    <a:pt x="27" y="15"/>
                  </a:lnTo>
                  <a:lnTo>
                    <a:pt x="27" y="18"/>
                  </a:lnTo>
                  <a:lnTo>
                    <a:pt x="27" y="18"/>
                  </a:lnTo>
                  <a:lnTo>
                    <a:pt x="3" y="18"/>
                  </a:lnTo>
                  <a:lnTo>
                    <a:pt x="6" y="21"/>
                  </a:lnTo>
                  <a:lnTo>
                    <a:pt x="6" y="25"/>
                  </a:lnTo>
                  <a:lnTo>
                    <a:pt x="9" y="28"/>
                  </a:lnTo>
                  <a:lnTo>
                    <a:pt x="12" y="28"/>
                  </a:lnTo>
                  <a:lnTo>
                    <a:pt x="15" y="28"/>
                  </a:lnTo>
                  <a:lnTo>
                    <a:pt x="18" y="28"/>
                  </a:lnTo>
                  <a:lnTo>
                    <a:pt x="21" y="25"/>
                  </a:lnTo>
                  <a:lnTo>
                    <a:pt x="21" y="21"/>
                  </a:lnTo>
                  <a:close/>
                  <a:moveTo>
                    <a:pt x="3" y="15"/>
                  </a:moveTo>
                  <a:lnTo>
                    <a:pt x="21" y="15"/>
                  </a:lnTo>
                  <a:lnTo>
                    <a:pt x="21" y="9"/>
                  </a:lnTo>
                  <a:lnTo>
                    <a:pt x="21" y="9"/>
                  </a:lnTo>
                  <a:lnTo>
                    <a:pt x="18" y="6"/>
                  </a:lnTo>
                  <a:lnTo>
                    <a:pt x="12" y="6"/>
                  </a:lnTo>
                  <a:lnTo>
                    <a:pt x="9" y="6"/>
                  </a:lnTo>
                  <a:lnTo>
                    <a:pt x="6" y="6"/>
                  </a:lnTo>
                  <a:lnTo>
                    <a:pt x="6" y="9"/>
                  </a:lnTo>
                  <a:lnTo>
                    <a:pt x="3" y="1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4" name="Freeform 954"/>
            <p:cNvSpPr>
              <a:spLocks/>
            </p:cNvSpPr>
            <p:nvPr/>
          </p:nvSpPr>
          <p:spPr bwMode="auto">
            <a:xfrm>
              <a:off x="3523" y="1775"/>
              <a:ext cx="18" cy="34"/>
            </a:xfrm>
            <a:custGeom>
              <a:avLst/>
              <a:gdLst>
                <a:gd name="T0" fmla="*/ 0 w 18"/>
                <a:gd name="T1" fmla="*/ 34 h 34"/>
                <a:gd name="T2" fmla="*/ 0 w 18"/>
                <a:gd name="T3" fmla="*/ 0 h 34"/>
                <a:gd name="T4" fmla="*/ 6 w 18"/>
                <a:gd name="T5" fmla="*/ 0 h 34"/>
                <a:gd name="T6" fmla="*/ 6 w 18"/>
                <a:gd name="T7" fmla="*/ 6 h 34"/>
                <a:gd name="T8" fmla="*/ 6 w 18"/>
                <a:gd name="T9" fmla="*/ 3 h 34"/>
                <a:gd name="T10" fmla="*/ 9 w 18"/>
                <a:gd name="T11" fmla="*/ 3 h 34"/>
                <a:gd name="T12" fmla="*/ 9 w 18"/>
                <a:gd name="T13" fmla="*/ 0 h 34"/>
                <a:gd name="T14" fmla="*/ 12 w 18"/>
                <a:gd name="T15" fmla="*/ 0 h 34"/>
                <a:gd name="T16" fmla="*/ 15 w 18"/>
                <a:gd name="T17" fmla="*/ 0 h 34"/>
                <a:gd name="T18" fmla="*/ 18 w 18"/>
                <a:gd name="T19" fmla="*/ 3 h 34"/>
                <a:gd name="T20" fmla="*/ 15 w 18"/>
                <a:gd name="T21" fmla="*/ 6 h 34"/>
                <a:gd name="T22" fmla="*/ 12 w 18"/>
                <a:gd name="T23" fmla="*/ 6 h 34"/>
                <a:gd name="T24" fmla="*/ 12 w 18"/>
                <a:gd name="T25" fmla="*/ 6 h 34"/>
                <a:gd name="T26" fmla="*/ 9 w 18"/>
                <a:gd name="T27" fmla="*/ 6 h 34"/>
                <a:gd name="T28" fmla="*/ 9 w 18"/>
                <a:gd name="T29" fmla="*/ 6 h 34"/>
                <a:gd name="T30" fmla="*/ 6 w 18"/>
                <a:gd name="T31" fmla="*/ 9 h 34"/>
                <a:gd name="T32" fmla="*/ 6 w 18"/>
                <a:gd name="T33" fmla="*/ 9 h 34"/>
                <a:gd name="T34" fmla="*/ 6 w 18"/>
                <a:gd name="T35" fmla="*/ 12 h 34"/>
                <a:gd name="T36" fmla="*/ 6 w 18"/>
                <a:gd name="T37" fmla="*/ 15 h 34"/>
                <a:gd name="T38" fmla="*/ 6 w 18"/>
                <a:gd name="T39" fmla="*/ 34 h 34"/>
                <a:gd name="T40" fmla="*/ 0 w 18"/>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34">
                  <a:moveTo>
                    <a:pt x="0" y="34"/>
                  </a:moveTo>
                  <a:lnTo>
                    <a:pt x="0" y="0"/>
                  </a:lnTo>
                  <a:lnTo>
                    <a:pt x="6" y="0"/>
                  </a:lnTo>
                  <a:lnTo>
                    <a:pt x="6" y="6"/>
                  </a:lnTo>
                  <a:lnTo>
                    <a:pt x="6" y="3"/>
                  </a:lnTo>
                  <a:lnTo>
                    <a:pt x="9" y="3"/>
                  </a:lnTo>
                  <a:lnTo>
                    <a:pt x="9" y="0"/>
                  </a:lnTo>
                  <a:lnTo>
                    <a:pt x="12" y="0"/>
                  </a:lnTo>
                  <a:lnTo>
                    <a:pt x="15" y="0"/>
                  </a:lnTo>
                  <a:lnTo>
                    <a:pt x="18" y="3"/>
                  </a:lnTo>
                  <a:lnTo>
                    <a:pt x="15" y="6"/>
                  </a:lnTo>
                  <a:lnTo>
                    <a:pt x="12" y="6"/>
                  </a:lnTo>
                  <a:lnTo>
                    <a:pt x="12" y="6"/>
                  </a:lnTo>
                  <a:lnTo>
                    <a:pt x="9" y="6"/>
                  </a:lnTo>
                  <a:lnTo>
                    <a:pt x="9" y="6"/>
                  </a:lnTo>
                  <a:lnTo>
                    <a:pt x="6" y="9"/>
                  </a:lnTo>
                  <a:lnTo>
                    <a:pt x="6" y="9"/>
                  </a:lnTo>
                  <a:lnTo>
                    <a:pt x="6" y="12"/>
                  </a:lnTo>
                  <a:lnTo>
                    <a:pt x="6" y="15"/>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5" name="Freeform 955"/>
            <p:cNvSpPr>
              <a:spLocks/>
            </p:cNvSpPr>
            <p:nvPr/>
          </p:nvSpPr>
          <p:spPr bwMode="auto">
            <a:xfrm>
              <a:off x="2983" y="1340"/>
              <a:ext cx="50" cy="293"/>
            </a:xfrm>
            <a:custGeom>
              <a:avLst/>
              <a:gdLst>
                <a:gd name="T0" fmla="*/ 25 w 50"/>
                <a:gd name="T1" fmla="*/ 0 h 293"/>
                <a:gd name="T2" fmla="*/ 22 w 50"/>
                <a:gd name="T3" fmla="*/ 3 h 293"/>
                <a:gd name="T4" fmla="*/ 16 w 50"/>
                <a:gd name="T5" fmla="*/ 9 h 293"/>
                <a:gd name="T6" fmla="*/ 13 w 50"/>
                <a:gd name="T7" fmla="*/ 25 h 293"/>
                <a:gd name="T8" fmla="*/ 10 w 50"/>
                <a:gd name="T9" fmla="*/ 43 h 293"/>
                <a:gd name="T10" fmla="*/ 3 w 50"/>
                <a:gd name="T11" fmla="*/ 90 h 293"/>
                <a:gd name="T12" fmla="*/ 0 w 50"/>
                <a:gd name="T13" fmla="*/ 145 h 293"/>
                <a:gd name="T14" fmla="*/ 3 w 50"/>
                <a:gd name="T15" fmla="*/ 204 h 293"/>
                <a:gd name="T16" fmla="*/ 10 w 50"/>
                <a:gd name="T17" fmla="*/ 250 h 293"/>
                <a:gd name="T18" fmla="*/ 13 w 50"/>
                <a:gd name="T19" fmla="*/ 268 h 293"/>
                <a:gd name="T20" fmla="*/ 16 w 50"/>
                <a:gd name="T21" fmla="*/ 281 h 293"/>
                <a:gd name="T22" fmla="*/ 22 w 50"/>
                <a:gd name="T23" fmla="*/ 290 h 293"/>
                <a:gd name="T24" fmla="*/ 25 w 50"/>
                <a:gd name="T25" fmla="*/ 293 h 293"/>
                <a:gd name="T26" fmla="*/ 31 w 50"/>
                <a:gd name="T27" fmla="*/ 290 h 293"/>
                <a:gd name="T28" fmla="*/ 34 w 50"/>
                <a:gd name="T29" fmla="*/ 281 h 293"/>
                <a:gd name="T30" fmla="*/ 40 w 50"/>
                <a:gd name="T31" fmla="*/ 268 h 293"/>
                <a:gd name="T32" fmla="*/ 44 w 50"/>
                <a:gd name="T33" fmla="*/ 250 h 293"/>
                <a:gd name="T34" fmla="*/ 50 w 50"/>
                <a:gd name="T35" fmla="*/ 204 h 293"/>
                <a:gd name="T36" fmla="*/ 50 w 50"/>
                <a:gd name="T37" fmla="*/ 145 h 293"/>
                <a:gd name="T38" fmla="*/ 50 w 50"/>
                <a:gd name="T39" fmla="*/ 90 h 293"/>
                <a:gd name="T40" fmla="*/ 44 w 50"/>
                <a:gd name="T41" fmla="*/ 43 h 293"/>
                <a:gd name="T42" fmla="*/ 40 w 50"/>
                <a:gd name="T43" fmla="*/ 25 h 293"/>
                <a:gd name="T44" fmla="*/ 34 w 50"/>
                <a:gd name="T45" fmla="*/ 9 h 293"/>
                <a:gd name="T46" fmla="*/ 31 w 50"/>
                <a:gd name="T47" fmla="*/ 3 h 293"/>
                <a:gd name="T48" fmla="*/ 25 w 50"/>
                <a:gd name="T4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293">
                  <a:moveTo>
                    <a:pt x="25" y="0"/>
                  </a:moveTo>
                  <a:lnTo>
                    <a:pt x="22" y="3"/>
                  </a:lnTo>
                  <a:lnTo>
                    <a:pt x="16" y="9"/>
                  </a:lnTo>
                  <a:lnTo>
                    <a:pt x="13" y="25"/>
                  </a:lnTo>
                  <a:lnTo>
                    <a:pt x="10" y="43"/>
                  </a:lnTo>
                  <a:lnTo>
                    <a:pt x="3" y="90"/>
                  </a:lnTo>
                  <a:lnTo>
                    <a:pt x="0" y="145"/>
                  </a:lnTo>
                  <a:lnTo>
                    <a:pt x="3" y="204"/>
                  </a:lnTo>
                  <a:lnTo>
                    <a:pt x="10" y="250"/>
                  </a:lnTo>
                  <a:lnTo>
                    <a:pt x="13" y="268"/>
                  </a:lnTo>
                  <a:lnTo>
                    <a:pt x="16" y="281"/>
                  </a:lnTo>
                  <a:lnTo>
                    <a:pt x="22" y="290"/>
                  </a:lnTo>
                  <a:lnTo>
                    <a:pt x="25" y="293"/>
                  </a:lnTo>
                  <a:lnTo>
                    <a:pt x="31" y="290"/>
                  </a:lnTo>
                  <a:lnTo>
                    <a:pt x="34" y="281"/>
                  </a:lnTo>
                  <a:lnTo>
                    <a:pt x="40" y="268"/>
                  </a:lnTo>
                  <a:lnTo>
                    <a:pt x="44" y="250"/>
                  </a:lnTo>
                  <a:lnTo>
                    <a:pt x="50" y="204"/>
                  </a:lnTo>
                  <a:lnTo>
                    <a:pt x="50" y="145"/>
                  </a:lnTo>
                  <a:lnTo>
                    <a:pt x="50" y="90"/>
                  </a:lnTo>
                  <a:lnTo>
                    <a:pt x="44" y="43"/>
                  </a:lnTo>
                  <a:lnTo>
                    <a:pt x="40" y="25"/>
                  </a:lnTo>
                  <a:lnTo>
                    <a:pt x="34" y="9"/>
                  </a:lnTo>
                  <a:lnTo>
                    <a:pt x="31" y="3"/>
                  </a:lnTo>
                  <a:lnTo>
                    <a:pt x="25" y="0"/>
                  </a:lnTo>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76" name="Rectangle 956"/>
            <p:cNvSpPr>
              <a:spLocks noChangeArrowheads="1"/>
            </p:cNvSpPr>
            <p:nvPr/>
          </p:nvSpPr>
          <p:spPr bwMode="auto">
            <a:xfrm>
              <a:off x="3060" y="1340"/>
              <a:ext cx="22" cy="293"/>
            </a:xfrm>
            <a:prstGeom prst="rect">
              <a:avLst/>
            </a:prstGeom>
            <a:solidFill>
              <a:srgbClr val="C3C3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77" name="Rectangle 957"/>
            <p:cNvSpPr>
              <a:spLocks noChangeArrowheads="1"/>
            </p:cNvSpPr>
            <p:nvPr/>
          </p:nvSpPr>
          <p:spPr bwMode="auto">
            <a:xfrm>
              <a:off x="3060" y="1340"/>
              <a:ext cx="22" cy="293"/>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78" name="Freeform 958"/>
            <p:cNvSpPr>
              <a:spLocks/>
            </p:cNvSpPr>
            <p:nvPr/>
          </p:nvSpPr>
          <p:spPr bwMode="auto">
            <a:xfrm>
              <a:off x="3137" y="1340"/>
              <a:ext cx="22" cy="96"/>
            </a:xfrm>
            <a:custGeom>
              <a:avLst/>
              <a:gdLst>
                <a:gd name="T0" fmla="*/ 0 w 22"/>
                <a:gd name="T1" fmla="*/ 0 h 96"/>
                <a:gd name="T2" fmla="*/ 0 w 22"/>
                <a:gd name="T3" fmla="*/ 96 h 96"/>
                <a:gd name="T4" fmla="*/ 22 w 22"/>
                <a:gd name="T5" fmla="*/ 77 h 96"/>
                <a:gd name="T6" fmla="*/ 22 w 22"/>
                <a:gd name="T7" fmla="*/ 0 h 96"/>
                <a:gd name="T8" fmla="*/ 0 w 22"/>
                <a:gd name="T9" fmla="*/ 0 h 96"/>
              </a:gdLst>
              <a:ahLst/>
              <a:cxnLst>
                <a:cxn ang="0">
                  <a:pos x="T0" y="T1"/>
                </a:cxn>
                <a:cxn ang="0">
                  <a:pos x="T2" y="T3"/>
                </a:cxn>
                <a:cxn ang="0">
                  <a:pos x="T4" y="T5"/>
                </a:cxn>
                <a:cxn ang="0">
                  <a:pos x="T6" y="T7"/>
                </a:cxn>
                <a:cxn ang="0">
                  <a:pos x="T8" y="T9"/>
                </a:cxn>
              </a:cxnLst>
              <a:rect l="0" t="0" r="r" b="b"/>
              <a:pathLst>
                <a:path w="22" h="96">
                  <a:moveTo>
                    <a:pt x="0" y="0"/>
                  </a:moveTo>
                  <a:lnTo>
                    <a:pt x="0" y="96"/>
                  </a:lnTo>
                  <a:lnTo>
                    <a:pt x="22" y="77"/>
                  </a:lnTo>
                  <a:lnTo>
                    <a:pt x="22"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79" name="Freeform 959"/>
            <p:cNvSpPr>
              <a:spLocks/>
            </p:cNvSpPr>
            <p:nvPr/>
          </p:nvSpPr>
          <p:spPr bwMode="auto">
            <a:xfrm>
              <a:off x="3137" y="1340"/>
              <a:ext cx="22" cy="96"/>
            </a:xfrm>
            <a:custGeom>
              <a:avLst/>
              <a:gdLst>
                <a:gd name="T0" fmla="*/ 0 w 22"/>
                <a:gd name="T1" fmla="*/ 0 h 96"/>
                <a:gd name="T2" fmla="*/ 0 w 22"/>
                <a:gd name="T3" fmla="*/ 96 h 96"/>
                <a:gd name="T4" fmla="*/ 22 w 22"/>
                <a:gd name="T5" fmla="*/ 77 h 96"/>
                <a:gd name="T6" fmla="*/ 22 w 22"/>
                <a:gd name="T7" fmla="*/ 0 h 96"/>
                <a:gd name="T8" fmla="*/ 0 w 22"/>
                <a:gd name="T9" fmla="*/ 0 h 96"/>
              </a:gdLst>
              <a:ahLst/>
              <a:cxnLst>
                <a:cxn ang="0">
                  <a:pos x="T0" y="T1"/>
                </a:cxn>
                <a:cxn ang="0">
                  <a:pos x="T2" y="T3"/>
                </a:cxn>
                <a:cxn ang="0">
                  <a:pos x="T4" y="T5"/>
                </a:cxn>
                <a:cxn ang="0">
                  <a:pos x="T6" y="T7"/>
                </a:cxn>
                <a:cxn ang="0">
                  <a:pos x="T8" y="T9"/>
                </a:cxn>
              </a:cxnLst>
              <a:rect l="0" t="0" r="r" b="b"/>
              <a:pathLst>
                <a:path w="22" h="96">
                  <a:moveTo>
                    <a:pt x="0" y="0"/>
                  </a:moveTo>
                  <a:lnTo>
                    <a:pt x="0" y="96"/>
                  </a:lnTo>
                  <a:lnTo>
                    <a:pt x="22" y="77"/>
                  </a:lnTo>
                  <a:lnTo>
                    <a:pt x="22" y="0"/>
                  </a:lnTo>
                  <a:lnTo>
                    <a:pt x="0" y="0"/>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80" name="Freeform 960"/>
            <p:cNvSpPr>
              <a:spLocks/>
            </p:cNvSpPr>
            <p:nvPr/>
          </p:nvSpPr>
          <p:spPr bwMode="auto">
            <a:xfrm>
              <a:off x="3137" y="1537"/>
              <a:ext cx="25" cy="96"/>
            </a:xfrm>
            <a:custGeom>
              <a:avLst/>
              <a:gdLst>
                <a:gd name="T0" fmla="*/ 0 w 25"/>
                <a:gd name="T1" fmla="*/ 96 h 96"/>
                <a:gd name="T2" fmla="*/ 0 w 25"/>
                <a:gd name="T3" fmla="*/ 0 h 96"/>
                <a:gd name="T4" fmla="*/ 25 w 25"/>
                <a:gd name="T5" fmla="*/ 19 h 96"/>
                <a:gd name="T6" fmla="*/ 25 w 25"/>
                <a:gd name="T7" fmla="*/ 96 h 96"/>
                <a:gd name="T8" fmla="*/ 0 w 25"/>
                <a:gd name="T9" fmla="*/ 96 h 96"/>
              </a:gdLst>
              <a:ahLst/>
              <a:cxnLst>
                <a:cxn ang="0">
                  <a:pos x="T0" y="T1"/>
                </a:cxn>
                <a:cxn ang="0">
                  <a:pos x="T2" y="T3"/>
                </a:cxn>
                <a:cxn ang="0">
                  <a:pos x="T4" y="T5"/>
                </a:cxn>
                <a:cxn ang="0">
                  <a:pos x="T6" y="T7"/>
                </a:cxn>
                <a:cxn ang="0">
                  <a:pos x="T8" y="T9"/>
                </a:cxn>
              </a:cxnLst>
              <a:rect l="0" t="0" r="r" b="b"/>
              <a:pathLst>
                <a:path w="25" h="96">
                  <a:moveTo>
                    <a:pt x="0" y="96"/>
                  </a:moveTo>
                  <a:lnTo>
                    <a:pt x="0" y="0"/>
                  </a:lnTo>
                  <a:lnTo>
                    <a:pt x="25" y="19"/>
                  </a:lnTo>
                  <a:lnTo>
                    <a:pt x="25" y="96"/>
                  </a:lnTo>
                  <a:lnTo>
                    <a:pt x="0" y="9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81" name="Freeform 961"/>
            <p:cNvSpPr>
              <a:spLocks/>
            </p:cNvSpPr>
            <p:nvPr/>
          </p:nvSpPr>
          <p:spPr bwMode="auto">
            <a:xfrm>
              <a:off x="3137" y="1537"/>
              <a:ext cx="25" cy="96"/>
            </a:xfrm>
            <a:custGeom>
              <a:avLst/>
              <a:gdLst>
                <a:gd name="T0" fmla="*/ 0 w 25"/>
                <a:gd name="T1" fmla="*/ 96 h 96"/>
                <a:gd name="T2" fmla="*/ 0 w 25"/>
                <a:gd name="T3" fmla="*/ 0 h 96"/>
                <a:gd name="T4" fmla="*/ 25 w 25"/>
                <a:gd name="T5" fmla="*/ 19 h 96"/>
                <a:gd name="T6" fmla="*/ 25 w 25"/>
                <a:gd name="T7" fmla="*/ 96 h 96"/>
                <a:gd name="T8" fmla="*/ 0 w 25"/>
                <a:gd name="T9" fmla="*/ 96 h 96"/>
              </a:gdLst>
              <a:ahLst/>
              <a:cxnLst>
                <a:cxn ang="0">
                  <a:pos x="T0" y="T1"/>
                </a:cxn>
                <a:cxn ang="0">
                  <a:pos x="T2" y="T3"/>
                </a:cxn>
                <a:cxn ang="0">
                  <a:pos x="T4" y="T5"/>
                </a:cxn>
                <a:cxn ang="0">
                  <a:pos x="T6" y="T7"/>
                </a:cxn>
                <a:cxn ang="0">
                  <a:pos x="T8" y="T9"/>
                </a:cxn>
              </a:cxnLst>
              <a:rect l="0" t="0" r="r" b="b"/>
              <a:pathLst>
                <a:path w="25" h="96">
                  <a:moveTo>
                    <a:pt x="0" y="96"/>
                  </a:moveTo>
                  <a:lnTo>
                    <a:pt x="0" y="0"/>
                  </a:lnTo>
                  <a:lnTo>
                    <a:pt x="25" y="19"/>
                  </a:lnTo>
                  <a:lnTo>
                    <a:pt x="25" y="96"/>
                  </a:lnTo>
                  <a:lnTo>
                    <a:pt x="0" y="96"/>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82" name="Freeform 962"/>
            <p:cNvSpPr>
              <a:spLocks/>
            </p:cNvSpPr>
            <p:nvPr/>
          </p:nvSpPr>
          <p:spPr bwMode="auto">
            <a:xfrm>
              <a:off x="3236" y="1340"/>
              <a:ext cx="22" cy="133"/>
            </a:xfrm>
            <a:custGeom>
              <a:avLst/>
              <a:gdLst>
                <a:gd name="T0" fmla="*/ 0 w 22"/>
                <a:gd name="T1" fmla="*/ 0 h 133"/>
                <a:gd name="T2" fmla="*/ 0 w 22"/>
                <a:gd name="T3" fmla="*/ 133 h 133"/>
                <a:gd name="T4" fmla="*/ 22 w 22"/>
                <a:gd name="T5" fmla="*/ 105 h 133"/>
                <a:gd name="T6" fmla="*/ 22 w 22"/>
                <a:gd name="T7" fmla="*/ 0 h 133"/>
                <a:gd name="T8" fmla="*/ 0 w 22"/>
                <a:gd name="T9" fmla="*/ 0 h 133"/>
              </a:gdLst>
              <a:ahLst/>
              <a:cxnLst>
                <a:cxn ang="0">
                  <a:pos x="T0" y="T1"/>
                </a:cxn>
                <a:cxn ang="0">
                  <a:pos x="T2" y="T3"/>
                </a:cxn>
                <a:cxn ang="0">
                  <a:pos x="T4" y="T5"/>
                </a:cxn>
                <a:cxn ang="0">
                  <a:pos x="T6" y="T7"/>
                </a:cxn>
                <a:cxn ang="0">
                  <a:pos x="T8" y="T9"/>
                </a:cxn>
              </a:cxnLst>
              <a:rect l="0" t="0" r="r" b="b"/>
              <a:pathLst>
                <a:path w="22" h="133">
                  <a:moveTo>
                    <a:pt x="0" y="0"/>
                  </a:moveTo>
                  <a:lnTo>
                    <a:pt x="0" y="133"/>
                  </a:lnTo>
                  <a:lnTo>
                    <a:pt x="22" y="105"/>
                  </a:lnTo>
                  <a:lnTo>
                    <a:pt x="22"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83" name="Freeform 963"/>
            <p:cNvSpPr>
              <a:spLocks/>
            </p:cNvSpPr>
            <p:nvPr/>
          </p:nvSpPr>
          <p:spPr bwMode="auto">
            <a:xfrm>
              <a:off x="3236" y="1340"/>
              <a:ext cx="22" cy="133"/>
            </a:xfrm>
            <a:custGeom>
              <a:avLst/>
              <a:gdLst>
                <a:gd name="T0" fmla="*/ 0 w 22"/>
                <a:gd name="T1" fmla="*/ 0 h 133"/>
                <a:gd name="T2" fmla="*/ 0 w 22"/>
                <a:gd name="T3" fmla="*/ 133 h 133"/>
                <a:gd name="T4" fmla="*/ 22 w 22"/>
                <a:gd name="T5" fmla="*/ 105 h 133"/>
                <a:gd name="T6" fmla="*/ 22 w 22"/>
                <a:gd name="T7" fmla="*/ 0 h 133"/>
                <a:gd name="T8" fmla="*/ 0 w 22"/>
                <a:gd name="T9" fmla="*/ 0 h 133"/>
              </a:gdLst>
              <a:ahLst/>
              <a:cxnLst>
                <a:cxn ang="0">
                  <a:pos x="T0" y="T1"/>
                </a:cxn>
                <a:cxn ang="0">
                  <a:pos x="T2" y="T3"/>
                </a:cxn>
                <a:cxn ang="0">
                  <a:pos x="T4" y="T5"/>
                </a:cxn>
                <a:cxn ang="0">
                  <a:pos x="T6" y="T7"/>
                </a:cxn>
                <a:cxn ang="0">
                  <a:pos x="T8" y="T9"/>
                </a:cxn>
              </a:cxnLst>
              <a:rect l="0" t="0" r="r" b="b"/>
              <a:pathLst>
                <a:path w="22" h="133">
                  <a:moveTo>
                    <a:pt x="0" y="0"/>
                  </a:moveTo>
                  <a:lnTo>
                    <a:pt x="0" y="133"/>
                  </a:lnTo>
                  <a:lnTo>
                    <a:pt x="22" y="105"/>
                  </a:lnTo>
                  <a:lnTo>
                    <a:pt x="22" y="0"/>
                  </a:lnTo>
                  <a:lnTo>
                    <a:pt x="0" y="0"/>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84" name="Freeform 964"/>
            <p:cNvSpPr>
              <a:spLocks/>
            </p:cNvSpPr>
            <p:nvPr/>
          </p:nvSpPr>
          <p:spPr bwMode="auto">
            <a:xfrm>
              <a:off x="3236" y="1500"/>
              <a:ext cx="22" cy="133"/>
            </a:xfrm>
            <a:custGeom>
              <a:avLst/>
              <a:gdLst>
                <a:gd name="T0" fmla="*/ 0 w 22"/>
                <a:gd name="T1" fmla="*/ 133 h 133"/>
                <a:gd name="T2" fmla="*/ 0 w 22"/>
                <a:gd name="T3" fmla="*/ 0 h 133"/>
                <a:gd name="T4" fmla="*/ 22 w 22"/>
                <a:gd name="T5" fmla="*/ 28 h 133"/>
                <a:gd name="T6" fmla="*/ 22 w 22"/>
                <a:gd name="T7" fmla="*/ 133 h 133"/>
                <a:gd name="T8" fmla="*/ 0 w 22"/>
                <a:gd name="T9" fmla="*/ 133 h 133"/>
              </a:gdLst>
              <a:ahLst/>
              <a:cxnLst>
                <a:cxn ang="0">
                  <a:pos x="T0" y="T1"/>
                </a:cxn>
                <a:cxn ang="0">
                  <a:pos x="T2" y="T3"/>
                </a:cxn>
                <a:cxn ang="0">
                  <a:pos x="T4" y="T5"/>
                </a:cxn>
                <a:cxn ang="0">
                  <a:pos x="T6" y="T7"/>
                </a:cxn>
                <a:cxn ang="0">
                  <a:pos x="T8" y="T9"/>
                </a:cxn>
              </a:cxnLst>
              <a:rect l="0" t="0" r="r" b="b"/>
              <a:pathLst>
                <a:path w="22" h="133">
                  <a:moveTo>
                    <a:pt x="0" y="133"/>
                  </a:moveTo>
                  <a:lnTo>
                    <a:pt x="0" y="0"/>
                  </a:lnTo>
                  <a:lnTo>
                    <a:pt x="22" y="28"/>
                  </a:lnTo>
                  <a:lnTo>
                    <a:pt x="22" y="133"/>
                  </a:lnTo>
                  <a:lnTo>
                    <a:pt x="0" y="13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885" name="Freeform 965"/>
            <p:cNvSpPr>
              <a:spLocks/>
            </p:cNvSpPr>
            <p:nvPr/>
          </p:nvSpPr>
          <p:spPr bwMode="auto">
            <a:xfrm>
              <a:off x="3236" y="1500"/>
              <a:ext cx="22" cy="133"/>
            </a:xfrm>
            <a:custGeom>
              <a:avLst/>
              <a:gdLst>
                <a:gd name="T0" fmla="*/ 0 w 22"/>
                <a:gd name="T1" fmla="*/ 133 h 133"/>
                <a:gd name="T2" fmla="*/ 0 w 22"/>
                <a:gd name="T3" fmla="*/ 0 h 133"/>
                <a:gd name="T4" fmla="*/ 22 w 22"/>
                <a:gd name="T5" fmla="*/ 28 h 133"/>
                <a:gd name="T6" fmla="*/ 22 w 22"/>
                <a:gd name="T7" fmla="*/ 133 h 133"/>
                <a:gd name="T8" fmla="*/ 0 w 22"/>
                <a:gd name="T9" fmla="*/ 133 h 133"/>
              </a:gdLst>
              <a:ahLst/>
              <a:cxnLst>
                <a:cxn ang="0">
                  <a:pos x="T0" y="T1"/>
                </a:cxn>
                <a:cxn ang="0">
                  <a:pos x="T2" y="T3"/>
                </a:cxn>
                <a:cxn ang="0">
                  <a:pos x="T4" y="T5"/>
                </a:cxn>
                <a:cxn ang="0">
                  <a:pos x="T6" y="T7"/>
                </a:cxn>
                <a:cxn ang="0">
                  <a:pos x="T8" y="T9"/>
                </a:cxn>
              </a:cxnLst>
              <a:rect l="0" t="0" r="r" b="b"/>
              <a:pathLst>
                <a:path w="22" h="133">
                  <a:moveTo>
                    <a:pt x="0" y="133"/>
                  </a:moveTo>
                  <a:lnTo>
                    <a:pt x="0" y="0"/>
                  </a:lnTo>
                  <a:lnTo>
                    <a:pt x="22" y="28"/>
                  </a:lnTo>
                  <a:lnTo>
                    <a:pt x="22" y="133"/>
                  </a:lnTo>
                  <a:lnTo>
                    <a:pt x="0" y="133"/>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86" name="Rectangle 966"/>
            <p:cNvSpPr>
              <a:spLocks noChangeArrowheads="1"/>
            </p:cNvSpPr>
            <p:nvPr/>
          </p:nvSpPr>
          <p:spPr bwMode="auto">
            <a:xfrm>
              <a:off x="3313" y="1426"/>
              <a:ext cx="19" cy="121"/>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2887" name="Rectangle 967"/>
            <p:cNvSpPr>
              <a:spLocks noChangeArrowheads="1"/>
            </p:cNvSpPr>
            <p:nvPr/>
          </p:nvSpPr>
          <p:spPr bwMode="auto">
            <a:xfrm>
              <a:off x="3313" y="1426"/>
              <a:ext cx="19" cy="121"/>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88" name="Line 968"/>
            <p:cNvSpPr>
              <a:spLocks noChangeShapeType="1"/>
            </p:cNvSpPr>
            <p:nvPr/>
          </p:nvSpPr>
          <p:spPr bwMode="auto">
            <a:xfrm>
              <a:off x="3335" y="1460"/>
              <a:ext cx="30" cy="0"/>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89" name="Line 969"/>
            <p:cNvSpPr>
              <a:spLocks noChangeShapeType="1"/>
            </p:cNvSpPr>
            <p:nvPr/>
          </p:nvSpPr>
          <p:spPr bwMode="auto">
            <a:xfrm>
              <a:off x="3332" y="1513"/>
              <a:ext cx="33" cy="0"/>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890" name="Freeform 970"/>
            <p:cNvSpPr>
              <a:spLocks/>
            </p:cNvSpPr>
            <p:nvPr/>
          </p:nvSpPr>
          <p:spPr bwMode="auto">
            <a:xfrm>
              <a:off x="3365" y="1405"/>
              <a:ext cx="111" cy="163"/>
            </a:xfrm>
            <a:custGeom>
              <a:avLst/>
              <a:gdLst>
                <a:gd name="T0" fmla="*/ 0 w 111"/>
                <a:gd name="T1" fmla="*/ 0 h 163"/>
                <a:gd name="T2" fmla="*/ 0 w 111"/>
                <a:gd name="T3" fmla="*/ 163 h 163"/>
                <a:gd name="T4" fmla="*/ 111 w 111"/>
                <a:gd name="T5" fmla="*/ 80 h 163"/>
                <a:gd name="T6" fmla="*/ 0 w 111"/>
                <a:gd name="T7" fmla="*/ 0 h 163"/>
              </a:gdLst>
              <a:ahLst/>
              <a:cxnLst>
                <a:cxn ang="0">
                  <a:pos x="T0" y="T1"/>
                </a:cxn>
                <a:cxn ang="0">
                  <a:pos x="T2" y="T3"/>
                </a:cxn>
                <a:cxn ang="0">
                  <a:pos x="T4" y="T5"/>
                </a:cxn>
                <a:cxn ang="0">
                  <a:pos x="T6" y="T7"/>
                </a:cxn>
              </a:cxnLst>
              <a:rect l="0" t="0" r="r" b="b"/>
              <a:pathLst>
                <a:path w="111" h="163">
                  <a:moveTo>
                    <a:pt x="0" y="0"/>
                  </a:moveTo>
                  <a:lnTo>
                    <a:pt x="0" y="163"/>
                  </a:lnTo>
                  <a:lnTo>
                    <a:pt x="111" y="80"/>
                  </a:lnTo>
                  <a:lnTo>
                    <a:pt x="0" y="0"/>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891" name="Rectangle 971"/>
            <p:cNvSpPr>
              <a:spLocks noChangeArrowheads="1"/>
            </p:cNvSpPr>
            <p:nvPr/>
          </p:nvSpPr>
          <p:spPr bwMode="auto">
            <a:xfrm>
              <a:off x="3322" y="1575"/>
              <a:ext cx="27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ojačevalnik</a:t>
              </a:r>
              <a:endParaRPr lang="sl-SI" altLang="sl-SI"/>
            </a:p>
          </p:txBody>
        </p:sp>
        <p:sp>
          <p:nvSpPr>
            <p:cNvPr id="82892" name="Rectangle 972"/>
            <p:cNvSpPr>
              <a:spLocks noChangeArrowheads="1"/>
            </p:cNvSpPr>
            <p:nvPr/>
          </p:nvSpPr>
          <p:spPr bwMode="auto">
            <a:xfrm>
              <a:off x="3273" y="1347"/>
              <a:ext cx="203"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detektor</a:t>
              </a:r>
              <a:endParaRPr lang="sl-SI" altLang="sl-SI"/>
            </a:p>
          </p:txBody>
        </p:sp>
        <p:sp>
          <p:nvSpPr>
            <p:cNvPr id="82893" name="Rectangle 973"/>
            <p:cNvSpPr>
              <a:spLocks noChangeArrowheads="1"/>
            </p:cNvSpPr>
            <p:nvPr/>
          </p:nvSpPr>
          <p:spPr bwMode="auto">
            <a:xfrm>
              <a:off x="3017" y="1279"/>
              <a:ext cx="10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filter</a:t>
              </a:r>
              <a:endParaRPr lang="sl-SI" altLang="sl-SI"/>
            </a:p>
          </p:txBody>
        </p:sp>
        <p:sp>
          <p:nvSpPr>
            <p:cNvPr id="82894" name="Rectangle 974"/>
            <p:cNvSpPr>
              <a:spLocks noChangeArrowheads="1"/>
            </p:cNvSpPr>
            <p:nvPr/>
          </p:nvSpPr>
          <p:spPr bwMode="auto">
            <a:xfrm>
              <a:off x="2888" y="1322"/>
              <a:ext cx="10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leča</a:t>
              </a:r>
              <a:endParaRPr lang="sl-SI" altLang="sl-SI"/>
            </a:p>
          </p:txBody>
        </p:sp>
        <p:sp>
          <p:nvSpPr>
            <p:cNvPr id="82895" name="Rectangle 975"/>
            <p:cNvSpPr>
              <a:spLocks noChangeArrowheads="1"/>
            </p:cNvSpPr>
            <p:nvPr/>
          </p:nvSpPr>
          <p:spPr bwMode="auto">
            <a:xfrm>
              <a:off x="3168" y="1220"/>
              <a:ext cx="20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odprtina</a:t>
              </a:r>
              <a:endParaRPr lang="sl-SI" altLang="sl-SI"/>
            </a:p>
          </p:txBody>
        </p:sp>
        <p:sp>
          <p:nvSpPr>
            <p:cNvPr id="82896" name="Rectangle 976"/>
            <p:cNvSpPr>
              <a:spLocks noChangeArrowheads="1"/>
            </p:cNvSpPr>
            <p:nvPr/>
          </p:nvSpPr>
          <p:spPr bwMode="auto">
            <a:xfrm>
              <a:off x="3147" y="1279"/>
              <a:ext cx="24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detektorja</a:t>
              </a:r>
              <a:endParaRPr lang="sl-SI" altLang="sl-SI"/>
            </a:p>
          </p:txBody>
        </p:sp>
        <p:sp>
          <p:nvSpPr>
            <p:cNvPr id="82897" name="Rectangle 977"/>
            <p:cNvSpPr>
              <a:spLocks noChangeArrowheads="1"/>
            </p:cNvSpPr>
            <p:nvPr/>
          </p:nvSpPr>
          <p:spPr bwMode="auto">
            <a:xfrm>
              <a:off x="3039" y="1643"/>
              <a:ext cx="20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odprtina</a:t>
              </a:r>
              <a:endParaRPr lang="sl-SI" altLang="sl-SI"/>
            </a:p>
          </p:txBody>
        </p:sp>
        <p:sp>
          <p:nvSpPr>
            <p:cNvPr id="82898" name="Rectangle 978"/>
            <p:cNvSpPr>
              <a:spLocks noChangeArrowheads="1"/>
            </p:cNvSpPr>
            <p:nvPr/>
          </p:nvSpPr>
          <p:spPr bwMode="auto">
            <a:xfrm>
              <a:off x="3224" y="1643"/>
              <a:ext cx="25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 ki določa</a:t>
              </a:r>
              <a:endParaRPr lang="sl-SI" altLang="sl-SI"/>
            </a:p>
          </p:txBody>
        </p:sp>
        <p:sp>
          <p:nvSpPr>
            <p:cNvPr id="82899" name="Rectangle 979"/>
            <p:cNvSpPr>
              <a:spLocks noChangeArrowheads="1"/>
            </p:cNvSpPr>
            <p:nvPr/>
          </p:nvSpPr>
          <p:spPr bwMode="auto">
            <a:xfrm>
              <a:off x="3094" y="1698"/>
              <a:ext cx="334"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prostorski kot</a:t>
              </a:r>
              <a:endParaRPr lang="sl-SI" altLang="sl-SI"/>
            </a:p>
          </p:txBody>
        </p:sp>
        <p:sp>
          <p:nvSpPr>
            <p:cNvPr id="82900" name="Rectangle 980"/>
            <p:cNvSpPr>
              <a:spLocks noChangeArrowheads="1"/>
            </p:cNvSpPr>
            <p:nvPr/>
          </p:nvSpPr>
          <p:spPr bwMode="auto">
            <a:xfrm>
              <a:off x="3369" y="1448"/>
              <a:ext cx="14"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300">
                  <a:solidFill>
                    <a:srgbClr val="1F1A17"/>
                  </a:solidFill>
                  <a:latin typeface="Arial" panose="020B0604020202020204" pitchFamily="34" charset="0"/>
                </a:rPr>
                <a:t>+</a:t>
              </a:r>
              <a:endParaRPr lang="sl-SI" altLang="sl-SI"/>
            </a:p>
          </p:txBody>
        </p:sp>
        <p:sp>
          <p:nvSpPr>
            <p:cNvPr id="82901" name="Rectangle 981"/>
            <p:cNvSpPr>
              <a:spLocks noChangeArrowheads="1"/>
            </p:cNvSpPr>
            <p:nvPr/>
          </p:nvSpPr>
          <p:spPr bwMode="auto">
            <a:xfrm>
              <a:off x="3372" y="1500"/>
              <a:ext cx="8" cy="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300">
                  <a:solidFill>
                    <a:srgbClr val="1F1A17"/>
                  </a:solidFill>
                  <a:latin typeface="Arial" panose="020B0604020202020204" pitchFamily="34" charset="0"/>
                </a:rPr>
                <a:t>-</a:t>
              </a:r>
              <a:endParaRPr lang="sl-SI" altLang="sl-SI"/>
            </a:p>
          </p:txBody>
        </p:sp>
        <p:pic>
          <p:nvPicPr>
            <p:cNvPr id="82902" name="Picture 98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4" y="2250"/>
              <a:ext cx="468"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03" name="Rectangle 983"/>
            <p:cNvSpPr>
              <a:spLocks noChangeArrowheads="1"/>
            </p:cNvSpPr>
            <p:nvPr/>
          </p:nvSpPr>
          <p:spPr bwMode="auto">
            <a:xfrm>
              <a:off x="3523" y="2571"/>
              <a:ext cx="4" cy="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200">
                  <a:solidFill>
                    <a:srgbClr val="131516"/>
                  </a:solidFill>
                  <a:latin typeface="Times New Roman" panose="02020603050405020304" pitchFamily="18" charset="0"/>
                </a:rPr>
                <a:t> </a:t>
              </a:r>
              <a:endParaRPr lang="sl-SI" altLang="sl-SI"/>
            </a:p>
          </p:txBody>
        </p:sp>
        <p:sp>
          <p:nvSpPr>
            <p:cNvPr id="82904" name="Freeform 984"/>
            <p:cNvSpPr>
              <a:spLocks/>
            </p:cNvSpPr>
            <p:nvPr/>
          </p:nvSpPr>
          <p:spPr bwMode="auto">
            <a:xfrm>
              <a:off x="1825" y="2314"/>
              <a:ext cx="622" cy="256"/>
            </a:xfrm>
            <a:custGeom>
              <a:avLst/>
              <a:gdLst>
                <a:gd name="T0" fmla="*/ 622 w 622"/>
                <a:gd name="T1" fmla="*/ 41 h 256"/>
                <a:gd name="T2" fmla="*/ 622 w 622"/>
                <a:gd name="T3" fmla="*/ 0 h 256"/>
                <a:gd name="T4" fmla="*/ 0 w 622"/>
                <a:gd name="T5" fmla="*/ 0 h 256"/>
                <a:gd name="T6" fmla="*/ 0 w 622"/>
                <a:gd name="T7" fmla="*/ 256 h 256"/>
                <a:gd name="T8" fmla="*/ 622 w 622"/>
                <a:gd name="T9" fmla="*/ 256 h 256"/>
                <a:gd name="T10" fmla="*/ 622 w 622"/>
                <a:gd name="T11" fmla="*/ 213 h 256"/>
                <a:gd name="T12" fmla="*/ 129 w 622"/>
                <a:gd name="T13" fmla="*/ 213 h 256"/>
                <a:gd name="T14" fmla="*/ 80 w 622"/>
                <a:gd name="T15" fmla="*/ 127 h 256"/>
                <a:gd name="T16" fmla="*/ 129 w 622"/>
                <a:gd name="T17" fmla="*/ 41 h 256"/>
                <a:gd name="T18" fmla="*/ 622 w 622"/>
                <a:gd name="T19" fmla="*/ 4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256">
                  <a:moveTo>
                    <a:pt x="622" y="41"/>
                  </a:moveTo>
                  <a:lnTo>
                    <a:pt x="622" y="0"/>
                  </a:lnTo>
                  <a:lnTo>
                    <a:pt x="0" y="0"/>
                  </a:lnTo>
                  <a:lnTo>
                    <a:pt x="0" y="256"/>
                  </a:lnTo>
                  <a:lnTo>
                    <a:pt x="622" y="256"/>
                  </a:lnTo>
                  <a:lnTo>
                    <a:pt x="622" y="213"/>
                  </a:lnTo>
                  <a:lnTo>
                    <a:pt x="129" y="213"/>
                  </a:lnTo>
                  <a:lnTo>
                    <a:pt x="80" y="127"/>
                  </a:lnTo>
                  <a:lnTo>
                    <a:pt x="129" y="41"/>
                  </a:lnTo>
                  <a:lnTo>
                    <a:pt x="622"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2905" name="Freeform 985"/>
            <p:cNvSpPr>
              <a:spLocks/>
            </p:cNvSpPr>
            <p:nvPr/>
          </p:nvSpPr>
          <p:spPr bwMode="auto">
            <a:xfrm>
              <a:off x="1825" y="2314"/>
              <a:ext cx="622" cy="256"/>
            </a:xfrm>
            <a:custGeom>
              <a:avLst/>
              <a:gdLst>
                <a:gd name="T0" fmla="*/ 622 w 622"/>
                <a:gd name="T1" fmla="*/ 41 h 256"/>
                <a:gd name="T2" fmla="*/ 622 w 622"/>
                <a:gd name="T3" fmla="*/ 0 h 256"/>
                <a:gd name="T4" fmla="*/ 0 w 622"/>
                <a:gd name="T5" fmla="*/ 0 h 256"/>
                <a:gd name="T6" fmla="*/ 0 w 622"/>
                <a:gd name="T7" fmla="*/ 256 h 256"/>
                <a:gd name="T8" fmla="*/ 622 w 622"/>
                <a:gd name="T9" fmla="*/ 256 h 256"/>
                <a:gd name="T10" fmla="*/ 622 w 622"/>
                <a:gd name="T11" fmla="*/ 213 h 256"/>
                <a:gd name="T12" fmla="*/ 129 w 622"/>
                <a:gd name="T13" fmla="*/ 213 h 256"/>
                <a:gd name="T14" fmla="*/ 80 w 622"/>
                <a:gd name="T15" fmla="*/ 127 h 256"/>
                <a:gd name="T16" fmla="*/ 129 w 622"/>
                <a:gd name="T17" fmla="*/ 41 h 256"/>
                <a:gd name="T18" fmla="*/ 622 w 622"/>
                <a:gd name="T19" fmla="*/ 4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2" h="256">
                  <a:moveTo>
                    <a:pt x="622" y="41"/>
                  </a:moveTo>
                  <a:lnTo>
                    <a:pt x="622" y="0"/>
                  </a:lnTo>
                  <a:lnTo>
                    <a:pt x="0" y="0"/>
                  </a:lnTo>
                  <a:lnTo>
                    <a:pt x="0" y="256"/>
                  </a:lnTo>
                  <a:lnTo>
                    <a:pt x="622" y="256"/>
                  </a:lnTo>
                  <a:lnTo>
                    <a:pt x="622" y="213"/>
                  </a:lnTo>
                  <a:lnTo>
                    <a:pt x="129" y="213"/>
                  </a:lnTo>
                  <a:lnTo>
                    <a:pt x="80" y="127"/>
                  </a:lnTo>
                  <a:lnTo>
                    <a:pt x="129" y="41"/>
                  </a:lnTo>
                  <a:lnTo>
                    <a:pt x="622" y="41"/>
                  </a:lnTo>
                  <a:close/>
                </a:path>
              </a:pathLst>
            </a:custGeom>
            <a:noFill/>
            <a:ln w="4763">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2906" name="Line 986"/>
            <p:cNvSpPr>
              <a:spLocks noChangeShapeType="1"/>
            </p:cNvSpPr>
            <p:nvPr/>
          </p:nvSpPr>
          <p:spPr bwMode="auto">
            <a:xfrm>
              <a:off x="3100" y="2376"/>
              <a:ext cx="0" cy="130"/>
            </a:xfrm>
            <a:prstGeom prst="line">
              <a:avLst/>
            </a:prstGeom>
            <a:noFill/>
            <a:ln w="9525">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07" name="Line 987"/>
            <p:cNvSpPr>
              <a:spLocks noChangeShapeType="1"/>
            </p:cNvSpPr>
            <p:nvPr/>
          </p:nvSpPr>
          <p:spPr bwMode="auto">
            <a:xfrm flipH="1">
              <a:off x="3097" y="237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08" name="Line 988"/>
            <p:cNvSpPr>
              <a:spLocks noChangeShapeType="1"/>
            </p:cNvSpPr>
            <p:nvPr/>
          </p:nvSpPr>
          <p:spPr bwMode="auto">
            <a:xfrm flipH="1">
              <a:off x="3088"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09" name="Line 989"/>
            <p:cNvSpPr>
              <a:spLocks noChangeShapeType="1"/>
            </p:cNvSpPr>
            <p:nvPr/>
          </p:nvSpPr>
          <p:spPr bwMode="auto">
            <a:xfrm flipH="1">
              <a:off x="3082" y="237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0" name="Line 990"/>
            <p:cNvSpPr>
              <a:spLocks noChangeShapeType="1"/>
            </p:cNvSpPr>
            <p:nvPr/>
          </p:nvSpPr>
          <p:spPr bwMode="auto">
            <a:xfrm flipH="1">
              <a:off x="3076"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1" name="Line 991"/>
            <p:cNvSpPr>
              <a:spLocks noChangeShapeType="1"/>
            </p:cNvSpPr>
            <p:nvPr/>
          </p:nvSpPr>
          <p:spPr bwMode="auto">
            <a:xfrm flipH="1">
              <a:off x="3070"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2" name="Line 992"/>
            <p:cNvSpPr>
              <a:spLocks noChangeShapeType="1"/>
            </p:cNvSpPr>
            <p:nvPr/>
          </p:nvSpPr>
          <p:spPr bwMode="auto">
            <a:xfrm flipH="1">
              <a:off x="3067" y="238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3" name="Line 993"/>
            <p:cNvSpPr>
              <a:spLocks noChangeShapeType="1"/>
            </p:cNvSpPr>
            <p:nvPr/>
          </p:nvSpPr>
          <p:spPr bwMode="auto">
            <a:xfrm flipH="1">
              <a:off x="3060" y="238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4" name="Line 994"/>
            <p:cNvSpPr>
              <a:spLocks noChangeShapeType="1"/>
            </p:cNvSpPr>
            <p:nvPr/>
          </p:nvSpPr>
          <p:spPr bwMode="auto">
            <a:xfrm flipH="1">
              <a:off x="3054"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5" name="Line 995"/>
            <p:cNvSpPr>
              <a:spLocks noChangeShapeType="1"/>
            </p:cNvSpPr>
            <p:nvPr/>
          </p:nvSpPr>
          <p:spPr bwMode="auto">
            <a:xfrm flipH="1">
              <a:off x="3048" y="238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6" name="Line 996"/>
            <p:cNvSpPr>
              <a:spLocks noChangeShapeType="1"/>
            </p:cNvSpPr>
            <p:nvPr/>
          </p:nvSpPr>
          <p:spPr bwMode="auto">
            <a:xfrm flipH="1">
              <a:off x="3039"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7" name="Line 997"/>
            <p:cNvSpPr>
              <a:spLocks noChangeShapeType="1"/>
            </p:cNvSpPr>
            <p:nvPr/>
          </p:nvSpPr>
          <p:spPr bwMode="auto">
            <a:xfrm flipH="1">
              <a:off x="3033" y="2388"/>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8" name="Line 998"/>
            <p:cNvSpPr>
              <a:spLocks noChangeShapeType="1"/>
            </p:cNvSpPr>
            <p:nvPr/>
          </p:nvSpPr>
          <p:spPr bwMode="auto">
            <a:xfrm flipH="1">
              <a:off x="3027"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19" name="Line 999"/>
            <p:cNvSpPr>
              <a:spLocks noChangeShapeType="1"/>
            </p:cNvSpPr>
            <p:nvPr/>
          </p:nvSpPr>
          <p:spPr bwMode="auto">
            <a:xfrm flipH="1">
              <a:off x="3017" y="239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0" name="Line 1000"/>
            <p:cNvSpPr>
              <a:spLocks noChangeShapeType="1"/>
            </p:cNvSpPr>
            <p:nvPr/>
          </p:nvSpPr>
          <p:spPr bwMode="auto">
            <a:xfrm flipH="1">
              <a:off x="3011"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1" name="Line 1001"/>
            <p:cNvSpPr>
              <a:spLocks noChangeShapeType="1"/>
            </p:cNvSpPr>
            <p:nvPr/>
          </p:nvSpPr>
          <p:spPr bwMode="auto">
            <a:xfrm flipH="1">
              <a:off x="3005"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2" name="Line 1002"/>
            <p:cNvSpPr>
              <a:spLocks noChangeShapeType="1"/>
            </p:cNvSpPr>
            <p:nvPr/>
          </p:nvSpPr>
          <p:spPr bwMode="auto">
            <a:xfrm flipH="1">
              <a:off x="2999"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3" name="Line 1003"/>
            <p:cNvSpPr>
              <a:spLocks noChangeShapeType="1"/>
            </p:cNvSpPr>
            <p:nvPr/>
          </p:nvSpPr>
          <p:spPr bwMode="auto">
            <a:xfrm flipH="1">
              <a:off x="2996"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4" name="Line 1004"/>
            <p:cNvSpPr>
              <a:spLocks noChangeShapeType="1"/>
            </p:cNvSpPr>
            <p:nvPr/>
          </p:nvSpPr>
          <p:spPr bwMode="auto">
            <a:xfrm flipH="1">
              <a:off x="2990"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5" name="Line 1005"/>
            <p:cNvSpPr>
              <a:spLocks noChangeShapeType="1"/>
            </p:cNvSpPr>
            <p:nvPr/>
          </p:nvSpPr>
          <p:spPr bwMode="auto">
            <a:xfrm flipH="1">
              <a:off x="2983"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6" name="Line 1006"/>
            <p:cNvSpPr>
              <a:spLocks noChangeShapeType="1"/>
            </p:cNvSpPr>
            <p:nvPr/>
          </p:nvSpPr>
          <p:spPr bwMode="auto">
            <a:xfrm flipH="1">
              <a:off x="2977"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7" name="Line 1007"/>
            <p:cNvSpPr>
              <a:spLocks noChangeShapeType="1"/>
            </p:cNvSpPr>
            <p:nvPr/>
          </p:nvSpPr>
          <p:spPr bwMode="auto">
            <a:xfrm flipH="1">
              <a:off x="2974"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8" name="Line 1008"/>
            <p:cNvSpPr>
              <a:spLocks noChangeShapeType="1"/>
            </p:cNvSpPr>
            <p:nvPr/>
          </p:nvSpPr>
          <p:spPr bwMode="auto">
            <a:xfrm flipH="1">
              <a:off x="2968"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29" name="Line 1009"/>
            <p:cNvSpPr>
              <a:spLocks noChangeShapeType="1"/>
            </p:cNvSpPr>
            <p:nvPr/>
          </p:nvSpPr>
          <p:spPr bwMode="auto">
            <a:xfrm flipH="1">
              <a:off x="2962"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grpSp>
        <p:nvGrpSpPr>
          <p:cNvPr id="83131" name="Group 1211"/>
          <p:cNvGrpSpPr>
            <a:grpSpLocks/>
          </p:cNvGrpSpPr>
          <p:nvPr/>
        </p:nvGrpSpPr>
        <p:grpSpPr bwMode="auto">
          <a:xfrm>
            <a:off x="3708400" y="3797300"/>
            <a:ext cx="1212850" cy="214313"/>
            <a:chOff x="2336" y="2392"/>
            <a:chExt cx="764" cy="135"/>
          </a:xfrm>
        </p:grpSpPr>
        <p:sp>
          <p:nvSpPr>
            <p:cNvPr id="82931" name="Line 1011"/>
            <p:cNvSpPr>
              <a:spLocks noChangeShapeType="1"/>
            </p:cNvSpPr>
            <p:nvPr/>
          </p:nvSpPr>
          <p:spPr bwMode="auto">
            <a:xfrm flipH="1">
              <a:off x="2956"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2" name="Line 1012"/>
            <p:cNvSpPr>
              <a:spLocks noChangeShapeType="1"/>
            </p:cNvSpPr>
            <p:nvPr/>
          </p:nvSpPr>
          <p:spPr bwMode="auto">
            <a:xfrm flipH="1">
              <a:off x="2946" y="240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3" name="Line 1013"/>
            <p:cNvSpPr>
              <a:spLocks noChangeShapeType="1"/>
            </p:cNvSpPr>
            <p:nvPr/>
          </p:nvSpPr>
          <p:spPr bwMode="auto">
            <a:xfrm flipH="1">
              <a:off x="2940"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4" name="Line 1014"/>
            <p:cNvSpPr>
              <a:spLocks noChangeShapeType="1"/>
            </p:cNvSpPr>
            <p:nvPr/>
          </p:nvSpPr>
          <p:spPr bwMode="auto">
            <a:xfrm flipH="1">
              <a:off x="2934"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5" name="Line 1015"/>
            <p:cNvSpPr>
              <a:spLocks noChangeShapeType="1"/>
            </p:cNvSpPr>
            <p:nvPr/>
          </p:nvSpPr>
          <p:spPr bwMode="auto">
            <a:xfrm flipH="1">
              <a:off x="2928"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6" name="Line 1016"/>
            <p:cNvSpPr>
              <a:spLocks noChangeShapeType="1"/>
            </p:cNvSpPr>
            <p:nvPr/>
          </p:nvSpPr>
          <p:spPr bwMode="auto">
            <a:xfrm flipH="1">
              <a:off x="2925"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7" name="Line 1017"/>
            <p:cNvSpPr>
              <a:spLocks noChangeShapeType="1"/>
            </p:cNvSpPr>
            <p:nvPr/>
          </p:nvSpPr>
          <p:spPr bwMode="auto">
            <a:xfrm flipH="1">
              <a:off x="2919"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8" name="Line 1018"/>
            <p:cNvSpPr>
              <a:spLocks noChangeShapeType="1"/>
            </p:cNvSpPr>
            <p:nvPr/>
          </p:nvSpPr>
          <p:spPr bwMode="auto">
            <a:xfrm flipH="1">
              <a:off x="2913"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39" name="Line 1019"/>
            <p:cNvSpPr>
              <a:spLocks noChangeShapeType="1"/>
            </p:cNvSpPr>
            <p:nvPr/>
          </p:nvSpPr>
          <p:spPr bwMode="auto">
            <a:xfrm flipH="1">
              <a:off x="2906" y="241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0" name="Line 1020"/>
            <p:cNvSpPr>
              <a:spLocks noChangeShapeType="1"/>
            </p:cNvSpPr>
            <p:nvPr/>
          </p:nvSpPr>
          <p:spPr bwMode="auto">
            <a:xfrm flipH="1">
              <a:off x="2903"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1" name="Line 1021"/>
            <p:cNvSpPr>
              <a:spLocks noChangeShapeType="1"/>
            </p:cNvSpPr>
            <p:nvPr/>
          </p:nvSpPr>
          <p:spPr bwMode="auto">
            <a:xfrm flipH="1">
              <a:off x="2897"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2" name="Line 1022"/>
            <p:cNvSpPr>
              <a:spLocks noChangeShapeType="1"/>
            </p:cNvSpPr>
            <p:nvPr/>
          </p:nvSpPr>
          <p:spPr bwMode="auto">
            <a:xfrm flipH="1">
              <a:off x="2891" y="241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3" name="Line 1023"/>
            <p:cNvSpPr>
              <a:spLocks noChangeShapeType="1"/>
            </p:cNvSpPr>
            <p:nvPr/>
          </p:nvSpPr>
          <p:spPr bwMode="auto">
            <a:xfrm flipH="1">
              <a:off x="2885"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4" name="Line 1024"/>
            <p:cNvSpPr>
              <a:spLocks noChangeShapeType="1"/>
            </p:cNvSpPr>
            <p:nvPr/>
          </p:nvSpPr>
          <p:spPr bwMode="auto">
            <a:xfrm flipH="1">
              <a:off x="2876" y="241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5" name="Line 1025"/>
            <p:cNvSpPr>
              <a:spLocks noChangeShapeType="1"/>
            </p:cNvSpPr>
            <p:nvPr/>
          </p:nvSpPr>
          <p:spPr bwMode="auto">
            <a:xfrm flipH="1">
              <a:off x="2869"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6" name="Line 1026"/>
            <p:cNvSpPr>
              <a:spLocks noChangeShapeType="1"/>
            </p:cNvSpPr>
            <p:nvPr/>
          </p:nvSpPr>
          <p:spPr bwMode="auto">
            <a:xfrm flipH="1">
              <a:off x="2863"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7" name="Line 1027"/>
            <p:cNvSpPr>
              <a:spLocks noChangeShapeType="1"/>
            </p:cNvSpPr>
            <p:nvPr/>
          </p:nvSpPr>
          <p:spPr bwMode="auto">
            <a:xfrm flipH="1">
              <a:off x="2857" y="242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8" name="Line 1028"/>
            <p:cNvSpPr>
              <a:spLocks noChangeShapeType="1"/>
            </p:cNvSpPr>
            <p:nvPr/>
          </p:nvSpPr>
          <p:spPr bwMode="auto">
            <a:xfrm flipH="1">
              <a:off x="2854"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49" name="Line 1029"/>
            <p:cNvSpPr>
              <a:spLocks noChangeShapeType="1"/>
            </p:cNvSpPr>
            <p:nvPr/>
          </p:nvSpPr>
          <p:spPr bwMode="auto">
            <a:xfrm flipH="1">
              <a:off x="2848"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0" name="Line 1030"/>
            <p:cNvSpPr>
              <a:spLocks noChangeShapeType="1"/>
            </p:cNvSpPr>
            <p:nvPr/>
          </p:nvSpPr>
          <p:spPr bwMode="auto">
            <a:xfrm flipH="1">
              <a:off x="2842" y="2425"/>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1" name="Line 1031"/>
            <p:cNvSpPr>
              <a:spLocks noChangeShapeType="1"/>
            </p:cNvSpPr>
            <p:nvPr/>
          </p:nvSpPr>
          <p:spPr bwMode="auto">
            <a:xfrm flipH="1">
              <a:off x="2835" y="242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2" name="Line 1032"/>
            <p:cNvSpPr>
              <a:spLocks noChangeShapeType="1"/>
            </p:cNvSpPr>
            <p:nvPr/>
          </p:nvSpPr>
          <p:spPr bwMode="auto">
            <a:xfrm flipH="1">
              <a:off x="2832"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3" name="Line 1033"/>
            <p:cNvSpPr>
              <a:spLocks noChangeShapeType="1"/>
            </p:cNvSpPr>
            <p:nvPr/>
          </p:nvSpPr>
          <p:spPr bwMode="auto">
            <a:xfrm flipH="1">
              <a:off x="2826" y="242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4" name="Line 1034"/>
            <p:cNvSpPr>
              <a:spLocks noChangeShapeType="1"/>
            </p:cNvSpPr>
            <p:nvPr/>
          </p:nvSpPr>
          <p:spPr bwMode="auto">
            <a:xfrm flipH="1">
              <a:off x="2820"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5" name="Line 1035"/>
            <p:cNvSpPr>
              <a:spLocks noChangeShapeType="1"/>
            </p:cNvSpPr>
            <p:nvPr/>
          </p:nvSpPr>
          <p:spPr bwMode="auto">
            <a:xfrm flipH="1">
              <a:off x="2814"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6" name="Line 1036"/>
            <p:cNvSpPr>
              <a:spLocks noChangeShapeType="1"/>
            </p:cNvSpPr>
            <p:nvPr/>
          </p:nvSpPr>
          <p:spPr bwMode="auto">
            <a:xfrm flipH="1">
              <a:off x="2805"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7" name="Line 1037"/>
            <p:cNvSpPr>
              <a:spLocks noChangeShapeType="1"/>
            </p:cNvSpPr>
            <p:nvPr/>
          </p:nvSpPr>
          <p:spPr bwMode="auto">
            <a:xfrm flipH="1">
              <a:off x="2799"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8" name="Line 1038"/>
            <p:cNvSpPr>
              <a:spLocks noChangeShapeType="1"/>
            </p:cNvSpPr>
            <p:nvPr/>
          </p:nvSpPr>
          <p:spPr bwMode="auto">
            <a:xfrm flipH="1">
              <a:off x="2792"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59" name="Line 1039"/>
            <p:cNvSpPr>
              <a:spLocks noChangeShapeType="1"/>
            </p:cNvSpPr>
            <p:nvPr/>
          </p:nvSpPr>
          <p:spPr bwMode="auto">
            <a:xfrm flipH="1">
              <a:off x="2783"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0" name="Line 1040"/>
            <p:cNvSpPr>
              <a:spLocks noChangeShapeType="1"/>
            </p:cNvSpPr>
            <p:nvPr/>
          </p:nvSpPr>
          <p:spPr bwMode="auto">
            <a:xfrm flipH="1">
              <a:off x="2777"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1" name="Line 1041"/>
            <p:cNvSpPr>
              <a:spLocks noChangeShapeType="1"/>
            </p:cNvSpPr>
            <p:nvPr/>
          </p:nvSpPr>
          <p:spPr bwMode="auto">
            <a:xfrm flipH="1">
              <a:off x="2771"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2" name="Line 1042"/>
            <p:cNvSpPr>
              <a:spLocks noChangeShapeType="1"/>
            </p:cNvSpPr>
            <p:nvPr/>
          </p:nvSpPr>
          <p:spPr bwMode="auto">
            <a:xfrm flipH="1">
              <a:off x="2765"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3" name="Line 1043"/>
            <p:cNvSpPr>
              <a:spLocks noChangeShapeType="1"/>
            </p:cNvSpPr>
            <p:nvPr/>
          </p:nvSpPr>
          <p:spPr bwMode="auto">
            <a:xfrm flipH="1">
              <a:off x="2762"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4" name="Line 1044"/>
            <p:cNvSpPr>
              <a:spLocks noChangeShapeType="1"/>
            </p:cNvSpPr>
            <p:nvPr/>
          </p:nvSpPr>
          <p:spPr bwMode="auto">
            <a:xfrm flipH="1">
              <a:off x="2755"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5" name="Line 1045"/>
            <p:cNvSpPr>
              <a:spLocks noChangeShapeType="1"/>
            </p:cNvSpPr>
            <p:nvPr/>
          </p:nvSpPr>
          <p:spPr bwMode="auto">
            <a:xfrm flipH="1">
              <a:off x="2749"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6" name="Line 1046"/>
            <p:cNvSpPr>
              <a:spLocks noChangeShapeType="1"/>
            </p:cNvSpPr>
            <p:nvPr/>
          </p:nvSpPr>
          <p:spPr bwMode="auto">
            <a:xfrm flipH="1">
              <a:off x="2743"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7" name="Line 1047"/>
            <p:cNvSpPr>
              <a:spLocks noChangeShapeType="1"/>
            </p:cNvSpPr>
            <p:nvPr/>
          </p:nvSpPr>
          <p:spPr bwMode="auto">
            <a:xfrm flipH="1">
              <a:off x="2734"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8" name="Line 1048"/>
            <p:cNvSpPr>
              <a:spLocks noChangeShapeType="1"/>
            </p:cNvSpPr>
            <p:nvPr/>
          </p:nvSpPr>
          <p:spPr bwMode="auto">
            <a:xfrm flipH="1">
              <a:off x="2728"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69" name="Line 1049"/>
            <p:cNvSpPr>
              <a:spLocks noChangeShapeType="1"/>
            </p:cNvSpPr>
            <p:nvPr/>
          </p:nvSpPr>
          <p:spPr bwMode="auto">
            <a:xfrm flipH="1">
              <a:off x="2721" y="245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0" name="Line 1050"/>
            <p:cNvSpPr>
              <a:spLocks noChangeShapeType="1"/>
            </p:cNvSpPr>
            <p:nvPr/>
          </p:nvSpPr>
          <p:spPr bwMode="auto">
            <a:xfrm>
              <a:off x="2718" y="2450"/>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1" name="Line 1051"/>
            <p:cNvSpPr>
              <a:spLocks noChangeShapeType="1"/>
            </p:cNvSpPr>
            <p:nvPr/>
          </p:nvSpPr>
          <p:spPr bwMode="auto">
            <a:xfrm flipH="1">
              <a:off x="2712"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2" name="Line 1052"/>
            <p:cNvSpPr>
              <a:spLocks noChangeShapeType="1"/>
            </p:cNvSpPr>
            <p:nvPr/>
          </p:nvSpPr>
          <p:spPr bwMode="auto">
            <a:xfrm flipH="1">
              <a:off x="2706"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3" name="Line 1053"/>
            <p:cNvSpPr>
              <a:spLocks noChangeShapeType="1"/>
            </p:cNvSpPr>
            <p:nvPr/>
          </p:nvSpPr>
          <p:spPr bwMode="auto">
            <a:xfrm flipH="1">
              <a:off x="2700" y="245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4" name="Line 1054"/>
            <p:cNvSpPr>
              <a:spLocks noChangeShapeType="1"/>
            </p:cNvSpPr>
            <p:nvPr/>
          </p:nvSpPr>
          <p:spPr bwMode="auto">
            <a:xfrm flipH="1">
              <a:off x="2694"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5" name="Line 1055"/>
            <p:cNvSpPr>
              <a:spLocks noChangeShapeType="1"/>
            </p:cNvSpPr>
            <p:nvPr/>
          </p:nvSpPr>
          <p:spPr bwMode="auto">
            <a:xfrm flipH="1">
              <a:off x="2691"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6" name="Line 1056"/>
            <p:cNvSpPr>
              <a:spLocks noChangeShapeType="1"/>
            </p:cNvSpPr>
            <p:nvPr/>
          </p:nvSpPr>
          <p:spPr bwMode="auto">
            <a:xfrm flipH="1">
              <a:off x="2685" y="245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7" name="Line 1057"/>
            <p:cNvSpPr>
              <a:spLocks noChangeShapeType="1"/>
            </p:cNvSpPr>
            <p:nvPr/>
          </p:nvSpPr>
          <p:spPr bwMode="auto">
            <a:xfrm flipH="1">
              <a:off x="2678"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8" name="Line 1058"/>
            <p:cNvSpPr>
              <a:spLocks noChangeShapeType="1"/>
            </p:cNvSpPr>
            <p:nvPr/>
          </p:nvSpPr>
          <p:spPr bwMode="auto">
            <a:xfrm flipH="1">
              <a:off x="2672"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79" name="Line 1059"/>
            <p:cNvSpPr>
              <a:spLocks noChangeShapeType="1"/>
            </p:cNvSpPr>
            <p:nvPr/>
          </p:nvSpPr>
          <p:spPr bwMode="auto">
            <a:xfrm>
              <a:off x="2669" y="2459"/>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0" name="Line 1060"/>
            <p:cNvSpPr>
              <a:spLocks noChangeShapeType="1"/>
            </p:cNvSpPr>
            <p:nvPr/>
          </p:nvSpPr>
          <p:spPr bwMode="auto">
            <a:xfrm flipH="1">
              <a:off x="2663"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1" name="Line 1061"/>
            <p:cNvSpPr>
              <a:spLocks noChangeShapeType="1"/>
            </p:cNvSpPr>
            <p:nvPr/>
          </p:nvSpPr>
          <p:spPr bwMode="auto">
            <a:xfrm flipH="1">
              <a:off x="2657"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2" name="Line 1062"/>
            <p:cNvSpPr>
              <a:spLocks noChangeShapeType="1"/>
            </p:cNvSpPr>
            <p:nvPr/>
          </p:nvSpPr>
          <p:spPr bwMode="auto">
            <a:xfrm flipH="1">
              <a:off x="2651" y="2462"/>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3" name="Line 1063"/>
            <p:cNvSpPr>
              <a:spLocks noChangeShapeType="1"/>
            </p:cNvSpPr>
            <p:nvPr/>
          </p:nvSpPr>
          <p:spPr bwMode="auto">
            <a:xfrm flipH="1">
              <a:off x="2641"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4" name="Line 1064"/>
            <p:cNvSpPr>
              <a:spLocks noChangeShapeType="1"/>
            </p:cNvSpPr>
            <p:nvPr/>
          </p:nvSpPr>
          <p:spPr bwMode="auto">
            <a:xfrm flipH="1">
              <a:off x="2635" y="246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5" name="Line 1065"/>
            <p:cNvSpPr>
              <a:spLocks noChangeShapeType="1"/>
            </p:cNvSpPr>
            <p:nvPr/>
          </p:nvSpPr>
          <p:spPr bwMode="auto">
            <a:xfrm flipH="1">
              <a:off x="2629"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6" name="Line 1066"/>
            <p:cNvSpPr>
              <a:spLocks noChangeShapeType="1"/>
            </p:cNvSpPr>
            <p:nvPr/>
          </p:nvSpPr>
          <p:spPr bwMode="auto">
            <a:xfrm flipH="1">
              <a:off x="2623"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7" name="Line 1067"/>
            <p:cNvSpPr>
              <a:spLocks noChangeShapeType="1"/>
            </p:cNvSpPr>
            <p:nvPr/>
          </p:nvSpPr>
          <p:spPr bwMode="auto">
            <a:xfrm flipH="1">
              <a:off x="2620"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8" name="Line 1068"/>
            <p:cNvSpPr>
              <a:spLocks noChangeShapeType="1"/>
            </p:cNvSpPr>
            <p:nvPr/>
          </p:nvSpPr>
          <p:spPr bwMode="auto">
            <a:xfrm flipH="1">
              <a:off x="2614"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89" name="Line 1069"/>
            <p:cNvSpPr>
              <a:spLocks noChangeShapeType="1"/>
            </p:cNvSpPr>
            <p:nvPr/>
          </p:nvSpPr>
          <p:spPr bwMode="auto">
            <a:xfrm flipH="1">
              <a:off x="2607" y="247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0" name="Line 1070"/>
            <p:cNvSpPr>
              <a:spLocks noChangeShapeType="1"/>
            </p:cNvSpPr>
            <p:nvPr/>
          </p:nvSpPr>
          <p:spPr bwMode="auto">
            <a:xfrm flipH="1">
              <a:off x="2601"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1" name="Line 1071"/>
            <p:cNvSpPr>
              <a:spLocks noChangeShapeType="1"/>
            </p:cNvSpPr>
            <p:nvPr/>
          </p:nvSpPr>
          <p:spPr bwMode="auto">
            <a:xfrm flipH="1">
              <a:off x="2598"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2" name="Line 1072"/>
            <p:cNvSpPr>
              <a:spLocks noChangeShapeType="1"/>
            </p:cNvSpPr>
            <p:nvPr/>
          </p:nvSpPr>
          <p:spPr bwMode="auto">
            <a:xfrm flipH="1">
              <a:off x="2592"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3" name="Line 1073"/>
            <p:cNvSpPr>
              <a:spLocks noChangeShapeType="1"/>
            </p:cNvSpPr>
            <p:nvPr/>
          </p:nvSpPr>
          <p:spPr bwMode="auto">
            <a:xfrm flipH="1">
              <a:off x="2586"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4" name="Line 1074"/>
            <p:cNvSpPr>
              <a:spLocks noChangeShapeType="1"/>
            </p:cNvSpPr>
            <p:nvPr/>
          </p:nvSpPr>
          <p:spPr bwMode="auto">
            <a:xfrm flipH="1">
              <a:off x="2580"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5" name="Line 1075"/>
            <p:cNvSpPr>
              <a:spLocks noChangeShapeType="1"/>
            </p:cNvSpPr>
            <p:nvPr/>
          </p:nvSpPr>
          <p:spPr bwMode="auto">
            <a:xfrm flipH="1">
              <a:off x="2570" y="248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6" name="Line 1076"/>
            <p:cNvSpPr>
              <a:spLocks noChangeShapeType="1"/>
            </p:cNvSpPr>
            <p:nvPr/>
          </p:nvSpPr>
          <p:spPr bwMode="auto">
            <a:xfrm flipH="1">
              <a:off x="2564"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7" name="Line 1077"/>
            <p:cNvSpPr>
              <a:spLocks noChangeShapeType="1"/>
            </p:cNvSpPr>
            <p:nvPr/>
          </p:nvSpPr>
          <p:spPr bwMode="auto">
            <a:xfrm flipH="1">
              <a:off x="2558"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8" name="Line 1078"/>
            <p:cNvSpPr>
              <a:spLocks noChangeShapeType="1"/>
            </p:cNvSpPr>
            <p:nvPr/>
          </p:nvSpPr>
          <p:spPr bwMode="auto">
            <a:xfrm flipH="1">
              <a:off x="2552"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2999" name="Line 1079"/>
            <p:cNvSpPr>
              <a:spLocks noChangeShapeType="1"/>
            </p:cNvSpPr>
            <p:nvPr/>
          </p:nvSpPr>
          <p:spPr bwMode="auto">
            <a:xfrm flipH="1">
              <a:off x="2549"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0" name="Line 1080"/>
            <p:cNvSpPr>
              <a:spLocks noChangeShapeType="1"/>
            </p:cNvSpPr>
            <p:nvPr/>
          </p:nvSpPr>
          <p:spPr bwMode="auto">
            <a:xfrm flipH="1">
              <a:off x="2543" y="248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1" name="Line 1081"/>
            <p:cNvSpPr>
              <a:spLocks noChangeShapeType="1"/>
            </p:cNvSpPr>
            <p:nvPr/>
          </p:nvSpPr>
          <p:spPr bwMode="auto">
            <a:xfrm flipH="1">
              <a:off x="2537"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2" name="Line 1082"/>
            <p:cNvSpPr>
              <a:spLocks noChangeShapeType="1"/>
            </p:cNvSpPr>
            <p:nvPr/>
          </p:nvSpPr>
          <p:spPr bwMode="auto">
            <a:xfrm flipH="1">
              <a:off x="2530" y="248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3" name="Line 1083"/>
            <p:cNvSpPr>
              <a:spLocks noChangeShapeType="1"/>
            </p:cNvSpPr>
            <p:nvPr/>
          </p:nvSpPr>
          <p:spPr bwMode="auto">
            <a:xfrm flipH="1">
              <a:off x="2527" y="248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4" name="Line 1084"/>
            <p:cNvSpPr>
              <a:spLocks noChangeShapeType="1"/>
            </p:cNvSpPr>
            <p:nvPr/>
          </p:nvSpPr>
          <p:spPr bwMode="auto">
            <a:xfrm flipH="1">
              <a:off x="2521"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5" name="Line 1085"/>
            <p:cNvSpPr>
              <a:spLocks noChangeShapeType="1"/>
            </p:cNvSpPr>
            <p:nvPr/>
          </p:nvSpPr>
          <p:spPr bwMode="auto">
            <a:xfrm flipH="1">
              <a:off x="2515"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6" name="Line 1086"/>
            <p:cNvSpPr>
              <a:spLocks noChangeShapeType="1"/>
            </p:cNvSpPr>
            <p:nvPr/>
          </p:nvSpPr>
          <p:spPr bwMode="auto">
            <a:xfrm flipH="1">
              <a:off x="2509" y="249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7" name="Line 1087"/>
            <p:cNvSpPr>
              <a:spLocks noChangeShapeType="1"/>
            </p:cNvSpPr>
            <p:nvPr/>
          </p:nvSpPr>
          <p:spPr bwMode="auto">
            <a:xfrm flipH="1">
              <a:off x="2500"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8" name="Line 1088"/>
            <p:cNvSpPr>
              <a:spLocks noChangeShapeType="1"/>
            </p:cNvSpPr>
            <p:nvPr/>
          </p:nvSpPr>
          <p:spPr bwMode="auto">
            <a:xfrm flipH="1">
              <a:off x="2493" y="2493"/>
              <a:ext cx="4"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09" name="Line 1089"/>
            <p:cNvSpPr>
              <a:spLocks noChangeShapeType="1"/>
            </p:cNvSpPr>
            <p:nvPr/>
          </p:nvSpPr>
          <p:spPr bwMode="auto">
            <a:xfrm flipH="1">
              <a:off x="2487"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0" name="Line 1090"/>
            <p:cNvSpPr>
              <a:spLocks noChangeShapeType="1"/>
            </p:cNvSpPr>
            <p:nvPr/>
          </p:nvSpPr>
          <p:spPr bwMode="auto">
            <a:xfrm flipH="1">
              <a:off x="2481"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1" name="Line 1091"/>
            <p:cNvSpPr>
              <a:spLocks noChangeShapeType="1"/>
            </p:cNvSpPr>
            <p:nvPr/>
          </p:nvSpPr>
          <p:spPr bwMode="auto">
            <a:xfrm flipH="1">
              <a:off x="2478" y="249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2" name="Line 1092"/>
            <p:cNvSpPr>
              <a:spLocks noChangeShapeType="1"/>
            </p:cNvSpPr>
            <p:nvPr/>
          </p:nvSpPr>
          <p:spPr bwMode="auto">
            <a:xfrm flipH="1">
              <a:off x="2472"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3" name="Line 1093"/>
            <p:cNvSpPr>
              <a:spLocks noChangeShapeType="1"/>
            </p:cNvSpPr>
            <p:nvPr/>
          </p:nvSpPr>
          <p:spPr bwMode="auto">
            <a:xfrm flipH="1">
              <a:off x="2466"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4" name="Line 1094"/>
            <p:cNvSpPr>
              <a:spLocks noChangeShapeType="1"/>
            </p:cNvSpPr>
            <p:nvPr/>
          </p:nvSpPr>
          <p:spPr bwMode="auto">
            <a:xfrm flipH="1">
              <a:off x="2460"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5" name="Line 1095"/>
            <p:cNvSpPr>
              <a:spLocks noChangeShapeType="1"/>
            </p:cNvSpPr>
            <p:nvPr/>
          </p:nvSpPr>
          <p:spPr bwMode="auto">
            <a:xfrm flipH="1">
              <a:off x="2456" y="250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6" name="Line 1096"/>
            <p:cNvSpPr>
              <a:spLocks noChangeShapeType="1"/>
            </p:cNvSpPr>
            <p:nvPr/>
          </p:nvSpPr>
          <p:spPr bwMode="auto">
            <a:xfrm flipH="1">
              <a:off x="2450"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7" name="Line 1097"/>
            <p:cNvSpPr>
              <a:spLocks noChangeShapeType="1"/>
            </p:cNvSpPr>
            <p:nvPr/>
          </p:nvSpPr>
          <p:spPr bwMode="auto">
            <a:xfrm flipH="1">
              <a:off x="2444" y="250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8" name="Line 1098"/>
            <p:cNvSpPr>
              <a:spLocks noChangeShapeType="1"/>
            </p:cNvSpPr>
            <p:nvPr/>
          </p:nvSpPr>
          <p:spPr bwMode="auto">
            <a:xfrm flipH="1">
              <a:off x="2438" y="250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19" name="Line 1099"/>
            <p:cNvSpPr>
              <a:spLocks noChangeShapeType="1"/>
            </p:cNvSpPr>
            <p:nvPr/>
          </p:nvSpPr>
          <p:spPr bwMode="auto">
            <a:xfrm flipH="1">
              <a:off x="2429" y="250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0" name="Line 1100"/>
            <p:cNvSpPr>
              <a:spLocks noChangeShapeType="1"/>
            </p:cNvSpPr>
            <p:nvPr/>
          </p:nvSpPr>
          <p:spPr bwMode="auto">
            <a:xfrm flipH="1">
              <a:off x="2423" y="250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1" name="Line 1101"/>
            <p:cNvSpPr>
              <a:spLocks noChangeShapeType="1"/>
            </p:cNvSpPr>
            <p:nvPr/>
          </p:nvSpPr>
          <p:spPr bwMode="auto">
            <a:xfrm flipH="1">
              <a:off x="2416" y="250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2" name="Line 1102"/>
            <p:cNvSpPr>
              <a:spLocks noChangeShapeType="1"/>
            </p:cNvSpPr>
            <p:nvPr/>
          </p:nvSpPr>
          <p:spPr bwMode="auto">
            <a:xfrm flipH="1">
              <a:off x="2407" y="251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3" name="Line 1103"/>
            <p:cNvSpPr>
              <a:spLocks noChangeShapeType="1"/>
            </p:cNvSpPr>
            <p:nvPr/>
          </p:nvSpPr>
          <p:spPr bwMode="auto">
            <a:xfrm flipH="1">
              <a:off x="2401" y="251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4" name="Line 1104"/>
            <p:cNvSpPr>
              <a:spLocks noChangeShapeType="1"/>
            </p:cNvSpPr>
            <p:nvPr/>
          </p:nvSpPr>
          <p:spPr bwMode="auto">
            <a:xfrm flipH="1">
              <a:off x="2395" y="251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5" name="Line 1105"/>
            <p:cNvSpPr>
              <a:spLocks noChangeShapeType="1"/>
            </p:cNvSpPr>
            <p:nvPr/>
          </p:nvSpPr>
          <p:spPr bwMode="auto">
            <a:xfrm flipH="1">
              <a:off x="2389" y="251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6" name="Line 1106"/>
            <p:cNvSpPr>
              <a:spLocks noChangeShapeType="1"/>
            </p:cNvSpPr>
            <p:nvPr/>
          </p:nvSpPr>
          <p:spPr bwMode="auto">
            <a:xfrm flipH="1">
              <a:off x="2386" y="251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7" name="Line 1107"/>
            <p:cNvSpPr>
              <a:spLocks noChangeShapeType="1"/>
            </p:cNvSpPr>
            <p:nvPr/>
          </p:nvSpPr>
          <p:spPr bwMode="auto">
            <a:xfrm flipH="1">
              <a:off x="2379" y="2518"/>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8" name="Line 1108"/>
            <p:cNvSpPr>
              <a:spLocks noChangeShapeType="1"/>
            </p:cNvSpPr>
            <p:nvPr/>
          </p:nvSpPr>
          <p:spPr bwMode="auto">
            <a:xfrm flipH="1">
              <a:off x="2373" y="251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29" name="Line 1109"/>
            <p:cNvSpPr>
              <a:spLocks noChangeShapeType="1"/>
            </p:cNvSpPr>
            <p:nvPr/>
          </p:nvSpPr>
          <p:spPr bwMode="auto">
            <a:xfrm flipH="1">
              <a:off x="2367" y="251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0" name="Line 1110"/>
            <p:cNvSpPr>
              <a:spLocks noChangeShapeType="1"/>
            </p:cNvSpPr>
            <p:nvPr/>
          </p:nvSpPr>
          <p:spPr bwMode="auto">
            <a:xfrm flipH="1">
              <a:off x="2358" y="252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1" name="Line 1111"/>
            <p:cNvSpPr>
              <a:spLocks noChangeShapeType="1"/>
            </p:cNvSpPr>
            <p:nvPr/>
          </p:nvSpPr>
          <p:spPr bwMode="auto">
            <a:xfrm flipH="1">
              <a:off x="2352" y="252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2" name="Line 1112"/>
            <p:cNvSpPr>
              <a:spLocks noChangeShapeType="1"/>
            </p:cNvSpPr>
            <p:nvPr/>
          </p:nvSpPr>
          <p:spPr bwMode="auto">
            <a:xfrm flipH="1">
              <a:off x="2346" y="252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3" name="Line 1113"/>
            <p:cNvSpPr>
              <a:spLocks noChangeShapeType="1"/>
            </p:cNvSpPr>
            <p:nvPr/>
          </p:nvSpPr>
          <p:spPr bwMode="auto">
            <a:xfrm flipH="1">
              <a:off x="2336" y="252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4" name="Line 1114"/>
            <p:cNvSpPr>
              <a:spLocks noChangeShapeType="1"/>
            </p:cNvSpPr>
            <p:nvPr/>
          </p:nvSpPr>
          <p:spPr bwMode="auto">
            <a:xfrm flipH="1">
              <a:off x="3097" y="250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5" name="Line 1115"/>
            <p:cNvSpPr>
              <a:spLocks noChangeShapeType="1"/>
            </p:cNvSpPr>
            <p:nvPr/>
          </p:nvSpPr>
          <p:spPr bwMode="auto">
            <a:xfrm flipH="1">
              <a:off x="3088"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6" name="Line 1116"/>
            <p:cNvSpPr>
              <a:spLocks noChangeShapeType="1"/>
            </p:cNvSpPr>
            <p:nvPr/>
          </p:nvSpPr>
          <p:spPr bwMode="auto">
            <a:xfrm flipH="1">
              <a:off x="3082"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7" name="Line 1117"/>
            <p:cNvSpPr>
              <a:spLocks noChangeShapeType="1"/>
            </p:cNvSpPr>
            <p:nvPr/>
          </p:nvSpPr>
          <p:spPr bwMode="auto">
            <a:xfrm flipH="1">
              <a:off x="3076"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8" name="Line 1118"/>
            <p:cNvSpPr>
              <a:spLocks noChangeShapeType="1"/>
            </p:cNvSpPr>
            <p:nvPr/>
          </p:nvSpPr>
          <p:spPr bwMode="auto">
            <a:xfrm flipH="1">
              <a:off x="3070"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39" name="Line 1119"/>
            <p:cNvSpPr>
              <a:spLocks noChangeShapeType="1"/>
            </p:cNvSpPr>
            <p:nvPr/>
          </p:nvSpPr>
          <p:spPr bwMode="auto">
            <a:xfrm flipH="1">
              <a:off x="3067"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0" name="Line 1120"/>
            <p:cNvSpPr>
              <a:spLocks noChangeShapeType="1"/>
            </p:cNvSpPr>
            <p:nvPr/>
          </p:nvSpPr>
          <p:spPr bwMode="auto">
            <a:xfrm flipH="1">
              <a:off x="3060" y="249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1" name="Line 1121"/>
            <p:cNvSpPr>
              <a:spLocks noChangeShapeType="1"/>
            </p:cNvSpPr>
            <p:nvPr/>
          </p:nvSpPr>
          <p:spPr bwMode="auto">
            <a:xfrm flipH="1">
              <a:off x="3054"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2" name="Line 1122"/>
            <p:cNvSpPr>
              <a:spLocks noChangeShapeType="1"/>
            </p:cNvSpPr>
            <p:nvPr/>
          </p:nvSpPr>
          <p:spPr bwMode="auto">
            <a:xfrm flipH="1">
              <a:off x="3048"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3" name="Line 1123"/>
            <p:cNvSpPr>
              <a:spLocks noChangeShapeType="1"/>
            </p:cNvSpPr>
            <p:nvPr/>
          </p:nvSpPr>
          <p:spPr bwMode="auto">
            <a:xfrm flipH="1">
              <a:off x="3039"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4" name="Line 1124"/>
            <p:cNvSpPr>
              <a:spLocks noChangeShapeType="1"/>
            </p:cNvSpPr>
            <p:nvPr/>
          </p:nvSpPr>
          <p:spPr bwMode="auto">
            <a:xfrm flipH="1">
              <a:off x="3033"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5" name="Line 1125"/>
            <p:cNvSpPr>
              <a:spLocks noChangeShapeType="1"/>
            </p:cNvSpPr>
            <p:nvPr/>
          </p:nvSpPr>
          <p:spPr bwMode="auto">
            <a:xfrm flipH="1">
              <a:off x="3027"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6" name="Line 1126"/>
            <p:cNvSpPr>
              <a:spLocks noChangeShapeType="1"/>
            </p:cNvSpPr>
            <p:nvPr/>
          </p:nvSpPr>
          <p:spPr bwMode="auto">
            <a:xfrm flipH="1">
              <a:off x="3017"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7" name="Line 1127"/>
            <p:cNvSpPr>
              <a:spLocks noChangeShapeType="1"/>
            </p:cNvSpPr>
            <p:nvPr/>
          </p:nvSpPr>
          <p:spPr bwMode="auto">
            <a:xfrm flipH="1">
              <a:off x="3011"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8" name="Line 1128"/>
            <p:cNvSpPr>
              <a:spLocks noChangeShapeType="1"/>
            </p:cNvSpPr>
            <p:nvPr/>
          </p:nvSpPr>
          <p:spPr bwMode="auto">
            <a:xfrm flipH="1">
              <a:off x="3005"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49" name="Line 1129"/>
            <p:cNvSpPr>
              <a:spLocks noChangeShapeType="1"/>
            </p:cNvSpPr>
            <p:nvPr/>
          </p:nvSpPr>
          <p:spPr bwMode="auto">
            <a:xfrm flipH="1" flipV="1">
              <a:off x="2999" y="248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0" name="Line 1130"/>
            <p:cNvSpPr>
              <a:spLocks noChangeShapeType="1"/>
            </p:cNvSpPr>
            <p:nvPr/>
          </p:nvSpPr>
          <p:spPr bwMode="auto">
            <a:xfrm flipH="1">
              <a:off x="2996"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1" name="Line 1131"/>
            <p:cNvSpPr>
              <a:spLocks noChangeShapeType="1"/>
            </p:cNvSpPr>
            <p:nvPr/>
          </p:nvSpPr>
          <p:spPr bwMode="auto">
            <a:xfrm flipH="1">
              <a:off x="2990"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2" name="Line 1132"/>
            <p:cNvSpPr>
              <a:spLocks noChangeShapeType="1"/>
            </p:cNvSpPr>
            <p:nvPr/>
          </p:nvSpPr>
          <p:spPr bwMode="auto">
            <a:xfrm flipH="1" flipV="1">
              <a:off x="2983" y="248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3" name="Line 1133"/>
            <p:cNvSpPr>
              <a:spLocks noChangeShapeType="1"/>
            </p:cNvSpPr>
            <p:nvPr/>
          </p:nvSpPr>
          <p:spPr bwMode="auto">
            <a:xfrm flipH="1">
              <a:off x="2977"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4" name="Line 1134"/>
            <p:cNvSpPr>
              <a:spLocks noChangeShapeType="1"/>
            </p:cNvSpPr>
            <p:nvPr/>
          </p:nvSpPr>
          <p:spPr bwMode="auto">
            <a:xfrm flipH="1">
              <a:off x="2974"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5" name="Line 1135"/>
            <p:cNvSpPr>
              <a:spLocks noChangeShapeType="1"/>
            </p:cNvSpPr>
            <p:nvPr/>
          </p:nvSpPr>
          <p:spPr bwMode="auto">
            <a:xfrm flipH="1" flipV="1">
              <a:off x="2968" y="247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6" name="Line 1136"/>
            <p:cNvSpPr>
              <a:spLocks noChangeShapeType="1"/>
            </p:cNvSpPr>
            <p:nvPr/>
          </p:nvSpPr>
          <p:spPr bwMode="auto">
            <a:xfrm flipH="1">
              <a:off x="2962"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7" name="Line 1137"/>
            <p:cNvSpPr>
              <a:spLocks noChangeShapeType="1"/>
            </p:cNvSpPr>
            <p:nvPr/>
          </p:nvSpPr>
          <p:spPr bwMode="auto">
            <a:xfrm flipH="1">
              <a:off x="2956"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8" name="Line 1138"/>
            <p:cNvSpPr>
              <a:spLocks noChangeShapeType="1"/>
            </p:cNvSpPr>
            <p:nvPr/>
          </p:nvSpPr>
          <p:spPr bwMode="auto">
            <a:xfrm flipV="1">
              <a:off x="2953" y="2475"/>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59" name="Line 1139"/>
            <p:cNvSpPr>
              <a:spLocks noChangeShapeType="1"/>
            </p:cNvSpPr>
            <p:nvPr/>
          </p:nvSpPr>
          <p:spPr bwMode="auto">
            <a:xfrm flipH="1">
              <a:off x="2946" y="247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0" name="Line 1140"/>
            <p:cNvSpPr>
              <a:spLocks noChangeShapeType="1"/>
            </p:cNvSpPr>
            <p:nvPr/>
          </p:nvSpPr>
          <p:spPr bwMode="auto">
            <a:xfrm flipH="1">
              <a:off x="2940"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1" name="Line 1141"/>
            <p:cNvSpPr>
              <a:spLocks noChangeShapeType="1"/>
            </p:cNvSpPr>
            <p:nvPr/>
          </p:nvSpPr>
          <p:spPr bwMode="auto">
            <a:xfrm flipH="1" flipV="1">
              <a:off x="2934" y="247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2" name="Line 1142"/>
            <p:cNvSpPr>
              <a:spLocks noChangeShapeType="1"/>
            </p:cNvSpPr>
            <p:nvPr/>
          </p:nvSpPr>
          <p:spPr bwMode="auto">
            <a:xfrm flipH="1">
              <a:off x="2928"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3" name="Line 1143"/>
            <p:cNvSpPr>
              <a:spLocks noChangeShapeType="1"/>
            </p:cNvSpPr>
            <p:nvPr/>
          </p:nvSpPr>
          <p:spPr bwMode="auto">
            <a:xfrm flipH="1">
              <a:off x="2925"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4" name="Line 1144"/>
            <p:cNvSpPr>
              <a:spLocks noChangeShapeType="1"/>
            </p:cNvSpPr>
            <p:nvPr/>
          </p:nvSpPr>
          <p:spPr bwMode="auto">
            <a:xfrm flipH="1" flipV="1">
              <a:off x="2919" y="246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5" name="Line 1145"/>
            <p:cNvSpPr>
              <a:spLocks noChangeShapeType="1"/>
            </p:cNvSpPr>
            <p:nvPr/>
          </p:nvSpPr>
          <p:spPr bwMode="auto">
            <a:xfrm flipH="1">
              <a:off x="2913"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6" name="Line 1146"/>
            <p:cNvSpPr>
              <a:spLocks noChangeShapeType="1"/>
            </p:cNvSpPr>
            <p:nvPr/>
          </p:nvSpPr>
          <p:spPr bwMode="auto">
            <a:xfrm flipH="1">
              <a:off x="2906"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7" name="Line 1147"/>
            <p:cNvSpPr>
              <a:spLocks noChangeShapeType="1"/>
            </p:cNvSpPr>
            <p:nvPr/>
          </p:nvSpPr>
          <p:spPr bwMode="auto">
            <a:xfrm flipH="1">
              <a:off x="2903"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8" name="Line 1148"/>
            <p:cNvSpPr>
              <a:spLocks noChangeShapeType="1"/>
            </p:cNvSpPr>
            <p:nvPr/>
          </p:nvSpPr>
          <p:spPr bwMode="auto">
            <a:xfrm flipH="1">
              <a:off x="2897"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69" name="Line 1149"/>
            <p:cNvSpPr>
              <a:spLocks noChangeShapeType="1"/>
            </p:cNvSpPr>
            <p:nvPr/>
          </p:nvSpPr>
          <p:spPr bwMode="auto">
            <a:xfrm flipH="1">
              <a:off x="2891"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0" name="Line 1150"/>
            <p:cNvSpPr>
              <a:spLocks noChangeShapeType="1"/>
            </p:cNvSpPr>
            <p:nvPr/>
          </p:nvSpPr>
          <p:spPr bwMode="auto">
            <a:xfrm flipH="1">
              <a:off x="2885"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1" name="Line 1151"/>
            <p:cNvSpPr>
              <a:spLocks noChangeShapeType="1"/>
            </p:cNvSpPr>
            <p:nvPr/>
          </p:nvSpPr>
          <p:spPr bwMode="auto">
            <a:xfrm flipH="1">
              <a:off x="2876"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2" name="Line 1152"/>
            <p:cNvSpPr>
              <a:spLocks noChangeShapeType="1"/>
            </p:cNvSpPr>
            <p:nvPr/>
          </p:nvSpPr>
          <p:spPr bwMode="auto">
            <a:xfrm flipH="1">
              <a:off x="2869"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3" name="Line 1153"/>
            <p:cNvSpPr>
              <a:spLocks noChangeShapeType="1"/>
            </p:cNvSpPr>
            <p:nvPr/>
          </p:nvSpPr>
          <p:spPr bwMode="auto">
            <a:xfrm flipH="1">
              <a:off x="2863"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4" name="Line 1154"/>
            <p:cNvSpPr>
              <a:spLocks noChangeShapeType="1"/>
            </p:cNvSpPr>
            <p:nvPr/>
          </p:nvSpPr>
          <p:spPr bwMode="auto">
            <a:xfrm flipH="1">
              <a:off x="2857"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5" name="Line 1155"/>
            <p:cNvSpPr>
              <a:spLocks noChangeShapeType="1"/>
            </p:cNvSpPr>
            <p:nvPr/>
          </p:nvSpPr>
          <p:spPr bwMode="auto">
            <a:xfrm flipH="1">
              <a:off x="2854"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6" name="Line 1156"/>
            <p:cNvSpPr>
              <a:spLocks noChangeShapeType="1"/>
            </p:cNvSpPr>
            <p:nvPr/>
          </p:nvSpPr>
          <p:spPr bwMode="auto">
            <a:xfrm flipH="1">
              <a:off x="2848"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7" name="Line 1157"/>
            <p:cNvSpPr>
              <a:spLocks noChangeShapeType="1"/>
            </p:cNvSpPr>
            <p:nvPr/>
          </p:nvSpPr>
          <p:spPr bwMode="auto">
            <a:xfrm flipH="1">
              <a:off x="2842"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8" name="Line 1158"/>
            <p:cNvSpPr>
              <a:spLocks noChangeShapeType="1"/>
            </p:cNvSpPr>
            <p:nvPr/>
          </p:nvSpPr>
          <p:spPr bwMode="auto">
            <a:xfrm flipH="1">
              <a:off x="2835" y="245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79" name="Line 1159"/>
            <p:cNvSpPr>
              <a:spLocks noChangeShapeType="1"/>
            </p:cNvSpPr>
            <p:nvPr/>
          </p:nvSpPr>
          <p:spPr bwMode="auto">
            <a:xfrm flipH="1">
              <a:off x="2832"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0" name="Line 1160"/>
            <p:cNvSpPr>
              <a:spLocks noChangeShapeType="1"/>
            </p:cNvSpPr>
            <p:nvPr/>
          </p:nvSpPr>
          <p:spPr bwMode="auto">
            <a:xfrm flipH="1">
              <a:off x="2826"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1" name="Line 1161"/>
            <p:cNvSpPr>
              <a:spLocks noChangeShapeType="1"/>
            </p:cNvSpPr>
            <p:nvPr/>
          </p:nvSpPr>
          <p:spPr bwMode="auto">
            <a:xfrm flipH="1">
              <a:off x="2820"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2" name="Line 1162"/>
            <p:cNvSpPr>
              <a:spLocks noChangeShapeType="1"/>
            </p:cNvSpPr>
            <p:nvPr/>
          </p:nvSpPr>
          <p:spPr bwMode="auto">
            <a:xfrm flipH="1">
              <a:off x="2814"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3" name="Line 1163"/>
            <p:cNvSpPr>
              <a:spLocks noChangeShapeType="1"/>
            </p:cNvSpPr>
            <p:nvPr/>
          </p:nvSpPr>
          <p:spPr bwMode="auto">
            <a:xfrm flipV="1">
              <a:off x="2811" y="2447"/>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4" name="Line 1164"/>
            <p:cNvSpPr>
              <a:spLocks noChangeShapeType="1"/>
            </p:cNvSpPr>
            <p:nvPr/>
          </p:nvSpPr>
          <p:spPr bwMode="auto">
            <a:xfrm flipH="1">
              <a:off x="2805"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5" name="Line 1165"/>
            <p:cNvSpPr>
              <a:spLocks noChangeShapeType="1"/>
            </p:cNvSpPr>
            <p:nvPr/>
          </p:nvSpPr>
          <p:spPr bwMode="auto">
            <a:xfrm flipH="1">
              <a:off x="2799"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6" name="Line 1166"/>
            <p:cNvSpPr>
              <a:spLocks noChangeShapeType="1"/>
            </p:cNvSpPr>
            <p:nvPr/>
          </p:nvSpPr>
          <p:spPr bwMode="auto">
            <a:xfrm flipH="1" flipV="1">
              <a:off x="2792" y="244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7" name="Line 1167"/>
            <p:cNvSpPr>
              <a:spLocks noChangeShapeType="1"/>
            </p:cNvSpPr>
            <p:nvPr/>
          </p:nvSpPr>
          <p:spPr bwMode="auto">
            <a:xfrm flipH="1">
              <a:off x="2783"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8" name="Line 1168"/>
            <p:cNvSpPr>
              <a:spLocks noChangeShapeType="1"/>
            </p:cNvSpPr>
            <p:nvPr/>
          </p:nvSpPr>
          <p:spPr bwMode="auto">
            <a:xfrm flipH="1" flipV="1">
              <a:off x="2777" y="244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89" name="Line 1169"/>
            <p:cNvSpPr>
              <a:spLocks noChangeShapeType="1"/>
            </p:cNvSpPr>
            <p:nvPr/>
          </p:nvSpPr>
          <p:spPr bwMode="auto">
            <a:xfrm flipH="1">
              <a:off x="2771"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0" name="Line 1170"/>
            <p:cNvSpPr>
              <a:spLocks noChangeShapeType="1"/>
            </p:cNvSpPr>
            <p:nvPr/>
          </p:nvSpPr>
          <p:spPr bwMode="auto">
            <a:xfrm flipH="1">
              <a:off x="2765"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1" name="Line 1171"/>
            <p:cNvSpPr>
              <a:spLocks noChangeShapeType="1"/>
            </p:cNvSpPr>
            <p:nvPr/>
          </p:nvSpPr>
          <p:spPr bwMode="auto">
            <a:xfrm flipH="1" flipV="1">
              <a:off x="2762" y="243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2" name="Line 1172"/>
            <p:cNvSpPr>
              <a:spLocks noChangeShapeType="1"/>
            </p:cNvSpPr>
            <p:nvPr/>
          </p:nvSpPr>
          <p:spPr bwMode="auto">
            <a:xfrm flipH="1">
              <a:off x="2755"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3" name="Line 1173"/>
            <p:cNvSpPr>
              <a:spLocks noChangeShapeType="1"/>
            </p:cNvSpPr>
            <p:nvPr/>
          </p:nvSpPr>
          <p:spPr bwMode="auto">
            <a:xfrm flipH="1">
              <a:off x="2749"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4" name="Line 1174"/>
            <p:cNvSpPr>
              <a:spLocks noChangeShapeType="1"/>
            </p:cNvSpPr>
            <p:nvPr/>
          </p:nvSpPr>
          <p:spPr bwMode="auto">
            <a:xfrm flipH="1" flipV="1">
              <a:off x="2743" y="2435"/>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5" name="Line 1175"/>
            <p:cNvSpPr>
              <a:spLocks noChangeShapeType="1"/>
            </p:cNvSpPr>
            <p:nvPr/>
          </p:nvSpPr>
          <p:spPr bwMode="auto">
            <a:xfrm flipH="1">
              <a:off x="2734"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6" name="Line 1176"/>
            <p:cNvSpPr>
              <a:spLocks noChangeShapeType="1"/>
            </p:cNvSpPr>
            <p:nvPr/>
          </p:nvSpPr>
          <p:spPr bwMode="auto">
            <a:xfrm flipH="1" flipV="1">
              <a:off x="2728" y="243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7" name="Line 1177"/>
            <p:cNvSpPr>
              <a:spLocks noChangeShapeType="1"/>
            </p:cNvSpPr>
            <p:nvPr/>
          </p:nvSpPr>
          <p:spPr bwMode="auto">
            <a:xfrm flipH="1">
              <a:off x="2721" y="243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8" name="Line 1178"/>
            <p:cNvSpPr>
              <a:spLocks noChangeShapeType="1"/>
            </p:cNvSpPr>
            <p:nvPr/>
          </p:nvSpPr>
          <p:spPr bwMode="auto">
            <a:xfrm flipH="1">
              <a:off x="2712"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099" name="Line 1179"/>
            <p:cNvSpPr>
              <a:spLocks noChangeShapeType="1"/>
            </p:cNvSpPr>
            <p:nvPr/>
          </p:nvSpPr>
          <p:spPr bwMode="auto">
            <a:xfrm flipH="1">
              <a:off x="2706"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0" name="Line 1180"/>
            <p:cNvSpPr>
              <a:spLocks noChangeShapeType="1"/>
            </p:cNvSpPr>
            <p:nvPr/>
          </p:nvSpPr>
          <p:spPr bwMode="auto">
            <a:xfrm flipH="1">
              <a:off x="2700"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1" name="Line 1181"/>
            <p:cNvSpPr>
              <a:spLocks noChangeShapeType="1"/>
            </p:cNvSpPr>
            <p:nvPr/>
          </p:nvSpPr>
          <p:spPr bwMode="auto">
            <a:xfrm flipH="1">
              <a:off x="2694"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2" name="Line 1182"/>
            <p:cNvSpPr>
              <a:spLocks noChangeShapeType="1"/>
            </p:cNvSpPr>
            <p:nvPr/>
          </p:nvSpPr>
          <p:spPr bwMode="auto">
            <a:xfrm flipH="1">
              <a:off x="2691"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3" name="Line 1183"/>
            <p:cNvSpPr>
              <a:spLocks noChangeShapeType="1"/>
            </p:cNvSpPr>
            <p:nvPr/>
          </p:nvSpPr>
          <p:spPr bwMode="auto">
            <a:xfrm flipH="1">
              <a:off x="2685"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4" name="Line 1184"/>
            <p:cNvSpPr>
              <a:spLocks noChangeShapeType="1"/>
            </p:cNvSpPr>
            <p:nvPr/>
          </p:nvSpPr>
          <p:spPr bwMode="auto">
            <a:xfrm flipH="1">
              <a:off x="2678"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5" name="Line 1185"/>
            <p:cNvSpPr>
              <a:spLocks noChangeShapeType="1"/>
            </p:cNvSpPr>
            <p:nvPr/>
          </p:nvSpPr>
          <p:spPr bwMode="auto">
            <a:xfrm flipH="1">
              <a:off x="2672"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6" name="Line 1186"/>
            <p:cNvSpPr>
              <a:spLocks noChangeShapeType="1"/>
            </p:cNvSpPr>
            <p:nvPr/>
          </p:nvSpPr>
          <p:spPr bwMode="auto">
            <a:xfrm flipH="1">
              <a:off x="2663"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7" name="Line 1187"/>
            <p:cNvSpPr>
              <a:spLocks noChangeShapeType="1"/>
            </p:cNvSpPr>
            <p:nvPr/>
          </p:nvSpPr>
          <p:spPr bwMode="auto">
            <a:xfrm flipH="1">
              <a:off x="2657"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8" name="Line 1188"/>
            <p:cNvSpPr>
              <a:spLocks noChangeShapeType="1"/>
            </p:cNvSpPr>
            <p:nvPr/>
          </p:nvSpPr>
          <p:spPr bwMode="auto">
            <a:xfrm flipH="1">
              <a:off x="2651"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09" name="Line 1189"/>
            <p:cNvSpPr>
              <a:spLocks noChangeShapeType="1"/>
            </p:cNvSpPr>
            <p:nvPr/>
          </p:nvSpPr>
          <p:spPr bwMode="auto">
            <a:xfrm flipH="1">
              <a:off x="2641"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0" name="Line 1190"/>
            <p:cNvSpPr>
              <a:spLocks noChangeShapeType="1"/>
            </p:cNvSpPr>
            <p:nvPr/>
          </p:nvSpPr>
          <p:spPr bwMode="auto">
            <a:xfrm flipH="1" flipV="1">
              <a:off x="2635" y="241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1" name="Line 1191"/>
            <p:cNvSpPr>
              <a:spLocks noChangeShapeType="1"/>
            </p:cNvSpPr>
            <p:nvPr/>
          </p:nvSpPr>
          <p:spPr bwMode="auto">
            <a:xfrm flipH="1">
              <a:off x="2629"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2" name="Line 1192"/>
            <p:cNvSpPr>
              <a:spLocks noChangeShapeType="1"/>
            </p:cNvSpPr>
            <p:nvPr/>
          </p:nvSpPr>
          <p:spPr bwMode="auto">
            <a:xfrm flipH="1">
              <a:off x="2623"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3" name="Line 1193"/>
            <p:cNvSpPr>
              <a:spLocks noChangeShapeType="1"/>
            </p:cNvSpPr>
            <p:nvPr/>
          </p:nvSpPr>
          <p:spPr bwMode="auto">
            <a:xfrm flipH="1" flipV="1">
              <a:off x="2620" y="241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4" name="Line 1194"/>
            <p:cNvSpPr>
              <a:spLocks noChangeShapeType="1"/>
            </p:cNvSpPr>
            <p:nvPr/>
          </p:nvSpPr>
          <p:spPr bwMode="auto">
            <a:xfrm flipH="1">
              <a:off x="2614"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5" name="Line 1195"/>
            <p:cNvSpPr>
              <a:spLocks noChangeShapeType="1"/>
            </p:cNvSpPr>
            <p:nvPr/>
          </p:nvSpPr>
          <p:spPr bwMode="auto">
            <a:xfrm flipH="1">
              <a:off x="2607" y="241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6" name="Line 1196"/>
            <p:cNvSpPr>
              <a:spLocks noChangeShapeType="1"/>
            </p:cNvSpPr>
            <p:nvPr/>
          </p:nvSpPr>
          <p:spPr bwMode="auto">
            <a:xfrm flipH="1" flipV="1">
              <a:off x="2601" y="240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7" name="Line 1197"/>
            <p:cNvSpPr>
              <a:spLocks noChangeShapeType="1"/>
            </p:cNvSpPr>
            <p:nvPr/>
          </p:nvSpPr>
          <p:spPr bwMode="auto">
            <a:xfrm flipH="1">
              <a:off x="2598"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8" name="Line 1198"/>
            <p:cNvSpPr>
              <a:spLocks noChangeShapeType="1"/>
            </p:cNvSpPr>
            <p:nvPr/>
          </p:nvSpPr>
          <p:spPr bwMode="auto">
            <a:xfrm flipH="1">
              <a:off x="2592"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19" name="Line 1199"/>
            <p:cNvSpPr>
              <a:spLocks noChangeShapeType="1"/>
            </p:cNvSpPr>
            <p:nvPr/>
          </p:nvSpPr>
          <p:spPr bwMode="auto">
            <a:xfrm flipH="1" flipV="1">
              <a:off x="2586" y="240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0" name="Line 1200"/>
            <p:cNvSpPr>
              <a:spLocks noChangeShapeType="1"/>
            </p:cNvSpPr>
            <p:nvPr/>
          </p:nvSpPr>
          <p:spPr bwMode="auto">
            <a:xfrm flipH="1">
              <a:off x="2580"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1" name="Line 1201"/>
            <p:cNvSpPr>
              <a:spLocks noChangeShapeType="1"/>
            </p:cNvSpPr>
            <p:nvPr/>
          </p:nvSpPr>
          <p:spPr bwMode="auto">
            <a:xfrm flipH="1" flipV="1">
              <a:off x="2570" y="2401"/>
              <a:ext cx="4"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2" name="Line 1202"/>
            <p:cNvSpPr>
              <a:spLocks noChangeShapeType="1"/>
            </p:cNvSpPr>
            <p:nvPr/>
          </p:nvSpPr>
          <p:spPr bwMode="auto">
            <a:xfrm flipH="1">
              <a:off x="2564"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3" name="Line 1203"/>
            <p:cNvSpPr>
              <a:spLocks noChangeShapeType="1"/>
            </p:cNvSpPr>
            <p:nvPr/>
          </p:nvSpPr>
          <p:spPr bwMode="auto">
            <a:xfrm flipH="1">
              <a:off x="2558"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4" name="Line 1204"/>
            <p:cNvSpPr>
              <a:spLocks noChangeShapeType="1"/>
            </p:cNvSpPr>
            <p:nvPr/>
          </p:nvSpPr>
          <p:spPr bwMode="auto">
            <a:xfrm flipH="1">
              <a:off x="2552"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5" name="Line 1205"/>
            <p:cNvSpPr>
              <a:spLocks noChangeShapeType="1"/>
            </p:cNvSpPr>
            <p:nvPr/>
          </p:nvSpPr>
          <p:spPr bwMode="auto">
            <a:xfrm flipH="1">
              <a:off x="2549"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6" name="Line 1206"/>
            <p:cNvSpPr>
              <a:spLocks noChangeShapeType="1"/>
            </p:cNvSpPr>
            <p:nvPr/>
          </p:nvSpPr>
          <p:spPr bwMode="auto">
            <a:xfrm flipH="1">
              <a:off x="2543"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7" name="Line 1207"/>
            <p:cNvSpPr>
              <a:spLocks noChangeShapeType="1"/>
            </p:cNvSpPr>
            <p:nvPr/>
          </p:nvSpPr>
          <p:spPr bwMode="auto">
            <a:xfrm flipH="1">
              <a:off x="2537"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8" name="Line 1208"/>
            <p:cNvSpPr>
              <a:spLocks noChangeShapeType="1"/>
            </p:cNvSpPr>
            <p:nvPr/>
          </p:nvSpPr>
          <p:spPr bwMode="auto">
            <a:xfrm flipH="1">
              <a:off x="2530" y="239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29" name="Line 1209"/>
            <p:cNvSpPr>
              <a:spLocks noChangeShapeType="1"/>
            </p:cNvSpPr>
            <p:nvPr/>
          </p:nvSpPr>
          <p:spPr bwMode="auto">
            <a:xfrm flipH="1">
              <a:off x="2527"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0" name="Line 1210"/>
            <p:cNvSpPr>
              <a:spLocks noChangeShapeType="1"/>
            </p:cNvSpPr>
            <p:nvPr/>
          </p:nvSpPr>
          <p:spPr bwMode="auto">
            <a:xfrm flipH="1">
              <a:off x="2521"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grpSp>
        <p:nvGrpSpPr>
          <p:cNvPr id="83332" name="Group 1412"/>
          <p:cNvGrpSpPr>
            <a:grpSpLocks/>
          </p:cNvGrpSpPr>
          <p:nvPr/>
        </p:nvGrpSpPr>
        <p:grpSpPr bwMode="auto">
          <a:xfrm>
            <a:off x="3303588" y="3743325"/>
            <a:ext cx="1617662" cy="155575"/>
            <a:chOff x="2081" y="2358"/>
            <a:chExt cx="1019" cy="98"/>
          </a:xfrm>
        </p:grpSpPr>
        <p:sp>
          <p:nvSpPr>
            <p:cNvPr id="83132" name="Line 1212"/>
            <p:cNvSpPr>
              <a:spLocks noChangeShapeType="1"/>
            </p:cNvSpPr>
            <p:nvPr/>
          </p:nvSpPr>
          <p:spPr bwMode="auto">
            <a:xfrm flipH="1">
              <a:off x="2515"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3" name="Line 1213"/>
            <p:cNvSpPr>
              <a:spLocks noChangeShapeType="1"/>
            </p:cNvSpPr>
            <p:nvPr/>
          </p:nvSpPr>
          <p:spPr bwMode="auto">
            <a:xfrm flipH="1">
              <a:off x="2509"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4" name="Line 1214"/>
            <p:cNvSpPr>
              <a:spLocks noChangeShapeType="1"/>
            </p:cNvSpPr>
            <p:nvPr/>
          </p:nvSpPr>
          <p:spPr bwMode="auto">
            <a:xfrm flipH="1">
              <a:off x="2500"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5" name="Line 1215"/>
            <p:cNvSpPr>
              <a:spLocks noChangeShapeType="1"/>
            </p:cNvSpPr>
            <p:nvPr/>
          </p:nvSpPr>
          <p:spPr bwMode="auto">
            <a:xfrm flipH="1">
              <a:off x="2493" y="2388"/>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6" name="Line 1216"/>
            <p:cNvSpPr>
              <a:spLocks noChangeShapeType="1"/>
            </p:cNvSpPr>
            <p:nvPr/>
          </p:nvSpPr>
          <p:spPr bwMode="auto">
            <a:xfrm flipH="1">
              <a:off x="2487"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7" name="Line 1217"/>
            <p:cNvSpPr>
              <a:spLocks noChangeShapeType="1"/>
            </p:cNvSpPr>
            <p:nvPr/>
          </p:nvSpPr>
          <p:spPr bwMode="auto">
            <a:xfrm flipH="1">
              <a:off x="2481"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8" name="Line 1218"/>
            <p:cNvSpPr>
              <a:spLocks noChangeShapeType="1"/>
            </p:cNvSpPr>
            <p:nvPr/>
          </p:nvSpPr>
          <p:spPr bwMode="auto">
            <a:xfrm flipH="1" flipV="1">
              <a:off x="2478" y="238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39" name="Line 1219"/>
            <p:cNvSpPr>
              <a:spLocks noChangeShapeType="1"/>
            </p:cNvSpPr>
            <p:nvPr/>
          </p:nvSpPr>
          <p:spPr bwMode="auto">
            <a:xfrm flipH="1">
              <a:off x="2472"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0" name="Line 1220"/>
            <p:cNvSpPr>
              <a:spLocks noChangeShapeType="1"/>
            </p:cNvSpPr>
            <p:nvPr/>
          </p:nvSpPr>
          <p:spPr bwMode="auto">
            <a:xfrm flipH="1">
              <a:off x="2466"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1" name="Line 1221"/>
            <p:cNvSpPr>
              <a:spLocks noChangeShapeType="1"/>
            </p:cNvSpPr>
            <p:nvPr/>
          </p:nvSpPr>
          <p:spPr bwMode="auto">
            <a:xfrm flipH="1" flipV="1">
              <a:off x="2460" y="237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2" name="Line 1222"/>
            <p:cNvSpPr>
              <a:spLocks noChangeShapeType="1"/>
            </p:cNvSpPr>
            <p:nvPr/>
          </p:nvSpPr>
          <p:spPr bwMode="auto">
            <a:xfrm flipH="1">
              <a:off x="2456" y="237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3" name="Line 1223"/>
            <p:cNvSpPr>
              <a:spLocks noChangeShapeType="1"/>
            </p:cNvSpPr>
            <p:nvPr/>
          </p:nvSpPr>
          <p:spPr bwMode="auto">
            <a:xfrm flipH="1">
              <a:off x="2450"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4" name="Line 1224"/>
            <p:cNvSpPr>
              <a:spLocks noChangeShapeType="1"/>
            </p:cNvSpPr>
            <p:nvPr/>
          </p:nvSpPr>
          <p:spPr bwMode="auto">
            <a:xfrm flipH="1" flipV="1">
              <a:off x="2444" y="237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5" name="Line 1225"/>
            <p:cNvSpPr>
              <a:spLocks noChangeShapeType="1"/>
            </p:cNvSpPr>
            <p:nvPr/>
          </p:nvSpPr>
          <p:spPr bwMode="auto">
            <a:xfrm flipH="1">
              <a:off x="2438" y="23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6" name="Line 1226"/>
            <p:cNvSpPr>
              <a:spLocks noChangeShapeType="1"/>
            </p:cNvSpPr>
            <p:nvPr/>
          </p:nvSpPr>
          <p:spPr bwMode="auto">
            <a:xfrm flipH="1" flipV="1">
              <a:off x="2429" y="237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7" name="Line 1227"/>
            <p:cNvSpPr>
              <a:spLocks noChangeShapeType="1"/>
            </p:cNvSpPr>
            <p:nvPr/>
          </p:nvSpPr>
          <p:spPr bwMode="auto">
            <a:xfrm flipH="1">
              <a:off x="2423" y="237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8" name="Line 1228"/>
            <p:cNvSpPr>
              <a:spLocks noChangeShapeType="1"/>
            </p:cNvSpPr>
            <p:nvPr/>
          </p:nvSpPr>
          <p:spPr bwMode="auto">
            <a:xfrm flipH="1">
              <a:off x="2416" y="2373"/>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49" name="Line 1229"/>
            <p:cNvSpPr>
              <a:spLocks noChangeShapeType="1"/>
            </p:cNvSpPr>
            <p:nvPr/>
          </p:nvSpPr>
          <p:spPr bwMode="auto">
            <a:xfrm flipV="1">
              <a:off x="2413" y="2370"/>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0" name="Line 1230"/>
            <p:cNvSpPr>
              <a:spLocks noChangeShapeType="1"/>
            </p:cNvSpPr>
            <p:nvPr/>
          </p:nvSpPr>
          <p:spPr bwMode="auto">
            <a:xfrm flipH="1">
              <a:off x="2407" y="23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1" name="Line 1231"/>
            <p:cNvSpPr>
              <a:spLocks noChangeShapeType="1"/>
            </p:cNvSpPr>
            <p:nvPr/>
          </p:nvSpPr>
          <p:spPr bwMode="auto">
            <a:xfrm flipH="1">
              <a:off x="2401" y="237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2" name="Line 1232"/>
            <p:cNvSpPr>
              <a:spLocks noChangeShapeType="1"/>
            </p:cNvSpPr>
            <p:nvPr/>
          </p:nvSpPr>
          <p:spPr bwMode="auto">
            <a:xfrm flipH="1">
              <a:off x="2395" y="23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3" name="Line 1233"/>
            <p:cNvSpPr>
              <a:spLocks noChangeShapeType="1"/>
            </p:cNvSpPr>
            <p:nvPr/>
          </p:nvSpPr>
          <p:spPr bwMode="auto">
            <a:xfrm flipH="1">
              <a:off x="2389" y="23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4" name="Line 1234"/>
            <p:cNvSpPr>
              <a:spLocks noChangeShapeType="1"/>
            </p:cNvSpPr>
            <p:nvPr/>
          </p:nvSpPr>
          <p:spPr bwMode="auto">
            <a:xfrm flipH="1">
              <a:off x="2386" y="236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5" name="Line 1235"/>
            <p:cNvSpPr>
              <a:spLocks noChangeShapeType="1"/>
            </p:cNvSpPr>
            <p:nvPr/>
          </p:nvSpPr>
          <p:spPr bwMode="auto">
            <a:xfrm flipH="1">
              <a:off x="2379" y="236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6" name="Line 1236"/>
            <p:cNvSpPr>
              <a:spLocks noChangeShapeType="1"/>
            </p:cNvSpPr>
            <p:nvPr/>
          </p:nvSpPr>
          <p:spPr bwMode="auto">
            <a:xfrm flipH="1">
              <a:off x="2373" y="236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7" name="Line 1237"/>
            <p:cNvSpPr>
              <a:spLocks noChangeShapeType="1"/>
            </p:cNvSpPr>
            <p:nvPr/>
          </p:nvSpPr>
          <p:spPr bwMode="auto">
            <a:xfrm flipH="1">
              <a:off x="2367" y="236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8" name="Line 1238"/>
            <p:cNvSpPr>
              <a:spLocks noChangeShapeType="1"/>
            </p:cNvSpPr>
            <p:nvPr/>
          </p:nvSpPr>
          <p:spPr bwMode="auto">
            <a:xfrm flipH="1">
              <a:off x="2358" y="236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59" name="Line 1239"/>
            <p:cNvSpPr>
              <a:spLocks noChangeShapeType="1"/>
            </p:cNvSpPr>
            <p:nvPr/>
          </p:nvSpPr>
          <p:spPr bwMode="auto">
            <a:xfrm flipH="1">
              <a:off x="2352" y="236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0" name="Line 1240"/>
            <p:cNvSpPr>
              <a:spLocks noChangeShapeType="1"/>
            </p:cNvSpPr>
            <p:nvPr/>
          </p:nvSpPr>
          <p:spPr bwMode="auto">
            <a:xfrm flipH="1">
              <a:off x="2346" y="235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1" name="Line 1241"/>
            <p:cNvSpPr>
              <a:spLocks noChangeShapeType="1"/>
            </p:cNvSpPr>
            <p:nvPr/>
          </p:nvSpPr>
          <p:spPr bwMode="auto">
            <a:xfrm flipH="1">
              <a:off x="2336" y="235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2" name="Line 1242"/>
            <p:cNvSpPr>
              <a:spLocks noChangeShapeType="1"/>
            </p:cNvSpPr>
            <p:nvPr/>
          </p:nvSpPr>
          <p:spPr bwMode="auto">
            <a:xfrm flipH="1">
              <a:off x="3097" y="23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3" name="Line 1243"/>
            <p:cNvSpPr>
              <a:spLocks noChangeShapeType="1"/>
            </p:cNvSpPr>
            <p:nvPr/>
          </p:nvSpPr>
          <p:spPr bwMode="auto">
            <a:xfrm flipH="1">
              <a:off x="3091" y="23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4" name="Line 1244"/>
            <p:cNvSpPr>
              <a:spLocks noChangeShapeType="1"/>
            </p:cNvSpPr>
            <p:nvPr/>
          </p:nvSpPr>
          <p:spPr bwMode="auto">
            <a:xfrm flipH="1">
              <a:off x="3085" y="23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5" name="Line 1245"/>
            <p:cNvSpPr>
              <a:spLocks noChangeShapeType="1"/>
            </p:cNvSpPr>
            <p:nvPr/>
          </p:nvSpPr>
          <p:spPr bwMode="auto">
            <a:xfrm flipH="1">
              <a:off x="3082" y="23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6" name="Line 1246"/>
            <p:cNvSpPr>
              <a:spLocks noChangeShapeType="1"/>
            </p:cNvSpPr>
            <p:nvPr/>
          </p:nvSpPr>
          <p:spPr bwMode="auto">
            <a:xfrm flipH="1">
              <a:off x="3076" y="237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7" name="Line 1247"/>
            <p:cNvSpPr>
              <a:spLocks noChangeShapeType="1"/>
            </p:cNvSpPr>
            <p:nvPr/>
          </p:nvSpPr>
          <p:spPr bwMode="auto">
            <a:xfrm flipH="1">
              <a:off x="3070" y="237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8" name="Line 1248"/>
            <p:cNvSpPr>
              <a:spLocks noChangeShapeType="1"/>
            </p:cNvSpPr>
            <p:nvPr/>
          </p:nvSpPr>
          <p:spPr bwMode="auto">
            <a:xfrm flipH="1">
              <a:off x="3064"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69" name="Line 1249"/>
            <p:cNvSpPr>
              <a:spLocks noChangeShapeType="1"/>
            </p:cNvSpPr>
            <p:nvPr/>
          </p:nvSpPr>
          <p:spPr bwMode="auto">
            <a:xfrm flipH="1">
              <a:off x="3054"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0" name="Line 1250"/>
            <p:cNvSpPr>
              <a:spLocks noChangeShapeType="1"/>
            </p:cNvSpPr>
            <p:nvPr/>
          </p:nvSpPr>
          <p:spPr bwMode="auto">
            <a:xfrm flipH="1">
              <a:off x="3048"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1" name="Line 1251"/>
            <p:cNvSpPr>
              <a:spLocks noChangeShapeType="1"/>
            </p:cNvSpPr>
            <p:nvPr/>
          </p:nvSpPr>
          <p:spPr bwMode="auto">
            <a:xfrm flipH="1">
              <a:off x="3042"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2" name="Line 1252"/>
            <p:cNvSpPr>
              <a:spLocks noChangeShapeType="1"/>
            </p:cNvSpPr>
            <p:nvPr/>
          </p:nvSpPr>
          <p:spPr bwMode="auto">
            <a:xfrm flipH="1">
              <a:off x="3036" y="237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3" name="Line 1253"/>
            <p:cNvSpPr>
              <a:spLocks noChangeShapeType="1"/>
            </p:cNvSpPr>
            <p:nvPr/>
          </p:nvSpPr>
          <p:spPr bwMode="auto">
            <a:xfrm flipH="1">
              <a:off x="3027"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4" name="Line 1254"/>
            <p:cNvSpPr>
              <a:spLocks noChangeShapeType="1"/>
            </p:cNvSpPr>
            <p:nvPr/>
          </p:nvSpPr>
          <p:spPr bwMode="auto">
            <a:xfrm flipH="1">
              <a:off x="3020"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5" name="Line 1255"/>
            <p:cNvSpPr>
              <a:spLocks noChangeShapeType="1"/>
            </p:cNvSpPr>
            <p:nvPr/>
          </p:nvSpPr>
          <p:spPr bwMode="auto">
            <a:xfrm flipH="1">
              <a:off x="3014"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6" name="Line 1256"/>
            <p:cNvSpPr>
              <a:spLocks noChangeShapeType="1"/>
            </p:cNvSpPr>
            <p:nvPr/>
          </p:nvSpPr>
          <p:spPr bwMode="auto">
            <a:xfrm flipH="1">
              <a:off x="3008"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7" name="Line 1257"/>
            <p:cNvSpPr>
              <a:spLocks noChangeShapeType="1"/>
            </p:cNvSpPr>
            <p:nvPr/>
          </p:nvSpPr>
          <p:spPr bwMode="auto">
            <a:xfrm flipH="1">
              <a:off x="2999"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8" name="Line 1258"/>
            <p:cNvSpPr>
              <a:spLocks noChangeShapeType="1"/>
            </p:cNvSpPr>
            <p:nvPr/>
          </p:nvSpPr>
          <p:spPr bwMode="auto">
            <a:xfrm flipH="1">
              <a:off x="2993" y="238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79" name="Line 1259"/>
            <p:cNvSpPr>
              <a:spLocks noChangeShapeType="1"/>
            </p:cNvSpPr>
            <p:nvPr/>
          </p:nvSpPr>
          <p:spPr bwMode="auto">
            <a:xfrm flipH="1">
              <a:off x="2986" y="238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0" name="Line 1260"/>
            <p:cNvSpPr>
              <a:spLocks noChangeShapeType="1"/>
            </p:cNvSpPr>
            <p:nvPr/>
          </p:nvSpPr>
          <p:spPr bwMode="auto">
            <a:xfrm flipH="1">
              <a:off x="2980"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1" name="Line 1261"/>
            <p:cNvSpPr>
              <a:spLocks noChangeShapeType="1"/>
            </p:cNvSpPr>
            <p:nvPr/>
          </p:nvSpPr>
          <p:spPr bwMode="auto">
            <a:xfrm flipH="1">
              <a:off x="2977"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2" name="Line 1262"/>
            <p:cNvSpPr>
              <a:spLocks noChangeShapeType="1"/>
            </p:cNvSpPr>
            <p:nvPr/>
          </p:nvSpPr>
          <p:spPr bwMode="auto">
            <a:xfrm flipH="1">
              <a:off x="2971"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3" name="Line 1263"/>
            <p:cNvSpPr>
              <a:spLocks noChangeShapeType="1"/>
            </p:cNvSpPr>
            <p:nvPr/>
          </p:nvSpPr>
          <p:spPr bwMode="auto">
            <a:xfrm flipH="1">
              <a:off x="2965"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4" name="Line 1264"/>
            <p:cNvSpPr>
              <a:spLocks noChangeShapeType="1"/>
            </p:cNvSpPr>
            <p:nvPr/>
          </p:nvSpPr>
          <p:spPr bwMode="auto">
            <a:xfrm flipH="1">
              <a:off x="2959"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5" name="Line 1265"/>
            <p:cNvSpPr>
              <a:spLocks noChangeShapeType="1"/>
            </p:cNvSpPr>
            <p:nvPr/>
          </p:nvSpPr>
          <p:spPr bwMode="auto">
            <a:xfrm flipH="1">
              <a:off x="2953" y="238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6" name="Line 1266"/>
            <p:cNvSpPr>
              <a:spLocks noChangeShapeType="1"/>
            </p:cNvSpPr>
            <p:nvPr/>
          </p:nvSpPr>
          <p:spPr bwMode="auto">
            <a:xfrm flipH="1">
              <a:off x="2950"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7" name="Line 1267"/>
            <p:cNvSpPr>
              <a:spLocks noChangeShapeType="1"/>
            </p:cNvSpPr>
            <p:nvPr/>
          </p:nvSpPr>
          <p:spPr bwMode="auto">
            <a:xfrm flipH="1">
              <a:off x="2943"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8" name="Line 1268"/>
            <p:cNvSpPr>
              <a:spLocks noChangeShapeType="1"/>
            </p:cNvSpPr>
            <p:nvPr/>
          </p:nvSpPr>
          <p:spPr bwMode="auto">
            <a:xfrm flipH="1">
              <a:off x="2937"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89" name="Line 1269"/>
            <p:cNvSpPr>
              <a:spLocks noChangeShapeType="1"/>
            </p:cNvSpPr>
            <p:nvPr/>
          </p:nvSpPr>
          <p:spPr bwMode="auto">
            <a:xfrm flipH="1">
              <a:off x="2931"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0" name="Line 1270"/>
            <p:cNvSpPr>
              <a:spLocks noChangeShapeType="1"/>
            </p:cNvSpPr>
            <p:nvPr/>
          </p:nvSpPr>
          <p:spPr bwMode="auto">
            <a:xfrm flipH="1">
              <a:off x="2925"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1" name="Line 1271"/>
            <p:cNvSpPr>
              <a:spLocks noChangeShapeType="1"/>
            </p:cNvSpPr>
            <p:nvPr/>
          </p:nvSpPr>
          <p:spPr bwMode="auto">
            <a:xfrm flipH="1">
              <a:off x="2922"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2" name="Line 1272"/>
            <p:cNvSpPr>
              <a:spLocks noChangeShapeType="1"/>
            </p:cNvSpPr>
            <p:nvPr/>
          </p:nvSpPr>
          <p:spPr bwMode="auto">
            <a:xfrm flipH="1">
              <a:off x="2916" y="238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3" name="Line 1273"/>
            <p:cNvSpPr>
              <a:spLocks noChangeShapeType="1"/>
            </p:cNvSpPr>
            <p:nvPr/>
          </p:nvSpPr>
          <p:spPr bwMode="auto">
            <a:xfrm flipH="1">
              <a:off x="2909" y="239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4" name="Line 1274"/>
            <p:cNvSpPr>
              <a:spLocks noChangeShapeType="1"/>
            </p:cNvSpPr>
            <p:nvPr/>
          </p:nvSpPr>
          <p:spPr bwMode="auto">
            <a:xfrm flipH="1">
              <a:off x="2903"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5" name="Line 1275"/>
            <p:cNvSpPr>
              <a:spLocks noChangeShapeType="1"/>
            </p:cNvSpPr>
            <p:nvPr/>
          </p:nvSpPr>
          <p:spPr bwMode="auto">
            <a:xfrm flipH="1">
              <a:off x="2897"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6" name="Line 1276"/>
            <p:cNvSpPr>
              <a:spLocks noChangeShapeType="1"/>
            </p:cNvSpPr>
            <p:nvPr/>
          </p:nvSpPr>
          <p:spPr bwMode="auto">
            <a:xfrm flipH="1">
              <a:off x="2894"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7" name="Line 1277"/>
            <p:cNvSpPr>
              <a:spLocks noChangeShapeType="1"/>
            </p:cNvSpPr>
            <p:nvPr/>
          </p:nvSpPr>
          <p:spPr bwMode="auto">
            <a:xfrm flipH="1">
              <a:off x="2888"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8" name="Line 1278"/>
            <p:cNvSpPr>
              <a:spLocks noChangeShapeType="1"/>
            </p:cNvSpPr>
            <p:nvPr/>
          </p:nvSpPr>
          <p:spPr bwMode="auto">
            <a:xfrm flipH="1">
              <a:off x="2882"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199" name="Line 1279"/>
            <p:cNvSpPr>
              <a:spLocks noChangeShapeType="1"/>
            </p:cNvSpPr>
            <p:nvPr/>
          </p:nvSpPr>
          <p:spPr bwMode="auto">
            <a:xfrm flipH="1">
              <a:off x="2876" y="239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0" name="Line 1280"/>
            <p:cNvSpPr>
              <a:spLocks noChangeShapeType="1"/>
            </p:cNvSpPr>
            <p:nvPr/>
          </p:nvSpPr>
          <p:spPr bwMode="auto">
            <a:xfrm flipH="1">
              <a:off x="2866"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1" name="Line 1281"/>
            <p:cNvSpPr>
              <a:spLocks noChangeShapeType="1"/>
            </p:cNvSpPr>
            <p:nvPr/>
          </p:nvSpPr>
          <p:spPr bwMode="auto">
            <a:xfrm flipH="1">
              <a:off x="2860"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2" name="Line 1282"/>
            <p:cNvSpPr>
              <a:spLocks noChangeShapeType="1"/>
            </p:cNvSpPr>
            <p:nvPr/>
          </p:nvSpPr>
          <p:spPr bwMode="auto">
            <a:xfrm flipH="1">
              <a:off x="2854"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3" name="Line 1283"/>
            <p:cNvSpPr>
              <a:spLocks noChangeShapeType="1"/>
            </p:cNvSpPr>
            <p:nvPr/>
          </p:nvSpPr>
          <p:spPr bwMode="auto">
            <a:xfrm flipH="1">
              <a:off x="2848"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4" name="Line 1284"/>
            <p:cNvSpPr>
              <a:spLocks noChangeShapeType="1"/>
            </p:cNvSpPr>
            <p:nvPr/>
          </p:nvSpPr>
          <p:spPr bwMode="auto">
            <a:xfrm flipH="1">
              <a:off x="2839" y="239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5" name="Line 1285"/>
            <p:cNvSpPr>
              <a:spLocks noChangeShapeType="1"/>
            </p:cNvSpPr>
            <p:nvPr/>
          </p:nvSpPr>
          <p:spPr bwMode="auto">
            <a:xfrm flipH="1">
              <a:off x="2832"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6" name="Line 1286"/>
            <p:cNvSpPr>
              <a:spLocks noChangeShapeType="1"/>
            </p:cNvSpPr>
            <p:nvPr/>
          </p:nvSpPr>
          <p:spPr bwMode="auto">
            <a:xfrm flipH="1">
              <a:off x="2826"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7" name="Line 1287"/>
            <p:cNvSpPr>
              <a:spLocks noChangeShapeType="1"/>
            </p:cNvSpPr>
            <p:nvPr/>
          </p:nvSpPr>
          <p:spPr bwMode="auto">
            <a:xfrm flipH="1">
              <a:off x="2820"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8" name="Line 1288"/>
            <p:cNvSpPr>
              <a:spLocks noChangeShapeType="1"/>
            </p:cNvSpPr>
            <p:nvPr/>
          </p:nvSpPr>
          <p:spPr bwMode="auto">
            <a:xfrm flipH="1">
              <a:off x="2811"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09" name="Line 1289"/>
            <p:cNvSpPr>
              <a:spLocks noChangeShapeType="1"/>
            </p:cNvSpPr>
            <p:nvPr/>
          </p:nvSpPr>
          <p:spPr bwMode="auto">
            <a:xfrm flipH="1">
              <a:off x="2805"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0" name="Line 1290"/>
            <p:cNvSpPr>
              <a:spLocks noChangeShapeType="1"/>
            </p:cNvSpPr>
            <p:nvPr/>
          </p:nvSpPr>
          <p:spPr bwMode="auto">
            <a:xfrm flipH="1">
              <a:off x="2799" y="239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1" name="Line 1291"/>
            <p:cNvSpPr>
              <a:spLocks noChangeShapeType="1"/>
            </p:cNvSpPr>
            <p:nvPr/>
          </p:nvSpPr>
          <p:spPr bwMode="auto">
            <a:xfrm flipH="1">
              <a:off x="2792"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2" name="Line 1292"/>
            <p:cNvSpPr>
              <a:spLocks noChangeShapeType="1"/>
            </p:cNvSpPr>
            <p:nvPr/>
          </p:nvSpPr>
          <p:spPr bwMode="auto">
            <a:xfrm flipH="1">
              <a:off x="2789"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3" name="Line 1293"/>
            <p:cNvSpPr>
              <a:spLocks noChangeShapeType="1"/>
            </p:cNvSpPr>
            <p:nvPr/>
          </p:nvSpPr>
          <p:spPr bwMode="auto">
            <a:xfrm flipH="1">
              <a:off x="2783"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4" name="Line 1294"/>
            <p:cNvSpPr>
              <a:spLocks noChangeShapeType="1"/>
            </p:cNvSpPr>
            <p:nvPr/>
          </p:nvSpPr>
          <p:spPr bwMode="auto">
            <a:xfrm flipH="1">
              <a:off x="2777"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5" name="Line 1295"/>
            <p:cNvSpPr>
              <a:spLocks noChangeShapeType="1"/>
            </p:cNvSpPr>
            <p:nvPr/>
          </p:nvSpPr>
          <p:spPr bwMode="auto">
            <a:xfrm flipH="1">
              <a:off x="2771"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6" name="Line 1296"/>
            <p:cNvSpPr>
              <a:spLocks noChangeShapeType="1"/>
            </p:cNvSpPr>
            <p:nvPr/>
          </p:nvSpPr>
          <p:spPr bwMode="auto">
            <a:xfrm flipH="1">
              <a:off x="2765"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7" name="Line 1297"/>
            <p:cNvSpPr>
              <a:spLocks noChangeShapeType="1"/>
            </p:cNvSpPr>
            <p:nvPr/>
          </p:nvSpPr>
          <p:spPr bwMode="auto">
            <a:xfrm flipH="1">
              <a:off x="2762" y="240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8" name="Line 1298"/>
            <p:cNvSpPr>
              <a:spLocks noChangeShapeType="1"/>
            </p:cNvSpPr>
            <p:nvPr/>
          </p:nvSpPr>
          <p:spPr bwMode="auto">
            <a:xfrm flipH="1">
              <a:off x="2755"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19" name="Line 1299"/>
            <p:cNvSpPr>
              <a:spLocks noChangeShapeType="1"/>
            </p:cNvSpPr>
            <p:nvPr/>
          </p:nvSpPr>
          <p:spPr bwMode="auto">
            <a:xfrm flipH="1">
              <a:off x="2749"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0" name="Line 1300"/>
            <p:cNvSpPr>
              <a:spLocks noChangeShapeType="1"/>
            </p:cNvSpPr>
            <p:nvPr/>
          </p:nvSpPr>
          <p:spPr bwMode="auto">
            <a:xfrm flipH="1">
              <a:off x="2743"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1" name="Line 1301"/>
            <p:cNvSpPr>
              <a:spLocks noChangeShapeType="1"/>
            </p:cNvSpPr>
            <p:nvPr/>
          </p:nvSpPr>
          <p:spPr bwMode="auto">
            <a:xfrm flipH="1">
              <a:off x="2737"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2" name="Line 1302"/>
            <p:cNvSpPr>
              <a:spLocks noChangeShapeType="1"/>
            </p:cNvSpPr>
            <p:nvPr/>
          </p:nvSpPr>
          <p:spPr bwMode="auto">
            <a:xfrm flipH="1">
              <a:off x="2734"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3" name="Line 1303"/>
            <p:cNvSpPr>
              <a:spLocks noChangeShapeType="1"/>
            </p:cNvSpPr>
            <p:nvPr/>
          </p:nvSpPr>
          <p:spPr bwMode="auto">
            <a:xfrm flipH="1">
              <a:off x="2728" y="240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4" name="Line 1304"/>
            <p:cNvSpPr>
              <a:spLocks noChangeShapeType="1"/>
            </p:cNvSpPr>
            <p:nvPr/>
          </p:nvSpPr>
          <p:spPr bwMode="auto">
            <a:xfrm flipH="1">
              <a:off x="2721" y="240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5" name="Line 1305"/>
            <p:cNvSpPr>
              <a:spLocks noChangeShapeType="1"/>
            </p:cNvSpPr>
            <p:nvPr/>
          </p:nvSpPr>
          <p:spPr bwMode="auto">
            <a:xfrm flipH="1">
              <a:off x="2715"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6" name="Line 1306"/>
            <p:cNvSpPr>
              <a:spLocks noChangeShapeType="1"/>
            </p:cNvSpPr>
            <p:nvPr/>
          </p:nvSpPr>
          <p:spPr bwMode="auto">
            <a:xfrm flipH="1">
              <a:off x="2709"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7" name="Line 1307"/>
            <p:cNvSpPr>
              <a:spLocks noChangeShapeType="1"/>
            </p:cNvSpPr>
            <p:nvPr/>
          </p:nvSpPr>
          <p:spPr bwMode="auto">
            <a:xfrm flipH="1">
              <a:off x="2706"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8" name="Line 1308"/>
            <p:cNvSpPr>
              <a:spLocks noChangeShapeType="1"/>
            </p:cNvSpPr>
            <p:nvPr/>
          </p:nvSpPr>
          <p:spPr bwMode="auto">
            <a:xfrm flipH="1">
              <a:off x="2700"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29" name="Line 1309"/>
            <p:cNvSpPr>
              <a:spLocks noChangeShapeType="1"/>
            </p:cNvSpPr>
            <p:nvPr/>
          </p:nvSpPr>
          <p:spPr bwMode="auto">
            <a:xfrm flipH="1">
              <a:off x="2694"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0" name="Line 1310"/>
            <p:cNvSpPr>
              <a:spLocks noChangeShapeType="1"/>
            </p:cNvSpPr>
            <p:nvPr/>
          </p:nvSpPr>
          <p:spPr bwMode="auto">
            <a:xfrm flipH="1">
              <a:off x="2688" y="240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1" name="Line 1311"/>
            <p:cNvSpPr>
              <a:spLocks noChangeShapeType="1"/>
            </p:cNvSpPr>
            <p:nvPr/>
          </p:nvSpPr>
          <p:spPr bwMode="auto">
            <a:xfrm flipH="1">
              <a:off x="2678" y="240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2" name="Line 1312"/>
            <p:cNvSpPr>
              <a:spLocks noChangeShapeType="1"/>
            </p:cNvSpPr>
            <p:nvPr/>
          </p:nvSpPr>
          <p:spPr bwMode="auto">
            <a:xfrm flipH="1">
              <a:off x="2672"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3" name="Line 1313"/>
            <p:cNvSpPr>
              <a:spLocks noChangeShapeType="1"/>
            </p:cNvSpPr>
            <p:nvPr/>
          </p:nvSpPr>
          <p:spPr bwMode="auto">
            <a:xfrm flipH="1">
              <a:off x="2666"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4" name="Line 1314"/>
            <p:cNvSpPr>
              <a:spLocks noChangeShapeType="1"/>
            </p:cNvSpPr>
            <p:nvPr/>
          </p:nvSpPr>
          <p:spPr bwMode="auto">
            <a:xfrm flipH="1">
              <a:off x="2660"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5" name="Line 1315"/>
            <p:cNvSpPr>
              <a:spLocks noChangeShapeType="1"/>
            </p:cNvSpPr>
            <p:nvPr/>
          </p:nvSpPr>
          <p:spPr bwMode="auto">
            <a:xfrm flipH="1">
              <a:off x="2651" y="241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6" name="Line 1316"/>
            <p:cNvSpPr>
              <a:spLocks noChangeShapeType="1"/>
            </p:cNvSpPr>
            <p:nvPr/>
          </p:nvSpPr>
          <p:spPr bwMode="auto">
            <a:xfrm flipH="1">
              <a:off x="2644" y="241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7" name="Line 1317"/>
            <p:cNvSpPr>
              <a:spLocks noChangeShapeType="1"/>
            </p:cNvSpPr>
            <p:nvPr/>
          </p:nvSpPr>
          <p:spPr bwMode="auto">
            <a:xfrm flipH="1">
              <a:off x="2638" y="241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8" name="Line 1318"/>
            <p:cNvSpPr>
              <a:spLocks noChangeShapeType="1"/>
            </p:cNvSpPr>
            <p:nvPr/>
          </p:nvSpPr>
          <p:spPr bwMode="auto">
            <a:xfrm flipH="1">
              <a:off x="2632"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39" name="Line 1319"/>
            <p:cNvSpPr>
              <a:spLocks noChangeShapeType="1"/>
            </p:cNvSpPr>
            <p:nvPr/>
          </p:nvSpPr>
          <p:spPr bwMode="auto">
            <a:xfrm flipH="1">
              <a:off x="2623"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0" name="Line 1320"/>
            <p:cNvSpPr>
              <a:spLocks noChangeShapeType="1"/>
            </p:cNvSpPr>
            <p:nvPr/>
          </p:nvSpPr>
          <p:spPr bwMode="auto">
            <a:xfrm flipH="1">
              <a:off x="2617"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1" name="Line 1321"/>
            <p:cNvSpPr>
              <a:spLocks noChangeShapeType="1"/>
            </p:cNvSpPr>
            <p:nvPr/>
          </p:nvSpPr>
          <p:spPr bwMode="auto">
            <a:xfrm flipH="1">
              <a:off x="2611"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2" name="Line 1322"/>
            <p:cNvSpPr>
              <a:spLocks noChangeShapeType="1"/>
            </p:cNvSpPr>
            <p:nvPr/>
          </p:nvSpPr>
          <p:spPr bwMode="auto">
            <a:xfrm flipH="1">
              <a:off x="2604" y="241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3" name="Line 1323"/>
            <p:cNvSpPr>
              <a:spLocks noChangeShapeType="1"/>
            </p:cNvSpPr>
            <p:nvPr/>
          </p:nvSpPr>
          <p:spPr bwMode="auto">
            <a:xfrm>
              <a:off x="2601" y="2413"/>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4" name="Line 1324"/>
            <p:cNvSpPr>
              <a:spLocks noChangeShapeType="1"/>
            </p:cNvSpPr>
            <p:nvPr/>
          </p:nvSpPr>
          <p:spPr bwMode="auto">
            <a:xfrm flipH="1">
              <a:off x="2595"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5" name="Line 1325"/>
            <p:cNvSpPr>
              <a:spLocks noChangeShapeType="1"/>
            </p:cNvSpPr>
            <p:nvPr/>
          </p:nvSpPr>
          <p:spPr bwMode="auto">
            <a:xfrm flipH="1">
              <a:off x="2589"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6" name="Line 1326"/>
            <p:cNvSpPr>
              <a:spLocks noChangeShapeType="1"/>
            </p:cNvSpPr>
            <p:nvPr/>
          </p:nvSpPr>
          <p:spPr bwMode="auto">
            <a:xfrm flipH="1">
              <a:off x="2583"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7" name="Line 1327"/>
            <p:cNvSpPr>
              <a:spLocks noChangeShapeType="1"/>
            </p:cNvSpPr>
            <p:nvPr/>
          </p:nvSpPr>
          <p:spPr bwMode="auto">
            <a:xfrm flipH="1">
              <a:off x="2577"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8" name="Line 1328"/>
            <p:cNvSpPr>
              <a:spLocks noChangeShapeType="1"/>
            </p:cNvSpPr>
            <p:nvPr/>
          </p:nvSpPr>
          <p:spPr bwMode="auto">
            <a:xfrm flipH="1">
              <a:off x="2574"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49" name="Line 1329"/>
            <p:cNvSpPr>
              <a:spLocks noChangeShapeType="1"/>
            </p:cNvSpPr>
            <p:nvPr/>
          </p:nvSpPr>
          <p:spPr bwMode="auto">
            <a:xfrm flipH="1">
              <a:off x="2567" y="241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0" name="Line 1330"/>
            <p:cNvSpPr>
              <a:spLocks noChangeShapeType="1"/>
            </p:cNvSpPr>
            <p:nvPr/>
          </p:nvSpPr>
          <p:spPr bwMode="auto">
            <a:xfrm flipH="1">
              <a:off x="2561" y="241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1" name="Line 1331"/>
            <p:cNvSpPr>
              <a:spLocks noChangeShapeType="1"/>
            </p:cNvSpPr>
            <p:nvPr/>
          </p:nvSpPr>
          <p:spPr bwMode="auto">
            <a:xfrm flipH="1">
              <a:off x="2555"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2" name="Line 1332"/>
            <p:cNvSpPr>
              <a:spLocks noChangeShapeType="1"/>
            </p:cNvSpPr>
            <p:nvPr/>
          </p:nvSpPr>
          <p:spPr bwMode="auto">
            <a:xfrm flipH="1">
              <a:off x="2549"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3" name="Line 1333"/>
            <p:cNvSpPr>
              <a:spLocks noChangeShapeType="1"/>
            </p:cNvSpPr>
            <p:nvPr/>
          </p:nvSpPr>
          <p:spPr bwMode="auto">
            <a:xfrm flipH="1">
              <a:off x="2546"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4" name="Line 1334"/>
            <p:cNvSpPr>
              <a:spLocks noChangeShapeType="1"/>
            </p:cNvSpPr>
            <p:nvPr/>
          </p:nvSpPr>
          <p:spPr bwMode="auto">
            <a:xfrm flipH="1">
              <a:off x="2540"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5" name="Line 1335"/>
            <p:cNvSpPr>
              <a:spLocks noChangeShapeType="1"/>
            </p:cNvSpPr>
            <p:nvPr/>
          </p:nvSpPr>
          <p:spPr bwMode="auto">
            <a:xfrm flipH="1">
              <a:off x="2534"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6" name="Line 1336"/>
            <p:cNvSpPr>
              <a:spLocks noChangeShapeType="1"/>
            </p:cNvSpPr>
            <p:nvPr/>
          </p:nvSpPr>
          <p:spPr bwMode="auto">
            <a:xfrm flipH="1">
              <a:off x="2527" y="241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7" name="Line 1337"/>
            <p:cNvSpPr>
              <a:spLocks noChangeShapeType="1"/>
            </p:cNvSpPr>
            <p:nvPr/>
          </p:nvSpPr>
          <p:spPr bwMode="auto">
            <a:xfrm flipH="1">
              <a:off x="2521" y="241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8" name="Line 1338"/>
            <p:cNvSpPr>
              <a:spLocks noChangeShapeType="1"/>
            </p:cNvSpPr>
            <p:nvPr/>
          </p:nvSpPr>
          <p:spPr bwMode="auto">
            <a:xfrm flipH="1">
              <a:off x="2518"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59" name="Line 1339"/>
            <p:cNvSpPr>
              <a:spLocks noChangeShapeType="1"/>
            </p:cNvSpPr>
            <p:nvPr/>
          </p:nvSpPr>
          <p:spPr bwMode="auto">
            <a:xfrm flipH="1">
              <a:off x="2512"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0" name="Line 1340"/>
            <p:cNvSpPr>
              <a:spLocks noChangeShapeType="1"/>
            </p:cNvSpPr>
            <p:nvPr/>
          </p:nvSpPr>
          <p:spPr bwMode="auto">
            <a:xfrm flipH="1">
              <a:off x="2506"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1" name="Line 1341"/>
            <p:cNvSpPr>
              <a:spLocks noChangeShapeType="1"/>
            </p:cNvSpPr>
            <p:nvPr/>
          </p:nvSpPr>
          <p:spPr bwMode="auto">
            <a:xfrm flipH="1">
              <a:off x="2500"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2" name="Line 1342"/>
            <p:cNvSpPr>
              <a:spLocks noChangeShapeType="1"/>
            </p:cNvSpPr>
            <p:nvPr/>
          </p:nvSpPr>
          <p:spPr bwMode="auto">
            <a:xfrm flipH="1">
              <a:off x="2493" y="242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3" name="Line 1343"/>
            <p:cNvSpPr>
              <a:spLocks noChangeShapeType="1"/>
            </p:cNvSpPr>
            <p:nvPr/>
          </p:nvSpPr>
          <p:spPr bwMode="auto">
            <a:xfrm flipH="1">
              <a:off x="2490" y="242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4" name="Line 1344"/>
            <p:cNvSpPr>
              <a:spLocks noChangeShapeType="1"/>
            </p:cNvSpPr>
            <p:nvPr/>
          </p:nvSpPr>
          <p:spPr bwMode="auto">
            <a:xfrm flipH="1">
              <a:off x="2484" y="242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5" name="Line 1345"/>
            <p:cNvSpPr>
              <a:spLocks noChangeShapeType="1"/>
            </p:cNvSpPr>
            <p:nvPr/>
          </p:nvSpPr>
          <p:spPr bwMode="auto">
            <a:xfrm flipH="1">
              <a:off x="2478"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6" name="Line 1346"/>
            <p:cNvSpPr>
              <a:spLocks noChangeShapeType="1"/>
            </p:cNvSpPr>
            <p:nvPr/>
          </p:nvSpPr>
          <p:spPr bwMode="auto">
            <a:xfrm flipH="1">
              <a:off x="2472"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7" name="Line 1347"/>
            <p:cNvSpPr>
              <a:spLocks noChangeShapeType="1"/>
            </p:cNvSpPr>
            <p:nvPr/>
          </p:nvSpPr>
          <p:spPr bwMode="auto">
            <a:xfrm flipH="1">
              <a:off x="2466"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8" name="Line 1348"/>
            <p:cNvSpPr>
              <a:spLocks noChangeShapeType="1"/>
            </p:cNvSpPr>
            <p:nvPr/>
          </p:nvSpPr>
          <p:spPr bwMode="auto">
            <a:xfrm flipH="1">
              <a:off x="2463"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69" name="Line 1349"/>
            <p:cNvSpPr>
              <a:spLocks noChangeShapeType="1"/>
            </p:cNvSpPr>
            <p:nvPr/>
          </p:nvSpPr>
          <p:spPr bwMode="auto">
            <a:xfrm flipH="1">
              <a:off x="2456" y="242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0" name="Line 1350"/>
            <p:cNvSpPr>
              <a:spLocks noChangeShapeType="1"/>
            </p:cNvSpPr>
            <p:nvPr/>
          </p:nvSpPr>
          <p:spPr bwMode="auto">
            <a:xfrm flipH="1">
              <a:off x="2450" y="242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1" name="Line 1351"/>
            <p:cNvSpPr>
              <a:spLocks noChangeShapeType="1"/>
            </p:cNvSpPr>
            <p:nvPr/>
          </p:nvSpPr>
          <p:spPr bwMode="auto">
            <a:xfrm flipH="1">
              <a:off x="2444" y="2425"/>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2" name="Line 1352"/>
            <p:cNvSpPr>
              <a:spLocks noChangeShapeType="1"/>
            </p:cNvSpPr>
            <p:nvPr/>
          </p:nvSpPr>
          <p:spPr bwMode="auto">
            <a:xfrm flipH="1">
              <a:off x="2438"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3" name="Line 1353"/>
            <p:cNvSpPr>
              <a:spLocks noChangeShapeType="1"/>
            </p:cNvSpPr>
            <p:nvPr/>
          </p:nvSpPr>
          <p:spPr bwMode="auto">
            <a:xfrm flipH="1">
              <a:off x="2435"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4" name="Line 1354"/>
            <p:cNvSpPr>
              <a:spLocks noChangeShapeType="1"/>
            </p:cNvSpPr>
            <p:nvPr/>
          </p:nvSpPr>
          <p:spPr bwMode="auto">
            <a:xfrm flipH="1">
              <a:off x="2429"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5" name="Line 1355"/>
            <p:cNvSpPr>
              <a:spLocks noChangeShapeType="1"/>
            </p:cNvSpPr>
            <p:nvPr/>
          </p:nvSpPr>
          <p:spPr bwMode="auto">
            <a:xfrm flipH="1">
              <a:off x="2423"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6" name="Line 1356"/>
            <p:cNvSpPr>
              <a:spLocks noChangeShapeType="1"/>
            </p:cNvSpPr>
            <p:nvPr/>
          </p:nvSpPr>
          <p:spPr bwMode="auto">
            <a:xfrm flipH="1">
              <a:off x="2416" y="242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7" name="Line 1357"/>
            <p:cNvSpPr>
              <a:spLocks noChangeShapeType="1"/>
            </p:cNvSpPr>
            <p:nvPr/>
          </p:nvSpPr>
          <p:spPr bwMode="auto">
            <a:xfrm flipH="1">
              <a:off x="2407" y="242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8" name="Line 1358"/>
            <p:cNvSpPr>
              <a:spLocks noChangeShapeType="1"/>
            </p:cNvSpPr>
            <p:nvPr/>
          </p:nvSpPr>
          <p:spPr bwMode="auto">
            <a:xfrm flipH="1">
              <a:off x="2401"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79" name="Line 1359"/>
            <p:cNvSpPr>
              <a:spLocks noChangeShapeType="1"/>
            </p:cNvSpPr>
            <p:nvPr/>
          </p:nvSpPr>
          <p:spPr bwMode="auto">
            <a:xfrm flipH="1">
              <a:off x="2395"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0" name="Line 1360"/>
            <p:cNvSpPr>
              <a:spLocks noChangeShapeType="1"/>
            </p:cNvSpPr>
            <p:nvPr/>
          </p:nvSpPr>
          <p:spPr bwMode="auto">
            <a:xfrm flipH="1">
              <a:off x="2389"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1" name="Line 1361"/>
            <p:cNvSpPr>
              <a:spLocks noChangeShapeType="1"/>
            </p:cNvSpPr>
            <p:nvPr/>
          </p:nvSpPr>
          <p:spPr bwMode="auto">
            <a:xfrm flipH="1">
              <a:off x="2379" y="243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2" name="Line 1362"/>
            <p:cNvSpPr>
              <a:spLocks noChangeShapeType="1"/>
            </p:cNvSpPr>
            <p:nvPr/>
          </p:nvSpPr>
          <p:spPr bwMode="auto">
            <a:xfrm flipH="1">
              <a:off x="2373"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3" name="Line 1363"/>
            <p:cNvSpPr>
              <a:spLocks noChangeShapeType="1"/>
            </p:cNvSpPr>
            <p:nvPr/>
          </p:nvSpPr>
          <p:spPr bwMode="auto">
            <a:xfrm flipH="1">
              <a:off x="2367" y="243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4" name="Line 1364"/>
            <p:cNvSpPr>
              <a:spLocks noChangeShapeType="1"/>
            </p:cNvSpPr>
            <p:nvPr/>
          </p:nvSpPr>
          <p:spPr bwMode="auto">
            <a:xfrm flipH="1">
              <a:off x="2361"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5" name="Line 1365"/>
            <p:cNvSpPr>
              <a:spLocks noChangeShapeType="1"/>
            </p:cNvSpPr>
            <p:nvPr/>
          </p:nvSpPr>
          <p:spPr bwMode="auto">
            <a:xfrm flipH="1">
              <a:off x="2352"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6" name="Line 1366"/>
            <p:cNvSpPr>
              <a:spLocks noChangeShapeType="1"/>
            </p:cNvSpPr>
            <p:nvPr/>
          </p:nvSpPr>
          <p:spPr bwMode="auto">
            <a:xfrm flipH="1">
              <a:off x="2346"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7" name="Line 1367"/>
            <p:cNvSpPr>
              <a:spLocks noChangeShapeType="1"/>
            </p:cNvSpPr>
            <p:nvPr/>
          </p:nvSpPr>
          <p:spPr bwMode="auto">
            <a:xfrm flipH="1">
              <a:off x="2339"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8" name="Line 1368"/>
            <p:cNvSpPr>
              <a:spLocks noChangeShapeType="1"/>
            </p:cNvSpPr>
            <p:nvPr/>
          </p:nvSpPr>
          <p:spPr bwMode="auto">
            <a:xfrm flipH="1">
              <a:off x="2333"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89" name="Line 1369"/>
            <p:cNvSpPr>
              <a:spLocks noChangeShapeType="1"/>
            </p:cNvSpPr>
            <p:nvPr/>
          </p:nvSpPr>
          <p:spPr bwMode="auto">
            <a:xfrm>
              <a:off x="2330" y="2435"/>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0" name="Line 1370"/>
            <p:cNvSpPr>
              <a:spLocks noChangeShapeType="1"/>
            </p:cNvSpPr>
            <p:nvPr/>
          </p:nvSpPr>
          <p:spPr bwMode="auto">
            <a:xfrm flipH="1">
              <a:off x="2324"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1" name="Line 1371"/>
            <p:cNvSpPr>
              <a:spLocks noChangeShapeType="1"/>
            </p:cNvSpPr>
            <p:nvPr/>
          </p:nvSpPr>
          <p:spPr bwMode="auto">
            <a:xfrm flipH="1">
              <a:off x="2318"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2" name="Line 1372"/>
            <p:cNvSpPr>
              <a:spLocks noChangeShapeType="1"/>
            </p:cNvSpPr>
            <p:nvPr/>
          </p:nvSpPr>
          <p:spPr bwMode="auto">
            <a:xfrm flipH="1">
              <a:off x="2312"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3" name="Line 1373"/>
            <p:cNvSpPr>
              <a:spLocks noChangeShapeType="1"/>
            </p:cNvSpPr>
            <p:nvPr/>
          </p:nvSpPr>
          <p:spPr bwMode="auto">
            <a:xfrm flipH="1">
              <a:off x="2305" y="2438"/>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4" name="Line 1374"/>
            <p:cNvSpPr>
              <a:spLocks noChangeShapeType="1"/>
            </p:cNvSpPr>
            <p:nvPr/>
          </p:nvSpPr>
          <p:spPr bwMode="auto">
            <a:xfrm flipH="1">
              <a:off x="2296"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5" name="Line 1375"/>
            <p:cNvSpPr>
              <a:spLocks noChangeShapeType="1"/>
            </p:cNvSpPr>
            <p:nvPr/>
          </p:nvSpPr>
          <p:spPr bwMode="auto">
            <a:xfrm flipH="1">
              <a:off x="2290"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6" name="Line 1376"/>
            <p:cNvSpPr>
              <a:spLocks noChangeShapeType="1"/>
            </p:cNvSpPr>
            <p:nvPr/>
          </p:nvSpPr>
          <p:spPr bwMode="auto">
            <a:xfrm flipH="1">
              <a:off x="2284"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7" name="Line 1377"/>
            <p:cNvSpPr>
              <a:spLocks noChangeShapeType="1"/>
            </p:cNvSpPr>
            <p:nvPr/>
          </p:nvSpPr>
          <p:spPr bwMode="auto">
            <a:xfrm flipH="1">
              <a:off x="2278"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8" name="Line 1378"/>
            <p:cNvSpPr>
              <a:spLocks noChangeShapeType="1"/>
            </p:cNvSpPr>
            <p:nvPr/>
          </p:nvSpPr>
          <p:spPr bwMode="auto">
            <a:xfrm flipH="1">
              <a:off x="2275"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299" name="Line 1379"/>
            <p:cNvSpPr>
              <a:spLocks noChangeShapeType="1"/>
            </p:cNvSpPr>
            <p:nvPr/>
          </p:nvSpPr>
          <p:spPr bwMode="auto">
            <a:xfrm flipH="1">
              <a:off x="2269"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0" name="Line 1380"/>
            <p:cNvSpPr>
              <a:spLocks noChangeShapeType="1"/>
            </p:cNvSpPr>
            <p:nvPr/>
          </p:nvSpPr>
          <p:spPr bwMode="auto">
            <a:xfrm flipH="1">
              <a:off x="2262"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1" name="Line 1381"/>
            <p:cNvSpPr>
              <a:spLocks noChangeShapeType="1"/>
            </p:cNvSpPr>
            <p:nvPr/>
          </p:nvSpPr>
          <p:spPr bwMode="auto">
            <a:xfrm flipH="1">
              <a:off x="2256"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2" name="Line 1382"/>
            <p:cNvSpPr>
              <a:spLocks noChangeShapeType="1"/>
            </p:cNvSpPr>
            <p:nvPr/>
          </p:nvSpPr>
          <p:spPr bwMode="auto">
            <a:xfrm flipH="1">
              <a:off x="2250" y="244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3" name="Line 1383"/>
            <p:cNvSpPr>
              <a:spLocks noChangeShapeType="1"/>
            </p:cNvSpPr>
            <p:nvPr/>
          </p:nvSpPr>
          <p:spPr bwMode="auto">
            <a:xfrm flipH="1">
              <a:off x="2247"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4" name="Line 1384"/>
            <p:cNvSpPr>
              <a:spLocks noChangeShapeType="1"/>
            </p:cNvSpPr>
            <p:nvPr/>
          </p:nvSpPr>
          <p:spPr bwMode="auto">
            <a:xfrm flipH="1">
              <a:off x="2241"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5" name="Line 1385"/>
            <p:cNvSpPr>
              <a:spLocks noChangeShapeType="1"/>
            </p:cNvSpPr>
            <p:nvPr/>
          </p:nvSpPr>
          <p:spPr bwMode="auto">
            <a:xfrm flipH="1">
              <a:off x="2235"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6" name="Line 1386"/>
            <p:cNvSpPr>
              <a:spLocks noChangeShapeType="1"/>
            </p:cNvSpPr>
            <p:nvPr/>
          </p:nvSpPr>
          <p:spPr bwMode="auto">
            <a:xfrm flipH="1">
              <a:off x="2228" y="2444"/>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7" name="Line 1387"/>
            <p:cNvSpPr>
              <a:spLocks noChangeShapeType="1"/>
            </p:cNvSpPr>
            <p:nvPr/>
          </p:nvSpPr>
          <p:spPr bwMode="auto">
            <a:xfrm flipH="1">
              <a:off x="2222"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8" name="Line 1388"/>
            <p:cNvSpPr>
              <a:spLocks noChangeShapeType="1"/>
            </p:cNvSpPr>
            <p:nvPr/>
          </p:nvSpPr>
          <p:spPr bwMode="auto">
            <a:xfrm flipH="1">
              <a:off x="2219"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09" name="Line 1389"/>
            <p:cNvSpPr>
              <a:spLocks noChangeShapeType="1"/>
            </p:cNvSpPr>
            <p:nvPr/>
          </p:nvSpPr>
          <p:spPr bwMode="auto">
            <a:xfrm flipH="1">
              <a:off x="2213" y="244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0" name="Line 1390"/>
            <p:cNvSpPr>
              <a:spLocks noChangeShapeType="1"/>
            </p:cNvSpPr>
            <p:nvPr/>
          </p:nvSpPr>
          <p:spPr bwMode="auto">
            <a:xfrm flipH="1">
              <a:off x="2207"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1" name="Line 1391"/>
            <p:cNvSpPr>
              <a:spLocks noChangeShapeType="1"/>
            </p:cNvSpPr>
            <p:nvPr/>
          </p:nvSpPr>
          <p:spPr bwMode="auto">
            <a:xfrm flipH="1">
              <a:off x="2201"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2" name="Line 1392"/>
            <p:cNvSpPr>
              <a:spLocks noChangeShapeType="1"/>
            </p:cNvSpPr>
            <p:nvPr/>
          </p:nvSpPr>
          <p:spPr bwMode="auto">
            <a:xfrm flipH="1">
              <a:off x="2195"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3" name="Line 1393"/>
            <p:cNvSpPr>
              <a:spLocks noChangeShapeType="1"/>
            </p:cNvSpPr>
            <p:nvPr/>
          </p:nvSpPr>
          <p:spPr bwMode="auto">
            <a:xfrm flipH="1">
              <a:off x="2191" y="244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4" name="Line 1394"/>
            <p:cNvSpPr>
              <a:spLocks noChangeShapeType="1"/>
            </p:cNvSpPr>
            <p:nvPr/>
          </p:nvSpPr>
          <p:spPr bwMode="auto">
            <a:xfrm flipH="1">
              <a:off x="2185"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5" name="Line 1395"/>
            <p:cNvSpPr>
              <a:spLocks noChangeShapeType="1"/>
            </p:cNvSpPr>
            <p:nvPr/>
          </p:nvSpPr>
          <p:spPr bwMode="auto">
            <a:xfrm flipH="1">
              <a:off x="2179"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6" name="Line 1396"/>
            <p:cNvSpPr>
              <a:spLocks noChangeShapeType="1"/>
            </p:cNvSpPr>
            <p:nvPr/>
          </p:nvSpPr>
          <p:spPr bwMode="auto">
            <a:xfrm flipH="1">
              <a:off x="2173" y="244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7" name="Line 1397"/>
            <p:cNvSpPr>
              <a:spLocks noChangeShapeType="1"/>
            </p:cNvSpPr>
            <p:nvPr/>
          </p:nvSpPr>
          <p:spPr bwMode="auto">
            <a:xfrm flipH="1">
              <a:off x="2167"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8" name="Line 1398"/>
            <p:cNvSpPr>
              <a:spLocks noChangeShapeType="1"/>
            </p:cNvSpPr>
            <p:nvPr/>
          </p:nvSpPr>
          <p:spPr bwMode="auto">
            <a:xfrm flipH="1">
              <a:off x="2164"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19" name="Line 1399"/>
            <p:cNvSpPr>
              <a:spLocks noChangeShapeType="1"/>
            </p:cNvSpPr>
            <p:nvPr/>
          </p:nvSpPr>
          <p:spPr bwMode="auto">
            <a:xfrm flipH="1">
              <a:off x="2158"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0" name="Line 1400"/>
            <p:cNvSpPr>
              <a:spLocks noChangeShapeType="1"/>
            </p:cNvSpPr>
            <p:nvPr/>
          </p:nvSpPr>
          <p:spPr bwMode="auto">
            <a:xfrm flipH="1">
              <a:off x="2151" y="245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1" name="Line 1401"/>
            <p:cNvSpPr>
              <a:spLocks noChangeShapeType="1"/>
            </p:cNvSpPr>
            <p:nvPr/>
          </p:nvSpPr>
          <p:spPr bwMode="auto">
            <a:xfrm flipH="1">
              <a:off x="2145"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2" name="Line 1402"/>
            <p:cNvSpPr>
              <a:spLocks noChangeShapeType="1"/>
            </p:cNvSpPr>
            <p:nvPr/>
          </p:nvSpPr>
          <p:spPr bwMode="auto">
            <a:xfrm flipH="1">
              <a:off x="2139"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3" name="Line 1403"/>
            <p:cNvSpPr>
              <a:spLocks noChangeShapeType="1"/>
            </p:cNvSpPr>
            <p:nvPr/>
          </p:nvSpPr>
          <p:spPr bwMode="auto">
            <a:xfrm flipH="1">
              <a:off x="2136" y="245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4" name="Line 1404"/>
            <p:cNvSpPr>
              <a:spLocks noChangeShapeType="1"/>
            </p:cNvSpPr>
            <p:nvPr/>
          </p:nvSpPr>
          <p:spPr bwMode="auto">
            <a:xfrm flipH="1">
              <a:off x="2130"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5" name="Line 1405"/>
            <p:cNvSpPr>
              <a:spLocks noChangeShapeType="1"/>
            </p:cNvSpPr>
            <p:nvPr/>
          </p:nvSpPr>
          <p:spPr bwMode="auto">
            <a:xfrm flipH="1">
              <a:off x="2124"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6" name="Line 1406"/>
            <p:cNvSpPr>
              <a:spLocks noChangeShapeType="1"/>
            </p:cNvSpPr>
            <p:nvPr/>
          </p:nvSpPr>
          <p:spPr bwMode="auto">
            <a:xfrm flipH="1">
              <a:off x="2118"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7" name="Line 1407"/>
            <p:cNvSpPr>
              <a:spLocks noChangeShapeType="1"/>
            </p:cNvSpPr>
            <p:nvPr/>
          </p:nvSpPr>
          <p:spPr bwMode="auto">
            <a:xfrm flipH="1">
              <a:off x="2108"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8" name="Line 1408"/>
            <p:cNvSpPr>
              <a:spLocks noChangeShapeType="1"/>
            </p:cNvSpPr>
            <p:nvPr/>
          </p:nvSpPr>
          <p:spPr bwMode="auto">
            <a:xfrm flipH="1">
              <a:off x="2102"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29" name="Line 1409"/>
            <p:cNvSpPr>
              <a:spLocks noChangeShapeType="1"/>
            </p:cNvSpPr>
            <p:nvPr/>
          </p:nvSpPr>
          <p:spPr bwMode="auto">
            <a:xfrm flipH="1">
              <a:off x="2096" y="245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0" name="Line 1410"/>
            <p:cNvSpPr>
              <a:spLocks noChangeShapeType="1"/>
            </p:cNvSpPr>
            <p:nvPr/>
          </p:nvSpPr>
          <p:spPr bwMode="auto">
            <a:xfrm flipH="1">
              <a:off x="2090"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1" name="Line 1411"/>
            <p:cNvSpPr>
              <a:spLocks noChangeShapeType="1"/>
            </p:cNvSpPr>
            <p:nvPr/>
          </p:nvSpPr>
          <p:spPr bwMode="auto">
            <a:xfrm flipH="1">
              <a:off x="2081"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grpSp>
        <p:nvGrpSpPr>
          <p:cNvPr id="83533" name="Group 1613"/>
          <p:cNvGrpSpPr>
            <a:grpSpLocks/>
          </p:cNvGrpSpPr>
          <p:nvPr/>
        </p:nvGrpSpPr>
        <p:grpSpPr bwMode="auto">
          <a:xfrm>
            <a:off x="3019425" y="3849688"/>
            <a:ext cx="1901825" cy="128587"/>
            <a:chOff x="1902" y="2425"/>
            <a:chExt cx="1198" cy="81"/>
          </a:xfrm>
        </p:grpSpPr>
        <p:sp>
          <p:nvSpPr>
            <p:cNvPr id="83333" name="Line 1413"/>
            <p:cNvSpPr>
              <a:spLocks noChangeShapeType="1"/>
            </p:cNvSpPr>
            <p:nvPr/>
          </p:nvSpPr>
          <p:spPr bwMode="auto">
            <a:xfrm flipH="1">
              <a:off x="2074"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4" name="Line 1414"/>
            <p:cNvSpPr>
              <a:spLocks noChangeShapeType="1"/>
            </p:cNvSpPr>
            <p:nvPr/>
          </p:nvSpPr>
          <p:spPr bwMode="auto">
            <a:xfrm flipH="1">
              <a:off x="2068"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5" name="Line 1415"/>
            <p:cNvSpPr>
              <a:spLocks noChangeShapeType="1"/>
            </p:cNvSpPr>
            <p:nvPr/>
          </p:nvSpPr>
          <p:spPr bwMode="auto">
            <a:xfrm flipH="1">
              <a:off x="2062"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6" name="Line 1416"/>
            <p:cNvSpPr>
              <a:spLocks noChangeShapeType="1"/>
            </p:cNvSpPr>
            <p:nvPr/>
          </p:nvSpPr>
          <p:spPr bwMode="auto">
            <a:xfrm>
              <a:off x="2059" y="2456"/>
              <a:ext cx="0"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7" name="Line 1417"/>
            <p:cNvSpPr>
              <a:spLocks noChangeShapeType="1"/>
            </p:cNvSpPr>
            <p:nvPr/>
          </p:nvSpPr>
          <p:spPr bwMode="auto">
            <a:xfrm flipH="1">
              <a:off x="2053"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8" name="Line 1418"/>
            <p:cNvSpPr>
              <a:spLocks noChangeShapeType="1"/>
            </p:cNvSpPr>
            <p:nvPr/>
          </p:nvSpPr>
          <p:spPr bwMode="auto">
            <a:xfrm flipH="1">
              <a:off x="2047"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39" name="Line 1419"/>
            <p:cNvSpPr>
              <a:spLocks noChangeShapeType="1"/>
            </p:cNvSpPr>
            <p:nvPr/>
          </p:nvSpPr>
          <p:spPr bwMode="auto">
            <a:xfrm flipH="1">
              <a:off x="2040" y="245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0" name="Line 1420"/>
            <p:cNvSpPr>
              <a:spLocks noChangeShapeType="1"/>
            </p:cNvSpPr>
            <p:nvPr/>
          </p:nvSpPr>
          <p:spPr bwMode="auto">
            <a:xfrm flipH="1">
              <a:off x="2034"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1" name="Line 1421"/>
            <p:cNvSpPr>
              <a:spLocks noChangeShapeType="1"/>
            </p:cNvSpPr>
            <p:nvPr/>
          </p:nvSpPr>
          <p:spPr bwMode="auto">
            <a:xfrm flipH="1">
              <a:off x="2025"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2" name="Line 1422"/>
            <p:cNvSpPr>
              <a:spLocks noChangeShapeType="1"/>
            </p:cNvSpPr>
            <p:nvPr/>
          </p:nvSpPr>
          <p:spPr bwMode="auto">
            <a:xfrm flipH="1">
              <a:off x="2019" y="245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3" name="Line 1423"/>
            <p:cNvSpPr>
              <a:spLocks noChangeShapeType="1"/>
            </p:cNvSpPr>
            <p:nvPr/>
          </p:nvSpPr>
          <p:spPr bwMode="auto">
            <a:xfrm flipH="1">
              <a:off x="2013"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4" name="Line 1424"/>
            <p:cNvSpPr>
              <a:spLocks noChangeShapeType="1"/>
            </p:cNvSpPr>
            <p:nvPr/>
          </p:nvSpPr>
          <p:spPr bwMode="auto">
            <a:xfrm flipH="1">
              <a:off x="2007"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5" name="Line 1425"/>
            <p:cNvSpPr>
              <a:spLocks noChangeShapeType="1"/>
            </p:cNvSpPr>
            <p:nvPr/>
          </p:nvSpPr>
          <p:spPr bwMode="auto">
            <a:xfrm flipH="1">
              <a:off x="1997"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6" name="Line 1426"/>
            <p:cNvSpPr>
              <a:spLocks noChangeShapeType="1"/>
            </p:cNvSpPr>
            <p:nvPr/>
          </p:nvSpPr>
          <p:spPr bwMode="auto">
            <a:xfrm flipH="1">
              <a:off x="1991"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7" name="Line 1427"/>
            <p:cNvSpPr>
              <a:spLocks noChangeShapeType="1"/>
            </p:cNvSpPr>
            <p:nvPr/>
          </p:nvSpPr>
          <p:spPr bwMode="auto">
            <a:xfrm flipH="1">
              <a:off x="1985"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8" name="Line 1428"/>
            <p:cNvSpPr>
              <a:spLocks noChangeShapeType="1"/>
            </p:cNvSpPr>
            <p:nvPr/>
          </p:nvSpPr>
          <p:spPr bwMode="auto">
            <a:xfrm flipH="1">
              <a:off x="1979" y="2462"/>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49" name="Line 1429"/>
            <p:cNvSpPr>
              <a:spLocks noChangeShapeType="1"/>
            </p:cNvSpPr>
            <p:nvPr/>
          </p:nvSpPr>
          <p:spPr bwMode="auto">
            <a:xfrm flipH="1">
              <a:off x="1970"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0" name="Line 1430"/>
            <p:cNvSpPr>
              <a:spLocks noChangeShapeType="1"/>
            </p:cNvSpPr>
            <p:nvPr/>
          </p:nvSpPr>
          <p:spPr bwMode="auto">
            <a:xfrm flipH="1">
              <a:off x="1963" y="246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1" name="Line 1431"/>
            <p:cNvSpPr>
              <a:spLocks noChangeShapeType="1"/>
            </p:cNvSpPr>
            <p:nvPr/>
          </p:nvSpPr>
          <p:spPr bwMode="auto">
            <a:xfrm flipH="1">
              <a:off x="1957"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2" name="Line 1432"/>
            <p:cNvSpPr>
              <a:spLocks noChangeShapeType="1"/>
            </p:cNvSpPr>
            <p:nvPr/>
          </p:nvSpPr>
          <p:spPr bwMode="auto">
            <a:xfrm flipH="1">
              <a:off x="1951"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3" name="Line 1433"/>
            <p:cNvSpPr>
              <a:spLocks noChangeShapeType="1"/>
            </p:cNvSpPr>
            <p:nvPr/>
          </p:nvSpPr>
          <p:spPr bwMode="auto">
            <a:xfrm flipH="1">
              <a:off x="1948"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4" name="Line 1434"/>
            <p:cNvSpPr>
              <a:spLocks noChangeShapeType="1"/>
            </p:cNvSpPr>
            <p:nvPr/>
          </p:nvSpPr>
          <p:spPr bwMode="auto">
            <a:xfrm flipH="1">
              <a:off x="1942"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5" name="Line 1435"/>
            <p:cNvSpPr>
              <a:spLocks noChangeShapeType="1"/>
            </p:cNvSpPr>
            <p:nvPr/>
          </p:nvSpPr>
          <p:spPr bwMode="auto">
            <a:xfrm flipH="1">
              <a:off x="1936"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6" name="Line 1436"/>
            <p:cNvSpPr>
              <a:spLocks noChangeShapeType="1"/>
            </p:cNvSpPr>
            <p:nvPr/>
          </p:nvSpPr>
          <p:spPr bwMode="auto">
            <a:xfrm flipH="1">
              <a:off x="1930"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7" name="Line 1437"/>
            <p:cNvSpPr>
              <a:spLocks noChangeShapeType="1"/>
            </p:cNvSpPr>
            <p:nvPr/>
          </p:nvSpPr>
          <p:spPr bwMode="auto">
            <a:xfrm flipH="1">
              <a:off x="1923"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8" name="Line 1438"/>
            <p:cNvSpPr>
              <a:spLocks noChangeShapeType="1"/>
            </p:cNvSpPr>
            <p:nvPr/>
          </p:nvSpPr>
          <p:spPr bwMode="auto">
            <a:xfrm flipH="1">
              <a:off x="1920"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59" name="Line 1439"/>
            <p:cNvSpPr>
              <a:spLocks noChangeShapeType="1"/>
            </p:cNvSpPr>
            <p:nvPr/>
          </p:nvSpPr>
          <p:spPr bwMode="auto">
            <a:xfrm flipH="1">
              <a:off x="1914"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0" name="Line 1440"/>
            <p:cNvSpPr>
              <a:spLocks noChangeShapeType="1"/>
            </p:cNvSpPr>
            <p:nvPr/>
          </p:nvSpPr>
          <p:spPr bwMode="auto">
            <a:xfrm flipH="1">
              <a:off x="1908"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1" name="Line 1441"/>
            <p:cNvSpPr>
              <a:spLocks noChangeShapeType="1"/>
            </p:cNvSpPr>
            <p:nvPr/>
          </p:nvSpPr>
          <p:spPr bwMode="auto">
            <a:xfrm flipH="1">
              <a:off x="1902"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2" name="Line 1442"/>
            <p:cNvSpPr>
              <a:spLocks noChangeShapeType="1"/>
            </p:cNvSpPr>
            <p:nvPr/>
          </p:nvSpPr>
          <p:spPr bwMode="auto">
            <a:xfrm flipH="1">
              <a:off x="3097" y="250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3" name="Line 1443"/>
            <p:cNvSpPr>
              <a:spLocks noChangeShapeType="1"/>
            </p:cNvSpPr>
            <p:nvPr/>
          </p:nvSpPr>
          <p:spPr bwMode="auto">
            <a:xfrm flipH="1">
              <a:off x="3091" y="250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4" name="Line 1444"/>
            <p:cNvSpPr>
              <a:spLocks noChangeShapeType="1"/>
            </p:cNvSpPr>
            <p:nvPr/>
          </p:nvSpPr>
          <p:spPr bwMode="auto">
            <a:xfrm flipH="1">
              <a:off x="3085" y="250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5" name="Line 1445"/>
            <p:cNvSpPr>
              <a:spLocks noChangeShapeType="1"/>
            </p:cNvSpPr>
            <p:nvPr/>
          </p:nvSpPr>
          <p:spPr bwMode="auto">
            <a:xfrm flipH="1">
              <a:off x="3082"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6" name="Line 1446"/>
            <p:cNvSpPr>
              <a:spLocks noChangeShapeType="1"/>
            </p:cNvSpPr>
            <p:nvPr/>
          </p:nvSpPr>
          <p:spPr bwMode="auto">
            <a:xfrm flipH="1">
              <a:off x="3076"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7" name="Line 1447"/>
            <p:cNvSpPr>
              <a:spLocks noChangeShapeType="1"/>
            </p:cNvSpPr>
            <p:nvPr/>
          </p:nvSpPr>
          <p:spPr bwMode="auto">
            <a:xfrm flipH="1">
              <a:off x="3070"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8" name="Line 1448"/>
            <p:cNvSpPr>
              <a:spLocks noChangeShapeType="1"/>
            </p:cNvSpPr>
            <p:nvPr/>
          </p:nvSpPr>
          <p:spPr bwMode="auto">
            <a:xfrm flipH="1">
              <a:off x="3064"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69" name="Line 1449"/>
            <p:cNvSpPr>
              <a:spLocks noChangeShapeType="1"/>
            </p:cNvSpPr>
            <p:nvPr/>
          </p:nvSpPr>
          <p:spPr bwMode="auto">
            <a:xfrm flipH="1">
              <a:off x="3054"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0" name="Line 1450"/>
            <p:cNvSpPr>
              <a:spLocks noChangeShapeType="1"/>
            </p:cNvSpPr>
            <p:nvPr/>
          </p:nvSpPr>
          <p:spPr bwMode="auto">
            <a:xfrm flipH="1">
              <a:off x="3048" y="250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1" name="Line 1451"/>
            <p:cNvSpPr>
              <a:spLocks noChangeShapeType="1"/>
            </p:cNvSpPr>
            <p:nvPr/>
          </p:nvSpPr>
          <p:spPr bwMode="auto">
            <a:xfrm flipH="1" flipV="1">
              <a:off x="3042" y="2499"/>
              <a:ext cx="3" cy="4"/>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2" name="Line 1452"/>
            <p:cNvSpPr>
              <a:spLocks noChangeShapeType="1"/>
            </p:cNvSpPr>
            <p:nvPr/>
          </p:nvSpPr>
          <p:spPr bwMode="auto">
            <a:xfrm flipH="1">
              <a:off x="3036"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3" name="Line 1453"/>
            <p:cNvSpPr>
              <a:spLocks noChangeShapeType="1"/>
            </p:cNvSpPr>
            <p:nvPr/>
          </p:nvSpPr>
          <p:spPr bwMode="auto">
            <a:xfrm flipH="1">
              <a:off x="3027"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4" name="Line 1454"/>
            <p:cNvSpPr>
              <a:spLocks noChangeShapeType="1"/>
            </p:cNvSpPr>
            <p:nvPr/>
          </p:nvSpPr>
          <p:spPr bwMode="auto">
            <a:xfrm flipH="1">
              <a:off x="3020"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5" name="Line 1455"/>
            <p:cNvSpPr>
              <a:spLocks noChangeShapeType="1"/>
            </p:cNvSpPr>
            <p:nvPr/>
          </p:nvSpPr>
          <p:spPr bwMode="auto">
            <a:xfrm flipH="1">
              <a:off x="3014"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6" name="Line 1456"/>
            <p:cNvSpPr>
              <a:spLocks noChangeShapeType="1"/>
            </p:cNvSpPr>
            <p:nvPr/>
          </p:nvSpPr>
          <p:spPr bwMode="auto">
            <a:xfrm flipH="1">
              <a:off x="3008" y="249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7" name="Line 1457"/>
            <p:cNvSpPr>
              <a:spLocks noChangeShapeType="1"/>
            </p:cNvSpPr>
            <p:nvPr/>
          </p:nvSpPr>
          <p:spPr bwMode="auto">
            <a:xfrm flipH="1">
              <a:off x="2999"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8" name="Line 1458"/>
            <p:cNvSpPr>
              <a:spLocks noChangeShapeType="1"/>
            </p:cNvSpPr>
            <p:nvPr/>
          </p:nvSpPr>
          <p:spPr bwMode="auto">
            <a:xfrm flipH="1">
              <a:off x="2993"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79" name="Line 1459"/>
            <p:cNvSpPr>
              <a:spLocks noChangeShapeType="1"/>
            </p:cNvSpPr>
            <p:nvPr/>
          </p:nvSpPr>
          <p:spPr bwMode="auto">
            <a:xfrm flipH="1">
              <a:off x="2986" y="249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0" name="Line 1460"/>
            <p:cNvSpPr>
              <a:spLocks noChangeShapeType="1"/>
            </p:cNvSpPr>
            <p:nvPr/>
          </p:nvSpPr>
          <p:spPr bwMode="auto">
            <a:xfrm flipH="1">
              <a:off x="2980"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1" name="Line 1461"/>
            <p:cNvSpPr>
              <a:spLocks noChangeShapeType="1"/>
            </p:cNvSpPr>
            <p:nvPr/>
          </p:nvSpPr>
          <p:spPr bwMode="auto">
            <a:xfrm flipH="1">
              <a:off x="2971"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2" name="Line 1462"/>
            <p:cNvSpPr>
              <a:spLocks noChangeShapeType="1"/>
            </p:cNvSpPr>
            <p:nvPr/>
          </p:nvSpPr>
          <p:spPr bwMode="auto">
            <a:xfrm flipH="1">
              <a:off x="2965" y="249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3" name="Line 1463"/>
            <p:cNvSpPr>
              <a:spLocks noChangeShapeType="1"/>
            </p:cNvSpPr>
            <p:nvPr/>
          </p:nvSpPr>
          <p:spPr bwMode="auto">
            <a:xfrm flipH="1" flipV="1">
              <a:off x="2959" y="2493"/>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4" name="Line 1464"/>
            <p:cNvSpPr>
              <a:spLocks noChangeShapeType="1"/>
            </p:cNvSpPr>
            <p:nvPr/>
          </p:nvSpPr>
          <p:spPr bwMode="auto">
            <a:xfrm flipH="1">
              <a:off x="2953"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5" name="Line 1465"/>
            <p:cNvSpPr>
              <a:spLocks noChangeShapeType="1"/>
            </p:cNvSpPr>
            <p:nvPr/>
          </p:nvSpPr>
          <p:spPr bwMode="auto">
            <a:xfrm flipH="1">
              <a:off x="2950"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6" name="Line 1466"/>
            <p:cNvSpPr>
              <a:spLocks noChangeShapeType="1"/>
            </p:cNvSpPr>
            <p:nvPr/>
          </p:nvSpPr>
          <p:spPr bwMode="auto">
            <a:xfrm flipH="1">
              <a:off x="2943"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7" name="Line 1467"/>
            <p:cNvSpPr>
              <a:spLocks noChangeShapeType="1"/>
            </p:cNvSpPr>
            <p:nvPr/>
          </p:nvSpPr>
          <p:spPr bwMode="auto">
            <a:xfrm flipH="1">
              <a:off x="2937"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8" name="Line 1468"/>
            <p:cNvSpPr>
              <a:spLocks noChangeShapeType="1"/>
            </p:cNvSpPr>
            <p:nvPr/>
          </p:nvSpPr>
          <p:spPr bwMode="auto">
            <a:xfrm flipH="1">
              <a:off x="2931"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89" name="Line 1469"/>
            <p:cNvSpPr>
              <a:spLocks noChangeShapeType="1"/>
            </p:cNvSpPr>
            <p:nvPr/>
          </p:nvSpPr>
          <p:spPr bwMode="auto">
            <a:xfrm flipH="1">
              <a:off x="2925"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0" name="Line 1470"/>
            <p:cNvSpPr>
              <a:spLocks noChangeShapeType="1"/>
            </p:cNvSpPr>
            <p:nvPr/>
          </p:nvSpPr>
          <p:spPr bwMode="auto">
            <a:xfrm flipH="1">
              <a:off x="2922" y="249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1" name="Line 1471"/>
            <p:cNvSpPr>
              <a:spLocks noChangeShapeType="1"/>
            </p:cNvSpPr>
            <p:nvPr/>
          </p:nvSpPr>
          <p:spPr bwMode="auto">
            <a:xfrm flipH="1">
              <a:off x="2916"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2" name="Line 1472"/>
            <p:cNvSpPr>
              <a:spLocks noChangeShapeType="1"/>
            </p:cNvSpPr>
            <p:nvPr/>
          </p:nvSpPr>
          <p:spPr bwMode="auto">
            <a:xfrm flipH="1">
              <a:off x="2909" y="2490"/>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3" name="Line 1473"/>
            <p:cNvSpPr>
              <a:spLocks noChangeShapeType="1"/>
            </p:cNvSpPr>
            <p:nvPr/>
          </p:nvSpPr>
          <p:spPr bwMode="auto">
            <a:xfrm flipH="1">
              <a:off x="2903"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4" name="Line 1474"/>
            <p:cNvSpPr>
              <a:spLocks noChangeShapeType="1"/>
            </p:cNvSpPr>
            <p:nvPr/>
          </p:nvSpPr>
          <p:spPr bwMode="auto">
            <a:xfrm flipH="1">
              <a:off x="2897"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5" name="Line 1475"/>
            <p:cNvSpPr>
              <a:spLocks noChangeShapeType="1"/>
            </p:cNvSpPr>
            <p:nvPr/>
          </p:nvSpPr>
          <p:spPr bwMode="auto">
            <a:xfrm flipH="1">
              <a:off x="2894"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6" name="Line 1476"/>
            <p:cNvSpPr>
              <a:spLocks noChangeShapeType="1"/>
            </p:cNvSpPr>
            <p:nvPr/>
          </p:nvSpPr>
          <p:spPr bwMode="auto">
            <a:xfrm flipH="1">
              <a:off x="2888"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7" name="Line 1477"/>
            <p:cNvSpPr>
              <a:spLocks noChangeShapeType="1"/>
            </p:cNvSpPr>
            <p:nvPr/>
          </p:nvSpPr>
          <p:spPr bwMode="auto">
            <a:xfrm flipH="1">
              <a:off x="2882" y="249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8" name="Line 1478"/>
            <p:cNvSpPr>
              <a:spLocks noChangeShapeType="1"/>
            </p:cNvSpPr>
            <p:nvPr/>
          </p:nvSpPr>
          <p:spPr bwMode="auto">
            <a:xfrm flipH="1" flipV="1">
              <a:off x="2876" y="2487"/>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399" name="Line 1479"/>
            <p:cNvSpPr>
              <a:spLocks noChangeShapeType="1"/>
            </p:cNvSpPr>
            <p:nvPr/>
          </p:nvSpPr>
          <p:spPr bwMode="auto">
            <a:xfrm flipH="1">
              <a:off x="2869"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0" name="Line 1480"/>
            <p:cNvSpPr>
              <a:spLocks noChangeShapeType="1"/>
            </p:cNvSpPr>
            <p:nvPr/>
          </p:nvSpPr>
          <p:spPr bwMode="auto">
            <a:xfrm flipH="1">
              <a:off x="2866"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1" name="Line 1481"/>
            <p:cNvSpPr>
              <a:spLocks noChangeShapeType="1"/>
            </p:cNvSpPr>
            <p:nvPr/>
          </p:nvSpPr>
          <p:spPr bwMode="auto">
            <a:xfrm flipH="1">
              <a:off x="2860"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2" name="Line 1482"/>
            <p:cNvSpPr>
              <a:spLocks noChangeShapeType="1"/>
            </p:cNvSpPr>
            <p:nvPr/>
          </p:nvSpPr>
          <p:spPr bwMode="auto">
            <a:xfrm flipH="1">
              <a:off x="2854"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3" name="Line 1483"/>
            <p:cNvSpPr>
              <a:spLocks noChangeShapeType="1"/>
            </p:cNvSpPr>
            <p:nvPr/>
          </p:nvSpPr>
          <p:spPr bwMode="auto">
            <a:xfrm flipH="1">
              <a:off x="2848"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4" name="Line 1484"/>
            <p:cNvSpPr>
              <a:spLocks noChangeShapeType="1"/>
            </p:cNvSpPr>
            <p:nvPr/>
          </p:nvSpPr>
          <p:spPr bwMode="auto">
            <a:xfrm flipH="1">
              <a:off x="2842"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5" name="Line 1485"/>
            <p:cNvSpPr>
              <a:spLocks noChangeShapeType="1"/>
            </p:cNvSpPr>
            <p:nvPr/>
          </p:nvSpPr>
          <p:spPr bwMode="auto">
            <a:xfrm flipH="1">
              <a:off x="2839" y="248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6" name="Line 1486"/>
            <p:cNvSpPr>
              <a:spLocks noChangeShapeType="1"/>
            </p:cNvSpPr>
            <p:nvPr/>
          </p:nvSpPr>
          <p:spPr bwMode="auto">
            <a:xfrm flipH="1">
              <a:off x="2832"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7" name="Line 1487"/>
            <p:cNvSpPr>
              <a:spLocks noChangeShapeType="1"/>
            </p:cNvSpPr>
            <p:nvPr/>
          </p:nvSpPr>
          <p:spPr bwMode="auto">
            <a:xfrm flipH="1">
              <a:off x="2826"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8" name="Line 1488"/>
            <p:cNvSpPr>
              <a:spLocks noChangeShapeType="1"/>
            </p:cNvSpPr>
            <p:nvPr/>
          </p:nvSpPr>
          <p:spPr bwMode="auto">
            <a:xfrm flipH="1">
              <a:off x="2820"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09" name="Line 1489"/>
            <p:cNvSpPr>
              <a:spLocks noChangeShapeType="1"/>
            </p:cNvSpPr>
            <p:nvPr/>
          </p:nvSpPr>
          <p:spPr bwMode="auto">
            <a:xfrm flipH="1">
              <a:off x="2811"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0" name="Line 1490"/>
            <p:cNvSpPr>
              <a:spLocks noChangeShapeType="1"/>
            </p:cNvSpPr>
            <p:nvPr/>
          </p:nvSpPr>
          <p:spPr bwMode="auto">
            <a:xfrm flipH="1">
              <a:off x="2805"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1" name="Line 1491"/>
            <p:cNvSpPr>
              <a:spLocks noChangeShapeType="1"/>
            </p:cNvSpPr>
            <p:nvPr/>
          </p:nvSpPr>
          <p:spPr bwMode="auto">
            <a:xfrm flipH="1">
              <a:off x="2799" y="248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2" name="Line 1492"/>
            <p:cNvSpPr>
              <a:spLocks noChangeShapeType="1"/>
            </p:cNvSpPr>
            <p:nvPr/>
          </p:nvSpPr>
          <p:spPr bwMode="auto">
            <a:xfrm flipH="1" flipV="1">
              <a:off x="2792" y="2481"/>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3" name="Line 1493"/>
            <p:cNvSpPr>
              <a:spLocks noChangeShapeType="1"/>
            </p:cNvSpPr>
            <p:nvPr/>
          </p:nvSpPr>
          <p:spPr bwMode="auto">
            <a:xfrm flipH="1">
              <a:off x="2783"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4" name="Line 1494"/>
            <p:cNvSpPr>
              <a:spLocks noChangeShapeType="1"/>
            </p:cNvSpPr>
            <p:nvPr/>
          </p:nvSpPr>
          <p:spPr bwMode="auto">
            <a:xfrm flipH="1">
              <a:off x="2777"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5" name="Line 1495"/>
            <p:cNvSpPr>
              <a:spLocks noChangeShapeType="1"/>
            </p:cNvSpPr>
            <p:nvPr/>
          </p:nvSpPr>
          <p:spPr bwMode="auto">
            <a:xfrm flipH="1">
              <a:off x="2771"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6" name="Line 1496"/>
            <p:cNvSpPr>
              <a:spLocks noChangeShapeType="1"/>
            </p:cNvSpPr>
            <p:nvPr/>
          </p:nvSpPr>
          <p:spPr bwMode="auto">
            <a:xfrm flipH="1">
              <a:off x="2765"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7" name="Line 1497"/>
            <p:cNvSpPr>
              <a:spLocks noChangeShapeType="1"/>
            </p:cNvSpPr>
            <p:nvPr/>
          </p:nvSpPr>
          <p:spPr bwMode="auto">
            <a:xfrm flipH="1">
              <a:off x="2755" y="248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8" name="Line 1498"/>
            <p:cNvSpPr>
              <a:spLocks noChangeShapeType="1"/>
            </p:cNvSpPr>
            <p:nvPr/>
          </p:nvSpPr>
          <p:spPr bwMode="auto">
            <a:xfrm flipH="1" flipV="1">
              <a:off x="2749" y="247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19" name="Line 1499"/>
            <p:cNvSpPr>
              <a:spLocks noChangeShapeType="1"/>
            </p:cNvSpPr>
            <p:nvPr/>
          </p:nvSpPr>
          <p:spPr bwMode="auto">
            <a:xfrm flipH="1">
              <a:off x="2743"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0" name="Line 1500"/>
            <p:cNvSpPr>
              <a:spLocks noChangeShapeType="1"/>
            </p:cNvSpPr>
            <p:nvPr/>
          </p:nvSpPr>
          <p:spPr bwMode="auto">
            <a:xfrm flipH="1">
              <a:off x="2737"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1" name="Line 1501"/>
            <p:cNvSpPr>
              <a:spLocks noChangeShapeType="1"/>
            </p:cNvSpPr>
            <p:nvPr/>
          </p:nvSpPr>
          <p:spPr bwMode="auto">
            <a:xfrm flipH="1">
              <a:off x="2728"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2" name="Line 1502"/>
            <p:cNvSpPr>
              <a:spLocks noChangeShapeType="1"/>
            </p:cNvSpPr>
            <p:nvPr/>
          </p:nvSpPr>
          <p:spPr bwMode="auto">
            <a:xfrm flipH="1">
              <a:off x="2721" y="2478"/>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3" name="Line 1503"/>
            <p:cNvSpPr>
              <a:spLocks noChangeShapeType="1"/>
            </p:cNvSpPr>
            <p:nvPr/>
          </p:nvSpPr>
          <p:spPr bwMode="auto">
            <a:xfrm flipH="1">
              <a:off x="2715"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4" name="Line 1504"/>
            <p:cNvSpPr>
              <a:spLocks noChangeShapeType="1"/>
            </p:cNvSpPr>
            <p:nvPr/>
          </p:nvSpPr>
          <p:spPr bwMode="auto">
            <a:xfrm flipH="1">
              <a:off x="2709" y="247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5" name="Line 1505"/>
            <p:cNvSpPr>
              <a:spLocks noChangeShapeType="1"/>
            </p:cNvSpPr>
            <p:nvPr/>
          </p:nvSpPr>
          <p:spPr bwMode="auto">
            <a:xfrm flipH="1">
              <a:off x="2700"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6" name="Line 1506"/>
            <p:cNvSpPr>
              <a:spLocks noChangeShapeType="1"/>
            </p:cNvSpPr>
            <p:nvPr/>
          </p:nvSpPr>
          <p:spPr bwMode="auto">
            <a:xfrm flipH="1">
              <a:off x="2694"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7" name="Line 1507"/>
            <p:cNvSpPr>
              <a:spLocks noChangeShapeType="1"/>
            </p:cNvSpPr>
            <p:nvPr/>
          </p:nvSpPr>
          <p:spPr bwMode="auto">
            <a:xfrm flipH="1">
              <a:off x="2688"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8" name="Line 1508"/>
            <p:cNvSpPr>
              <a:spLocks noChangeShapeType="1"/>
            </p:cNvSpPr>
            <p:nvPr/>
          </p:nvSpPr>
          <p:spPr bwMode="auto">
            <a:xfrm flipH="1">
              <a:off x="2681" y="247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29" name="Line 1509"/>
            <p:cNvSpPr>
              <a:spLocks noChangeShapeType="1"/>
            </p:cNvSpPr>
            <p:nvPr/>
          </p:nvSpPr>
          <p:spPr bwMode="auto">
            <a:xfrm flipH="1">
              <a:off x="2672" y="247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0" name="Line 1510"/>
            <p:cNvSpPr>
              <a:spLocks noChangeShapeType="1"/>
            </p:cNvSpPr>
            <p:nvPr/>
          </p:nvSpPr>
          <p:spPr bwMode="auto">
            <a:xfrm flipH="1" flipV="1">
              <a:off x="2666" y="247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1" name="Line 1511"/>
            <p:cNvSpPr>
              <a:spLocks noChangeShapeType="1"/>
            </p:cNvSpPr>
            <p:nvPr/>
          </p:nvSpPr>
          <p:spPr bwMode="auto">
            <a:xfrm flipH="1">
              <a:off x="2660"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2" name="Line 1512"/>
            <p:cNvSpPr>
              <a:spLocks noChangeShapeType="1"/>
            </p:cNvSpPr>
            <p:nvPr/>
          </p:nvSpPr>
          <p:spPr bwMode="auto">
            <a:xfrm flipH="1">
              <a:off x="2654"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3" name="Line 1513"/>
            <p:cNvSpPr>
              <a:spLocks noChangeShapeType="1"/>
            </p:cNvSpPr>
            <p:nvPr/>
          </p:nvSpPr>
          <p:spPr bwMode="auto">
            <a:xfrm flipH="1">
              <a:off x="2651"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4" name="Line 1514"/>
            <p:cNvSpPr>
              <a:spLocks noChangeShapeType="1"/>
            </p:cNvSpPr>
            <p:nvPr/>
          </p:nvSpPr>
          <p:spPr bwMode="auto">
            <a:xfrm flipH="1">
              <a:off x="2644" y="2472"/>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5" name="Line 1515"/>
            <p:cNvSpPr>
              <a:spLocks noChangeShapeType="1"/>
            </p:cNvSpPr>
            <p:nvPr/>
          </p:nvSpPr>
          <p:spPr bwMode="auto">
            <a:xfrm flipH="1">
              <a:off x="2638"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6" name="Line 1516"/>
            <p:cNvSpPr>
              <a:spLocks noChangeShapeType="1"/>
            </p:cNvSpPr>
            <p:nvPr/>
          </p:nvSpPr>
          <p:spPr bwMode="auto">
            <a:xfrm flipH="1">
              <a:off x="2632"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7" name="Line 1517"/>
            <p:cNvSpPr>
              <a:spLocks noChangeShapeType="1"/>
            </p:cNvSpPr>
            <p:nvPr/>
          </p:nvSpPr>
          <p:spPr bwMode="auto">
            <a:xfrm flipH="1">
              <a:off x="2626" y="247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8" name="Line 1518"/>
            <p:cNvSpPr>
              <a:spLocks noChangeShapeType="1"/>
            </p:cNvSpPr>
            <p:nvPr/>
          </p:nvSpPr>
          <p:spPr bwMode="auto">
            <a:xfrm flipH="1">
              <a:off x="2623"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39" name="Line 1519"/>
            <p:cNvSpPr>
              <a:spLocks noChangeShapeType="1"/>
            </p:cNvSpPr>
            <p:nvPr/>
          </p:nvSpPr>
          <p:spPr bwMode="auto">
            <a:xfrm flipH="1">
              <a:off x="2617"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0" name="Line 1520"/>
            <p:cNvSpPr>
              <a:spLocks noChangeShapeType="1"/>
            </p:cNvSpPr>
            <p:nvPr/>
          </p:nvSpPr>
          <p:spPr bwMode="auto">
            <a:xfrm flipH="1">
              <a:off x="2611"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1" name="Line 1521"/>
            <p:cNvSpPr>
              <a:spLocks noChangeShapeType="1"/>
            </p:cNvSpPr>
            <p:nvPr/>
          </p:nvSpPr>
          <p:spPr bwMode="auto">
            <a:xfrm flipH="1">
              <a:off x="2604"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2" name="Line 1522"/>
            <p:cNvSpPr>
              <a:spLocks noChangeShapeType="1"/>
            </p:cNvSpPr>
            <p:nvPr/>
          </p:nvSpPr>
          <p:spPr bwMode="auto">
            <a:xfrm flipH="1">
              <a:off x="2598"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3" name="Line 1523"/>
            <p:cNvSpPr>
              <a:spLocks noChangeShapeType="1"/>
            </p:cNvSpPr>
            <p:nvPr/>
          </p:nvSpPr>
          <p:spPr bwMode="auto">
            <a:xfrm flipH="1">
              <a:off x="2595"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4" name="Line 1524"/>
            <p:cNvSpPr>
              <a:spLocks noChangeShapeType="1"/>
            </p:cNvSpPr>
            <p:nvPr/>
          </p:nvSpPr>
          <p:spPr bwMode="auto">
            <a:xfrm flipH="1">
              <a:off x="2589" y="246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5" name="Line 1525"/>
            <p:cNvSpPr>
              <a:spLocks noChangeShapeType="1"/>
            </p:cNvSpPr>
            <p:nvPr/>
          </p:nvSpPr>
          <p:spPr bwMode="auto">
            <a:xfrm flipH="1" flipV="1">
              <a:off x="2583" y="2466"/>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6" name="Line 1526"/>
            <p:cNvSpPr>
              <a:spLocks noChangeShapeType="1"/>
            </p:cNvSpPr>
            <p:nvPr/>
          </p:nvSpPr>
          <p:spPr bwMode="auto">
            <a:xfrm flipH="1">
              <a:off x="2577"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7" name="Line 1527"/>
            <p:cNvSpPr>
              <a:spLocks noChangeShapeType="1"/>
            </p:cNvSpPr>
            <p:nvPr/>
          </p:nvSpPr>
          <p:spPr bwMode="auto">
            <a:xfrm flipH="1">
              <a:off x="2570" y="246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8" name="Line 1528"/>
            <p:cNvSpPr>
              <a:spLocks noChangeShapeType="1"/>
            </p:cNvSpPr>
            <p:nvPr/>
          </p:nvSpPr>
          <p:spPr bwMode="auto">
            <a:xfrm flipH="1">
              <a:off x="2567"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49" name="Line 1529"/>
            <p:cNvSpPr>
              <a:spLocks noChangeShapeType="1"/>
            </p:cNvSpPr>
            <p:nvPr/>
          </p:nvSpPr>
          <p:spPr bwMode="auto">
            <a:xfrm flipH="1">
              <a:off x="2561"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0" name="Line 1530"/>
            <p:cNvSpPr>
              <a:spLocks noChangeShapeType="1"/>
            </p:cNvSpPr>
            <p:nvPr/>
          </p:nvSpPr>
          <p:spPr bwMode="auto">
            <a:xfrm flipH="1">
              <a:off x="2555"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1" name="Line 1531"/>
            <p:cNvSpPr>
              <a:spLocks noChangeShapeType="1"/>
            </p:cNvSpPr>
            <p:nvPr/>
          </p:nvSpPr>
          <p:spPr bwMode="auto">
            <a:xfrm flipH="1">
              <a:off x="2549"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2" name="Line 1532"/>
            <p:cNvSpPr>
              <a:spLocks noChangeShapeType="1"/>
            </p:cNvSpPr>
            <p:nvPr/>
          </p:nvSpPr>
          <p:spPr bwMode="auto">
            <a:xfrm flipH="1">
              <a:off x="2543" y="246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3" name="Line 1533"/>
            <p:cNvSpPr>
              <a:spLocks noChangeShapeType="1"/>
            </p:cNvSpPr>
            <p:nvPr/>
          </p:nvSpPr>
          <p:spPr bwMode="auto">
            <a:xfrm flipH="1">
              <a:off x="2540"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4" name="Line 1534"/>
            <p:cNvSpPr>
              <a:spLocks noChangeShapeType="1"/>
            </p:cNvSpPr>
            <p:nvPr/>
          </p:nvSpPr>
          <p:spPr bwMode="auto">
            <a:xfrm flipH="1">
              <a:off x="2534"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5" name="Line 1535"/>
            <p:cNvSpPr>
              <a:spLocks noChangeShapeType="1"/>
            </p:cNvSpPr>
            <p:nvPr/>
          </p:nvSpPr>
          <p:spPr bwMode="auto">
            <a:xfrm flipH="1">
              <a:off x="2527"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6" name="Line 1536"/>
            <p:cNvSpPr>
              <a:spLocks noChangeShapeType="1"/>
            </p:cNvSpPr>
            <p:nvPr/>
          </p:nvSpPr>
          <p:spPr bwMode="auto">
            <a:xfrm flipH="1">
              <a:off x="2521"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7" name="Line 1537"/>
            <p:cNvSpPr>
              <a:spLocks noChangeShapeType="1"/>
            </p:cNvSpPr>
            <p:nvPr/>
          </p:nvSpPr>
          <p:spPr bwMode="auto">
            <a:xfrm flipH="1">
              <a:off x="2515"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8" name="Line 1538"/>
            <p:cNvSpPr>
              <a:spLocks noChangeShapeType="1"/>
            </p:cNvSpPr>
            <p:nvPr/>
          </p:nvSpPr>
          <p:spPr bwMode="auto">
            <a:xfrm flipH="1">
              <a:off x="2512"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59" name="Line 1539"/>
            <p:cNvSpPr>
              <a:spLocks noChangeShapeType="1"/>
            </p:cNvSpPr>
            <p:nvPr/>
          </p:nvSpPr>
          <p:spPr bwMode="auto">
            <a:xfrm flipH="1">
              <a:off x="2506" y="246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0" name="Line 1540"/>
            <p:cNvSpPr>
              <a:spLocks noChangeShapeType="1"/>
            </p:cNvSpPr>
            <p:nvPr/>
          </p:nvSpPr>
          <p:spPr bwMode="auto">
            <a:xfrm flipH="1" flipV="1">
              <a:off x="2500" y="245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1" name="Line 1541"/>
            <p:cNvSpPr>
              <a:spLocks noChangeShapeType="1"/>
            </p:cNvSpPr>
            <p:nvPr/>
          </p:nvSpPr>
          <p:spPr bwMode="auto">
            <a:xfrm flipH="1">
              <a:off x="2493" y="2459"/>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2" name="Line 1542"/>
            <p:cNvSpPr>
              <a:spLocks noChangeShapeType="1"/>
            </p:cNvSpPr>
            <p:nvPr/>
          </p:nvSpPr>
          <p:spPr bwMode="auto">
            <a:xfrm flipH="1">
              <a:off x="2484"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3" name="Line 1543"/>
            <p:cNvSpPr>
              <a:spLocks noChangeShapeType="1"/>
            </p:cNvSpPr>
            <p:nvPr/>
          </p:nvSpPr>
          <p:spPr bwMode="auto">
            <a:xfrm flipH="1">
              <a:off x="2478"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4" name="Line 1544"/>
            <p:cNvSpPr>
              <a:spLocks noChangeShapeType="1"/>
            </p:cNvSpPr>
            <p:nvPr/>
          </p:nvSpPr>
          <p:spPr bwMode="auto">
            <a:xfrm flipH="1">
              <a:off x="2472"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5" name="Line 1545"/>
            <p:cNvSpPr>
              <a:spLocks noChangeShapeType="1"/>
            </p:cNvSpPr>
            <p:nvPr/>
          </p:nvSpPr>
          <p:spPr bwMode="auto">
            <a:xfrm flipH="1">
              <a:off x="2466" y="245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6" name="Line 1546"/>
            <p:cNvSpPr>
              <a:spLocks noChangeShapeType="1"/>
            </p:cNvSpPr>
            <p:nvPr/>
          </p:nvSpPr>
          <p:spPr bwMode="auto">
            <a:xfrm flipH="1">
              <a:off x="2456" y="2456"/>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7" name="Line 1547"/>
            <p:cNvSpPr>
              <a:spLocks noChangeShapeType="1"/>
            </p:cNvSpPr>
            <p:nvPr/>
          </p:nvSpPr>
          <p:spPr bwMode="auto">
            <a:xfrm flipH="1">
              <a:off x="2450"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8" name="Line 1548"/>
            <p:cNvSpPr>
              <a:spLocks noChangeShapeType="1"/>
            </p:cNvSpPr>
            <p:nvPr/>
          </p:nvSpPr>
          <p:spPr bwMode="auto">
            <a:xfrm flipH="1">
              <a:off x="2444"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69" name="Line 1549"/>
            <p:cNvSpPr>
              <a:spLocks noChangeShapeType="1"/>
            </p:cNvSpPr>
            <p:nvPr/>
          </p:nvSpPr>
          <p:spPr bwMode="auto">
            <a:xfrm flipH="1">
              <a:off x="2438"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0" name="Line 1550"/>
            <p:cNvSpPr>
              <a:spLocks noChangeShapeType="1"/>
            </p:cNvSpPr>
            <p:nvPr/>
          </p:nvSpPr>
          <p:spPr bwMode="auto">
            <a:xfrm flipH="1">
              <a:off x="2429"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1" name="Line 1551"/>
            <p:cNvSpPr>
              <a:spLocks noChangeShapeType="1"/>
            </p:cNvSpPr>
            <p:nvPr/>
          </p:nvSpPr>
          <p:spPr bwMode="auto">
            <a:xfrm flipH="1">
              <a:off x="2423" y="2456"/>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2" name="Line 1552"/>
            <p:cNvSpPr>
              <a:spLocks noChangeShapeType="1"/>
            </p:cNvSpPr>
            <p:nvPr/>
          </p:nvSpPr>
          <p:spPr bwMode="auto">
            <a:xfrm flipH="1" flipV="1">
              <a:off x="2416" y="2453"/>
              <a:ext cx="4"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3" name="Line 1553"/>
            <p:cNvSpPr>
              <a:spLocks noChangeShapeType="1"/>
            </p:cNvSpPr>
            <p:nvPr/>
          </p:nvSpPr>
          <p:spPr bwMode="auto">
            <a:xfrm flipH="1">
              <a:off x="2410"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4" name="Line 1554"/>
            <p:cNvSpPr>
              <a:spLocks noChangeShapeType="1"/>
            </p:cNvSpPr>
            <p:nvPr/>
          </p:nvSpPr>
          <p:spPr bwMode="auto">
            <a:xfrm flipH="1">
              <a:off x="2401"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5" name="Line 1555"/>
            <p:cNvSpPr>
              <a:spLocks noChangeShapeType="1"/>
            </p:cNvSpPr>
            <p:nvPr/>
          </p:nvSpPr>
          <p:spPr bwMode="auto">
            <a:xfrm flipH="1">
              <a:off x="2395"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6" name="Line 1556"/>
            <p:cNvSpPr>
              <a:spLocks noChangeShapeType="1"/>
            </p:cNvSpPr>
            <p:nvPr/>
          </p:nvSpPr>
          <p:spPr bwMode="auto">
            <a:xfrm flipH="1">
              <a:off x="2389"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7" name="Line 1557"/>
            <p:cNvSpPr>
              <a:spLocks noChangeShapeType="1"/>
            </p:cNvSpPr>
            <p:nvPr/>
          </p:nvSpPr>
          <p:spPr bwMode="auto">
            <a:xfrm flipH="1">
              <a:off x="2383" y="2453"/>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8" name="Line 1558"/>
            <p:cNvSpPr>
              <a:spLocks noChangeShapeType="1"/>
            </p:cNvSpPr>
            <p:nvPr/>
          </p:nvSpPr>
          <p:spPr bwMode="auto">
            <a:xfrm flipH="1" flipV="1">
              <a:off x="2373" y="2450"/>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79" name="Line 1559"/>
            <p:cNvSpPr>
              <a:spLocks noChangeShapeType="1"/>
            </p:cNvSpPr>
            <p:nvPr/>
          </p:nvSpPr>
          <p:spPr bwMode="auto">
            <a:xfrm flipH="1">
              <a:off x="2367"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0" name="Line 1560"/>
            <p:cNvSpPr>
              <a:spLocks noChangeShapeType="1"/>
            </p:cNvSpPr>
            <p:nvPr/>
          </p:nvSpPr>
          <p:spPr bwMode="auto">
            <a:xfrm flipH="1">
              <a:off x="2361"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1" name="Line 1561"/>
            <p:cNvSpPr>
              <a:spLocks noChangeShapeType="1"/>
            </p:cNvSpPr>
            <p:nvPr/>
          </p:nvSpPr>
          <p:spPr bwMode="auto">
            <a:xfrm flipH="1">
              <a:off x="2355"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2" name="Line 1562"/>
            <p:cNvSpPr>
              <a:spLocks noChangeShapeType="1"/>
            </p:cNvSpPr>
            <p:nvPr/>
          </p:nvSpPr>
          <p:spPr bwMode="auto">
            <a:xfrm flipH="1">
              <a:off x="2346"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3" name="Line 1563"/>
            <p:cNvSpPr>
              <a:spLocks noChangeShapeType="1"/>
            </p:cNvSpPr>
            <p:nvPr/>
          </p:nvSpPr>
          <p:spPr bwMode="auto">
            <a:xfrm flipH="1">
              <a:off x="2339"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4" name="Line 1564"/>
            <p:cNvSpPr>
              <a:spLocks noChangeShapeType="1"/>
            </p:cNvSpPr>
            <p:nvPr/>
          </p:nvSpPr>
          <p:spPr bwMode="auto">
            <a:xfrm flipH="1">
              <a:off x="2333" y="2450"/>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5" name="Line 1565"/>
            <p:cNvSpPr>
              <a:spLocks noChangeShapeType="1"/>
            </p:cNvSpPr>
            <p:nvPr/>
          </p:nvSpPr>
          <p:spPr bwMode="auto">
            <a:xfrm flipH="1">
              <a:off x="2327"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6" name="Line 1566"/>
            <p:cNvSpPr>
              <a:spLocks noChangeShapeType="1"/>
            </p:cNvSpPr>
            <p:nvPr/>
          </p:nvSpPr>
          <p:spPr bwMode="auto">
            <a:xfrm flipH="1">
              <a:off x="2324"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7" name="Line 1567"/>
            <p:cNvSpPr>
              <a:spLocks noChangeShapeType="1"/>
            </p:cNvSpPr>
            <p:nvPr/>
          </p:nvSpPr>
          <p:spPr bwMode="auto">
            <a:xfrm flipH="1">
              <a:off x="2318"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8" name="Line 1568"/>
            <p:cNvSpPr>
              <a:spLocks noChangeShapeType="1"/>
            </p:cNvSpPr>
            <p:nvPr/>
          </p:nvSpPr>
          <p:spPr bwMode="auto">
            <a:xfrm flipH="1">
              <a:off x="2312"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89" name="Line 1569"/>
            <p:cNvSpPr>
              <a:spLocks noChangeShapeType="1"/>
            </p:cNvSpPr>
            <p:nvPr/>
          </p:nvSpPr>
          <p:spPr bwMode="auto">
            <a:xfrm flipH="1">
              <a:off x="2305" y="2447"/>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0" name="Line 1570"/>
            <p:cNvSpPr>
              <a:spLocks noChangeShapeType="1"/>
            </p:cNvSpPr>
            <p:nvPr/>
          </p:nvSpPr>
          <p:spPr bwMode="auto">
            <a:xfrm flipH="1">
              <a:off x="2299"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1" name="Line 1571"/>
            <p:cNvSpPr>
              <a:spLocks noChangeShapeType="1"/>
            </p:cNvSpPr>
            <p:nvPr/>
          </p:nvSpPr>
          <p:spPr bwMode="auto">
            <a:xfrm flipH="1">
              <a:off x="2296" y="2447"/>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2" name="Line 1572"/>
            <p:cNvSpPr>
              <a:spLocks noChangeShapeType="1"/>
            </p:cNvSpPr>
            <p:nvPr/>
          </p:nvSpPr>
          <p:spPr bwMode="auto">
            <a:xfrm flipH="1" flipV="1">
              <a:off x="2290" y="2444"/>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3" name="Line 1573"/>
            <p:cNvSpPr>
              <a:spLocks noChangeShapeType="1"/>
            </p:cNvSpPr>
            <p:nvPr/>
          </p:nvSpPr>
          <p:spPr bwMode="auto">
            <a:xfrm flipH="1">
              <a:off x="2284"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4" name="Line 1574"/>
            <p:cNvSpPr>
              <a:spLocks noChangeShapeType="1"/>
            </p:cNvSpPr>
            <p:nvPr/>
          </p:nvSpPr>
          <p:spPr bwMode="auto">
            <a:xfrm flipH="1">
              <a:off x="2278"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5" name="Line 1575"/>
            <p:cNvSpPr>
              <a:spLocks noChangeShapeType="1"/>
            </p:cNvSpPr>
            <p:nvPr/>
          </p:nvSpPr>
          <p:spPr bwMode="auto">
            <a:xfrm flipH="1">
              <a:off x="2272"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6" name="Line 1576"/>
            <p:cNvSpPr>
              <a:spLocks noChangeShapeType="1"/>
            </p:cNvSpPr>
            <p:nvPr/>
          </p:nvSpPr>
          <p:spPr bwMode="auto">
            <a:xfrm flipH="1">
              <a:off x="2269"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7" name="Line 1577"/>
            <p:cNvSpPr>
              <a:spLocks noChangeShapeType="1"/>
            </p:cNvSpPr>
            <p:nvPr/>
          </p:nvSpPr>
          <p:spPr bwMode="auto">
            <a:xfrm flipH="1">
              <a:off x="2262"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8" name="Line 1578"/>
            <p:cNvSpPr>
              <a:spLocks noChangeShapeType="1"/>
            </p:cNvSpPr>
            <p:nvPr/>
          </p:nvSpPr>
          <p:spPr bwMode="auto">
            <a:xfrm flipH="1">
              <a:off x="2256"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499" name="Line 1579"/>
            <p:cNvSpPr>
              <a:spLocks noChangeShapeType="1"/>
            </p:cNvSpPr>
            <p:nvPr/>
          </p:nvSpPr>
          <p:spPr bwMode="auto">
            <a:xfrm flipH="1">
              <a:off x="2250" y="2444"/>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0" name="Line 1580"/>
            <p:cNvSpPr>
              <a:spLocks noChangeShapeType="1"/>
            </p:cNvSpPr>
            <p:nvPr/>
          </p:nvSpPr>
          <p:spPr bwMode="auto">
            <a:xfrm flipH="1">
              <a:off x="2244"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1" name="Line 1581"/>
            <p:cNvSpPr>
              <a:spLocks noChangeShapeType="1"/>
            </p:cNvSpPr>
            <p:nvPr/>
          </p:nvSpPr>
          <p:spPr bwMode="auto">
            <a:xfrm flipH="1">
              <a:off x="2241"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2" name="Line 1582"/>
            <p:cNvSpPr>
              <a:spLocks noChangeShapeType="1"/>
            </p:cNvSpPr>
            <p:nvPr/>
          </p:nvSpPr>
          <p:spPr bwMode="auto">
            <a:xfrm flipH="1">
              <a:off x="2235"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3" name="Line 1583"/>
            <p:cNvSpPr>
              <a:spLocks noChangeShapeType="1"/>
            </p:cNvSpPr>
            <p:nvPr/>
          </p:nvSpPr>
          <p:spPr bwMode="auto">
            <a:xfrm flipH="1">
              <a:off x="2228" y="2441"/>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4" name="Line 1584"/>
            <p:cNvSpPr>
              <a:spLocks noChangeShapeType="1"/>
            </p:cNvSpPr>
            <p:nvPr/>
          </p:nvSpPr>
          <p:spPr bwMode="auto">
            <a:xfrm flipH="1">
              <a:off x="2222"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5" name="Line 1585"/>
            <p:cNvSpPr>
              <a:spLocks noChangeShapeType="1"/>
            </p:cNvSpPr>
            <p:nvPr/>
          </p:nvSpPr>
          <p:spPr bwMode="auto">
            <a:xfrm flipH="1">
              <a:off x="2216"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6" name="Line 1586"/>
            <p:cNvSpPr>
              <a:spLocks noChangeShapeType="1"/>
            </p:cNvSpPr>
            <p:nvPr/>
          </p:nvSpPr>
          <p:spPr bwMode="auto">
            <a:xfrm flipH="1">
              <a:off x="2213" y="2441"/>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7" name="Line 1587"/>
            <p:cNvSpPr>
              <a:spLocks noChangeShapeType="1"/>
            </p:cNvSpPr>
            <p:nvPr/>
          </p:nvSpPr>
          <p:spPr bwMode="auto">
            <a:xfrm flipH="1" flipV="1">
              <a:off x="2207" y="2438"/>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8" name="Line 1588"/>
            <p:cNvSpPr>
              <a:spLocks noChangeShapeType="1"/>
            </p:cNvSpPr>
            <p:nvPr/>
          </p:nvSpPr>
          <p:spPr bwMode="auto">
            <a:xfrm flipH="1">
              <a:off x="2201"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09" name="Line 1589"/>
            <p:cNvSpPr>
              <a:spLocks noChangeShapeType="1"/>
            </p:cNvSpPr>
            <p:nvPr/>
          </p:nvSpPr>
          <p:spPr bwMode="auto">
            <a:xfrm flipH="1">
              <a:off x="2195"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0" name="Line 1590"/>
            <p:cNvSpPr>
              <a:spLocks noChangeShapeType="1"/>
            </p:cNvSpPr>
            <p:nvPr/>
          </p:nvSpPr>
          <p:spPr bwMode="auto">
            <a:xfrm flipH="1">
              <a:off x="2188"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1" name="Line 1591"/>
            <p:cNvSpPr>
              <a:spLocks noChangeShapeType="1"/>
            </p:cNvSpPr>
            <p:nvPr/>
          </p:nvSpPr>
          <p:spPr bwMode="auto">
            <a:xfrm flipH="1">
              <a:off x="2185"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2" name="Line 1592"/>
            <p:cNvSpPr>
              <a:spLocks noChangeShapeType="1"/>
            </p:cNvSpPr>
            <p:nvPr/>
          </p:nvSpPr>
          <p:spPr bwMode="auto">
            <a:xfrm flipH="1">
              <a:off x="2179"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3" name="Line 1593"/>
            <p:cNvSpPr>
              <a:spLocks noChangeShapeType="1"/>
            </p:cNvSpPr>
            <p:nvPr/>
          </p:nvSpPr>
          <p:spPr bwMode="auto">
            <a:xfrm flipH="1">
              <a:off x="2173"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4" name="Line 1594"/>
            <p:cNvSpPr>
              <a:spLocks noChangeShapeType="1"/>
            </p:cNvSpPr>
            <p:nvPr/>
          </p:nvSpPr>
          <p:spPr bwMode="auto">
            <a:xfrm flipH="1">
              <a:off x="2167" y="2438"/>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5" name="Line 1595"/>
            <p:cNvSpPr>
              <a:spLocks noChangeShapeType="1"/>
            </p:cNvSpPr>
            <p:nvPr/>
          </p:nvSpPr>
          <p:spPr bwMode="auto">
            <a:xfrm flipH="1">
              <a:off x="2158"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6" name="Line 1596"/>
            <p:cNvSpPr>
              <a:spLocks noChangeShapeType="1"/>
            </p:cNvSpPr>
            <p:nvPr/>
          </p:nvSpPr>
          <p:spPr bwMode="auto">
            <a:xfrm flipH="1">
              <a:off x="2151" y="243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7" name="Line 1597"/>
            <p:cNvSpPr>
              <a:spLocks noChangeShapeType="1"/>
            </p:cNvSpPr>
            <p:nvPr/>
          </p:nvSpPr>
          <p:spPr bwMode="auto">
            <a:xfrm flipH="1">
              <a:off x="2145"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8" name="Line 1598"/>
            <p:cNvSpPr>
              <a:spLocks noChangeShapeType="1"/>
            </p:cNvSpPr>
            <p:nvPr/>
          </p:nvSpPr>
          <p:spPr bwMode="auto">
            <a:xfrm flipH="1">
              <a:off x="2139"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19" name="Line 1599"/>
            <p:cNvSpPr>
              <a:spLocks noChangeShapeType="1"/>
            </p:cNvSpPr>
            <p:nvPr/>
          </p:nvSpPr>
          <p:spPr bwMode="auto">
            <a:xfrm flipH="1">
              <a:off x="2130" y="2435"/>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0" name="Line 1600"/>
            <p:cNvSpPr>
              <a:spLocks noChangeShapeType="1"/>
            </p:cNvSpPr>
            <p:nvPr/>
          </p:nvSpPr>
          <p:spPr bwMode="auto">
            <a:xfrm flipH="1" flipV="1">
              <a:off x="2124" y="2432"/>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1" name="Line 1601"/>
            <p:cNvSpPr>
              <a:spLocks noChangeShapeType="1"/>
            </p:cNvSpPr>
            <p:nvPr/>
          </p:nvSpPr>
          <p:spPr bwMode="auto">
            <a:xfrm flipH="1">
              <a:off x="2118"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2" name="Line 1602"/>
            <p:cNvSpPr>
              <a:spLocks noChangeShapeType="1"/>
            </p:cNvSpPr>
            <p:nvPr/>
          </p:nvSpPr>
          <p:spPr bwMode="auto">
            <a:xfrm flipH="1">
              <a:off x="2111"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3" name="Line 1603"/>
            <p:cNvSpPr>
              <a:spLocks noChangeShapeType="1"/>
            </p:cNvSpPr>
            <p:nvPr/>
          </p:nvSpPr>
          <p:spPr bwMode="auto">
            <a:xfrm flipH="1">
              <a:off x="2102"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4" name="Line 1604"/>
            <p:cNvSpPr>
              <a:spLocks noChangeShapeType="1"/>
            </p:cNvSpPr>
            <p:nvPr/>
          </p:nvSpPr>
          <p:spPr bwMode="auto">
            <a:xfrm flipH="1">
              <a:off x="2096"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5" name="Line 1605"/>
            <p:cNvSpPr>
              <a:spLocks noChangeShapeType="1"/>
            </p:cNvSpPr>
            <p:nvPr/>
          </p:nvSpPr>
          <p:spPr bwMode="auto">
            <a:xfrm flipH="1">
              <a:off x="2090" y="2432"/>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6" name="Line 1606"/>
            <p:cNvSpPr>
              <a:spLocks noChangeShapeType="1"/>
            </p:cNvSpPr>
            <p:nvPr/>
          </p:nvSpPr>
          <p:spPr bwMode="auto">
            <a:xfrm flipH="1" flipV="1">
              <a:off x="2084" y="2429"/>
              <a:ext cx="3" cy="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7" name="Line 1607"/>
            <p:cNvSpPr>
              <a:spLocks noChangeShapeType="1"/>
            </p:cNvSpPr>
            <p:nvPr/>
          </p:nvSpPr>
          <p:spPr bwMode="auto">
            <a:xfrm flipH="1">
              <a:off x="2074"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8" name="Line 1608"/>
            <p:cNvSpPr>
              <a:spLocks noChangeShapeType="1"/>
            </p:cNvSpPr>
            <p:nvPr/>
          </p:nvSpPr>
          <p:spPr bwMode="auto">
            <a:xfrm flipH="1">
              <a:off x="2068"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29" name="Line 1609"/>
            <p:cNvSpPr>
              <a:spLocks noChangeShapeType="1"/>
            </p:cNvSpPr>
            <p:nvPr/>
          </p:nvSpPr>
          <p:spPr bwMode="auto">
            <a:xfrm flipH="1">
              <a:off x="2062"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0" name="Line 1610"/>
            <p:cNvSpPr>
              <a:spLocks noChangeShapeType="1"/>
            </p:cNvSpPr>
            <p:nvPr/>
          </p:nvSpPr>
          <p:spPr bwMode="auto">
            <a:xfrm flipH="1">
              <a:off x="2056"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1" name="Line 1611"/>
            <p:cNvSpPr>
              <a:spLocks noChangeShapeType="1"/>
            </p:cNvSpPr>
            <p:nvPr/>
          </p:nvSpPr>
          <p:spPr bwMode="auto">
            <a:xfrm flipH="1">
              <a:off x="2047" y="2429"/>
              <a:ext cx="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2" name="Line 1612"/>
            <p:cNvSpPr>
              <a:spLocks noChangeShapeType="1"/>
            </p:cNvSpPr>
            <p:nvPr/>
          </p:nvSpPr>
          <p:spPr bwMode="auto">
            <a:xfrm flipH="1">
              <a:off x="2040" y="2425"/>
              <a:ext cx="4"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grpSp>
      <p:sp>
        <p:nvSpPr>
          <p:cNvPr id="83534" name="Line 1614"/>
          <p:cNvSpPr>
            <a:spLocks noChangeShapeType="1"/>
          </p:cNvSpPr>
          <p:nvPr/>
        </p:nvSpPr>
        <p:spPr bwMode="auto">
          <a:xfrm flipH="1">
            <a:off x="3228975" y="38496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5" name="Line 1615"/>
          <p:cNvSpPr>
            <a:spLocks noChangeShapeType="1"/>
          </p:cNvSpPr>
          <p:nvPr/>
        </p:nvSpPr>
        <p:spPr bwMode="auto">
          <a:xfrm flipH="1">
            <a:off x="3219450" y="38496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6" name="Line 1616"/>
          <p:cNvSpPr>
            <a:spLocks noChangeShapeType="1"/>
          </p:cNvSpPr>
          <p:nvPr/>
        </p:nvSpPr>
        <p:spPr bwMode="auto">
          <a:xfrm flipH="1">
            <a:off x="3214688" y="38496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7" name="Line 1617"/>
          <p:cNvSpPr>
            <a:spLocks noChangeShapeType="1"/>
          </p:cNvSpPr>
          <p:nvPr/>
        </p:nvSpPr>
        <p:spPr bwMode="auto">
          <a:xfrm flipH="1">
            <a:off x="3205163" y="38496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8" name="Line 1618"/>
          <p:cNvSpPr>
            <a:spLocks noChangeShapeType="1"/>
          </p:cNvSpPr>
          <p:nvPr/>
        </p:nvSpPr>
        <p:spPr bwMode="auto">
          <a:xfrm flipH="1">
            <a:off x="3195638" y="38496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39" name="Line 1619"/>
          <p:cNvSpPr>
            <a:spLocks noChangeShapeType="1"/>
          </p:cNvSpPr>
          <p:nvPr/>
        </p:nvSpPr>
        <p:spPr bwMode="auto">
          <a:xfrm flipH="1">
            <a:off x="3186113" y="38496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0" name="Line 1620"/>
          <p:cNvSpPr>
            <a:spLocks noChangeShapeType="1"/>
          </p:cNvSpPr>
          <p:nvPr/>
        </p:nvSpPr>
        <p:spPr bwMode="auto">
          <a:xfrm flipH="1" flipV="1">
            <a:off x="3175000" y="3844925"/>
            <a:ext cx="6350" cy="476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1" name="Line 1621"/>
          <p:cNvSpPr>
            <a:spLocks noChangeShapeType="1"/>
          </p:cNvSpPr>
          <p:nvPr/>
        </p:nvSpPr>
        <p:spPr bwMode="auto">
          <a:xfrm flipH="1">
            <a:off x="3170238" y="3844925"/>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2" name="Line 1622"/>
          <p:cNvSpPr>
            <a:spLocks noChangeShapeType="1"/>
          </p:cNvSpPr>
          <p:nvPr/>
        </p:nvSpPr>
        <p:spPr bwMode="auto">
          <a:xfrm flipH="1">
            <a:off x="3160713" y="3844925"/>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3" name="Line 1623"/>
          <p:cNvSpPr>
            <a:spLocks noChangeShapeType="1"/>
          </p:cNvSpPr>
          <p:nvPr/>
        </p:nvSpPr>
        <p:spPr bwMode="auto">
          <a:xfrm flipH="1">
            <a:off x="3151188" y="3844925"/>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4" name="Line 1624"/>
          <p:cNvSpPr>
            <a:spLocks noChangeShapeType="1"/>
          </p:cNvSpPr>
          <p:nvPr/>
        </p:nvSpPr>
        <p:spPr bwMode="auto">
          <a:xfrm flipH="1">
            <a:off x="3141663" y="3844925"/>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5" name="Line 1625"/>
          <p:cNvSpPr>
            <a:spLocks noChangeShapeType="1"/>
          </p:cNvSpPr>
          <p:nvPr/>
        </p:nvSpPr>
        <p:spPr bwMode="auto">
          <a:xfrm flipH="1">
            <a:off x="3132138" y="3844925"/>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6" name="Line 1626"/>
          <p:cNvSpPr>
            <a:spLocks noChangeShapeType="1"/>
          </p:cNvSpPr>
          <p:nvPr/>
        </p:nvSpPr>
        <p:spPr bwMode="auto">
          <a:xfrm flipH="1">
            <a:off x="3127375" y="3844925"/>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7" name="Line 1627"/>
          <p:cNvSpPr>
            <a:spLocks noChangeShapeType="1"/>
          </p:cNvSpPr>
          <p:nvPr/>
        </p:nvSpPr>
        <p:spPr bwMode="auto">
          <a:xfrm flipH="1">
            <a:off x="3116263" y="3844925"/>
            <a:ext cx="63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8" name="Line 1628"/>
          <p:cNvSpPr>
            <a:spLocks noChangeShapeType="1"/>
          </p:cNvSpPr>
          <p:nvPr/>
        </p:nvSpPr>
        <p:spPr bwMode="auto">
          <a:xfrm flipH="1">
            <a:off x="3106738" y="3840163"/>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49" name="Line 1629"/>
          <p:cNvSpPr>
            <a:spLocks noChangeShapeType="1"/>
          </p:cNvSpPr>
          <p:nvPr/>
        </p:nvSpPr>
        <p:spPr bwMode="auto">
          <a:xfrm flipH="1">
            <a:off x="3097213" y="3840163"/>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0" name="Line 1630"/>
          <p:cNvSpPr>
            <a:spLocks noChangeShapeType="1"/>
          </p:cNvSpPr>
          <p:nvPr/>
        </p:nvSpPr>
        <p:spPr bwMode="auto">
          <a:xfrm flipH="1">
            <a:off x="3087688" y="3840163"/>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1" name="Line 1631"/>
          <p:cNvSpPr>
            <a:spLocks noChangeShapeType="1"/>
          </p:cNvSpPr>
          <p:nvPr/>
        </p:nvSpPr>
        <p:spPr bwMode="auto">
          <a:xfrm flipH="1">
            <a:off x="3082925" y="3840163"/>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2" name="Line 1632"/>
          <p:cNvSpPr>
            <a:spLocks noChangeShapeType="1"/>
          </p:cNvSpPr>
          <p:nvPr/>
        </p:nvSpPr>
        <p:spPr bwMode="auto">
          <a:xfrm flipH="1">
            <a:off x="3073400" y="3840163"/>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3" name="Line 1633"/>
          <p:cNvSpPr>
            <a:spLocks noChangeShapeType="1"/>
          </p:cNvSpPr>
          <p:nvPr/>
        </p:nvSpPr>
        <p:spPr bwMode="auto">
          <a:xfrm flipH="1">
            <a:off x="3063875" y="3840163"/>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4" name="Line 1634"/>
          <p:cNvSpPr>
            <a:spLocks noChangeShapeType="1"/>
          </p:cNvSpPr>
          <p:nvPr/>
        </p:nvSpPr>
        <p:spPr bwMode="auto">
          <a:xfrm flipH="1">
            <a:off x="3052763" y="3840163"/>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5" name="Line 1635"/>
          <p:cNvSpPr>
            <a:spLocks noChangeShapeType="1"/>
          </p:cNvSpPr>
          <p:nvPr/>
        </p:nvSpPr>
        <p:spPr bwMode="auto">
          <a:xfrm flipH="1" flipV="1">
            <a:off x="3043238" y="3835400"/>
            <a:ext cx="4762" cy="4763"/>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6" name="Line 1636"/>
          <p:cNvSpPr>
            <a:spLocks noChangeShapeType="1"/>
          </p:cNvSpPr>
          <p:nvPr/>
        </p:nvSpPr>
        <p:spPr bwMode="auto">
          <a:xfrm flipH="1">
            <a:off x="3038475" y="3835400"/>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7" name="Line 1637"/>
          <p:cNvSpPr>
            <a:spLocks noChangeShapeType="1"/>
          </p:cNvSpPr>
          <p:nvPr/>
        </p:nvSpPr>
        <p:spPr bwMode="auto">
          <a:xfrm>
            <a:off x="3000375" y="3875088"/>
            <a:ext cx="190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8" name="Line 1638"/>
          <p:cNvSpPr>
            <a:spLocks noChangeShapeType="1"/>
          </p:cNvSpPr>
          <p:nvPr/>
        </p:nvSpPr>
        <p:spPr bwMode="auto">
          <a:xfrm>
            <a:off x="3063875" y="38750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59" name="Line 1639"/>
          <p:cNvSpPr>
            <a:spLocks noChangeShapeType="1"/>
          </p:cNvSpPr>
          <p:nvPr/>
        </p:nvSpPr>
        <p:spPr bwMode="auto">
          <a:xfrm>
            <a:off x="3127375" y="3875088"/>
            <a:ext cx="190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0" name="Line 1640"/>
          <p:cNvSpPr>
            <a:spLocks noChangeShapeType="1"/>
          </p:cNvSpPr>
          <p:nvPr/>
        </p:nvSpPr>
        <p:spPr bwMode="auto">
          <a:xfrm>
            <a:off x="3190875" y="38750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1" name="Line 1641"/>
          <p:cNvSpPr>
            <a:spLocks noChangeShapeType="1"/>
          </p:cNvSpPr>
          <p:nvPr/>
        </p:nvSpPr>
        <p:spPr bwMode="auto">
          <a:xfrm>
            <a:off x="3254375" y="3875088"/>
            <a:ext cx="238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2" name="Line 1642"/>
          <p:cNvSpPr>
            <a:spLocks noChangeShapeType="1"/>
          </p:cNvSpPr>
          <p:nvPr/>
        </p:nvSpPr>
        <p:spPr bwMode="auto">
          <a:xfrm>
            <a:off x="3381375" y="3875088"/>
            <a:ext cx="238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3" name="Line 1643"/>
          <p:cNvSpPr>
            <a:spLocks noChangeShapeType="1"/>
          </p:cNvSpPr>
          <p:nvPr/>
        </p:nvSpPr>
        <p:spPr bwMode="auto">
          <a:xfrm>
            <a:off x="344963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4" name="Line 1644"/>
          <p:cNvSpPr>
            <a:spLocks noChangeShapeType="1"/>
          </p:cNvSpPr>
          <p:nvPr/>
        </p:nvSpPr>
        <p:spPr bwMode="auto">
          <a:xfrm>
            <a:off x="3508375" y="3875088"/>
            <a:ext cx="238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5" name="Line 1645"/>
          <p:cNvSpPr>
            <a:spLocks noChangeShapeType="1"/>
          </p:cNvSpPr>
          <p:nvPr/>
        </p:nvSpPr>
        <p:spPr bwMode="auto">
          <a:xfrm>
            <a:off x="357663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6" name="Line 1646"/>
          <p:cNvSpPr>
            <a:spLocks noChangeShapeType="1"/>
          </p:cNvSpPr>
          <p:nvPr/>
        </p:nvSpPr>
        <p:spPr bwMode="auto">
          <a:xfrm>
            <a:off x="3635375" y="3875088"/>
            <a:ext cx="238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7" name="Line 1647"/>
          <p:cNvSpPr>
            <a:spLocks noChangeShapeType="1"/>
          </p:cNvSpPr>
          <p:nvPr/>
        </p:nvSpPr>
        <p:spPr bwMode="auto">
          <a:xfrm>
            <a:off x="370363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8" name="Line 1648"/>
          <p:cNvSpPr>
            <a:spLocks noChangeShapeType="1"/>
          </p:cNvSpPr>
          <p:nvPr/>
        </p:nvSpPr>
        <p:spPr bwMode="auto">
          <a:xfrm>
            <a:off x="3762375" y="3875088"/>
            <a:ext cx="2540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69" name="Line 1649"/>
          <p:cNvSpPr>
            <a:spLocks noChangeShapeType="1"/>
          </p:cNvSpPr>
          <p:nvPr/>
        </p:nvSpPr>
        <p:spPr bwMode="auto">
          <a:xfrm>
            <a:off x="383063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0" name="Line 1650"/>
          <p:cNvSpPr>
            <a:spLocks noChangeShapeType="1"/>
          </p:cNvSpPr>
          <p:nvPr/>
        </p:nvSpPr>
        <p:spPr bwMode="auto">
          <a:xfrm>
            <a:off x="3894138" y="3875088"/>
            <a:ext cx="20637"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1" name="Line 1651"/>
          <p:cNvSpPr>
            <a:spLocks noChangeShapeType="1"/>
          </p:cNvSpPr>
          <p:nvPr/>
        </p:nvSpPr>
        <p:spPr bwMode="auto">
          <a:xfrm>
            <a:off x="3957638" y="3875088"/>
            <a:ext cx="63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2" name="Line 1652"/>
          <p:cNvSpPr>
            <a:spLocks noChangeShapeType="1"/>
          </p:cNvSpPr>
          <p:nvPr/>
        </p:nvSpPr>
        <p:spPr bwMode="auto">
          <a:xfrm>
            <a:off x="4022725" y="3875088"/>
            <a:ext cx="190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3" name="Line 1653"/>
          <p:cNvSpPr>
            <a:spLocks noChangeShapeType="1"/>
          </p:cNvSpPr>
          <p:nvPr/>
        </p:nvSpPr>
        <p:spPr bwMode="auto">
          <a:xfrm>
            <a:off x="4086225" y="38750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4" name="Line 1654"/>
          <p:cNvSpPr>
            <a:spLocks noChangeShapeType="1"/>
          </p:cNvSpPr>
          <p:nvPr/>
        </p:nvSpPr>
        <p:spPr bwMode="auto">
          <a:xfrm>
            <a:off x="4149725" y="3875088"/>
            <a:ext cx="190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5" name="Line 1655"/>
          <p:cNvSpPr>
            <a:spLocks noChangeShapeType="1"/>
          </p:cNvSpPr>
          <p:nvPr/>
        </p:nvSpPr>
        <p:spPr bwMode="auto">
          <a:xfrm>
            <a:off x="4213225" y="38750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6" name="Line 1656"/>
          <p:cNvSpPr>
            <a:spLocks noChangeShapeType="1"/>
          </p:cNvSpPr>
          <p:nvPr/>
        </p:nvSpPr>
        <p:spPr bwMode="auto">
          <a:xfrm>
            <a:off x="4276725" y="3875088"/>
            <a:ext cx="1905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7" name="Line 1657"/>
          <p:cNvSpPr>
            <a:spLocks noChangeShapeType="1"/>
          </p:cNvSpPr>
          <p:nvPr/>
        </p:nvSpPr>
        <p:spPr bwMode="auto">
          <a:xfrm>
            <a:off x="4340225" y="3875088"/>
            <a:ext cx="476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8" name="Line 1658"/>
          <p:cNvSpPr>
            <a:spLocks noChangeShapeType="1"/>
          </p:cNvSpPr>
          <p:nvPr/>
        </p:nvSpPr>
        <p:spPr bwMode="auto">
          <a:xfrm>
            <a:off x="4403725" y="3875088"/>
            <a:ext cx="238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79" name="Line 1659"/>
          <p:cNvSpPr>
            <a:spLocks noChangeShapeType="1"/>
          </p:cNvSpPr>
          <p:nvPr/>
        </p:nvSpPr>
        <p:spPr bwMode="auto">
          <a:xfrm>
            <a:off x="4530725" y="3875088"/>
            <a:ext cx="23813"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0" name="Line 1660"/>
          <p:cNvSpPr>
            <a:spLocks noChangeShapeType="1"/>
          </p:cNvSpPr>
          <p:nvPr/>
        </p:nvSpPr>
        <p:spPr bwMode="auto">
          <a:xfrm>
            <a:off x="459898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1" name="Line 1661"/>
          <p:cNvSpPr>
            <a:spLocks noChangeShapeType="1"/>
          </p:cNvSpPr>
          <p:nvPr/>
        </p:nvSpPr>
        <p:spPr bwMode="auto">
          <a:xfrm>
            <a:off x="4657725" y="3875088"/>
            <a:ext cx="2540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2" name="Line 1662"/>
          <p:cNvSpPr>
            <a:spLocks noChangeShapeType="1"/>
          </p:cNvSpPr>
          <p:nvPr/>
        </p:nvSpPr>
        <p:spPr bwMode="auto">
          <a:xfrm>
            <a:off x="472598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3" name="Line 1663"/>
          <p:cNvSpPr>
            <a:spLocks noChangeShapeType="1"/>
          </p:cNvSpPr>
          <p:nvPr/>
        </p:nvSpPr>
        <p:spPr bwMode="auto">
          <a:xfrm>
            <a:off x="4784725" y="3875088"/>
            <a:ext cx="25400"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4" name="Line 1664"/>
          <p:cNvSpPr>
            <a:spLocks noChangeShapeType="1"/>
          </p:cNvSpPr>
          <p:nvPr/>
        </p:nvSpPr>
        <p:spPr bwMode="auto">
          <a:xfrm>
            <a:off x="485298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5" name="Line 1665"/>
          <p:cNvSpPr>
            <a:spLocks noChangeShapeType="1"/>
          </p:cNvSpPr>
          <p:nvPr/>
        </p:nvSpPr>
        <p:spPr bwMode="auto">
          <a:xfrm>
            <a:off x="491648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6" name="Line 1666"/>
          <p:cNvSpPr>
            <a:spLocks noChangeShapeType="1"/>
          </p:cNvSpPr>
          <p:nvPr/>
        </p:nvSpPr>
        <p:spPr bwMode="auto">
          <a:xfrm>
            <a:off x="4916488" y="3875088"/>
            <a:ext cx="4762"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87" name="Rectangle 1667"/>
          <p:cNvSpPr>
            <a:spLocks noChangeArrowheads="1"/>
          </p:cNvSpPr>
          <p:nvPr/>
        </p:nvSpPr>
        <p:spPr bwMode="auto">
          <a:xfrm>
            <a:off x="5045075" y="3567113"/>
            <a:ext cx="14288" cy="82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588" name="Rectangle 1668"/>
          <p:cNvSpPr>
            <a:spLocks noChangeArrowheads="1"/>
          </p:cNvSpPr>
          <p:nvPr/>
        </p:nvSpPr>
        <p:spPr bwMode="auto">
          <a:xfrm>
            <a:off x="2897188" y="4079875"/>
            <a:ext cx="987425" cy="49213"/>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589" name="Rectangle 1669"/>
          <p:cNvSpPr>
            <a:spLocks noChangeArrowheads="1"/>
          </p:cNvSpPr>
          <p:nvPr/>
        </p:nvSpPr>
        <p:spPr bwMode="auto">
          <a:xfrm>
            <a:off x="2897188" y="4079875"/>
            <a:ext cx="987425" cy="49213"/>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3590" name="Rectangle 1670"/>
          <p:cNvSpPr>
            <a:spLocks noChangeArrowheads="1"/>
          </p:cNvSpPr>
          <p:nvPr/>
        </p:nvSpPr>
        <p:spPr bwMode="auto">
          <a:xfrm>
            <a:off x="2897188" y="3621088"/>
            <a:ext cx="987425" cy="52387"/>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591" name="Rectangle 1671"/>
          <p:cNvSpPr>
            <a:spLocks noChangeArrowheads="1"/>
          </p:cNvSpPr>
          <p:nvPr/>
        </p:nvSpPr>
        <p:spPr bwMode="auto">
          <a:xfrm>
            <a:off x="2897188" y="3621088"/>
            <a:ext cx="987425" cy="52387"/>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3592" name="Line 1672"/>
          <p:cNvSpPr>
            <a:spLocks noChangeShapeType="1"/>
          </p:cNvSpPr>
          <p:nvPr/>
        </p:nvSpPr>
        <p:spPr bwMode="auto">
          <a:xfrm>
            <a:off x="5029200" y="3978275"/>
            <a:ext cx="0" cy="234950"/>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93" name="Line 1673"/>
          <p:cNvSpPr>
            <a:spLocks noChangeShapeType="1"/>
          </p:cNvSpPr>
          <p:nvPr/>
        </p:nvSpPr>
        <p:spPr bwMode="auto">
          <a:xfrm>
            <a:off x="4168775" y="3919538"/>
            <a:ext cx="0" cy="209550"/>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94" name="Line 1674"/>
          <p:cNvSpPr>
            <a:spLocks noChangeShapeType="1"/>
          </p:cNvSpPr>
          <p:nvPr/>
        </p:nvSpPr>
        <p:spPr bwMode="auto">
          <a:xfrm>
            <a:off x="3884613" y="4129088"/>
            <a:ext cx="0" cy="84137"/>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95" name="Line 1675"/>
          <p:cNvSpPr>
            <a:spLocks noChangeShapeType="1"/>
          </p:cNvSpPr>
          <p:nvPr/>
        </p:nvSpPr>
        <p:spPr bwMode="auto">
          <a:xfrm>
            <a:off x="3884613" y="4183063"/>
            <a:ext cx="1144587"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96" name="Freeform 1676"/>
          <p:cNvSpPr>
            <a:spLocks/>
          </p:cNvSpPr>
          <p:nvPr/>
        </p:nvSpPr>
        <p:spPr bwMode="auto">
          <a:xfrm>
            <a:off x="3884613" y="4133850"/>
            <a:ext cx="98425" cy="103188"/>
          </a:xfrm>
          <a:custGeom>
            <a:avLst/>
            <a:gdLst>
              <a:gd name="T0" fmla="*/ 62 w 62"/>
              <a:gd name="T1" fmla="*/ 0 h 65"/>
              <a:gd name="T2" fmla="*/ 0 w 62"/>
              <a:gd name="T3" fmla="*/ 31 h 65"/>
              <a:gd name="T4" fmla="*/ 62 w 62"/>
              <a:gd name="T5" fmla="*/ 65 h 65"/>
              <a:gd name="T6" fmla="*/ 62 w 62"/>
              <a:gd name="T7" fmla="*/ 0 h 65"/>
              <a:gd name="T8" fmla="*/ 0 w 62"/>
              <a:gd name="T9" fmla="*/ 31 h 65"/>
              <a:gd name="T10" fmla="*/ 62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62" y="0"/>
                </a:moveTo>
                <a:lnTo>
                  <a:pt x="0" y="31"/>
                </a:lnTo>
                <a:lnTo>
                  <a:pt x="62" y="65"/>
                </a:lnTo>
                <a:lnTo>
                  <a:pt x="62" y="0"/>
                </a:lnTo>
                <a:lnTo>
                  <a:pt x="0" y="31"/>
                </a:lnTo>
                <a:lnTo>
                  <a:pt x="6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597" name="Freeform 1677"/>
          <p:cNvSpPr>
            <a:spLocks/>
          </p:cNvSpPr>
          <p:nvPr/>
        </p:nvSpPr>
        <p:spPr bwMode="auto">
          <a:xfrm>
            <a:off x="4932363" y="4133850"/>
            <a:ext cx="96837" cy="103188"/>
          </a:xfrm>
          <a:custGeom>
            <a:avLst/>
            <a:gdLst>
              <a:gd name="T0" fmla="*/ 0 w 61"/>
              <a:gd name="T1" fmla="*/ 0 h 65"/>
              <a:gd name="T2" fmla="*/ 61 w 61"/>
              <a:gd name="T3" fmla="*/ 31 h 65"/>
              <a:gd name="T4" fmla="*/ 0 w 61"/>
              <a:gd name="T5" fmla="*/ 65 h 65"/>
              <a:gd name="T6" fmla="*/ 0 w 61"/>
              <a:gd name="T7" fmla="*/ 0 h 65"/>
              <a:gd name="T8" fmla="*/ 61 w 61"/>
              <a:gd name="T9" fmla="*/ 31 h 65"/>
              <a:gd name="T10" fmla="*/ 0 w 61"/>
              <a:gd name="T11" fmla="*/ 0 h 65"/>
            </a:gdLst>
            <a:ahLst/>
            <a:cxnLst>
              <a:cxn ang="0">
                <a:pos x="T0" y="T1"/>
              </a:cxn>
              <a:cxn ang="0">
                <a:pos x="T2" y="T3"/>
              </a:cxn>
              <a:cxn ang="0">
                <a:pos x="T4" y="T5"/>
              </a:cxn>
              <a:cxn ang="0">
                <a:pos x="T6" y="T7"/>
              </a:cxn>
              <a:cxn ang="0">
                <a:pos x="T8" y="T9"/>
              </a:cxn>
              <a:cxn ang="0">
                <a:pos x="T10" y="T11"/>
              </a:cxn>
            </a:cxnLst>
            <a:rect l="0" t="0" r="r" b="b"/>
            <a:pathLst>
              <a:path w="61" h="65">
                <a:moveTo>
                  <a:pt x="0" y="0"/>
                </a:moveTo>
                <a:lnTo>
                  <a:pt x="61" y="31"/>
                </a:lnTo>
                <a:lnTo>
                  <a:pt x="0" y="65"/>
                </a:lnTo>
                <a:lnTo>
                  <a:pt x="0" y="0"/>
                </a:lnTo>
                <a:lnTo>
                  <a:pt x="61" y="31"/>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598" name="Line 1678"/>
          <p:cNvSpPr>
            <a:spLocks noChangeShapeType="1"/>
          </p:cNvSpPr>
          <p:nvPr/>
        </p:nvSpPr>
        <p:spPr bwMode="auto">
          <a:xfrm>
            <a:off x="4168775" y="4100513"/>
            <a:ext cx="860425" cy="0"/>
          </a:xfrm>
          <a:prstGeom prst="line">
            <a:avLst/>
          </a:prstGeom>
          <a:noFill/>
          <a:ln w="0">
            <a:solidFill>
              <a:srgbClr val="25221E"/>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83599" name="Freeform 1679"/>
          <p:cNvSpPr>
            <a:spLocks/>
          </p:cNvSpPr>
          <p:nvPr/>
        </p:nvSpPr>
        <p:spPr bwMode="auto">
          <a:xfrm>
            <a:off x="4168775" y="4046538"/>
            <a:ext cx="98425" cy="107950"/>
          </a:xfrm>
          <a:custGeom>
            <a:avLst/>
            <a:gdLst>
              <a:gd name="T0" fmla="*/ 62 w 62"/>
              <a:gd name="T1" fmla="*/ 0 h 68"/>
              <a:gd name="T2" fmla="*/ 0 w 62"/>
              <a:gd name="T3" fmla="*/ 34 h 68"/>
              <a:gd name="T4" fmla="*/ 62 w 62"/>
              <a:gd name="T5" fmla="*/ 68 h 68"/>
              <a:gd name="T6" fmla="*/ 62 w 62"/>
              <a:gd name="T7" fmla="*/ 0 h 68"/>
              <a:gd name="T8" fmla="*/ 0 w 62"/>
              <a:gd name="T9" fmla="*/ 34 h 68"/>
              <a:gd name="T10" fmla="*/ 62 w 62"/>
              <a:gd name="T11" fmla="*/ 0 h 68"/>
            </a:gdLst>
            <a:ahLst/>
            <a:cxnLst>
              <a:cxn ang="0">
                <a:pos x="T0" y="T1"/>
              </a:cxn>
              <a:cxn ang="0">
                <a:pos x="T2" y="T3"/>
              </a:cxn>
              <a:cxn ang="0">
                <a:pos x="T4" y="T5"/>
              </a:cxn>
              <a:cxn ang="0">
                <a:pos x="T6" y="T7"/>
              </a:cxn>
              <a:cxn ang="0">
                <a:pos x="T8" y="T9"/>
              </a:cxn>
              <a:cxn ang="0">
                <a:pos x="T10" y="T11"/>
              </a:cxn>
            </a:cxnLst>
            <a:rect l="0" t="0" r="r" b="b"/>
            <a:pathLst>
              <a:path w="62" h="68">
                <a:moveTo>
                  <a:pt x="62" y="0"/>
                </a:moveTo>
                <a:lnTo>
                  <a:pt x="0" y="34"/>
                </a:lnTo>
                <a:lnTo>
                  <a:pt x="62" y="68"/>
                </a:lnTo>
                <a:lnTo>
                  <a:pt x="62" y="0"/>
                </a:lnTo>
                <a:lnTo>
                  <a:pt x="0" y="34"/>
                </a:lnTo>
                <a:lnTo>
                  <a:pt x="6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00" name="Freeform 1680"/>
          <p:cNvSpPr>
            <a:spLocks/>
          </p:cNvSpPr>
          <p:nvPr/>
        </p:nvSpPr>
        <p:spPr bwMode="auto">
          <a:xfrm>
            <a:off x="4932363" y="4046538"/>
            <a:ext cx="96837" cy="107950"/>
          </a:xfrm>
          <a:custGeom>
            <a:avLst/>
            <a:gdLst>
              <a:gd name="T0" fmla="*/ 0 w 61"/>
              <a:gd name="T1" fmla="*/ 0 h 68"/>
              <a:gd name="T2" fmla="*/ 61 w 61"/>
              <a:gd name="T3" fmla="*/ 34 h 68"/>
              <a:gd name="T4" fmla="*/ 0 w 61"/>
              <a:gd name="T5" fmla="*/ 68 h 68"/>
              <a:gd name="T6" fmla="*/ 0 w 61"/>
              <a:gd name="T7" fmla="*/ 0 h 68"/>
              <a:gd name="T8" fmla="*/ 61 w 61"/>
              <a:gd name="T9" fmla="*/ 34 h 68"/>
              <a:gd name="T10" fmla="*/ 0 w 61"/>
              <a:gd name="T11" fmla="*/ 0 h 68"/>
            </a:gdLst>
            <a:ahLst/>
            <a:cxnLst>
              <a:cxn ang="0">
                <a:pos x="T0" y="T1"/>
              </a:cxn>
              <a:cxn ang="0">
                <a:pos x="T2" y="T3"/>
              </a:cxn>
              <a:cxn ang="0">
                <a:pos x="T4" y="T5"/>
              </a:cxn>
              <a:cxn ang="0">
                <a:pos x="T6" y="T7"/>
              </a:cxn>
              <a:cxn ang="0">
                <a:pos x="T8" y="T9"/>
              </a:cxn>
              <a:cxn ang="0">
                <a:pos x="T10" y="T11"/>
              </a:cxn>
            </a:cxnLst>
            <a:rect l="0" t="0" r="r" b="b"/>
            <a:pathLst>
              <a:path w="61" h="68">
                <a:moveTo>
                  <a:pt x="0" y="0"/>
                </a:moveTo>
                <a:lnTo>
                  <a:pt x="61" y="34"/>
                </a:lnTo>
                <a:lnTo>
                  <a:pt x="0" y="68"/>
                </a:lnTo>
                <a:lnTo>
                  <a:pt x="0" y="0"/>
                </a:lnTo>
                <a:lnTo>
                  <a:pt x="61" y="34"/>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01" name="Rectangle 1681"/>
          <p:cNvSpPr>
            <a:spLocks noChangeArrowheads="1"/>
          </p:cNvSpPr>
          <p:nvPr/>
        </p:nvSpPr>
        <p:spPr bwMode="auto">
          <a:xfrm>
            <a:off x="4164013" y="3830638"/>
            <a:ext cx="4762" cy="8890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602" name="Rectangle 1682"/>
          <p:cNvSpPr>
            <a:spLocks noChangeArrowheads="1"/>
          </p:cNvSpPr>
          <p:nvPr/>
        </p:nvSpPr>
        <p:spPr bwMode="auto">
          <a:xfrm>
            <a:off x="4164013" y="3830638"/>
            <a:ext cx="4762" cy="88900"/>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3603" name="Rectangle 1683"/>
          <p:cNvSpPr>
            <a:spLocks noChangeArrowheads="1"/>
          </p:cNvSpPr>
          <p:nvPr/>
        </p:nvSpPr>
        <p:spPr bwMode="auto">
          <a:xfrm>
            <a:off x="3884613" y="3771900"/>
            <a:ext cx="4762" cy="206375"/>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604" name="Rectangle 1684"/>
          <p:cNvSpPr>
            <a:spLocks noChangeArrowheads="1"/>
          </p:cNvSpPr>
          <p:nvPr/>
        </p:nvSpPr>
        <p:spPr bwMode="auto">
          <a:xfrm>
            <a:off x="3884613" y="3771900"/>
            <a:ext cx="4762" cy="206375"/>
          </a:xfrm>
          <a:prstGeom prst="rect">
            <a:avLst/>
          </a:prstGeom>
          <a:noFill/>
          <a:ln w="4763">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83605" name="Rectangle 1685"/>
          <p:cNvSpPr>
            <a:spLocks noChangeArrowheads="1"/>
          </p:cNvSpPr>
          <p:nvPr/>
        </p:nvSpPr>
        <p:spPr bwMode="auto">
          <a:xfrm>
            <a:off x="4549775" y="4022725"/>
            <a:ext cx="428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b</a:t>
            </a:r>
            <a:endParaRPr lang="sl-SI" altLang="sl-SI"/>
          </a:p>
        </p:txBody>
      </p:sp>
      <p:sp>
        <p:nvSpPr>
          <p:cNvPr id="83606" name="Rectangle 1686"/>
          <p:cNvSpPr>
            <a:spLocks noChangeArrowheads="1"/>
          </p:cNvSpPr>
          <p:nvPr/>
        </p:nvSpPr>
        <p:spPr bwMode="auto">
          <a:xfrm>
            <a:off x="2892425" y="3511550"/>
            <a:ext cx="44450"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č</a:t>
            </a:r>
            <a:endParaRPr lang="sl-SI" altLang="sl-SI"/>
          </a:p>
        </p:txBody>
      </p:sp>
      <p:sp>
        <p:nvSpPr>
          <p:cNvPr id="83607" name="Rectangle 1687"/>
          <p:cNvSpPr>
            <a:spLocks noChangeArrowheads="1"/>
          </p:cNvSpPr>
          <p:nvPr/>
        </p:nvSpPr>
        <p:spPr bwMode="auto">
          <a:xfrm>
            <a:off x="2935288" y="3511550"/>
            <a:ext cx="3683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a:t>black body</a:t>
            </a:r>
          </a:p>
        </p:txBody>
      </p:sp>
      <p:sp>
        <p:nvSpPr>
          <p:cNvPr id="83608" name="Rectangle 1688"/>
          <p:cNvSpPr>
            <a:spLocks noChangeArrowheads="1"/>
          </p:cNvSpPr>
          <p:nvPr/>
        </p:nvSpPr>
        <p:spPr bwMode="auto">
          <a:xfrm>
            <a:off x="2392363" y="3767138"/>
            <a:ext cx="31273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 contact</a:t>
            </a:r>
            <a:endParaRPr lang="sl-SI" altLang="sl-SI"/>
          </a:p>
        </p:txBody>
      </p:sp>
      <p:sp>
        <p:nvSpPr>
          <p:cNvPr id="83609" name="Rectangle 1689"/>
          <p:cNvSpPr>
            <a:spLocks noChangeArrowheads="1"/>
          </p:cNvSpPr>
          <p:nvPr/>
        </p:nvSpPr>
        <p:spPr bwMode="auto">
          <a:xfrm>
            <a:off x="2392363" y="3873500"/>
            <a:ext cx="5064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700">
                <a:solidFill>
                  <a:srgbClr val="1F1A17"/>
                </a:solidFill>
                <a:latin typeface="Arial" panose="020B0604020202020204" pitchFamily="34" charset="0"/>
              </a:rPr>
              <a:t>thermometer</a:t>
            </a:r>
            <a:endParaRPr lang="sl-SI" altLang="sl-SI"/>
          </a:p>
        </p:txBody>
      </p:sp>
      <p:sp>
        <p:nvSpPr>
          <p:cNvPr id="83610" name="Rectangle 1690"/>
          <p:cNvSpPr>
            <a:spLocks noChangeArrowheads="1"/>
          </p:cNvSpPr>
          <p:nvPr/>
        </p:nvSpPr>
        <p:spPr bwMode="auto">
          <a:xfrm>
            <a:off x="4403725" y="4110038"/>
            <a:ext cx="428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a</a:t>
            </a:r>
            <a:endParaRPr lang="sl-SI" altLang="sl-SI"/>
          </a:p>
        </p:txBody>
      </p:sp>
      <p:sp>
        <p:nvSpPr>
          <p:cNvPr id="83611" name="Rectangle 1691"/>
          <p:cNvSpPr>
            <a:spLocks noChangeArrowheads="1"/>
          </p:cNvSpPr>
          <p:nvPr/>
        </p:nvSpPr>
        <p:spPr bwMode="auto">
          <a:xfrm>
            <a:off x="4178300" y="3914775"/>
            <a:ext cx="508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B</a:t>
            </a:r>
            <a:endParaRPr lang="sl-SI" altLang="sl-SI"/>
          </a:p>
        </p:txBody>
      </p:sp>
      <p:sp>
        <p:nvSpPr>
          <p:cNvPr id="83612" name="Rectangle 1692"/>
          <p:cNvSpPr>
            <a:spLocks noChangeArrowheads="1"/>
          </p:cNvSpPr>
          <p:nvPr/>
        </p:nvSpPr>
        <p:spPr bwMode="auto">
          <a:xfrm>
            <a:off x="3898900" y="3968750"/>
            <a:ext cx="5080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A</a:t>
            </a:r>
            <a:endParaRPr lang="sl-SI" altLang="sl-SI"/>
          </a:p>
        </p:txBody>
      </p:sp>
      <p:sp>
        <p:nvSpPr>
          <p:cNvPr id="83613" name="Rectangle 1693"/>
          <p:cNvSpPr>
            <a:spLocks noChangeArrowheads="1"/>
          </p:cNvSpPr>
          <p:nvPr/>
        </p:nvSpPr>
        <p:spPr bwMode="auto">
          <a:xfrm>
            <a:off x="4883150" y="3684588"/>
            <a:ext cx="555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600" i="1">
                <a:solidFill>
                  <a:srgbClr val="1F1A17"/>
                </a:solidFill>
                <a:latin typeface="AvantGarde Bk BT" charset="-18"/>
              </a:rPr>
              <a:t>D</a:t>
            </a:r>
            <a:endParaRPr lang="sl-SI" altLang="sl-SI"/>
          </a:p>
        </p:txBody>
      </p:sp>
      <p:sp>
        <p:nvSpPr>
          <p:cNvPr id="83614" name="Rectangle 1694"/>
          <p:cNvSpPr>
            <a:spLocks noChangeArrowheads="1"/>
          </p:cNvSpPr>
          <p:nvPr/>
        </p:nvSpPr>
        <p:spPr bwMode="auto">
          <a:xfrm>
            <a:off x="4716463" y="3821113"/>
            <a:ext cx="17145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sl-SI" altLang="sl-SI" sz="300">
                <a:solidFill>
                  <a:srgbClr val="1F1A17"/>
                </a:solidFill>
                <a:latin typeface="Arial" panose="020B0604020202020204" pitchFamily="34" charset="0"/>
              </a:rPr>
              <a:t>optična os</a:t>
            </a:r>
            <a:endParaRPr lang="sl-SI" altLang="sl-SI"/>
          </a:p>
        </p:txBody>
      </p:sp>
      <p:sp>
        <p:nvSpPr>
          <p:cNvPr id="83615" name="Freeform 1695"/>
          <p:cNvSpPr>
            <a:spLocks/>
          </p:cNvSpPr>
          <p:nvPr/>
        </p:nvSpPr>
        <p:spPr bwMode="auto">
          <a:xfrm>
            <a:off x="4789488" y="3497263"/>
            <a:ext cx="44450" cy="53975"/>
          </a:xfrm>
          <a:custGeom>
            <a:avLst/>
            <a:gdLst>
              <a:gd name="T0" fmla="*/ 6 w 28"/>
              <a:gd name="T1" fmla="*/ 22 h 34"/>
              <a:gd name="T2" fmla="*/ 10 w 28"/>
              <a:gd name="T3" fmla="*/ 28 h 34"/>
              <a:gd name="T4" fmla="*/ 16 w 28"/>
              <a:gd name="T5" fmla="*/ 28 h 34"/>
              <a:gd name="T6" fmla="*/ 19 w 28"/>
              <a:gd name="T7" fmla="*/ 28 h 34"/>
              <a:gd name="T8" fmla="*/ 22 w 28"/>
              <a:gd name="T9" fmla="*/ 25 h 34"/>
              <a:gd name="T10" fmla="*/ 22 w 28"/>
              <a:gd name="T11" fmla="*/ 22 h 34"/>
              <a:gd name="T12" fmla="*/ 16 w 28"/>
              <a:gd name="T13" fmla="*/ 19 h 34"/>
              <a:gd name="T14" fmla="*/ 6 w 28"/>
              <a:gd name="T15" fmla="*/ 19 h 34"/>
              <a:gd name="T16" fmla="*/ 3 w 28"/>
              <a:gd name="T17" fmla="*/ 16 h 34"/>
              <a:gd name="T18" fmla="*/ 3 w 28"/>
              <a:gd name="T19" fmla="*/ 10 h 34"/>
              <a:gd name="T20" fmla="*/ 3 w 28"/>
              <a:gd name="T21" fmla="*/ 7 h 34"/>
              <a:gd name="T22" fmla="*/ 6 w 28"/>
              <a:gd name="T23" fmla="*/ 4 h 34"/>
              <a:gd name="T24" fmla="*/ 10 w 28"/>
              <a:gd name="T25" fmla="*/ 4 h 34"/>
              <a:gd name="T26" fmla="*/ 13 w 28"/>
              <a:gd name="T27" fmla="*/ 0 h 34"/>
              <a:gd name="T28" fmla="*/ 19 w 28"/>
              <a:gd name="T29" fmla="*/ 4 h 34"/>
              <a:gd name="T30" fmla="*/ 25 w 28"/>
              <a:gd name="T31" fmla="*/ 7 h 34"/>
              <a:gd name="T32" fmla="*/ 25 w 28"/>
              <a:gd name="T33" fmla="*/ 10 h 34"/>
              <a:gd name="T34" fmla="*/ 19 w 28"/>
              <a:gd name="T35" fmla="*/ 10 h 34"/>
              <a:gd name="T36" fmla="*/ 16 w 28"/>
              <a:gd name="T37" fmla="*/ 7 h 34"/>
              <a:gd name="T38" fmla="*/ 10 w 28"/>
              <a:gd name="T39" fmla="*/ 7 h 34"/>
              <a:gd name="T40" fmla="*/ 6 w 28"/>
              <a:gd name="T41" fmla="*/ 10 h 34"/>
              <a:gd name="T42" fmla="*/ 6 w 28"/>
              <a:gd name="T43" fmla="*/ 10 h 34"/>
              <a:gd name="T44" fmla="*/ 10 w 28"/>
              <a:gd name="T45" fmla="*/ 13 h 34"/>
              <a:gd name="T46" fmla="*/ 13 w 28"/>
              <a:gd name="T47" fmla="*/ 13 h 34"/>
              <a:gd name="T48" fmla="*/ 19 w 28"/>
              <a:gd name="T49" fmla="*/ 16 h 34"/>
              <a:gd name="T50" fmla="*/ 25 w 28"/>
              <a:gd name="T51" fmla="*/ 19 h 34"/>
              <a:gd name="T52" fmla="*/ 28 w 28"/>
              <a:gd name="T53" fmla="*/ 22 h 34"/>
              <a:gd name="T54" fmla="*/ 28 w 28"/>
              <a:gd name="T55" fmla="*/ 28 h 34"/>
              <a:gd name="T56" fmla="*/ 25 w 28"/>
              <a:gd name="T57" fmla="*/ 31 h 34"/>
              <a:gd name="T58" fmla="*/ 19 w 28"/>
              <a:gd name="T59" fmla="*/ 34 h 34"/>
              <a:gd name="T60" fmla="*/ 10 w 28"/>
              <a:gd name="T61" fmla="*/ 34 h 34"/>
              <a:gd name="T62" fmla="*/ 3 w 28"/>
              <a:gd name="T63" fmla="*/ 2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34">
                <a:moveTo>
                  <a:pt x="0" y="25"/>
                </a:moveTo>
                <a:lnTo>
                  <a:pt x="6" y="22"/>
                </a:lnTo>
                <a:lnTo>
                  <a:pt x="6" y="25"/>
                </a:lnTo>
                <a:lnTo>
                  <a:pt x="10" y="28"/>
                </a:lnTo>
                <a:lnTo>
                  <a:pt x="13" y="28"/>
                </a:lnTo>
                <a:lnTo>
                  <a:pt x="16" y="28"/>
                </a:lnTo>
                <a:lnTo>
                  <a:pt x="19" y="28"/>
                </a:lnTo>
                <a:lnTo>
                  <a:pt x="19" y="28"/>
                </a:lnTo>
                <a:lnTo>
                  <a:pt x="22" y="25"/>
                </a:lnTo>
                <a:lnTo>
                  <a:pt x="22" y="25"/>
                </a:lnTo>
                <a:lnTo>
                  <a:pt x="22" y="22"/>
                </a:lnTo>
                <a:lnTo>
                  <a:pt x="22" y="22"/>
                </a:lnTo>
                <a:lnTo>
                  <a:pt x="19" y="22"/>
                </a:lnTo>
                <a:lnTo>
                  <a:pt x="16" y="19"/>
                </a:lnTo>
                <a:lnTo>
                  <a:pt x="10" y="19"/>
                </a:lnTo>
                <a:lnTo>
                  <a:pt x="6" y="19"/>
                </a:lnTo>
                <a:lnTo>
                  <a:pt x="3" y="16"/>
                </a:lnTo>
                <a:lnTo>
                  <a:pt x="3" y="16"/>
                </a:lnTo>
                <a:lnTo>
                  <a:pt x="3" y="13"/>
                </a:lnTo>
                <a:lnTo>
                  <a:pt x="3" y="10"/>
                </a:lnTo>
                <a:lnTo>
                  <a:pt x="3" y="10"/>
                </a:lnTo>
                <a:lnTo>
                  <a:pt x="3" y="7"/>
                </a:lnTo>
                <a:lnTo>
                  <a:pt x="3" y="4"/>
                </a:lnTo>
                <a:lnTo>
                  <a:pt x="6" y="4"/>
                </a:lnTo>
                <a:lnTo>
                  <a:pt x="6" y="4"/>
                </a:lnTo>
                <a:lnTo>
                  <a:pt x="10" y="4"/>
                </a:lnTo>
                <a:lnTo>
                  <a:pt x="13" y="0"/>
                </a:lnTo>
                <a:lnTo>
                  <a:pt x="13" y="0"/>
                </a:lnTo>
                <a:lnTo>
                  <a:pt x="16" y="0"/>
                </a:lnTo>
                <a:lnTo>
                  <a:pt x="19" y="4"/>
                </a:lnTo>
                <a:lnTo>
                  <a:pt x="22" y="4"/>
                </a:lnTo>
                <a:lnTo>
                  <a:pt x="25" y="7"/>
                </a:lnTo>
                <a:lnTo>
                  <a:pt x="25" y="7"/>
                </a:lnTo>
                <a:lnTo>
                  <a:pt x="25" y="10"/>
                </a:lnTo>
                <a:lnTo>
                  <a:pt x="22" y="10"/>
                </a:lnTo>
                <a:lnTo>
                  <a:pt x="19" y="10"/>
                </a:lnTo>
                <a:lnTo>
                  <a:pt x="19" y="7"/>
                </a:lnTo>
                <a:lnTo>
                  <a:pt x="16" y="7"/>
                </a:lnTo>
                <a:lnTo>
                  <a:pt x="13" y="7"/>
                </a:lnTo>
                <a:lnTo>
                  <a:pt x="10" y="7"/>
                </a:lnTo>
                <a:lnTo>
                  <a:pt x="10" y="7"/>
                </a:lnTo>
                <a:lnTo>
                  <a:pt x="6" y="10"/>
                </a:lnTo>
                <a:lnTo>
                  <a:pt x="6" y="10"/>
                </a:lnTo>
                <a:lnTo>
                  <a:pt x="6" y="10"/>
                </a:lnTo>
                <a:lnTo>
                  <a:pt x="6" y="13"/>
                </a:lnTo>
                <a:lnTo>
                  <a:pt x="10" y="13"/>
                </a:lnTo>
                <a:lnTo>
                  <a:pt x="10" y="13"/>
                </a:lnTo>
                <a:lnTo>
                  <a:pt x="13" y="13"/>
                </a:lnTo>
                <a:lnTo>
                  <a:pt x="16" y="16"/>
                </a:lnTo>
                <a:lnTo>
                  <a:pt x="19" y="16"/>
                </a:lnTo>
                <a:lnTo>
                  <a:pt x="22" y="16"/>
                </a:lnTo>
                <a:lnTo>
                  <a:pt x="25" y="19"/>
                </a:lnTo>
                <a:lnTo>
                  <a:pt x="25" y="19"/>
                </a:lnTo>
                <a:lnTo>
                  <a:pt x="28" y="22"/>
                </a:lnTo>
                <a:lnTo>
                  <a:pt x="28" y="25"/>
                </a:lnTo>
                <a:lnTo>
                  <a:pt x="28" y="28"/>
                </a:lnTo>
                <a:lnTo>
                  <a:pt x="25" y="28"/>
                </a:lnTo>
                <a:lnTo>
                  <a:pt x="25" y="31"/>
                </a:lnTo>
                <a:lnTo>
                  <a:pt x="22" y="31"/>
                </a:lnTo>
                <a:lnTo>
                  <a:pt x="19" y="34"/>
                </a:lnTo>
                <a:lnTo>
                  <a:pt x="16" y="34"/>
                </a:lnTo>
                <a:lnTo>
                  <a:pt x="10" y="34"/>
                </a:lnTo>
                <a:lnTo>
                  <a:pt x="6" y="31"/>
                </a:lnTo>
                <a:lnTo>
                  <a:pt x="3" y="28"/>
                </a:lnTo>
                <a:lnTo>
                  <a:pt x="0" y="2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16" name="Freeform 1696"/>
          <p:cNvSpPr>
            <a:spLocks noEditPoints="1"/>
          </p:cNvSpPr>
          <p:nvPr/>
        </p:nvSpPr>
        <p:spPr bwMode="auto">
          <a:xfrm>
            <a:off x="4838700" y="3497263"/>
            <a:ext cx="49213" cy="53975"/>
          </a:xfrm>
          <a:custGeom>
            <a:avLst/>
            <a:gdLst>
              <a:gd name="T0" fmla="*/ 25 w 31"/>
              <a:gd name="T1" fmla="*/ 22 h 34"/>
              <a:gd name="T2" fmla="*/ 31 w 31"/>
              <a:gd name="T3" fmla="*/ 25 h 34"/>
              <a:gd name="T4" fmla="*/ 28 w 31"/>
              <a:gd name="T5" fmla="*/ 28 h 34"/>
              <a:gd name="T6" fmla="*/ 25 w 31"/>
              <a:gd name="T7" fmla="*/ 31 h 34"/>
              <a:gd name="T8" fmla="*/ 22 w 31"/>
              <a:gd name="T9" fmla="*/ 34 h 34"/>
              <a:gd name="T10" fmla="*/ 16 w 31"/>
              <a:gd name="T11" fmla="*/ 34 h 34"/>
              <a:gd name="T12" fmla="*/ 9 w 31"/>
              <a:gd name="T13" fmla="*/ 34 h 34"/>
              <a:gd name="T14" fmla="*/ 6 w 31"/>
              <a:gd name="T15" fmla="*/ 31 h 34"/>
              <a:gd name="T16" fmla="*/ 3 w 31"/>
              <a:gd name="T17" fmla="*/ 25 h 34"/>
              <a:gd name="T18" fmla="*/ 0 w 31"/>
              <a:gd name="T19" fmla="*/ 19 h 34"/>
              <a:gd name="T20" fmla="*/ 3 w 31"/>
              <a:gd name="T21" fmla="*/ 10 h 34"/>
              <a:gd name="T22" fmla="*/ 6 w 31"/>
              <a:gd name="T23" fmla="*/ 7 h 34"/>
              <a:gd name="T24" fmla="*/ 9 w 31"/>
              <a:gd name="T25" fmla="*/ 4 h 34"/>
              <a:gd name="T26" fmla="*/ 16 w 31"/>
              <a:gd name="T27" fmla="*/ 0 h 34"/>
              <a:gd name="T28" fmla="*/ 22 w 31"/>
              <a:gd name="T29" fmla="*/ 4 h 34"/>
              <a:gd name="T30" fmla="*/ 25 w 31"/>
              <a:gd name="T31" fmla="*/ 7 h 34"/>
              <a:gd name="T32" fmla="*/ 28 w 31"/>
              <a:gd name="T33" fmla="*/ 10 h 34"/>
              <a:gd name="T34" fmla="*/ 31 w 31"/>
              <a:gd name="T35" fmla="*/ 19 h 34"/>
              <a:gd name="T36" fmla="*/ 31 w 31"/>
              <a:gd name="T37" fmla="*/ 19 h 34"/>
              <a:gd name="T38" fmla="*/ 31 w 31"/>
              <a:gd name="T39" fmla="*/ 19 h 34"/>
              <a:gd name="T40" fmla="*/ 6 w 31"/>
              <a:gd name="T41" fmla="*/ 19 h 34"/>
              <a:gd name="T42" fmla="*/ 6 w 31"/>
              <a:gd name="T43" fmla="*/ 25 h 34"/>
              <a:gd name="T44" fmla="*/ 9 w 31"/>
              <a:gd name="T45" fmla="*/ 28 h 34"/>
              <a:gd name="T46" fmla="*/ 12 w 31"/>
              <a:gd name="T47" fmla="*/ 28 h 34"/>
              <a:gd name="T48" fmla="*/ 16 w 31"/>
              <a:gd name="T49" fmla="*/ 28 h 34"/>
              <a:gd name="T50" fmla="*/ 19 w 31"/>
              <a:gd name="T51" fmla="*/ 28 h 34"/>
              <a:gd name="T52" fmla="*/ 22 w 31"/>
              <a:gd name="T53" fmla="*/ 28 h 34"/>
              <a:gd name="T54" fmla="*/ 22 w 31"/>
              <a:gd name="T55" fmla="*/ 25 h 34"/>
              <a:gd name="T56" fmla="*/ 25 w 31"/>
              <a:gd name="T57" fmla="*/ 22 h 34"/>
              <a:gd name="T58" fmla="*/ 6 w 31"/>
              <a:gd name="T59" fmla="*/ 16 h 34"/>
              <a:gd name="T60" fmla="*/ 25 w 31"/>
              <a:gd name="T61" fmla="*/ 16 h 34"/>
              <a:gd name="T62" fmla="*/ 25 w 31"/>
              <a:gd name="T63" fmla="*/ 13 h 34"/>
              <a:gd name="T64" fmla="*/ 22 w 31"/>
              <a:gd name="T65" fmla="*/ 10 h 34"/>
              <a:gd name="T66" fmla="*/ 19 w 31"/>
              <a:gd name="T67" fmla="*/ 7 h 34"/>
              <a:gd name="T68" fmla="*/ 16 w 31"/>
              <a:gd name="T69" fmla="*/ 7 h 34"/>
              <a:gd name="T70" fmla="*/ 12 w 31"/>
              <a:gd name="T71" fmla="*/ 7 h 34"/>
              <a:gd name="T72" fmla="*/ 9 w 31"/>
              <a:gd name="T73" fmla="*/ 10 h 34"/>
              <a:gd name="T74" fmla="*/ 6 w 31"/>
              <a:gd name="T75" fmla="*/ 10 h 34"/>
              <a:gd name="T76" fmla="*/ 6 w 31"/>
              <a:gd name="T7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 h="34">
                <a:moveTo>
                  <a:pt x="25" y="22"/>
                </a:moveTo>
                <a:lnTo>
                  <a:pt x="31" y="25"/>
                </a:lnTo>
                <a:lnTo>
                  <a:pt x="28" y="28"/>
                </a:lnTo>
                <a:lnTo>
                  <a:pt x="25" y="31"/>
                </a:lnTo>
                <a:lnTo>
                  <a:pt x="22" y="34"/>
                </a:lnTo>
                <a:lnTo>
                  <a:pt x="16" y="34"/>
                </a:lnTo>
                <a:lnTo>
                  <a:pt x="9" y="34"/>
                </a:lnTo>
                <a:lnTo>
                  <a:pt x="6" y="31"/>
                </a:lnTo>
                <a:lnTo>
                  <a:pt x="3" y="25"/>
                </a:lnTo>
                <a:lnTo>
                  <a:pt x="0" y="19"/>
                </a:lnTo>
                <a:lnTo>
                  <a:pt x="3" y="10"/>
                </a:lnTo>
                <a:lnTo>
                  <a:pt x="6" y="7"/>
                </a:lnTo>
                <a:lnTo>
                  <a:pt x="9" y="4"/>
                </a:lnTo>
                <a:lnTo>
                  <a:pt x="16" y="0"/>
                </a:lnTo>
                <a:lnTo>
                  <a:pt x="22" y="4"/>
                </a:lnTo>
                <a:lnTo>
                  <a:pt x="25" y="7"/>
                </a:lnTo>
                <a:lnTo>
                  <a:pt x="28" y="10"/>
                </a:lnTo>
                <a:lnTo>
                  <a:pt x="31" y="19"/>
                </a:lnTo>
                <a:lnTo>
                  <a:pt x="31" y="19"/>
                </a:lnTo>
                <a:lnTo>
                  <a:pt x="31" y="19"/>
                </a:lnTo>
                <a:lnTo>
                  <a:pt x="6" y="19"/>
                </a:lnTo>
                <a:lnTo>
                  <a:pt x="6" y="25"/>
                </a:lnTo>
                <a:lnTo>
                  <a:pt x="9" y="28"/>
                </a:lnTo>
                <a:lnTo>
                  <a:pt x="12" y="28"/>
                </a:lnTo>
                <a:lnTo>
                  <a:pt x="16" y="28"/>
                </a:lnTo>
                <a:lnTo>
                  <a:pt x="19" y="28"/>
                </a:lnTo>
                <a:lnTo>
                  <a:pt x="22" y="28"/>
                </a:lnTo>
                <a:lnTo>
                  <a:pt x="22" y="25"/>
                </a:lnTo>
                <a:lnTo>
                  <a:pt x="25" y="22"/>
                </a:lnTo>
                <a:close/>
                <a:moveTo>
                  <a:pt x="6" y="16"/>
                </a:moveTo>
                <a:lnTo>
                  <a:pt x="25" y="16"/>
                </a:lnTo>
                <a:lnTo>
                  <a:pt x="25" y="13"/>
                </a:lnTo>
                <a:lnTo>
                  <a:pt x="22" y="10"/>
                </a:lnTo>
                <a:lnTo>
                  <a:pt x="19" y="7"/>
                </a:lnTo>
                <a:lnTo>
                  <a:pt x="16" y="7"/>
                </a:lnTo>
                <a:lnTo>
                  <a:pt x="12" y="7"/>
                </a:lnTo>
                <a:lnTo>
                  <a:pt x="9" y="10"/>
                </a:lnTo>
                <a:lnTo>
                  <a:pt x="6" y="10"/>
                </a:lnTo>
                <a:lnTo>
                  <a:pt x="6"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17" name="Freeform 1697"/>
          <p:cNvSpPr>
            <a:spLocks/>
          </p:cNvSpPr>
          <p:nvPr/>
        </p:nvSpPr>
        <p:spPr bwMode="auto">
          <a:xfrm>
            <a:off x="4892675" y="3503613"/>
            <a:ext cx="44450" cy="47625"/>
          </a:xfrm>
          <a:custGeom>
            <a:avLst/>
            <a:gdLst>
              <a:gd name="T0" fmla="*/ 12 w 28"/>
              <a:gd name="T1" fmla="*/ 30 h 30"/>
              <a:gd name="T2" fmla="*/ 0 w 28"/>
              <a:gd name="T3" fmla="*/ 0 h 30"/>
              <a:gd name="T4" fmla="*/ 6 w 28"/>
              <a:gd name="T5" fmla="*/ 0 h 30"/>
              <a:gd name="T6" fmla="*/ 12 w 28"/>
              <a:gd name="T7" fmla="*/ 18 h 30"/>
              <a:gd name="T8" fmla="*/ 12 w 28"/>
              <a:gd name="T9" fmla="*/ 21 h 30"/>
              <a:gd name="T10" fmla="*/ 12 w 28"/>
              <a:gd name="T11" fmla="*/ 24 h 30"/>
              <a:gd name="T12" fmla="*/ 15 w 28"/>
              <a:gd name="T13" fmla="*/ 21 h 30"/>
              <a:gd name="T14" fmla="*/ 15 w 28"/>
              <a:gd name="T15" fmla="*/ 18 h 30"/>
              <a:gd name="T16" fmla="*/ 22 w 28"/>
              <a:gd name="T17" fmla="*/ 0 h 30"/>
              <a:gd name="T18" fmla="*/ 28 w 28"/>
              <a:gd name="T19" fmla="*/ 0 h 30"/>
              <a:gd name="T20" fmla="*/ 15 w 28"/>
              <a:gd name="T21" fmla="*/ 30 h 30"/>
              <a:gd name="T22" fmla="*/ 12 w 28"/>
              <a:gd name="T2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30">
                <a:moveTo>
                  <a:pt x="12" y="30"/>
                </a:moveTo>
                <a:lnTo>
                  <a:pt x="0" y="0"/>
                </a:lnTo>
                <a:lnTo>
                  <a:pt x="6" y="0"/>
                </a:lnTo>
                <a:lnTo>
                  <a:pt x="12" y="18"/>
                </a:lnTo>
                <a:lnTo>
                  <a:pt x="12" y="21"/>
                </a:lnTo>
                <a:lnTo>
                  <a:pt x="12" y="24"/>
                </a:lnTo>
                <a:lnTo>
                  <a:pt x="15" y="21"/>
                </a:lnTo>
                <a:lnTo>
                  <a:pt x="15" y="18"/>
                </a:lnTo>
                <a:lnTo>
                  <a:pt x="22" y="0"/>
                </a:lnTo>
                <a:lnTo>
                  <a:pt x="28" y="0"/>
                </a:lnTo>
                <a:lnTo>
                  <a:pt x="15" y="30"/>
                </a:lnTo>
                <a:lnTo>
                  <a:pt x="12" y="3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18" name="Freeform 1698"/>
          <p:cNvSpPr>
            <a:spLocks noEditPoints="1"/>
          </p:cNvSpPr>
          <p:nvPr/>
        </p:nvSpPr>
        <p:spPr bwMode="auto">
          <a:xfrm>
            <a:off x="4941888" y="3497263"/>
            <a:ext cx="49212" cy="53975"/>
          </a:xfrm>
          <a:custGeom>
            <a:avLst/>
            <a:gdLst>
              <a:gd name="T0" fmla="*/ 18 w 31"/>
              <a:gd name="T1" fmla="*/ 31 h 34"/>
              <a:gd name="T2" fmla="*/ 15 w 31"/>
              <a:gd name="T3" fmla="*/ 34 h 34"/>
              <a:gd name="T4" fmla="*/ 6 w 31"/>
              <a:gd name="T5" fmla="*/ 34 h 34"/>
              <a:gd name="T6" fmla="*/ 0 w 31"/>
              <a:gd name="T7" fmla="*/ 28 h 34"/>
              <a:gd name="T8" fmla="*/ 0 w 31"/>
              <a:gd name="T9" fmla="*/ 22 h 34"/>
              <a:gd name="T10" fmla="*/ 3 w 31"/>
              <a:gd name="T11" fmla="*/ 19 h 34"/>
              <a:gd name="T12" fmla="*/ 6 w 31"/>
              <a:gd name="T13" fmla="*/ 16 h 34"/>
              <a:gd name="T14" fmla="*/ 9 w 31"/>
              <a:gd name="T15" fmla="*/ 16 h 34"/>
              <a:gd name="T16" fmla="*/ 18 w 31"/>
              <a:gd name="T17" fmla="*/ 16 h 34"/>
              <a:gd name="T18" fmla="*/ 21 w 31"/>
              <a:gd name="T19" fmla="*/ 13 h 34"/>
              <a:gd name="T20" fmla="*/ 21 w 31"/>
              <a:gd name="T21" fmla="*/ 10 h 34"/>
              <a:gd name="T22" fmla="*/ 18 w 31"/>
              <a:gd name="T23" fmla="*/ 7 h 34"/>
              <a:gd name="T24" fmla="*/ 12 w 31"/>
              <a:gd name="T25" fmla="*/ 7 h 34"/>
              <a:gd name="T26" fmla="*/ 6 w 31"/>
              <a:gd name="T27" fmla="*/ 10 h 34"/>
              <a:gd name="T28" fmla="*/ 0 w 31"/>
              <a:gd name="T29" fmla="*/ 10 h 34"/>
              <a:gd name="T30" fmla="*/ 3 w 31"/>
              <a:gd name="T31" fmla="*/ 7 h 34"/>
              <a:gd name="T32" fmla="*/ 9 w 31"/>
              <a:gd name="T33" fmla="*/ 4 h 34"/>
              <a:gd name="T34" fmla="*/ 15 w 31"/>
              <a:gd name="T35" fmla="*/ 0 h 34"/>
              <a:gd name="T36" fmla="*/ 21 w 31"/>
              <a:gd name="T37" fmla="*/ 4 h 34"/>
              <a:gd name="T38" fmla="*/ 24 w 31"/>
              <a:gd name="T39" fmla="*/ 4 h 34"/>
              <a:gd name="T40" fmla="*/ 28 w 31"/>
              <a:gd name="T41" fmla="*/ 10 h 34"/>
              <a:gd name="T42" fmla="*/ 28 w 31"/>
              <a:gd name="T43" fmla="*/ 13 h 34"/>
              <a:gd name="T44" fmla="*/ 28 w 31"/>
              <a:gd name="T45" fmla="*/ 25 h 34"/>
              <a:gd name="T46" fmla="*/ 28 w 31"/>
              <a:gd name="T47" fmla="*/ 31 h 34"/>
              <a:gd name="T48" fmla="*/ 24 w 31"/>
              <a:gd name="T49" fmla="*/ 34 h 34"/>
              <a:gd name="T50" fmla="*/ 21 w 31"/>
              <a:gd name="T51" fmla="*/ 28 h 34"/>
              <a:gd name="T52" fmla="*/ 18 w 31"/>
              <a:gd name="T53" fmla="*/ 19 h 34"/>
              <a:gd name="T54" fmla="*/ 9 w 31"/>
              <a:gd name="T55" fmla="*/ 19 h 34"/>
              <a:gd name="T56" fmla="*/ 6 w 31"/>
              <a:gd name="T57" fmla="*/ 22 h 34"/>
              <a:gd name="T58" fmla="*/ 6 w 31"/>
              <a:gd name="T59" fmla="*/ 25 h 34"/>
              <a:gd name="T60" fmla="*/ 6 w 31"/>
              <a:gd name="T61" fmla="*/ 28 h 34"/>
              <a:gd name="T62" fmla="*/ 9 w 31"/>
              <a:gd name="T63" fmla="*/ 28 h 34"/>
              <a:gd name="T64" fmla="*/ 15 w 31"/>
              <a:gd name="T65" fmla="*/ 28 h 34"/>
              <a:gd name="T66" fmla="*/ 18 w 31"/>
              <a:gd name="T67" fmla="*/ 28 h 34"/>
              <a:gd name="T68" fmla="*/ 21 w 31"/>
              <a:gd name="T69" fmla="*/ 22 h 34"/>
              <a:gd name="T70" fmla="*/ 21 w 31"/>
              <a:gd name="T71"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 h="34">
                <a:moveTo>
                  <a:pt x="21" y="28"/>
                </a:moveTo>
                <a:lnTo>
                  <a:pt x="18" y="31"/>
                </a:lnTo>
                <a:lnTo>
                  <a:pt x="15" y="34"/>
                </a:lnTo>
                <a:lnTo>
                  <a:pt x="15" y="34"/>
                </a:lnTo>
                <a:lnTo>
                  <a:pt x="12" y="34"/>
                </a:lnTo>
                <a:lnTo>
                  <a:pt x="6" y="34"/>
                </a:lnTo>
                <a:lnTo>
                  <a:pt x="3" y="31"/>
                </a:lnTo>
                <a:lnTo>
                  <a:pt x="0" y="28"/>
                </a:lnTo>
                <a:lnTo>
                  <a:pt x="0" y="25"/>
                </a:lnTo>
                <a:lnTo>
                  <a:pt x="0" y="22"/>
                </a:lnTo>
                <a:lnTo>
                  <a:pt x="0" y="22"/>
                </a:lnTo>
                <a:lnTo>
                  <a:pt x="3" y="19"/>
                </a:lnTo>
                <a:lnTo>
                  <a:pt x="3" y="19"/>
                </a:lnTo>
                <a:lnTo>
                  <a:pt x="6" y="16"/>
                </a:lnTo>
                <a:lnTo>
                  <a:pt x="9" y="16"/>
                </a:lnTo>
                <a:lnTo>
                  <a:pt x="9" y="16"/>
                </a:lnTo>
                <a:lnTo>
                  <a:pt x="12" y="16"/>
                </a:lnTo>
                <a:lnTo>
                  <a:pt x="18" y="16"/>
                </a:lnTo>
                <a:lnTo>
                  <a:pt x="21" y="13"/>
                </a:lnTo>
                <a:lnTo>
                  <a:pt x="21" y="13"/>
                </a:lnTo>
                <a:lnTo>
                  <a:pt x="21" y="13"/>
                </a:lnTo>
                <a:lnTo>
                  <a:pt x="21" y="10"/>
                </a:lnTo>
                <a:lnTo>
                  <a:pt x="21" y="7"/>
                </a:lnTo>
                <a:lnTo>
                  <a:pt x="18" y="7"/>
                </a:lnTo>
                <a:lnTo>
                  <a:pt x="15" y="7"/>
                </a:lnTo>
                <a:lnTo>
                  <a:pt x="12" y="7"/>
                </a:lnTo>
                <a:lnTo>
                  <a:pt x="9" y="7"/>
                </a:lnTo>
                <a:lnTo>
                  <a:pt x="6" y="10"/>
                </a:lnTo>
                <a:lnTo>
                  <a:pt x="6" y="13"/>
                </a:lnTo>
                <a:lnTo>
                  <a:pt x="0" y="10"/>
                </a:lnTo>
                <a:lnTo>
                  <a:pt x="3" y="7"/>
                </a:lnTo>
                <a:lnTo>
                  <a:pt x="3" y="7"/>
                </a:lnTo>
                <a:lnTo>
                  <a:pt x="6" y="4"/>
                </a:lnTo>
                <a:lnTo>
                  <a:pt x="9" y="4"/>
                </a:lnTo>
                <a:lnTo>
                  <a:pt x="12" y="0"/>
                </a:lnTo>
                <a:lnTo>
                  <a:pt x="15" y="0"/>
                </a:lnTo>
                <a:lnTo>
                  <a:pt x="18" y="0"/>
                </a:lnTo>
                <a:lnTo>
                  <a:pt x="21" y="4"/>
                </a:lnTo>
                <a:lnTo>
                  <a:pt x="24" y="4"/>
                </a:lnTo>
                <a:lnTo>
                  <a:pt x="24" y="4"/>
                </a:lnTo>
                <a:lnTo>
                  <a:pt x="28" y="7"/>
                </a:lnTo>
                <a:lnTo>
                  <a:pt x="28" y="10"/>
                </a:lnTo>
                <a:lnTo>
                  <a:pt x="28" y="10"/>
                </a:lnTo>
                <a:lnTo>
                  <a:pt x="28" y="13"/>
                </a:lnTo>
                <a:lnTo>
                  <a:pt x="28" y="19"/>
                </a:lnTo>
                <a:lnTo>
                  <a:pt x="28" y="25"/>
                </a:lnTo>
                <a:lnTo>
                  <a:pt x="28" y="28"/>
                </a:lnTo>
                <a:lnTo>
                  <a:pt x="28" y="31"/>
                </a:lnTo>
                <a:lnTo>
                  <a:pt x="31" y="34"/>
                </a:lnTo>
                <a:lnTo>
                  <a:pt x="24" y="34"/>
                </a:lnTo>
                <a:lnTo>
                  <a:pt x="21" y="31"/>
                </a:lnTo>
                <a:lnTo>
                  <a:pt x="21" y="28"/>
                </a:lnTo>
                <a:close/>
                <a:moveTo>
                  <a:pt x="21" y="19"/>
                </a:moveTo>
                <a:lnTo>
                  <a:pt x="18" y="19"/>
                </a:lnTo>
                <a:lnTo>
                  <a:pt x="12" y="19"/>
                </a:lnTo>
                <a:lnTo>
                  <a:pt x="9" y="19"/>
                </a:lnTo>
                <a:lnTo>
                  <a:pt x="9" y="22"/>
                </a:lnTo>
                <a:lnTo>
                  <a:pt x="6" y="22"/>
                </a:lnTo>
                <a:lnTo>
                  <a:pt x="6" y="22"/>
                </a:lnTo>
                <a:lnTo>
                  <a:pt x="6" y="25"/>
                </a:lnTo>
                <a:lnTo>
                  <a:pt x="6" y="25"/>
                </a:lnTo>
                <a:lnTo>
                  <a:pt x="6" y="28"/>
                </a:lnTo>
                <a:lnTo>
                  <a:pt x="6" y="28"/>
                </a:lnTo>
                <a:lnTo>
                  <a:pt x="9" y="28"/>
                </a:lnTo>
                <a:lnTo>
                  <a:pt x="12" y="31"/>
                </a:lnTo>
                <a:lnTo>
                  <a:pt x="15" y="28"/>
                </a:lnTo>
                <a:lnTo>
                  <a:pt x="18" y="28"/>
                </a:lnTo>
                <a:lnTo>
                  <a:pt x="18" y="28"/>
                </a:lnTo>
                <a:lnTo>
                  <a:pt x="21" y="25"/>
                </a:lnTo>
                <a:lnTo>
                  <a:pt x="21" y="22"/>
                </a:lnTo>
                <a:lnTo>
                  <a:pt x="21" y="19"/>
                </a:lnTo>
                <a:lnTo>
                  <a:pt x="21" y="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19" name="Rectangle 1699"/>
          <p:cNvSpPr>
            <a:spLocks noChangeArrowheads="1"/>
          </p:cNvSpPr>
          <p:nvPr/>
        </p:nvSpPr>
        <p:spPr bwMode="auto">
          <a:xfrm>
            <a:off x="5000625" y="3482975"/>
            <a:ext cx="4763" cy="68263"/>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620" name="Freeform 1700"/>
          <p:cNvSpPr>
            <a:spLocks/>
          </p:cNvSpPr>
          <p:nvPr/>
        </p:nvSpPr>
        <p:spPr bwMode="auto">
          <a:xfrm>
            <a:off x="5019675" y="3497263"/>
            <a:ext cx="39688" cy="53975"/>
          </a:xfrm>
          <a:custGeom>
            <a:avLst/>
            <a:gdLst>
              <a:gd name="T0" fmla="*/ 0 w 25"/>
              <a:gd name="T1" fmla="*/ 34 h 34"/>
              <a:gd name="T2" fmla="*/ 0 w 25"/>
              <a:gd name="T3" fmla="*/ 4 h 34"/>
              <a:gd name="T4" fmla="*/ 6 w 25"/>
              <a:gd name="T5" fmla="*/ 4 h 34"/>
              <a:gd name="T6" fmla="*/ 6 w 25"/>
              <a:gd name="T7" fmla="*/ 7 h 34"/>
              <a:gd name="T8" fmla="*/ 9 w 25"/>
              <a:gd name="T9" fmla="*/ 4 h 34"/>
              <a:gd name="T10" fmla="*/ 16 w 25"/>
              <a:gd name="T11" fmla="*/ 0 h 34"/>
              <a:gd name="T12" fmla="*/ 19 w 25"/>
              <a:gd name="T13" fmla="*/ 0 h 34"/>
              <a:gd name="T14" fmla="*/ 22 w 25"/>
              <a:gd name="T15" fmla="*/ 4 h 34"/>
              <a:gd name="T16" fmla="*/ 22 w 25"/>
              <a:gd name="T17" fmla="*/ 4 h 34"/>
              <a:gd name="T18" fmla="*/ 25 w 25"/>
              <a:gd name="T19" fmla="*/ 7 h 34"/>
              <a:gd name="T20" fmla="*/ 25 w 25"/>
              <a:gd name="T21" fmla="*/ 7 h 34"/>
              <a:gd name="T22" fmla="*/ 25 w 25"/>
              <a:gd name="T23" fmla="*/ 10 h 34"/>
              <a:gd name="T24" fmla="*/ 25 w 25"/>
              <a:gd name="T25" fmla="*/ 10 h 34"/>
              <a:gd name="T26" fmla="*/ 25 w 25"/>
              <a:gd name="T27" fmla="*/ 13 h 34"/>
              <a:gd name="T28" fmla="*/ 25 w 25"/>
              <a:gd name="T29" fmla="*/ 34 h 34"/>
              <a:gd name="T30" fmla="*/ 22 w 25"/>
              <a:gd name="T31" fmla="*/ 34 h 34"/>
              <a:gd name="T32" fmla="*/ 22 w 25"/>
              <a:gd name="T33" fmla="*/ 16 h 34"/>
              <a:gd name="T34" fmla="*/ 22 w 25"/>
              <a:gd name="T35" fmla="*/ 13 h 34"/>
              <a:gd name="T36" fmla="*/ 19 w 25"/>
              <a:gd name="T37" fmla="*/ 10 h 34"/>
              <a:gd name="T38" fmla="*/ 19 w 25"/>
              <a:gd name="T39" fmla="*/ 7 h 34"/>
              <a:gd name="T40" fmla="*/ 19 w 25"/>
              <a:gd name="T41" fmla="*/ 7 h 34"/>
              <a:gd name="T42" fmla="*/ 16 w 25"/>
              <a:gd name="T43" fmla="*/ 7 h 34"/>
              <a:gd name="T44" fmla="*/ 12 w 25"/>
              <a:gd name="T45" fmla="*/ 7 h 34"/>
              <a:gd name="T46" fmla="*/ 9 w 25"/>
              <a:gd name="T47" fmla="*/ 7 h 34"/>
              <a:gd name="T48" fmla="*/ 9 w 25"/>
              <a:gd name="T49" fmla="*/ 10 h 34"/>
              <a:gd name="T50" fmla="*/ 6 w 25"/>
              <a:gd name="T51" fmla="*/ 13 h 34"/>
              <a:gd name="T52" fmla="*/ 6 w 25"/>
              <a:gd name="T53" fmla="*/ 16 h 34"/>
              <a:gd name="T54" fmla="*/ 6 w 25"/>
              <a:gd name="T55" fmla="*/ 34 h 34"/>
              <a:gd name="T56" fmla="*/ 0 w 25"/>
              <a:gd name="T5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 h="34">
                <a:moveTo>
                  <a:pt x="0" y="34"/>
                </a:moveTo>
                <a:lnTo>
                  <a:pt x="0" y="4"/>
                </a:lnTo>
                <a:lnTo>
                  <a:pt x="6" y="4"/>
                </a:lnTo>
                <a:lnTo>
                  <a:pt x="6" y="7"/>
                </a:lnTo>
                <a:lnTo>
                  <a:pt x="9" y="4"/>
                </a:lnTo>
                <a:lnTo>
                  <a:pt x="16" y="0"/>
                </a:lnTo>
                <a:lnTo>
                  <a:pt x="19" y="0"/>
                </a:lnTo>
                <a:lnTo>
                  <a:pt x="22" y="4"/>
                </a:lnTo>
                <a:lnTo>
                  <a:pt x="22" y="4"/>
                </a:lnTo>
                <a:lnTo>
                  <a:pt x="25" y="7"/>
                </a:lnTo>
                <a:lnTo>
                  <a:pt x="25" y="7"/>
                </a:lnTo>
                <a:lnTo>
                  <a:pt x="25" y="10"/>
                </a:lnTo>
                <a:lnTo>
                  <a:pt x="25" y="10"/>
                </a:lnTo>
                <a:lnTo>
                  <a:pt x="25" y="13"/>
                </a:lnTo>
                <a:lnTo>
                  <a:pt x="25" y="34"/>
                </a:lnTo>
                <a:lnTo>
                  <a:pt x="22" y="34"/>
                </a:lnTo>
                <a:lnTo>
                  <a:pt x="22" y="16"/>
                </a:lnTo>
                <a:lnTo>
                  <a:pt x="22" y="13"/>
                </a:lnTo>
                <a:lnTo>
                  <a:pt x="19" y="10"/>
                </a:lnTo>
                <a:lnTo>
                  <a:pt x="19" y="7"/>
                </a:lnTo>
                <a:lnTo>
                  <a:pt x="19" y="7"/>
                </a:lnTo>
                <a:lnTo>
                  <a:pt x="16" y="7"/>
                </a:lnTo>
                <a:lnTo>
                  <a:pt x="12" y="7"/>
                </a:lnTo>
                <a:lnTo>
                  <a:pt x="9" y="7"/>
                </a:lnTo>
                <a:lnTo>
                  <a:pt x="9" y="10"/>
                </a:lnTo>
                <a:lnTo>
                  <a:pt x="6" y="13"/>
                </a:lnTo>
                <a:lnTo>
                  <a:pt x="6" y="16"/>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1" name="Freeform 1701"/>
          <p:cNvSpPr>
            <a:spLocks noEditPoints="1"/>
          </p:cNvSpPr>
          <p:nvPr/>
        </p:nvSpPr>
        <p:spPr bwMode="auto">
          <a:xfrm>
            <a:off x="5073650" y="3482975"/>
            <a:ext cx="9525" cy="68263"/>
          </a:xfrm>
          <a:custGeom>
            <a:avLst/>
            <a:gdLst>
              <a:gd name="T0" fmla="*/ 0 w 6"/>
              <a:gd name="T1" fmla="*/ 6 h 43"/>
              <a:gd name="T2" fmla="*/ 0 w 6"/>
              <a:gd name="T3" fmla="*/ 0 h 43"/>
              <a:gd name="T4" fmla="*/ 6 w 6"/>
              <a:gd name="T5" fmla="*/ 0 h 43"/>
              <a:gd name="T6" fmla="*/ 6 w 6"/>
              <a:gd name="T7" fmla="*/ 6 h 43"/>
              <a:gd name="T8" fmla="*/ 0 w 6"/>
              <a:gd name="T9" fmla="*/ 6 h 43"/>
              <a:gd name="T10" fmla="*/ 0 w 6"/>
              <a:gd name="T11" fmla="*/ 43 h 43"/>
              <a:gd name="T12" fmla="*/ 0 w 6"/>
              <a:gd name="T13" fmla="*/ 13 h 43"/>
              <a:gd name="T14" fmla="*/ 6 w 6"/>
              <a:gd name="T15" fmla="*/ 13 h 43"/>
              <a:gd name="T16" fmla="*/ 6 w 6"/>
              <a:gd name="T17" fmla="*/ 43 h 43"/>
              <a:gd name="T18" fmla="*/ 0 w 6"/>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3">
                <a:moveTo>
                  <a:pt x="0" y="6"/>
                </a:moveTo>
                <a:lnTo>
                  <a:pt x="0" y="0"/>
                </a:lnTo>
                <a:lnTo>
                  <a:pt x="6" y="0"/>
                </a:lnTo>
                <a:lnTo>
                  <a:pt x="6" y="6"/>
                </a:lnTo>
                <a:lnTo>
                  <a:pt x="0" y="6"/>
                </a:lnTo>
                <a:close/>
                <a:moveTo>
                  <a:pt x="0" y="43"/>
                </a:moveTo>
                <a:lnTo>
                  <a:pt x="0" y="13"/>
                </a:lnTo>
                <a:lnTo>
                  <a:pt x="6" y="13"/>
                </a:lnTo>
                <a:lnTo>
                  <a:pt x="6" y="43"/>
                </a:lnTo>
                <a:lnTo>
                  <a:pt x="0" y="4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2" name="Freeform 1702"/>
          <p:cNvSpPr>
            <a:spLocks/>
          </p:cNvSpPr>
          <p:nvPr/>
        </p:nvSpPr>
        <p:spPr bwMode="auto">
          <a:xfrm>
            <a:off x="5118100" y="3482975"/>
            <a:ext cx="23813" cy="68263"/>
          </a:xfrm>
          <a:custGeom>
            <a:avLst/>
            <a:gdLst>
              <a:gd name="T0" fmla="*/ 15 w 15"/>
              <a:gd name="T1" fmla="*/ 37 h 43"/>
              <a:gd name="T2" fmla="*/ 15 w 15"/>
              <a:gd name="T3" fmla="*/ 43 h 43"/>
              <a:gd name="T4" fmla="*/ 12 w 15"/>
              <a:gd name="T5" fmla="*/ 43 h 43"/>
              <a:gd name="T6" fmla="*/ 12 w 15"/>
              <a:gd name="T7" fmla="*/ 43 h 43"/>
              <a:gd name="T8" fmla="*/ 9 w 15"/>
              <a:gd name="T9" fmla="*/ 43 h 43"/>
              <a:gd name="T10" fmla="*/ 6 w 15"/>
              <a:gd name="T11" fmla="*/ 40 h 43"/>
              <a:gd name="T12" fmla="*/ 6 w 15"/>
              <a:gd name="T13" fmla="*/ 40 h 43"/>
              <a:gd name="T14" fmla="*/ 3 w 15"/>
              <a:gd name="T15" fmla="*/ 40 h 43"/>
              <a:gd name="T16" fmla="*/ 3 w 15"/>
              <a:gd name="T17" fmla="*/ 37 h 43"/>
              <a:gd name="T18" fmla="*/ 3 w 15"/>
              <a:gd name="T19" fmla="*/ 34 h 43"/>
              <a:gd name="T20" fmla="*/ 3 w 15"/>
              <a:gd name="T21" fmla="*/ 16 h 43"/>
              <a:gd name="T22" fmla="*/ 0 w 15"/>
              <a:gd name="T23" fmla="*/ 16 h 43"/>
              <a:gd name="T24" fmla="*/ 0 w 15"/>
              <a:gd name="T25" fmla="*/ 13 h 43"/>
              <a:gd name="T26" fmla="*/ 3 w 15"/>
              <a:gd name="T27" fmla="*/ 13 h 43"/>
              <a:gd name="T28" fmla="*/ 3 w 15"/>
              <a:gd name="T29" fmla="*/ 3 h 43"/>
              <a:gd name="T30" fmla="*/ 9 w 15"/>
              <a:gd name="T31" fmla="*/ 0 h 43"/>
              <a:gd name="T32" fmla="*/ 9 w 15"/>
              <a:gd name="T33" fmla="*/ 13 h 43"/>
              <a:gd name="T34" fmla="*/ 15 w 15"/>
              <a:gd name="T35" fmla="*/ 13 h 43"/>
              <a:gd name="T36" fmla="*/ 15 w 15"/>
              <a:gd name="T37" fmla="*/ 16 h 43"/>
              <a:gd name="T38" fmla="*/ 9 w 15"/>
              <a:gd name="T39" fmla="*/ 16 h 43"/>
              <a:gd name="T40" fmla="*/ 9 w 15"/>
              <a:gd name="T41" fmla="*/ 34 h 43"/>
              <a:gd name="T42" fmla="*/ 9 w 15"/>
              <a:gd name="T43" fmla="*/ 34 h 43"/>
              <a:gd name="T44" fmla="*/ 9 w 15"/>
              <a:gd name="T45" fmla="*/ 37 h 43"/>
              <a:gd name="T46" fmla="*/ 9 w 15"/>
              <a:gd name="T47" fmla="*/ 37 h 43"/>
              <a:gd name="T48" fmla="*/ 9 w 15"/>
              <a:gd name="T49" fmla="*/ 37 h 43"/>
              <a:gd name="T50" fmla="*/ 12 w 15"/>
              <a:gd name="T51" fmla="*/ 37 h 43"/>
              <a:gd name="T52" fmla="*/ 12 w 15"/>
              <a:gd name="T53" fmla="*/ 37 h 43"/>
              <a:gd name="T54" fmla="*/ 12 w 15"/>
              <a:gd name="T55" fmla="*/ 37 h 43"/>
              <a:gd name="T56" fmla="*/ 15 w 15"/>
              <a:gd name="T57"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 h="43">
                <a:moveTo>
                  <a:pt x="15" y="37"/>
                </a:moveTo>
                <a:lnTo>
                  <a:pt x="15" y="43"/>
                </a:lnTo>
                <a:lnTo>
                  <a:pt x="12" y="43"/>
                </a:lnTo>
                <a:lnTo>
                  <a:pt x="12" y="43"/>
                </a:lnTo>
                <a:lnTo>
                  <a:pt x="9" y="43"/>
                </a:lnTo>
                <a:lnTo>
                  <a:pt x="6" y="40"/>
                </a:lnTo>
                <a:lnTo>
                  <a:pt x="6" y="40"/>
                </a:lnTo>
                <a:lnTo>
                  <a:pt x="3" y="40"/>
                </a:lnTo>
                <a:lnTo>
                  <a:pt x="3" y="37"/>
                </a:lnTo>
                <a:lnTo>
                  <a:pt x="3" y="34"/>
                </a:lnTo>
                <a:lnTo>
                  <a:pt x="3" y="16"/>
                </a:lnTo>
                <a:lnTo>
                  <a:pt x="0" y="16"/>
                </a:lnTo>
                <a:lnTo>
                  <a:pt x="0" y="13"/>
                </a:lnTo>
                <a:lnTo>
                  <a:pt x="3" y="13"/>
                </a:lnTo>
                <a:lnTo>
                  <a:pt x="3" y="3"/>
                </a:lnTo>
                <a:lnTo>
                  <a:pt x="9" y="0"/>
                </a:lnTo>
                <a:lnTo>
                  <a:pt x="9" y="13"/>
                </a:lnTo>
                <a:lnTo>
                  <a:pt x="15" y="13"/>
                </a:lnTo>
                <a:lnTo>
                  <a:pt x="15" y="16"/>
                </a:lnTo>
                <a:lnTo>
                  <a:pt x="9" y="16"/>
                </a:lnTo>
                <a:lnTo>
                  <a:pt x="9" y="34"/>
                </a:lnTo>
                <a:lnTo>
                  <a:pt x="9" y="34"/>
                </a:lnTo>
                <a:lnTo>
                  <a:pt x="9" y="37"/>
                </a:lnTo>
                <a:lnTo>
                  <a:pt x="9" y="37"/>
                </a:lnTo>
                <a:lnTo>
                  <a:pt x="9" y="37"/>
                </a:lnTo>
                <a:lnTo>
                  <a:pt x="12" y="37"/>
                </a:lnTo>
                <a:lnTo>
                  <a:pt x="12" y="37"/>
                </a:lnTo>
                <a:lnTo>
                  <a:pt x="12" y="37"/>
                </a:lnTo>
                <a:lnTo>
                  <a:pt x="15"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3" name="Freeform 1703"/>
          <p:cNvSpPr>
            <a:spLocks noEditPoints="1"/>
          </p:cNvSpPr>
          <p:nvPr/>
        </p:nvSpPr>
        <p:spPr bwMode="auto">
          <a:xfrm>
            <a:off x="5146675" y="3497263"/>
            <a:ext cx="44450" cy="53975"/>
          </a:xfrm>
          <a:custGeom>
            <a:avLst/>
            <a:gdLst>
              <a:gd name="T0" fmla="*/ 22 w 28"/>
              <a:gd name="T1" fmla="*/ 22 h 34"/>
              <a:gd name="T2" fmla="*/ 28 w 28"/>
              <a:gd name="T3" fmla="*/ 25 h 34"/>
              <a:gd name="T4" fmla="*/ 28 w 28"/>
              <a:gd name="T5" fmla="*/ 28 h 34"/>
              <a:gd name="T6" fmla="*/ 25 w 28"/>
              <a:gd name="T7" fmla="*/ 31 h 34"/>
              <a:gd name="T8" fmla="*/ 19 w 28"/>
              <a:gd name="T9" fmla="*/ 34 h 34"/>
              <a:gd name="T10" fmla="*/ 16 w 28"/>
              <a:gd name="T11" fmla="*/ 34 h 34"/>
              <a:gd name="T12" fmla="*/ 9 w 28"/>
              <a:gd name="T13" fmla="*/ 34 h 34"/>
              <a:gd name="T14" fmla="*/ 3 w 28"/>
              <a:gd name="T15" fmla="*/ 31 h 34"/>
              <a:gd name="T16" fmla="*/ 0 w 28"/>
              <a:gd name="T17" fmla="*/ 25 h 34"/>
              <a:gd name="T18" fmla="*/ 0 w 28"/>
              <a:gd name="T19" fmla="*/ 19 h 34"/>
              <a:gd name="T20" fmla="*/ 0 w 28"/>
              <a:gd name="T21" fmla="*/ 10 h 34"/>
              <a:gd name="T22" fmla="*/ 3 w 28"/>
              <a:gd name="T23" fmla="*/ 7 h 34"/>
              <a:gd name="T24" fmla="*/ 9 w 28"/>
              <a:gd name="T25" fmla="*/ 4 h 34"/>
              <a:gd name="T26" fmla="*/ 16 w 28"/>
              <a:gd name="T27" fmla="*/ 0 h 34"/>
              <a:gd name="T28" fmla="*/ 19 w 28"/>
              <a:gd name="T29" fmla="*/ 4 h 34"/>
              <a:gd name="T30" fmla="*/ 25 w 28"/>
              <a:gd name="T31" fmla="*/ 7 h 34"/>
              <a:gd name="T32" fmla="*/ 28 w 28"/>
              <a:gd name="T33" fmla="*/ 10 h 34"/>
              <a:gd name="T34" fmla="*/ 28 w 28"/>
              <a:gd name="T35" fmla="*/ 19 h 34"/>
              <a:gd name="T36" fmla="*/ 28 w 28"/>
              <a:gd name="T37" fmla="*/ 19 h 34"/>
              <a:gd name="T38" fmla="*/ 28 w 28"/>
              <a:gd name="T39" fmla="*/ 19 h 34"/>
              <a:gd name="T40" fmla="*/ 6 w 28"/>
              <a:gd name="T41" fmla="*/ 19 h 34"/>
              <a:gd name="T42" fmla="*/ 6 w 28"/>
              <a:gd name="T43" fmla="*/ 25 h 34"/>
              <a:gd name="T44" fmla="*/ 6 w 28"/>
              <a:gd name="T45" fmla="*/ 28 h 34"/>
              <a:gd name="T46" fmla="*/ 9 w 28"/>
              <a:gd name="T47" fmla="*/ 28 h 34"/>
              <a:gd name="T48" fmla="*/ 16 w 28"/>
              <a:gd name="T49" fmla="*/ 28 h 34"/>
              <a:gd name="T50" fmla="*/ 19 w 28"/>
              <a:gd name="T51" fmla="*/ 28 h 34"/>
              <a:gd name="T52" fmla="*/ 19 w 28"/>
              <a:gd name="T53" fmla="*/ 28 h 34"/>
              <a:gd name="T54" fmla="*/ 22 w 28"/>
              <a:gd name="T55" fmla="*/ 25 h 34"/>
              <a:gd name="T56" fmla="*/ 22 w 28"/>
              <a:gd name="T57" fmla="*/ 22 h 34"/>
              <a:gd name="T58" fmla="*/ 6 w 28"/>
              <a:gd name="T59" fmla="*/ 16 h 34"/>
              <a:gd name="T60" fmla="*/ 22 w 28"/>
              <a:gd name="T61" fmla="*/ 16 h 34"/>
              <a:gd name="T62" fmla="*/ 22 w 28"/>
              <a:gd name="T63" fmla="*/ 13 h 34"/>
              <a:gd name="T64" fmla="*/ 22 w 28"/>
              <a:gd name="T65" fmla="*/ 10 h 34"/>
              <a:gd name="T66" fmla="*/ 19 w 28"/>
              <a:gd name="T67" fmla="*/ 7 h 34"/>
              <a:gd name="T68" fmla="*/ 16 w 28"/>
              <a:gd name="T69" fmla="*/ 7 h 34"/>
              <a:gd name="T70" fmla="*/ 9 w 28"/>
              <a:gd name="T71" fmla="*/ 7 h 34"/>
              <a:gd name="T72" fmla="*/ 9 w 28"/>
              <a:gd name="T73" fmla="*/ 10 h 34"/>
              <a:gd name="T74" fmla="*/ 6 w 28"/>
              <a:gd name="T75" fmla="*/ 10 h 34"/>
              <a:gd name="T76" fmla="*/ 6 w 28"/>
              <a:gd name="T7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4">
                <a:moveTo>
                  <a:pt x="22" y="22"/>
                </a:moveTo>
                <a:lnTo>
                  <a:pt x="28" y="25"/>
                </a:lnTo>
                <a:lnTo>
                  <a:pt x="28" y="28"/>
                </a:lnTo>
                <a:lnTo>
                  <a:pt x="25" y="31"/>
                </a:lnTo>
                <a:lnTo>
                  <a:pt x="19" y="34"/>
                </a:lnTo>
                <a:lnTo>
                  <a:pt x="16" y="34"/>
                </a:lnTo>
                <a:lnTo>
                  <a:pt x="9" y="34"/>
                </a:lnTo>
                <a:lnTo>
                  <a:pt x="3" y="31"/>
                </a:lnTo>
                <a:lnTo>
                  <a:pt x="0" y="25"/>
                </a:lnTo>
                <a:lnTo>
                  <a:pt x="0" y="19"/>
                </a:lnTo>
                <a:lnTo>
                  <a:pt x="0" y="10"/>
                </a:lnTo>
                <a:lnTo>
                  <a:pt x="3" y="7"/>
                </a:lnTo>
                <a:lnTo>
                  <a:pt x="9" y="4"/>
                </a:lnTo>
                <a:lnTo>
                  <a:pt x="16" y="0"/>
                </a:lnTo>
                <a:lnTo>
                  <a:pt x="19" y="4"/>
                </a:lnTo>
                <a:lnTo>
                  <a:pt x="25" y="7"/>
                </a:lnTo>
                <a:lnTo>
                  <a:pt x="28" y="10"/>
                </a:lnTo>
                <a:lnTo>
                  <a:pt x="28" y="19"/>
                </a:lnTo>
                <a:lnTo>
                  <a:pt x="28" y="19"/>
                </a:lnTo>
                <a:lnTo>
                  <a:pt x="28" y="19"/>
                </a:lnTo>
                <a:lnTo>
                  <a:pt x="6" y="19"/>
                </a:lnTo>
                <a:lnTo>
                  <a:pt x="6" y="25"/>
                </a:lnTo>
                <a:lnTo>
                  <a:pt x="6" y="28"/>
                </a:lnTo>
                <a:lnTo>
                  <a:pt x="9" y="28"/>
                </a:lnTo>
                <a:lnTo>
                  <a:pt x="16" y="28"/>
                </a:lnTo>
                <a:lnTo>
                  <a:pt x="19" y="28"/>
                </a:lnTo>
                <a:lnTo>
                  <a:pt x="19" y="28"/>
                </a:lnTo>
                <a:lnTo>
                  <a:pt x="22" y="25"/>
                </a:lnTo>
                <a:lnTo>
                  <a:pt x="22" y="22"/>
                </a:lnTo>
                <a:close/>
                <a:moveTo>
                  <a:pt x="6" y="16"/>
                </a:moveTo>
                <a:lnTo>
                  <a:pt x="22" y="16"/>
                </a:lnTo>
                <a:lnTo>
                  <a:pt x="22" y="13"/>
                </a:lnTo>
                <a:lnTo>
                  <a:pt x="22" y="10"/>
                </a:lnTo>
                <a:lnTo>
                  <a:pt x="19" y="7"/>
                </a:lnTo>
                <a:lnTo>
                  <a:pt x="16" y="7"/>
                </a:lnTo>
                <a:lnTo>
                  <a:pt x="9" y="7"/>
                </a:lnTo>
                <a:lnTo>
                  <a:pt x="9" y="10"/>
                </a:lnTo>
                <a:lnTo>
                  <a:pt x="6" y="10"/>
                </a:lnTo>
                <a:lnTo>
                  <a:pt x="6"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4" name="Freeform 1704"/>
          <p:cNvSpPr>
            <a:spLocks/>
          </p:cNvSpPr>
          <p:nvPr/>
        </p:nvSpPr>
        <p:spPr bwMode="auto">
          <a:xfrm>
            <a:off x="5200650" y="3497263"/>
            <a:ext cx="30163" cy="53975"/>
          </a:xfrm>
          <a:custGeom>
            <a:avLst/>
            <a:gdLst>
              <a:gd name="T0" fmla="*/ 0 w 19"/>
              <a:gd name="T1" fmla="*/ 34 h 34"/>
              <a:gd name="T2" fmla="*/ 0 w 19"/>
              <a:gd name="T3" fmla="*/ 4 h 34"/>
              <a:gd name="T4" fmla="*/ 6 w 19"/>
              <a:gd name="T5" fmla="*/ 4 h 34"/>
              <a:gd name="T6" fmla="*/ 6 w 19"/>
              <a:gd name="T7" fmla="*/ 7 h 34"/>
              <a:gd name="T8" fmla="*/ 6 w 19"/>
              <a:gd name="T9" fmla="*/ 4 h 34"/>
              <a:gd name="T10" fmla="*/ 9 w 19"/>
              <a:gd name="T11" fmla="*/ 4 h 34"/>
              <a:gd name="T12" fmla="*/ 9 w 19"/>
              <a:gd name="T13" fmla="*/ 0 h 34"/>
              <a:gd name="T14" fmla="*/ 12 w 19"/>
              <a:gd name="T15" fmla="*/ 0 h 34"/>
              <a:gd name="T16" fmla="*/ 16 w 19"/>
              <a:gd name="T17" fmla="*/ 0 h 34"/>
              <a:gd name="T18" fmla="*/ 19 w 19"/>
              <a:gd name="T19" fmla="*/ 4 h 34"/>
              <a:gd name="T20" fmla="*/ 16 w 19"/>
              <a:gd name="T21" fmla="*/ 7 h 34"/>
              <a:gd name="T22" fmla="*/ 16 w 19"/>
              <a:gd name="T23" fmla="*/ 7 h 34"/>
              <a:gd name="T24" fmla="*/ 12 w 19"/>
              <a:gd name="T25" fmla="*/ 7 h 34"/>
              <a:gd name="T26" fmla="*/ 9 w 19"/>
              <a:gd name="T27" fmla="*/ 7 h 34"/>
              <a:gd name="T28" fmla="*/ 9 w 19"/>
              <a:gd name="T29" fmla="*/ 7 h 34"/>
              <a:gd name="T30" fmla="*/ 9 w 19"/>
              <a:gd name="T31" fmla="*/ 10 h 34"/>
              <a:gd name="T32" fmla="*/ 6 w 19"/>
              <a:gd name="T33" fmla="*/ 10 h 34"/>
              <a:gd name="T34" fmla="*/ 6 w 19"/>
              <a:gd name="T35" fmla="*/ 13 h 34"/>
              <a:gd name="T36" fmla="*/ 6 w 19"/>
              <a:gd name="T37" fmla="*/ 16 h 34"/>
              <a:gd name="T38" fmla="*/ 6 w 19"/>
              <a:gd name="T39" fmla="*/ 34 h 34"/>
              <a:gd name="T40" fmla="*/ 0 w 19"/>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4">
                <a:moveTo>
                  <a:pt x="0" y="34"/>
                </a:moveTo>
                <a:lnTo>
                  <a:pt x="0" y="4"/>
                </a:lnTo>
                <a:lnTo>
                  <a:pt x="6" y="4"/>
                </a:lnTo>
                <a:lnTo>
                  <a:pt x="6" y="7"/>
                </a:lnTo>
                <a:lnTo>
                  <a:pt x="6" y="4"/>
                </a:lnTo>
                <a:lnTo>
                  <a:pt x="9" y="4"/>
                </a:lnTo>
                <a:lnTo>
                  <a:pt x="9" y="0"/>
                </a:lnTo>
                <a:lnTo>
                  <a:pt x="12" y="0"/>
                </a:lnTo>
                <a:lnTo>
                  <a:pt x="16" y="0"/>
                </a:lnTo>
                <a:lnTo>
                  <a:pt x="19" y="4"/>
                </a:lnTo>
                <a:lnTo>
                  <a:pt x="16" y="7"/>
                </a:lnTo>
                <a:lnTo>
                  <a:pt x="16" y="7"/>
                </a:lnTo>
                <a:lnTo>
                  <a:pt x="12" y="7"/>
                </a:lnTo>
                <a:lnTo>
                  <a:pt x="9" y="7"/>
                </a:lnTo>
                <a:lnTo>
                  <a:pt x="9" y="7"/>
                </a:lnTo>
                <a:lnTo>
                  <a:pt x="9" y="10"/>
                </a:lnTo>
                <a:lnTo>
                  <a:pt x="6" y="10"/>
                </a:lnTo>
                <a:lnTo>
                  <a:pt x="6" y="13"/>
                </a:lnTo>
                <a:lnTo>
                  <a:pt x="6" y="16"/>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5" name="Freeform 1705"/>
          <p:cNvSpPr>
            <a:spLocks/>
          </p:cNvSpPr>
          <p:nvPr/>
        </p:nvSpPr>
        <p:spPr bwMode="auto">
          <a:xfrm>
            <a:off x="5235575" y="3497263"/>
            <a:ext cx="68263" cy="53975"/>
          </a:xfrm>
          <a:custGeom>
            <a:avLst/>
            <a:gdLst>
              <a:gd name="T0" fmla="*/ 0 w 43"/>
              <a:gd name="T1" fmla="*/ 34 h 34"/>
              <a:gd name="T2" fmla="*/ 0 w 43"/>
              <a:gd name="T3" fmla="*/ 4 h 34"/>
              <a:gd name="T4" fmla="*/ 3 w 43"/>
              <a:gd name="T5" fmla="*/ 4 h 34"/>
              <a:gd name="T6" fmla="*/ 3 w 43"/>
              <a:gd name="T7" fmla="*/ 7 h 34"/>
              <a:gd name="T8" fmla="*/ 6 w 43"/>
              <a:gd name="T9" fmla="*/ 4 h 34"/>
              <a:gd name="T10" fmla="*/ 9 w 43"/>
              <a:gd name="T11" fmla="*/ 4 h 34"/>
              <a:gd name="T12" fmla="*/ 12 w 43"/>
              <a:gd name="T13" fmla="*/ 0 h 34"/>
              <a:gd name="T14" fmla="*/ 15 w 43"/>
              <a:gd name="T15" fmla="*/ 0 h 34"/>
              <a:gd name="T16" fmla="*/ 18 w 43"/>
              <a:gd name="T17" fmla="*/ 0 h 34"/>
              <a:gd name="T18" fmla="*/ 18 w 43"/>
              <a:gd name="T19" fmla="*/ 4 h 34"/>
              <a:gd name="T20" fmla="*/ 21 w 43"/>
              <a:gd name="T21" fmla="*/ 4 h 34"/>
              <a:gd name="T22" fmla="*/ 21 w 43"/>
              <a:gd name="T23" fmla="*/ 7 h 34"/>
              <a:gd name="T24" fmla="*/ 27 w 43"/>
              <a:gd name="T25" fmla="*/ 4 h 34"/>
              <a:gd name="T26" fmla="*/ 34 w 43"/>
              <a:gd name="T27" fmla="*/ 0 h 34"/>
              <a:gd name="T28" fmla="*/ 37 w 43"/>
              <a:gd name="T29" fmla="*/ 4 h 34"/>
              <a:gd name="T30" fmla="*/ 40 w 43"/>
              <a:gd name="T31" fmla="*/ 4 h 34"/>
              <a:gd name="T32" fmla="*/ 43 w 43"/>
              <a:gd name="T33" fmla="*/ 7 h 34"/>
              <a:gd name="T34" fmla="*/ 43 w 43"/>
              <a:gd name="T35" fmla="*/ 13 h 34"/>
              <a:gd name="T36" fmla="*/ 43 w 43"/>
              <a:gd name="T37" fmla="*/ 34 h 34"/>
              <a:gd name="T38" fmla="*/ 37 w 43"/>
              <a:gd name="T39" fmla="*/ 34 h 34"/>
              <a:gd name="T40" fmla="*/ 37 w 43"/>
              <a:gd name="T41" fmla="*/ 13 h 34"/>
              <a:gd name="T42" fmla="*/ 37 w 43"/>
              <a:gd name="T43" fmla="*/ 10 h 34"/>
              <a:gd name="T44" fmla="*/ 37 w 43"/>
              <a:gd name="T45" fmla="*/ 10 h 34"/>
              <a:gd name="T46" fmla="*/ 37 w 43"/>
              <a:gd name="T47" fmla="*/ 7 h 34"/>
              <a:gd name="T48" fmla="*/ 34 w 43"/>
              <a:gd name="T49" fmla="*/ 7 h 34"/>
              <a:gd name="T50" fmla="*/ 34 w 43"/>
              <a:gd name="T51" fmla="*/ 7 h 34"/>
              <a:gd name="T52" fmla="*/ 31 w 43"/>
              <a:gd name="T53" fmla="*/ 7 h 34"/>
              <a:gd name="T54" fmla="*/ 27 w 43"/>
              <a:gd name="T55" fmla="*/ 7 h 34"/>
              <a:gd name="T56" fmla="*/ 24 w 43"/>
              <a:gd name="T57" fmla="*/ 10 h 34"/>
              <a:gd name="T58" fmla="*/ 24 w 43"/>
              <a:gd name="T59" fmla="*/ 10 h 34"/>
              <a:gd name="T60" fmla="*/ 24 w 43"/>
              <a:gd name="T61" fmla="*/ 16 h 34"/>
              <a:gd name="T62" fmla="*/ 24 w 43"/>
              <a:gd name="T63" fmla="*/ 34 h 34"/>
              <a:gd name="T64" fmla="*/ 18 w 43"/>
              <a:gd name="T65" fmla="*/ 34 h 34"/>
              <a:gd name="T66" fmla="*/ 18 w 43"/>
              <a:gd name="T67" fmla="*/ 13 h 34"/>
              <a:gd name="T68" fmla="*/ 18 w 43"/>
              <a:gd name="T69" fmla="*/ 10 h 34"/>
              <a:gd name="T70" fmla="*/ 18 w 43"/>
              <a:gd name="T71" fmla="*/ 7 h 34"/>
              <a:gd name="T72" fmla="*/ 15 w 43"/>
              <a:gd name="T73" fmla="*/ 7 h 34"/>
              <a:gd name="T74" fmla="*/ 12 w 43"/>
              <a:gd name="T75" fmla="*/ 7 h 34"/>
              <a:gd name="T76" fmla="*/ 9 w 43"/>
              <a:gd name="T77" fmla="*/ 7 h 34"/>
              <a:gd name="T78" fmla="*/ 9 w 43"/>
              <a:gd name="T79" fmla="*/ 7 h 34"/>
              <a:gd name="T80" fmla="*/ 6 w 43"/>
              <a:gd name="T81" fmla="*/ 10 h 34"/>
              <a:gd name="T82" fmla="*/ 6 w 43"/>
              <a:gd name="T83" fmla="*/ 10 h 34"/>
              <a:gd name="T84" fmla="*/ 6 w 43"/>
              <a:gd name="T85" fmla="*/ 13 h 34"/>
              <a:gd name="T86" fmla="*/ 6 w 43"/>
              <a:gd name="T87" fmla="*/ 16 h 34"/>
              <a:gd name="T88" fmla="*/ 6 w 43"/>
              <a:gd name="T89" fmla="*/ 34 h 34"/>
              <a:gd name="T90" fmla="*/ 0 w 43"/>
              <a:gd name="T9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34">
                <a:moveTo>
                  <a:pt x="0" y="34"/>
                </a:moveTo>
                <a:lnTo>
                  <a:pt x="0" y="4"/>
                </a:lnTo>
                <a:lnTo>
                  <a:pt x="3" y="4"/>
                </a:lnTo>
                <a:lnTo>
                  <a:pt x="3" y="7"/>
                </a:lnTo>
                <a:lnTo>
                  <a:pt x="6" y="4"/>
                </a:lnTo>
                <a:lnTo>
                  <a:pt x="9" y="4"/>
                </a:lnTo>
                <a:lnTo>
                  <a:pt x="12" y="0"/>
                </a:lnTo>
                <a:lnTo>
                  <a:pt x="15" y="0"/>
                </a:lnTo>
                <a:lnTo>
                  <a:pt x="18" y="0"/>
                </a:lnTo>
                <a:lnTo>
                  <a:pt x="18" y="4"/>
                </a:lnTo>
                <a:lnTo>
                  <a:pt x="21" y="4"/>
                </a:lnTo>
                <a:lnTo>
                  <a:pt x="21" y="7"/>
                </a:lnTo>
                <a:lnTo>
                  <a:pt x="27" y="4"/>
                </a:lnTo>
                <a:lnTo>
                  <a:pt x="34" y="0"/>
                </a:lnTo>
                <a:lnTo>
                  <a:pt x="37" y="4"/>
                </a:lnTo>
                <a:lnTo>
                  <a:pt x="40" y="4"/>
                </a:lnTo>
                <a:lnTo>
                  <a:pt x="43" y="7"/>
                </a:lnTo>
                <a:lnTo>
                  <a:pt x="43" y="13"/>
                </a:lnTo>
                <a:lnTo>
                  <a:pt x="43" y="34"/>
                </a:lnTo>
                <a:lnTo>
                  <a:pt x="37" y="34"/>
                </a:lnTo>
                <a:lnTo>
                  <a:pt x="37" y="13"/>
                </a:lnTo>
                <a:lnTo>
                  <a:pt x="37" y="10"/>
                </a:lnTo>
                <a:lnTo>
                  <a:pt x="37" y="10"/>
                </a:lnTo>
                <a:lnTo>
                  <a:pt x="37" y="7"/>
                </a:lnTo>
                <a:lnTo>
                  <a:pt x="34" y="7"/>
                </a:lnTo>
                <a:lnTo>
                  <a:pt x="34" y="7"/>
                </a:lnTo>
                <a:lnTo>
                  <a:pt x="31" y="7"/>
                </a:lnTo>
                <a:lnTo>
                  <a:pt x="27" y="7"/>
                </a:lnTo>
                <a:lnTo>
                  <a:pt x="24" y="10"/>
                </a:lnTo>
                <a:lnTo>
                  <a:pt x="24" y="10"/>
                </a:lnTo>
                <a:lnTo>
                  <a:pt x="24" y="16"/>
                </a:lnTo>
                <a:lnTo>
                  <a:pt x="24" y="34"/>
                </a:lnTo>
                <a:lnTo>
                  <a:pt x="18" y="34"/>
                </a:lnTo>
                <a:lnTo>
                  <a:pt x="18" y="13"/>
                </a:lnTo>
                <a:lnTo>
                  <a:pt x="18" y="10"/>
                </a:lnTo>
                <a:lnTo>
                  <a:pt x="18" y="7"/>
                </a:lnTo>
                <a:lnTo>
                  <a:pt x="15" y="7"/>
                </a:lnTo>
                <a:lnTo>
                  <a:pt x="12" y="7"/>
                </a:lnTo>
                <a:lnTo>
                  <a:pt x="9" y="7"/>
                </a:lnTo>
                <a:lnTo>
                  <a:pt x="9" y="7"/>
                </a:lnTo>
                <a:lnTo>
                  <a:pt x="6" y="10"/>
                </a:lnTo>
                <a:lnTo>
                  <a:pt x="6" y="10"/>
                </a:lnTo>
                <a:lnTo>
                  <a:pt x="6" y="13"/>
                </a:lnTo>
                <a:lnTo>
                  <a:pt x="6" y="16"/>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6" name="Freeform 1706"/>
          <p:cNvSpPr>
            <a:spLocks noEditPoints="1"/>
          </p:cNvSpPr>
          <p:nvPr/>
        </p:nvSpPr>
        <p:spPr bwMode="auto">
          <a:xfrm>
            <a:off x="5313363" y="3497263"/>
            <a:ext cx="44450" cy="53975"/>
          </a:xfrm>
          <a:custGeom>
            <a:avLst/>
            <a:gdLst>
              <a:gd name="T0" fmla="*/ 0 w 28"/>
              <a:gd name="T1" fmla="*/ 19 h 34"/>
              <a:gd name="T2" fmla="*/ 0 w 28"/>
              <a:gd name="T3" fmla="*/ 10 h 34"/>
              <a:gd name="T4" fmla="*/ 3 w 28"/>
              <a:gd name="T5" fmla="*/ 4 h 34"/>
              <a:gd name="T6" fmla="*/ 9 w 28"/>
              <a:gd name="T7" fmla="*/ 4 h 34"/>
              <a:gd name="T8" fmla="*/ 12 w 28"/>
              <a:gd name="T9" fmla="*/ 0 h 34"/>
              <a:gd name="T10" fmla="*/ 18 w 28"/>
              <a:gd name="T11" fmla="*/ 4 h 34"/>
              <a:gd name="T12" fmla="*/ 25 w 28"/>
              <a:gd name="T13" fmla="*/ 7 h 34"/>
              <a:gd name="T14" fmla="*/ 28 w 28"/>
              <a:gd name="T15" fmla="*/ 10 h 34"/>
              <a:gd name="T16" fmla="*/ 28 w 28"/>
              <a:gd name="T17" fmla="*/ 16 h 34"/>
              <a:gd name="T18" fmla="*/ 28 w 28"/>
              <a:gd name="T19" fmla="*/ 22 h 34"/>
              <a:gd name="T20" fmla="*/ 28 w 28"/>
              <a:gd name="T21" fmla="*/ 28 h 34"/>
              <a:gd name="T22" fmla="*/ 25 w 28"/>
              <a:gd name="T23" fmla="*/ 31 h 34"/>
              <a:gd name="T24" fmla="*/ 22 w 28"/>
              <a:gd name="T25" fmla="*/ 31 h 34"/>
              <a:gd name="T26" fmla="*/ 18 w 28"/>
              <a:gd name="T27" fmla="*/ 34 h 34"/>
              <a:gd name="T28" fmla="*/ 12 w 28"/>
              <a:gd name="T29" fmla="*/ 34 h 34"/>
              <a:gd name="T30" fmla="*/ 6 w 28"/>
              <a:gd name="T31" fmla="*/ 34 h 34"/>
              <a:gd name="T32" fmla="*/ 3 w 28"/>
              <a:gd name="T33" fmla="*/ 31 h 34"/>
              <a:gd name="T34" fmla="*/ 0 w 28"/>
              <a:gd name="T35" fmla="*/ 25 h 34"/>
              <a:gd name="T36" fmla="*/ 0 w 28"/>
              <a:gd name="T37" fmla="*/ 19 h 34"/>
              <a:gd name="T38" fmla="*/ 3 w 28"/>
              <a:gd name="T39" fmla="*/ 19 h 34"/>
              <a:gd name="T40" fmla="*/ 6 w 28"/>
              <a:gd name="T41" fmla="*/ 22 h 34"/>
              <a:gd name="T42" fmla="*/ 6 w 28"/>
              <a:gd name="T43" fmla="*/ 28 h 34"/>
              <a:gd name="T44" fmla="*/ 9 w 28"/>
              <a:gd name="T45" fmla="*/ 28 h 34"/>
              <a:gd name="T46" fmla="*/ 12 w 28"/>
              <a:gd name="T47" fmla="*/ 28 h 34"/>
              <a:gd name="T48" fmla="*/ 18 w 28"/>
              <a:gd name="T49" fmla="*/ 28 h 34"/>
              <a:gd name="T50" fmla="*/ 22 w 28"/>
              <a:gd name="T51" fmla="*/ 28 h 34"/>
              <a:gd name="T52" fmla="*/ 22 w 28"/>
              <a:gd name="T53" fmla="*/ 22 h 34"/>
              <a:gd name="T54" fmla="*/ 22 w 28"/>
              <a:gd name="T55" fmla="*/ 19 h 34"/>
              <a:gd name="T56" fmla="*/ 22 w 28"/>
              <a:gd name="T57" fmla="*/ 13 h 34"/>
              <a:gd name="T58" fmla="*/ 22 w 28"/>
              <a:gd name="T59" fmla="*/ 10 h 34"/>
              <a:gd name="T60" fmla="*/ 18 w 28"/>
              <a:gd name="T61" fmla="*/ 7 h 34"/>
              <a:gd name="T62" fmla="*/ 12 w 28"/>
              <a:gd name="T63" fmla="*/ 7 h 34"/>
              <a:gd name="T64" fmla="*/ 9 w 28"/>
              <a:gd name="T65" fmla="*/ 7 h 34"/>
              <a:gd name="T66" fmla="*/ 6 w 28"/>
              <a:gd name="T67" fmla="*/ 10 h 34"/>
              <a:gd name="T68" fmla="*/ 6 w 28"/>
              <a:gd name="T69" fmla="*/ 13 h 34"/>
              <a:gd name="T70" fmla="*/ 3 w 28"/>
              <a:gd name="T71"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 h="34">
                <a:moveTo>
                  <a:pt x="0" y="19"/>
                </a:moveTo>
                <a:lnTo>
                  <a:pt x="0" y="10"/>
                </a:lnTo>
                <a:lnTo>
                  <a:pt x="3" y="4"/>
                </a:lnTo>
                <a:lnTo>
                  <a:pt x="9" y="4"/>
                </a:lnTo>
                <a:lnTo>
                  <a:pt x="12" y="0"/>
                </a:lnTo>
                <a:lnTo>
                  <a:pt x="18" y="4"/>
                </a:lnTo>
                <a:lnTo>
                  <a:pt x="25" y="7"/>
                </a:lnTo>
                <a:lnTo>
                  <a:pt x="28" y="10"/>
                </a:lnTo>
                <a:lnTo>
                  <a:pt x="28" y="16"/>
                </a:lnTo>
                <a:lnTo>
                  <a:pt x="28" y="22"/>
                </a:lnTo>
                <a:lnTo>
                  <a:pt x="28" y="28"/>
                </a:lnTo>
                <a:lnTo>
                  <a:pt x="25" y="31"/>
                </a:lnTo>
                <a:lnTo>
                  <a:pt x="22" y="31"/>
                </a:lnTo>
                <a:lnTo>
                  <a:pt x="18" y="34"/>
                </a:lnTo>
                <a:lnTo>
                  <a:pt x="12" y="34"/>
                </a:lnTo>
                <a:lnTo>
                  <a:pt x="6" y="34"/>
                </a:lnTo>
                <a:lnTo>
                  <a:pt x="3" y="31"/>
                </a:lnTo>
                <a:lnTo>
                  <a:pt x="0" y="25"/>
                </a:lnTo>
                <a:lnTo>
                  <a:pt x="0" y="19"/>
                </a:lnTo>
                <a:close/>
                <a:moveTo>
                  <a:pt x="3" y="19"/>
                </a:moveTo>
                <a:lnTo>
                  <a:pt x="6" y="22"/>
                </a:lnTo>
                <a:lnTo>
                  <a:pt x="6" y="28"/>
                </a:lnTo>
                <a:lnTo>
                  <a:pt x="9" y="28"/>
                </a:lnTo>
                <a:lnTo>
                  <a:pt x="12" y="28"/>
                </a:lnTo>
                <a:lnTo>
                  <a:pt x="18" y="28"/>
                </a:lnTo>
                <a:lnTo>
                  <a:pt x="22" y="28"/>
                </a:lnTo>
                <a:lnTo>
                  <a:pt x="22" y="22"/>
                </a:lnTo>
                <a:lnTo>
                  <a:pt x="22" y="19"/>
                </a:lnTo>
                <a:lnTo>
                  <a:pt x="22" y="13"/>
                </a:lnTo>
                <a:lnTo>
                  <a:pt x="22" y="10"/>
                </a:lnTo>
                <a:lnTo>
                  <a:pt x="18" y="7"/>
                </a:lnTo>
                <a:lnTo>
                  <a:pt x="12" y="7"/>
                </a:lnTo>
                <a:lnTo>
                  <a:pt x="9" y="7"/>
                </a:lnTo>
                <a:lnTo>
                  <a:pt x="6" y="10"/>
                </a:lnTo>
                <a:lnTo>
                  <a:pt x="6" y="13"/>
                </a:lnTo>
                <a:lnTo>
                  <a:pt x="3" y="1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7" name="Freeform 1707"/>
          <p:cNvSpPr>
            <a:spLocks/>
          </p:cNvSpPr>
          <p:nvPr/>
        </p:nvSpPr>
        <p:spPr bwMode="auto">
          <a:xfrm>
            <a:off x="5367338" y="3497263"/>
            <a:ext cx="68262" cy="53975"/>
          </a:xfrm>
          <a:custGeom>
            <a:avLst/>
            <a:gdLst>
              <a:gd name="T0" fmla="*/ 0 w 43"/>
              <a:gd name="T1" fmla="*/ 34 h 34"/>
              <a:gd name="T2" fmla="*/ 0 w 43"/>
              <a:gd name="T3" fmla="*/ 4 h 34"/>
              <a:gd name="T4" fmla="*/ 6 w 43"/>
              <a:gd name="T5" fmla="*/ 4 h 34"/>
              <a:gd name="T6" fmla="*/ 6 w 43"/>
              <a:gd name="T7" fmla="*/ 7 h 34"/>
              <a:gd name="T8" fmla="*/ 6 w 43"/>
              <a:gd name="T9" fmla="*/ 4 h 34"/>
              <a:gd name="T10" fmla="*/ 9 w 43"/>
              <a:gd name="T11" fmla="*/ 4 h 34"/>
              <a:gd name="T12" fmla="*/ 12 w 43"/>
              <a:gd name="T13" fmla="*/ 0 h 34"/>
              <a:gd name="T14" fmla="*/ 15 w 43"/>
              <a:gd name="T15" fmla="*/ 0 h 34"/>
              <a:gd name="T16" fmla="*/ 18 w 43"/>
              <a:gd name="T17" fmla="*/ 0 h 34"/>
              <a:gd name="T18" fmla="*/ 21 w 43"/>
              <a:gd name="T19" fmla="*/ 4 h 34"/>
              <a:gd name="T20" fmla="*/ 21 w 43"/>
              <a:gd name="T21" fmla="*/ 4 h 34"/>
              <a:gd name="T22" fmla="*/ 25 w 43"/>
              <a:gd name="T23" fmla="*/ 7 h 34"/>
              <a:gd name="T24" fmla="*/ 28 w 43"/>
              <a:gd name="T25" fmla="*/ 4 h 34"/>
              <a:gd name="T26" fmla="*/ 34 w 43"/>
              <a:gd name="T27" fmla="*/ 0 h 34"/>
              <a:gd name="T28" fmla="*/ 37 w 43"/>
              <a:gd name="T29" fmla="*/ 4 h 34"/>
              <a:gd name="T30" fmla="*/ 40 w 43"/>
              <a:gd name="T31" fmla="*/ 4 h 34"/>
              <a:gd name="T32" fmla="*/ 43 w 43"/>
              <a:gd name="T33" fmla="*/ 7 h 34"/>
              <a:gd name="T34" fmla="*/ 43 w 43"/>
              <a:gd name="T35" fmla="*/ 13 h 34"/>
              <a:gd name="T36" fmla="*/ 43 w 43"/>
              <a:gd name="T37" fmla="*/ 34 h 34"/>
              <a:gd name="T38" fmla="*/ 37 w 43"/>
              <a:gd name="T39" fmla="*/ 34 h 34"/>
              <a:gd name="T40" fmla="*/ 37 w 43"/>
              <a:gd name="T41" fmla="*/ 13 h 34"/>
              <a:gd name="T42" fmla="*/ 37 w 43"/>
              <a:gd name="T43" fmla="*/ 10 h 34"/>
              <a:gd name="T44" fmla="*/ 37 w 43"/>
              <a:gd name="T45" fmla="*/ 10 h 34"/>
              <a:gd name="T46" fmla="*/ 37 w 43"/>
              <a:gd name="T47" fmla="*/ 7 h 34"/>
              <a:gd name="T48" fmla="*/ 37 w 43"/>
              <a:gd name="T49" fmla="*/ 7 h 34"/>
              <a:gd name="T50" fmla="*/ 34 w 43"/>
              <a:gd name="T51" fmla="*/ 7 h 34"/>
              <a:gd name="T52" fmla="*/ 34 w 43"/>
              <a:gd name="T53" fmla="*/ 7 h 34"/>
              <a:gd name="T54" fmla="*/ 31 w 43"/>
              <a:gd name="T55" fmla="*/ 7 h 34"/>
              <a:gd name="T56" fmla="*/ 28 w 43"/>
              <a:gd name="T57" fmla="*/ 10 h 34"/>
              <a:gd name="T58" fmla="*/ 25 w 43"/>
              <a:gd name="T59" fmla="*/ 10 h 34"/>
              <a:gd name="T60" fmla="*/ 25 w 43"/>
              <a:gd name="T61" fmla="*/ 16 h 34"/>
              <a:gd name="T62" fmla="*/ 25 w 43"/>
              <a:gd name="T63" fmla="*/ 34 h 34"/>
              <a:gd name="T64" fmla="*/ 18 w 43"/>
              <a:gd name="T65" fmla="*/ 34 h 34"/>
              <a:gd name="T66" fmla="*/ 18 w 43"/>
              <a:gd name="T67" fmla="*/ 13 h 34"/>
              <a:gd name="T68" fmla="*/ 18 w 43"/>
              <a:gd name="T69" fmla="*/ 10 h 34"/>
              <a:gd name="T70" fmla="*/ 18 w 43"/>
              <a:gd name="T71" fmla="*/ 7 h 34"/>
              <a:gd name="T72" fmla="*/ 15 w 43"/>
              <a:gd name="T73" fmla="*/ 7 h 34"/>
              <a:gd name="T74" fmla="*/ 15 w 43"/>
              <a:gd name="T75" fmla="*/ 7 h 34"/>
              <a:gd name="T76" fmla="*/ 12 w 43"/>
              <a:gd name="T77" fmla="*/ 7 h 34"/>
              <a:gd name="T78" fmla="*/ 9 w 43"/>
              <a:gd name="T79" fmla="*/ 7 h 34"/>
              <a:gd name="T80" fmla="*/ 9 w 43"/>
              <a:gd name="T81" fmla="*/ 10 h 34"/>
              <a:gd name="T82" fmla="*/ 6 w 43"/>
              <a:gd name="T83" fmla="*/ 10 h 34"/>
              <a:gd name="T84" fmla="*/ 6 w 43"/>
              <a:gd name="T85" fmla="*/ 13 h 34"/>
              <a:gd name="T86" fmla="*/ 6 w 43"/>
              <a:gd name="T87" fmla="*/ 16 h 34"/>
              <a:gd name="T88" fmla="*/ 6 w 43"/>
              <a:gd name="T89" fmla="*/ 34 h 34"/>
              <a:gd name="T90" fmla="*/ 0 w 43"/>
              <a:gd name="T9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 h="34">
                <a:moveTo>
                  <a:pt x="0" y="34"/>
                </a:moveTo>
                <a:lnTo>
                  <a:pt x="0" y="4"/>
                </a:lnTo>
                <a:lnTo>
                  <a:pt x="6" y="4"/>
                </a:lnTo>
                <a:lnTo>
                  <a:pt x="6" y="7"/>
                </a:lnTo>
                <a:lnTo>
                  <a:pt x="6" y="4"/>
                </a:lnTo>
                <a:lnTo>
                  <a:pt x="9" y="4"/>
                </a:lnTo>
                <a:lnTo>
                  <a:pt x="12" y="0"/>
                </a:lnTo>
                <a:lnTo>
                  <a:pt x="15" y="0"/>
                </a:lnTo>
                <a:lnTo>
                  <a:pt x="18" y="0"/>
                </a:lnTo>
                <a:lnTo>
                  <a:pt x="21" y="4"/>
                </a:lnTo>
                <a:lnTo>
                  <a:pt x="21" y="4"/>
                </a:lnTo>
                <a:lnTo>
                  <a:pt x="25" y="7"/>
                </a:lnTo>
                <a:lnTo>
                  <a:pt x="28" y="4"/>
                </a:lnTo>
                <a:lnTo>
                  <a:pt x="34" y="0"/>
                </a:lnTo>
                <a:lnTo>
                  <a:pt x="37" y="4"/>
                </a:lnTo>
                <a:lnTo>
                  <a:pt x="40" y="4"/>
                </a:lnTo>
                <a:lnTo>
                  <a:pt x="43" y="7"/>
                </a:lnTo>
                <a:lnTo>
                  <a:pt x="43" y="13"/>
                </a:lnTo>
                <a:lnTo>
                  <a:pt x="43" y="34"/>
                </a:lnTo>
                <a:lnTo>
                  <a:pt x="37" y="34"/>
                </a:lnTo>
                <a:lnTo>
                  <a:pt x="37" y="13"/>
                </a:lnTo>
                <a:lnTo>
                  <a:pt x="37" y="10"/>
                </a:lnTo>
                <a:lnTo>
                  <a:pt x="37" y="10"/>
                </a:lnTo>
                <a:lnTo>
                  <a:pt x="37" y="7"/>
                </a:lnTo>
                <a:lnTo>
                  <a:pt x="37" y="7"/>
                </a:lnTo>
                <a:lnTo>
                  <a:pt x="34" y="7"/>
                </a:lnTo>
                <a:lnTo>
                  <a:pt x="34" y="7"/>
                </a:lnTo>
                <a:lnTo>
                  <a:pt x="31" y="7"/>
                </a:lnTo>
                <a:lnTo>
                  <a:pt x="28" y="10"/>
                </a:lnTo>
                <a:lnTo>
                  <a:pt x="25" y="10"/>
                </a:lnTo>
                <a:lnTo>
                  <a:pt x="25" y="16"/>
                </a:lnTo>
                <a:lnTo>
                  <a:pt x="25" y="34"/>
                </a:lnTo>
                <a:lnTo>
                  <a:pt x="18" y="34"/>
                </a:lnTo>
                <a:lnTo>
                  <a:pt x="18" y="13"/>
                </a:lnTo>
                <a:lnTo>
                  <a:pt x="18" y="10"/>
                </a:lnTo>
                <a:lnTo>
                  <a:pt x="18" y="7"/>
                </a:lnTo>
                <a:lnTo>
                  <a:pt x="15" y="7"/>
                </a:lnTo>
                <a:lnTo>
                  <a:pt x="15" y="7"/>
                </a:lnTo>
                <a:lnTo>
                  <a:pt x="12" y="7"/>
                </a:lnTo>
                <a:lnTo>
                  <a:pt x="9" y="7"/>
                </a:lnTo>
                <a:lnTo>
                  <a:pt x="9" y="10"/>
                </a:lnTo>
                <a:lnTo>
                  <a:pt x="6" y="10"/>
                </a:lnTo>
                <a:lnTo>
                  <a:pt x="6" y="13"/>
                </a:lnTo>
                <a:lnTo>
                  <a:pt x="6" y="16"/>
                </a:lnTo>
                <a:lnTo>
                  <a:pt x="6"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8" name="Freeform 1708"/>
          <p:cNvSpPr>
            <a:spLocks noEditPoints="1"/>
          </p:cNvSpPr>
          <p:nvPr/>
        </p:nvSpPr>
        <p:spPr bwMode="auto">
          <a:xfrm>
            <a:off x="5445125" y="3497263"/>
            <a:ext cx="49213" cy="53975"/>
          </a:xfrm>
          <a:custGeom>
            <a:avLst/>
            <a:gdLst>
              <a:gd name="T0" fmla="*/ 25 w 31"/>
              <a:gd name="T1" fmla="*/ 22 h 34"/>
              <a:gd name="T2" fmla="*/ 28 w 31"/>
              <a:gd name="T3" fmla="*/ 25 h 34"/>
              <a:gd name="T4" fmla="*/ 28 w 31"/>
              <a:gd name="T5" fmla="*/ 28 h 34"/>
              <a:gd name="T6" fmla="*/ 25 w 31"/>
              <a:gd name="T7" fmla="*/ 31 h 34"/>
              <a:gd name="T8" fmla="*/ 22 w 31"/>
              <a:gd name="T9" fmla="*/ 34 h 34"/>
              <a:gd name="T10" fmla="*/ 16 w 31"/>
              <a:gd name="T11" fmla="*/ 34 h 34"/>
              <a:gd name="T12" fmla="*/ 9 w 31"/>
              <a:gd name="T13" fmla="*/ 34 h 34"/>
              <a:gd name="T14" fmla="*/ 3 w 31"/>
              <a:gd name="T15" fmla="*/ 31 h 34"/>
              <a:gd name="T16" fmla="*/ 0 w 31"/>
              <a:gd name="T17" fmla="*/ 25 h 34"/>
              <a:gd name="T18" fmla="*/ 0 w 31"/>
              <a:gd name="T19" fmla="*/ 19 h 34"/>
              <a:gd name="T20" fmla="*/ 0 w 31"/>
              <a:gd name="T21" fmla="*/ 10 h 34"/>
              <a:gd name="T22" fmla="*/ 3 w 31"/>
              <a:gd name="T23" fmla="*/ 7 h 34"/>
              <a:gd name="T24" fmla="*/ 9 w 31"/>
              <a:gd name="T25" fmla="*/ 4 h 34"/>
              <a:gd name="T26" fmla="*/ 16 w 31"/>
              <a:gd name="T27" fmla="*/ 0 h 34"/>
              <a:gd name="T28" fmla="*/ 22 w 31"/>
              <a:gd name="T29" fmla="*/ 4 h 34"/>
              <a:gd name="T30" fmla="*/ 25 w 31"/>
              <a:gd name="T31" fmla="*/ 7 h 34"/>
              <a:gd name="T32" fmla="*/ 28 w 31"/>
              <a:gd name="T33" fmla="*/ 10 h 34"/>
              <a:gd name="T34" fmla="*/ 31 w 31"/>
              <a:gd name="T35" fmla="*/ 19 h 34"/>
              <a:gd name="T36" fmla="*/ 31 w 31"/>
              <a:gd name="T37" fmla="*/ 19 h 34"/>
              <a:gd name="T38" fmla="*/ 31 w 31"/>
              <a:gd name="T39" fmla="*/ 19 h 34"/>
              <a:gd name="T40" fmla="*/ 6 w 31"/>
              <a:gd name="T41" fmla="*/ 19 h 34"/>
              <a:gd name="T42" fmla="*/ 6 w 31"/>
              <a:gd name="T43" fmla="*/ 25 h 34"/>
              <a:gd name="T44" fmla="*/ 9 w 31"/>
              <a:gd name="T45" fmla="*/ 28 h 34"/>
              <a:gd name="T46" fmla="*/ 13 w 31"/>
              <a:gd name="T47" fmla="*/ 28 h 34"/>
              <a:gd name="T48" fmla="*/ 16 w 31"/>
              <a:gd name="T49" fmla="*/ 28 h 34"/>
              <a:gd name="T50" fmla="*/ 19 w 31"/>
              <a:gd name="T51" fmla="*/ 28 h 34"/>
              <a:gd name="T52" fmla="*/ 22 w 31"/>
              <a:gd name="T53" fmla="*/ 28 h 34"/>
              <a:gd name="T54" fmla="*/ 22 w 31"/>
              <a:gd name="T55" fmla="*/ 25 h 34"/>
              <a:gd name="T56" fmla="*/ 25 w 31"/>
              <a:gd name="T57" fmla="*/ 22 h 34"/>
              <a:gd name="T58" fmla="*/ 6 w 31"/>
              <a:gd name="T59" fmla="*/ 16 h 34"/>
              <a:gd name="T60" fmla="*/ 25 w 31"/>
              <a:gd name="T61" fmla="*/ 16 h 34"/>
              <a:gd name="T62" fmla="*/ 22 w 31"/>
              <a:gd name="T63" fmla="*/ 13 h 34"/>
              <a:gd name="T64" fmla="*/ 22 w 31"/>
              <a:gd name="T65" fmla="*/ 10 h 34"/>
              <a:gd name="T66" fmla="*/ 19 w 31"/>
              <a:gd name="T67" fmla="*/ 7 h 34"/>
              <a:gd name="T68" fmla="*/ 16 w 31"/>
              <a:gd name="T69" fmla="*/ 7 h 34"/>
              <a:gd name="T70" fmla="*/ 13 w 31"/>
              <a:gd name="T71" fmla="*/ 7 h 34"/>
              <a:gd name="T72" fmla="*/ 9 w 31"/>
              <a:gd name="T73" fmla="*/ 10 h 34"/>
              <a:gd name="T74" fmla="*/ 6 w 31"/>
              <a:gd name="T75" fmla="*/ 10 h 34"/>
              <a:gd name="T76" fmla="*/ 6 w 31"/>
              <a:gd name="T7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 h="34">
                <a:moveTo>
                  <a:pt x="25" y="22"/>
                </a:moveTo>
                <a:lnTo>
                  <a:pt x="28" y="25"/>
                </a:lnTo>
                <a:lnTo>
                  <a:pt x="28" y="28"/>
                </a:lnTo>
                <a:lnTo>
                  <a:pt x="25" y="31"/>
                </a:lnTo>
                <a:lnTo>
                  <a:pt x="22" y="34"/>
                </a:lnTo>
                <a:lnTo>
                  <a:pt x="16" y="34"/>
                </a:lnTo>
                <a:lnTo>
                  <a:pt x="9" y="34"/>
                </a:lnTo>
                <a:lnTo>
                  <a:pt x="3" y="31"/>
                </a:lnTo>
                <a:lnTo>
                  <a:pt x="0" y="25"/>
                </a:lnTo>
                <a:lnTo>
                  <a:pt x="0" y="19"/>
                </a:lnTo>
                <a:lnTo>
                  <a:pt x="0" y="10"/>
                </a:lnTo>
                <a:lnTo>
                  <a:pt x="3" y="7"/>
                </a:lnTo>
                <a:lnTo>
                  <a:pt x="9" y="4"/>
                </a:lnTo>
                <a:lnTo>
                  <a:pt x="16" y="0"/>
                </a:lnTo>
                <a:lnTo>
                  <a:pt x="22" y="4"/>
                </a:lnTo>
                <a:lnTo>
                  <a:pt x="25" y="7"/>
                </a:lnTo>
                <a:lnTo>
                  <a:pt x="28" y="10"/>
                </a:lnTo>
                <a:lnTo>
                  <a:pt x="31" y="19"/>
                </a:lnTo>
                <a:lnTo>
                  <a:pt x="31" y="19"/>
                </a:lnTo>
                <a:lnTo>
                  <a:pt x="31" y="19"/>
                </a:lnTo>
                <a:lnTo>
                  <a:pt x="6" y="19"/>
                </a:lnTo>
                <a:lnTo>
                  <a:pt x="6" y="25"/>
                </a:lnTo>
                <a:lnTo>
                  <a:pt x="9" y="28"/>
                </a:lnTo>
                <a:lnTo>
                  <a:pt x="13" y="28"/>
                </a:lnTo>
                <a:lnTo>
                  <a:pt x="16" y="28"/>
                </a:lnTo>
                <a:lnTo>
                  <a:pt x="19" y="28"/>
                </a:lnTo>
                <a:lnTo>
                  <a:pt x="22" y="28"/>
                </a:lnTo>
                <a:lnTo>
                  <a:pt x="22" y="25"/>
                </a:lnTo>
                <a:lnTo>
                  <a:pt x="25" y="22"/>
                </a:lnTo>
                <a:close/>
                <a:moveTo>
                  <a:pt x="6" y="16"/>
                </a:moveTo>
                <a:lnTo>
                  <a:pt x="25" y="16"/>
                </a:lnTo>
                <a:lnTo>
                  <a:pt x="22" y="13"/>
                </a:lnTo>
                <a:lnTo>
                  <a:pt x="22" y="10"/>
                </a:lnTo>
                <a:lnTo>
                  <a:pt x="19" y="7"/>
                </a:lnTo>
                <a:lnTo>
                  <a:pt x="16" y="7"/>
                </a:lnTo>
                <a:lnTo>
                  <a:pt x="13" y="7"/>
                </a:lnTo>
                <a:lnTo>
                  <a:pt x="9" y="10"/>
                </a:lnTo>
                <a:lnTo>
                  <a:pt x="6" y="10"/>
                </a:lnTo>
                <a:lnTo>
                  <a:pt x="6"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29" name="Freeform 1709"/>
          <p:cNvSpPr>
            <a:spLocks/>
          </p:cNvSpPr>
          <p:nvPr/>
        </p:nvSpPr>
        <p:spPr bwMode="auto">
          <a:xfrm>
            <a:off x="5499100" y="3482975"/>
            <a:ext cx="25400" cy="68263"/>
          </a:xfrm>
          <a:custGeom>
            <a:avLst/>
            <a:gdLst>
              <a:gd name="T0" fmla="*/ 12 w 16"/>
              <a:gd name="T1" fmla="*/ 37 h 43"/>
              <a:gd name="T2" fmla="*/ 16 w 16"/>
              <a:gd name="T3" fmla="*/ 43 h 43"/>
              <a:gd name="T4" fmla="*/ 12 w 16"/>
              <a:gd name="T5" fmla="*/ 43 h 43"/>
              <a:gd name="T6" fmla="*/ 9 w 16"/>
              <a:gd name="T7" fmla="*/ 43 h 43"/>
              <a:gd name="T8" fmla="*/ 9 w 16"/>
              <a:gd name="T9" fmla="*/ 43 h 43"/>
              <a:gd name="T10" fmla="*/ 6 w 16"/>
              <a:gd name="T11" fmla="*/ 40 h 43"/>
              <a:gd name="T12" fmla="*/ 3 w 16"/>
              <a:gd name="T13" fmla="*/ 40 h 43"/>
              <a:gd name="T14" fmla="*/ 3 w 16"/>
              <a:gd name="T15" fmla="*/ 40 h 43"/>
              <a:gd name="T16" fmla="*/ 3 w 16"/>
              <a:gd name="T17" fmla="*/ 37 h 43"/>
              <a:gd name="T18" fmla="*/ 3 w 16"/>
              <a:gd name="T19" fmla="*/ 34 h 43"/>
              <a:gd name="T20" fmla="*/ 3 w 16"/>
              <a:gd name="T21" fmla="*/ 16 h 43"/>
              <a:gd name="T22" fmla="*/ 0 w 16"/>
              <a:gd name="T23" fmla="*/ 16 h 43"/>
              <a:gd name="T24" fmla="*/ 0 w 16"/>
              <a:gd name="T25" fmla="*/ 13 h 43"/>
              <a:gd name="T26" fmla="*/ 3 w 16"/>
              <a:gd name="T27" fmla="*/ 13 h 43"/>
              <a:gd name="T28" fmla="*/ 3 w 16"/>
              <a:gd name="T29" fmla="*/ 3 h 43"/>
              <a:gd name="T30" fmla="*/ 9 w 16"/>
              <a:gd name="T31" fmla="*/ 0 h 43"/>
              <a:gd name="T32" fmla="*/ 9 w 16"/>
              <a:gd name="T33" fmla="*/ 13 h 43"/>
              <a:gd name="T34" fmla="*/ 12 w 16"/>
              <a:gd name="T35" fmla="*/ 13 h 43"/>
              <a:gd name="T36" fmla="*/ 12 w 16"/>
              <a:gd name="T37" fmla="*/ 16 h 43"/>
              <a:gd name="T38" fmla="*/ 9 w 16"/>
              <a:gd name="T39" fmla="*/ 16 h 43"/>
              <a:gd name="T40" fmla="*/ 9 w 16"/>
              <a:gd name="T41" fmla="*/ 34 h 43"/>
              <a:gd name="T42" fmla="*/ 9 w 16"/>
              <a:gd name="T43" fmla="*/ 34 h 43"/>
              <a:gd name="T44" fmla="*/ 9 w 16"/>
              <a:gd name="T45" fmla="*/ 37 h 43"/>
              <a:gd name="T46" fmla="*/ 9 w 16"/>
              <a:gd name="T47" fmla="*/ 37 h 43"/>
              <a:gd name="T48" fmla="*/ 9 w 16"/>
              <a:gd name="T49" fmla="*/ 37 h 43"/>
              <a:gd name="T50" fmla="*/ 9 w 16"/>
              <a:gd name="T51" fmla="*/ 37 h 43"/>
              <a:gd name="T52" fmla="*/ 12 w 16"/>
              <a:gd name="T53" fmla="*/ 37 h 43"/>
              <a:gd name="T54" fmla="*/ 12 w 16"/>
              <a:gd name="T55" fmla="*/ 37 h 43"/>
              <a:gd name="T56" fmla="*/ 12 w 16"/>
              <a:gd name="T57" fmla="*/ 3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 h="43">
                <a:moveTo>
                  <a:pt x="12" y="37"/>
                </a:moveTo>
                <a:lnTo>
                  <a:pt x="16" y="43"/>
                </a:lnTo>
                <a:lnTo>
                  <a:pt x="12" y="43"/>
                </a:lnTo>
                <a:lnTo>
                  <a:pt x="9" y="43"/>
                </a:lnTo>
                <a:lnTo>
                  <a:pt x="9" y="43"/>
                </a:lnTo>
                <a:lnTo>
                  <a:pt x="6" y="40"/>
                </a:lnTo>
                <a:lnTo>
                  <a:pt x="3" y="40"/>
                </a:lnTo>
                <a:lnTo>
                  <a:pt x="3" y="40"/>
                </a:lnTo>
                <a:lnTo>
                  <a:pt x="3" y="37"/>
                </a:lnTo>
                <a:lnTo>
                  <a:pt x="3" y="34"/>
                </a:lnTo>
                <a:lnTo>
                  <a:pt x="3" y="16"/>
                </a:lnTo>
                <a:lnTo>
                  <a:pt x="0" y="16"/>
                </a:lnTo>
                <a:lnTo>
                  <a:pt x="0" y="13"/>
                </a:lnTo>
                <a:lnTo>
                  <a:pt x="3" y="13"/>
                </a:lnTo>
                <a:lnTo>
                  <a:pt x="3" y="3"/>
                </a:lnTo>
                <a:lnTo>
                  <a:pt x="9" y="0"/>
                </a:lnTo>
                <a:lnTo>
                  <a:pt x="9" y="13"/>
                </a:lnTo>
                <a:lnTo>
                  <a:pt x="12" y="13"/>
                </a:lnTo>
                <a:lnTo>
                  <a:pt x="12" y="16"/>
                </a:lnTo>
                <a:lnTo>
                  <a:pt x="9" y="16"/>
                </a:lnTo>
                <a:lnTo>
                  <a:pt x="9" y="34"/>
                </a:lnTo>
                <a:lnTo>
                  <a:pt x="9" y="34"/>
                </a:lnTo>
                <a:lnTo>
                  <a:pt x="9" y="37"/>
                </a:lnTo>
                <a:lnTo>
                  <a:pt x="9" y="37"/>
                </a:lnTo>
                <a:lnTo>
                  <a:pt x="9" y="37"/>
                </a:lnTo>
                <a:lnTo>
                  <a:pt x="9" y="37"/>
                </a:lnTo>
                <a:lnTo>
                  <a:pt x="12" y="37"/>
                </a:lnTo>
                <a:lnTo>
                  <a:pt x="12" y="37"/>
                </a:lnTo>
                <a:lnTo>
                  <a:pt x="12" y="3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30" name="Freeform 1710"/>
          <p:cNvSpPr>
            <a:spLocks noEditPoints="1"/>
          </p:cNvSpPr>
          <p:nvPr/>
        </p:nvSpPr>
        <p:spPr bwMode="auto">
          <a:xfrm>
            <a:off x="5529263" y="3497263"/>
            <a:ext cx="42862" cy="53975"/>
          </a:xfrm>
          <a:custGeom>
            <a:avLst/>
            <a:gdLst>
              <a:gd name="T0" fmla="*/ 21 w 27"/>
              <a:gd name="T1" fmla="*/ 22 h 34"/>
              <a:gd name="T2" fmla="*/ 27 w 27"/>
              <a:gd name="T3" fmla="*/ 25 h 34"/>
              <a:gd name="T4" fmla="*/ 24 w 27"/>
              <a:gd name="T5" fmla="*/ 28 h 34"/>
              <a:gd name="T6" fmla="*/ 21 w 27"/>
              <a:gd name="T7" fmla="*/ 31 h 34"/>
              <a:gd name="T8" fmla="*/ 18 w 27"/>
              <a:gd name="T9" fmla="*/ 34 h 34"/>
              <a:gd name="T10" fmla="*/ 12 w 27"/>
              <a:gd name="T11" fmla="*/ 34 h 34"/>
              <a:gd name="T12" fmla="*/ 6 w 27"/>
              <a:gd name="T13" fmla="*/ 34 h 34"/>
              <a:gd name="T14" fmla="*/ 3 w 27"/>
              <a:gd name="T15" fmla="*/ 31 h 34"/>
              <a:gd name="T16" fmla="*/ 0 w 27"/>
              <a:gd name="T17" fmla="*/ 25 h 34"/>
              <a:gd name="T18" fmla="*/ 0 w 27"/>
              <a:gd name="T19" fmla="*/ 19 h 34"/>
              <a:gd name="T20" fmla="*/ 0 w 27"/>
              <a:gd name="T21" fmla="*/ 10 h 34"/>
              <a:gd name="T22" fmla="*/ 3 w 27"/>
              <a:gd name="T23" fmla="*/ 7 h 34"/>
              <a:gd name="T24" fmla="*/ 6 w 27"/>
              <a:gd name="T25" fmla="*/ 4 h 34"/>
              <a:gd name="T26" fmla="*/ 12 w 27"/>
              <a:gd name="T27" fmla="*/ 0 h 34"/>
              <a:gd name="T28" fmla="*/ 18 w 27"/>
              <a:gd name="T29" fmla="*/ 4 h 34"/>
              <a:gd name="T30" fmla="*/ 24 w 27"/>
              <a:gd name="T31" fmla="*/ 7 h 34"/>
              <a:gd name="T32" fmla="*/ 27 w 27"/>
              <a:gd name="T33" fmla="*/ 10 h 34"/>
              <a:gd name="T34" fmla="*/ 27 w 27"/>
              <a:gd name="T35" fmla="*/ 19 h 34"/>
              <a:gd name="T36" fmla="*/ 27 w 27"/>
              <a:gd name="T37" fmla="*/ 19 h 34"/>
              <a:gd name="T38" fmla="*/ 27 w 27"/>
              <a:gd name="T39" fmla="*/ 19 h 34"/>
              <a:gd name="T40" fmla="*/ 3 w 27"/>
              <a:gd name="T41" fmla="*/ 19 h 34"/>
              <a:gd name="T42" fmla="*/ 6 w 27"/>
              <a:gd name="T43" fmla="*/ 25 h 34"/>
              <a:gd name="T44" fmla="*/ 6 w 27"/>
              <a:gd name="T45" fmla="*/ 28 h 34"/>
              <a:gd name="T46" fmla="*/ 9 w 27"/>
              <a:gd name="T47" fmla="*/ 28 h 34"/>
              <a:gd name="T48" fmla="*/ 12 w 27"/>
              <a:gd name="T49" fmla="*/ 28 h 34"/>
              <a:gd name="T50" fmla="*/ 15 w 27"/>
              <a:gd name="T51" fmla="*/ 28 h 34"/>
              <a:gd name="T52" fmla="*/ 18 w 27"/>
              <a:gd name="T53" fmla="*/ 28 h 34"/>
              <a:gd name="T54" fmla="*/ 21 w 27"/>
              <a:gd name="T55" fmla="*/ 25 h 34"/>
              <a:gd name="T56" fmla="*/ 21 w 27"/>
              <a:gd name="T57" fmla="*/ 22 h 34"/>
              <a:gd name="T58" fmla="*/ 3 w 27"/>
              <a:gd name="T59" fmla="*/ 16 h 34"/>
              <a:gd name="T60" fmla="*/ 21 w 27"/>
              <a:gd name="T61" fmla="*/ 16 h 34"/>
              <a:gd name="T62" fmla="*/ 21 w 27"/>
              <a:gd name="T63" fmla="*/ 13 h 34"/>
              <a:gd name="T64" fmla="*/ 18 w 27"/>
              <a:gd name="T65" fmla="*/ 10 h 34"/>
              <a:gd name="T66" fmla="*/ 18 w 27"/>
              <a:gd name="T67" fmla="*/ 7 h 34"/>
              <a:gd name="T68" fmla="*/ 12 w 27"/>
              <a:gd name="T69" fmla="*/ 7 h 34"/>
              <a:gd name="T70" fmla="*/ 9 w 27"/>
              <a:gd name="T71" fmla="*/ 7 h 34"/>
              <a:gd name="T72" fmla="*/ 6 w 27"/>
              <a:gd name="T73" fmla="*/ 10 h 34"/>
              <a:gd name="T74" fmla="*/ 6 w 27"/>
              <a:gd name="T75" fmla="*/ 10 h 34"/>
              <a:gd name="T76" fmla="*/ 3 w 27"/>
              <a:gd name="T77"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 h="34">
                <a:moveTo>
                  <a:pt x="21" y="22"/>
                </a:moveTo>
                <a:lnTo>
                  <a:pt x="27" y="25"/>
                </a:lnTo>
                <a:lnTo>
                  <a:pt x="24" y="28"/>
                </a:lnTo>
                <a:lnTo>
                  <a:pt x="21" y="31"/>
                </a:lnTo>
                <a:lnTo>
                  <a:pt x="18" y="34"/>
                </a:lnTo>
                <a:lnTo>
                  <a:pt x="12" y="34"/>
                </a:lnTo>
                <a:lnTo>
                  <a:pt x="6" y="34"/>
                </a:lnTo>
                <a:lnTo>
                  <a:pt x="3" y="31"/>
                </a:lnTo>
                <a:lnTo>
                  <a:pt x="0" y="25"/>
                </a:lnTo>
                <a:lnTo>
                  <a:pt x="0" y="19"/>
                </a:lnTo>
                <a:lnTo>
                  <a:pt x="0" y="10"/>
                </a:lnTo>
                <a:lnTo>
                  <a:pt x="3" y="7"/>
                </a:lnTo>
                <a:lnTo>
                  <a:pt x="6" y="4"/>
                </a:lnTo>
                <a:lnTo>
                  <a:pt x="12" y="0"/>
                </a:lnTo>
                <a:lnTo>
                  <a:pt x="18" y="4"/>
                </a:lnTo>
                <a:lnTo>
                  <a:pt x="24" y="7"/>
                </a:lnTo>
                <a:lnTo>
                  <a:pt x="27" y="10"/>
                </a:lnTo>
                <a:lnTo>
                  <a:pt x="27" y="19"/>
                </a:lnTo>
                <a:lnTo>
                  <a:pt x="27" y="19"/>
                </a:lnTo>
                <a:lnTo>
                  <a:pt x="27" y="19"/>
                </a:lnTo>
                <a:lnTo>
                  <a:pt x="3" y="19"/>
                </a:lnTo>
                <a:lnTo>
                  <a:pt x="6" y="25"/>
                </a:lnTo>
                <a:lnTo>
                  <a:pt x="6" y="28"/>
                </a:lnTo>
                <a:lnTo>
                  <a:pt x="9" y="28"/>
                </a:lnTo>
                <a:lnTo>
                  <a:pt x="12" y="28"/>
                </a:lnTo>
                <a:lnTo>
                  <a:pt x="15" y="28"/>
                </a:lnTo>
                <a:lnTo>
                  <a:pt x="18" y="28"/>
                </a:lnTo>
                <a:lnTo>
                  <a:pt x="21" y="25"/>
                </a:lnTo>
                <a:lnTo>
                  <a:pt x="21" y="22"/>
                </a:lnTo>
                <a:close/>
                <a:moveTo>
                  <a:pt x="3" y="16"/>
                </a:moveTo>
                <a:lnTo>
                  <a:pt x="21" y="16"/>
                </a:lnTo>
                <a:lnTo>
                  <a:pt x="21" y="13"/>
                </a:lnTo>
                <a:lnTo>
                  <a:pt x="18" y="10"/>
                </a:lnTo>
                <a:lnTo>
                  <a:pt x="18" y="7"/>
                </a:lnTo>
                <a:lnTo>
                  <a:pt x="12" y="7"/>
                </a:lnTo>
                <a:lnTo>
                  <a:pt x="9" y="7"/>
                </a:lnTo>
                <a:lnTo>
                  <a:pt x="6" y="10"/>
                </a:lnTo>
                <a:lnTo>
                  <a:pt x="6" y="10"/>
                </a:lnTo>
                <a:lnTo>
                  <a:pt x="3"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31" name="Freeform 1711"/>
          <p:cNvSpPr>
            <a:spLocks/>
          </p:cNvSpPr>
          <p:nvPr/>
        </p:nvSpPr>
        <p:spPr bwMode="auto">
          <a:xfrm>
            <a:off x="5581650" y="3497263"/>
            <a:ext cx="30163" cy="53975"/>
          </a:xfrm>
          <a:custGeom>
            <a:avLst/>
            <a:gdLst>
              <a:gd name="T0" fmla="*/ 0 w 19"/>
              <a:gd name="T1" fmla="*/ 34 h 34"/>
              <a:gd name="T2" fmla="*/ 0 w 19"/>
              <a:gd name="T3" fmla="*/ 4 h 34"/>
              <a:gd name="T4" fmla="*/ 7 w 19"/>
              <a:gd name="T5" fmla="*/ 4 h 34"/>
              <a:gd name="T6" fmla="*/ 7 w 19"/>
              <a:gd name="T7" fmla="*/ 7 h 34"/>
              <a:gd name="T8" fmla="*/ 7 w 19"/>
              <a:gd name="T9" fmla="*/ 4 h 34"/>
              <a:gd name="T10" fmla="*/ 10 w 19"/>
              <a:gd name="T11" fmla="*/ 4 h 34"/>
              <a:gd name="T12" fmla="*/ 10 w 19"/>
              <a:gd name="T13" fmla="*/ 0 h 34"/>
              <a:gd name="T14" fmla="*/ 13 w 19"/>
              <a:gd name="T15" fmla="*/ 0 h 34"/>
              <a:gd name="T16" fmla="*/ 16 w 19"/>
              <a:gd name="T17" fmla="*/ 0 h 34"/>
              <a:gd name="T18" fmla="*/ 19 w 19"/>
              <a:gd name="T19" fmla="*/ 4 h 34"/>
              <a:gd name="T20" fmla="*/ 16 w 19"/>
              <a:gd name="T21" fmla="*/ 7 h 34"/>
              <a:gd name="T22" fmla="*/ 13 w 19"/>
              <a:gd name="T23" fmla="*/ 7 h 34"/>
              <a:gd name="T24" fmla="*/ 13 w 19"/>
              <a:gd name="T25" fmla="*/ 7 h 34"/>
              <a:gd name="T26" fmla="*/ 10 w 19"/>
              <a:gd name="T27" fmla="*/ 7 h 34"/>
              <a:gd name="T28" fmla="*/ 10 w 19"/>
              <a:gd name="T29" fmla="*/ 7 h 34"/>
              <a:gd name="T30" fmla="*/ 7 w 19"/>
              <a:gd name="T31" fmla="*/ 10 h 34"/>
              <a:gd name="T32" fmla="*/ 7 w 19"/>
              <a:gd name="T33" fmla="*/ 10 h 34"/>
              <a:gd name="T34" fmla="*/ 7 w 19"/>
              <a:gd name="T35" fmla="*/ 13 h 34"/>
              <a:gd name="T36" fmla="*/ 7 w 19"/>
              <a:gd name="T37" fmla="*/ 16 h 34"/>
              <a:gd name="T38" fmla="*/ 7 w 19"/>
              <a:gd name="T39" fmla="*/ 34 h 34"/>
              <a:gd name="T40" fmla="*/ 0 w 19"/>
              <a:gd name="T4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34">
                <a:moveTo>
                  <a:pt x="0" y="34"/>
                </a:moveTo>
                <a:lnTo>
                  <a:pt x="0" y="4"/>
                </a:lnTo>
                <a:lnTo>
                  <a:pt x="7" y="4"/>
                </a:lnTo>
                <a:lnTo>
                  <a:pt x="7" y="7"/>
                </a:lnTo>
                <a:lnTo>
                  <a:pt x="7" y="4"/>
                </a:lnTo>
                <a:lnTo>
                  <a:pt x="10" y="4"/>
                </a:lnTo>
                <a:lnTo>
                  <a:pt x="10" y="0"/>
                </a:lnTo>
                <a:lnTo>
                  <a:pt x="13" y="0"/>
                </a:lnTo>
                <a:lnTo>
                  <a:pt x="16" y="0"/>
                </a:lnTo>
                <a:lnTo>
                  <a:pt x="19" y="4"/>
                </a:lnTo>
                <a:lnTo>
                  <a:pt x="16" y="7"/>
                </a:lnTo>
                <a:lnTo>
                  <a:pt x="13" y="7"/>
                </a:lnTo>
                <a:lnTo>
                  <a:pt x="13" y="7"/>
                </a:lnTo>
                <a:lnTo>
                  <a:pt x="10" y="7"/>
                </a:lnTo>
                <a:lnTo>
                  <a:pt x="10" y="7"/>
                </a:lnTo>
                <a:lnTo>
                  <a:pt x="7" y="10"/>
                </a:lnTo>
                <a:lnTo>
                  <a:pt x="7" y="10"/>
                </a:lnTo>
                <a:lnTo>
                  <a:pt x="7" y="13"/>
                </a:lnTo>
                <a:lnTo>
                  <a:pt x="7" y="16"/>
                </a:lnTo>
                <a:lnTo>
                  <a:pt x="7" y="34"/>
                </a:lnTo>
                <a:lnTo>
                  <a:pt x="0"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83632" name="Rectangle 1712"/>
          <p:cNvSpPr>
            <a:spLocks noChangeArrowheads="1"/>
          </p:cNvSpPr>
          <p:nvPr/>
        </p:nvSpPr>
        <p:spPr bwMode="auto">
          <a:xfrm>
            <a:off x="2627313" y="3870325"/>
            <a:ext cx="274637" cy="1905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83633" name="AutoShape 1713"/>
          <p:cNvSpPr>
            <a:spLocks noChangeArrowheads="1"/>
          </p:cNvSpPr>
          <p:nvPr/>
        </p:nvSpPr>
        <p:spPr bwMode="auto">
          <a:xfrm rot="5399616">
            <a:off x="-1044574" y="3597275"/>
            <a:ext cx="4462462" cy="814387"/>
          </a:xfrm>
          <a:prstGeom prst="rightArrow">
            <a:avLst>
              <a:gd name="adj1" fmla="val 66722"/>
              <a:gd name="adj2" fmla="val 86227"/>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sl-SI" altLang="sl-SI" sz="2400"/>
              <a:t>DISSEMINATION</a:t>
            </a:r>
            <a:endParaRPr lang="en-GB" altLang="sl-SI" sz="2400"/>
          </a:p>
        </p:txBody>
      </p:sp>
      <p:sp>
        <p:nvSpPr>
          <p:cNvPr id="83634" name="AutoShape 1714"/>
          <p:cNvSpPr>
            <a:spLocks noChangeArrowheads="1"/>
          </p:cNvSpPr>
          <p:nvPr/>
        </p:nvSpPr>
        <p:spPr bwMode="auto">
          <a:xfrm rot="5400000">
            <a:off x="-1841499" y="3373437"/>
            <a:ext cx="4462462" cy="779463"/>
          </a:xfrm>
          <a:prstGeom prst="leftArrow">
            <a:avLst>
              <a:gd name="adj1" fmla="val 65611"/>
              <a:gd name="adj2" fmla="val 9605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sl-SI" altLang="sl-SI" sz="2400"/>
              <a:t>TRACEABILITY</a:t>
            </a:r>
            <a:endParaRPr lang="en-GB" altLang="sl-SI" sz="2400"/>
          </a:p>
        </p:txBody>
      </p:sp>
    </p:spTree>
    <p:extLst>
      <p:ext uri="{BB962C8B-B14F-4D97-AF65-F5344CB8AC3E}">
        <p14:creationId xmlns:p14="http://schemas.microsoft.com/office/powerpoint/2010/main" val="26499936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55675" y="1196975"/>
            <a:ext cx="6875463" cy="1152525"/>
          </a:xfrm>
        </p:spPr>
        <p:txBody>
          <a:bodyPr>
            <a:normAutofit/>
          </a:bodyPr>
          <a:lstStyle/>
          <a:p>
            <a:pPr algn="l" eaLnBrk="1" hangingPunct="1">
              <a:defRPr/>
            </a:pPr>
            <a:r>
              <a:rPr lang="sl-SI" altLang="sl-SI" sz="3600" b="1" kern="1200" dirty="0" smtClean="0">
                <a:solidFill>
                  <a:schemeClr val="tx1"/>
                </a:solidFill>
                <a:latin typeface="Cambria" panose="02040503050406030204" pitchFamily="18" charset="0"/>
                <a:ea typeface="+mn-ea"/>
                <a:cs typeface="+mn-cs"/>
              </a:rPr>
              <a:t>Neposredno merjene veličine</a:t>
            </a:r>
            <a:r>
              <a:rPr lang="sl-SI" altLang="sl-SI" sz="4000" b="1" i="1" dirty="0" smtClean="0"/>
              <a:t/>
            </a:r>
            <a:br>
              <a:rPr lang="sl-SI" altLang="sl-SI" sz="4000" b="1" i="1" dirty="0" smtClean="0"/>
            </a:br>
            <a:endParaRPr lang="en-AU" altLang="sl-SI" sz="2400" dirty="0" smtClean="0"/>
          </a:p>
        </p:txBody>
      </p:sp>
      <p:sp>
        <p:nvSpPr>
          <p:cNvPr id="36867" name="Text Box 7"/>
          <p:cNvSpPr txBox="1">
            <a:spLocks noChangeArrowheads="1"/>
          </p:cNvSpPr>
          <p:nvPr/>
        </p:nvSpPr>
        <p:spPr bwMode="auto">
          <a:xfrm>
            <a:off x="2124075" y="2749550"/>
            <a:ext cx="4414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latin typeface="Cambria" pitchFamily="18" charset="0"/>
              </a:rPr>
              <a:t>Merjenje toka </a:t>
            </a:r>
            <a:r>
              <a:rPr lang="sl-SI" altLang="sl-SI" sz="2400" i="1">
                <a:latin typeface="Cambria" pitchFamily="18" charset="0"/>
              </a:rPr>
              <a:t>I </a:t>
            </a:r>
          </a:p>
        </p:txBody>
      </p:sp>
      <p:pic>
        <p:nvPicPr>
          <p:cNvPr id="36868" name="Picture 2" descr="D:\gregorjevi dokumenti\My Pictures\slikanje starih instrumentov\stari instrumenti neobdelano\izbrane\slikanje stari instrumentov vse neobdelano 263.jpg"/>
          <p:cNvPicPr>
            <a:picLocks noChangeAspect="1" noChangeArrowheads="1"/>
          </p:cNvPicPr>
          <p:nvPr/>
        </p:nvPicPr>
        <p:blipFill>
          <a:blip r:embed="rId3">
            <a:clrChange>
              <a:clrFrom>
                <a:srgbClr val="FBFBFB"/>
              </a:clrFrom>
              <a:clrTo>
                <a:srgbClr val="FBFBFB">
                  <a:alpha val="0"/>
                </a:srgbClr>
              </a:clrTo>
            </a:clrChange>
            <a:extLst>
              <a:ext uri="{28A0092B-C50C-407E-A947-70E740481C1C}">
                <a14:useLocalDpi xmlns:a14="http://schemas.microsoft.com/office/drawing/2010/main"/>
              </a:ext>
            </a:extLst>
          </a:blip>
          <a:srcRect/>
          <a:stretch>
            <a:fillRect/>
          </a:stretch>
        </p:blipFill>
        <p:spPr bwMode="auto">
          <a:xfrm>
            <a:off x="6594475" y="1773238"/>
            <a:ext cx="2473325"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6869" name="Predmet 1"/>
          <p:cNvGraphicFramePr>
            <a:graphicFrameLocks noChangeAspect="1"/>
          </p:cNvGraphicFramePr>
          <p:nvPr/>
        </p:nvGraphicFramePr>
        <p:xfrm>
          <a:off x="1258888" y="4100513"/>
          <a:ext cx="661987" cy="533400"/>
        </p:xfrm>
        <a:graphic>
          <a:graphicData uri="http://schemas.openxmlformats.org/presentationml/2006/ole">
            <mc:AlternateContent xmlns:mc="http://schemas.openxmlformats.org/markup-compatibility/2006">
              <mc:Choice xmlns:v="urn:schemas-microsoft-com:vml" Requires="v">
                <p:oleObj spid="_x0000_s37019" name="Enačba" r:id="rId4" imgW="291847" imgH="215713" progId="Equation.3">
                  <p:embed/>
                </p:oleObj>
              </mc:Choice>
              <mc:Fallback>
                <p:oleObj name="Enačba" r:id="rId4" imgW="291847" imgH="215713" progId="Equation.3">
                  <p:embed/>
                  <p:pic>
                    <p:nvPicPr>
                      <p:cNvPr id="0" name="Predme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4100513"/>
                        <a:ext cx="661987"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70" name="Text Box 7"/>
          <p:cNvSpPr txBox="1">
            <a:spLocks noChangeArrowheads="1"/>
          </p:cNvSpPr>
          <p:nvPr/>
        </p:nvSpPr>
        <p:spPr bwMode="auto">
          <a:xfrm>
            <a:off x="2124075" y="3957638"/>
            <a:ext cx="47513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a:latin typeface="Cambria" pitchFamily="18" charset="0"/>
              </a:rPr>
              <a:t>Negotovost merjenja toka </a:t>
            </a:r>
            <a:r>
              <a:rPr lang="sl-SI" altLang="sl-SI" sz="1800" i="1">
                <a:latin typeface="Cambria" pitchFamily="18" charset="0"/>
              </a:rPr>
              <a:t>I </a:t>
            </a:r>
            <a:r>
              <a:rPr lang="sl-SI" altLang="sl-SI" sz="1800">
                <a:latin typeface="Cambria" pitchFamily="18" charset="0"/>
              </a:rPr>
              <a:t>je odvisna od merilnega instrumenta, merilne metode, merilca in okolja.</a:t>
            </a:r>
          </a:p>
        </p:txBody>
      </p:sp>
      <p:graphicFrame>
        <p:nvGraphicFramePr>
          <p:cNvPr id="36871" name="Predmet 2"/>
          <p:cNvGraphicFramePr>
            <a:graphicFrameLocks noChangeAspect="1"/>
          </p:cNvGraphicFramePr>
          <p:nvPr/>
        </p:nvGraphicFramePr>
        <p:xfrm>
          <a:off x="2151063" y="4886325"/>
          <a:ext cx="3252787" cy="722313"/>
        </p:xfrm>
        <a:graphic>
          <a:graphicData uri="http://schemas.openxmlformats.org/presentationml/2006/ole">
            <mc:AlternateContent xmlns:mc="http://schemas.openxmlformats.org/markup-compatibility/2006">
              <mc:Choice xmlns:v="urn:schemas-microsoft-com:vml" Requires="v">
                <p:oleObj spid="_x0000_s37020" name="Enačba" r:id="rId6" imgW="1435100" imgH="292100" progId="Equation.3">
                  <p:embed/>
                </p:oleObj>
              </mc:Choice>
              <mc:Fallback>
                <p:oleObj name="Enačba" r:id="rId6" imgW="1435100" imgH="292100" progId="Equation.3">
                  <p:embed/>
                  <p:pic>
                    <p:nvPicPr>
                      <p:cNvPr id="0" name="Predme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1063" y="4886325"/>
                        <a:ext cx="3252787" cy="722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72" name="PoljeZBesedilom 1"/>
          <p:cNvSpPr txBox="1">
            <a:spLocks noChangeArrowheads="1"/>
          </p:cNvSpPr>
          <p:nvPr/>
        </p:nvSpPr>
        <p:spPr bwMode="auto">
          <a:xfrm>
            <a:off x="5546725" y="5481638"/>
            <a:ext cx="3492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i="1">
                <a:latin typeface="Times New Roman" pitchFamily="18" charset="0"/>
                <a:cs typeface="Times New Roman" pitchFamily="18" charset="0"/>
              </a:rPr>
              <a:t>u</a:t>
            </a:r>
            <a:r>
              <a:rPr lang="sl-SI" altLang="sl-SI" sz="1100">
                <a:latin typeface="Times New Roman" pitchFamily="18" charset="0"/>
                <a:cs typeface="Times New Roman" pitchFamily="18" charset="0"/>
              </a:rPr>
              <a:t>A</a:t>
            </a:r>
            <a:r>
              <a:rPr lang="sl-SI" altLang="sl-SI" sz="1800"/>
              <a:t> </a:t>
            </a:r>
            <a:r>
              <a:rPr lang="sl-SI" altLang="sl-SI" sz="1400"/>
              <a:t>= negotovosti, pridobljene s statistiko</a:t>
            </a:r>
          </a:p>
          <a:p>
            <a:pPr eaLnBrk="1" hangingPunct="1">
              <a:spcBef>
                <a:spcPct val="0"/>
              </a:spcBef>
              <a:buFontTx/>
              <a:buNone/>
            </a:pPr>
            <a:r>
              <a:rPr lang="sl-SI" altLang="sl-SI" sz="1800" i="1">
                <a:latin typeface="Times New Roman" pitchFamily="18" charset="0"/>
                <a:cs typeface="Times New Roman" pitchFamily="18" charset="0"/>
              </a:rPr>
              <a:t>u</a:t>
            </a:r>
            <a:r>
              <a:rPr lang="sl-SI" altLang="sl-SI" sz="1100">
                <a:latin typeface="Times New Roman" pitchFamily="18" charset="0"/>
                <a:cs typeface="Times New Roman" pitchFamily="18" charset="0"/>
              </a:rPr>
              <a:t>B</a:t>
            </a:r>
            <a:r>
              <a:rPr lang="sl-SI" altLang="sl-SI" sz="1400"/>
              <a:t> = drugače pridobljene negotovosti</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2" name="Picture 4" descr="http://www.celsa-messgeraete.de/typo3temp/pics/DQ96n-3_600-5A_400V_300KW_d5779e5ac0.gif"/>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6812109" y="2055958"/>
            <a:ext cx="2206479" cy="22064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7891" name="Object 5"/>
          <p:cNvGraphicFramePr>
            <a:graphicFrameLocks noChangeAspect="1"/>
          </p:cNvGraphicFramePr>
          <p:nvPr/>
        </p:nvGraphicFramePr>
        <p:xfrm>
          <a:off x="1135063" y="4929188"/>
          <a:ext cx="7253287" cy="754062"/>
        </p:xfrm>
        <a:graphic>
          <a:graphicData uri="http://schemas.openxmlformats.org/presentationml/2006/ole">
            <mc:AlternateContent xmlns:mc="http://schemas.openxmlformats.org/markup-compatibility/2006">
              <mc:Choice xmlns:v="urn:schemas-microsoft-com:vml" Requires="v">
                <p:oleObj spid="_x0000_s38207" name="Enačba" r:id="rId4" imgW="3200400" imgH="304800" progId="Equation.3">
                  <p:embed/>
                </p:oleObj>
              </mc:Choice>
              <mc:Fallback>
                <p:oleObj name="Enačba" r:id="rId4" imgW="3200400" imgH="3048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5063" y="4929188"/>
                        <a:ext cx="7253287" cy="75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7892" name="Object 16"/>
          <p:cNvGraphicFramePr>
            <a:graphicFrameLocks noChangeAspect="1"/>
          </p:cNvGraphicFramePr>
          <p:nvPr/>
        </p:nvGraphicFramePr>
        <p:xfrm>
          <a:off x="8101013" y="5445125"/>
          <a:ext cx="896937" cy="750888"/>
        </p:xfrm>
        <a:graphic>
          <a:graphicData uri="http://schemas.openxmlformats.org/presentationml/2006/ole">
            <mc:AlternateContent xmlns:mc="http://schemas.openxmlformats.org/markup-compatibility/2006">
              <mc:Choice xmlns:v="urn:schemas-microsoft-com:vml" Requires="v">
                <p:oleObj spid="_x0000_s38208" name="Enačba" r:id="rId6" imgW="571252" imgH="431613" progId="Equation.3">
                  <p:embed/>
                </p:oleObj>
              </mc:Choice>
              <mc:Fallback>
                <p:oleObj name="Enačba" r:id="rId6" imgW="571252" imgH="431613" progId="Equation.3">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1013" y="5445125"/>
                        <a:ext cx="896937"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3" name="Text Box 7"/>
          <p:cNvSpPr txBox="1">
            <a:spLocks noChangeArrowheads="1"/>
          </p:cNvSpPr>
          <p:nvPr/>
        </p:nvSpPr>
        <p:spPr bwMode="auto">
          <a:xfrm>
            <a:off x="877888" y="2284413"/>
            <a:ext cx="4414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000">
                <a:latin typeface="Cambria" pitchFamily="18" charset="0"/>
              </a:rPr>
              <a:t>Merjenje električne energije </a:t>
            </a:r>
            <a:r>
              <a:rPr lang="sl-SI" altLang="sl-SI" sz="2000" i="1">
                <a:latin typeface="Cambria" pitchFamily="18" charset="0"/>
              </a:rPr>
              <a:t>W </a:t>
            </a:r>
          </a:p>
        </p:txBody>
      </p:sp>
      <p:graphicFrame>
        <p:nvGraphicFramePr>
          <p:cNvPr id="37894" name="Object 16"/>
          <p:cNvGraphicFramePr>
            <a:graphicFrameLocks noChangeAspect="1"/>
          </p:cNvGraphicFramePr>
          <p:nvPr/>
        </p:nvGraphicFramePr>
        <p:xfrm>
          <a:off x="1108075" y="2851150"/>
          <a:ext cx="2743200" cy="647700"/>
        </p:xfrm>
        <a:graphic>
          <a:graphicData uri="http://schemas.openxmlformats.org/presentationml/2006/ole">
            <mc:AlternateContent xmlns:mc="http://schemas.openxmlformats.org/markup-compatibility/2006">
              <mc:Choice xmlns:v="urn:schemas-microsoft-com:vml" Requires="v">
                <p:oleObj spid="_x0000_s38209" name="Enačba" r:id="rId8" imgW="952087" imgH="203112" progId="Equation.3">
                  <p:embed/>
                </p:oleObj>
              </mc:Choice>
              <mc:Fallback>
                <p:oleObj name="Enačba" r:id="rId8" imgW="952087" imgH="203112" progId="Equation.3">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8075" y="2851150"/>
                        <a:ext cx="2743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5" name="Text Box 7"/>
          <p:cNvSpPr txBox="1">
            <a:spLocks noChangeArrowheads="1"/>
          </p:cNvSpPr>
          <p:nvPr/>
        </p:nvSpPr>
        <p:spPr bwMode="auto">
          <a:xfrm>
            <a:off x="1651000" y="3405188"/>
            <a:ext cx="5776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000" i="1">
                <a:latin typeface="Cambria" pitchFamily="18" charset="0"/>
              </a:rPr>
              <a:t>U, I</a:t>
            </a:r>
            <a:r>
              <a:rPr lang="sl-SI" altLang="sl-SI" sz="2000">
                <a:latin typeface="Cambria" pitchFamily="18" charset="0"/>
              </a:rPr>
              <a:t>, cos</a:t>
            </a:r>
            <a:r>
              <a:rPr lang="sl-SI" altLang="sl-SI" sz="2000" i="1">
                <a:latin typeface="Symbol" pitchFamily="18" charset="2"/>
              </a:rPr>
              <a:t>j</a:t>
            </a:r>
            <a:r>
              <a:rPr lang="sl-SI" altLang="sl-SI" sz="2000">
                <a:latin typeface="Cambria" pitchFamily="18" charset="0"/>
              </a:rPr>
              <a:t> in </a:t>
            </a:r>
            <a:r>
              <a:rPr lang="sl-SI" altLang="sl-SI" sz="2000" i="1">
                <a:latin typeface="Cambria" pitchFamily="18" charset="0"/>
              </a:rPr>
              <a:t>t</a:t>
            </a:r>
            <a:r>
              <a:rPr lang="sl-SI" altLang="sl-SI" sz="2000">
                <a:latin typeface="Cambria" pitchFamily="18" charset="0"/>
              </a:rPr>
              <a:t> so neposredno merjene veličine</a:t>
            </a:r>
            <a:endParaRPr lang="sl-SI" altLang="sl-SI" sz="2000" i="1">
              <a:latin typeface="Cambria" pitchFamily="18" charset="0"/>
            </a:endParaRPr>
          </a:p>
        </p:txBody>
      </p:sp>
      <p:sp>
        <p:nvSpPr>
          <p:cNvPr id="37896" name="Text Box 7"/>
          <p:cNvSpPr txBox="1">
            <a:spLocks noChangeArrowheads="1"/>
          </p:cNvSpPr>
          <p:nvPr/>
        </p:nvSpPr>
        <p:spPr bwMode="auto">
          <a:xfrm>
            <a:off x="866775" y="4262438"/>
            <a:ext cx="7345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000">
                <a:latin typeface="Cambria" pitchFamily="18" charset="0"/>
              </a:rPr>
              <a:t>Negotovost merjenja energije </a:t>
            </a:r>
            <a:r>
              <a:rPr lang="sl-SI" altLang="sl-SI" sz="2000" i="1">
                <a:latin typeface="Cambria" pitchFamily="18" charset="0"/>
              </a:rPr>
              <a:t>W </a:t>
            </a:r>
            <a:r>
              <a:rPr lang="sl-SI" altLang="sl-SI" sz="2000">
                <a:latin typeface="Cambria" pitchFamily="18" charset="0"/>
              </a:rPr>
              <a:t>je odvisna od merilnega instrumenta, merilne metode, merilca in okolja.</a:t>
            </a:r>
          </a:p>
        </p:txBody>
      </p:sp>
      <p:sp>
        <p:nvSpPr>
          <p:cNvPr id="27650" name="Rectangle 2"/>
          <p:cNvSpPr>
            <a:spLocks noGrp="1" noChangeArrowheads="1"/>
          </p:cNvSpPr>
          <p:nvPr>
            <p:ph type="title"/>
          </p:nvPr>
        </p:nvSpPr>
        <p:spPr>
          <a:xfrm>
            <a:off x="893763" y="1196975"/>
            <a:ext cx="6875462" cy="1152525"/>
          </a:xfrm>
        </p:spPr>
        <p:txBody>
          <a:bodyPr>
            <a:normAutofit/>
          </a:bodyPr>
          <a:lstStyle/>
          <a:p>
            <a:pPr algn="l" eaLnBrk="1" hangingPunct="1">
              <a:defRPr/>
            </a:pPr>
            <a:r>
              <a:rPr lang="sl-SI" altLang="sl-SI" sz="3600" b="1" kern="1200" dirty="0" smtClean="0">
                <a:solidFill>
                  <a:schemeClr val="tx1"/>
                </a:solidFill>
                <a:latin typeface="Cambria" panose="02040503050406030204" pitchFamily="18" charset="0"/>
                <a:ea typeface="+mn-ea"/>
                <a:cs typeface="+mn-cs"/>
              </a:rPr>
              <a:t>Posredno merjene veličine</a:t>
            </a:r>
            <a:r>
              <a:rPr lang="sl-SI" altLang="sl-SI" sz="4000" b="1" i="1" dirty="0" smtClean="0"/>
              <a:t/>
            </a:r>
            <a:br>
              <a:rPr lang="sl-SI" altLang="sl-SI" sz="4000" b="1" i="1" dirty="0" smtClean="0"/>
            </a:br>
            <a:endParaRPr lang="en-AU" altLang="sl-SI" sz="2400"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71550" y="836613"/>
            <a:ext cx="7416800" cy="1152525"/>
          </a:xfrm>
        </p:spPr>
        <p:txBody>
          <a:bodyPr>
            <a:normAutofit fontScale="90000"/>
          </a:bodyPr>
          <a:lstStyle/>
          <a:p>
            <a:pPr algn="l" eaLnBrk="1" hangingPunct="1">
              <a:defRPr/>
            </a:pPr>
            <a:r>
              <a:rPr lang="sl-SI" altLang="sl-SI" sz="3600" b="1" kern="1200" dirty="0" smtClean="0">
                <a:solidFill>
                  <a:schemeClr val="tx1"/>
                </a:solidFill>
                <a:latin typeface="Cambria" panose="02040503050406030204" pitchFamily="18" charset="0"/>
                <a:ea typeface="+mn-ea"/>
                <a:cs typeface="+mn-cs"/>
              </a:rPr>
              <a:t>Posredno merjenje veličin – splošno</a:t>
            </a:r>
            <a:r>
              <a:rPr lang="sl-SI" altLang="sl-SI" sz="4000" b="1" i="1" dirty="0" smtClean="0"/>
              <a:t/>
            </a:r>
            <a:br>
              <a:rPr lang="sl-SI" altLang="sl-SI" sz="4000" b="1" i="1" dirty="0" smtClean="0"/>
            </a:br>
            <a:endParaRPr lang="en-AU" altLang="sl-SI" sz="2400" dirty="0" smtClean="0"/>
          </a:p>
        </p:txBody>
      </p:sp>
      <p:graphicFrame>
        <p:nvGraphicFramePr>
          <p:cNvPr id="38915" name="Object 4"/>
          <p:cNvGraphicFramePr>
            <a:graphicFrameLocks noChangeAspect="1"/>
          </p:cNvGraphicFramePr>
          <p:nvPr/>
        </p:nvGraphicFramePr>
        <p:xfrm>
          <a:off x="2411413" y="1925638"/>
          <a:ext cx="2733675" cy="636587"/>
        </p:xfrm>
        <a:graphic>
          <a:graphicData uri="http://schemas.openxmlformats.org/presentationml/2006/ole">
            <mc:AlternateContent xmlns:mc="http://schemas.openxmlformats.org/markup-compatibility/2006">
              <mc:Choice xmlns:v="urn:schemas-microsoft-com:vml" Requires="v">
                <p:oleObj spid="_x0000_s39140" name="Enačba" r:id="rId3" imgW="895356" imgH="190564" progId="Equation.3">
                  <p:embed/>
                </p:oleObj>
              </mc:Choice>
              <mc:Fallback>
                <p:oleObj name="Enačba" r:id="rId3" imgW="895356" imgH="190564"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413" y="1925638"/>
                        <a:ext cx="2733675"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916" name="Object 5"/>
          <p:cNvGraphicFramePr>
            <a:graphicFrameLocks noChangeAspect="1"/>
          </p:cNvGraphicFramePr>
          <p:nvPr/>
        </p:nvGraphicFramePr>
        <p:xfrm>
          <a:off x="1662113" y="4348163"/>
          <a:ext cx="6151562" cy="682625"/>
        </p:xfrm>
        <a:graphic>
          <a:graphicData uri="http://schemas.openxmlformats.org/presentationml/2006/ole">
            <mc:AlternateContent xmlns:mc="http://schemas.openxmlformats.org/markup-compatibility/2006">
              <mc:Choice xmlns:v="urn:schemas-microsoft-com:vml" Requires="v">
                <p:oleObj spid="_x0000_s39141" name="Enačba" r:id="rId5" imgW="2714673" imgH="276251" progId="Equation.3">
                  <p:embed/>
                </p:oleObj>
              </mc:Choice>
              <mc:Fallback>
                <p:oleObj name="Enačba" r:id="rId5" imgW="2714673" imgH="276251"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2113" y="4348163"/>
                        <a:ext cx="6151562"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17" name="Text Box 7"/>
          <p:cNvSpPr txBox="1">
            <a:spLocks noChangeArrowheads="1"/>
          </p:cNvSpPr>
          <p:nvPr/>
        </p:nvSpPr>
        <p:spPr bwMode="auto">
          <a:xfrm>
            <a:off x="4264025" y="5300663"/>
            <a:ext cx="4414838"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a:latin typeface="Cambria" pitchFamily="18" charset="0"/>
              </a:rPr>
              <a:t>c</a:t>
            </a:r>
            <a:r>
              <a:rPr lang="sl-SI" altLang="sl-SI" sz="1600" baseline="-25000">
                <a:latin typeface="Cambria" pitchFamily="18" charset="0"/>
              </a:rPr>
              <a:t>i</a:t>
            </a:r>
            <a:r>
              <a:rPr lang="sl-SI" altLang="sl-SI" sz="1600">
                <a:latin typeface="Cambria" pitchFamily="18" charset="0"/>
              </a:rPr>
              <a:t> – Občutljivostni koeficienti (vpliv neposredno merjene veličine</a:t>
            </a:r>
            <a:r>
              <a:rPr lang="sl-SI" altLang="sl-SI" sz="1400">
                <a:latin typeface="Cambria" pitchFamily="18" charset="0"/>
              </a:rPr>
              <a:t> </a:t>
            </a:r>
            <a:r>
              <a:rPr lang="sl-SI" altLang="sl-SI" sz="1600" i="1">
                <a:latin typeface="Cambria" pitchFamily="18" charset="0"/>
              </a:rPr>
              <a:t>x</a:t>
            </a:r>
            <a:r>
              <a:rPr lang="sl-SI" altLang="sl-SI" sz="1600">
                <a:latin typeface="Cambria" pitchFamily="18" charset="0"/>
              </a:rPr>
              <a:t> na posredno merjeno </a:t>
            </a:r>
            <a:r>
              <a:rPr lang="sl-SI" altLang="sl-SI" sz="1600" i="1">
                <a:latin typeface="Cambria" pitchFamily="18" charset="0"/>
              </a:rPr>
              <a:t>y</a:t>
            </a:r>
            <a:r>
              <a:rPr lang="sl-SI" altLang="sl-SI" sz="1600">
                <a:latin typeface="Cambria" pitchFamily="18" charset="0"/>
              </a:rPr>
              <a:t>)</a:t>
            </a:r>
          </a:p>
          <a:p>
            <a:pPr eaLnBrk="1" hangingPunct="1">
              <a:spcBef>
                <a:spcPct val="0"/>
              </a:spcBef>
              <a:buFontTx/>
              <a:buNone/>
            </a:pPr>
            <a:r>
              <a:rPr lang="sl-SI" altLang="sl-SI" sz="1600" i="1">
                <a:latin typeface="Cambria" pitchFamily="18" charset="0"/>
              </a:rPr>
              <a:t>u(x)</a:t>
            </a:r>
            <a:r>
              <a:rPr lang="sl-SI" altLang="sl-SI" sz="1600">
                <a:latin typeface="Cambria" pitchFamily="18" charset="0"/>
              </a:rPr>
              <a:t> - negotovost neposredno merjene veličine </a:t>
            </a:r>
            <a:r>
              <a:rPr lang="sl-SI" altLang="sl-SI" sz="1600" i="1">
                <a:latin typeface="Cambria" pitchFamily="18" charset="0"/>
              </a:rPr>
              <a:t>x</a:t>
            </a:r>
            <a:r>
              <a:rPr lang="sl-SI" altLang="sl-SI" sz="1600">
                <a:latin typeface="Cambria" pitchFamily="18" charset="0"/>
              </a:rPr>
              <a:t> </a:t>
            </a:r>
          </a:p>
        </p:txBody>
      </p:sp>
      <p:sp>
        <p:nvSpPr>
          <p:cNvPr id="38918" name="Text Box 12"/>
          <p:cNvSpPr txBox="1">
            <a:spLocks noChangeArrowheads="1"/>
          </p:cNvSpPr>
          <p:nvPr/>
        </p:nvSpPr>
        <p:spPr bwMode="auto">
          <a:xfrm>
            <a:off x="1095375" y="3141663"/>
            <a:ext cx="794067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3600" b="1">
                <a:latin typeface="Cambria" pitchFamily="18" charset="0"/>
              </a:rPr>
              <a:t>Merilna negotovost posredno merjene veličine </a:t>
            </a:r>
            <a:r>
              <a:rPr lang="sl-SI" altLang="sl-SI" sz="3600" b="1" i="1">
                <a:latin typeface="Cambria" pitchFamily="18" charset="0"/>
              </a:rPr>
              <a:t>y </a:t>
            </a:r>
          </a:p>
        </p:txBody>
      </p:sp>
      <p:sp>
        <p:nvSpPr>
          <p:cNvPr id="38919" name="Text Box 14"/>
          <p:cNvSpPr txBox="1">
            <a:spLocks noChangeArrowheads="1"/>
          </p:cNvSpPr>
          <p:nvPr/>
        </p:nvSpPr>
        <p:spPr bwMode="auto">
          <a:xfrm>
            <a:off x="4219575" y="2565400"/>
            <a:ext cx="33543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latin typeface="Cambria" pitchFamily="18" charset="0"/>
              </a:rPr>
              <a:t>x</a:t>
            </a:r>
            <a:r>
              <a:rPr lang="sl-SI" altLang="sl-SI" sz="1400">
                <a:latin typeface="Cambria" pitchFamily="18" charset="0"/>
              </a:rPr>
              <a:t> – neposredno merjene veličine</a:t>
            </a:r>
          </a:p>
        </p:txBody>
      </p:sp>
      <p:graphicFrame>
        <p:nvGraphicFramePr>
          <p:cNvPr id="38920" name="Object 16"/>
          <p:cNvGraphicFramePr>
            <a:graphicFrameLocks noChangeAspect="1"/>
          </p:cNvGraphicFramePr>
          <p:nvPr/>
        </p:nvGraphicFramePr>
        <p:xfrm>
          <a:off x="3121025" y="5281613"/>
          <a:ext cx="874713" cy="752475"/>
        </p:xfrm>
        <a:graphic>
          <a:graphicData uri="http://schemas.openxmlformats.org/presentationml/2006/ole">
            <mc:AlternateContent xmlns:mc="http://schemas.openxmlformats.org/markup-compatibility/2006">
              <mc:Choice xmlns:v="urn:schemas-microsoft-com:vml" Requires="v">
                <p:oleObj spid="_x0000_s39142" name="Enačba" r:id="rId7" imgW="558558" imgH="431613" progId="Equation.3">
                  <p:embed/>
                </p:oleObj>
              </mc:Choice>
              <mc:Fallback>
                <p:oleObj name="Enačba" r:id="rId7" imgW="558558" imgH="431613" progId="Equation.3">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1025" y="5281613"/>
                        <a:ext cx="874713"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1187797" y="1557188"/>
            <a:ext cx="7019925" cy="2303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sl-SI" altLang="sl-SI" sz="2800" b="1" dirty="0" smtClean="0">
                <a:solidFill>
                  <a:schemeClr val="accent6">
                    <a:lumMod val="75000"/>
                  </a:schemeClr>
                </a:solidFill>
              </a:rPr>
              <a:t>Senzorično meroslovje se tipično ukvarja s posredno merjenimi veličinami.</a:t>
            </a:r>
            <a:endParaRPr lang="en-AU" altLang="sl-SI" sz="2800" b="1" i="1" dirty="0" smtClean="0">
              <a:solidFill>
                <a:schemeClr val="accent6">
                  <a:lumMod val="75000"/>
                </a:schemeClr>
              </a:solidFill>
            </a:endParaRPr>
          </a:p>
        </p:txBody>
      </p:sp>
      <p:pic>
        <p:nvPicPr>
          <p:cNvPr id="2" name="Slika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11760" y="2708920"/>
            <a:ext cx="4572000" cy="34290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otnik 2"/>
          <p:cNvSpPr/>
          <p:nvPr/>
        </p:nvSpPr>
        <p:spPr>
          <a:xfrm>
            <a:off x="179512" y="44624"/>
            <a:ext cx="2232248" cy="800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5" name="Pravokotnik 34"/>
          <p:cNvSpPr/>
          <p:nvPr/>
        </p:nvSpPr>
        <p:spPr>
          <a:xfrm>
            <a:off x="6300192" y="0"/>
            <a:ext cx="2880320" cy="9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566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91560" y="1456574"/>
            <a:ext cx="1921545" cy="144083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124" name="Skupina 2"/>
          <p:cNvGrpSpPr>
            <a:grpSpLocks/>
          </p:cNvGrpSpPr>
          <p:nvPr/>
        </p:nvGrpSpPr>
        <p:grpSpPr bwMode="auto">
          <a:xfrm>
            <a:off x="332165" y="1823748"/>
            <a:ext cx="1081732" cy="1409750"/>
            <a:chOff x="-1393920" y="690282"/>
            <a:chExt cx="2545467" cy="3532094"/>
          </a:xfrm>
        </p:grpSpPr>
        <p:pic>
          <p:nvPicPr>
            <p:cNvPr id="28" name="Picture 2" descr="http://1.bp.blogspot.com/_1iGMnJCW7Ec/S_YKsl3eF2I/AAAAAAABQ9s/W8VTE4tA3_E/s1600/The-Five-Senses.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24" t="-2576" r="-613" b="-3066"/>
            <a:stretch/>
          </p:blipFill>
          <p:spPr bwMode="auto">
            <a:xfrm>
              <a:off x="-1393920" y="690282"/>
              <a:ext cx="2545467" cy="353209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 name="Pravokotnik 1"/>
            <p:cNvSpPr/>
            <p:nvPr/>
          </p:nvSpPr>
          <p:spPr>
            <a:xfrm>
              <a:off x="106355" y="3246490"/>
              <a:ext cx="865159" cy="865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sp>
        <p:nvSpPr>
          <p:cNvPr id="5125" name="Text Box 3"/>
          <p:cNvSpPr txBox="1">
            <a:spLocks noChangeArrowheads="1"/>
          </p:cNvSpPr>
          <p:nvPr/>
        </p:nvSpPr>
        <p:spPr bwMode="auto">
          <a:xfrm>
            <a:off x="393584" y="479598"/>
            <a:ext cx="853281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600" b="1" dirty="0">
                <a:solidFill>
                  <a:srgbClr val="FF9933"/>
                </a:solidFill>
                <a:latin typeface="Cambria" pitchFamily="18" charset="0"/>
              </a:rPr>
              <a:t>Vzajemno delovanje med človekom, merilnim sistemom in univerzalnim okoljem</a:t>
            </a:r>
            <a:endParaRPr lang="en-AU" altLang="sl-SI" sz="1600" b="1" dirty="0">
              <a:solidFill>
                <a:srgbClr val="FF9933"/>
              </a:solidFill>
              <a:latin typeface="Cambria" pitchFamily="18" charset="0"/>
            </a:endParaRPr>
          </a:p>
        </p:txBody>
      </p:sp>
      <p:sp>
        <p:nvSpPr>
          <p:cNvPr id="15376" name="Rectangle 16"/>
          <p:cNvSpPr>
            <a:spLocks noChangeArrowheads="1"/>
          </p:cNvSpPr>
          <p:nvPr/>
        </p:nvSpPr>
        <p:spPr bwMode="auto">
          <a:xfrm>
            <a:off x="896349" y="2770437"/>
            <a:ext cx="1440161" cy="1656184"/>
          </a:xfrm>
          <a:prstGeom prst="rect">
            <a:avLst/>
          </a:prstGeom>
          <a:solidFill>
            <a:srgbClr val="FFC000"/>
          </a:solidFill>
          <a:ln>
            <a:headEnd/>
            <a:tailEnd/>
          </a:ln>
          <a:extLst/>
        </p:spPr>
        <p:style>
          <a:lnRef idx="0">
            <a:schemeClr val="accent3"/>
          </a:lnRef>
          <a:fillRef idx="3">
            <a:schemeClr val="accent3"/>
          </a:fillRef>
          <a:effectRef idx="3">
            <a:schemeClr val="accent3"/>
          </a:effectRef>
          <a:fontRef idx="minor">
            <a:schemeClr val="lt1"/>
          </a:fontRef>
        </p:style>
        <p:txBody>
          <a:bodyPr wrap="none" anchor="ctr"/>
          <a:lstStyle/>
          <a:p>
            <a:pPr>
              <a:defRPr/>
            </a:pPr>
            <a:endParaRPr lang="sl-SI" sz="3600"/>
          </a:p>
        </p:txBody>
      </p:sp>
      <p:sp>
        <p:nvSpPr>
          <p:cNvPr id="5129" name="PoljeZBesedilom 15789"/>
          <p:cNvSpPr txBox="1">
            <a:spLocks noChangeArrowheads="1"/>
          </p:cNvSpPr>
          <p:nvPr/>
        </p:nvSpPr>
        <p:spPr bwMode="auto">
          <a:xfrm>
            <a:off x="896714" y="2906473"/>
            <a:ext cx="1439863" cy="136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dirty="0">
                <a:latin typeface="Cambria" pitchFamily="18" charset="0"/>
              </a:rPr>
              <a:t>ČLOVEŠKE LASTNOSTI</a:t>
            </a:r>
          </a:p>
          <a:p>
            <a:pPr algn="ctr" eaLnBrk="1" hangingPunct="1">
              <a:spcBef>
                <a:spcPct val="0"/>
              </a:spcBef>
              <a:buFontTx/>
              <a:buNone/>
            </a:pPr>
            <a:r>
              <a:rPr lang="sl-SI" altLang="sl-SI" sz="1100" dirty="0">
                <a:latin typeface="Cambria" pitchFamily="18" charset="0"/>
              </a:rPr>
              <a:t>Občutenje</a:t>
            </a:r>
          </a:p>
          <a:p>
            <a:pPr algn="ctr" eaLnBrk="1" hangingPunct="1">
              <a:spcBef>
                <a:spcPct val="0"/>
              </a:spcBef>
              <a:buFontTx/>
              <a:buNone/>
            </a:pPr>
            <a:r>
              <a:rPr lang="sl-SI" altLang="sl-SI" sz="1100" dirty="0">
                <a:latin typeface="Cambria" pitchFamily="18" charset="0"/>
              </a:rPr>
              <a:t>Opazovanje</a:t>
            </a:r>
          </a:p>
          <a:p>
            <a:pPr algn="ctr" eaLnBrk="1" hangingPunct="1">
              <a:spcBef>
                <a:spcPct val="0"/>
              </a:spcBef>
              <a:buFontTx/>
              <a:buNone/>
            </a:pPr>
            <a:r>
              <a:rPr lang="sl-SI" altLang="sl-SI" sz="1100" dirty="0">
                <a:latin typeface="Cambria" pitchFamily="18" charset="0"/>
              </a:rPr>
              <a:t>Merjenje</a:t>
            </a:r>
          </a:p>
          <a:p>
            <a:pPr algn="ctr" eaLnBrk="1" hangingPunct="1">
              <a:spcBef>
                <a:spcPct val="0"/>
              </a:spcBef>
              <a:buFontTx/>
              <a:buNone/>
            </a:pPr>
            <a:r>
              <a:rPr lang="sl-SI" altLang="sl-SI" sz="1100" dirty="0">
                <a:latin typeface="Cambria" pitchFamily="18" charset="0"/>
              </a:rPr>
              <a:t>Zaznavanje</a:t>
            </a:r>
          </a:p>
          <a:p>
            <a:pPr algn="ctr" eaLnBrk="1" hangingPunct="1">
              <a:spcBef>
                <a:spcPct val="0"/>
              </a:spcBef>
              <a:buFontTx/>
              <a:buNone/>
            </a:pPr>
            <a:r>
              <a:rPr lang="sl-SI" altLang="sl-SI" sz="1100" dirty="0">
                <a:latin typeface="Cambria" pitchFamily="18" charset="0"/>
              </a:rPr>
              <a:t>Ustvarjanje</a:t>
            </a:r>
          </a:p>
        </p:txBody>
      </p:sp>
      <p:sp>
        <p:nvSpPr>
          <p:cNvPr id="497" name="Rectangle 16"/>
          <p:cNvSpPr>
            <a:spLocks noChangeArrowheads="1"/>
          </p:cNvSpPr>
          <p:nvPr/>
        </p:nvSpPr>
        <p:spPr bwMode="auto">
          <a:xfrm>
            <a:off x="6824435" y="2743000"/>
            <a:ext cx="1830143" cy="1656184"/>
          </a:xfrm>
          <a:prstGeom prst="rect">
            <a:avLst/>
          </a:prstGeom>
          <a:solidFill>
            <a:schemeClr val="accent3">
              <a:lumMod val="75000"/>
            </a:schemeClr>
          </a:solidFill>
          <a:ln>
            <a:headEnd/>
            <a:tailEnd/>
          </a:ln>
          <a:extLst/>
        </p:spPr>
        <p:style>
          <a:lnRef idx="0">
            <a:schemeClr val="accent3"/>
          </a:lnRef>
          <a:fillRef idx="3">
            <a:schemeClr val="accent3"/>
          </a:fillRef>
          <a:effectRef idx="3">
            <a:schemeClr val="accent3"/>
          </a:effectRef>
          <a:fontRef idx="minor">
            <a:schemeClr val="lt1"/>
          </a:fontRef>
        </p:style>
        <p:txBody>
          <a:bodyPr wrap="none" anchor="ctr"/>
          <a:lstStyle/>
          <a:p>
            <a:pPr>
              <a:defRPr/>
            </a:pPr>
            <a:endParaRPr lang="sl-SI" sz="3600"/>
          </a:p>
        </p:txBody>
      </p:sp>
      <p:sp>
        <p:nvSpPr>
          <p:cNvPr id="5133" name="PoljeZBesedilom 497"/>
          <p:cNvSpPr txBox="1">
            <a:spLocks noChangeArrowheads="1"/>
          </p:cNvSpPr>
          <p:nvPr/>
        </p:nvSpPr>
        <p:spPr bwMode="auto">
          <a:xfrm>
            <a:off x="6871076" y="3061910"/>
            <a:ext cx="18049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dirty="0">
                <a:solidFill>
                  <a:schemeClr val="bg1"/>
                </a:solidFill>
                <a:latin typeface="Cambria" pitchFamily="18" charset="0"/>
              </a:rPr>
              <a:t>UNIVERZALNO OKOLJE</a:t>
            </a:r>
          </a:p>
          <a:p>
            <a:pPr algn="ctr" eaLnBrk="1" hangingPunct="1">
              <a:spcBef>
                <a:spcPct val="0"/>
              </a:spcBef>
              <a:buFontTx/>
              <a:buNone/>
            </a:pPr>
            <a:r>
              <a:rPr lang="sl-SI" altLang="sl-SI" sz="1200" dirty="0">
                <a:latin typeface="Cambria" pitchFamily="18" charset="0"/>
              </a:rPr>
              <a:t>Viri</a:t>
            </a:r>
          </a:p>
          <a:p>
            <a:pPr algn="ctr" eaLnBrk="1" hangingPunct="1">
              <a:spcBef>
                <a:spcPct val="0"/>
              </a:spcBef>
              <a:buFontTx/>
              <a:buNone/>
            </a:pPr>
            <a:r>
              <a:rPr lang="sl-SI" altLang="sl-SI" sz="1200" dirty="0">
                <a:latin typeface="Cambria" pitchFamily="18" charset="0"/>
              </a:rPr>
              <a:t>Informacije</a:t>
            </a:r>
          </a:p>
          <a:p>
            <a:pPr algn="ctr" eaLnBrk="1" hangingPunct="1">
              <a:spcBef>
                <a:spcPct val="0"/>
              </a:spcBef>
              <a:buFontTx/>
              <a:buNone/>
            </a:pPr>
            <a:r>
              <a:rPr lang="sl-SI" altLang="sl-SI" sz="1200" dirty="0">
                <a:latin typeface="Cambria" pitchFamily="18" charset="0"/>
              </a:rPr>
              <a:t>Motnje </a:t>
            </a:r>
          </a:p>
        </p:txBody>
      </p:sp>
      <p:cxnSp>
        <p:nvCxnSpPr>
          <p:cNvPr id="15792" name="Raven puščični povezovalnik 15791"/>
          <p:cNvCxnSpPr/>
          <p:nvPr/>
        </p:nvCxnSpPr>
        <p:spPr>
          <a:xfrm>
            <a:off x="2392139" y="3041410"/>
            <a:ext cx="1077913" cy="0"/>
          </a:xfrm>
          <a:prstGeom prst="straightConnector1">
            <a:avLst/>
          </a:prstGeom>
          <a:ln w="5715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2" name="Raven puščični povezovalnik 501"/>
          <p:cNvCxnSpPr/>
          <p:nvPr/>
        </p:nvCxnSpPr>
        <p:spPr>
          <a:xfrm>
            <a:off x="2393727" y="4136785"/>
            <a:ext cx="1077912" cy="0"/>
          </a:xfrm>
          <a:prstGeom prst="straightConnector1">
            <a:avLst/>
          </a:prstGeom>
          <a:ln w="57150">
            <a:solidFill>
              <a:schemeClr val="tx1">
                <a:lumMod val="65000"/>
                <a:lumOff val="3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3" name="Raven puščični povezovalnik 502"/>
          <p:cNvCxnSpPr/>
          <p:nvPr/>
        </p:nvCxnSpPr>
        <p:spPr>
          <a:xfrm>
            <a:off x="5498877" y="3041410"/>
            <a:ext cx="1312862" cy="0"/>
          </a:xfrm>
          <a:prstGeom prst="straightConnector1">
            <a:avLst/>
          </a:prstGeom>
          <a:ln w="57150">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4" name="Raven puščični povezovalnik 503"/>
          <p:cNvCxnSpPr/>
          <p:nvPr/>
        </p:nvCxnSpPr>
        <p:spPr>
          <a:xfrm>
            <a:off x="5440139" y="4136785"/>
            <a:ext cx="1384300" cy="0"/>
          </a:xfrm>
          <a:prstGeom prst="straightConnector1">
            <a:avLst/>
          </a:prstGeom>
          <a:ln w="57150">
            <a:solidFill>
              <a:schemeClr val="tx1">
                <a:lumMod val="65000"/>
                <a:lumOff val="3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5794" name="PoljeZBesedilom 15793"/>
          <p:cNvSpPr txBox="1"/>
          <p:nvPr/>
        </p:nvSpPr>
        <p:spPr>
          <a:xfrm>
            <a:off x="2339752" y="3144598"/>
            <a:ext cx="1131887" cy="576262"/>
          </a:xfrm>
          <a:prstGeom prst="rect">
            <a:avLst/>
          </a:prstGeom>
          <a:noFill/>
        </p:spPr>
        <p:txBody>
          <a:bodyPr>
            <a:spAutoFit/>
          </a:bodyPr>
          <a:lstStyle/>
          <a:p>
            <a:pPr>
              <a:defRPr/>
            </a:pPr>
            <a:r>
              <a:rPr lang="sl-SI" sz="1050" dirty="0"/>
              <a:t>Predstavitev</a:t>
            </a:r>
          </a:p>
          <a:p>
            <a:pPr>
              <a:defRPr/>
            </a:pPr>
            <a:r>
              <a:rPr lang="sl-SI" sz="1050" dirty="0"/>
              <a:t>Tipkovnica</a:t>
            </a:r>
          </a:p>
          <a:p>
            <a:pPr>
              <a:defRPr/>
            </a:pPr>
            <a:r>
              <a:rPr lang="sl-SI" sz="1050" dirty="0"/>
              <a:t>Miška </a:t>
            </a:r>
          </a:p>
        </p:txBody>
      </p:sp>
      <p:sp>
        <p:nvSpPr>
          <p:cNvPr id="506" name="PoljeZBesedilom 505"/>
          <p:cNvSpPr txBox="1"/>
          <p:nvPr/>
        </p:nvSpPr>
        <p:spPr>
          <a:xfrm>
            <a:off x="2409602" y="4254260"/>
            <a:ext cx="1131887" cy="577850"/>
          </a:xfrm>
          <a:prstGeom prst="rect">
            <a:avLst/>
          </a:prstGeom>
          <a:noFill/>
        </p:spPr>
        <p:txBody>
          <a:bodyPr>
            <a:spAutoFit/>
          </a:bodyPr>
          <a:lstStyle/>
          <a:p>
            <a:pPr>
              <a:defRPr/>
            </a:pPr>
            <a:r>
              <a:rPr lang="sl-SI" sz="1050" dirty="0"/>
              <a:t>Prikazovanje</a:t>
            </a:r>
          </a:p>
          <a:p>
            <a:pPr>
              <a:defRPr/>
            </a:pPr>
            <a:r>
              <a:rPr lang="sl-SI" sz="1050" dirty="0"/>
              <a:t>Vpisovanje</a:t>
            </a:r>
          </a:p>
          <a:p>
            <a:pPr>
              <a:defRPr/>
            </a:pPr>
            <a:r>
              <a:rPr lang="sl-SI" sz="1050" dirty="0"/>
              <a:t>Shranjevanje </a:t>
            </a:r>
          </a:p>
        </p:txBody>
      </p:sp>
      <p:sp>
        <p:nvSpPr>
          <p:cNvPr id="507" name="PoljeZBesedilom 506"/>
          <p:cNvSpPr txBox="1"/>
          <p:nvPr/>
        </p:nvSpPr>
        <p:spPr>
          <a:xfrm>
            <a:off x="5484589" y="3233498"/>
            <a:ext cx="1327150" cy="415925"/>
          </a:xfrm>
          <a:prstGeom prst="rect">
            <a:avLst/>
          </a:prstGeom>
          <a:noFill/>
        </p:spPr>
        <p:txBody>
          <a:bodyPr>
            <a:spAutoFit/>
          </a:bodyPr>
          <a:lstStyle/>
          <a:p>
            <a:pPr>
              <a:defRPr/>
            </a:pPr>
            <a:r>
              <a:rPr lang="sl-SI" sz="1050" dirty="0"/>
              <a:t>Merjenje podatkov</a:t>
            </a:r>
          </a:p>
          <a:p>
            <a:pPr>
              <a:defRPr/>
            </a:pPr>
            <a:r>
              <a:rPr lang="sl-SI" sz="1050" dirty="0"/>
              <a:t>Kodiranje kanalov</a:t>
            </a:r>
          </a:p>
        </p:txBody>
      </p:sp>
      <p:sp>
        <p:nvSpPr>
          <p:cNvPr id="508" name="PoljeZBesedilom 507"/>
          <p:cNvSpPr txBox="1"/>
          <p:nvPr/>
        </p:nvSpPr>
        <p:spPr>
          <a:xfrm>
            <a:off x="5405214" y="4230448"/>
            <a:ext cx="1831975" cy="738187"/>
          </a:xfrm>
          <a:prstGeom prst="rect">
            <a:avLst/>
          </a:prstGeom>
          <a:noFill/>
        </p:spPr>
        <p:txBody>
          <a:bodyPr>
            <a:spAutoFit/>
          </a:bodyPr>
          <a:lstStyle/>
          <a:p>
            <a:pPr>
              <a:defRPr/>
            </a:pPr>
            <a:r>
              <a:rPr lang="sl-SI" sz="1050" dirty="0"/>
              <a:t>Identifikacija vzorcev</a:t>
            </a:r>
          </a:p>
          <a:p>
            <a:pPr>
              <a:defRPr/>
            </a:pPr>
            <a:r>
              <a:rPr lang="sl-SI" sz="1050" dirty="0"/>
              <a:t>Procesiranje signalov</a:t>
            </a:r>
          </a:p>
          <a:p>
            <a:pPr>
              <a:defRPr/>
            </a:pPr>
            <a:r>
              <a:rPr lang="sl-SI" sz="1050" dirty="0"/>
              <a:t>Zajemanje podatkov</a:t>
            </a:r>
          </a:p>
          <a:p>
            <a:pPr>
              <a:defRPr/>
            </a:pPr>
            <a:r>
              <a:rPr lang="sl-SI" sz="1050" dirty="0"/>
              <a:t>Zaznavanje </a:t>
            </a:r>
          </a:p>
        </p:txBody>
      </p:sp>
      <p:cxnSp>
        <p:nvCxnSpPr>
          <p:cNvPr id="15796" name="Raven povezovalnik 15795"/>
          <p:cNvCxnSpPr/>
          <p:nvPr/>
        </p:nvCxnSpPr>
        <p:spPr>
          <a:xfrm>
            <a:off x="1592039" y="4543185"/>
            <a:ext cx="0" cy="14001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1" name="Raven povezovalnik 510"/>
          <p:cNvCxnSpPr/>
          <p:nvPr/>
        </p:nvCxnSpPr>
        <p:spPr>
          <a:xfrm>
            <a:off x="4484464" y="4543185"/>
            <a:ext cx="0" cy="127158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2" name="Raven povezovalnik 511"/>
          <p:cNvCxnSpPr/>
          <p:nvPr/>
        </p:nvCxnSpPr>
        <p:spPr>
          <a:xfrm>
            <a:off x="7489602" y="4543185"/>
            <a:ext cx="12700" cy="14001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798" name="Raven puščični povezovalnik 15797"/>
          <p:cNvCxnSpPr/>
          <p:nvPr/>
        </p:nvCxnSpPr>
        <p:spPr>
          <a:xfrm>
            <a:off x="1592039" y="5740160"/>
            <a:ext cx="2884488" cy="3175"/>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46" name="PoljeZBesedilom 514"/>
          <p:cNvSpPr txBox="1">
            <a:spLocks noChangeArrowheads="1"/>
          </p:cNvSpPr>
          <p:nvPr/>
        </p:nvSpPr>
        <p:spPr bwMode="auto">
          <a:xfrm>
            <a:off x="2023839" y="5278198"/>
            <a:ext cx="208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Cambria" pitchFamily="18" charset="0"/>
              </a:rPr>
              <a:t>VMESNIK</a:t>
            </a:r>
            <a:br>
              <a:rPr lang="sl-SI" altLang="sl-SI" sz="1200" b="1">
                <a:latin typeface="Cambria" pitchFamily="18" charset="0"/>
              </a:rPr>
            </a:br>
            <a:r>
              <a:rPr lang="sl-SI" altLang="sl-SI" sz="1200" b="1">
                <a:latin typeface="Cambria" pitchFamily="18" charset="0"/>
              </a:rPr>
              <a:t>ČLOVEK/STROJ</a:t>
            </a:r>
          </a:p>
        </p:txBody>
      </p:sp>
      <p:cxnSp>
        <p:nvCxnSpPr>
          <p:cNvPr id="517" name="Raven puščični povezovalnik 516"/>
          <p:cNvCxnSpPr/>
          <p:nvPr/>
        </p:nvCxnSpPr>
        <p:spPr>
          <a:xfrm>
            <a:off x="4484464" y="5740160"/>
            <a:ext cx="3005138"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48" name="PoljeZBesedilom 517"/>
          <p:cNvSpPr txBox="1">
            <a:spLocks noChangeArrowheads="1"/>
          </p:cNvSpPr>
          <p:nvPr/>
        </p:nvSpPr>
        <p:spPr bwMode="auto">
          <a:xfrm>
            <a:off x="4689252" y="5278198"/>
            <a:ext cx="2663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Cambria" pitchFamily="18" charset="0"/>
              </a:rPr>
              <a:t>VMESNIK </a:t>
            </a:r>
          </a:p>
          <a:p>
            <a:pPr algn="ctr" eaLnBrk="1" hangingPunct="1">
              <a:spcBef>
                <a:spcPct val="0"/>
              </a:spcBef>
              <a:buFontTx/>
              <a:buNone/>
            </a:pPr>
            <a:r>
              <a:rPr lang="sl-SI" altLang="sl-SI" sz="1200" b="1">
                <a:latin typeface="Cambria" pitchFamily="18" charset="0"/>
              </a:rPr>
              <a:t>STROJ/UNIVERZALNO OKOLJE</a:t>
            </a:r>
          </a:p>
        </p:txBody>
      </p:sp>
      <p:cxnSp>
        <p:nvCxnSpPr>
          <p:cNvPr id="520" name="Raven puščični povezovalnik 519"/>
          <p:cNvCxnSpPr/>
          <p:nvPr/>
        </p:nvCxnSpPr>
        <p:spPr>
          <a:xfrm flipV="1">
            <a:off x="1592039" y="5929073"/>
            <a:ext cx="5897563" cy="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50" name="PoljeZBesedilom 520"/>
          <p:cNvSpPr txBox="1">
            <a:spLocks noChangeArrowheads="1"/>
          </p:cNvSpPr>
          <p:nvPr/>
        </p:nvSpPr>
        <p:spPr bwMode="auto">
          <a:xfrm>
            <a:off x="1807939" y="5929073"/>
            <a:ext cx="55451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latin typeface="Cambria" pitchFamily="18" charset="0"/>
              </a:rPr>
              <a:t>VMESNIK</a:t>
            </a:r>
            <a:br>
              <a:rPr lang="sl-SI" altLang="sl-SI" sz="1200" b="1">
                <a:latin typeface="Cambria" pitchFamily="18" charset="0"/>
              </a:rPr>
            </a:br>
            <a:r>
              <a:rPr lang="sl-SI" altLang="sl-SI" sz="1200" b="1">
                <a:latin typeface="Cambria" pitchFamily="18" charset="0"/>
              </a:rPr>
              <a:t>ČLOVEŠKO ZAZNAVANJE/UNIVERZALNO OKOLJE</a:t>
            </a:r>
          </a:p>
        </p:txBody>
      </p:sp>
      <p:pic>
        <p:nvPicPr>
          <p:cNvPr id="165890" name="Picture 2" descr="D:\gregorjevi dokumenti\My Pictures\lmk slike\DSC_7246.JPG"/>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3644497" y="1529834"/>
            <a:ext cx="1500436" cy="121729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95" name="Rectangle 16"/>
          <p:cNvSpPr>
            <a:spLocks noChangeArrowheads="1"/>
          </p:cNvSpPr>
          <p:nvPr/>
        </p:nvSpPr>
        <p:spPr bwMode="auto">
          <a:xfrm>
            <a:off x="3470447" y="2743000"/>
            <a:ext cx="1967505" cy="1656184"/>
          </a:xfrm>
          <a:prstGeom prst="rect">
            <a:avLst/>
          </a:prstGeom>
          <a:solidFill>
            <a:schemeClr val="accent2">
              <a:lumMod val="40000"/>
              <a:lumOff val="60000"/>
            </a:schemeClr>
          </a:solidFill>
          <a:ln>
            <a:headEnd/>
            <a:tailEnd/>
          </a:ln>
          <a:extLst/>
        </p:spPr>
        <p:style>
          <a:lnRef idx="0">
            <a:schemeClr val="accent3"/>
          </a:lnRef>
          <a:fillRef idx="3">
            <a:schemeClr val="accent3"/>
          </a:fillRef>
          <a:effectRef idx="3">
            <a:schemeClr val="accent3"/>
          </a:effectRef>
          <a:fontRef idx="minor">
            <a:schemeClr val="lt1"/>
          </a:fontRef>
        </p:style>
        <p:txBody>
          <a:bodyPr wrap="none" anchor="ctr"/>
          <a:lstStyle/>
          <a:p>
            <a:pPr>
              <a:defRPr/>
            </a:pPr>
            <a:endParaRPr lang="sl-SI" sz="3600"/>
          </a:p>
        </p:txBody>
      </p:sp>
      <p:sp>
        <p:nvSpPr>
          <p:cNvPr id="5155" name="PoljeZBesedilom 495"/>
          <p:cNvSpPr txBox="1">
            <a:spLocks noChangeArrowheads="1"/>
          </p:cNvSpPr>
          <p:nvPr/>
        </p:nvSpPr>
        <p:spPr bwMode="auto">
          <a:xfrm>
            <a:off x="3516089" y="2879485"/>
            <a:ext cx="18732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dirty="0">
                <a:latin typeface="Cambria" pitchFamily="18" charset="0"/>
              </a:rPr>
              <a:t>INFORMACIJSKI KANAL</a:t>
            </a:r>
          </a:p>
          <a:p>
            <a:pPr algn="ctr" eaLnBrk="1" hangingPunct="1">
              <a:spcBef>
                <a:spcPct val="0"/>
              </a:spcBef>
              <a:buFontTx/>
              <a:buNone/>
            </a:pPr>
            <a:endParaRPr lang="sl-SI" altLang="sl-SI" sz="1400" b="1" dirty="0">
              <a:latin typeface="Cambria" pitchFamily="18" charset="0"/>
            </a:endParaRPr>
          </a:p>
          <a:p>
            <a:pPr algn="ctr" eaLnBrk="1" hangingPunct="1">
              <a:spcBef>
                <a:spcPct val="0"/>
              </a:spcBef>
              <a:buFontTx/>
              <a:buNone/>
            </a:pPr>
            <a:r>
              <a:rPr lang="sl-SI" altLang="sl-SI" sz="1200" dirty="0">
                <a:latin typeface="Cambria" pitchFamily="18" charset="0"/>
              </a:rPr>
              <a:t>Merilni sistem/stroj</a:t>
            </a:r>
          </a:p>
        </p:txBody>
      </p:sp>
      <p:pic>
        <p:nvPicPr>
          <p:cNvPr id="5156" name="Slika 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622327" y="1318573"/>
            <a:ext cx="567755" cy="18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7" name="Picture 2"/>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36281" y="1505527"/>
            <a:ext cx="397417" cy="262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58" name="Slika 7"/>
          <p:cNvPicPr>
            <a:picLocks noChangeAspect="1"/>
          </p:cNvPicPr>
          <p:nvPr/>
        </p:nvPicPr>
        <p:blipFill>
          <a:blip r:embed="rId7" cstate="print">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6776344" y="1250938"/>
            <a:ext cx="460845" cy="189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5560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bwMode="auto">
          <a:xfrm>
            <a:off x="939731" y="810967"/>
            <a:ext cx="7345363"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sz="3600" dirty="0" smtClean="0">
                <a:solidFill>
                  <a:schemeClr val="accent6">
                    <a:lumMod val="75000"/>
                  </a:schemeClr>
                </a:solidFill>
              </a:rPr>
              <a:t>Merjenje prevodnosti kože</a:t>
            </a:r>
          </a:p>
        </p:txBody>
      </p:sp>
      <p:sp>
        <p:nvSpPr>
          <p:cNvPr id="40963" name="Rectangle 6"/>
          <p:cNvSpPr>
            <a:spLocks noChangeArrowheads="1"/>
          </p:cNvSpPr>
          <p:nvPr/>
        </p:nvSpPr>
        <p:spPr bwMode="auto">
          <a:xfrm>
            <a:off x="-2170113" y="2305050"/>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98307" name="Picture 5"/>
          <p:cNvPicPr>
            <a:picLocks noChangeAspect="1" noChangeArrowheads="1"/>
          </p:cNvPicPr>
          <p:nvPr/>
        </p:nvPicPr>
        <p:blipFill>
          <a:blip r:embed="rId2" cstate="print">
            <a:grayscl/>
            <a:extLst>
              <a:ext uri="{28A0092B-C50C-407E-A947-70E740481C1C}">
                <a14:useLocalDpi xmlns:a14="http://schemas.microsoft.com/office/drawing/2010/main"/>
              </a:ext>
            </a:extLst>
          </a:blip>
          <a:srcRect/>
          <a:stretch>
            <a:fillRect/>
          </a:stretch>
        </p:blipFill>
        <p:spPr bwMode="auto">
          <a:xfrm>
            <a:off x="1438488" y="1801567"/>
            <a:ext cx="5558437" cy="232808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40965" name="PoljeZBesedilom 1"/>
          <p:cNvSpPr txBox="1">
            <a:spLocks noChangeArrowheads="1"/>
          </p:cNvSpPr>
          <p:nvPr/>
        </p:nvSpPr>
        <p:spPr bwMode="auto">
          <a:xfrm>
            <a:off x="1393825" y="1395413"/>
            <a:ext cx="288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7 letni deček v Disneylandu</a:t>
            </a:r>
          </a:p>
        </p:txBody>
      </p:sp>
      <p:sp>
        <p:nvSpPr>
          <p:cNvPr id="40966" name="PoljeZBesedilom 8"/>
          <p:cNvSpPr txBox="1">
            <a:spLocks noChangeArrowheads="1"/>
          </p:cNvSpPr>
          <p:nvPr/>
        </p:nvSpPr>
        <p:spPr bwMode="auto">
          <a:xfrm>
            <a:off x="6804893" y="4387090"/>
            <a:ext cx="1906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cs typeface="Arial" charset="0"/>
              </a:rPr>
              <a:t>Praskanje po roki</a:t>
            </a:r>
          </a:p>
        </p:txBody>
      </p:sp>
      <p:grpSp>
        <p:nvGrpSpPr>
          <p:cNvPr id="40967" name="Skupina 3"/>
          <p:cNvGrpSpPr>
            <a:grpSpLocks/>
          </p:cNvGrpSpPr>
          <p:nvPr/>
        </p:nvGrpSpPr>
        <p:grpSpPr bwMode="auto">
          <a:xfrm>
            <a:off x="871256" y="4797152"/>
            <a:ext cx="3346450" cy="1654175"/>
            <a:chOff x="1370194" y="5013176"/>
            <a:chExt cx="3345822" cy="1653395"/>
          </a:xfrm>
        </p:grpSpPr>
        <p:sp>
          <p:nvSpPr>
            <p:cNvPr id="3" name="Pravokotnik 2"/>
            <p:cNvSpPr/>
            <p:nvPr/>
          </p:nvSpPr>
          <p:spPr>
            <a:xfrm>
              <a:off x="1370194" y="5013176"/>
              <a:ext cx="3345822" cy="165339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pic>
          <p:nvPicPr>
            <p:cNvPr id="40971" name="Picture 3" descr="C:\Users\Grego\AppData\Local\Temp\sc.t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38656" y="5076400"/>
              <a:ext cx="3133344" cy="152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4168" y="4725228"/>
            <a:ext cx="2520950" cy="16446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9" name="PoljeZBesedilom 8"/>
          <p:cNvSpPr txBox="1">
            <a:spLocks noChangeArrowheads="1"/>
          </p:cNvSpPr>
          <p:nvPr/>
        </p:nvSpPr>
        <p:spPr bwMode="auto">
          <a:xfrm>
            <a:off x="871256" y="4454252"/>
            <a:ext cx="23050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dirty="0">
                <a:latin typeface="Cambria" pitchFamily="18" charset="0"/>
              </a:rPr>
              <a:t>Nenadno </a:t>
            </a:r>
            <a:r>
              <a:rPr lang="sl-SI" altLang="sl-SI" sz="1400" dirty="0" smtClean="0">
                <a:latin typeface="Cambria" pitchFamily="18" charset="0"/>
              </a:rPr>
              <a:t>zaviranje v avtu</a:t>
            </a:r>
            <a:endParaRPr lang="sl-SI" altLang="sl-SI" sz="1400" dirty="0">
              <a:latin typeface="Cambria"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slov 1"/>
          <p:cNvSpPr>
            <a:spLocks noGrp="1"/>
          </p:cNvSpPr>
          <p:nvPr>
            <p:ph type="title"/>
          </p:nvPr>
        </p:nvSpPr>
        <p:spPr bwMode="auto">
          <a:xfrm>
            <a:off x="914400" y="7651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l" eaLnBrk="1" hangingPunct="1"/>
            <a:r>
              <a:rPr lang="sl-SI" altLang="sl-SI" b="1" smtClean="0">
                <a:latin typeface="Cambria" pitchFamily="18" charset="0"/>
              </a:rPr>
              <a:t>Posredno merjenje </a:t>
            </a:r>
            <a:br>
              <a:rPr lang="sl-SI" altLang="sl-SI" b="1" smtClean="0">
                <a:latin typeface="Cambria" pitchFamily="18" charset="0"/>
              </a:rPr>
            </a:br>
            <a:r>
              <a:rPr lang="sl-SI" altLang="sl-SI" sz="4000" b="1" smtClean="0">
                <a:latin typeface="Cambria" pitchFamily="18" charset="0"/>
              </a:rPr>
              <a:t>(merjenje vznemirjenosti </a:t>
            </a:r>
            <a:r>
              <a:rPr lang="sl-SI" altLang="sl-SI" sz="4000" b="1" i="1" smtClean="0">
                <a:latin typeface="Cambria" pitchFamily="18" charset="0"/>
              </a:rPr>
              <a:t>D</a:t>
            </a:r>
            <a:r>
              <a:rPr lang="sl-SI" altLang="sl-SI" sz="4000" b="1" smtClean="0">
                <a:latin typeface="Cambria" pitchFamily="18" charset="0"/>
              </a:rPr>
              <a:t>)</a:t>
            </a:r>
            <a:r>
              <a:rPr lang="en-AU" altLang="sl-SI" sz="4000" b="1" smtClean="0">
                <a:latin typeface="Cambria" pitchFamily="18" charset="0"/>
              </a:rPr>
              <a:t/>
            </a:r>
            <a:br>
              <a:rPr lang="en-AU" altLang="sl-SI" sz="4000" b="1" smtClean="0">
                <a:latin typeface="Cambria" pitchFamily="18" charset="0"/>
              </a:rPr>
            </a:br>
            <a:endParaRPr lang="sl-SI" altLang="sl-SI" sz="4000" b="1" smtClean="0">
              <a:latin typeface="Cambria" pitchFamily="18" charset="0"/>
            </a:endParaRPr>
          </a:p>
        </p:txBody>
      </p:sp>
      <p:graphicFrame>
        <p:nvGraphicFramePr>
          <p:cNvPr id="41987" name="Object 8"/>
          <p:cNvGraphicFramePr>
            <a:graphicFrameLocks noChangeAspect="1"/>
          </p:cNvGraphicFramePr>
          <p:nvPr/>
        </p:nvGraphicFramePr>
        <p:xfrm>
          <a:off x="1736725" y="4581525"/>
          <a:ext cx="6924675" cy="517525"/>
        </p:xfrm>
        <a:graphic>
          <a:graphicData uri="http://schemas.openxmlformats.org/presentationml/2006/ole">
            <mc:AlternateContent xmlns:mc="http://schemas.openxmlformats.org/markup-compatibility/2006">
              <mc:Choice xmlns:v="urn:schemas-microsoft-com:vml" Requires="v">
                <p:oleObj spid="_x0000_s42213" name="Enačba" r:id="rId3" imgW="4064000" imgH="304800" progId="Equation.3">
                  <p:embed/>
                </p:oleObj>
              </mc:Choice>
              <mc:Fallback>
                <p:oleObj name="Enačba" r:id="rId3" imgW="4064000" imgH="304800"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6725" y="4581525"/>
                        <a:ext cx="69246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88" name="Object 13"/>
          <p:cNvGraphicFramePr>
            <a:graphicFrameLocks noChangeAspect="1"/>
          </p:cNvGraphicFramePr>
          <p:nvPr/>
        </p:nvGraphicFramePr>
        <p:xfrm>
          <a:off x="2759075" y="5300663"/>
          <a:ext cx="4108450" cy="398462"/>
        </p:xfrm>
        <a:graphic>
          <a:graphicData uri="http://schemas.openxmlformats.org/presentationml/2006/ole">
            <mc:AlternateContent xmlns:mc="http://schemas.openxmlformats.org/markup-compatibility/2006">
              <mc:Choice xmlns:v="urn:schemas-microsoft-com:vml" Requires="v">
                <p:oleObj spid="_x0000_s42214" name="Enačba" r:id="rId5" imgW="4051300" imgH="393700" progId="Equation.3">
                  <p:embed/>
                </p:oleObj>
              </mc:Choice>
              <mc:Fallback>
                <p:oleObj name="Enačba" r:id="rId5" imgW="4051300" imgH="393700" progId="Equation.3">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9075" y="5300663"/>
                        <a:ext cx="410845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989" name="Object 6"/>
          <p:cNvGraphicFramePr>
            <a:graphicFrameLocks noChangeAspect="1"/>
          </p:cNvGraphicFramePr>
          <p:nvPr>
            <p:extLst>
              <p:ext uri="{D42A27DB-BD31-4B8C-83A1-F6EECF244321}">
                <p14:modId xmlns:p14="http://schemas.microsoft.com/office/powerpoint/2010/main" val="846085658"/>
              </p:ext>
            </p:extLst>
          </p:nvPr>
        </p:nvGraphicFramePr>
        <p:xfrm>
          <a:off x="2641600" y="2813050"/>
          <a:ext cx="2032000" cy="776288"/>
        </p:xfrm>
        <a:graphic>
          <a:graphicData uri="http://schemas.openxmlformats.org/presentationml/2006/ole">
            <mc:AlternateContent xmlns:mc="http://schemas.openxmlformats.org/markup-compatibility/2006">
              <mc:Choice xmlns:v="urn:schemas-microsoft-com:vml" Requires="v">
                <p:oleObj spid="_x0000_s42215" name="Enačba" r:id="rId7" imgW="1143000" imgH="419040" progId="Equation.3">
                  <p:embed/>
                </p:oleObj>
              </mc:Choice>
              <mc:Fallback>
                <p:oleObj name="Enačba" r:id="rId7" imgW="1143000" imgH="419040" progId="Equation.3">
                  <p:embed/>
                  <p:pic>
                    <p:nvPicPr>
                      <p:cNvPr id="0" name="Object 6"/>
                      <p:cNvPicPr>
                        <a:picLocks noChangeAspect="1" noChangeArrowheads="1"/>
                      </p:cNvPicPr>
                      <p:nvPr/>
                    </p:nvPicPr>
                    <p:blipFill>
                      <a:blip r:embed="rId8"/>
                      <a:srcRect/>
                      <a:stretch>
                        <a:fillRect/>
                      </a:stretch>
                    </p:blipFill>
                    <p:spPr bwMode="auto">
                      <a:xfrm>
                        <a:off x="2641600" y="2813050"/>
                        <a:ext cx="2032000" cy="77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990" name="Text Box 7"/>
          <p:cNvSpPr txBox="1">
            <a:spLocks noChangeArrowheads="1"/>
          </p:cNvSpPr>
          <p:nvPr/>
        </p:nvSpPr>
        <p:spPr bwMode="auto">
          <a:xfrm>
            <a:off x="5938838" y="2774950"/>
            <a:ext cx="3176587"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latin typeface="Times New Roman" pitchFamily="18" charset="0"/>
              </a:rPr>
              <a:t>D</a:t>
            </a:r>
            <a:r>
              <a:rPr lang="sl-SI" altLang="sl-SI" sz="1400"/>
              <a:t> – vznemirjenost</a:t>
            </a:r>
          </a:p>
          <a:p>
            <a:pPr eaLnBrk="1" hangingPunct="1">
              <a:spcBef>
                <a:spcPct val="0"/>
              </a:spcBef>
              <a:buFontTx/>
              <a:buNone/>
            </a:pPr>
            <a:r>
              <a:rPr lang="sl-SI" altLang="sl-SI" sz="1400" i="1">
                <a:latin typeface="Cambria" pitchFamily="18" charset="0"/>
              </a:rPr>
              <a:t>HRV</a:t>
            </a:r>
            <a:r>
              <a:rPr lang="sl-SI" altLang="sl-SI" sz="1400"/>
              <a:t> – spremenljivost srčnega utripa</a:t>
            </a:r>
          </a:p>
          <a:p>
            <a:pPr eaLnBrk="1" hangingPunct="1">
              <a:spcBef>
                <a:spcPct val="0"/>
              </a:spcBef>
              <a:buFontTx/>
              <a:buNone/>
            </a:pPr>
            <a:r>
              <a:rPr lang="sl-SI" altLang="sl-SI" sz="1400" i="1">
                <a:latin typeface="Times New Roman" pitchFamily="18" charset="0"/>
              </a:rPr>
              <a:t>HR </a:t>
            </a:r>
            <a:r>
              <a:rPr lang="sl-SI" altLang="sl-SI" sz="1400"/>
              <a:t>–</a:t>
            </a:r>
            <a:r>
              <a:rPr lang="sl-SI" altLang="sl-SI" sz="1400" i="1">
                <a:latin typeface="Times New Roman" pitchFamily="18" charset="0"/>
              </a:rPr>
              <a:t> </a:t>
            </a:r>
            <a:r>
              <a:rPr lang="sl-SI" altLang="sl-SI" sz="1400"/>
              <a:t>srčni utrip</a:t>
            </a:r>
          </a:p>
          <a:p>
            <a:pPr eaLnBrk="1" hangingPunct="1">
              <a:spcBef>
                <a:spcPct val="0"/>
              </a:spcBef>
              <a:buFontTx/>
              <a:buNone/>
            </a:pPr>
            <a:r>
              <a:rPr lang="sl-SI" altLang="sl-SI" sz="1400" i="1">
                <a:latin typeface="Times New Roman" pitchFamily="18" charset="0"/>
              </a:rPr>
              <a:t>h </a:t>
            </a:r>
            <a:r>
              <a:rPr lang="sl-SI" altLang="sl-SI" sz="1400"/>
              <a:t>–</a:t>
            </a:r>
            <a:r>
              <a:rPr lang="sl-SI" altLang="sl-SI" sz="1400" i="1">
                <a:latin typeface="Times New Roman" pitchFamily="18" charset="0"/>
              </a:rPr>
              <a:t> </a:t>
            </a:r>
            <a:r>
              <a:rPr lang="sl-SI" altLang="sl-SI" sz="1400"/>
              <a:t>telesna višina</a:t>
            </a:r>
          </a:p>
          <a:p>
            <a:pPr eaLnBrk="1" hangingPunct="1">
              <a:spcBef>
                <a:spcPct val="0"/>
              </a:spcBef>
              <a:buFontTx/>
              <a:buNone/>
            </a:pPr>
            <a:r>
              <a:rPr lang="sl-SI" altLang="sl-SI" sz="1400" i="1">
                <a:latin typeface="Times New Roman" pitchFamily="18" charset="0"/>
              </a:rPr>
              <a:t>SC</a:t>
            </a:r>
            <a:r>
              <a:rPr lang="sl-SI" altLang="sl-SI" sz="1400"/>
              <a:t> – prevodnost kože </a:t>
            </a:r>
          </a:p>
          <a:p>
            <a:pPr eaLnBrk="1" hangingPunct="1">
              <a:spcBef>
                <a:spcPct val="0"/>
              </a:spcBef>
              <a:buFontTx/>
              <a:buNone/>
            </a:pPr>
            <a:r>
              <a:rPr lang="sl-SI" altLang="sl-SI" sz="1400" i="1">
                <a:latin typeface="Times New Roman" pitchFamily="18" charset="0"/>
              </a:rPr>
              <a:t>T</a:t>
            </a:r>
            <a:r>
              <a:rPr lang="sl-SI" altLang="sl-SI" sz="1400">
                <a:latin typeface="Times New Roman" pitchFamily="18" charset="0"/>
              </a:rPr>
              <a:t>-</a:t>
            </a:r>
            <a:r>
              <a:rPr lang="sl-SI" altLang="sl-SI" sz="1400"/>
              <a:t> temperatura</a:t>
            </a:r>
          </a:p>
        </p:txBody>
      </p:sp>
      <p:sp>
        <p:nvSpPr>
          <p:cNvPr id="41991" name="Rectangle 15"/>
          <p:cNvSpPr>
            <a:spLocks noChangeArrowheads="1"/>
          </p:cNvSpPr>
          <p:nvPr/>
        </p:nvSpPr>
        <p:spPr bwMode="auto">
          <a:xfrm>
            <a:off x="1668463" y="2133600"/>
            <a:ext cx="2508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1. Matematični model</a:t>
            </a:r>
          </a:p>
        </p:txBody>
      </p:sp>
      <p:sp>
        <p:nvSpPr>
          <p:cNvPr id="41992" name="Rectangle 16"/>
          <p:cNvSpPr>
            <a:spLocks noChangeArrowheads="1"/>
          </p:cNvSpPr>
          <p:nvPr/>
        </p:nvSpPr>
        <p:spPr bwMode="auto">
          <a:xfrm>
            <a:off x="1692275" y="3976688"/>
            <a:ext cx="4094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2. Negotovost posredno merjenega y</a:t>
            </a:r>
          </a:p>
        </p:txBody>
      </p:sp>
      <p:sp>
        <p:nvSpPr>
          <p:cNvPr id="41993" name="Rectangle 17"/>
          <p:cNvSpPr>
            <a:spLocks noChangeArrowheads="1"/>
          </p:cNvSpPr>
          <p:nvPr/>
        </p:nvSpPr>
        <p:spPr bwMode="auto">
          <a:xfrm>
            <a:off x="1692275" y="6015038"/>
            <a:ext cx="7015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3. Vzpostavitev enote in lestvic (posredna veličina v neposredno)</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slov 1"/>
          <p:cNvSpPr>
            <a:spLocks noGrp="1"/>
          </p:cNvSpPr>
          <p:nvPr>
            <p:ph type="title"/>
          </p:nvPr>
        </p:nvSpPr>
        <p:spPr bwMode="auto">
          <a:xfrm>
            <a:off x="465138" y="69215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sz="4000" smtClean="0"/>
              <a:t>Merilna negotovost vznemirjenja </a:t>
            </a:r>
            <a:r>
              <a:rPr lang="sl-SI" altLang="sl-SI" sz="4000" i="1" smtClean="0"/>
              <a:t>D</a:t>
            </a:r>
          </a:p>
        </p:txBody>
      </p:sp>
      <p:graphicFrame>
        <p:nvGraphicFramePr>
          <p:cNvPr id="43011" name="Object 3"/>
          <p:cNvGraphicFramePr>
            <a:graphicFrameLocks noGrp="1" noChangeAspect="1"/>
          </p:cNvGraphicFramePr>
          <p:nvPr>
            <p:ph idx="1"/>
          </p:nvPr>
        </p:nvGraphicFramePr>
        <p:xfrm>
          <a:off x="1630363" y="1700213"/>
          <a:ext cx="6286500" cy="471487"/>
        </p:xfrm>
        <a:graphic>
          <a:graphicData uri="http://schemas.openxmlformats.org/presentationml/2006/ole">
            <mc:AlternateContent xmlns:mc="http://schemas.openxmlformats.org/markup-compatibility/2006">
              <mc:Choice xmlns:v="urn:schemas-microsoft-com:vml" Requires="v">
                <p:oleObj spid="_x0000_s43178" name="Enačba" r:id="rId3" imgW="4064000" imgH="304800" progId="Equation.3">
                  <p:embed/>
                </p:oleObj>
              </mc:Choice>
              <mc:Fallback>
                <p:oleObj name="Enačba" r:id="rId3" imgW="4064000" imgH="304800" progId="Equation.3">
                  <p:embed/>
                  <p:pic>
                    <p:nvPicPr>
                      <p:cNvPr id="0" name="Object 3"/>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0363" y="1700213"/>
                        <a:ext cx="6286500" cy="471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3012" name="Rectangle 29"/>
          <p:cNvSpPr>
            <a:spLocks noChangeArrowheads="1"/>
          </p:cNvSpPr>
          <p:nvPr/>
        </p:nvSpPr>
        <p:spPr bwMode="auto">
          <a:xfrm>
            <a:off x="8532813" y="3836988"/>
            <a:ext cx="968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3" name="Rectangle 30"/>
          <p:cNvSpPr>
            <a:spLocks noChangeArrowheads="1"/>
          </p:cNvSpPr>
          <p:nvPr/>
        </p:nvSpPr>
        <p:spPr bwMode="auto">
          <a:xfrm>
            <a:off x="8253413" y="3836988"/>
            <a:ext cx="968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4" name="Rectangle 31"/>
          <p:cNvSpPr>
            <a:spLocks noChangeArrowheads="1"/>
          </p:cNvSpPr>
          <p:nvPr/>
        </p:nvSpPr>
        <p:spPr bwMode="auto">
          <a:xfrm>
            <a:off x="7354888" y="3836988"/>
            <a:ext cx="968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5" name="Rectangle 32"/>
          <p:cNvSpPr>
            <a:spLocks noChangeArrowheads="1"/>
          </p:cNvSpPr>
          <p:nvPr/>
        </p:nvSpPr>
        <p:spPr bwMode="auto">
          <a:xfrm>
            <a:off x="6891338" y="3836988"/>
            <a:ext cx="968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6" name="Rectangle 33"/>
          <p:cNvSpPr>
            <a:spLocks noChangeArrowheads="1"/>
          </p:cNvSpPr>
          <p:nvPr/>
        </p:nvSpPr>
        <p:spPr bwMode="auto">
          <a:xfrm>
            <a:off x="6000750" y="3836988"/>
            <a:ext cx="968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7" name="Rectangle 34"/>
          <p:cNvSpPr>
            <a:spLocks noChangeArrowheads="1"/>
          </p:cNvSpPr>
          <p:nvPr/>
        </p:nvSpPr>
        <p:spPr bwMode="auto">
          <a:xfrm>
            <a:off x="5745163" y="3836988"/>
            <a:ext cx="968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8" name="Rectangle 36"/>
          <p:cNvSpPr>
            <a:spLocks noChangeArrowheads="1"/>
          </p:cNvSpPr>
          <p:nvPr/>
        </p:nvSpPr>
        <p:spPr bwMode="auto">
          <a:xfrm>
            <a:off x="4598988" y="3836988"/>
            <a:ext cx="96837"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19" name="Rectangle 37"/>
          <p:cNvSpPr>
            <a:spLocks noChangeArrowheads="1"/>
          </p:cNvSpPr>
          <p:nvPr/>
        </p:nvSpPr>
        <p:spPr bwMode="auto">
          <a:xfrm>
            <a:off x="3908425" y="3836988"/>
            <a:ext cx="968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20" name="Rectangle 38"/>
          <p:cNvSpPr>
            <a:spLocks noChangeArrowheads="1"/>
          </p:cNvSpPr>
          <p:nvPr/>
        </p:nvSpPr>
        <p:spPr bwMode="auto">
          <a:xfrm>
            <a:off x="3197225" y="3836988"/>
            <a:ext cx="96838"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a:solidFill>
                  <a:srgbClr val="000000"/>
                </a:solidFill>
                <a:latin typeface="Times New Roman" pitchFamily="18" charset="0"/>
              </a:rPr>
              <a:t>(</a:t>
            </a:r>
            <a:endParaRPr lang="sl-SI" altLang="sl-SI" sz="1400"/>
          </a:p>
        </p:txBody>
      </p:sp>
      <p:sp>
        <p:nvSpPr>
          <p:cNvPr id="43021" name="Rectangle 39"/>
          <p:cNvSpPr>
            <a:spLocks noChangeArrowheads="1"/>
          </p:cNvSpPr>
          <p:nvPr/>
        </p:nvSpPr>
        <p:spPr bwMode="auto">
          <a:xfrm>
            <a:off x="8145463" y="401320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300">
                <a:solidFill>
                  <a:srgbClr val="000000"/>
                </a:solidFill>
                <a:latin typeface="Times New Roman" pitchFamily="18" charset="0"/>
              </a:rPr>
              <a:t>1</a:t>
            </a:r>
            <a:endParaRPr lang="sl-SI" altLang="sl-SI" sz="1400"/>
          </a:p>
        </p:txBody>
      </p:sp>
      <p:sp>
        <p:nvSpPr>
          <p:cNvPr id="43022" name="Rectangle 40"/>
          <p:cNvSpPr>
            <a:spLocks noChangeArrowheads="1"/>
          </p:cNvSpPr>
          <p:nvPr/>
        </p:nvSpPr>
        <p:spPr bwMode="auto">
          <a:xfrm>
            <a:off x="6781800" y="401320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300">
                <a:solidFill>
                  <a:srgbClr val="000000"/>
                </a:solidFill>
                <a:latin typeface="Times New Roman" pitchFamily="18" charset="0"/>
              </a:rPr>
              <a:t>1</a:t>
            </a:r>
            <a:endParaRPr lang="sl-SI" altLang="sl-SI" sz="1400"/>
          </a:p>
        </p:txBody>
      </p:sp>
      <p:sp>
        <p:nvSpPr>
          <p:cNvPr id="43023" name="Rectangle 41"/>
          <p:cNvSpPr>
            <a:spLocks noChangeArrowheads="1"/>
          </p:cNvSpPr>
          <p:nvPr/>
        </p:nvSpPr>
        <p:spPr bwMode="auto">
          <a:xfrm>
            <a:off x="5635625" y="401320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300">
                <a:solidFill>
                  <a:srgbClr val="000000"/>
                </a:solidFill>
                <a:latin typeface="Times New Roman" pitchFamily="18" charset="0"/>
              </a:rPr>
              <a:t>1</a:t>
            </a:r>
            <a:endParaRPr lang="sl-SI" altLang="sl-SI" sz="1400"/>
          </a:p>
        </p:txBody>
      </p:sp>
      <p:sp>
        <p:nvSpPr>
          <p:cNvPr id="43024" name="Rectangle 42"/>
          <p:cNvSpPr>
            <a:spLocks noChangeArrowheads="1"/>
          </p:cNvSpPr>
          <p:nvPr/>
        </p:nvSpPr>
        <p:spPr bwMode="auto">
          <a:xfrm>
            <a:off x="4497388" y="401320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300">
                <a:solidFill>
                  <a:srgbClr val="000000"/>
                </a:solidFill>
                <a:latin typeface="Times New Roman" pitchFamily="18" charset="0"/>
              </a:rPr>
              <a:t>1</a:t>
            </a:r>
            <a:endParaRPr lang="sl-SI" altLang="sl-SI" sz="1400"/>
          </a:p>
        </p:txBody>
      </p:sp>
      <p:sp>
        <p:nvSpPr>
          <p:cNvPr id="43025" name="Rectangle 43"/>
          <p:cNvSpPr>
            <a:spLocks noChangeArrowheads="1"/>
          </p:cNvSpPr>
          <p:nvPr/>
        </p:nvSpPr>
        <p:spPr bwMode="auto">
          <a:xfrm>
            <a:off x="3095625" y="4013200"/>
            <a:ext cx="825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300">
                <a:solidFill>
                  <a:srgbClr val="000000"/>
                </a:solidFill>
                <a:latin typeface="Times New Roman" pitchFamily="18" charset="0"/>
              </a:rPr>
              <a:t>1</a:t>
            </a:r>
            <a:endParaRPr lang="sl-SI" altLang="sl-SI" sz="1400"/>
          </a:p>
        </p:txBody>
      </p:sp>
      <p:sp>
        <p:nvSpPr>
          <p:cNvPr id="43026" name="Rectangle 44"/>
          <p:cNvSpPr>
            <a:spLocks noChangeArrowheads="1"/>
          </p:cNvSpPr>
          <p:nvPr/>
        </p:nvSpPr>
        <p:spPr bwMode="auto">
          <a:xfrm>
            <a:off x="8339138" y="3827463"/>
            <a:ext cx="16192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T</a:t>
            </a:r>
            <a:endParaRPr lang="sl-SI" altLang="sl-SI" sz="1400"/>
          </a:p>
        </p:txBody>
      </p:sp>
      <p:sp>
        <p:nvSpPr>
          <p:cNvPr id="43027" name="Rectangle 45"/>
          <p:cNvSpPr>
            <a:spLocks noChangeArrowheads="1"/>
          </p:cNvSpPr>
          <p:nvPr/>
        </p:nvSpPr>
        <p:spPr bwMode="auto">
          <a:xfrm>
            <a:off x="8013700" y="3827463"/>
            <a:ext cx="146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u</a:t>
            </a:r>
            <a:endParaRPr lang="sl-SI" altLang="sl-SI" sz="1400"/>
          </a:p>
        </p:txBody>
      </p:sp>
      <p:sp>
        <p:nvSpPr>
          <p:cNvPr id="43028" name="Rectangle 46"/>
          <p:cNvSpPr>
            <a:spLocks noChangeArrowheads="1"/>
          </p:cNvSpPr>
          <p:nvPr/>
        </p:nvSpPr>
        <p:spPr bwMode="auto">
          <a:xfrm>
            <a:off x="6999288" y="3827463"/>
            <a:ext cx="34131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SC</a:t>
            </a:r>
            <a:endParaRPr lang="sl-SI" altLang="sl-SI" sz="1400"/>
          </a:p>
        </p:txBody>
      </p:sp>
      <p:sp>
        <p:nvSpPr>
          <p:cNvPr id="43029" name="Rectangle 47"/>
          <p:cNvSpPr>
            <a:spLocks noChangeArrowheads="1"/>
          </p:cNvSpPr>
          <p:nvPr/>
        </p:nvSpPr>
        <p:spPr bwMode="auto">
          <a:xfrm>
            <a:off x="6650038" y="3827463"/>
            <a:ext cx="146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u</a:t>
            </a:r>
            <a:endParaRPr lang="sl-SI" altLang="sl-SI" sz="1400"/>
          </a:p>
        </p:txBody>
      </p:sp>
      <p:sp>
        <p:nvSpPr>
          <p:cNvPr id="43030" name="Rectangle 48"/>
          <p:cNvSpPr>
            <a:spLocks noChangeArrowheads="1"/>
          </p:cNvSpPr>
          <p:nvPr/>
        </p:nvSpPr>
        <p:spPr bwMode="auto">
          <a:xfrm>
            <a:off x="5845175" y="3827463"/>
            <a:ext cx="146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h</a:t>
            </a:r>
            <a:endParaRPr lang="sl-SI" altLang="sl-SI" sz="1400"/>
          </a:p>
        </p:txBody>
      </p:sp>
      <p:sp>
        <p:nvSpPr>
          <p:cNvPr id="43031" name="Rectangle 49"/>
          <p:cNvSpPr>
            <a:spLocks noChangeArrowheads="1"/>
          </p:cNvSpPr>
          <p:nvPr/>
        </p:nvSpPr>
        <p:spPr bwMode="auto">
          <a:xfrm>
            <a:off x="5503863" y="3827463"/>
            <a:ext cx="146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u</a:t>
            </a:r>
            <a:endParaRPr lang="sl-SI" altLang="sl-SI" sz="1400"/>
          </a:p>
        </p:txBody>
      </p:sp>
      <p:sp>
        <p:nvSpPr>
          <p:cNvPr id="43032" name="Rectangle 50"/>
          <p:cNvSpPr>
            <a:spLocks noChangeArrowheads="1"/>
          </p:cNvSpPr>
          <p:nvPr/>
        </p:nvSpPr>
        <p:spPr bwMode="auto">
          <a:xfrm>
            <a:off x="4652963" y="3857625"/>
            <a:ext cx="49053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HR)</a:t>
            </a:r>
            <a:endParaRPr lang="sl-SI" altLang="sl-SI" sz="1400"/>
          </a:p>
        </p:txBody>
      </p:sp>
      <p:sp>
        <p:nvSpPr>
          <p:cNvPr id="43033" name="Rectangle 51"/>
          <p:cNvSpPr>
            <a:spLocks noChangeArrowheads="1"/>
          </p:cNvSpPr>
          <p:nvPr/>
        </p:nvSpPr>
        <p:spPr bwMode="auto">
          <a:xfrm>
            <a:off x="4357688" y="3827463"/>
            <a:ext cx="146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u</a:t>
            </a:r>
            <a:endParaRPr lang="sl-SI" altLang="sl-SI" sz="1400"/>
          </a:p>
        </p:txBody>
      </p:sp>
      <p:sp>
        <p:nvSpPr>
          <p:cNvPr id="43034" name="Rectangle 52"/>
          <p:cNvSpPr>
            <a:spLocks noChangeArrowheads="1"/>
          </p:cNvSpPr>
          <p:nvPr/>
        </p:nvSpPr>
        <p:spPr bwMode="auto">
          <a:xfrm>
            <a:off x="3313113" y="3827463"/>
            <a:ext cx="5667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HRV</a:t>
            </a:r>
            <a:endParaRPr lang="sl-SI" altLang="sl-SI" sz="1400"/>
          </a:p>
        </p:txBody>
      </p:sp>
      <p:sp>
        <p:nvSpPr>
          <p:cNvPr id="43035" name="Rectangle 53"/>
          <p:cNvSpPr>
            <a:spLocks noChangeArrowheads="1"/>
          </p:cNvSpPr>
          <p:nvPr/>
        </p:nvSpPr>
        <p:spPr bwMode="auto">
          <a:xfrm>
            <a:off x="2963863" y="3827463"/>
            <a:ext cx="146050"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300" i="1">
                <a:solidFill>
                  <a:srgbClr val="000000"/>
                </a:solidFill>
                <a:latin typeface="Times New Roman" pitchFamily="18" charset="0"/>
              </a:rPr>
              <a:t>u</a:t>
            </a:r>
            <a:endParaRPr lang="sl-SI" altLang="sl-SI" sz="1400"/>
          </a:p>
        </p:txBody>
      </p:sp>
      <p:sp>
        <p:nvSpPr>
          <p:cNvPr id="43036" name="Freeform 54"/>
          <p:cNvSpPr>
            <a:spLocks noEditPoints="1"/>
          </p:cNvSpPr>
          <p:nvPr/>
        </p:nvSpPr>
        <p:spPr bwMode="auto">
          <a:xfrm>
            <a:off x="2771775" y="3771900"/>
            <a:ext cx="5976938" cy="65088"/>
          </a:xfrm>
          <a:custGeom>
            <a:avLst/>
            <a:gdLst>
              <a:gd name="T0" fmla="*/ 2147483647 w 3765"/>
              <a:gd name="T1" fmla="*/ 2147483647 h 41"/>
              <a:gd name="T2" fmla="*/ 2147483647 w 3765"/>
              <a:gd name="T3" fmla="*/ 2147483647 h 41"/>
              <a:gd name="T4" fmla="*/ 2147483647 w 3765"/>
              <a:gd name="T5" fmla="*/ 2147483647 h 41"/>
              <a:gd name="T6" fmla="*/ 2147483647 w 3765"/>
              <a:gd name="T7" fmla="*/ 2147483647 h 41"/>
              <a:gd name="T8" fmla="*/ 2147483647 w 3765"/>
              <a:gd name="T9" fmla="*/ 2147483647 h 41"/>
              <a:gd name="T10" fmla="*/ 2147483647 w 3765"/>
              <a:gd name="T11" fmla="*/ 2147483647 h 41"/>
              <a:gd name="T12" fmla="*/ 2147483647 w 3765"/>
              <a:gd name="T13" fmla="*/ 2147483647 h 41"/>
              <a:gd name="T14" fmla="*/ 0 w 3765"/>
              <a:gd name="T15" fmla="*/ 2147483647 h 41"/>
              <a:gd name="T16" fmla="*/ 0 w 3765"/>
              <a:gd name="T17" fmla="*/ 2147483647 h 41"/>
              <a:gd name="T18" fmla="*/ 0 w 3765"/>
              <a:gd name="T19" fmla="*/ 2147483647 h 41"/>
              <a:gd name="T20" fmla="*/ 2147483647 w 3765"/>
              <a:gd name="T21" fmla="*/ 2147483647 h 41"/>
              <a:gd name="T22" fmla="*/ 2147483647 w 3765"/>
              <a:gd name="T23" fmla="*/ 2147483647 h 41"/>
              <a:gd name="T24" fmla="*/ 2147483647 w 3765"/>
              <a:gd name="T25" fmla="*/ 0 h 41"/>
              <a:gd name="T26" fmla="*/ 2147483647 w 3765"/>
              <a:gd name="T27" fmla="*/ 2147483647 h 41"/>
              <a:gd name="T28" fmla="*/ 2147483647 w 3765"/>
              <a:gd name="T29" fmla="*/ 2147483647 h 41"/>
              <a:gd name="T30" fmla="*/ 2147483647 w 3765"/>
              <a:gd name="T31" fmla="*/ 0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65" h="41">
                <a:moveTo>
                  <a:pt x="4" y="17"/>
                </a:moveTo>
                <a:lnTo>
                  <a:pt x="3731" y="17"/>
                </a:lnTo>
                <a:lnTo>
                  <a:pt x="3736" y="17"/>
                </a:lnTo>
                <a:lnTo>
                  <a:pt x="3731" y="23"/>
                </a:lnTo>
                <a:lnTo>
                  <a:pt x="4" y="23"/>
                </a:lnTo>
                <a:lnTo>
                  <a:pt x="0" y="23"/>
                </a:lnTo>
                <a:lnTo>
                  <a:pt x="0" y="17"/>
                </a:lnTo>
                <a:lnTo>
                  <a:pt x="4" y="17"/>
                </a:lnTo>
                <a:close/>
                <a:moveTo>
                  <a:pt x="3726" y="0"/>
                </a:moveTo>
                <a:lnTo>
                  <a:pt x="3765" y="17"/>
                </a:lnTo>
                <a:lnTo>
                  <a:pt x="3726" y="41"/>
                </a:lnTo>
                <a:lnTo>
                  <a:pt x="3726" y="0"/>
                </a:lnTo>
                <a:close/>
              </a:path>
            </a:pathLst>
          </a:custGeom>
          <a:solidFill>
            <a:srgbClr val="000000"/>
          </a:solidFill>
          <a:ln w="0">
            <a:solidFill>
              <a:srgbClr val="000000"/>
            </a:solidFill>
            <a:prstDash val="solid"/>
            <a:round/>
            <a:headEnd/>
            <a:tailEnd/>
          </a:ln>
        </p:spPr>
        <p:txBody>
          <a:bodyPr/>
          <a:lstStyle/>
          <a:p>
            <a:endParaRPr lang="sl-SI"/>
          </a:p>
        </p:txBody>
      </p:sp>
      <p:sp>
        <p:nvSpPr>
          <p:cNvPr id="43037" name="Rectangle 55"/>
          <p:cNvSpPr>
            <a:spLocks noChangeArrowheads="1"/>
          </p:cNvSpPr>
          <p:nvPr/>
        </p:nvSpPr>
        <p:spPr bwMode="auto">
          <a:xfrm>
            <a:off x="3213100" y="3119438"/>
            <a:ext cx="433388" cy="679450"/>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38" name="Rectangle 56"/>
          <p:cNvSpPr>
            <a:spLocks noChangeArrowheads="1"/>
          </p:cNvSpPr>
          <p:nvPr/>
        </p:nvSpPr>
        <p:spPr bwMode="auto">
          <a:xfrm>
            <a:off x="3213100" y="3119438"/>
            <a:ext cx="433388" cy="6794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39" name="Rectangle 57"/>
          <p:cNvSpPr>
            <a:spLocks noChangeArrowheads="1"/>
          </p:cNvSpPr>
          <p:nvPr/>
        </p:nvSpPr>
        <p:spPr bwMode="auto">
          <a:xfrm>
            <a:off x="4451350" y="3119438"/>
            <a:ext cx="433388" cy="679450"/>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0" name="Rectangle 58"/>
          <p:cNvSpPr>
            <a:spLocks noChangeArrowheads="1"/>
          </p:cNvSpPr>
          <p:nvPr/>
        </p:nvSpPr>
        <p:spPr bwMode="auto">
          <a:xfrm>
            <a:off x="4451350" y="3119438"/>
            <a:ext cx="433388" cy="6794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1" name="Rectangle 59"/>
          <p:cNvSpPr>
            <a:spLocks noChangeArrowheads="1"/>
          </p:cNvSpPr>
          <p:nvPr/>
        </p:nvSpPr>
        <p:spPr bwMode="auto">
          <a:xfrm>
            <a:off x="5627688" y="3613150"/>
            <a:ext cx="434975" cy="185738"/>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2" name="Rectangle 60"/>
          <p:cNvSpPr>
            <a:spLocks noChangeArrowheads="1"/>
          </p:cNvSpPr>
          <p:nvPr/>
        </p:nvSpPr>
        <p:spPr bwMode="auto">
          <a:xfrm>
            <a:off x="5627688" y="3613150"/>
            <a:ext cx="434975" cy="18573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3" name="Rectangle 61"/>
          <p:cNvSpPr>
            <a:spLocks noChangeArrowheads="1"/>
          </p:cNvSpPr>
          <p:nvPr/>
        </p:nvSpPr>
        <p:spPr bwMode="auto">
          <a:xfrm>
            <a:off x="6805613" y="3406775"/>
            <a:ext cx="433387" cy="392113"/>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4" name="Rectangle 62"/>
          <p:cNvSpPr>
            <a:spLocks noChangeArrowheads="1"/>
          </p:cNvSpPr>
          <p:nvPr/>
        </p:nvSpPr>
        <p:spPr bwMode="auto">
          <a:xfrm>
            <a:off x="6805613" y="3406775"/>
            <a:ext cx="433387" cy="39211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5" name="Rectangle 63"/>
          <p:cNvSpPr>
            <a:spLocks noChangeArrowheads="1"/>
          </p:cNvSpPr>
          <p:nvPr/>
        </p:nvSpPr>
        <p:spPr bwMode="auto">
          <a:xfrm>
            <a:off x="8105775" y="3492500"/>
            <a:ext cx="434975" cy="306388"/>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6" name="Rectangle 64"/>
          <p:cNvSpPr>
            <a:spLocks noChangeArrowheads="1"/>
          </p:cNvSpPr>
          <p:nvPr/>
        </p:nvSpPr>
        <p:spPr bwMode="auto">
          <a:xfrm>
            <a:off x="8105775" y="3492500"/>
            <a:ext cx="434975" cy="30638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47" name="Freeform 65"/>
          <p:cNvSpPr>
            <a:spLocks noEditPoints="1"/>
          </p:cNvSpPr>
          <p:nvPr/>
        </p:nvSpPr>
        <p:spPr bwMode="auto">
          <a:xfrm>
            <a:off x="2747963" y="2562225"/>
            <a:ext cx="61912" cy="1246188"/>
          </a:xfrm>
          <a:custGeom>
            <a:avLst/>
            <a:gdLst>
              <a:gd name="T0" fmla="*/ 2147483647 w 39"/>
              <a:gd name="T1" fmla="*/ 2147483647 h 785"/>
              <a:gd name="T2" fmla="*/ 2147483647 w 39"/>
              <a:gd name="T3" fmla="*/ 2147483647 h 785"/>
              <a:gd name="T4" fmla="*/ 2147483647 w 39"/>
              <a:gd name="T5" fmla="*/ 2147483647 h 785"/>
              <a:gd name="T6" fmla="*/ 2147483647 w 39"/>
              <a:gd name="T7" fmla="*/ 2147483647 h 785"/>
              <a:gd name="T8" fmla="*/ 2147483647 w 39"/>
              <a:gd name="T9" fmla="*/ 2147483647 h 785"/>
              <a:gd name="T10" fmla="*/ 2147483647 w 39"/>
              <a:gd name="T11" fmla="*/ 2147483647 h 785"/>
              <a:gd name="T12" fmla="*/ 2147483647 w 39"/>
              <a:gd name="T13" fmla="*/ 2147483647 h 785"/>
              <a:gd name="T14" fmla="*/ 2147483647 w 39"/>
              <a:gd name="T15" fmla="*/ 2147483647 h 785"/>
              <a:gd name="T16" fmla="*/ 2147483647 w 39"/>
              <a:gd name="T17" fmla="*/ 2147483647 h 785"/>
              <a:gd name="T18" fmla="*/ 2147483647 w 39"/>
              <a:gd name="T19" fmla="*/ 2147483647 h 785"/>
              <a:gd name="T20" fmla="*/ 2147483647 w 39"/>
              <a:gd name="T21" fmla="*/ 2147483647 h 785"/>
              <a:gd name="T22" fmla="*/ 2147483647 w 39"/>
              <a:gd name="T23" fmla="*/ 2147483647 h 785"/>
              <a:gd name="T24" fmla="*/ 0 w 39"/>
              <a:gd name="T25" fmla="*/ 2147483647 h 785"/>
              <a:gd name="T26" fmla="*/ 2147483647 w 39"/>
              <a:gd name="T27" fmla="*/ 0 h 785"/>
              <a:gd name="T28" fmla="*/ 2147483647 w 39"/>
              <a:gd name="T29" fmla="*/ 2147483647 h 785"/>
              <a:gd name="T30" fmla="*/ 0 w 39"/>
              <a:gd name="T31" fmla="*/ 2147483647 h 7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 h="785">
                <a:moveTo>
                  <a:pt x="15" y="779"/>
                </a:moveTo>
                <a:lnTo>
                  <a:pt x="15" y="35"/>
                </a:lnTo>
                <a:lnTo>
                  <a:pt x="15" y="29"/>
                </a:lnTo>
                <a:lnTo>
                  <a:pt x="19" y="29"/>
                </a:lnTo>
                <a:lnTo>
                  <a:pt x="24" y="35"/>
                </a:lnTo>
                <a:lnTo>
                  <a:pt x="19" y="779"/>
                </a:lnTo>
                <a:lnTo>
                  <a:pt x="19" y="785"/>
                </a:lnTo>
                <a:lnTo>
                  <a:pt x="15" y="785"/>
                </a:lnTo>
                <a:lnTo>
                  <a:pt x="15" y="779"/>
                </a:lnTo>
                <a:close/>
                <a:moveTo>
                  <a:pt x="0" y="41"/>
                </a:moveTo>
                <a:lnTo>
                  <a:pt x="19" y="0"/>
                </a:lnTo>
                <a:lnTo>
                  <a:pt x="39" y="41"/>
                </a:lnTo>
                <a:lnTo>
                  <a:pt x="0" y="41"/>
                </a:lnTo>
                <a:close/>
              </a:path>
            </a:pathLst>
          </a:custGeom>
          <a:solidFill>
            <a:srgbClr val="000000"/>
          </a:solidFill>
          <a:ln w="0">
            <a:solidFill>
              <a:srgbClr val="000000"/>
            </a:solidFill>
            <a:prstDash val="solid"/>
            <a:round/>
            <a:headEnd/>
            <a:tailEnd/>
          </a:ln>
        </p:spPr>
        <p:txBody>
          <a:bodyPr/>
          <a:lstStyle/>
          <a:p>
            <a:endParaRPr lang="sl-SI"/>
          </a:p>
        </p:txBody>
      </p:sp>
      <p:sp>
        <p:nvSpPr>
          <p:cNvPr id="43048" name="AutoShape 66"/>
          <p:cNvSpPr>
            <a:spLocks noChangeAspect="1" noChangeArrowheads="1" noTextEdit="1"/>
          </p:cNvSpPr>
          <p:nvPr/>
        </p:nvSpPr>
        <p:spPr bwMode="auto">
          <a:xfrm>
            <a:off x="2760663" y="4365625"/>
            <a:ext cx="5976937"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43049" name="Line 68"/>
          <p:cNvSpPr>
            <a:spLocks noChangeShapeType="1"/>
          </p:cNvSpPr>
          <p:nvPr/>
        </p:nvSpPr>
        <p:spPr bwMode="auto">
          <a:xfrm>
            <a:off x="3413125" y="6037263"/>
            <a:ext cx="44608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43050" name="Line 69"/>
          <p:cNvSpPr>
            <a:spLocks noChangeShapeType="1"/>
          </p:cNvSpPr>
          <p:nvPr/>
        </p:nvSpPr>
        <p:spPr bwMode="auto">
          <a:xfrm>
            <a:off x="4735513" y="6037263"/>
            <a:ext cx="29845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43051" name="Line 70"/>
          <p:cNvSpPr>
            <a:spLocks noChangeShapeType="1"/>
          </p:cNvSpPr>
          <p:nvPr/>
        </p:nvSpPr>
        <p:spPr bwMode="auto">
          <a:xfrm>
            <a:off x="5902325" y="6037263"/>
            <a:ext cx="300038"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43052" name="Line 71"/>
          <p:cNvSpPr>
            <a:spLocks noChangeShapeType="1"/>
          </p:cNvSpPr>
          <p:nvPr/>
        </p:nvSpPr>
        <p:spPr bwMode="auto">
          <a:xfrm>
            <a:off x="7078663" y="6037263"/>
            <a:ext cx="40640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43053" name="Line 72"/>
          <p:cNvSpPr>
            <a:spLocks noChangeShapeType="1"/>
          </p:cNvSpPr>
          <p:nvPr/>
        </p:nvSpPr>
        <p:spPr bwMode="auto">
          <a:xfrm>
            <a:off x="8353425" y="6037263"/>
            <a:ext cx="30797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43054" name="Rectangle 73"/>
          <p:cNvSpPr>
            <a:spLocks noChangeArrowheads="1"/>
          </p:cNvSpPr>
          <p:nvPr/>
        </p:nvSpPr>
        <p:spPr bwMode="auto">
          <a:xfrm>
            <a:off x="8483600" y="605472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T</a:t>
            </a:r>
            <a:endParaRPr lang="sl-SI" altLang="sl-SI" sz="1400"/>
          </a:p>
        </p:txBody>
      </p:sp>
      <p:sp>
        <p:nvSpPr>
          <p:cNvPr id="43055" name="Rectangle 74"/>
          <p:cNvSpPr>
            <a:spLocks noChangeArrowheads="1"/>
          </p:cNvSpPr>
          <p:nvPr/>
        </p:nvSpPr>
        <p:spPr bwMode="auto">
          <a:xfrm>
            <a:off x="8475663" y="5730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D</a:t>
            </a:r>
            <a:endParaRPr lang="sl-SI" altLang="sl-SI" sz="1400"/>
          </a:p>
        </p:txBody>
      </p:sp>
      <p:sp>
        <p:nvSpPr>
          <p:cNvPr id="43056" name="Rectangle 75"/>
          <p:cNvSpPr>
            <a:spLocks noChangeArrowheads="1"/>
          </p:cNvSpPr>
          <p:nvPr/>
        </p:nvSpPr>
        <p:spPr bwMode="auto">
          <a:xfrm>
            <a:off x="7939088" y="5878513"/>
            <a:ext cx="10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c</a:t>
            </a:r>
            <a:endParaRPr lang="sl-SI" altLang="sl-SI" sz="1400"/>
          </a:p>
        </p:txBody>
      </p:sp>
      <p:sp>
        <p:nvSpPr>
          <p:cNvPr id="43057" name="Rectangle 76"/>
          <p:cNvSpPr>
            <a:spLocks noChangeArrowheads="1"/>
          </p:cNvSpPr>
          <p:nvPr/>
        </p:nvSpPr>
        <p:spPr bwMode="auto">
          <a:xfrm>
            <a:off x="7200900" y="6054725"/>
            <a:ext cx="266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SC</a:t>
            </a:r>
            <a:endParaRPr lang="sl-SI" altLang="sl-SI" sz="1400"/>
          </a:p>
        </p:txBody>
      </p:sp>
      <p:sp>
        <p:nvSpPr>
          <p:cNvPr id="43058" name="Rectangle 77"/>
          <p:cNvSpPr>
            <a:spLocks noChangeArrowheads="1"/>
          </p:cNvSpPr>
          <p:nvPr/>
        </p:nvSpPr>
        <p:spPr bwMode="auto">
          <a:xfrm>
            <a:off x="7254875" y="5730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D</a:t>
            </a:r>
            <a:endParaRPr lang="sl-SI" altLang="sl-SI" sz="1400"/>
          </a:p>
        </p:txBody>
      </p:sp>
      <p:sp>
        <p:nvSpPr>
          <p:cNvPr id="43059" name="Rectangle 78"/>
          <p:cNvSpPr>
            <a:spLocks noChangeArrowheads="1"/>
          </p:cNvSpPr>
          <p:nvPr/>
        </p:nvSpPr>
        <p:spPr bwMode="auto">
          <a:xfrm>
            <a:off x="6648450" y="5878513"/>
            <a:ext cx="10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c</a:t>
            </a:r>
            <a:endParaRPr lang="sl-SI" altLang="sl-SI" sz="1400"/>
          </a:p>
        </p:txBody>
      </p:sp>
      <p:sp>
        <p:nvSpPr>
          <p:cNvPr id="43060" name="Rectangle 79"/>
          <p:cNvSpPr>
            <a:spLocks noChangeArrowheads="1"/>
          </p:cNvSpPr>
          <p:nvPr/>
        </p:nvSpPr>
        <p:spPr bwMode="auto">
          <a:xfrm>
            <a:off x="6048375" y="605472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h</a:t>
            </a:r>
            <a:endParaRPr lang="sl-SI" altLang="sl-SI" sz="1400"/>
          </a:p>
        </p:txBody>
      </p:sp>
      <p:sp>
        <p:nvSpPr>
          <p:cNvPr id="43061" name="Rectangle 80"/>
          <p:cNvSpPr>
            <a:spLocks noChangeArrowheads="1"/>
          </p:cNvSpPr>
          <p:nvPr/>
        </p:nvSpPr>
        <p:spPr bwMode="auto">
          <a:xfrm>
            <a:off x="6018213" y="5730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D</a:t>
            </a:r>
            <a:endParaRPr lang="sl-SI" altLang="sl-SI" sz="1400"/>
          </a:p>
        </p:txBody>
      </p:sp>
      <p:sp>
        <p:nvSpPr>
          <p:cNvPr id="43062" name="Rectangle 81"/>
          <p:cNvSpPr>
            <a:spLocks noChangeArrowheads="1"/>
          </p:cNvSpPr>
          <p:nvPr/>
        </p:nvSpPr>
        <p:spPr bwMode="auto">
          <a:xfrm>
            <a:off x="5480050" y="5878513"/>
            <a:ext cx="10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c</a:t>
            </a:r>
            <a:endParaRPr lang="sl-SI" altLang="sl-SI" sz="1400"/>
          </a:p>
        </p:txBody>
      </p:sp>
      <p:sp>
        <p:nvSpPr>
          <p:cNvPr id="43063" name="Rectangle 82"/>
          <p:cNvSpPr>
            <a:spLocks noChangeArrowheads="1"/>
          </p:cNvSpPr>
          <p:nvPr/>
        </p:nvSpPr>
        <p:spPr bwMode="auto">
          <a:xfrm>
            <a:off x="4881563" y="6054725"/>
            <a:ext cx="307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HR</a:t>
            </a:r>
            <a:endParaRPr lang="sl-SI" altLang="sl-SI" sz="1400"/>
          </a:p>
        </p:txBody>
      </p:sp>
      <p:sp>
        <p:nvSpPr>
          <p:cNvPr id="43064" name="Rectangle 83"/>
          <p:cNvSpPr>
            <a:spLocks noChangeArrowheads="1"/>
          </p:cNvSpPr>
          <p:nvPr/>
        </p:nvSpPr>
        <p:spPr bwMode="auto">
          <a:xfrm>
            <a:off x="4849813" y="5730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D</a:t>
            </a:r>
            <a:endParaRPr lang="sl-SI" altLang="sl-SI" sz="1400"/>
          </a:p>
        </p:txBody>
      </p:sp>
      <p:sp>
        <p:nvSpPr>
          <p:cNvPr id="43065" name="Rectangle 84"/>
          <p:cNvSpPr>
            <a:spLocks noChangeArrowheads="1"/>
          </p:cNvSpPr>
          <p:nvPr/>
        </p:nvSpPr>
        <p:spPr bwMode="auto">
          <a:xfrm>
            <a:off x="4305300" y="5878513"/>
            <a:ext cx="10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c</a:t>
            </a:r>
            <a:endParaRPr lang="sl-SI" altLang="sl-SI" sz="1400"/>
          </a:p>
        </p:txBody>
      </p:sp>
      <p:sp>
        <p:nvSpPr>
          <p:cNvPr id="43066" name="Rectangle 85"/>
          <p:cNvSpPr>
            <a:spLocks noChangeArrowheads="1"/>
          </p:cNvSpPr>
          <p:nvPr/>
        </p:nvSpPr>
        <p:spPr bwMode="auto">
          <a:xfrm>
            <a:off x="3536950" y="6054725"/>
            <a:ext cx="444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HRV</a:t>
            </a:r>
            <a:endParaRPr lang="sl-SI" altLang="sl-SI" sz="1400"/>
          </a:p>
        </p:txBody>
      </p:sp>
      <p:sp>
        <p:nvSpPr>
          <p:cNvPr id="43067" name="Rectangle 86"/>
          <p:cNvSpPr>
            <a:spLocks noChangeArrowheads="1"/>
          </p:cNvSpPr>
          <p:nvPr/>
        </p:nvSpPr>
        <p:spPr bwMode="auto">
          <a:xfrm>
            <a:off x="3605213" y="5730875"/>
            <a:ext cx="165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D</a:t>
            </a:r>
            <a:endParaRPr lang="sl-SI" altLang="sl-SI" sz="1400"/>
          </a:p>
        </p:txBody>
      </p:sp>
      <p:sp>
        <p:nvSpPr>
          <p:cNvPr id="43068" name="Rectangle 87"/>
          <p:cNvSpPr>
            <a:spLocks noChangeArrowheads="1"/>
          </p:cNvSpPr>
          <p:nvPr/>
        </p:nvSpPr>
        <p:spPr bwMode="auto">
          <a:xfrm>
            <a:off x="3014663" y="5878513"/>
            <a:ext cx="10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solidFill>
                  <a:srgbClr val="000000"/>
                </a:solidFill>
                <a:latin typeface="Times New Roman" pitchFamily="18" charset="0"/>
              </a:rPr>
              <a:t>c</a:t>
            </a:r>
            <a:endParaRPr lang="sl-SI" altLang="sl-SI" sz="1400"/>
          </a:p>
        </p:txBody>
      </p:sp>
      <p:sp>
        <p:nvSpPr>
          <p:cNvPr id="43069" name="Rectangle 88"/>
          <p:cNvSpPr>
            <a:spLocks noChangeArrowheads="1"/>
          </p:cNvSpPr>
          <p:nvPr/>
        </p:nvSpPr>
        <p:spPr bwMode="auto">
          <a:xfrm>
            <a:off x="8377238" y="6037263"/>
            <a:ext cx="112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0" name="Rectangle 89"/>
          <p:cNvSpPr>
            <a:spLocks noChangeArrowheads="1"/>
          </p:cNvSpPr>
          <p:nvPr/>
        </p:nvSpPr>
        <p:spPr bwMode="auto">
          <a:xfrm>
            <a:off x="8369300" y="5713413"/>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1" name="Rectangle 90"/>
          <p:cNvSpPr>
            <a:spLocks noChangeArrowheads="1"/>
          </p:cNvSpPr>
          <p:nvPr/>
        </p:nvSpPr>
        <p:spPr bwMode="auto">
          <a:xfrm>
            <a:off x="8177213" y="5861050"/>
            <a:ext cx="125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2" name="Rectangle 91"/>
          <p:cNvSpPr>
            <a:spLocks noChangeArrowheads="1"/>
          </p:cNvSpPr>
          <p:nvPr/>
        </p:nvSpPr>
        <p:spPr bwMode="auto">
          <a:xfrm>
            <a:off x="7086600" y="6037263"/>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3" name="Rectangle 92"/>
          <p:cNvSpPr>
            <a:spLocks noChangeArrowheads="1"/>
          </p:cNvSpPr>
          <p:nvPr/>
        </p:nvSpPr>
        <p:spPr bwMode="auto">
          <a:xfrm>
            <a:off x="7138988" y="5713413"/>
            <a:ext cx="112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4" name="Rectangle 93"/>
          <p:cNvSpPr>
            <a:spLocks noChangeArrowheads="1"/>
          </p:cNvSpPr>
          <p:nvPr/>
        </p:nvSpPr>
        <p:spPr bwMode="auto">
          <a:xfrm>
            <a:off x="6894513" y="5861050"/>
            <a:ext cx="125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5" name="Rectangle 94"/>
          <p:cNvSpPr>
            <a:spLocks noChangeArrowheads="1"/>
          </p:cNvSpPr>
          <p:nvPr/>
        </p:nvSpPr>
        <p:spPr bwMode="auto">
          <a:xfrm>
            <a:off x="5940425" y="6037263"/>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6" name="Rectangle 95"/>
          <p:cNvSpPr>
            <a:spLocks noChangeArrowheads="1"/>
          </p:cNvSpPr>
          <p:nvPr/>
        </p:nvSpPr>
        <p:spPr bwMode="auto">
          <a:xfrm>
            <a:off x="5910263" y="5713413"/>
            <a:ext cx="112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7" name="Rectangle 96"/>
          <p:cNvSpPr>
            <a:spLocks noChangeArrowheads="1"/>
          </p:cNvSpPr>
          <p:nvPr/>
        </p:nvSpPr>
        <p:spPr bwMode="auto">
          <a:xfrm>
            <a:off x="5718175" y="5861050"/>
            <a:ext cx="125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8" name="Rectangle 97"/>
          <p:cNvSpPr>
            <a:spLocks noChangeArrowheads="1"/>
          </p:cNvSpPr>
          <p:nvPr/>
        </p:nvSpPr>
        <p:spPr bwMode="auto">
          <a:xfrm>
            <a:off x="4773613" y="6037263"/>
            <a:ext cx="1127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79" name="Rectangle 98"/>
          <p:cNvSpPr>
            <a:spLocks noChangeArrowheads="1"/>
          </p:cNvSpPr>
          <p:nvPr/>
        </p:nvSpPr>
        <p:spPr bwMode="auto">
          <a:xfrm>
            <a:off x="4743450" y="5713413"/>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80" name="Rectangle 99"/>
          <p:cNvSpPr>
            <a:spLocks noChangeArrowheads="1"/>
          </p:cNvSpPr>
          <p:nvPr/>
        </p:nvSpPr>
        <p:spPr bwMode="auto">
          <a:xfrm>
            <a:off x="4551363" y="5861050"/>
            <a:ext cx="125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81" name="Rectangle 100"/>
          <p:cNvSpPr>
            <a:spLocks noChangeArrowheads="1"/>
          </p:cNvSpPr>
          <p:nvPr/>
        </p:nvSpPr>
        <p:spPr bwMode="auto">
          <a:xfrm>
            <a:off x="3429000" y="6037263"/>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82" name="Rectangle 101"/>
          <p:cNvSpPr>
            <a:spLocks noChangeArrowheads="1"/>
          </p:cNvSpPr>
          <p:nvPr/>
        </p:nvSpPr>
        <p:spPr bwMode="auto">
          <a:xfrm>
            <a:off x="3498850" y="5713413"/>
            <a:ext cx="1127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83" name="Rectangle 102"/>
          <p:cNvSpPr>
            <a:spLocks noChangeArrowheads="1"/>
          </p:cNvSpPr>
          <p:nvPr/>
        </p:nvSpPr>
        <p:spPr bwMode="auto">
          <a:xfrm>
            <a:off x="3236913" y="5861050"/>
            <a:ext cx="1254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solidFill>
                  <a:srgbClr val="000000"/>
                </a:solidFill>
                <a:latin typeface="Symbol" pitchFamily="18" charset="2"/>
              </a:rPr>
              <a:t>=</a:t>
            </a:r>
            <a:endParaRPr lang="sl-SI" altLang="sl-SI" sz="1400"/>
          </a:p>
        </p:txBody>
      </p:sp>
      <p:sp>
        <p:nvSpPr>
          <p:cNvPr id="43084" name="Rectangle 103"/>
          <p:cNvSpPr>
            <a:spLocks noChangeArrowheads="1"/>
          </p:cNvSpPr>
          <p:nvPr/>
        </p:nvSpPr>
        <p:spPr bwMode="auto">
          <a:xfrm>
            <a:off x="8031163" y="6026150"/>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rPr>
              <a:t>5</a:t>
            </a:r>
            <a:endParaRPr lang="sl-SI" altLang="sl-SI" sz="1400"/>
          </a:p>
        </p:txBody>
      </p:sp>
      <p:sp>
        <p:nvSpPr>
          <p:cNvPr id="43085" name="Rectangle 104"/>
          <p:cNvSpPr>
            <a:spLocks noChangeArrowheads="1"/>
          </p:cNvSpPr>
          <p:nvPr/>
        </p:nvSpPr>
        <p:spPr bwMode="auto">
          <a:xfrm>
            <a:off x="6754813" y="6026150"/>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rPr>
              <a:t>4</a:t>
            </a:r>
            <a:endParaRPr lang="sl-SI" altLang="sl-SI" sz="1400"/>
          </a:p>
        </p:txBody>
      </p:sp>
      <p:sp>
        <p:nvSpPr>
          <p:cNvPr id="43086" name="Rectangle 105"/>
          <p:cNvSpPr>
            <a:spLocks noChangeArrowheads="1"/>
          </p:cNvSpPr>
          <p:nvPr/>
        </p:nvSpPr>
        <p:spPr bwMode="auto">
          <a:xfrm>
            <a:off x="5580063" y="6026150"/>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rPr>
              <a:t>3</a:t>
            </a:r>
            <a:endParaRPr lang="sl-SI" altLang="sl-SI" sz="1400"/>
          </a:p>
        </p:txBody>
      </p:sp>
      <p:sp>
        <p:nvSpPr>
          <p:cNvPr id="43087" name="Rectangle 106"/>
          <p:cNvSpPr>
            <a:spLocks noChangeArrowheads="1"/>
          </p:cNvSpPr>
          <p:nvPr/>
        </p:nvSpPr>
        <p:spPr bwMode="auto">
          <a:xfrm>
            <a:off x="4405313" y="6026150"/>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rPr>
              <a:t>2</a:t>
            </a:r>
            <a:endParaRPr lang="sl-SI" altLang="sl-SI" sz="1400"/>
          </a:p>
        </p:txBody>
      </p:sp>
      <p:sp>
        <p:nvSpPr>
          <p:cNvPr id="43088" name="Rectangle 107"/>
          <p:cNvSpPr>
            <a:spLocks noChangeArrowheads="1"/>
          </p:cNvSpPr>
          <p:nvPr/>
        </p:nvSpPr>
        <p:spPr bwMode="auto">
          <a:xfrm>
            <a:off x="3106738" y="6026150"/>
            <a:ext cx="635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rPr>
              <a:t>1</a:t>
            </a:r>
            <a:endParaRPr lang="sl-SI" altLang="sl-SI" sz="1400"/>
          </a:p>
        </p:txBody>
      </p:sp>
      <p:sp>
        <p:nvSpPr>
          <p:cNvPr id="43089" name="Freeform 108"/>
          <p:cNvSpPr>
            <a:spLocks noEditPoints="1"/>
          </p:cNvSpPr>
          <p:nvPr/>
        </p:nvSpPr>
        <p:spPr bwMode="auto">
          <a:xfrm>
            <a:off x="2790825" y="5565775"/>
            <a:ext cx="5930900" cy="65088"/>
          </a:xfrm>
          <a:custGeom>
            <a:avLst/>
            <a:gdLst>
              <a:gd name="T0" fmla="*/ 2147483647 w 3736"/>
              <a:gd name="T1" fmla="*/ 2147483647 h 41"/>
              <a:gd name="T2" fmla="*/ 2147483647 w 3736"/>
              <a:gd name="T3" fmla="*/ 2147483647 h 41"/>
              <a:gd name="T4" fmla="*/ 2147483647 w 3736"/>
              <a:gd name="T5" fmla="*/ 2147483647 h 41"/>
              <a:gd name="T6" fmla="*/ 2147483647 w 3736"/>
              <a:gd name="T7" fmla="*/ 2147483647 h 41"/>
              <a:gd name="T8" fmla="*/ 2147483647 w 3736"/>
              <a:gd name="T9" fmla="*/ 2147483647 h 41"/>
              <a:gd name="T10" fmla="*/ 2147483647 w 3736"/>
              <a:gd name="T11" fmla="*/ 2147483647 h 41"/>
              <a:gd name="T12" fmla="*/ 2147483647 w 3736"/>
              <a:gd name="T13" fmla="*/ 2147483647 h 41"/>
              <a:gd name="T14" fmla="*/ 2147483647 w 3736"/>
              <a:gd name="T15" fmla="*/ 2147483647 h 41"/>
              <a:gd name="T16" fmla="*/ 0 w 3736"/>
              <a:gd name="T17" fmla="*/ 2147483647 h 41"/>
              <a:gd name="T18" fmla="*/ 2147483647 w 3736"/>
              <a:gd name="T19" fmla="*/ 2147483647 h 41"/>
              <a:gd name="T20" fmla="*/ 2147483647 w 3736"/>
              <a:gd name="T21" fmla="*/ 2147483647 h 41"/>
              <a:gd name="T22" fmla="*/ 2147483647 w 3736"/>
              <a:gd name="T23" fmla="*/ 2147483647 h 41"/>
              <a:gd name="T24" fmla="*/ 2147483647 w 3736"/>
              <a:gd name="T25" fmla="*/ 0 h 41"/>
              <a:gd name="T26" fmla="*/ 2147483647 w 3736"/>
              <a:gd name="T27" fmla="*/ 2147483647 h 41"/>
              <a:gd name="T28" fmla="*/ 2147483647 w 3736"/>
              <a:gd name="T29" fmla="*/ 2147483647 h 41"/>
              <a:gd name="T30" fmla="*/ 2147483647 w 3736"/>
              <a:gd name="T31" fmla="*/ 0 h 4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736" h="41">
                <a:moveTo>
                  <a:pt x="5" y="17"/>
                </a:moveTo>
                <a:lnTo>
                  <a:pt x="3702" y="17"/>
                </a:lnTo>
                <a:lnTo>
                  <a:pt x="3707" y="23"/>
                </a:lnTo>
                <a:lnTo>
                  <a:pt x="3702" y="29"/>
                </a:lnTo>
                <a:lnTo>
                  <a:pt x="5" y="29"/>
                </a:lnTo>
                <a:lnTo>
                  <a:pt x="5" y="23"/>
                </a:lnTo>
                <a:lnTo>
                  <a:pt x="0" y="23"/>
                </a:lnTo>
                <a:lnTo>
                  <a:pt x="5" y="23"/>
                </a:lnTo>
                <a:lnTo>
                  <a:pt x="5" y="17"/>
                </a:lnTo>
                <a:close/>
                <a:moveTo>
                  <a:pt x="3698" y="0"/>
                </a:moveTo>
                <a:lnTo>
                  <a:pt x="3736" y="23"/>
                </a:lnTo>
                <a:lnTo>
                  <a:pt x="3698" y="41"/>
                </a:lnTo>
                <a:lnTo>
                  <a:pt x="3698" y="0"/>
                </a:lnTo>
                <a:close/>
              </a:path>
            </a:pathLst>
          </a:custGeom>
          <a:solidFill>
            <a:srgbClr val="000000"/>
          </a:solidFill>
          <a:ln w="0">
            <a:solidFill>
              <a:srgbClr val="000000"/>
            </a:solidFill>
            <a:prstDash val="solid"/>
            <a:round/>
            <a:headEnd/>
            <a:tailEnd/>
          </a:ln>
        </p:spPr>
        <p:txBody>
          <a:bodyPr/>
          <a:lstStyle/>
          <a:p>
            <a:endParaRPr lang="sl-SI"/>
          </a:p>
        </p:txBody>
      </p:sp>
      <p:sp>
        <p:nvSpPr>
          <p:cNvPr id="43090" name="Rectangle 109"/>
          <p:cNvSpPr>
            <a:spLocks noChangeArrowheads="1"/>
          </p:cNvSpPr>
          <p:nvPr/>
        </p:nvSpPr>
        <p:spPr bwMode="auto">
          <a:xfrm>
            <a:off x="3228975" y="4614863"/>
            <a:ext cx="430213" cy="987425"/>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1" name="Rectangle 110"/>
          <p:cNvSpPr>
            <a:spLocks noChangeArrowheads="1"/>
          </p:cNvSpPr>
          <p:nvPr/>
        </p:nvSpPr>
        <p:spPr bwMode="auto">
          <a:xfrm>
            <a:off x="3228975" y="4614863"/>
            <a:ext cx="430213" cy="98742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2" name="Rectangle 111"/>
          <p:cNvSpPr>
            <a:spLocks noChangeArrowheads="1"/>
          </p:cNvSpPr>
          <p:nvPr/>
        </p:nvSpPr>
        <p:spPr bwMode="auto">
          <a:xfrm>
            <a:off x="4457700" y="5538788"/>
            <a:ext cx="430213" cy="63500"/>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3" name="Rectangle 112"/>
          <p:cNvSpPr>
            <a:spLocks noChangeArrowheads="1"/>
          </p:cNvSpPr>
          <p:nvPr/>
        </p:nvSpPr>
        <p:spPr bwMode="auto">
          <a:xfrm>
            <a:off x="4457700" y="5538788"/>
            <a:ext cx="430213" cy="6350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4" name="Rectangle 113"/>
          <p:cNvSpPr>
            <a:spLocks noChangeArrowheads="1"/>
          </p:cNvSpPr>
          <p:nvPr/>
        </p:nvSpPr>
        <p:spPr bwMode="auto">
          <a:xfrm>
            <a:off x="5626100" y="5483225"/>
            <a:ext cx="430213" cy="119063"/>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5" name="Rectangle 114"/>
          <p:cNvSpPr>
            <a:spLocks noChangeArrowheads="1"/>
          </p:cNvSpPr>
          <p:nvPr/>
        </p:nvSpPr>
        <p:spPr bwMode="auto">
          <a:xfrm>
            <a:off x="5626100" y="5483225"/>
            <a:ext cx="430213" cy="11906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6" name="Rectangle 115"/>
          <p:cNvSpPr>
            <a:spLocks noChangeArrowheads="1"/>
          </p:cNvSpPr>
          <p:nvPr/>
        </p:nvSpPr>
        <p:spPr bwMode="auto">
          <a:xfrm>
            <a:off x="6794500" y="5305425"/>
            <a:ext cx="430213" cy="296863"/>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7" name="Rectangle 116"/>
          <p:cNvSpPr>
            <a:spLocks noChangeArrowheads="1"/>
          </p:cNvSpPr>
          <p:nvPr/>
        </p:nvSpPr>
        <p:spPr bwMode="auto">
          <a:xfrm>
            <a:off x="6794500" y="5305425"/>
            <a:ext cx="430213" cy="29686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8" name="Rectangle 117"/>
          <p:cNvSpPr>
            <a:spLocks noChangeArrowheads="1"/>
          </p:cNvSpPr>
          <p:nvPr/>
        </p:nvSpPr>
        <p:spPr bwMode="auto">
          <a:xfrm>
            <a:off x="8085138" y="5376863"/>
            <a:ext cx="430212" cy="225425"/>
          </a:xfrm>
          <a:prstGeom prst="rect">
            <a:avLst/>
          </a:prstGeom>
          <a:solidFill>
            <a:srgbClr val="FF7B2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099" name="Rectangle 118"/>
          <p:cNvSpPr>
            <a:spLocks noChangeArrowheads="1"/>
          </p:cNvSpPr>
          <p:nvPr/>
        </p:nvSpPr>
        <p:spPr bwMode="auto">
          <a:xfrm>
            <a:off x="8085138" y="5376863"/>
            <a:ext cx="430212" cy="22542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43100" name="Freeform 119"/>
          <p:cNvSpPr>
            <a:spLocks noEditPoints="1"/>
          </p:cNvSpPr>
          <p:nvPr/>
        </p:nvSpPr>
        <p:spPr bwMode="auto">
          <a:xfrm>
            <a:off x="2768600" y="4375150"/>
            <a:ext cx="61913" cy="1236663"/>
          </a:xfrm>
          <a:custGeom>
            <a:avLst/>
            <a:gdLst>
              <a:gd name="T0" fmla="*/ 2147483647 w 39"/>
              <a:gd name="T1" fmla="*/ 2147483647 h 779"/>
              <a:gd name="T2" fmla="*/ 2147483647 w 39"/>
              <a:gd name="T3" fmla="*/ 2147483647 h 779"/>
              <a:gd name="T4" fmla="*/ 2147483647 w 39"/>
              <a:gd name="T5" fmla="*/ 2147483647 h 779"/>
              <a:gd name="T6" fmla="*/ 2147483647 w 39"/>
              <a:gd name="T7" fmla="*/ 2147483647 h 779"/>
              <a:gd name="T8" fmla="*/ 2147483647 w 39"/>
              <a:gd name="T9" fmla="*/ 2147483647 h 779"/>
              <a:gd name="T10" fmla="*/ 2147483647 w 39"/>
              <a:gd name="T11" fmla="*/ 2147483647 h 779"/>
              <a:gd name="T12" fmla="*/ 2147483647 w 39"/>
              <a:gd name="T13" fmla="*/ 2147483647 h 779"/>
              <a:gd name="T14" fmla="*/ 2147483647 w 39"/>
              <a:gd name="T15" fmla="*/ 2147483647 h 779"/>
              <a:gd name="T16" fmla="*/ 2147483647 w 39"/>
              <a:gd name="T17" fmla="*/ 2147483647 h 779"/>
              <a:gd name="T18" fmla="*/ 2147483647 w 39"/>
              <a:gd name="T19" fmla="*/ 2147483647 h 779"/>
              <a:gd name="T20" fmla="*/ 2147483647 w 39"/>
              <a:gd name="T21" fmla="*/ 2147483647 h 779"/>
              <a:gd name="T22" fmla="*/ 2147483647 w 39"/>
              <a:gd name="T23" fmla="*/ 2147483647 h 779"/>
              <a:gd name="T24" fmla="*/ 0 w 39"/>
              <a:gd name="T25" fmla="*/ 2147483647 h 779"/>
              <a:gd name="T26" fmla="*/ 2147483647 w 39"/>
              <a:gd name="T27" fmla="*/ 0 h 779"/>
              <a:gd name="T28" fmla="*/ 2147483647 w 39"/>
              <a:gd name="T29" fmla="*/ 2147483647 h 779"/>
              <a:gd name="T30" fmla="*/ 0 w 39"/>
              <a:gd name="T31" fmla="*/ 2147483647 h 7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 h="779">
                <a:moveTo>
                  <a:pt x="14" y="773"/>
                </a:moveTo>
                <a:lnTo>
                  <a:pt x="14" y="29"/>
                </a:lnTo>
                <a:lnTo>
                  <a:pt x="19" y="29"/>
                </a:lnTo>
                <a:lnTo>
                  <a:pt x="24" y="29"/>
                </a:lnTo>
                <a:lnTo>
                  <a:pt x="24" y="773"/>
                </a:lnTo>
                <a:lnTo>
                  <a:pt x="19" y="779"/>
                </a:lnTo>
                <a:lnTo>
                  <a:pt x="19" y="773"/>
                </a:lnTo>
                <a:lnTo>
                  <a:pt x="14" y="773"/>
                </a:lnTo>
                <a:close/>
                <a:moveTo>
                  <a:pt x="0" y="41"/>
                </a:moveTo>
                <a:lnTo>
                  <a:pt x="19" y="0"/>
                </a:lnTo>
                <a:lnTo>
                  <a:pt x="39" y="41"/>
                </a:lnTo>
                <a:lnTo>
                  <a:pt x="0" y="41"/>
                </a:lnTo>
                <a:close/>
              </a:path>
            </a:pathLst>
          </a:custGeom>
          <a:solidFill>
            <a:srgbClr val="000000"/>
          </a:solidFill>
          <a:ln w="0">
            <a:solidFill>
              <a:srgbClr val="000000"/>
            </a:solidFill>
            <a:prstDash val="solid"/>
            <a:round/>
            <a:headEnd/>
            <a:tailEnd/>
          </a:ln>
        </p:spPr>
        <p:txBody>
          <a:bodyPr/>
          <a:lstStyle/>
          <a:p>
            <a:endParaRPr lang="sl-SI"/>
          </a:p>
        </p:txBody>
      </p:sp>
      <p:sp>
        <p:nvSpPr>
          <p:cNvPr id="43101" name="Text Box 120"/>
          <p:cNvSpPr txBox="1">
            <a:spLocks noChangeArrowheads="1"/>
          </p:cNvSpPr>
          <p:nvPr/>
        </p:nvSpPr>
        <p:spPr bwMode="auto">
          <a:xfrm>
            <a:off x="2963863" y="2614613"/>
            <a:ext cx="5969000"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t>sprem. utr.         utrip	             višina        prevodnost      temperatura</a:t>
            </a:r>
          </a:p>
        </p:txBody>
      </p:sp>
      <p:sp>
        <p:nvSpPr>
          <p:cNvPr id="43102" name="Rectangle 16"/>
          <p:cNvSpPr>
            <a:spLocks noChangeArrowheads="1"/>
          </p:cNvSpPr>
          <p:nvPr/>
        </p:nvSpPr>
        <p:spPr bwMode="auto">
          <a:xfrm>
            <a:off x="1116013" y="2933700"/>
            <a:ext cx="1433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Negotovosti</a:t>
            </a:r>
          </a:p>
        </p:txBody>
      </p:sp>
      <p:sp>
        <p:nvSpPr>
          <p:cNvPr id="43103" name="Rectangle 16"/>
          <p:cNvSpPr>
            <a:spLocks noChangeArrowheads="1"/>
          </p:cNvSpPr>
          <p:nvPr/>
        </p:nvSpPr>
        <p:spPr bwMode="auto">
          <a:xfrm>
            <a:off x="1116013" y="4808538"/>
            <a:ext cx="16684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Občutljivostni</a:t>
            </a:r>
          </a:p>
          <a:p>
            <a:pPr eaLnBrk="1" hangingPunct="1">
              <a:spcBef>
                <a:spcPct val="0"/>
              </a:spcBef>
              <a:buFontTx/>
              <a:buNone/>
            </a:pPr>
            <a:r>
              <a:rPr lang="sl-SI" altLang="sl-SI" sz="1400" b="1">
                <a:latin typeface="Cambria" pitchFamily="18" charset="0"/>
              </a:rPr>
              <a:t>koeficienti</a:t>
            </a:r>
          </a:p>
        </p:txBody>
      </p:sp>
      <p:sp>
        <p:nvSpPr>
          <p:cNvPr id="100" name="Text Box 102"/>
          <p:cNvSpPr txBox="1">
            <a:spLocks noChangeArrowheads="1"/>
          </p:cNvSpPr>
          <p:nvPr/>
        </p:nvSpPr>
        <p:spPr bwMode="auto">
          <a:xfrm>
            <a:off x="5068888" y="3113088"/>
            <a:ext cx="4075112" cy="1385887"/>
          </a:xfrm>
          <a:prstGeom prst="rect">
            <a:avLst/>
          </a:prstGeom>
          <a:solidFill>
            <a:srgbClr val="FF0000"/>
          </a:solidFill>
          <a:ln>
            <a:noFill/>
          </a:ln>
          <a:effectLst>
            <a:outerShdw blurRad="50800" dist="38100" dir="2700000" algn="tl" rotWithShape="0">
              <a:prstClr val="black">
                <a:alpha val="40000"/>
              </a:prstClr>
            </a:outerShdw>
          </a:effectLst>
          <a:extLst/>
        </p:spPr>
        <p:txBody>
          <a:bodyPr>
            <a:spAutoFit/>
          </a:bodyPr>
          <a:lstStyle>
            <a:lvl1pPr marL="342900" indent="-342900" eaLnBrk="0" hangingPunct="0">
              <a:defRPr>
                <a:solidFill>
                  <a:schemeClr val="tx1"/>
                </a:solidFill>
                <a:latin typeface="Trebuchet MS" pitchFamily="34" charset="0"/>
              </a:defRPr>
            </a:lvl1pPr>
            <a:lvl2pPr marL="742950" indent="-285750" eaLnBrk="0" hangingPunct="0">
              <a:defRPr>
                <a:solidFill>
                  <a:schemeClr val="tx1"/>
                </a:solidFill>
                <a:latin typeface="Trebuchet MS" pitchFamily="34" charset="0"/>
              </a:defRPr>
            </a:lvl2pPr>
            <a:lvl3pPr marL="1162050" indent="-247650" eaLnBrk="0" hangingPunct="0">
              <a:defRPr>
                <a:solidFill>
                  <a:schemeClr val="tx1"/>
                </a:solidFill>
                <a:latin typeface="Trebuchet MS" pitchFamily="34" charset="0"/>
              </a:defRPr>
            </a:lvl3pPr>
            <a:lvl4pPr marL="1600200" indent="-228600" eaLnBrk="0" hangingPunct="0">
              <a:defRPr>
                <a:solidFill>
                  <a:schemeClr val="tx1"/>
                </a:solidFill>
                <a:latin typeface="Trebuchet MS" pitchFamily="34" charset="0"/>
              </a:defRPr>
            </a:lvl4pPr>
            <a:lvl5pPr marL="2057400" indent="-228600" eaLnBrk="0" hangingPunct="0">
              <a:defRPr>
                <a:solidFill>
                  <a:schemeClr val="tx1"/>
                </a:solidFill>
                <a:latin typeface="Trebuchet MS" pitchFamily="34" charset="0"/>
              </a:defRPr>
            </a:lvl5pPr>
            <a:lvl6pPr marL="2514600" indent="-228600" eaLnBrk="0" fontAlgn="base" hangingPunct="0">
              <a:spcBef>
                <a:spcPct val="0"/>
              </a:spcBef>
              <a:spcAft>
                <a:spcPct val="0"/>
              </a:spcAft>
              <a:defRPr>
                <a:solidFill>
                  <a:schemeClr val="tx1"/>
                </a:solidFill>
                <a:latin typeface="Trebuchet MS" pitchFamily="34" charset="0"/>
              </a:defRPr>
            </a:lvl6pPr>
            <a:lvl7pPr marL="2971800" indent="-228600" eaLnBrk="0" fontAlgn="base" hangingPunct="0">
              <a:spcBef>
                <a:spcPct val="0"/>
              </a:spcBef>
              <a:spcAft>
                <a:spcPct val="0"/>
              </a:spcAft>
              <a:defRPr>
                <a:solidFill>
                  <a:schemeClr val="tx1"/>
                </a:solidFill>
                <a:latin typeface="Trebuchet MS" pitchFamily="34" charset="0"/>
              </a:defRPr>
            </a:lvl7pPr>
            <a:lvl8pPr marL="3429000" indent="-228600" eaLnBrk="0" fontAlgn="base" hangingPunct="0">
              <a:spcBef>
                <a:spcPct val="0"/>
              </a:spcBef>
              <a:spcAft>
                <a:spcPct val="0"/>
              </a:spcAft>
              <a:defRPr>
                <a:solidFill>
                  <a:schemeClr val="tx1"/>
                </a:solidFill>
                <a:latin typeface="Trebuchet MS" pitchFamily="34" charset="0"/>
              </a:defRPr>
            </a:lvl8pPr>
            <a:lvl9pPr marL="3886200" indent="-228600" eaLnBrk="0" fontAlgn="base" hangingPunct="0">
              <a:spcBef>
                <a:spcPct val="0"/>
              </a:spcBef>
              <a:spcAft>
                <a:spcPct val="0"/>
              </a:spcAft>
              <a:defRPr>
                <a:solidFill>
                  <a:schemeClr val="tx1"/>
                </a:solidFill>
                <a:latin typeface="Trebuchet MS" pitchFamily="34" charset="0"/>
              </a:defRPr>
            </a:lvl9pPr>
          </a:lstStyle>
          <a:p>
            <a:pPr eaLnBrk="1" hangingPunct="1">
              <a:defRPr/>
            </a:pPr>
            <a:r>
              <a:rPr lang="sl-SI" altLang="sl-SI" dirty="0">
                <a:solidFill>
                  <a:schemeClr val="bg1"/>
                </a:solidFill>
                <a:sym typeface="Wingdings" pitchFamily="2" charset="2"/>
              </a:rPr>
              <a:t> </a:t>
            </a:r>
            <a:r>
              <a:rPr lang="sl-SI" altLang="sl-SI" dirty="0" smtClean="0">
                <a:solidFill>
                  <a:schemeClr val="bg1"/>
                </a:solidFill>
                <a:sym typeface="Wingdings" pitchFamily="2" charset="2"/>
              </a:rPr>
              <a:t>  </a:t>
            </a:r>
            <a:r>
              <a:rPr lang="sl-SI" altLang="sl-SI" dirty="0" smtClean="0">
                <a:solidFill>
                  <a:schemeClr val="bg1"/>
                </a:solidFill>
              </a:rPr>
              <a:t>Edini </a:t>
            </a:r>
            <a:r>
              <a:rPr lang="sl-SI" altLang="sl-SI" dirty="0">
                <a:solidFill>
                  <a:schemeClr val="bg1"/>
                </a:solidFill>
              </a:rPr>
              <a:t>pomemben prispevek je merjenje </a:t>
            </a:r>
            <a:r>
              <a:rPr lang="sl-SI" altLang="sl-SI" i="1" dirty="0" smtClean="0">
                <a:solidFill>
                  <a:schemeClr val="bg1"/>
                </a:solidFill>
              </a:rPr>
              <a:t>HRV</a:t>
            </a:r>
            <a:r>
              <a:rPr lang="sl-SI" altLang="sl-SI" dirty="0" smtClean="0">
                <a:solidFill>
                  <a:schemeClr val="bg1"/>
                </a:solidFill>
              </a:rPr>
              <a:t>, </a:t>
            </a:r>
            <a:r>
              <a:rPr lang="sl-SI" altLang="sl-SI" dirty="0">
                <a:solidFill>
                  <a:schemeClr val="bg1"/>
                </a:solidFill>
              </a:rPr>
              <a:t>ostali prispevki so precej manj uteženi (z manjšimi občutljivostnimi koeficienti).</a:t>
            </a:r>
          </a:p>
          <a:p>
            <a:pPr eaLnBrk="1" hangingPunct="1">
              <a:buFont typeface="Wingdings" pitchFamily="2" charset="2"/>
              <a:buChar char="à"/>
              <a:defRPr/>
            </a:pPr>
            <a:r>
              <a:rPr lang="sl-SI" altLang="sl-SI" dirty="0">
                <a:solidFill>
                  <a:schemeClr val="bg1"/>
                </a:solidFill>
                <a:sym typeface="Wingdings" pitchFamily="2" charset="2"/>
              </a:rPr>
              <a:t>Cilj naj bo boljše izmeriti </a:t>
            </a:r>
            <a:r>
              <a:rPr lang="sl-SI" altLang="sl-SI" i="1" dirty="0" smtClean="0">
                <a:solidFill>
                  <a:schemeClr val="bg1"/>
                </a:solidFill>
                <a:sym typeface="Wingdings" pitchFamily="2" charset="2"/>
              </a:rPr>
              <a:t>HRV</a:t>
            </a:r>
            <a:r>
              <a:rPr lang="sl-SI" altLang="sl-SI" dirty="0" smtClean="0">
                <a:solidFill>
                  <a:schemeClr val="bg1"/>
                </a:solidFill>
                <a:sym typeface="Wingdings" pitchFamily="2" charset="2"/>
              </a:rPr>
              <a:t>.</a:t>
            </a:r>
            <a:endParaRPr lang="sl-SI" altLang="sl-SI" dirty="0">
              <a:solidFill>
                <a:schemeClr val="bg1"/>
              </a:solidFill>
              <a:sym typeface="Wingdings" pitchFamily="2" charset="2"/>
            </a:endParaRPr>
          </a:p>
          <a:p>
            <a:pPr eaLnBrk="1" hangingPunct="1">
              <a:buFont typeface="Wingdings" pitchFamily="2" charset="2"/>
              <a:buChar char="à"/>
              <a:defRPr/>
            </a:pPr>
            <a:r>
              <a:rPr lang="sl-SI" altLang="sl-SI" dirty="0">
                <a:solidFill>
                  <a:schemeClr val="bg1"/>
                </a:solidFill>
              </a:rPr>
              <a:t>Cilj naj bo </a:t>
            </a:r>
            <a:r>
              <a:rPr lang="sl-SI" altLang="sl-SI" dirty="0" smtClean="0">
                <a:solidFill>
                  <a:schemeClr val="bg1"/>
                </a:solidFill>
              </a:rPr>
              <a:t>model</a:t>
            </a:r>
            <a:r>
              <a:rPr lang="sl-SI" altLang="sl-SI" dirty="0">
                <a:solidFill>
                  <a:schemeClr val="bg1"/>
                </a:solidFill>
              </a:rPr>
              <a:t>, ki temelji na meritvah, ne špekulacijah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4572000" y="2665413"/>
            <a:ext cx="5113338"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1463" indent="-271463"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b="1">
              <a:latin typeface="Cambria" pitchFamily="18" charset="0"/>
            </a:endParaRPr>
          </a:p>
          <a:p>
            <a:pPr eaLnBrk="1" hangingPunct="1">
              <a:spcBef>
                <a:spcPct val="0"/>
              </a:spcBef>
              <a:buFontTx/>
              <a:buNone/>
            </a:pPr>
            <a:r>
              <a:rPr lang="sl-SI" altLang="sl-SI" sz="1400" b="1">
                <a:latin typeface="Cambria" pitchFamily="18" charset="0"/>
              </a:rPr>
              <a:t>Primer: merjenje dolgočasja</a:t>
            </a:r>
          </a:p>
          <a:p>
            <a:pPr eaLnBrk="1" hangingPunct="1">
              <a:spcBef>
                <a:spcPct val="0"/>
              </a:spcBef>
            </a:pPr>
            <a:r>
              <a:rPr lang="sl-SI" altLang="sl-SI" sz="1400">
                <a:latin typeface="Cambria" pitchFamily="18" charset="0"/>
              </a:rPr>
              <a:t>sila pritiska na podlago</a:t>
            </a:r>
          </a:p>
          <a:p>
            <a:pPr eaLnBrk="1" hangingPunct="1">
              <a:spcBef>
                <a:spcPct val="0"/>
              </a:spcBef>
            </a:pPr>
            <a:r>
              <a:rPr lang="sl-SI" altLang="sl-SI" sz="1400">
                <a:latin typeface="Cambria" pitchFamily="18" charset="0"/>
              </a:rPr>
              <a:t>srčni utrip,</a:t>
            </a:r>
          </a:p>
          <a:p>
            <a:pPr eaLnBrk="1" hangingPunct="1">
              <a:spcBef>
                <a:spcPct val="0"/>
              </a:spcBef>
            </a:pPr>
            <a:r>
              <a:rPr lang="sl-SI" altLang="sl-SI" sz="1400">
                <a:latin typeface="Cambria" pitchFamily="18" charset="0"/>
              </a:rPr>
              <a:t>sila naslanjanja na dlan,</a:t>
            </a:r>
          </a:p>
          <a:p>
            <a:pPr eaLnBrk="1" hangingPunct="1">
              <a:spcBef>
                <a:spcPct val="0"/>
              </a:spcBef>
            </a:pPr>
            <a:r>
              <a:rPr lang="sl-SI" altLang="sl-SI" sz="1400">
                <a:latin typeface="Cambria" pitchFamily="18" charset="0"/>
              </a:rPr>
              <a:t>amplituda dihanja,</a:t>
            </a:r>
          </a:p>
          <a:p>
            <a:pPr eaLnBrk="1" hangingPunct="1">
              <a:spcBef>
                <a:spcPct val="0"/>
              </a:spcBef>
            </a:pPr>
            <a:r>
              <a:rPr lang="sl-SI" altLang="sl-SI" sz="1400">
                <a:latin typeface="Cambria" pitchFamily="18" charset="0"/>
              </a:rPr>
              <a:t>frekvenca mežikanja,</a:t>
            </a:r>
          </a:p>
          <a:p>
            <a:pPr eaLnBrk="1" hangingPunct="1">
              <a:spcBef>
                <a:spcPct val="0"/>
              </a:spcBef>
            </a:pPr>
            <a:r>
              <a:rPr lang="sl-SI" altLang="sl-SI" sz="1400">
                <a:latin typeface="Cambria" pitchFamily="18" charset="0"/>
              </a:rPr>
              <a:t>frekvenca zehanja,</a:t>
            </a:r>
          </a:p>
          <a:p>
            <a:pPr eaLnBrk="1" hangingPunct="1">
              <a:spcBef>
                <a:spcPct val="0"/>
              </a:spcBef>
            </a:pPr>
            <a:r>
              <a:rPr lang="sl-SI" altLang="sl-SI" sz="1400">
                <a:latin typeface="Cambria" pitchFamily="18" charset="0"/>
              </a:rPr>
              <a:t>izločanje hormonov…</a:t>
            </a:r>
          </a:p>
        </p:txBody>
      </p:sp>
      <p:pic>
        <p:nvPicPr>
          <p:cNvPr id="44035" name="Picture 6" descr="bored_man"/>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51025" y="2085975"/>
            <a:ext cx="2287588"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Line 7"/>
          <p:cNvSpPr>
            <a:spLocks noChangeShapeType="1"/>
          </p:cNvSpPr>
          <p:nvPr/>
        </p:nvSpPr>
        <p:spPr bwMode="auto">
          <a:xfrm flipH="1">
            <a:off x="2497138" y="2698750"/>
            <a:ext cx="1587" cy="1871663"/>
          </a:xfrm>
          <a:prstGeom prst="line">
            <a:avLst/>
          </a:prstGeom>
          <a:noFill/>
          <a:ln w="28575">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44037" name="Text Box 8"/>
          <p:cNvSpPr txBox="1">
            <a:spLocks noChangeArrowheads="1"/>
          </p:cNvSpPr>
          <p:nvPr/>
        </p:nvSpPr>
        <p:spPr bwMode="auto">
          <a:xfrm>
            <a:off x="2138363" y="4060825"/>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i="1"/>
              <a:t>F</a:t>
            </a:r>
            <a:r>
              <a:rPr lang="sl-SI" altLang="sl-SI" sz="1400" baseline="-25000"/>
              <a:t>g</a:t>
            </a:r>
          </a:p>
        </p:txBody>
      </p:sp>
      <p:sp>
        <p:nvSpPr>
          <p:cNvPr id="44038" name="Naslov 1"/>
          <p:cNvSpPr>
            <a:spLocks noGrp="1"/>
          </p:cNvSpPr>
          <p:nvPr>
            <p:ph type="title"/>
          </p:nvPr>
        </p:nvSpPr>
        <p:spPr bwMode="auto">
          <a:xfrm>
            <a:off x="827584" y="89376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sl-SI" altLang="sl-SI" sz="4000" dirty="0" smtClean="0"/>
              <a:t>Problem matematičnega modela</a:t>
            </a:r>
          </a:p>
        </p:txBody>
      </p:sp>
      <p:sp>
        <p:nvSpPr>
          <p:cNvPr id="2" name="Pravokotnik 1"/>
          <p:cNvSpPr/>
          <p:nvPr/>
        </p:nvSpPr>
        <p:spPr>
          <a:xfrm>
            <a:off x="971550" y="5661025"/>
            <a:ext cx="8172450" cy="12969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44040" name="Pravokotnik 7"/>
          <p:cNvSpPr>
            <a:spLocks noChangeArrowheads="1"/>
          </p:cNvSpPr>
          <p:nvPr/>
        </p:nvSpPr>
        <p:spPr bwMode="auto">
          <a:xfrm>
            <a:off x="1096963" y="5726113"/>
            <a:ext cx="7559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tabLst>
                <a:tab pos="85725" algn="l"/>
              </a:tabLst>
              <a:defRPr sz="3200">
                <a:solidFill>
                  <a:schemeClr val="tx1"/>
                </a:solidFill>
                <a:latin typeface="Trebuchet MS" pitchFamily="34" charset="0"/>
              </a:defRPr>
            </a:lvl1pPr>
            <a:lvl2pPr marL="742950" indent="-285750" eaLnBrk="0" hangingPunct="0">
              <a:spcBef>
                <a:spcPct val="20000"/>
              </a:spcBef>
              <a:buChar char="–"/>
              <a:tabLst>
                <a:tab pos="85725" algn="l"/>
              </a:tabLst>
              <a:defRPr sz="2800">
                <a:solidFill>
                  <a:schemeClr val="tx1"/>
                </a:solidFill>
                <a:latin typeface="Trebuchet MS" pitchFamily="34" charset="0"/>
              </a:defRPr>
            </a:lvl2pPr>
            <a:lvl3pPr marL="1143000" indent="-228600" eaLnBrk="0" hangingPunct="0">
              <a:spcBef>
                <a:spcPct val="20000"/>
              </a:spcBef>
              <a:buChar char="•"/>
              <a:tabLst>
                <a:tab pos="85725" algn="l"/>
              </a:tabLst>
              <a:defRPr sz="2400">
                <a:solidFill>
                  <a:schemeClr val="tx1"/>
                </a:solidFill>
                <a:latin typeface="Trebuchet MS" pitchFamily="34" charset="0"/>
              </a:defRPr>
            </a:lvl3pPr>
            <a:lvl4pPr marL="1600200" indent="-228600" eaLnBrk="0" hangingPunct="0">
              <a:spcBef>
                <a:spcPct val="20000"/>
              </a:spcBef>
              <a:buChar char="–"/>
              <a:tabLst>
                <a:tab pos="85725" algn="l"/>
              </a:tabLst>
              <a:defRPr sz="2000">
                <a:solidFill>
                  <a:schemeClr val="tx1"/>
                </a:solidFill>
                <a:latin typeface="Trebuchet MS" pitchFamily="34" charset="0"/>
              </a:defRPr>
            </a:lvl4pPr>
            <a:lvl5pPr marL="2057400" indent="-228600" eaLnBrk="0" hangingPunct="0">
              <a:spcBef>
                <a:spcPct val="20000"/>
              </a:spcBef>
              <a:buChar char="»"/>
              <a:tabLst>
                <a:tab pos="85725" algn="l"/>
              </a:tabLst>
              <a:defRPr sz="2000">
                <a:solidFill>
                  <a:schemeClr val="tx1"/>
                </a:solidFill>
                <a:latin typeface="Trebuchet MS" pitchFamily="34" charset="0"/>
              </a:defRPr>
            </a:lvl5pPr>
            <a:lvl6pPr marL="25146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6pPr>
            <a:lvl7pPr marL="29718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7pPr>
            <a:lvl8pPr marL="34290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8pPr>
            <a:lvl9pPr marL="38862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9pPr>
          </a:lstStyle>
          <a:p>
            <a:pPr eaLnBrk="1" hangingPunct="1">
              <a:spcBef>
                <a:spcPct val="0"/>
              </a:spcBef>
              <a:buFontTx/>
              <a:buNone/>
            </a:pPr>
            <a:r>
              <a:rPr lang="sl-SI" altLang="sl-SI" sz="2000">
                <a:solidFill>
                  <a:schemeClr val="bg1"/>
                </a:solidFill>
                <a:latin typeface="Cambria" pitchFamily="18" charset="0"/>
              </a:rPr>
              <a:t>problem empiričnega znanja/razumevanja narave in družbe</a:t>
            </a:r>
          </a:p>
          <a:p>
            <a:pPr eaLnBrk="1" hangingPunct="1">
              <a:spcBef>
                <a:spcPct val="0"/>
              </a:spcBef>
              <a:buFontTx/>
              <a:buNone/>
            </a:pPr>
            <a:endParaRPr lang="sl-SI" altLang="sl-SI" sz="2000">
              <a:latin typeface="Cambria" pitchFamily="18" charset="0"/>
            </a:endParaRPr>
          </a:p>
          <a:p>
            <a:pPr eaLnBrk="1" hangingPunct="1">
              <a:spcBef>
                <a:spcPct val="0"/>
              </a:spcBef>
              <a:buFontTx/>
              <a:buNone/>
            </a:pPr>
            <a:r>
              <a:rPr lang="sl-SI" altLang="sl-SI" sz="2000">
                <a:solidFill>
                  <a:schemeClr val="bg1"/>
                </a:solidFill>
                <a:latin typeface="Cambria" pitchFamily="18" charset="0"/>
              </a:rPr>
              <a:t>problem    vzrok	             posledica</a:t>
            </a:r>
          </a:p>
        </p:txBody>
      </p:sp>
      <p:cxnSp>
        <p:nvCxnSpPr>
          <p:cNvPr id="4" name="Raven puščični povezovalnik 3"/>
          <p:cNvCxnSpPr/>
          <p:nvPr/>
        </p:nvCxnSpPr>
        <p:spPr>
          <a:xfrm>
            <a:off x="2987675" y="6551613"/>
            <a:ext cx="720725" cy="0"/>
          </a:xfrm>
          <a:prstGeom prst="straightConnector1">
            <a:avLst/>
          </a:prstGeom>
          <a:ln w="31750" cmpd="dbl">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042" name="Rectangle 4"/>
          <p:cNvSpPr>
            <a:spLocks noChangeArrowheads="1"/>
          </p:cNvSpPr>
          <p:nvPr/>
        </p:nvSpPr>
        <p:spPr bwMode="auto">
          <a:xfrm>
            <a:off x="3995738" y="1300163"/>
            <a:ext cx="1439862"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1463" indent="-271463"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9600" b="1">
                <a:latin typeface="Cambria" pitchFamily="18" charset="0"/>
              </a:rPr>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ee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4975" y="2492375"/>
            <a:ext cx="1771650" cy="27813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3" descr="syspaq"/>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14463" y="2492375"/>
            <a:ext cx="4103687" cy="27368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5060" name="Naslov 1"/>
          <p:cNvSpPr>
            <a:spLocks noGrp="1"/>
          </p:cNvSpPr>
          <p:nvPr>
            <p:ph type="title"/>
          </p:nvPr>
        </p:nvSpPr>
        <p:spPr bwMode="auto">
          <a:xfrm>
            <a:off x="670237" y="836712"/>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b="1" dirty="0" smtClean="0">
                <a:solidFill>
                  <a:schemeClr val="accent6">
                    <a:lumMod val="75000"/>
                  </a:schemeClr>
                </a:solidFill>
              </a:rPr>
              <a:t>Merjenje z osebami</a:t>
            </a:r>
          </a:p>
        </p:txBody>
      </p:sp>
      <p:sp>
        <p:nvSpPr>
          <p:cNvPr id="45061" name="Pravokotnik 1"/>
          <p:cNvSpPr>
            <a:spLocks noChangeArrowheads="1"/>
          </p:cNvSpPr>
          <p:nvPr/>
        </p:nvSpPr>
        <p:spPr bwMode="auto">
          <a:xfrm>
            <a:off x="971550" y="5229225"/>
            <a:ext cx="4779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tabLst>
                <a:tab pos="85725" algn="l"/>
              </a:tabLst>
              <a:defRPr sz="3200">
                <a:solidFill>
                  <a:schemeClr val="tx1"/>
                </a:solidFill>
                <a:latin typeface="Trebuchet MS" pitchFamily="34" charset="0"/>
              </a:defRPr>
            </a:lvl1pPr>
            <a:lvl2pPr marL="742950" indent="-285750" eaLnBrk="0" hangingPunct="0">
              <a:spcBef>
                <a:spcPct val="20000"/>
              </a:spcBef>
              <a:buChar char="–"/>
              <a:tabLst>
                <a:tab pos="85725" algn="l"/>
              </a:tabLst>
              <a:defRPr sz="2800">
                <a:solidFill>
                  <a:schemeClr val="tx1"/>
                </a:solidFill>
                <a:latin typeface="Trebuchet MS" pitchFamily="34" charset="0"/>
              </a:defRPr>
            </a:lvl2pPr>
            <a:lvl3pPr marL="1143000" indent="-228600" eaLnBrk="0" hangingPunct="0">
              <a:spcBef>
                <a:spcPct val="20000"/>
              </a:spcBef>
              <a:buChar char="•"/>
              <a:tabLst>
                <a:tab pos="85725" algn="l"/>
              </a:tabLst>
              <a:defRPr sz="2400">
                <a:solidFill>
                  <a:schemeClr val="tx1"/>
                </a:solidFill>
                <a:latin typeface="Trebuchet MS" pitchFamily="34" charset="0"/>
              </a:defRPr>
            </a:lvl3pPr>
            <a:lvl4pPr marL="1600200" indent="-228600" eaLnBrk="0" hangingPunct="0">
              <a:spcBef>
                <a:spcPct val="20000"/>
              </a:spcBef>
              <a:buChar char="–"/>
              <a:tabLst>
                <a:tab pos="85725" algn="l"/>
              </a:tabLst>
              <a:defRPr sz="2000">
                <a:solidFill>
                  <a:schemeClr val="tx1"/>
                </a:solidFill>
                <a:latin typeface="Trebuchet MS" pitchFamily="34" charset="0"/>
              </a:defRPr>
            </a:lvl4pPr>
            <a:lvl5pPr marL="2057400" indent="-228600" eaLnBrk="0" hangingPunct="0">
              <a:spcBef>
                <a:spcPct val="20000"/>
              </a:spcBef>
              <a:buChar char="»"/>
              <a:tabLst>
                <a:tab pos="85725" algn="l"/>
              </a:tabLst>
              <a:defRPr sz="2000">
                <a:solidFill>
                  <a:schemeClr val="tx1"/>
                </a:solidFill>
                <a:latin typeface="Trebuchet MS" pitchFamily="34" charset="0"/>
              </a:defRPr>
            </a:lvl5pPr>
            <a:lvl6pPr marL="25146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6pPr>
            <a:lvl7pPr marL="29718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7pPr>
            <a:lvl8pPr marL="34290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8pPr>
            <a:lvl9pPr marL="3886200" indent="-228600" eaLnBrk="0" fontAlgn="base" hangingPunct="0">
              <a:spcBef>
                <a:spcPct val="20000"/>
              </a:spcBef>
              <a:spcAft>
                <a:spcPct val="0"/>
              </a:spcAft>
              <a:buChar char="»"/>
              <a:tabLst>
                <a:tab pos="85725" algn="l"/>
              </a:tabLst>
              <a:defRPr sz="2000">
                <a:solidFill>
                  <a:schemeClr val="tx1"/>
                </a:solidFill>
                <a:latin typeface="Trebuchet MS" pitchFamily="34" charset="0"/>
              </a:defRPr>
            </a:lvl9pPr>
          </a:lstStyle>
          <a:p>
            <a:pPr algn="ctr" eaLnBrk="1" hangingPunct="1">
              <a:spcBef>
                <a:spcPct val="0"/>
              </a:spcBef>
              <a:buFontTx/>
              <a:buNone/>
            </a:pPr>
            <a:r>
              <a:rPr lang="sl-SI" altLang="sl-SI" sz="2400" dirty="0" smtClean="0">
                <a:latin typeface="Cambria" pitchFamily="18" charset="0"/>
              </a:rPr>
              <a:t>1. človek </a:t>
            </a:r>
            <a:r>
              <a:rPr lang="sl-SI" altLang="sl-SI" sz="2400" dirty="0">
                <a:latin typeface="Cambria" pitchFamily="18" charset="0"/>
              </a:rPr>
              <a:t>kot merilni instrument</a:t>
            </a:r>
          </a:p>
          <a:p>
            <a:pPr algn="ctr" eaLnBrk="1" hangingPunct="1">
              <a:spcBef>
                <a:spcPct val="0"/>
              </a:spcBef>
              <a:buFontTx/>
              <a:buNone/>
            </a:pPr>
            <a:r>
              <a:rPr lang="sl-SI" altLang="sl-SI" sz="2400" dirty="0">
                <a:latin typeface="Cambria" pitchFamily="18" charset="0"/>
              </a:rPr>
              <a:t>(nominalna, </a:t>
            </a:r>
            <a:r>
              <a:rPr lang="sl-SI" altLang="sl-SI" sz="2400" dirty="0" err="1">
                <a:latin typeface="Cambria" pitchFamily="18" charset="0"/>
              </a:rPr>
              <a:t>ordinalna</a:t>
            </a:r>
            <a:r>
              <a:rPr lang="sl-SI" altLang="sl-SI" sz="2400" dirty="0">
                <a:latin typeface="Cambria" pitchFamily="18" charset="0"/>
              </a:rPr>
              <a:t>, intervalna)</a:t>
            </a:r>
          </a:p>
        </p:txBody>
      </p:sp>
      <p:sp>
        <p:nvSpPr>
          <p:cNvPr id="45062" name="Pravokotnik 2"/>
          <p:cNvSpPr>
            <a:spLocks noChangeArrowheads="1"/>
          </p:cNvSpPr>
          <p:nvPr/>
        </p:nvSpPr>
        <p:spPr bwMode="auto">
          <a:xfrm>
            <a:off x="6314475" y="5273675"/>
            <a:ext cx="27110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2400" dirty="0" smtClean="0">
                <a:latin typeface="Cambria" pitchFamily="18" charset="0"/>
              </a:rPr>
              <a:t>2. merjenje </a:t>
            </a:r>
            <a:r>
              <a:rPr lang="sl-SI" altLang="sl-SI" sz="2400" dirty="0">
                <a:latin typeface="Cambria" pitchFamily="18" charset="0"/>
              </a:rPr>
              <a:t>človeka</a:t>
            </a:r>
          </a:p>
          <a:p>
            <a:pPr algn="ctr" eaLnBrk="1" hangingPunct="1">
              <a:spcBef>
                <a:spcPct val="0"/>
              </a:spcBef>
              <a:buFontTx/>
              <a:buNone/>
            </a:pPr>
            <a:r>
              <a:rPr lang="sl-SI" altLang="sl-SI" sz="2400" dirty="0">
                <a:latin typeface="Cambria" pitchFamily="18" charset="0"/>
              </a:rPr>
              <a:t>(racionalna)</a:t>
            </a:r>
            <a:endParaRPr lang="sl-SI" altLang="sl-SI" sz="2800" dirty="0">
              <a:latin typeface="Cambria"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276350" y="2100263"/>
            <a:ext cx="6373813"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Merjenje kakovosti zraka v prostoru, merjenje občutka ugodja zaradi dotikanja različnih tekstur površin, merjenje naravnosti materialov, merjenje pomirjevalnega učinka glasbe… </a:t>
            </a:r>
          </a:p>
          <a:p>
            <a:pPr eaLnBrk="1" hangingPunct="1">
              <a:spcBef>
                <a:spcPct val="0"/>
              </a:spcBef>
            </a:pPr>
            <a:endParaRPr lang="sl-SI" altLang="sl-SI" sz="2000">
              <a:latin typeface="Cambria" pitchFamily="18" charset="0"/>
            </a:endParaRPr>
          </a:p>
          <a:p>
            <a:pPr eaLnBrk="1" hangingPunct="1">
              <a:spcBef>
                <a:spcPct val="0"/>
              </a:spcBef>
            </a:pPr>
            <a:endParaRPr lang="en-GB" altLang="sl-SI" sz="2000">
              <a:latin typeface="Cambria" pitchFamily="18" charset="0"/>
            </a:endParaRPr>
          </a:p>
        </p:txBody>
      </p:sp>
      <p:sp>
        <p:nvSpPr>
          <p:cNvPr id="46083" name="Naslov 1"/>
          <p:cNvSpPr>
            <a:spLocks noGrp="1"/>
          </p:cNvSpPr>
          <p:nvPr>
            <p:ph type="title"/>
          </p:nvPr>
        </p:nvSpPr>
        <p:spPr bwMode="auto">
          <a:xfrm>
            <a:off x="438150" y="765175"/>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dirty="0" smtClean="0">
                <a:solidFill>
                  <a:schemeClr val="accent6">
                    <a:lumMod val="75000"/>
                  </a:schemeClr>
                </a:solidFill>
              </a:rPr>
              <a:t>Človek kot merilni instrument</a:t>
            </a:r>
          </a:p>
        </p:txBody>
      </p:sp>
      <p:pic>
        <p:nvPicPr>
          <p:cNvPr id="8" name="Picture 2" descr="d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5200" y="4957763"/>
            <a:ext cx="2317750" cy="173831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2" descr="re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3338" y="3354388"/>
            <a:ext cx="2303462" cy="17272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2" name="Picture 2" descr="Longford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2858"/>
          <a:stretch/>
        </p:blipFill>
        <p:spPr bwMode="auto">
          <a:xfrm>
            <a:off x="4281488" y="3081338"/>
            <a:ext cx="2921000" cy="23352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accent2"/>
                </a:solidFill>
                <a:miter lim="800000"/>
                <a:headEnd/>
                <a:tailEnd/>
              </a14:hiddenLine>
            </a:ext>
          </a:extLst>
        </p:spPr>
      </p:pic>
      <p:pic>
        <p:nvPicPr>
          <p:cNvPr id="11" name="Picture 15" descr="disgus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59338" y="5081588"/>
            <a:ext cx="1763712" cy="15335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45300" y="4364038"/>
            <a:ext cx="2116138" cy="158591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6089" name="PoljeZBesedilom 1"/>
          <p:cNvSpPr txBox="1">
            <a:spLocks noChangeArrowheads="1"/>
          </p:cNvSpPr>
          <p:nvPr/>
        </p:nvSpPr>
        <p:spPr bwMode="auto">
          <a:xfrm>
            <a:off x="1258888" y="1557338"/>
            <a:ext cx="4665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a:latin typeface="Cambria" pitchFamily="18" charset="0"/>
              </a:rPr>
              <a:t>Kako dobro se lahko odločamo?</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1366838" y="2276475"/>
            <a:ext cx="6373812"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fiziološke meritve, EEG, EKG, EMG, MEG, fMRI, EDA, obrazni EMG, dihanje, sledenje očesnim pomikom, termografija, razpoznavanje vzorcev..</a:t>
            </a:r>
          </a:p>
          <a:p>
            <a:pPr eaLnBrk="1" hangingPunct="1">
              <a:spcBef>
                <a:spcPct val="0"/>
              </a:spcBef>
            </a:pPr>
            <a:endParaRPr lang="sl-SI" altLang="sl-SI" sz="2000">
              <a:latin typeface="Cambria" pitchFamily="18" charset="0"/>
            </a:endParaRPr>
          </a:p>
          <a:p>
            <a:pPr eaLnBrk="1" hangingPunct="1">
              <a:spcBef>
                <a:spcPct val="0"/>
              </a:spcBef>
            </a:pPr>
            <a:endParaRPr lang="en-GB" altLang="sl-SI" sz="2000">
              <a:latin typeface="Cambria" pitchFamily="18" charset="0"/>
            </a:endParaRPr>
          </a:p>
        </p:txBody>
      </p:sp>
      <p:sp>
        <p:nvSpPr>
          <p:cNvPr id="47107" name="Naslov 1"/>
          <p:cNvSpPr>
            <a:spLocks noGrp="1"/>
          </p:cNvSpPr>
          <p:nvPr>
            <p:ph type="title"/>
          </p:nvPr>
        </p:nvSpPr>
        <p:spPr bwMode="auto">
          <a:xfrm>
            <a:off x="914400" y="8461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dirty="0" smtClean="0">
                <a:solidFill>
                  <a:schemeClr val="accent6">
                    <a:lumMod val="75000"/>
                  </a:schemeClr>
                </a:solidFill>
              </a:rPr>
              <a:t>Merjenje človeka</a:t>
            </a:r>
          </a:p>
        </p:txBody>
      </p:sp>
      <p:pic>
        <p:nvPicPr>
          <p:cNvPr id="47108" name="Picture 3" descr="fuga mobile physiological data acquisition sy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5575" y="3671888"/>
            <a:ext cx="420052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2010030910404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47813" y="3654425"/>
            <a:ext cx="114458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10375" y="3644900"/>
            <a:ext cx="12827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2" descr="D:\gregorjevi dokumenti\projekti\6FP\6FP - projekt MINET\WorkShops\wageningen\MINET Wageningen NL 5-2009\IMG_8936.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70513" y="3644900"/>
            <a:ext cx="1435100"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PoljeZBesedilom 10"/>
          <p:cNvSpPr txBox="1">
            <a:spLocks noChangeArrowheads="1"/>
          </p:cNvSpPr>
          <p:nvPr/>
        </p:nvSpPr>
        <p:spPr bwMode="auto">
          <a:xfrm>
            <a:off x="1395413" y="1598613"/>
            <a:ext cx="38052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a:latin typeface="Cambria" pitchFamily="18" charset="0"/>
              </a:rPr>
              <a:t>Kaj taka meritev pomeni?</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P9190084"/>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5908675" y="1241425"/>
            <a:ext cx="2332038" cy="2405063"/>
          </a:xfrm>
        </p:spPr>
      </p:pic>
      <p:sp>
        <p:nvSpPr>
          <p:cNvPr id="48131" name="Naslov 1"/>
          <p:cNvSpPr txBox="1">
            <a:spLocks/>
          </p:cNvSpPr>
          <p:nvPr/>
        </p:nvSpPr>
        <p:spPr bwMode="auto">
          <a:xfrm>
            <a:off x="107504" y="37959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b="1" dirty="0">
                <a:latin typeface="Cambria" pitchFamily="18" charset="0"/>
              </a:rPr>
              <a:t>Primeri senzoričnega merjenja</a:t>
            </a:r>
          </a:p>
        </p:txBody>
      </p:sp>
      <p:grpSp>
        <p:nvGrpSpPr>
          <p:cNvPr id="48132" name="Skupina 5"/>
          <p:cNvGrpSpPr>
            <a:grpSpLocks/>
          </p:cNvGrpSpPr>
          <p:nvPr/>
        </p:nvGrpSpPr>
        <p:grpSpPr bwMode="auto">
          <a:xfrm>
            <a:off x="2916238" y="1989138"/>
            <a:ext cx="2811462" cy="3727450"/>
            <a:chOff x="6156176" y="961678"/>
            <a:chExt cx="2811462" cy="3727450"/>
          </a:xfrm>
        </p:grpSpPr>
        <p:pic>
          <p:nvPicPr>
            <p:cNvPr id="48142" name="Picture 2" descr="http://1.bp.blogspot.com/_1iGMnJCW7Ec/S_YKsl3eF2I/AAAAAAABQ9s/W8VTE4tA3_E/s1600/The-Five-Sens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56176" y="961678"/>
              <a:ext cx="2811462"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avokotnik 7"/>
            <p:cNvSpPr/>
            <p:nvPr/>
          </p:nvSpPr>
          <p:spPr>
            <a:xfrm>
              <a:off x="7740501" y="3573115"/>
              <a:ext cx="1079500" cy="1008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pic>
        <p:nvPicPr>
          <p:cNvPr id="9" name="Picture 10" descr="Picture 07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5757" y="1241425"/>
            <a:ext cx="2190750" cy="16430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47813" y="4800600"/>
            <a:ext cx="1660525" cy="18970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2" name="Picture 2" descr="ref"/>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16538" y="3852863"/>
            <a:ext cx="1993900" cy="1495425"/>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win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29120" y="1249990"/>
            <a:ext cx="1231900" cy="18446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 name="Picture 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30725" y="5392738"/>
            <a:ext cx="79216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63938" y="5445125"/>
            <a:ext cx="87471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95750" y="6021388"/>
            <a:ext cx="871538"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52400" y="2933700"/>
            <a:ext cx="243522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descr="0306"/>
          <p:cNvPicPr preferRelativeResize="0">
            <a:picLocks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908175" y="3357563"/>
            <a:ext cx="1150938" cy="10525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dissolve">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slov 1"/>
          <p:cNvSpPr txBox="1">
            <a:spLocks/>
          </p:cNvSpPr>
          <p:nvPr/>
        </p:nvSpPr>
        <p:spPr bwMode="auto">
          <a:xfrm>
            <a:off x="1619250" y="417830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b="1">
                <a:latin typeface="Cambria" pitchFamily="18" charset="0"/>
              </a:rPr>
              <a:t>Merjenje je osnova za odločanje.</a:t>
            </a:r>
          </a:p>
        </p:txBody>
      </p:sp>
      <p:sp>
        <p:nvSpPr>
          <p:cNvPr id="49155" name="PoljeZBesedilom 8"/>
          <p:cNvSpPr txBox="1">
            <a:spLocks noChangeArrowheads="1"/>
          </p:cNvSpPr>
          <p:nvPr/>
        </p:nvSpPr>
        <p:spPr bwMode="auto">
          <a:xfrm>
            <a:off x="6551613" y="2565400"/>
            <a:ext cx="1560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latin typeface="Cambria" pitchFamily="18" charset="0"/>
              </a:rPr>
              <a:t>1000 g </a:t>
            </a:r>
            <a:r>
              <a:rPr lang="sl-SI" altLang="sl-SI" sz="1400">
                <a:latin typeface="Cambria" pitchFamily="18" charset="0"/>
                <a:cs typeface="Times New Roman" pitchFamily="18" charset="0"/>
              </a:rPr>
              <a:t>± 20 </a:t>
            </a:r>
            <a:r>
              <a:rPr lang="sl-SI" altLang="sl-SI" sz="1400">
                <a:latin typeface="Times New Roman" pitchFamily="18" charset="0"/>
                <a:cs typeface="Times New Roman" pitchFamily="18" charset="0"/>
              </a:rPr>
              <a:t>g</a:t>
            </a:r>
            <a:endParaRPr lang="sl-SI" altLang="sl-SI" sz="1400">
              <a:latin typeface="Symbol" pitchFamily="18" charset="2"/>
            </a:endParaRPr>
          </a:p>
        </p:txBody>
      </p:sp>
      <p:pic>
        <p:nvPicPr>
          <p:cNvPr id="49156" name="Picture 4" descr="http://trgovina.mercator.si/wcsstore/Zivila/images/products/a082/3838606698898_large.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82888" y="2060575"/>
            <a:ext cx="3800475"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650119" y="3346416"/>
            <a:ext cx="3552681" cy="1885743"/>
          </a:xfrm>
          <a:prstGeom prst="rect">
            <a:avLst/>
          </a:prstGeom>
          <a:solidFill>
            <a:srgbClr val="33CC33"/>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6132513" y="3000375"/>
            <a:ext cx="0" cy="23034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674938" y="3000375"/>
            <a:ext cx="0" cy="23034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Pravokotnik 10"/>
          <p:cNvSpPr/>
          <p:nvPr/>
        </p:nvSpPr>
        <p:spPr>
          <a:xfrm>
            <a:off x="1114505" y="3330308"/>
            <a:ext cx="1631894" cy="1885743"/>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25" name="Pravokotnik 24"/>
          <p:cNvSpPr/>
          <p:nvPr/>
        </p:nvSpPr>
        <p:spPr>
          <a:xfrm>
            <a:off x="6098018" y="3337979"/>
            <a:ext cx="1631894" cy="1885743"/>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50189" name="PoljeZBesedilom 26"/>
          <p:cNvSpPr txBox="1">
            <a:spLocks noChangeArrowheads="1"/>
          </p:cNvSpPr>
          <p:nvPr/>
        </p:nvSpPr>
        <p:spPr bwMode="auto">
          <a:xfrm>
            <a:off x="2154238" y="5732463"/>
            <a:ext cx="10429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Spodnja</a:t>
            </a:r>
          </a:p>
          <a:p>
            <a:pPr algn="ctr" eaLnBrk="1" hangingPunct="1">
              <a:spcBef>
                <a:spcPct val="0"/>
              </a:spcBef>
              <a:buFontTx/>
              <a:buNone/>
            </a:pPr>
            <a:r>
              <a:rPr lang="sl-SI" altLang="sl-SI" sz="1400" b="1">
                <a:latin typeface="Cambria" pitchFamily="18" charset="0"/>
              </a:rPr>
              <a:t>meja</a:t>
            </a:r>
          </a:p>
        </p:txBody>
      </p:sp>
      <p:sp>
        <p:nvSpPr>
          <p:cNvPr id="50190" name="PoljeZBesedilom 27"/>
          <p:cNvSpPr txBox="1">
            <a:spLocks noChangeArrowheads="1"/>
          </p:cNvSpPr>
          <p:nvPr/>
        </p:nvSpPr>
        <p:spPr bwMode="auto">
          <a:xfrm>
            <a:off x="5627688" y="5805488"/>
            <a:ext cx="1008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Zgornja</a:t>
            </a:r>
          </a:p>
          <a:p>
            <a:pPr algn="ctr" eaLnBrk="1" hangingPunct="1">
              <a:spcBef>
                <a:spcPct val="0"/>
              </a:spcBef>
              <a:buFontTx/>
              <a:buNone/>
            </a:pPr>
            <a:r>
              <a:rPr lang="sl-SI" altLang="sl-SI" sz="1400" b="1">
                <a:latin typeface="Cambria" pitchFamily="18" charset="0"/>
              </a:rPr>
              <a:t>meja</a:t>
            </a:r>
          </a:p>
        </p:txBody>
      </p:sp>
      <p:sp>
        <p:nvSpPr>
          <p:cNvPr id="50191" name="Naslov 1"/>
          <p:cNvSpPr txBox="1">
            <a:spLocks/>
          </p:cNvSpPr>
          <p:nvPr/>
        </p:nvSpPr>
        <p:spPr bwMode="auto">
          <a:xfrm>
            <a:off x="30163" y="836613"/>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a:latin typeface="Cambria" pitchFamily="18" charset="0"/>
              </a:rPr>
              <a:t>Odločanje</a:t>
            </a:r>
          </a:p>
        </p:txBody>
      </p:sp>
      <p:cxnSp>
        <p:nvCxnSpPr>
          <p:cNvPr id="5" name="Raven povezovalnik 4"/>
          <p:cNvCxnSpPr/>
          <p:nvPr/>
        </p:nvCxnSpPr>
        <p:spPr>
          <a:xfrm>
            <a:off x="827088" y="5156200"/>
            <a:ext cx="7200900" cy="47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PoljeZBesedilom 13"/>
          <p:cNvSpPr txBox="1">
            <a:spLocks noChangeArrowheads="1"/>
          </p:cNvSpPr>
          <p:nvPr/>
        </p:nvSpPr>
        <p:spPr bwMode="auto">
          <a:xfrm>
            <a:off x="2308225" y="5373688"/>
            <a:ext cx="735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980 g</a:t>
            </a:r>
          </a:p>
        </p:txBody>
      </p:sp>
      <p:sp>
        <p:nvSpPr>
          <p:cNvPr id="31" name="PoljeZBesedilom 30"/>
          <p:cNvSpPr txBox="1">
            <a:spLocks noChangeArrowheads="1"/>
          </p:cNvSpPr>
          <p:nvPr/>
        </p:nvSpPr>
        <p:spPr bwMode="auto">
          <a:xfrm>
            <a:off x="5703888" y="5384800"/>
            <a:ext cx="855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1020 g</a:t>
            </a:r>
          </a:p>
        </p:txBody>
      </p:sp>
      <p:sp>
        <p:nvSpPr>
          <p:cNvPr id="50195" name="PoljeZBesedilom 18"/>
          <p:cNvSpPr txBox="1">
            <a:spLocks noChangeArrowheads="1"/>
          </p:cNvSpPr>
          <p:nvPr/>
        </p:nvSpPr>
        <p:spPr bwMode="auto">
          <a:xfrm>
            <a:off x="3743325" y="4687888"/>
            <a:ext cx="1465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latin typeface="Times New Roman" pitchFamily="18" charset="0"/>
                <a:cs typeface="Times New Roman" pitchFamily="18" charset="0"/>
              </a:rPr>
              <a:t>1000 g ± 20 g</a:t>
            </a:r>
          </a:p>
        </p:txBody>
      </p:sp>
      <p:pic>
        <p:nvPicPr>
          <p:cNvPr id="162818" name="Picture 2" descr="http://galerija-borisoblak.bitnje.si/albums/20060820_Ljubljana/normal_crw_3008_edited-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2413" y="1204913"/>
            <a:ext cx="2776538"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Picture 2" descr="http://kruh.zito.si/wp-content/files_mf/1363876269_magicfields_predstavitev_izdelka_slika_1_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908769">
            <a:off x="3084513" y="2455863"/>
            <a:ext cx="26828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ka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24600" y="1206500"/>
            <a:ext cx="3408363"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62818"/>
                                        </p:tgtEl>
                                        <p:attrNameLst>
                                          <p:attrName>style.visibility</p:attrName>
                                        </p:attrNameLst>
                                      </p:cBhvr>
                                      <p:to>
                                        <p:strVal val="visible"/>
                                      </p:to>
                                    </p:set>
                                    <p:animEffect transition="in" filter="dissolve">
                                      <p:cBhvr>
                                        <p:cTn id="28" dur="500"/>
                                        <p:tgtEl>
                                          <p:spTgt spid="162818"/>
                                        </p:tgtEl>
                                      </p:cBhvr>
                                    </p:animEffect>
                                  </p:childTnLst>
                                </p:cTn>
                              </p:par>
                              <p:par>
                                <p:cTn id="29" presetID="9"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763713" y="4195763"/>
            <a:ext cx="446447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1800" dirty="0">
                <a:latin typeface="Cambria" pitchFamily="18" charset="0"/>
              </a:rPr>
              <a:t>"Merilni instrument je sistem, ki razširi, opredeli, izloči in nadomesti človeške sposobnosti za zaznavanje, opazovanje, komuniciranje, računanje in kontroliranje-vodenje". </a:t>
            </a:r>
            <a:endParaRPr lang="en-AU" altLang="sl-SI" sz="1800" dirty="0">
              <a:latin typeface="Cambria" pitchFamily="18" charset="0"/>
            </a:endParaRPr>
          </a:p>
        </p:txBody>
      </p:sp>
      <p:sp>
        <p:nvSpPr>
          <p:cNvPr id="6147" name="Rectangle 3"/>
          <p:cNvSpPr>
            <a:spLocks noChangeArrowheads="1"/>
          </p:cNvSpPr>
          <p:nvPr/>
        </p:nvSpPr>
        <p:spPr bwMode="auto">
          <a:xfrm>
            <a:off x="7530505" y="5760318"/>
            <a:ext cx="1212850"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dirty="0">
                <a:latin typeface="Cambria" pitchFamily="18" charset="0"/>
              </a:rPr>
              <a:t>znanstvena </a:t>
            </a:r>
          </a:p>
          <a:p>
            <a:pPr algn="ctr" eaLnBrk="1" hangingPunct="1">
              <a:spcBef>
                <a:spcPct val="0"/>
              </a:spcBef>
              <a:buFontTx/>
              <a:buNone/>
            </a:pPr>
            <a:r>
              <a:rPr lang="sl-SI" altLang="sl-SI" sz="1400" dirty="0">
                <a:latin typeface="Cambria" pitchFamily="18" charset="0"/>
              </a:rPr>
              <a:t>enciklopedija</a:t>
            </a:r>
          </a:p>
          <a:p>
            <a:pPr algn="ctr" eaLnBrk="1" hangingPunct="1">
              <a:spcBef>
                <a:spcPct val="0"/>
              </a:spcBef>
              <a:buFontTx/>
              <a:buNone/>
            </a:pPr>
            <a:r>
              <a:rPr lang="sl-SI" altLang="sl-SI" sz="1400" dirty="0" err="1">
                <a:latin typeface="Cambria" pitchFamily="18" charset="0"/>
              </a:rPr>
              <a:t>McGraw</a:t>
            </a:r>
            <a:r>
              <a:rPr lang="sl-SI" altLang="sl-SI" sz="1400" dirty="0">
                <a:latin typeface="Cambria" pitchFamily="18" charset="0"/>
              </a:rPr>
              <a:t>-Hill</a:t>
            </a:r>
            <a:endParaRPr lang="en-AU" altLang="sl-SI" sz="1400" dirty="0">
              <a:latin typeface="Cambria" pitchFamily="18" charset="0"/>
            </a:endParaRPr>
          </a:p>
        </p:txBody>
      </p:sp>
      <p:pic>
        <p:nvPicPr>
          <p:cNvPr id="6148" name="Picture 5" descr="mcgraw-hill_90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06718" y="4941168"/>
            <a:ext cx="8255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4" name="Picture 2" descr="D:\gregorjevi dokumenti\My Pictures\lmk slike\izbrane\interkomparacija - primarni.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150" y="2035175"/>
            <a:ext cx="2881313" cy="21605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150" name="Text Box 2"/>
          <p:cNvSpPr txBox="1">
            <a:spLocks noChangeArrowheads="1"/>
          </p:cNvSpPr>
          <p:nvPr/>
        </p:nvSpPr>
        <p:spPr bwMode="auto">
          <a:xfrm>
            <a:off x="1691680" y="1340768"/>
            <a:ext cx="6840538"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50000"/>
              </a:spcBef>
              <a:buFontTx/>
              <a:buNone/>
            </a:pPr>
            <a:r>
              <a:rPr lang="sl-SI" altLang="sl-SI" sz="4300" dirty="0">
                <a:solidFill>
                  <a:srgbClr val="F47920"/>
                </a:solidFill>
                <a:latin typeface="Verdana" pitchFamily="34" charset="0"/>
                <a:ea typeface="+mj-ea"/>
                <a:cs typeface="+mj-cs"/>
              </a:rPr>
              <a:t>Merilni instrument</a:t>
            </a:r>
            <a:endParaRPr lang="en-AU" altLang="sl-SI" sz="4300" dirty="0">
              <a:solidFill>
                <a:srgbClr val="F47920"/>
              </a:solidFill>
              <a:latin typeface="Verdana" pitchFamily="34" charset="0"/>
              <a:ea typeface="+mj-ea"/>
              <a:cs typeface="+mj-cs"/>
            </a:endParaRPr>
          </a:p>
        </p:txBody>
      </p:sp>
    </p:spTree>
    <p:extLst>
      <p:ext uri="{BB962C8B-B14F-4D97-AF65-F5344CB8AC3E}">
        <p14:creationId xmlns:p14="http://schemas.microsoft.com/office/powerpoint/2010/main" val="25296716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PoljeZBesedilom 9"/>
          <p:cNvSpPr txBox="1">
            <a:spLocks noChangeArrowheads="1"/>
          </p:cNvSpPr>
          <p:nvPr/>
        </p:nvSpPr>
        <p:spPr bwMode="auto">
          <a:xfrm>
            <a:off x="3540125" y="2581275"/>
            <a:ext cx="1385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sprejmemo</a:t>
            </a:r>
          </a:p>
        </p:txBody>
      </p:sp>
      <p:sp>
        <p:nvSpPr>
          <p:cNvPr id="11" name="Pravokotnik 10"/>
          <p:cNvSpPr/>
          <p:nvPr/>
        </p:nvSpPr>
        <p:spPr>
          <a:xfrm>
            <a:off x="970489" y="2912205"/>
            <a:ext cx="1631894" cy="1885743"/>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7" name="PoljeZBesedilom 6"/>
          <p:cNvSpPr txBox="1">
            <a:spLocks noChangeArrowheads="1"/>
          </p:cNvSpPr>
          <p:nvPr/>
        </p:nvSpPr>
        <p:spPr bwMode="auto">
          <a:xfrm>
            <a:off x="1168400" y="2581275"/>
            <a:ext cx="1236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zavrnemo</a:t>
            </a:r>
          </a:p>
        </p:txBody>
      </p:sp>
      <p:sp>
        <p:nvSpPr>
          <p:cNvPr id="25" name="Pravokotnik 24"/>
          <p:cNvSpPr/>
          <p:nvPr/>
        </p:nvSpPr>
        <p:spPr>
          <a:xfrm>
            <a:off x="5954002" y="2919876"/>
            <a:ext cx="1631894" cy="1885743"/>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26" name="PoljeZBesedilom 25"/>
          <p:cNvSpPr txBox="1">
            <a:spLocks noChangeArrowheads="1"/>
          </p:cNvSpPr>
          <p:nvPr/>
        </p:nvSpPr>
        <p:spPr bwMode="auto">
          <a:xfrm>
            <a:off x="6184900" y="2590800"/>
            <a:ext cx="1236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zavrnemo</a:t>
            </a:r>
          </a:p>
        </p:txBody>
      </p:sp>
      <p:sp>
        <p:nvSpPr>
          <p:cNvPr id="51216" name="PoljeZBesedilom 26"/>
          <p:cNvSpPr txBox="1">
            <a:spLocks noChangeArrowheads="1"/>
          </p:cNvSpPr>
          <p:nvPr/>
        </p:nvSpPr>
        <p:spPr bwMode="auto">
          <a:xfrm>
            <a:off x="2009775" y="5084763"/>
            <a:ext cx="1042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Spodnja</a:t>
            </a:r>
          </a:p>
          <a:p>
            <a:pPr algn="ctr" eaLnBrk="1" hangingPunct="1">
              <a:spcBef>
                <a:spcPct val="0"/>
              </a:spcBef>
              <a:buFontTx/>
              <a:buNone/>
            </a:pPr>
            <a:r>
              <a:rPr lang="sl-SI" altLang="sl-SI" sz="1400" b="1">
                <a:latin typeface="Cambria" pitchFamily="18" charset="0"/>
              </a:rPr>
              <a:t>meja</a:t>
            </a:r>
          </a:p>
        </p:txBody>
      </p:sp>
      <p:sp>
        <p:nvSpPr>
          <p:cNvPr id="51217" name="PoljeZBesedilom 27"/>
          <p:cNvSpPr txBox="1">
            <a:spLocks noChangeArrowheads="1"/>
          </p:cNvSpPr>
          <p:nvPr/>
        </p:nvSpPr>
        <p:spPr bwMode="auto">
          <a:xfrm>
            <a:off x="5507038" y="5080000"/>
            <a:ext cx="1006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Zgornja</a:t>
            </a:r>
          </a:p>
          <a:p>
            <a:pPr algn="ctr" eaLnBrk="1" hangingPunct="1">
              <a:spcBef>
                <a:spcPct val="0"/>
              </a:spcBef>
              <a:buFontTx/>
              <a:buNone/>
            </a:pPr>
            <a:r>
              <a:rPr lang="sl-SI" altLang="sl-SI" sz="1400" b="1">
                <a:latin typeface="Cambria" pitchFamily="18" charset="0"/>
              </a:rPr>
              <a:t>meja</a:t>
            </a:r>
          </a:p>
        </p:txBody>
      </p:sp>
      <p:sp>
        <p:nvSpPr>
          <p:cNvPr id="51218" name="Naslov 1"/>
          <p:cNvSpPr txBox="1">
            <a:spLocks/>
          </p:cNvSpPr>
          <p:nvPr/>
        </p:nvSpPr>
        <p:spPr bwMode="auto">
          <a:xfrm>
            <a:off x="107950" y="98425"/>
            <a:ext cx="90217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a:latin typeface="Cambria" pitchFamily="18" charset="0"/>
              </a:rPr>
              <a:t>Odločanje</a:t>
            </a:r>
          </a:p>
        </p:txBody>
      </p:sp>
      <p:cxnSp>
        <p:nvCxnSpPr>
          <p:cNvPr id="5" name="Raven povezovalnik 4"/>
          <p:cNvCxnSpPr/>
          <p:nvPr/>
        </p:nvCxnSpPr>
        <p:spPr>
          <a:xfrm>
            <a:off x="684213" y="4738688"/>
            <a:ext cx="7200900" cy="317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1220" name="Picture 6" descr="https://www.dlsweb.rmit.edu.au/toolbox/electrotech/toolbox1204/resources/01principles/04properties/images/100_ohm_resistor2.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360308">
            <a:off x="3452813" y="2601912"/>
            <a:ext cx="1804988"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oljeZBesedilom 13"/>
          <p:cNvSpPr txBox="1">
            <a:spLocks noChangeArrowheads="1"/>
          </p:cNvSpPr>
          <p:nvPr/>
        </p:nvSpPr>
        <p:spPr bwMode="auto">
          <a:xfrm>
            <a:off x="2220913" y="5949950"/>
            <a:ext cx="695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t>95 </a:t>
            </a:r>
            <a:r>
              <a:rPr lang="sl-SI" altLang="sl-SI" sz="1400">
                <a:latin typeface="Symbol" pitchFamily="18" charset="2"/>
              </a:rPr>
              <a:t>W</a:t>
            </a:r>
          </a:p>
        </p:txBody>
      </p:sp>
      <p:sp>
        <p:nvSpPr>
          <p:cNvPr id="31" name="PoljeZBesedilom 30"/>
          <p:cNvSpPr txBox="1">
            <a:spLocks noChangeArrowheads="1"/>
          </p:cNvSpPr>
          <p:nvPr/>
        </p:nvSpPr>
        <p:spPr bwMode="auto">
          <a:xfrm>
            <a:off x="5662613" y="5949950"/>
            <a:ext cx="796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t>105 </a:t>
            </a:r>
            <a:r>
              <a:rPr lang="sl-SI" altLang="sl-SI" sz="1400">
                <a:latin typeface="Symbol" pitchFamily="18" charset="2"/>
              </a:rPr>
              <a:t>W</a:t>
            </a:r>
          </a:p>
        </p:txBody>
      </p:sp>
      <p:sp>
        <p:nvSpPr>
          <p:cNvPr id="51223" name="PoljeZBesedilom 31"/>
          <p:cNvSpPr txBox="1">
            <a:spLocks noChangeArrowheads="1"/>
          </p:cNvSpPr>
          <p:nvPr/>
        </p:nvSpPr>
        <p:spPr bwMode="auto">
          <a:xfrm>
            <a:off x="3624263" y="4221163"/>
            <a:ext cx="1462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t>100 </a:t>
            </a:r>
            <a:r>
              <a:rPr lang="sl-SI" altLang="sl-SI" sz="1400">
                <a:latin typeface="Symbol" pitchFamily="18" charset="2"/>
              </a:rPr>
              <a:t>W </a:t>
            </a:r>
            <a:r>
              <a:rPr lang="sl-SI" altLang="sl-SI" sz="1400">
                <a:latin typeface="Times New Roman" pitchFamily="18" charset="0"/>
                <a:cs typeface="Times New Roman" pitchFamily="18" charset="0"/>
              </a:rPr>
              <a:t>± </a:t>
            </a:r>
            <a:r>
              <a:rPr lang="sl-SI" altLang="sl-SI" sz="1400">
                <a:latin typeface="Symbol" pitchFamily="18" charset="2"/>
              </a:rPr>
              <a:t>5 %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right)">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par>
                                <p:cTn id="26" presetID="22" presetClass="entr" presetSubtype="8"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26" grpId="0"/>
      <p:bldP spid="14" grpId="0"/>
      <p:bldP spid="3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 name="Group 4"/>
          <p:cNvGrpSpPr>
            <a:grpSpLocks noChangeAspect="1"/>
          </p:cNvGrpSpPr>
          <p:nvPr/>
        </p:nvGrpSpPr>
        <p:grpSpPr bwMode="auto">
          <a:xfrm>
            <a:off x="3708400" y="3427413"/>
            <a:ext cx="2154238" cy="1322387"/>
            <a:chOff x="1882" y="1744"/>
            <a:chExt cx="1357" cy="833"/>
          </a:xfrm>
        </p:grpSpPr>
        <p:sp>
          <p:nvSpPr>
            <p:cNvPr id="52242" name="AutoShape 3"/>
            <p:cNvSpPr>
              <a:spLocks noChangeAspect="1" noChangeArrowheads="1" noTextEdit="1"/>
            </p:cNvSpPr>
            <p:nvPr/>
          </p:nvSpPr>
          <p:spPr bwMode="auto">
            <a:xfrm>
              <a:off x="1882" y="1744"/>
              <a:ext cx="1357"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2243" name="Freeform 5"/>
            <p:cNvSpPr>
              <a:spLocks/>
            </p:cNvSpPr>
            <p:nvPr/>
          </p:nvSpPr>
          <p:spPr bwMode="auto">
            <a:xfrm>
              <a:off x="1893" y="1757"/>
              <a:ext cx="1347" cy="812"/>
            </a:xfrm>
            <a:custGeom>
              <a:avLst/>
              <a:gdLst>
                <a:gd name="T0" fmla="*/ 0 w 4688"/>
                <a:gd name="T1" fmla="*/ 0 h 2824"/>
                <a:gd name="T2" fmla="*/ 0 w 4688"/>
                <a:gd name="T3" fmla="*/ 0 h 2824"/>
                <a:gd name="T4" fmla="*/ 0 w 4688"/>
                <a:gd name="T5" fmla="*/ 0 h 2824"/>
                <a:gd name="T6" fmla="*/ 0 w 4688"/>
                <a:gd name="T7" fmla="*/ 0 h 2824"/>
                <a:gd name="T8" fmla="*/ 0 w 4688"/>
                <a:gd name="T9" fmla="*/ 0 h 2824"/>
                <a:gd name="T10" fmla="*/ 0 w 4688"/>
                <a:gd name="T11" fmla="*/ 0 h 2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solidFill>
              <a:srgbClr val="53A175"/>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sp>
        <p:nvSpPr>
          <p:cNvPr id="25" name="Pravokotnik 24"/>
          <p:cNvSpPr/>
          <p:nvPr/>
        </p:nvSpPr>
        <p:spPr>
          <a:xfrm>
            <a:off x="5954002" y="2919876"/>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8" name="PoljeZBesedilom 17"/>
          <p:cNvSpPr txBox="1">
            <a:spLocks noChangeArrowheads="1"/>
          </p:cNvSpPr>
          <p:nvPr/>
        </p:nvSpPr>
        <p:spPr bwMode="auto">
          <a:xfrm>
            <a:off x="4268788" y="5035550"/>
            <a:ext cx="1011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meritev</a:t>
            </a:r>
          </a:p>
        </p:txBody>
      </p:sp>
      <p:sp>
        <p:nvSpPr>
          <p:cNvPr id="19" name="Pravokotnik 18"/>
          <p:cNvSpPr/>
          <p:nvPr/>
        </p:nvSpPr>
        <p:spPr>
          <a:xfrm>
            <a:off x="922170" y="2940028"/>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5" name="Raven povezovalnik 4"/>
          <p:cNvCxnSpPr/>
          <p:nvPr/>
        </p:nvCxnSpPr>
        <p:spPr>
          <a:xfrm>
            <a:off x="684213" y="4738688"/>
            <a:ext cx="7272337" cy="1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a:xfrm>
            <a:off x="4760913" y="3133725"/>
            <a:ext cx="0" cy="1728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2241" name="Naslov 1"/>
          <p:cNvSpPr txBox="1">
            <a:spLocks/>
          </p:cNvSpPr>
          <p:nvPr/>
        </p:nvSpPr>
        <p:spPr bwMode="auto">
          <a:xfrm>
            <a:off x="131763" y="836613"/>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a:latin typeface="Cambria" pitchFamily="18" charset="0"/>
              </a:rPr>
              <a:t>Enostavno odločanje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Pravokotnik 24"/>
          <p:cNvSpPr/>
          <p:nvPr/>
        </p:nvSpPr>
        <p:spPr>
          <a:xfrm>
            <a:off x="5954002" y="2919876"/>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9" name="Pravokotnik 18"/>
          <p:cNvSpPr/>
          <p:nvPr/>
        </p:nvSpPr>
        <p:spPr>
          <a:xfrm>
            <a:off x="922170" y="2940028"/>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nvGrpSpPr>
          <p:cNvPr id="3" name="Group 4"/>
          <p:cNvGrpSpPr>
            <a:grpSpLocks noChangeAspect="1"/>
          </p:cNvGrpSpPr>
          <p:nvPr/>
        </p:nvGrpSpPr>
        <p:grpSpPr bwMode="auto">
          <a:xfrm>
            <a:off x="1887538" y="3427413"/>
            <a:ext cx="2154237" cy="1322387"/>
            <a:chOff x="1882" y="1744"/>
            <a:chExt cx="1357" cy="833"/>
          </a:xfrm>
        </p:grpSpPr>
        <p:sp>
          <p:nvSpPr>
            <p:cNvPr id="53269" name="AutoShape 3"/>
            <p:cNvSpPr>
              <a:spLocks noChangeAspect="1" noChangeArrowheads="1" noTextEdit="1"/>
            </p:cNvSpPr>
            <p:nvPr/>
          </p:nvSpPr>
          <p:spPr bwMode="auto">
            <a:xfrm>
              <a:off x="1882" y="1744"/>
              <a:ext cx="1357"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3270" name="Freeform 5"/>
            <p:cNvSpPr>
              <a:spLocks/>
            </p:cNvSpPr>
            <p:nvPr/>
          </p:nvSpPr>
          <p:spPr bwMode="auto">
            <a:xfrm>
              <a:off x="1893" y="1757"/>
              <a:ext cx="1347" cy="812"/>
            </a:xfrm>
            <a:custGeom>
              <a:avLst/>
              <a:gdLst>
                <a:gd name="T0" fmla="*/ 0 w 4688"/>
                <a:gd name="T1" fmla="*/ 0 h 2824"/>
                <a:gd name="T2" fmla="*/ 0 w 4688"/>
                <a:gd name="T3" fmla="*/ 0 h 2824"/>
                <a:gd name="T4" fmla="*/ 0 w 4688"/>
                <a:gd name="T5" fmla="*/ 0 h 2824"/>
                <a:gd name="T6" fmla="*/ 0 w 4688"/>
                <a:gd name="T7" fmla="*/ 0 h 2824"/>
                <a:gd name="T8" fmla="*/ 0 w 4688"/>
                <a:gd name="T9" fmla="*/ 0 h 2824"/>
                <a:gd name="T10" fmla="*/ 0 w 4688"/>
                <a:gd name="T11" fmla="*/ 0 h 2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solidFill>
              <a:srgbClr val="53A175"/>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sp>
        <p:nvSpPr>
          <p:cNvPr id="18" name="PoljeZBesedilom 17"/>
          <p:cNvSpPr txBox="1">
            <a:spLocks noChangeArrowheads="1"/>
          </p:cNvSpPr>
          <p:nvPr/>
        </p:nvSpPr>
        <p:spPr bwMode="auto">
          <a:xfrm>
            <a:off x="2463800" y="5035550"/>
            <a:ext cx="1011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meritev</a:t>
            </a:r>
          </a:p>
        </p:txBody>
      </p:sp>
      <p:sp>
        <p:nvSpPr>
          <p:cNvPr id="53263" name="Naslov 1"/>
          <p:cNvSpPr txBox="1">
            <a:spLocks/>
          </p:cNvSpPr>
          <p:nvPr/>
        </p:nvSpPr>
        <p:spPr bwMode="auto">
          <a:xfrm>
            <a:off x="30431" y="970121"/>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dirty="0">
                <a:latin typeface="Cambria" pitchFamily="18" charset="0"/>
              </a:rPr>
              <a:t>Oteženo odločanje</a:t>
            </a:r>
          </a:p>
        </p:txBody>
      </p:sp>
      <p:grpSp>
        <p:nvGrpSpPr>
          <p:cNvPr id="7" name="Group 4"/>
          <p:cNvGrpSpPr>
            <a:grpSpLocks noChangeAspect="1"/>
          </p:cNvGrpSpPr>
          <p:nvPr/>
        </p:nvGrpSpPr>
        <p:grpSpPr bwMode="auto">
          <a:xfrm>
            <a:off x="1898650" y="4152900"/>
            <a:ext cx="647700" cy="603250"/>
            <a:chOff x="1247" y="2604"/>
            <a:chExt cx="408" cy="380"/>
          </a:xfrm>
        </p:grpSpPr>
        <p:sp>
          <p:nvSpPr>
            <p:cNvPr id="53267" name="AutoShape 3"/>
            <p:cNvSpPr>
              <a:spLocks noChangeAspect="1" noChangeArrowheads="1" noTextEdit="1"/>
            </p:cNvSpPr>
            <p:nvPr/>
          </p:nvSpPr>
          <p:spPr bwMode="auto">
            <a:xfrm>
              <a:off x="1247" y="2604"/>
              <a:ext cx="408"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3268" name="Freeform 5"/>
            <p:cNvSpPr>
              <a:spLocks/>
            </p:cNvSpPr>
            <p:nvPr/>
          </p:nvSpPr>
          <p:spPr bwMode="auto">
            <a:xfrm>
              <a:off x="1258" y="2633"/>
              <a:ext cx="387" cy="340"/>
            </a:xfrm>
            <a:custGeom>
              <a:avLst/>
              <a:gdLst>
                <a:gd name="T0" fmla="*/ 0 w 1391"/>
                <a:gd name="T1" fmla="*/ 0 h 1226"/>
                <a:gd name="T2" fmla="*/ 0 w 1391"/>
                <a:gd name="T3" fmla="*/ 0 h 1226"/>
                <a:gd name="T4" fmla="*/ 0 w 1391"/>
                <a:gd name="T5" fmla="*/ 0 h 1226"/>
                <a:gd name="T6" fmla="*/ 0 w 1391"/>
                <a:gd name="T7" fmla="*/ 0 h 12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1" h="1226">
                  <a:moveTo>
                    <a:pt x="1391" y="0"/>
                  </a:moveTo>
                  <a:cubicBezTo>
                    <a:pt x="1170" y="702"/>
                    <a:pt x="871" y="1215"/>
                    <a:pt x="0" y="1226"/>
                  </a:cubicBezTo>
                  <a:lnTo>
                    <a:pt x="1391" y="1217"/>
                  </a:lnTo>
                  <a:lnTo>
                    <a:pt x="1391" y="0"/>
                  </a:lnTo>
                  <a:close/>
                </a:path>
              </a:pathLst>
            </a:custGeom>
            <a:solidFill>
              <a:srgbClr val="ED1B2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cxnSp>
        <p:nvCxnSpPr>
          <p:cNvPr id="5" name="Raven povezovalnik 4"/>
          <p:cNvCxnSpPr/>
          <p:nvPr/>
        </p:nvCxnSpPr>
        <p:spPr>
          <a:xfrm>
            <a:off x="684213" y="4738688"/>
            <a:ext cx="7272337" cy="1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a:xfrm>
            <a:off x="2955925" y="3133725"/>
            <a:ext cx="0" cy="1728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Pravokotnik 24"/>
          <p:cNvSpPr/>
          <p:nvPr/>
        </p:nvSpPr>
        <p:spPr>
          <a:xfrm>
            <a:off x="5954002" y="2919876"/>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9" name="Pravokotnik 18"/>
          <p:cNvSpPr/>
          <p:nvPr/>
        </p:nvSpPr>
        <p:spPr>
          <a:xfrm>
            <a:off x="922170" y="2940028"/>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nvGrpSpPr>
          <p:cNvPr id="3" name="Group 4"/>
          <p:cNvGrpSpPr>
            <a:grpSpLocks noChangeAspect="1"/>
          </p:cNvGrpSpPr>
          <p:nvPr/>
        </p:nvGrpSpPr>
        <p:grpSpPr bwMode="auto">
          <a:xfrm>
            <a:off x="4470400" y="3443288"/>
            <a:ext cx="2154238" cy="1322387"/>
            <a:chOff x="1882" y="1744"/>
            <a:chExt cx="1357" cy="833"/>
          </a:xfrm>
        </p:grpSpPr>
        <p:sp>
          <p:nvSpPr>
            <p:cNvPr id="54293" name="AutoShape 3"/>
            <p:cNvSpPr>
              <a:spLocks noChangeAspect="1" noChangeArrowheads="1" noTextEdit="1"/>
            </p:cNvSpPr>
            <p:nvPr/>
          </p:nvSpPr>
          <p:spPr bwMode="auto">
            <a:xfrm>
              <a:off x="1882" y="1744"/>
              <a:ext cx="1357"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4294" name="Freeform 5"/>
            <p:cNvSpPr>
              <a:spLocks/>
            </p:cNvSpPr>
            <p:nvPr/>
          </p:nvSpPr>
          <p:spPr bwMode="auto">
            <a:xfrm>
              <a:off x="1893" y="1757"/>
              <a:ext cx="1347" cy="812"/>
            </a:xfrm>
            <a:custGeom>
              <a:avLst/>
              <a:gdLst>
                <a:gd name="T0" fmla="*/ 0 w 4688"/>
                <a:gd name="T1" fmla="*/ 0 h 2824"/>
                <a:gd name="T2" fmla="*/ 0 w 4688"/>
                <a:gd name="T3" fmla="*/ 0 h 2824"/>
                <a:gd name="T4" fmla="*/ 0 w 4688"/>
                <a:gd name="T5" fmla="*/ 0 h 2824"/>
                <a:gd name="T6" fmla="*/ 0 w 4688"/>
                <a:gd name="T7" fmla="*/ 0 h 2824"/>
                <a:gd name="T8" fmla="*/ 0 w 4688"/>
                <a:gd name="T9" fmla="*/ 0 h 2824"/>
                <a:gd name="T10" fmla="*/ 0 w 4688"/>
                <a:gd name="T11" fmla="*/ 0 h 2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solidFill>
              <a:srgbClr val="53A175"/>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sp>
        <p:nvSpPr>
          <p:cNvPr id="18" name="PoljeZBesedilom 17"/>
          <p:cNvSpPr txBox="1">
            <a:spLocks noChangeArrowheads="1"/>
          </p:cNvSpPr>
          <p:nvPr/>
        </p:nvSpPr>
        <p:spPr bwMode="auto">
          <a:xfrm>
            <a:off x="5046663" y="5046663"/>
            <a:ext cx="1009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meritev</a:t>
            </a:r>
          </a:p>
        </p:txBody>
      </p:sp>
      <p:sp>
        <p:nvSpPr>
          <p:cNvPr id="54287" name="Naslov 1"/>
          <p:cNvSpPr txBox="1">
            <a:spLocks/>
          </p:cNvSpPr>
          <p:nvPr/>
        </p:nvSpPr>
        <p:spPr bwMode="auto">
          <a:xfrm>
            <a:off x="19322" y="971719"/>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dirty="0">
                <a:latin typeface="Cambria" pitchFamily="18" charset="0"/>
              </a:rPr>
              <a:t>Oteženo odločanje</a:t>
            </a:r>
          </a:p>
        </p:txBody>
      </p:sp>
      <p:grpSp>
        <p:nvGrpSpPr>
          <p:cNvPr id="2" name="Group 4"/>
          <p:cNvGrpSpPr>
            <a:grpSpLocks noChangeAspect="1"/>
          </p:cNvGrpSpPr>
          <p:nvPr/>
        </p:nvGrpSpPr>
        <p:grpSpPr bwMode="auto">
          <a:xfrm>
            <a:off x="5975350" y="4254500"/>
            <a:ext cx="647700" cy="503238"/>
            <a:chOff x="3751" y="2667"/>
            <a:chExt cx="408" cy="317"/>
          </a:xfrm>
        </p:grpSpPr>
        <p:sp>
          <p:nvSpPr>
            <p:cNvPr id="54291" name="AutoShape 3"/>
            <p:cNvSpPr>
              <a:spLocks noChangeAspect="1" noChangeArrowheads="1" noTextEdit="1"/>
            </p:cNvSpPr>
            <p:nvPr/>
          </p:nvSpPr>
          <p:spPr bwMode="auto">
            <a:xfrm>
              <a:off x="3751" y="2667"/>
              <a:ext cx="408" cy="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4292" name="Freeform 5"/>
            <p:cNvSpPr>
              <a:spLocks/>
            </p:cNvSpPr>
            <p:nvPr/>
          </p:nvSpPr>
          <p:spPr bwMode="auto">
            <a:xfrm>
              <a:off x="3764" y="2689"/>
              <a:ext cx="388" cy="284"/>
            </a:xfrm>
            <a:custGeom>
              <a:avLst/>
              <a:gdLst>
                <a:gd name="T0" fmla="*/ 0 w 1391"/>
                <a:gd name="T1" fmla="*/ 0 h 1016"/>
                <a:gd name="T2" fmla="*/ 0 w 1391"/>
                <a:gd name="T3" fmla="*/ 0 h 1016"/>
                <a:gd name="T4" fmla="*/ 0 w 1391"/>
                <a:gd name="T5" fmla="*/ 0 h 1016"/>
                <a:gd name="T6" fmla="*/ 0 w 1391"/>
                <a:gd name="T7" fmla="*/ 0 h 10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1" h="1016">
                  <a:moveTo>
                    <a:pt x="1391" y="1007"/>
                  </a:moveTo>
                  <a:cubicBezTo>
                    <a:pt x="764" y="982"/>
                    <a:pt x="307" y="600"/>
                    <a:pt x="0" y="0"/>
                  </a:cubicBezTo>
                  <a:lnTo>
                    <a:pt x="0" y="1016"/>
                  </a:lnTo>
                  <a:lnTo>
                    <a:pt x="1391" y="1007"/>
                  </a:lnTo>
                  <a:close/>
                </a:path>
              </a:pathLst>
            </a:custGeom>
            <a:solidFill>
              <a:srgbClr val="ED1B23"/>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cxnSp>
        <p:nvCxnSpPr>
          <p:cNvPr id="5" name="Raven povezovalnik 4"/>
          <p:cNvCxnSpPr/>
          <p:nvPr/>
        </p:nvCxnSpPr>
        <p:spPr>
          <a:xfrm>
            <a:off x="684213" y="4738688"/>
            <a:ext cx="7272337" cy="1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a:xfrm>
            <a:off x="5538788" y="3144838"/>
            <a:ext cx="0" cy="172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Pravokotnik 24"/>
          <p:cNvSpPr/>
          <p:nvPr/>
        </p:nvSpPr>
        <p:spPr>
          <a:xfrm>
            <a:off x="5954002" y="2919876"/>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9" name="Pravokotnik 18"/>
          <p:cNvSpPr/>
          <p:nvPr/>
        </p:nvSpPr>
        <p:spPr>
          <a:xfrm>
            <a:off x="922170" y="2940028"/>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nvGrpSpPr>
          <p:cNvPr id="3" name="Group 4"/>
          <p:cNvGrpSpPr>
            <a:grpSpLocks noChangeAspect="1"/>
          </p:cNvGrpSpPr>
          <p:nvPr/>
        </p:nvGrpSpPr>
        <p:grpSpPr bwMode="auto">
          <a:xfrm>
            <a:off x="5305425" y="3443288"/>
            <a:ext cx="2154238" cy="1322387"/>
            <a:chOff x="1882" y="1744"/>
            <a:chExt cx="1357" cy="833"/>
          </a:xfrm>
        </p:grpSpPr>
        <p:sp>
          <p:nvSpPr>
            <p:cNvPr id="55317" name="AutoShape 3"/>
            <p:cNvSpPr>
              <a:spLocks noChangeAspect="1" noChangeArrowheads="1" noTextEdit="1"/>
            </p:cNvSpPr>
            <p:nvPr/>
          </p:nvSpPr>
          <p:spPr bwMode="auto">
            <a:xfrm>
              <a:off x="1882" y="1744"/>
              <a:ext cx="1357"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5318" name="Freeform 5"/>
            <p:cNvSpPr>
              <a:spLocks/>
            </p:cNvSpPr>
            <p:nvPr/>
          </p:nvSpPr>
          <p:spPr bwMode="auto">
            <a:xfrm>
              <a:off x="1893" y="1757"/>
              <a:ext cx="1347" cy="812"/>
            </a:xfrm>
            <a:custGeom>
              <a:avLst/>
              <a:gdLst>
                <a:gd name="T0" fmla="*/ 0 w 4688"/>
                <a:gd name="T1" fmla="*/ 0 h 2824"/>
                <a:gd name="T2" fmla="*/ 0 w 4688"/>
                <a:gd name="T3" fmla="*/ 0 h 2824"/>
                <a:gd name="T4" fmla="*/ 0 w 4688"/>
                <a:gd name="T5" fmla="*/ 0 h 2824"/>
                <a:gd name="T6" fmla="*/ 0 w 4688"/>
                <a:gd name="T7" fmla="*/ 0 h 2824"/>
                <a:gd name="T8" fmla="*/ 0 w 4688"/>
                <a:gd name="T9" fmla="*/ 0 h 2824"/>
                <a:gd name="T10" fmla="*/ 0 w 4688"/>
                <a:gd name="T11" fmla="*/ 0 h 2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solidFill>
              <a:srgbClr val="FF000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sp>
        <p:nvSpPr>
          <p:cNvPr id="18" name="PoljeZBesedilom 17"/>
          <p:cNvSpPr txBox="1">
            <a:spLocks noChangeArrowheads="1"/>
          </p:cNvSpPr>
          <p:nvPr/>
        </p:nvSpPr>
        <p:spPr bwMode="auto">
          <a:xfrm>
            <a:off x="5873750" y="5046663"/>
            <a:ext cx="1011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meritev</a:t>
            </a:r>
          </a:p>
        </p:txBody>
      </p:sp>
      <p:sp>
        <p:nvSpPr>
          <p:cNvPr id="55311" name="Naslov 1"/>
          <p:cNvSpPr txBox="1">
            <a:spLocks/>
          </p:cNvSpPr>
          <p:nvPr/>
        </p:nvSpPr>
        <p:spPr bwMode="auto">
          <a:xfrm>
            <a:off x="-30945" y="919484"/>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dirty="0">
                <a:latin typeface="Cambria" pitchFamily="18" charset="0"/>
              </a:rPr>
              <a:t>Oteženo odločanje</a:t>
            </a:r>
          </a:p>
        </p:txBody>
      </p:sp>
      <p:cxnSp>
        <p:nvCxnSpPr>
          <p:cNvPr id="5" name="Raven povezovalnik 4"/>
          <p:cNvCxnSpPr/>
          <p:nvPr/>
        </p:nvCxnSpPr>
        <p:spPr>
          <a:xfrm>
            <a:off x="684213" y="4738688"/>
            <a:ext cx="7272337" cy="1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a:xfrm>
            <a:off x="6365875" y="3144838"/>
            <a:ext cx="0" cy="172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4"/>
          <p:cNvGrpSpPr>
            <a:grpSpLocks noChangeAspect="1"/>
          </p:cNvGrpSpPr>
          <p:nvPr/>
        </p:nvGrpSpPr>
        <p:grpSpPr bwMode="auto">
          <a:xfrm>
            <a:off x="5329238" y="4140200"/>
            <a:ext cx="647700" cy="603250"/>
            <a:chOff x="1247" y="2604"/>
            <a:chExt cx="408" cy="380"/>
          </a:xfrm>
        </p:grpSpPr>
        <p:sp>
          <p:nvSpPr>
            <p:cNvPr id="55315" name="AutoShape 3"/>
            <p:cNvSpPr>
              <a:spLocks noChangeAspect="1" noChangeArrowheads="1" noTextEdit="1"/>
            </p:cNvSpPr>
            <p:nvPr/>
          </p:nvSpPr>
          <p:spPr bwMode="auto">
            <a:xfrm>
              <a:off x="1247" y="2604"/>
              <a:ext cx="408"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55316" name="Freeform 5"/>
            <p:cNvSpPr>
              <a:spLocks/>
            </p:cNvSpPr>
            <p:nvPr/>
          </p:nvSpPr>
          <p:spPr bwMode="auto">
            <a:xfrm>
              <a:off x="1258" y="2633"/>
              <a:ext cx="387" cy="340"/>
            </a:xfrm>
            <a:custGeom>
              <a:avLst/>
              <a:gdLst>
                <a:gd name="T0" fmla="*/ 0 w 1391"/>
                <a:gd name="T1" fmla="*/ 0 h 1226"/>
                <a:gd name="T2" fmla="*/ 0 w 1391"/>
                <a:gd name="T3" fmla="*/ 0 h 1226"/>
                <a:gd name="T4" fmla="*/ 0 w 1391"/>
                <a:gd name="T5" fmla="*/ 0 h 1226"/>
                <a:gd name="T6" fmla="*/ 0 w 1391"/>
                <a:gd name="T7" fmla="*/ 0 h 12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1" h="1226">
                  <a:moveTo>
                    <a:pt x="1391" y="0"/>
                  </a:moveTo>
                  <a:cubicBezTo>
                    <a:pt x="1170" y="702"/>
                    <a:pt x="871" y="1215"/>
                    <a:pt x="0" y="1226"/>
                  </a:cubicBezTo>
                  <a:lnTo>
                    <a:pt x="1391" y="1217"/>
                  </a:lnTo>
                  <a:lnTo>
                    <a:pt x="1391" y="0"/>
                  </a:lnTo>
                  <a:close/>
                </a:path>
              </a:pathLst>
            </a:custGeom>
            <a:solidFill>
              <a:srgbClr val="00B050"/>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lstStyle/>
            <a:p>
              <a:endParaRPr lang="sl-SI"/>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Pravokotnik 24"/>
          <p:cNvSpPr/>
          <p:nvPr/>
        </p:nvSpPr>
        <p:spPr>
          <a:xfrm>
            <a:off x="5954002" y="2919876"/>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9" name="Pravokotnik 18"/>
          <p:cNvSpPr/>
          <p:nvPr/>
        </p:nvSpPr>
        <p:spPr>
          <a:xfrm>
            <a:off x="922170" y="2940028"/>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grpSp>
        <p:nvGrpSpPr>
          <p:cNvPr id="3" name="Group 4"/>
          <p:cNvGrpSpPr>
            <a:grpSpLocks noChangeAspect="1"/>
          </p:cNvGrpSpPr>
          <p:nvPr/>
        </p:nvGrpSpPr>
        <p:grpSpPr bwMode="auto">
          <a:xfrm>
            <a:off x="5102225" y="3443288"/>
            <a:ext cx="893763" cy="1322387"/>
            <a:chOff x="1882" y="1744"/>
            <a:chExt cx="1357" cy="833"/>
          </a:xfrm>
        </p:grpSpPr>
        <p:sp>
          <p:nvSpPr>
            <p:cNvPr id="56339" name="AutoShape 3"/>
            <p:cNvSpPr>
              <a:spLocks noChangeAspect="1" noChangeArrowheads="1" noTextEdit="1"/>
            </p:cNvSpPr>
            <p:nvPr/>
          </p:nvSpPr>
          <p:spPr bwMode="auto">
            <a:xfrm>
              <a:off x="1882" y="1744"/>
              <a:ext cx="1357"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6" name="Freeform 5"/>
            <p:cNvSpPr>
              <a:spLocks/>
            </p:cNvSpPr>
            <p:nvPr/>
          </p:nvSpPr>
          <p:spPr bwMode="auto">
            <a:xfrm>
              <a:off x="1894" y="1757"/>
              <a:ext cx="1345" cy="812"/>
            </a:xfrm>
            <a:custGeom>
              <a:avLst/>
              <a:gdLst>
                <a:gd name="T0" fmla="*/ 4688 w 4688"/>
                <a:gd name="T1" fmla="*/ 2794 h 2824"/>
                <a:gd name="T2" fmla="*/ 3091 w 4688"/>
                <a:gd name="T3" fmla="*/ 1288 h 2824"/>
                <a:gd name="T4" fmla="*/ 2287 w 4688"/>
                <a:gd name="T5" fmla="*/ 3 h 2824"/>
                <a:gd name="T6" fmla="*/ 1483 w 4688"/>
                <a:gd name="T7" fmla="*/ 1283 h 2824"/>
                <a:gd name="T8" fmla="*/ 0 w 4688"/>
                <a:gd name="T9" fmla="*/ 2824 h 2824"/>
                <a:gd name="T10" fmla="*/ 4688 w 4688"/>
                <a:gd name="T11" fmla="*/ 2794 h 2824"/>
              </a:gdLst>
              <a:ahLst/>
              <a:cxnLst>
                <a:cxn ang="0">
                  <a:pos x="T0" y="T1"/>
                </a:cxn>
                <a:cxn ang="0">
                  <a:pos x="T2" y="T3"/>
                </a:cxn>
                <a:cxn ang="0">
                  <a:pos x="T4" y="T5"/>
                </a:cxn>
                <a:cxn ang="0">
                  <a:pos x="T6" y="T7"/>
                </a:cxn>
                <a:cxn ang="0">
                  <a:pos x="T8" y="T9"/>
                </a:cxn>
                <a:cxn ang="0">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solidFill>
              <a:schemeClr val="accent3">
                <a:lumMod val="50000"/>
              </a:schemeClr>
            </a:solidFill>
            <a:ln w="9525" cap="flat">
              <a:noFill/>
              <a:prstDash val="solid"/>
              <a:miter lim="800000"/>
              <a:headEnd/>
              <a:tailEnd/>
            </a:ln>
          </p:spPr>
          <p:txBody>
            <a:bodyPr/>
            <a:lstStyle/>
            <a:p>
              <a:pPr>
                <a:defRPr/>
              </a:pPr>
              <a:endParaRPr lang="sl-SI"/>
            </a:p>
          </p:txBody>
        </p:sp>
      </p:grpSp>
      <p:sp>
        <p:nvSpPr>
          <p:cNvPr id="18" name="PoljeZBesedilom 17"/>
          <p:cNvSpPr txBox="1">
            <a:spLocks noChangeArrowheads="1"/>
          </p:cNvSpPr>
          <p:nvPr/>
        </p:nvSpPr>
        <p:spPr bwMode="auto">
          <a:xfrm>
            <a:off x="5046663" y="5046663"/>
            <a:ext cx="1009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meritev</a:t>
            </a:r>
          </a:p>
        </p:txBody>
      </p:sp>
      <p:sp>
        <p:nvSpPr>
          <p:cNvPr id="56335" name="Naslov 1"/>
          <p:cNvSpPr txBox="1">
            <a:spLocks/>
          </p:cNvSpPr>
          <p:nvPr/>
        </p:nvSpPr>
        <p:spPr bwMode="auto">
          <a:xfrm>
            <a:off x="101449" y="965660"/>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dirty="0">
                <a:latin typeface="Cambria" pitchFamily="18" charset="0"/>
              </a:rPr>
              <a:t>Odločanje pri izboljšani merilni negotovosti</a:t>
            </a:r>
          </a:p>
        </p:txBody>
      </p:sp>
      <p:sp>
        <p:nvSpPr>
          <p:cNvPr id="17" name="Freeform 5"/>
          <p:cNvSpPr>
            <a:spLocks/>
          </p:cNvSpPr>
          <p:nvPr/>
        </p:nvSpPr>
        <p:spPr bwMode="auto">
          <a:xfrm>
            <a:off x="4481513" y="3448050"/>
            <a:ext cx="2138362" cy="1289050"/>
          </a:xfrm>
          <a:custGeom>
            <a:avLst/>
            <a:gdLst>
              <a:gd name="T0" fmla="*/ 2147483647 w 4688"/>
              <a:gd name="T1" fmla="*/ 2147483647 h 2824"/>
              <a:gd name="T2" fmla="*/ 2147483647 w 4688"/>
              <a:gd name="T3" fmla="*/ 2147483647 h 2824"/>
              <a:gd name="T4" fmla="*/ 2147483647 w 4688"/>
              <a:gd name="T5" fmla="*/ 2147483647 h 2824"/>
              <a:gd name="T6" fmla="*/ 2147483647 w 4688"/>
              <a:gd name="T7" fmla="*/ 2147483647 h 2824"/>
              <a:gd name="T8" fmla="*/ 0 w 4688"/>
              <a:gd name="T9" fmla="*/ 2147483647 h 2824"/>
              <a:gd name="T10" fmla="*/ 2147483647 w 4688"/>
              <a:gd name="T11" fmla="*/ 2147483647 h 2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noFill/>
          <a:ln w="9525" cap="flat">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p>
            <a:endParaRPr lang="sl-SI"/>
          </a:p>
        </p:txBody>
      </p:sp>
      <p:cxnSp>
        <p:nvCxnSpPr>
          <p:cNvPr id="5" name="Raven povezovalnik 4"/>
          <p:cNvCxnSpPr/>
          <p:nvPr/>
        </p:nvCxnSpPr>
        <p:spPr>
          <a:xfrm>
            <a:off x="684213" y="4738688"/>
            <a:ext cx="7272337" cy="1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a:xfrm>
            <a:off x="5538788" y="3144838"/>
            <a:ext cx="0" cy="172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ravokotnik 23"/>
          <p:cNvSpPr/>
          <p:nvPr/>
        </p:nvSpPr>
        <p:spPr>
          <a:xfrm>
            <a:off x="2506103" y="2928313"/>
            <a:ext cx="3552681" cy="1885743"/>
          </a:xfrm>
          <a:prstGeom prst="rect">
            <a:avLst/>
          </a:prstGeom>
          <a:solidFill>
            <a:srgbClr val="92D05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cxnSp>
        <p:nvCxnSpPr>
          <p:cNvPr id="8" name="Raven povezovalnik 7"/>
          <p:cNvCxnSpPr/>
          <p:nvPr/>
        </p:nvCxnSpPr>
        <p:spPr>
          <a:xfrm>
            <a:off x="5988050"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Raven povezovalnik 20"/>
          <p:cNvCxnSpPr/>
          <p:nvPr/>
        </p:nvCxnSpPr>
        <p:spPr>
          <a:xfrm>
            <a:off x="2532063" y="2581275"/>
            <a:ext cx="0" cy="23050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Pravokotnik 24"/>
          <p:cNvSpPr/>
          <p:nvPr/>
        </p:nvSpPr>
        <p:spPr>
          <a:xfrm>
            <a:off x="5954002" y="2919876"/>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9" name="Pravokotnik 18"/>
          <p:cNvSpPr/>
          <p:nvPr/>
        </p:nvSpPr>
        <p:spPr>
          <a:xfrm>
            <a:off x="922170" y="2940028"/>
            <a:ext cx="1631894" cy="1885743"/>
          </a:xfrm>
          <a:prstGeom prst="rect">
            <a:avLst/>
          </a:prstGeom>
          <a:gradFill>
            <a:gsLst>
              <a:gs pos="48000">
                <a:srgbClr val="DEBFBF"/>
              </a:gs>
              <a:gs pos="0">
                <a:schemeClr val="bg1">
                  <a:lumMod val="85000"/>
                </a:schemeClr>
              </a:gs>
              <a:gs pos="98000">
                <a:srgbClr val="FF0000">
                  <a:alpha val="30000"/>
                </a:srgbClr>
              </a:gs>
              <a:gs pos="100000">
                <a:srgbClr val="FF0000"/>
              </a:gs>
            </a:gsLst>
            <a:lin ang="162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18" name="PoljeZBesedilom 17"/>
          <p:cNvSpPr txBox="1">
            <a:spLocks noChangeArrowheads="1"/>
          </p:cNvSpPr>
          <p:nvPr/>
        </p:nvSpPr>
        <p:spPr bwMode="auto">
          <a:xfrm>
            <a:off x="2463800" y="5035550"/>
            <a:ext cx="1011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Cambria" pitchFamily="18" charset="0"/>
              </a:rPr>
              <a:t>meritev</a:t>
            </a:r>
          </a:p>
        </p:txBody>
      </p:sp>
      <p:grpSp>
        <p:nvGrpSpPr>
          <p:cNvPr id="17" name="Group 4"/>
          <p:cNvGrpSpPr>
            <a:grpSpLocks noChangeAspect="1"/>
          </p:cNvGrpSpPr>
          <p:nvPr/>
        </p:nvGrpSpPr>
        <p:grpSpPr bwMode="auto">
          <a:xfrm>
            <a:off x="2514600" y="3424238"/>
            <a:ext cx="893763" cy="1322387"/>
            <a:chOff x="1882" y="1744"/>
            <a:chExt cx="1357" cy="833"/>
          </a:xfrm>
        </p:grpSpPr>
        <p:sp>
          <p:nvSpPr>
            <p:cNvPr id="57364" name="AutoShape 3"/>
            <p:cNvSpPr>
              <a:spLocks noChangeAspect="1" noChangeArrowheads="1" noTextEdit="1"/>
            </p:cNvSpPr>
            <p:nvPr/>
          </p:nvSpPr>
          <p:spPr bwMode="auto">
            <a:xfrm>
              <a:off x="1882" y="1744"/>
              <a:ext cx="1357" cy="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23" name="Freeform 5"/>
            <p:cNvSpPr>
              <a:spLocks/>
            </p:cNvSpPr>
            <p:nvPr/>
          </p:nvSpPr>
          <p:spPr bwMode="auto">
            <a:xfrm>
              <a:off x="1894" y="1757"/>
              <a:ext cx="1345" cy="812"/>
            </a:xfrm>
            <a:custGeom>
              <a:avLst/>
              <a:gdLst>
                <a:gd name="T0" fmla="*/ 4688 w 4688"/>
                <a:gd name="T1" fmla="*/ 2794 h 2824"/>
                <a:gd name="T2" fmla="*/ 3091 w 4688"/>
                <a:gd name="T3" fmla="*/ 1288 h 2824"/>
                <a:gd name="T4" fmla="*/ 2287 w 4688"/>
                <a:gd name="T5" fmla="*/ 3 h 2824"/>
                <a:gd name="T6" fmla="*/ 1483 w 4688"/>
                <a:gd name="T7" fmla="*/ 1283 h 2824"/>
                <a:gd name="T8" fmla="*/ 0 w 4688"/>
                <a:gd name="T9" fmla="*/ 2824 h 2824"/>
                <a:gd name="T10" fmla="*/ 4688 w 4688"/>
                <a:gd name="T11" fmla="*/ 2794 h 2824"/>
              </a:gdLst>
              <a:ahLst/>
              <a:cxnLst>
                <a:cxn ang="0">
                  <a:pos x="T0" y="T1"/>
                </a:cxn>
                <a:cxn ang="0">
                  <a:pos x="T2" y="T3"/>
                </a:cxn>
                <a:cxn ang="0">
                  <a:pos x="T4" y="T5"/>
                </a:cxn>
                <a:cxn ang="0">
                  <a:pos x="T6" y="T7"/>
                </a:cxn>
                <a:cxn ang="0">
                  <a:pos x="T8" y="T9"/>
                </a:cxn>
                <a:cxn ang="0">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solidFill>
              <a:schemeClr val="accent3">
                <a:lumMod val="50000"/>
              </a:schemeClr>
            </a:solidFill>
            <a:ln w="9525" cap="flat">
              <a:noFill/>
              <a:prstDash val="solid"/>
              <a:miter lim="800000"/>
              <a:headEnd/>
              <a:tailEnd/>
            </a:ln>
          </p:spPr>
          <p:txBody>
            <a:bodyPr/>
            <a:lstStyle/>
            <a:p>
              <a:pPr>
                <a:defRPr/>
              </a:pPr>
              <a:endParaRPr lang="sl-SI"/>
            </a:p>
          </p:txBody>
        </p:sp>
      </p:grpSp>
      <p:sp>
        <p:nvSpPr>
          <p:cNvPr id="57359" name="AutoShape 3"/>
          <p:cNvSpPr>
            <a:spLocks noChangeAspect="1" noChangeArrowheads="1" noTextEdit="1"/>
          </p:cNvSpPr>
          <p:nvPr/>
        </p:nvSpPr>
        <p:spPr bwMode="auto">
          <a:xfrm>
            <a:off x="1887538" y="3427413"/>
            <a:ext cx="2154237"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a:lstStyle/>
          <a:p>
            <a:endParaRPr lang="sl-SI"/>
          </a:p>
        </p:txBody>
      </p:sp>
      <p:sp>
        <p:nvSpPr>
          <p:cNvPr id="28" name="Freeform 5"/>
          <p:cNvSpPr>
            <a:spLocks/>
          </p:cNvSpPr>
          <p:nvPr/>
        </p:nvSpPr>
        <p:spPr bwMode="auto">
          <a:xfrm>
            <a:off x="1905000" y="3448050"/>
            <a:ext cx="2138363" cy="1289050"/>
          </a:xfrm>
          <a:custGeom>
            <a:avLst/>
            <a:gdLst>
              <a:gd name="T0" fmla="*/ 4688 w 4688"/>
              <a:gd name="T1" fmla="*/ 2794 h 2824"/>
              <a:gd name="T2" fmla="*/ 3091 w 4688"/>
              <a:gd name="T3" fmla="*/ 1288 h 2824"/>
              <a:gd name="T4" fmla="*/ 2287 w 4688"/>
              <a:gd name="T5" fmla="*/ 3 h 2824"/>
              <a:gd name="T6" fmla="*/ 1483 w 4688"/>
              <a:gd name="T7" fmla="*/ 1283 h 2824"/>
              <a:gd name="T8" fmla="*/ 0 w 4688"/>
              <a:gd name="T9" fmla="*/ 2824 h 2824"/>
              <a:gd name="T10" fmla="*/ 4688 w 4688"/>
              <a:gd name="T11" fmla="*/ 2794 h 2824"/>
            </a:gdLst>
            <a:ahLst/>
            <a:cxnLst>
              <a:cxn ang="0">
                <a:pos x="T0" y="T1"/>
              </a:cxn>
              <a:cxn ang="0">
                <a:pos x="T2" y="T3"/>
              </a:cxn>
              <a:cxn ang="0">
                <a:pos x="T4" y="T5"/>
              </a:cxn>
              <a:cxn ang="0">
                <a:pos x="T6" y="T7"/>
              </a:cxn>
              <a:cxn ang="0">
                <a:pos x="T8" y="T9"/>
              </a:cxn>
              <a:cxn ang="0">
                <a:pos x="T10" y="T11"/>
              </a:cxn>
            </a:cxnLst>
            <a:rect l="0" t="0" r="r" b="b"/>
            <a:pathLst>
              <a:path w="4688" h="2824">
                <a:moveTo>
                  <a:pt x="4688" y="2794"/>
                </a:moveTo>
                <a:cubicBezTo>
                  <a:pt x="3901" y="2762"/>
                  <a:pt x="3383" y="2169"/>
                  <a:pt x="3091" y="1288"/>
                </a:cubicBezTo>
                <a:cubicBezTo>
                  <a:pt x="2800" y="407"/>
                  <a:pt x="2635" y="0"/>
                  <a:pt x="2287" y="3"/>
                </a:cubicBezTo>
                <a:cubicBezTo>
                  <a:pt x="1939" y="6"/>
                  <a:pt x="1722" y="425"/>
                  <a:pt x="1483" y="1283"/>
                </a:cubicBezTo>
                <a:cubicBezTo>
                  <a:pt x="1244" y="2141"/>
                  <a:pt x="997" y="2812"/>
                  <a:pt x="0" y="2824"/>
                </a:cubicBezTo>
                <a:lnTo>
                  <a:pt x="4688" y="2794"/>
                </a:lnTo>
                <a:close/>
              </a:path>
            </a:pathLst>
          </a:custGeom>
          <a:noFill/>
          <a:ln w="9525" cap="flat">
            <a:solidFill>
              <a:schemeClr val="bg2">
                <a:lumMod val="25000"/>
              </a:schemeClr>
            </a:solidFill>
            <a:prstDash val="sysDash"/>
            <a:miter lim="800000"/>
            <a:headEnd/>
            <a:tailEnd/>
          </a:ln>
        </p:spPr>
        <p:txBody>
          <a:bodyPr/>
          <a:lstStyle/>
          <a:p>
            <a:pPr>
              <a:defRPr/>
            </a:pPr>
            <a:endParaRPr lang="sl-SI"/>
          </a:p>
        </p:txBody>
      </p:sp>
      <p:cxnSp>
        <p:nvCxnSpPr>
          <p:cNvPr id="5" name="Raven povezovalnik 4"/>
          <p:cNvCxnSpPr/>
          <p:nvPr/>
        </p:nvCxnSpPr>
        <p:spPr>
          <a:xfrm>
            <a:off x="684213" y="4738688"/>
            <a:ext cx="7272337" cy="15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Raven povezovalnik 8"/>
          <p:cNvCxnSpPr/>
          <p:nvPr/>
        </p:nvCxnSpPr>
        <p:spPr>
          <a:xfrm>
            <a:off x="2955925" y="3133725"/>
            <a:ext cx="0" cy="1728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363" name="Naslov 1"/>
          <p:cNvSpPr txBox="1">
            <a:spLocks/>
          </p:cNvSpPr>
          <p:nvPr/>
        </p:nvSpPr>
        <p:spPr bwMode="auto">
          <a:xfrm>
            <a:off x="122238" y="1145903"/>
            <a:ext cx="9021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a:spcBef>
                <a:spcPct val="0"/>
              </a:spcBef>
              <a:buFontTx/>
              <a:buNone/>
            </a:pPr>
            <a:r>
              <a:rPr lang="sl-SI" altLang="sl-SI" b="1" dirty="0">
                <a:latin typeface="Cambria" pitchFamily="18" charset="0"/>
              </a:rPr>
              <a:t>Odločanje pri izboljšani merilni negotovosti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up)">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41463" y="1196975"/>
            <a:ext cx="6078537"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4"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linds(horizontal)">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graphicFrame>
        <p:nvGraphicFramePr>
          <p:cNvPr id="3" name="Predmet 2"/>
          <p:cNvGraphicFramePr>
            <a:graphicFrameLocks noChangeAspect="1"/>
          </p:cNvGraphicFramePr>
          <p:nvPr>
            <p:extLst>
              <p:ext uri="{D42A27DB-BD31-4B8C-83A1-F6EECF244321}">
                <p14:modId xmlns:p14="http://schemas.microsoft.com/office/powerpoint/2010/main" val="2925366620"/>
              </p:ext>
            </p:extLst>
          </p:nvPr>
        </p:nvGraphicFramePr>
        <p:xfrm>
          <a:off x="800100" y="2209800"/>
          <a:ext cx="7553325" cy="2914650"/>
        </p:xfrm>
        <a:graphic>
          <a:graphicData uri="http://schemas.openxmlformats.org/presentationml/2006/ole">
            <mc:AlternateContent xmlns:mc="http://schemas.openxmlformats.org/markup-compatibility/2006">
              <mc:Choice xmlns:v="urn:schemas-microsoft-com:vml" Requires="v">
                <p:oleObj spid="_x0000_s369761" name="Dokument" r:id="rId3" imgW="6062465" imgH="2334386" progId="Word.Document.12">
                  <p:embed/>
                </p:oleObj>
              </mc:Choice>
              <mc:Fallback>
                <p:oleObj name="Dokument" r:id="rId3" imgW="6062465" imgH="2334386" progId="Word.Document.12">
                  <p:embed/>
                  <p:pic>
                    <p:nvPicPr>
                      <p:cNvPr id="0" name="Object 1"/>
                      <p:cNvPicPr>
                        <a:picLocks noChangeAspect="1" noChangeArrowheads="1"/>
                      </p:cNvPicPr>
                      <p:nvPr/>
                    </p:nvPicPr>
                    <p:blipFill>
                      <a:blip r:embed="rId4"/>
                      <a:srcRect/>
                      <a:stretch>
                        <a:fillRect/>
                      </a:stretch>
                    </p:blipFill>
                    <p:spPr bwMode="auto">
                      <a:xfrm>
                        <a:off x="800100" y="2209800"/>
                        <a:ext cx="7553325" cy="2914650"/>
                      </a:xfrm>
                      <a:prstGeom prst="rect">
                        <a:avLst/>
                      </a:prstGeom>
                      <a:noFill/>
                    </p:spPr>
                  </p:pic>
                </p:oleObj>
              </mc:Fallback>
            </mc:AlternateContent>
          </a:graphicData>
        </a:graphic>
      </p:graphicFrame>
      <p:sp>
        <p:nvSpPr>
          <p:cNvPr id="5" name="Elipsa 4"/>
          <p:cNvSpPr/>
          <p:nvPr/>
        </p:nvSpPr>
        <p:spPr>
          <a:xfrm>
            <a:off x="2051720" y="4581128"/>
            <a:ext cx="144016" cy="144016"/>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Elipsa 5"/>
          <p:cNvSpPr/>
          <p:nvPr/>
        </p:nvSpPr>
        <p:spPr>
          <a:xfrm>
            <a:off x="2555776" y="4501405"/>
            <a:ext cx="144016" cy="144016"/>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Elipsa 6"/>
          <p:cNvSpPr/>
          <p:nvPr/>
        </p:nvSpPr>
        <p:spPr>
          <a:xfrm>
            <a:off x="2915816" y="4283918"/>
            <a:ext cx="144016" cy="144016"/>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Elipsa 7"/>
          <p:cNvSpPr/>
          <p:nvPr/>
        </p:nvSpPr>
        <p:spPr>
          <a:xfrm>
            <a:off x="3439319" y="4443908"/>
            <a:ext cx="144016" cy="144016"/>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9" name="Elipsa 8"/>
          <p:cNvSpPr/>
          <p:nvPr/>
        </p:nvSpPr>
        <p:spPr>
          <a:xfrm>
            <a:off x="4103068" y="4288507"/>
            <a:ext cx="144016" cy="144016"/>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0" name="Elipsa 9"/>
          <p:cNvSpPr/>
          <p:nvPr/>
        </p:nvSpPr>
        <p:spPr>
          <a:xfrm>
            <a:off x="4910833" y="4515916"/>
            <a:ext cx="144016" cy="144016"/>
          </a:xfrm>
          <a:prstGeom prst="ellipse">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1" name="Elipsa 10"/>
          <p:cNvSpPr/>
          <p:nvPr/>
        </p:nvSpPr>
        <p:spPr>
          <a:xfrm>
            <a:off x="5862614" y="4515916"/>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2" name="Elipsa 11"/>
          <p:cNvSpPr/>
          <p:nvPr/>
        </p:nvSpPr>
        <p:spPr>
          <a:xfrm>
            <a:off x="6372200" y="4501405"/>
            <a:ext cx="144016" cy="144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13" name="Picture 5" descr="LMK-logo-clr-01.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14" name="Picture 7" descr="UL_logo-02.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extLst>
      <p:ext uri="{BB962C8B-B14F-4D97-AF65-F5344CB8AC3E}">
        <p14:creationId xmlns:p14="http://schemas.microsoft.com/office/powerpoint/2010/main" val="8866911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9" descr="http://www.hcahamilton.com/wp-content/uploads/getty_rf_photo_of_digital_blood_pressure_monitor.jpg"/>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011863" y="4940300"/>
            <a:ext cx="1824037" cy="1239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9395"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59396" name="Picture 34" descr="http://www.nursetrainingcenter.com/wp-content/uploads/2012/11/Nurse-Training-Center.jpg"/>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051675" y="4694238"/>
            <a:ext cx="227171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Naslov 1"/>
          <p:cNvSpPr>
            <a:spLocks noGrp="1"/>
          </p:cNvSpPr>
          <p:nvPr>
            <p:ph type="title"/>
          </p:nvPr>
        </p:nvSpPr>
        <p:spPr bwMode="auto">
          <a:xfrm>
            <a:off x="-764381" y="1071830"/>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sl-SI" altLang="sl-SI" dirty="0" smtClean="0">
                <a:solidFill>
                  <a:schemeClr val="accent6">
                    <a:lumMod val="75000"/>
                  </a:schemeClr>
                </a:solidFill>
                <a:latin typeface="+mn-lt"/>
              </a:rPr>
              <a:t>Vpliv opazovalca</a:t>
            </a:r>
          </a:p>
        </p:txBody>
      </p:sp>
      <p:pic>
        <p:nvPicPr>
          <p:cNvPr id="8" name="Picture 9" descr="http://www.bocahomecare.com/wp-content/uploads/2013/09/shutterstock_70303309.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27200" y="2505075"/>
            <a:ext cx="4105275" cy="27368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9399" name="PoljeZBesedilom 9"/>
          <p:cNvSpPr txBox="1">
            <a:spLocks noChangeArrowheads="1"/>
          </p:cNvSpPr>
          <p:nvPr/>
        </p:nvSpPr>
        <p:spPr bwMode="auto">
          <a:xfrm>
            <a:off x="1547813" y="1700213"/>
            <a:ext cx="4464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Realno merjenje krvnega tlaka</a:t>
            </a:r>
          </a:p>
          <a:p>
            <a:pPr eaLnBrk="1" hangingPunct="1">
              <a:spcBef>
                <a:spcPct val="0"/>
              </a:spcBef>
              <a:buFontTx/>
              <a:buNone/>
            </a:pPr>
            <a:r>
              <a:rPr lang="sl-SI" altLang="sl-SI" sz="1400" b="1">
                <a:latin typeface="Cambria" pitchFamily="18" charset="0"/>
              </a:rPr>
              <a:t>(psihofiziološko merjenje)</a:t>
            </a:r>
          </a:p>
          <a:p>
            <a:pPr eaLnBrk="1" hangingPunct="1">
              <a:spcBef>
                <a:spcPct val="0"/>
              </a:spcBef>
              <a:buFontTx/>
              <a:buNone/>
            </a:pPr>
            <a:endParaRPr lang="sl-SI" altLang="sl-SI" sz="1400" b="1">
              <a:latin typeface="Cambria" pitchFamily="18" charset="0"/>
            </a:endParaRPr>
          </a:p>
        </p:txBody>
      </p:sp>
      <p:sp>
        <p:nvSpPr>
          <p:cNvPr id="59400" name="PoljeZBesedilom 8"/>
          <p:cNvSpPr txBox="1">
            <a:spLocks noChangeArrowheads="1"/>
          </p:cNvSpPr>
          <p:nvPr/>
        </p:nvSpPr>
        <p:spPr bwMode="auto">
          <a:xfrm>
            <a:off x="4291013" y="5375275"/>
            <a:ext cx="109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Merjenec</a:t>
            </a:r>
          </a:p>
        </p:txBody>
      </p:sp>
      <p:sp>
        <p:nvSpPr>
          <p:cNvPr id="59401" name="PoljeZBesedilom 10"/>
          <p:cNvSpPr txBox="1">
            <a:spLocks noChangeArrowheads="1"/>
          </p:cNvSpPr>
          <p:nvPr/>
        </p:nvSpPr>
        <p:spPr bwMode="auto">
          <a:xfrm>
            <a:off x="2705100" y="5237163"/>
            <a:ext cx="12906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latin typeface="Cambria" pitchFamily="18" charset="0"/>
              </a:rPr>
              <a:t>Merilni </a:t>
            </a:r>
          </a:p>
          <a:p>
            <a:pPr algn="ctr" eaLnBrk="1" hangingPunct="1">
              <a:spcBef>
                <a:spcPct val="0"/>
              </a:spcBef>
              <a:buFontTx/>
              <a:buNone/>
            </a:pPr>
            <a:r>
              <a:rPr lang="sl-SI" altLang="sl-SI" sz="1400">
                <a:latin typeface="Cambria" pitchFamily="18" charset="0"/>
              </a:rPr>
              <a:t>instrument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406077" y="844894"/>
            <a:ext cx="6840537"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4300" dirty="0">
                <a:solidFill>
                  <a:srgbClr val="F47920"/>
                </a:solidFill>
                <a:latin typeface="Verdana" pitchFamily="34" charset="0"/>
                <a:ea typeface="+mj-ea"/>
                <a:cs typeface="+mj-cs"/>
              </a:rPr>
              <a:t>Človek in merilni sistem </a:t>
            </a:r>
            <a:endParaRPr lang="en-AU" altLang="sl-SI" sz="4300" dirty="0">
              <a:solidFill>
                <a:srgbClr val="F47920"/>
              </a:solidFill>
              <a:latin typeface="Verdana" pitchFamily="34" charset="0"/>
              <a:ea typeface="+mj-ea"/>
              <a:cs typeface="+mj-cs"/>
            </a:endParaRPr>
          </a:p>
        </p:txBody>
      </p:sp>
      <p:sp>
        <p:nvSpPr>
          <p:cNvPr id="7171" name="Text Box 3"/>
          <p:cNvSpPr txBox="1">
            <a:spLocks noChangeArrowheads="1"/>
          </p:cNvSpPr>
          <p:nvPr/>
        </p:nvSpPr>
        <p:spPr bwMode="auto">
          <a:xfrm>
            <a:off x="1533525" y="1566863"/>
            <a:ext cx="5976938"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266700" algn="l"/>
              </a:tabLst>
              <a:defRPr sz="3200">
                <a:solidFill>
                  <a:schemeClr val="tx1"/>
                </a:solidFill>
                <a:latin typeface="Trebuchet MS" pitchFamily="34" charset="0"/>
              </a:defRPr>
            </a:lvl1pPr>
            <a:lvl2pPr marL="742950" indent="-285750" eaLnBrk="0" hangingPunct="0">
              <a:spcBef>
                <a:spcPct val="20000"/>
              </a:spcBef>
              <a:buChar char="–"/>
              <a:tabLst>
                <a:tab pos="266700" algn="l"/>
              </a:tabLst>
              <a:defRPr sz="2800">
                <a:solidFill>
                  <a:schemeClr val="tx1"/>
                </a:solidFill>
                <a:latin typeface="Trebuchet MS" pitchFamily="34" charset="0"/>
              </a:defRPr>
            </a:lvl2pPr>
            <a:lvl3pPr marL="1143000" indent="-228600" eaLnBrk="0" hangingPunct="0">
              <a:spcBef>
                <a:spcPct val="20000"/>
              </a:spcBef>
              <a:buChar char="•"/>
              <a:tabLst>
                <a:tab pos="266700" algn="l"/>
              </a:tabLst>
              <a:defRPr sz="2400">
                <a:solidFill>
                  <a:schemeClr val="tx1"/>
                </a:solidFill>
                <a:latin typeface="Trebuchet MS" pitchFamily="34" charset="0"/>
              </a:defRPr>
            </a:lvl3pPr>
            <a:lvl4pPr marL="1600200" indent="-228600" eaLnBrk="0" hangingPunct="0">
              <a:spcBef>
                <a:spcPct val="20000"/>
              </a:spcBef>
              <a:buChar char="–"/>
              <a:tabLst>
                <a:tab pos="266700" algn="l"/>
              </a:tabLst>
              <a:defRPr sz="2000">
                <a:solidFill>
                  <a:schemeClr val="tx1"/>
                </a:solidFill>
                <a:latin typeface="Trebuchet MS" pitchFamily="34" charset="0"/>
              </a:defRPr>
            </a:lvl4pPr>
            <a:lvl5pPr marL="2057400" indent="-228600" eaLnBrk="0" hangingPunct="0">
              <a:spcBef>
                <a:spcPct val="20000"/>
              </a:spcBef>
              <a:buChar char="»"/>
              <a:tabLst>
                <a:tab pos="266700" algn="l"/>
              </a:tabLst>
              <a:defRPr sz="2000">
                <a:solidFill>
                  <a:schemeClr val="tx1"/>
                </a:solidFill>
                <a:latin typeface="Trebuchet MS" pitchFamily="34" charset="0"/>
              </a:defRPr>
            </a:lvl5pPr>
            <a:lvl6pPr marL="25146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6pPr>
            <a:lvl7pPr marL="29718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7pPr>
            <a:lvl8pPr marL="34290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8pPr>
            <a:lvl9pPr marL="38862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9pPr>
          </a:lstStyle>
          <a:p>
            <a:pPr eaLnBrk="1" hangingPunct="1">
              <a:spcBef>
                <a:spcPct val="0"/>
              </a:spcBef>
              <a:buFontTx/>
              <a:buNone/>
            </a:pPr>
            <a:r>
              <a:rPr lang="sl-SI" altLang="sl-SI" sz="1600" b="1">
                <a:latin typeface="Cambria" pitchFamily="18" charset="0"/>
              </a:rPr>
              <a:t>Človek</a:t>
            </a:r>
            <a:r>
              <a:rPr lang="sl-SI" altLang="sl-SI" sz="1600">
                <a:latin typeface="Cambria" pitchFamily="18" charset="0"/>
              </a:rPr>
              <a:t> </a:t>
            </a:r>
            <a:r>
              <a:rPr lang="sl-SI" altLang="sl-SI" sz="1600" b="1">
                <a:latin typeface="Cambria" pitchFamily="18" charset="0"/>
              </a:rPr>
              <a:t>kot merilni sistem </a:t>
            </a:r>
          </a:p>
          <a:p>
            <a:pPr eaLnBrk="1" hangingPunct="1">
              <a:spcBef>
                <a:spcPct val="0"/>
              </a:spcBef>
              <a:buFontTx/>
              <a:buNone/>
            </a:pPr>
            <a:r>
              <a:rPr lang="sl-SI" altLang="sl-SI" sz="1200">
                <a:latin typeface="Cambria" pitchFamily="18" charset="0"/>
              </a:rPr>
              <a:t>-	izjemno veliko število elementov za zaznavanje-senzorjev</a:t>
            </a:r>
          </a:p>
          <a:p>
            <a:pPr eaLnBrk="1" hangingPunct="1">
              <a:spcBef>
                <a:spcPct val="0"/>
              </a:spcBef>
              <a:buFontTx/>
              <a:buNone/>
            </a:pPr>
            <a:r>
              <a:rPr lang="sl-SI" altLang="sl-SI" sz="1200">
                <a:latin typeface="Cambria" pitchFamily="18" charset="0"/>
              </a:rPr>
              <a:t>-	veliko število prenosnih oziroma komunikacijskih poti</a:t>
            </a:r>
          </a:p>
          <a:p>
            <a:pPr eaLnBrk="1" hangingPunct="1">
              <a:spcBef>
                <a:spcPct val="0"/>
              </a:spcBef>
              <a:buFontTx/>
              <a:buNone/>
            </a:pPr>
            <a:r>
              <a:rPr lang="sl-SI" altLang="sl-SI" sz="1200">
                <a:latin typeface="Cambria" pitchFamily="18" charset="0"/>
              </a:rPr>
              <a:t>-	sposobnost paralelnega procesiranja</a:t>
            </a:r>
          </a:p>
          <a:p>
            <a:pPr eaLnBrk="1" hangingPunct="1">
              <a:spcBef>
                <a:spcPct val="0"/>
              </a:spcBef>
              <a:buFontTx/>
              <a:buNone/>
            </a:pPr>
            <a:r>
              <a:rPr lang="sl-SI" altLang="sl-SI" sz="1200">
                <a:latin typeface="Cambria" pitchFamily="18" charset="0"/>
              </a:rPr>
              <a:t>-	spremenljiva struktura</a:t>
            </a:r>
          </a:p>
          <a:p>
            <a:pPr eaLnBrk="1" hangingPunct="1">
              <a:spcBef>
                <a:spcPct val="0"/>
              </a:spcBef>
              <a:buFontTx/>
              <a:buNone/>
            </a:pPr>
            <a:r>
              <a:rPr lang="sl-SI" altLang="sl-SI" sz="1200">
                <a:latin typeface="Cambria" pitchFamily="18" charset="0"/>
              </a:rPr>
              <a:t>-	sposobnost prilagajanja in učenja</a:t>
            </a:r>
          </a:p>
          <a:p>
            <a:pPr eaLnBrk="1" hangingPunct="1">
              <a:spcBef>
                <a:spcPct val="0"/>
              </a:spcBef>
              <a:buFontTx/>
              <a:buNone/>
            </a:pPr>
            <a:r>
              <a:rPr lang="sl-SI" altLang="sl-SI" sz="1200">
                <a:latin typeface="Cambria" pitchFamily="18" charset="0"/>
              </a:rPr>
              <a:t>-	visoka stopnja občutljivosti na vhodne dražljaje (ločljivost)</a:t>
            </a:r>
          </a:p>
          <a:p>
            <a:pPr eaLnBrk="1" hangingPunct="1">
              <a:spcBef>
                <a:spcPct val="0"/>
              </a:spcBef>
              <a:buFontTx/>
              <a:buNone/>
            </a:pPr>
            <a:r>
              <a:rPr lang="sl-SI" altLang="sl-SI" sz="1200">
                <a:latin typeface="Cambria" pitchFamily="18" charset="0"/>
              </a:rPr>
              <a:t>-	relativno velika subjektivnost zaznavanja (spremenljiva absolutna točnost)</a:t>
            </a:r>
          </a:p>
          <a:p>
            <a:pPr eaLnBrk="1" hangingPunct="1">
              <a:spcBef>
                <a:spcPct val="0"/>
              </a:spcBef>
              <a:buFontTx/>
              <a:buNone/>
            </a:pPr>
            <a:r>
              <a:rPr lang="sl-SI" altLang="sl-SI" sz="1200">
                <a:latin typeface="Cambria" pitchFamily="18" charset="0"/>
              </a:rPr>
              <a:t>-	občutljivost na okoliške vplive (v merilnem smislu občutljivost na motnje)</a:t>
            </a:r>
            <a:endParaRPr lang="en-AU" altLang="sl-SI" sz="1200">
              <a:latin typeface="Cambria" pitchFamily="18" charset="0"/>
            </a:endParaRPr>
          </a:p>
        </p:txBody>
      </p:sp>
      <p:grpSp>
        <p:nvGrpSpPr>
          <p:cNvPr id="7172" name="Group 5"/>
          <p:cNvGrpSpPr>
            <a:grpSpLocks/>
          </p:cNvGrpSpPr>
          <p:nvPr/>
        </p:nvGrpSpPr>
        <p:grpSpPr bwMode="auto">
          <a:xfrm>
            <a:off x="385763" y="1039813"/>
            <a:ext cx="1295400" cy="3328987"/>
            <a:chOff x="4014" y="1321"/>
            <a:chExt cx="518" cy="1326"/>
          </a:xfrm>
        </p:grpSpPr>
        <p:sp>
          <p:nvSpPr>
            <p:cNvPr id="7175" name="Freeform 6"/>
            <p:cNvSpPr>
              <a:spLocks/>
            </p:cNvSpPr>
            <p:nvPr/>
          </p:nvSpPr>
          <p:spPr bwMode="auto">
            <a:xfrm>
              <a:off x="4239" y="1890"/>
              <a:ext cx="200" cy="482"/>
            </a:xfrm>
            <a:custGeom>
              <a:avLst/>
              <a:gdLst>
                <a:gd name="T0" fmla="*/ 0 w 355"/>
                <a:gd name="T1" fmla="*/ 1 h 875"/>
                <a:gd name="T2" fmla="*/ 1 w 355"/>
                <a:gd name="T3" fmla="*/ 2 h 875"/>
                <a:gd name="T4" fmla="*/ 2 w 355"/>
                <a:gd name="T5" fmla="*/ 5 h 875"/>
                <a:gd name="T6" fmla="*/ 3 w 355"/>
                <a:gd name="T7" fmla="*/ 8 h 875"/>
                <a:gd name="T8" fmla="*/ 3 w 355"/>
                <a:gd name="T9" fmla="*/ 7 h 875"/>
                <a:gd name="T10" fmla="*/ 3 w 355"/>
                <a:gd name="T11" fmla="*/ 6 h 875"/>
                <a:gd name="T12" fmla="*/ 3 w 355"/>
                <a:gd name="T13" fmla="*/ 6 h 875"/>
                <a:gd name="T14" fmla="*/ 3 w 355"/>
                <a:gd name="T15" fmla="*/ 6 h 875"/>
                <a:gd name="T16" fmla="*/ 3 w 355"/>
                <a:gd name="T17" fmla="*/ 5 h 875"/>
                <a:gd name="T18" fmla="*/ 3 w 355"/>
                <a:gd name="T19" fmla="*/ 4 h 875"/>
                <a:gd name="T20" fmla="*/ 2 w 355"/>
                <a:gd name="T21" fmla="*/ 4 h 875"/>
                <a:gd name="T22" fmla="*/ 2 w 355"/>
                <a:gd name="T23" fmla="*/ 4 h 875"/>
                <a:gd name="T24" fmla="*/ 2 w 355"/>
                <a:gd name="T25" fmla="*/ 2 h 875"/>
                <a:gd name="T26" fmla="*/ 2 w 355"/>
                <a:gd name="T27" fmla="*/ 2 h 875"/>
                <a:gd name="T28" fmla="*/ 2 w 355"/>
                <a:gd name="T29" fmla="*/ 1 h 875"/>
                <a:gd name="T30" fmla="*/ 2 w 355"/>
                <a:gd name="T31" fmla="*/ 1 h 875"/>
                <a:gd name="T32" fmla="*/ 2 w 355"/>
                <a:gd name="T33" fmla="*/ 0 h 875"/>
                <a:gd name="T34" fmla="*/ 0 w 355"/>
                <a:gd name="T35" fmla="*/ 1 h 8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5" h="875">
                  <a:moveTo>
                    <a:pt x="0" y="138"/>
                  </a:moveTo>
                  <a:lnTo>
                    <a:pt x="6" y="267"/>
                  </a:lnTo>
                  <a:lnTo>
                    <a:pt x="151" y="620"/>
                  </a:lnTo>
                  <a:lnTo>
                    <a:pt x="346" y="875"/>
                  </a:lnTo>
                  <a:lnTo>
                    <a:pt x="355" y="815"/>
                  </a:lnTo>
                  <a:lnTo>
                    <a:pt x="343" y="746"/>
                  </a:lnTo>
                  <a:lnTo>
                    <a:pt x="330" y="676"/>
                  </a:lnTo>
                  <a:lnTo>
                    <a:pt x="314" y="645"/>
                  </a:lnTo>
                  <a:lnTo>
                    <a:pt x="267" y="582"/>
                  </a:lnTo>
                  <a:lnTo>
                    <a:pt x="242" y="525"/>
                  </a:lnTo>
                  <a:lnTo>
                    <a:pt x="226" y="491"/>
                  </a:lnTo>
                  <a:lnTo>
                    <a:pt x="217" y="415"/>
                  </a:lnTo>
                  <a:lnTo>
                    <a:pt x="204" y="299"/>
                  </a:lnTo>
                  <a:lnTo>
                    <a:pt x="173" y="176"/>
                  </a:lnTo>
                  <a:lnTo>
                    <a:pt x="167" y="141"/>
                  </a:lnTo>
                  <a:lnTo>
                    <a:pt x="160" y="22"/>
                  </a:lnTo>
                  <a:lnTo>
                    <a:pt x="154" y="0"/>
                  </a:lnTo>
                  <a:lnTo>
                    <a:pt x="0" y="138"/>
                  </a:lnTo>
                  <a:close/>
                </a:path>
              </a:pathLst>
            </a:custGeom>
            <a:solidFill>
              <a:srgbClr val="E7E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76" name="Freeform 7"/>
            <p:cNvSpPr>
              <a:spLocks/>
            </p:cNvSpPr>
            <p:nvPr/>
          </p:nvSpPr>
          <p:spPr bwMode="auto">
            <a:xfrm>
              <a:off x="4115" y="2387"/>
              <a:ext cx="413" cy="260"/>
            </a:xfrm>
            <a:custGeom>
              <a:avLst/>
              <a:gdLst>
                <a:gd name="T0" fmla="*/ 2 w 734"/>
                <a:gd name="T1" fmla="*/ 1 h 472"/>
                <a:gd name="T2" fmla="*/ 1 w 734"/>
                <a:gd name="T3" fmla="*/ 2 h 472"/>
                <a:gd name="T4" fmla="*/ 1 w 734"/>
                <a:gd name="T5" fmla="*/ 2 h 472"/>
                <a:gd name="T6" fmla="*/ 1 w 734"/>
                <a:gd name="T7" fmla="*/ 2 h 472"/>
                <a:gd name="T8" fmla="*/ 0 w 734"/>
                <a:gd name="T9" fmla="*/ 4 h 472"/>
                <a:gd name="T10" fmla="*/ 1 w 734"/>
                <a:gd name="T11" fmla="*/ 4 h 472"/>
                <a:gd name="T12" fmla="*/ 7 w 734"/>
                <a:gd name="T13" fmla="*/ 4 h 472"/>
                <a:gd name="T14" fmla="*/ 8 w 734"/>
                <a:gd name="T15" fmla="*/ 4 h 472"/>
                <a:gd name="T16" fmla="*/ 7 w 734"/>
                <a:gd name="T17" fmla="*/ 3 h 472"/>
                <a:gd name="T18" fmla="*/ 7 w 734"/>
                <a:gd name="T19" fmla="*/ 3 h 472"/>
                <a:gd name="T20" fmla="*/ 7 w 734"/>
                <a:gd name="T21" fmla="*/ 2 h 472"/>
                <a:gd name="T22" fmla="*/ 7 w 734"/>
                <a:gd name="T23" fmla="*/ 2 h 472"/>
                <a:gd name="T24" fmla="*/ 7 w 734"/>
                <a:gd name="T25" fmla="*/ 2 h 472"/>
                <a:gd name="T26" fmla="*/ 7 w 734"/>
                <a:gd name="T27" fmla="*/ 1 h 472"/>
                <a:gd name="T28" fmla="*/ 7 w 734"/>
                <a:gd name="T29" fmla="*/ 1 h 472"/>
                <a:gd name="T30" fmla="*/ 6 w 734"/>
                <a:gd name="T31" fmla="*/ 1 h 472"/>
                <a:gd name="T32" fmla="*/ 6 w 734"/>
                <a:gd name="T33" fmla="*/ 1 h 472"/>
                <a:gd name="T34" fmla="*/ 6 w 734"/>
                <a:gd name="T35" fmla="*/ 0 h 472"/>
                <a:gd name="T36" fmla="*/ 6 w 734"/>
                <a:gd name="T37" fmla="*/ 1 h 472"/>
                <a:gd name="T38" fmla="*/ 6 w 734"/>
                <a:gd name="T39" fmla="*/ 1 h 472"/>
                <a:gd name="T40" fmla="*/ 3 w 734"/>
                <a:gd name="T41" fmla="*/ 1 h 472"/>
                <a:gd name="T42" fmla="*/ 2 w 734"/>
                <a:gd name="T43" fmla="*/ 1 h 4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34" h="472">
                  <a:moveTo>
                    <a:pt x="205" y="6"/>
                  </a:moveTo>
                  <a:lnTo>
                    <a:pt x="70" y="186"/>
                  </a:lnTo>
                  <a:lnTo>
                    <a:pt x="51" y="258"/>
                  </a:lnTo>
                  <a:lnTo>
                    <a:pt x="25" y="296"/>
                  </a:lnTo>
                  <a:lnTo>
                    <a:pt x="0" y="453"/>
                  </a:lnTo>
                  <a:lnTo>
                    <a:pt x="10" y="472"/>
                  </a:lnTo>
                  <a:lnTo>
                    <a:pt x="709" y="472"/>
                  </a:lnTo>
                  <a:lnTo>
                    <a:pt x="734" y="447"/>
                  </a:lnTo>
                  <a:lnTo>
                    <a:pt x="696" y="403"/>
                  </a:lnTo>
                  <a:lnTo>
                    <a:pt x="702" y="331"/>
                  </a:lnTo>
                  <a:lnTo>
                    <a:pt x="718" y="261"/>
                  </a:lnTo>
                  <a:lnTo>
                    <a:pt x="712" y="217"/>
                  </a:lnTo>
                  <a:lnTo>
                    <a:pt x="690" y="186"/>
                  </a:lnTo>
                  <a:lnTo>
                    <a:pt x="671" y="164"/>
                  </a:lnTo>
                  <a:lnTo>
                    <a:pt x="643" y="148"/>
                  </a:lnTo>
                  <a:lnTo>
                    <a:pt x="621" y="107"/>
                  </a:lnTo>
                  <a:lnTo>
                    <a:pt x="614" y="79"/>
                  </a:lnTo>
                  <a:lnTo>
                    <a:pt x="576" y="0"/>
                  </a:lnTo>
                  <a:lnTo>
                    <a:pt x="542" y="25"/>
                  </a:lnTo>
                  <a:lnTo>
                    <a:pt x="539" y="161"/>
                  </a:lnTo>
                  <a:lnTo>
                    <a:pt x="318" y="145"/>
                  </a:lnTo>
                  <a:lnTo>
                    <a:pt x="205" y="6"/>
                  </a:lnTo>
                  <a:close/>
                </a:path>
              </a:pathLst>
            </a:custGeom>
            <a:solidFill>
              <a:srgbClr val="E7E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77" name="Freeform 8"/>
            <p:cNvSpPr>
              <a:spLocks/>
            </p:cNvSpPr>
            <p:nvPr/>
          </p:nvSpPr>
          <p:spPr bwMode="auto">
            <a:xfrm>
              <a:off x="4097" y="1761"/>
              <a:ext cx="231" cy="460"/>
            </a:xfrm>
            <a:custGeom>
              <a:avLst/>
              <a:gdLst>
                <a:gd name="T0" fmla="*/ 1 w 409"/>
                <a:gd name="T1" fmla="*/ 1 h 834"/>
                <a:gd name="T2" fmla="*/ 1 w 409"/>
                <a:gd name="T3" fmla="*/ 1 h 834"/>
                <a:gd name="T4" fmla="*/ 1 w 409"/>
                <a:gd name="T5" fmla="*/ 1 h 834"/>
                <a:gd name="T6" fmla="*/ 1 w 409"/>
                <a:gd name="T7" fmla="*/ 2 h 834"/>
                <a:gd name="T8" fmla="*/ 1 w 409"/>
                <a:gd name="T9" fmla="*/ 2 h 834"/>
                <a:gd name="T10" fmla="*/ 1 w 409"/>
                <a:gd name="T11" fmla="*/ 2 h 834"/>
                <a:gd name="T12" fmla="*/ 0 w 409"/>
                <a:gd name="T13" fmla="*/ 3 h 834"/>
                <a:gd name="T14" fmla="*/ 1 w 409"/>
                <a:gd name="T15" fmla="*/ 4 h 834"/>
                <a:gd name="T16" fmla="*/ 1 w 409"/>
                <a:gd name="T17" fmla="*/ 6 h 834"/>
                <a:gd name="T18" fmla="*/ 1 w 409"/>
                <a:gd name="T19" fmla="*/ 7 h 834"/>
                <a:gd name="T20" fmla="*/ 2 w 409"/>
                <a:gd name="T21" fmla="*/ 7 h 834"/>
                <a:gd name="T22" fmla="*/ 2 w 409"/>
                <a:gd name="T23" fmla="*/ 4 h 834"/>
                <a:gd name="T24" fmla="*/ 4 w 409"/>
                <a:gd name="T25" fmla="*/ 2 h 834"/>
                <a:gd name="T26" fmla="*/ 4 w 409"/>
                <a:gd name="T27" fmla="*/ 2 h 834"/>
                <a:gd name="T28" fmla="*/ 4 w 409"/>
                <a:gd name="T29" fmla="*/ 1 h 834"/>
                <a:gd name="T30" fmla="*/ 4 w 409"/>
                <a:gd name="T31" fmla="*/ 1 h 834"/>
                <a:gd name="T32" fmla="*/ 3 w 409"/>
                <a:gd name="T33" fmla="*/ 0 h 834"/>
                <a:gd name="T34" fmla="*/ 1 w 409"/>
                <a:gd name="T35" fmla="*/ 1 h 8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9" h="834">
                  <a:moveTo>
                    <a:pt x="63" y="34"/>
                  </a:moveTo>
                  <a:lnTo>
                    <a:pt x="34" y="113"/>
                  </a:lnTo>
                  <a:lnTo>
                    <a:pt x="22" y="160"/>
                  </a:lnTo>
                  <a:lnTo>
                    <a:pt x="25" y="198"/>
                  </a:lnTo>
                  <a:lnTo>
                    <a:pt x="9" y="261"/>
                  </a:lnTo>
                  <a:lnTo>
                    <a:pt x="9" y="292"/>
                  </a:lnTo>
                  <a:lnTo>
                    <a:pt x="0" y="343"/>
                  </a:lnTo>
                  <a:lnTo>
                    <a:pt x="25" y="547"/>
                  </a:lnTo>
                  <a:lnTo>
                    <a:pt x="104" y="717"/>
                  </a:lnTo>
                  <a:lnTo>
                    <a:pt x="94" y="834"/>
                  </a:lnTo>
                  <a:lnTo>
                    <a:pt x="204" y="831"/>
                  </a:lnTo>
                  <a:lnTo>
                    <a:pt x="223" y="437"/>
                  </a:lnTo>
                  <a:lnTo>
                    <a:pt x="409" y="258"/>
                  </a:lnTo>
                  <a:lnTo>
                    <a:pt x="400" y="217"/>
                  </a:lnTo>
                  <a:lnTo>
                    <a:pt x="403" y="154"/>
                  </a:lnTo>
                  <a:lnTo>
                    <a:pt x="384" y="25"/>
                  </a:lnTo>
                  <a:lnTo>
                    <a:pt x="233" y="0"/>
                  </a:lnTo>
                  <a:lnTo>
                    <a:pt x="63" y="34"/>
                  </a:lnTo>
                  <a:close/>
                </a:path>
              </a:pathLst>
            </a:custGeom>
            <a:solidFill>
              <a:srgbClr val="E7E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78" name="Freeform 9"/>
            <p:cNvSpPr>
              <a:spLocks/>
            </p:cNvSpPr>
            <p:nvPr/>
          </p:nvSpPr>
          <p:spPr bwMode="auto">
            <a:xfrm>
              <a:off x="4255" y="1503"/>
              <a:ext cx="195" cy="232"/>
            </a:xfrm>
            <a:custGeom>
              <a:avLst/>
              <a:gdLst>
                <a:gd name="T0" fmla="*/ 0 w 346"/>
                <a:gd name="T1" fmla="*/ 1 h 421"/>
                <a:gd name="T2" fmla="*/ 1 w 346"/>
                <a:gd name="T3" fmla="*/ 1 h 421"/>
                <a:gd name="T4" fmla="*/ 1 w 346"/>
                <a:gd name="T5" fmla="*/ 1 h 421"/>
                <a:gd name="T6" fmla="*/ 1 w 346"/>
                <a:gd name="T7" fmla="*/ 0 h 421"/>
                <a:gd name="T8" fmla="*/ 1 w 346"/>
                <a:gd name="T9" fmla="*/ 1 h 421"/>
                <a:gd name="T10" fmla="*/ 2 w 346"/>
                <a:gd name="T11" fmla="*/ 1 h 421"/>
                <a:gd name="T12" fmla="*/ 2 w 346"/>
                <a:gd name="T13" fmla="*/ 1 h 421"/>
                <a:gd name="T14" fmla="*/ 2 w 346"/>
                <a:gd name="T15" fmla="*/ 1 h 421"/>
                <a:gd name="T16" fmla="*/ 2 w 346"/>
                <a:gd name="T17" fmla="*/ 1 h 421"/>
                <a:gd name="T18" fmla="*/ 2 w 346"/>
                <a:gd name="T19" fmla="*/ 1 h 421"/>
                <a:gd name="T20" fmla="*/ 2 w 346"/>
                <a:gd name="T21" fmla="*/ 1 h 421"/>
                <a:gd name="T22" fmla="*/ 3 w 346"/>
                <a:gd name="T23" fmla="*/ 2 h 421"/>
                <a:gd name="T24" fmla="*/ 3 w 346"/>
                <a:gd name="T25" fmla="*/ 2 h 421"/>
                <a:gd name="T26" fmla="*/ 3 w 346"/>
                <a:gd name="T27" fmla="*/ 2 h 421"/>
                <a:gd name="T28" fmla="*/ 3 w 346"/>
                <a:gd name="T29" fmla="*/ 2 h 421"/>
                <a:gd name="T30" fmla="*/ 3 w 346"/>
                <a:gd name="T31" fmla="*/ 3 h 421"/>
                <a:gd name="T32" fmla="*/ 3 w 346"/>
                <a:gd name="T33" fmla="*/ 4 h 421"/>
                <a:gd name="T34" fmla="*/ 1 w 346"/>
                <a:gd name="T35" fmla="*/ 1 h 421"/>
                <a:gd name="T36" fmla="*/ 1 w 346"/>
                <a:gd name="T37" fmla="*/ 1 h 421"/>
                <a:gd name="T38" fmla="*/ 0 w 346"/>
                <a:gd name="T39" fmla="*/ 1 h 4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6" h="421">
                  <a:moveTo>
                    <a:pt x="0" y="40"/>
                  </a:moveTo>
                  <a:lnTo>
                    <a:pt x="44" y="37"/>
                  </a:lnTo>
                  <a:lnTo>
                    <a:pt x="76" y="9"/>
                  </a:lnTo>
                  <a:lnTo>
                    <a:pt x="101" y="0"/>
                  </a:lnTo>
                  <a:lnTo>
                    <a:pt x="126" y="9"/>
                  </a:lnTo>
                  <a:lnTo>
                    <a:pt x="154" y="22"/>
                  </a:lnTo>
                  <a:lnTo>
                    <a:pt x="173" y="63"/>
                  </a:lnTo>
                  <a:lnTo>
                    <a:pt x="179" y="81"/>
                  </a:lnTo>
                  <a:lnTo>
                    <a:pt x="198" y="94"/>
                  </a:lnTo>
                  <a:lnTo>
                    <a:pt x="211" y="116"/>
                  </a:lnTo>
                  <a:lnTo>
                    <a:pt x="220" y="148"/>
                  </a:lnTo>
                  <a:lnTo>
                    <a:pt x="236" y="176"/>
                  </a:lnTo>
                  <a:lnTo>
                    <a:pt x="299" y="258"/>
                  </a:lnTo>
                  <a:lnTo>
                    <a:pt x="312" y="277"/>
                  </a:lnTo>
                  <a:lnTo>
                    <a:pt x="340" y="302"/>
                  </a:lnTo>
                  <a:lnTo>
                    <a:pt x="346" y="358"/>
                  </a:lnTo>
                  <a:lnTo>
                    <a:pt x="340" y="421"/>
                  </a:lnTo>
                  <a:lnTo>
                    <a:pt x="113" y="163"/>
                  </a:lnTo>
                  <a:lnTo>
                    <a:pt x="13" y="110"/>
                  </a:lnTo>
                  <a:lnTo>
                    <a:pt x="0" y="40"/>
                  </a:lnTo>
                  <a:close/>
                </a:path>
              </a:pathLst>
            </a:custGeom>
            <a:solidFill>
              <a:srgbClr val="E7E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79" name="Freeform 10"/>
            <p:cNvSpPr>
              <a:spLocks/>
            </p:cNvSpPr>
            <p:nvPr/>
          </p:nvSpPr>
          <p:spPr bwMode="auto">
            <a:xfrm>
              <a:off x="4017" y="1522"/>
              <a:ext cx="350" cy="571"/>
            </a:xfrm>
            <a:custGeom>
              <a:avLst/>
              <a:gdLst>
                <a:gd name="T0" fmla="*/ 3 w 620"/>
                <a:gd name="T1" fmla="*/ 1 h 1036"/>
                <a:gd name="T2" fmla="*/ 3 w 620"/>
                <a:gd name="T3" fmla="*/ 1 h 1036"/>
                <a:gd name="T4" fmla="*/ 2 w 620"/>
                <a:gd name="T5" fmla="*/ 1 h 1036"/>
                <a:gd name="T6" fmla="*/ 1 w 620"/>
                <a:gd name="T7" fmla="*/ 1 h 1036"/>
                <a:gd name="T8" fmla="*/ 1 w 620"/>
                <a:gd name="T9" fmla="*/ 1 h 1036"/>
                <a:gd name="T10" fmla="*/ 1 w 620"/>
                <a:gd name="T11" fmla="*/ 2 h 1036"/>
                <a:gd name="T12" fmla="*/ 1 w 620"/>
                <a:gd name="T13" fmla="*/ 2 h 1036"/>
                <a:gd name="T14" fmla="*/ 1 w 620"/>
                <a:gd name="T15" fmla="*/ 3 h 1036"/>
                <a:gd name="T16" fmla="*/ 1 w 620"/>
                <a:gd name="T17" fmla="*/ 4 h 1036"/>
                <a:gd name="T18" fmla="*/ 0 w 620"/>
                <a:gd name="T19" fmla="*/ 6 h 1036"/>
                <a:gd name="T20" fmla="*/ 1 w 620"/>
                <a:gd name="T21" fmla="*/ 7 h 1036"/>
                <a:gd name="T22" fmla="*/ 1 w 620"/>
                <a:gd name="T23" fmla="*/ 8 h 1036"/>
                <a:gd name="T24" fmla="*/ 1 w 620"/>
                <a:gd name="T25" fmla="*/ 9 h 1036"/>
                <a:gd name="T26" fmla="*/ 2 w 620"/>
                <a:gd name="T27" fmla="*/ 9 h 1036"/>
                <a:gd name="T28" fmla="*/ 2 w 620"/>
                <a:gd name="T29" fmla="*/ 8 h 1036"/>
                <a:gd name="T30" fmla="*/ 2 w 620"/>
                <a:gd name="T31" fmla="*/ 8 h 1036"/>
                <a:gd name="T32" fmla="*/ 1 w 620"/>
                <a:gd name="T33" fmla="*/ 7 h 1036"/>
                <a:gd name="T34" fmla="*/ 1 w 620"/>
                <a:gd name="T35" fmla="*/ 7 h 1036"/>
                <a:gd name="T36" fmla="*/ 1 w 620"/>
                <a:gd name="T37" fmla="*/ 7 h 1036"/>
                <a:gd name="T38" fmla="*/ 1 w 620"/>
                <a:gd name="T39" fmla="*/ 6 h 1036"/>
                <a:gd name="T40" fmla="*/ 1 w 620"/>
                <a:gd name="T41" fmla="*/ 6 h 1036"/>
                <a:gd name="T42" fmla="*/ 1 w 620"/>
                <a:gd name="T43" fmla="*/ 4 h 1036"/>
                <a:gd name="T44" fmla="*/ 1 w 620"/>
                <a:gd name="T45" fmla="*/ 4 h 1036"/>
                <a:gd name="T46" fmla="*/ 2 w 620"/>
                <a:gd name="T47" fmla="*/ 2 h 1036"/>
                <a:gd name="T48" fmla="*/ 2 w 620"/>
                <a:gd name="T49" fmla="*/ 3 h 1036"/>
                <a:gd name="T50" fmla="*/ 2 w 620"/>
                <a:gd name="T51" fmla="*/ 4 h 1036"/>
                <a:gd name="T52" fmla="*/ 5 w 620"/>
                <a:gd name="T53" fmla="*/ 4 h 1036"/>
                <a:gd name="T54" fmla="*/ 6 w 620"/>
                <a:gd name="T55" fmla="*/ 4 h 1036"/>
                <a:gd name="T56" fmla="*/ 6 w 620"/>
                <a:gd name="T57" fmla="*/ 4 h 1036"/>
                <a:gd name="T58" fmla="*/ 6 w 620"/>
                <a:gd name="T59" fmla="*/ 3 h 1036"/>
                <a:gd name="T60" fmla="*/ 6 w 620"/>
                <a:gd name="T61" fmla="*/ 2 h 1036"/>
                <a:gd name="T62" fmla="*/ 6 w 620"/>
                <a:gd name="T63" fmla="*/ 2 h 1036"/>
                <a:gd name="T64" fmla="*/ 6 w 620"/>
                <a:gd name="T65" fmla="*/ 2 h 1036"/>
                <a:gd name="T66" fmla="*/ 6 w 620"/>
                <a:gd name="T67" fmla="*/ 2 h 1036"/>
                <a:gd name="T68" fmla="*/ 5 w 620"/>
                <a:gd name="T69" fmla="*/ 1 h 1036"/>
                <a:gd name="T70" fmla="*/ 5 w 620"/>
                <a:gd name="T71" fmla="*/ 0 h 1036"/>
                <a:gd name="T72" fmla="*/ 3 w 620"/>
                <a:gd name="T73" fmla="*/ 1 h 10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20" h="1036">
                  <a:moveTo>
                    <a:pt x="258" y="19"/>
                  </a:moveTo>
                  <a:lnTo>
                    <a:pt x="239" y="47"/>
                  </a:lnTo>
                  <a:lnTo>
                    <a:pt x="151" y="104"/>
                  </a:lnTo>
                  <a:lnTo>
                    <a:pt x="98" y="123"/>
                  </a:lnTo>
                  <a:lnTo>
                    <a:pt x="79" y="139"/>
                  </a:lnTo>
                  <a:lnTo>
                    <a:pt x="57" y="180"/>
                  </a:lnTo>
                  <a:lnTo>
                    <a:pt x="35" y="284"/>
                  </a:lnTo>
                  <a:lnTo>
                    <a:pt x="41" y="343"/>
                  </a:lnTo>
                  <a:lnTo>
                    <a:pt x="10" y="529"/>
                  </a:lnTo>
                  <a:lnTo>
                    <a:pt x="0" y="671"/>
                  </a:lnTo>
                  <a:lnTo>
                    <a:pt x="6" y="834"/>
                  </a:lnTo>
                  <a:lnTo>
                    <a:pt x="28" y="882"/>
                  </a:lnTo>
                  <a:lnTo>
                    <a:pt x="120" y="1036"/>
                  </a:lnTo>
                  <a:lnTo>
                    <a:pt x="183" y="1026"/>
                  </a:lnTo>
                  <a:lnTo>
                    <a:pt x="189" y="976"/>
                  </a:lnTo>
                  <a:lnTo>
                    <a:pt x="154" y="885"/>
                  </a:lnTo>
                  <a:lnTo>
                    <a:pt x="117" y="847"/>
                  </a:lnTo>
                  <a:lnTo>
                    <a:pt x="85" y="841"/>
                  </a:lnTo>
                  <a:lnTo>
                    <a:pt x="76" y="806"/>
                  </a:lnTo>
                  <a:lnTo>
                    <a:pt x="101" y="705"/>
                  </a:lnTo>
                  <a:lnTo>
                    <a:pt x="104" y="646"/>
                  </a:lnTo>
                  <a:lnTo>
                    <a:pt x="98" y="539"/>
                  </a:lnTo>
                  <a:lnTo>
                    <a:pt x="123" y="419"/>
                  </a:lnTo>
                  <a:lnTo>
                    <a:pt x="135" y="290"/>
                  </a:lnTo>
                  <a:lnTo>
                    <a:pt x="170" y="346"/>
                  </a:lnTo>
                  <a:lnTo>
                    <a:pt x="192" y="460"/>
                  </a:lnTo>
                  <a:lnTo>
                    <a:pt x="447" y="441"/>
                  </a:lnTo>
                  <a:lnTo>
                    <a:pt x="520" y="472"/>
                  </a:lnTo>
                  <a:lnTo>
                    <a:pt x="542" y="425"/>
                  </a:lnTo>
                  <a:lnTo>
                    <a:pt x="551" y="350"/>
                  </a:lnTo>
                  <a:lnTo>
                    <a:pt x="542" y="265"/>
                  </a:lnTo>
                  <a:lnTo>
                    <a:pt x="554" y="224"/>
                  </a:lnTo>
                  <a:lnTo>
                    <a:pt x="620" y="277"/>
                  </a:lnTo>
                  <a:lnTo>
                    <a:pt x="601" y="202"/>
                  </a:lnTo>
                  <a:lnTo>
                    <a:pt x="485" y="107"/>
                  </a:lnTo>
                  <a:lnTo>
                    <a:pt x="419" y="0"/>
                  </a:lnTo>
                  <a:lnTo>
                    <a:pt x="258" y="19"/>
                  </a:lnTo>
                  <a:close/>
                </a:path>
              </a:pathLst>
            </a:custGeom>
            <a:solidFill>
              <a:srgbClr val="E7E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0" name="Freeform 11"/>
            <p:cNvSpPr>
              <a:spLocks/>
            </p:cNvSpPr>
            <p:nvPr/>
          </p:nvSpPr>
          <p:spPr bwMode="auto">
            <a:xfrm>
              <a:off x="4127" y="1321"/>
              <a:ext cx="171" cy="239"/>
            </a:xfrm>
            <a:custGeom>
              <a:avLst/>
              <a:gdLst>
                <a:gd name="T0" fmla="*/ 3 w 303"/>
                <a:gd name="T1" fmla="*/ 1 h 434"/>
                <a:gd name="T2" fmla="*/ 3 w 303"/>
                <a:gd name="T3" fmla="*/ 1 h 434"/>
                <a:gd name="T4" fmla="*/ 3 w 303"/>
                <a:gd name="T5" fmla="*/ 1 h 434"/>
                <a:gd name="T6" fmla="*/ 2 w 303"/>
                <a:gd name="T7" fmla="*/ 1 h 434"/>
                <a:gd name="T8" fmla="*/ 2 w 303"/>
                <a:gd name="T9" fmla="*/ 1 h 434"/>
                <a:gd name="T10" fmla="*/ 2 w 303"/>
                <a:gd name="T11" fmla="*/ 1 h 434"/>
                <a:gd name="T12" fmla="*/ 2 w 303"/>
                <a:gd name="T13" fmla="*/ 0 h 434"/>
                <a:gd name="T14" fmla="*/ 1 w 303"/>
                <a:gd name="T15" fmla="*/ 1 h 434"/>
                <a:gd name="T16" fmla="*/ 1 w 303"/>
                <a:gd name="T17" fmla="*/ 1 h 434"/>
                <a:gd name="T18" fmla="*/ 1 w 303"/>
                <a:gd name="T19" fmla="*/ 1 h 434"/>
                <a:gd name="T20" fmla="*/ 1 w 303"/>
                <a:gd name="T21" fmla="*/ 1 h 434"/>
                <a:gd name="T22" fmla="*/ 1 w 303"/>
                <a:gd name="T23" fmla="*/ 1 h 434"/>
                <a:gd name="T24" fmla="*/ 1 w 303"/>
                <a:gd name="T25" fmla="*/ 1 h 434"/>
                <a:gd name="T26" fmla="*/ 1 w 303"/>
                <a:gd name="T27" fmla="*/ 1 h 434"/>
                <a:gd name="T28" fmla="*/ 0 w 303"/>
                <a:gd name="T29" fmla="*/ 1 h 434"/>
                <a:gd name="T30" fmla="*/ 1 w 303"/>
                <a:gd name="T31" fmla="*/ 1 h 434"/>
                <a:gd name="T32" fmla="*/ 1 w 303"/>
                <a:gd name="T33" fmla="*/ 2 h 434"/>
                <a:gd name="T34" fmla="*/ 1 w 303"/>
                <a:gd name="T35" fmla="*/ 2 h 434"/>
                <a:gd name="T36" fmla="*/ 1 w 303"/>
                <a:gd name="T37" fmla="*/ 2 h 434"/>
                <a:gd name="T38" fmla="*/ 1 w 303"/>
                <a:gd name="T39" fmla="*/ 2 h 434"/>
                <a:gd name="T40" fmla="*/ 1 w 303"/>
                <a:gd name="T41" fmla="*/ 2 h 434"/>
                <a:gd name="T42" fmla="*/ 1 w 303"/>
                <a:gd name="T43" fmla="*/ 4 h 434"/>
                <a:gd name="T44" fmla="*/ 2 w 303"/>
                <a:gd name="T45" fmla="*/ 4 h 434"/>
                <a:gd name="T46" fmla="*/ 2 w 303"/>
                <a:gd name="T47" fmla="*/ 3 h 434"/>
                <a:gd name="T48" fmla="*/ 2 w 303"/>
                <a:gd name="T49" fmla="*/ 3 h 434"/>
                <a:gd name="T50" fmla="*/ 3 w 303"/>
                <a:gd name="T51" fmla="*/ 3 h 434"/>
                <a:gd name="T52" fmla="*/ 3 w 303"/>
                <a:gd name="T53" fmla="*/ 2 h 434"/>
                <a:gd name="T54" fmla="*/ 3 w 303"/>
                <a:gd name="T55" fmla="*/ 2 h 434"/>
                <a:gd name="T56" fmla="*/ 3 w 303"/>
                <a:gd name="T57" fmla="*/ 1 h 434"/>
                <a:gd name="T58" fmla="*/ 3 w 303"/>
                <a:gd name="T59" fmla="*/ 1 h 434"/>
                <a:gd name="T60" fmla="*/ 3 w 303"/>
                <a:gd name="T61" fmla="*/ 1 h 434"/>
                <a:gd name="T62" fmla="*/ 3 w 303"/>
                <a:gd name="T63" fmla="*/ 1 h 434"/>
                <a:gd name="T64" fmla="*/ 3 w 303"/>
                <a:gd name="T65" fmla="*/ 1 h 434"/>
                <a:gd name="T66" fmla="*/ 3 w 303"/>
                <a:gd name="T67" fmla="*/ 1 h 434"/>
                <a:gd name="T68" fmla="*/ 3 w 303"/>
                <a:gd name="T69" fmla="*/ 1 h 434"/>
                <a:gd name="T70" fmla="*/ 3 w 303"/>
                <a:gd name="T71" fmla="*/ 1 h 434"/>
                <a:gd name="T72" fmla="*/ 3 w 303"/>
                <a:gd name="T73" fmla="*/ 1 h 4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03" h="434">
                  <a:moveTo>
                    <a:pt x="277" y="25"/>
                  </a:moveTo>
                  <a:lnTo>
                    <a:pt x="268" y="19"/>
                  </a:lnTo>
                  <a:lnTo>
                    <a:pt x="236" y="13"/>
                  </a:lnTo>
                  <a:lnTo>
                    <a:pt x="218" y="16"/>
                  </a:lnTo>
                  <a:lnTo>
                    <a:pt x="199" y="3"/>
                  </a:lnTo>
                  <a:lnTo>
                    <a:pt x="158" y="13"/>
                  </a:lnTo>
                  <a:lnTo>
                    <a:pt x="136" y="0"/>
                  </a:lnTo>
                  <a:lnTo>
                    <a:pt x="117" y="16"/>
                  </a:lnTo>
                  <a:lnTo>
                    <a:pt x="95" y="16"/>
                  </a:lnTo>
                  <a:lnTo>
                    <a:pt x="76" y="22"/>
                  </a:lnTo>
                  <a:lnTo>
                    <a:pt x="73" y="35"/>
                  </a:lnTo>
                  <a:lnTo>
                    <a:pt x="54" y="44"/>
                  </a:lnTo>
                  <a:lnTo>
                    <a:pt x="22" y="72"/>
                  </a:lnTo>
                  <a:lnTo>
                    <a:pt x="13" y="123"/>
                  </a:lnTo>
                  <a:lnTo>
                    <a:pt x="0" y="151"/>
                  </a:lnTo>
                  <a:lnTo>
                    <a:pt x="7" y="167"/>
                  </a:lnTo>
                  <a:lnTo>
                    <a:pt x="35" y="201"/>
                  </a:lnTo>
                  <a:lnTo>
                    <a:pt x="32" y="242"/>
                  </a:lnTo>
                  <a:lnTo>
                    <a:pt x="19" y="252"/>
                  </a:lnTo>
                  <a:lnTo>
                    <a:pt x="19" y="277"/>
                  </a:lnTo>
                  <a:lnTo>
                    <a:pt x="51" y="299"/>
                  </a:lnTo>
                  <a:lnTo>
                    <a:pt x="98" y="431"/>
                  </a:lnTo>
                  <a:lnTo>
                    <a:pt x="145" y="434"/>
                  </a:lnTo>
                  <a:lnTo>
                    <a:pt x="230" y="365"/>
                  </a:lnTo>
                  <a:lnTo>
                    <a:pt x="211" y="321"/>
                  </a:lnTo>
                  <a:lnTo>
                    <a:pt x="236" y="318"/>
                  </a:lnTo>
                  <a:lnTo>
                    <a:pt x="268" y="230"/>
                  </a:lnTo>
                  <a:lnTo>
                    <a:pt x="265" y="179"/>
                  </a:lnTo>
                  <a:lnTo>
                    <a:pt x="277" y="120"/>
                  </a:lnTo>
                  <a:lnTo>
                    <a:pt x="303" y="113"/>
                  </a:lnTo>
                  <a:lnTo>
                    <a:pt x="303" y="101"/>
                  </a:lnTo>
                  <a:lnTo>
                    <a:pt x="299" y="91"/>
                  </a:lnTo>
                  <a:lnTo>
                    <a:pt x="303" y="85"/>
                  </a:lnTo>
                  <a:lnTo>
                    <a:pt x="296" y="69"/>
                  </a:lnTo>
                  <a:lnTo>
                    <a:pt x="293" y="57"/>
                  </a:lnTo>
                  <a:lnTo>
                    <a:pt x="296" y="41"/>
                  </a:lnTo>
                  <a:lnTo>
                    <a:pt x="277" y="25"/>
                  </a:lnTo>
                  <a:close/>
                </a:path>
              </a:pathLst>
            </a:custGeom>
            <a:solidFill>
              <a:srgbClr val="E7E7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1" name="Freeform 12"/>
            <p:cNvSpPr>
              <a:spLocks/>
            </p:cNvSpPr>
            <p:nvPr/>
          </p:nvSpPr>
          <p:spPr bwMode="auto">
            <a:xfrm>
              <a:off x="4037" y="1983"/>
              <a:ext cx="83" cy="108"/>
            </a:xfrm>
            <a:custGeom>
              <a:avLst/>
              <a:gdLst>
                <a:gd name="T0" fmla="*/ 0 w 148"/>
                <a:gd name="T1" fmla="*/ 0 h 195"/>
                <a:gd name="T2" fmla="*/ 1 w 148"/>
                <a:gd name="T3" fmla="*/ 1 h 195"/>
                <a:gd name="T4" fmla="*/ 1 w 148"/>
                <a:gd name="T5" fmla="*/ 1 h 195"/>
                <a:gd name="T6" fmla="*/ 1 w 148"/>
                <a:gd name="T7" fmla="*/ 1 h 195"/>
                <a:gd name="T8" fmla="*/ 1 w 148"/>
                <a:gd name="T9" fmla="*/ 1 h 195"/>
                <a:gd name="T10" fmla="*/ 1 w 148"/>
                <a:gd name="T11" fmla="*/ 1 h 195"/>
                <a:gd name="T12" fmla="*/ 1 w 148"/>
                <a:gd name="T13" fmla="*/ 2 h 195"/>
                <a:gd name="T14" fmla="*/ 1 w 148"/>
                <a:gd name="T15" fmla="*/ 1 h 195"/>
                <a:gd name="T16" fmla="*/ 1 w 148"/>
                <a:gd name="T17" fmla="*/ 2 h 195"/>
                <a:gd name="T18" fmla="*/ 1 w 148"/>
                <a:gd name="T19" fmla="*/ 2 h 195"/>
                <a:gd name="T20" fmla="*/ 1 w 148"/>
                <a:gd name="T21" fmla="*/ 1 h 195"/>
                <a:gd name="T22" fmla="*/ 0 w 148"/>
                <a:gd name="T23" fmla="*/ 0 h 1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8" h="195">
                  <a:moveTo>
                    <a:pt x="0" y="0"/>
                  </a:moveTo>
                  <a:lnTo>
                    <a:pt x="44" y="41"/>
                  </a:lnTo>
                  <a:lnTo>
                    <a:pt x="66" y="53"/>
                  </a:lnTo>
                  <a:lnTo>
                    <a:pt x="82" y="88"/>
                  </a:lnTo>
                  <a:lnTo>
                    <a:pt x="78" y="113"/>
                  </a:lnTo>
                  <a:lnTo>
                    <a:pt x="94" y="144"/>
                  </a:lnTo>
                  <a:lnTo>
                    <a:pt x="113" y="163"/>
                  </a:lnTo>
                  <a:lnTo>
                    <a:pt x="148" y="157"/>
                  </a:lnTo>
                  <a:lnTo>
                    <a:pt x="148" y="185"/>
                  </a:lnTo>
                  <a:lnTo>
                    <a:pt x="94" y="195"/>
                  </a:lnTo>
                  <a:lnTo>
                    <a:pt x="34" y="129"/>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2" name="Freeform 13"/>
            <p:cNvSpPr>
              <a:spLocks/>
            </p:cNvSpPr>
            <p:nvPr/>
          </p:nvSpPr>
          <p:spPr bwMode="auto">
            <a:xfrm>
              <a:off x="4017" y="1806"/>
              <a:ext cx="16" cy="169"/>
            </a:xfrm>
            <a:custGeom>
              <a:avLst/>
              <a:gdLst>
                <a:gd name="T0" fmla="*/ 1 w 28"/>
                <a:gd name="T1" fmla="*/ 0 h 306"/>
                <a:gd name="T2" fmla="*/ 1 w 28"/>
                <a:gd name="T3" fmla="*/ 1 h 306"/>
                <a:gd name="T4" fmla="*/ 1 w 28"/>
                <a:gd name="T5" fmla="*/ 1 h 306"/>
                <a:gd name="T6" fmla="*/ 1 w 28"/>
                <a:gd name="T7" fmla="*/ 1 h 306"/>
                <a:gd name="T8" fmla="*/ 1 w 28"/>
                <a:gd name="T9" fmla="*/ 2 h 306"/>
                <a:gd name="T10" fmla="*/ 1 w 28"/>
                <a:gd name="T11" fmla="*/ 2 h 306"/>
                <a:gd name="T12" fmla="*/ 1 w 28"/>
                <a:gd name="T13" fmla="*/ 2 h 306"/>
                <a:gd name="T14" fmla="*/ 1 w 28"/>
                <a:gd name="T15" fmla="*/ 2 h 306"/>
                <a:gd name="T16" fmla="*/ 1 w 28"/>
                <a:gd name="T17" fmla="*/ 2 h 306"/>
                <a:gd name="T18" fmla="*/ 1 w 28"/>
                <a:gd name="T19" fmla="*/ 2 h 306"/>
                <a:gd name="T20" fmla="*/ 0 w 28"/>
                <a:gd name="T21" fmla="*/ 1 h 306"/>
                <a:gd name="T22" fmla="*/ 1 w 28"/>
                <a:gd name="T23" fmla="*/ 1 h 306"/>
                <a:gd name="T24" fmla="*/ 1 w 28"/>
                <a:gd name="T25" fmla="*/ 0 h 3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306">
                  <a:moveTo>
                    <a:pt x="16" y="0"/>
                  </a:moveTo>
                  <a:lnTo>
                    <a:pt x="13" y="32"/>
                  </a:lnTo>
                  <a:lnTo>
                    <a:pt x="25" y="73"/>
                  </a:lnTo>
                  <a:lnTo>
                    <a:pt x="25" y="133"/>
                  </a:lnTo>
                  <a:lnTo>
                    <a:pt x="19" y="177"/>
                  </a:lnTo>
                  <a:lnTo>
                    <a:pt x="25" y="240"/>
                  </a:lnTo>
                  <a:lnTo>
                    <a:pt x="28" y="290"/>
                  </a:lnTo>
                  <a:lnTo>
                    <a:pt x="16" y="278"/>
                  </a:lnTo>
                  <a:lnTo>
                    <a:pt x="3" y="306"/>
                  </a:lnTo>
                  <a:lnTo>
                    <a:pt x="10" y="246"/>
                  </a:lnTo>
                  <a:lnTo>
                    <a:pt x="0" y="139"/>
                  </a:lnTo>
                  <a:lnTo>
                    <a:pt x="3" y="38"/>
                  </a:lnTo>
                  <a:lnTo>
                    <a:pt x="16"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3" name="Freeform 14"/>
            <p:cNvSpPr>
              <a:spLocks/>
            </p:cNvSpPr>
            <p:nvPr/>
          </p:nvSpPr>
          <p:spPr bwMode="auto">
            <a:xfrm>
              <a:off x="4030" y="1641"/>
              <a:ext cx="69" cy="193"/>
            </a:xfrm>
            <a:custGeom>
              <a:avLst/>
              <a:gdLst>
                <a:gd name="T0" fmla="*/ 1 w 123"/>
                <a:gd name="T1" fmla="*/ 1 h 350"/>
                <a:gd name="T2" fmla="*/ 1 w 123"/>
                <a:gd name="T3" fmla="*/ 1 h 350"/>
                <a:gd name="T4" fmla="*/ 1 w 123"/>
                <a:gd name="T5" fmla="*/ 2 h 350"/>
                <a:gd name="T6" fmla="*/ 1 w 123"/>
                <a:gd name="T7" fmla="*/ 2 h 350"/>
                <a:gd name="T8" fmla="*/ 1 w 123"/>
                <a:gd name="T9" fmla="*/ 2 h 350"/>
                <a:gd name="T10" fmla="*/ 1 w 123"/>
                <a:gd name="T11" fmla="*/ 2 h 350"/>
                <a:gd name="T12" fmla="*/ 1 w 123"/>
                <a:gd name="T13" fmla="*/ 2 h 350"/>
                <a:gd name="T14" fmla="*/ 1 w 123"/>
                <a:gd name="T15" fmla="*/ 2 h 350"/>
                <a:gd name="T16" fmla="*/ 1 w 123"/>
                <a:gd name="T17" fmla="*/ 1 h 350"/>
                <a:gd name="T18" fmla="*/ 1 w 123"/>
                <a:gd name="T19" fmla="*/ 1 h 350"/>
                <a:gd name="T20" fmla="*/ 1 w 123"/>
                <a:gd name="T21" fmla="*/ 1 h 350"/>
                <a:gd name="T22" fmla="*/ 1 w 123"/>
                <a:gd name="T23" fmla="*/ 0 h 350"/>
                <a:gd name="T24" fmla="*/ 1 w 123"/>
                <a:gd name="T25" fmla="*/ 1 h 350"/>
                <a:gd name="T26" fmla="*/ 1 w 123"/>
                <a:gd name="T27" fmla="*/ 2 h 350"/>
                <a:gd name="T28" fmla="*/ 1 w 123"/>
                <a:gd name="T29" fmla="*/ 3 h 350"/>
                <a:gd name="T30" fmla="*/ 1 w 123"/>
                <a:gd name="T31" fmla="*/ 3 h 350"/>
                <a:gd name="T32" fmla="*/ 1 w 123"/>
                <a:gd name="T33" fmla="*/ 3 h 350"/>
                <a:gd name="T34" fmla="*/ 1 w 123"/>
                <a:gd name="T35" fmla="*/ 2 h 350"/>
                <a:gd name="T36" fmla="*/ 1 w 123"/>
                <a:gd name="T37" fmla="*/ 2 h 350"/>
                <a:gd name="T38" fmla="*/ 0 w 123"/>
                <a:gd name="T39" fmla="*/ 2 h 350"/>
                <a:gd name="T40" fmla="*/ 0 w 123"/>
                <a:gd name="T41" fmla="*/ 2 h 350"/>
                <a:gd name="T42" fmla="*/ 1 w 123"/>
                <a:gd name="T43" fmla="*/ 1 h 3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3" h="350">
                  <a:moveTo>
                    <a:pt x="25" y="114"/>
                  </a:moveTo>
                  <a:lnTo>
                    <a:pt x="16" y="148"/>
                  </a:lnTo>
                  <a:lnTo>
                    <a:pt x="22" y="170"/>
                  </a:lnTo>
                  <a:lnTo>
                    <a:pt x="38" y="189"/>
                  </a:lnTo>
                  <a:lnTo>
                    <a:pt x="38" y="224"/>
                  </a:lnTo>
                  <a:lnTo>
                    <a:pt x="47" y="237"/>
                  </a:lnTo>
                  <a:lnTo>
                    <a:pt x="66" y="240"/>
                  </a:lnTo>
                  <a:lnTo>
                    <a:pt x="85" y="211"/>
                  </a:lnTo>
                  <a:lnTo>
                    <a:pt x="95" y="152"/>
                  </a:lnTo>
                  <a:lnTo>
                    <a:pt x="101" y="51"/>
                  </a:lnTo>
                  <a:lnTo>
                    <a:pt x="82" y="13"/>
                  </a:lnTo>
                  <a:lnTo>
                    <a:pt x="95" y="0"/>
                  </a:lnTo>
                  <a:lnTo>
                    <a:pt x="123" y="19"/>
                  </a:lnTo>
                  <a:lnTo>
                    <a:pt x="85" y="271"/>
                  </a:lnTo>
                  <a:lnTo>
                    <a:pt x="76" y="350"/>
                  </a:lnTo>
                  <a:lnTo>
                    <a:pt x="47" y="328"/>
                  </a:lnTo>
                  <a:lnTo>
                    <a:pt x="35" y="334"/>
                  </a:lnTo>
                  <a:lnTo>
                    <a:pt x="32" y="299"/>
                  </a:lnTo>
                  <a:lnTo>
                    <a:pt x="22" y="281"/>
                  </a:lnTo>
                  <a:lnTo>
                    <a:pt x="0" y="281"/>
                  </a:lnTo>
                  <a:lnTo>
                    <a:pt x="0" y="174"/>
                  </a:lnTo>
                  <a:lnTo>
                    <a:pt x="25" y="114"/>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4" name="Freeform 15"/>
            <p:cNvSpPr>
              <a:spLocks/>
            </p:cNvSpPr>
            <p:nvPr/>
          </p:nvSpPr>
          <p:spPr bwMode="auto">
            <a:xfrm>
              <a:off x="4037" y="1590"/>
              <a:ext cx="37" cy="122"/>
            </a:xfrm>
            <a:custGeom>
              <a:avLst/>
              <a:gdLst>
                <a:gd name="T0" fmla="*/ 1 w 66"/>
                <a:gd name="T1" fmla="*/ 0 h 223"/>
                <a:gd name="T2" fmla="*/ 1 w 66"/>
                <a:gd name="T3" fmla="*/ 1 h 223"/>
                <a:gd name="T4" fmla="*/ 1 w 66"/>
                <a:gd name="T5" fmla="*/ 1 h 223"/>
                <a:gd name="T6" fmla="*/ 1 w 66"/>
                <a:gd name="T7" fmla="*/ 1 h 223"/>
                <a:gd name="T8" fmla="*/ 1 w 66"/>
                <a:gd name="T9" fmla="*/ 1 h 223"/>
                <a:gd name="T10" fmla="*/ 1 w 66"/>
                <a:gd name="T11" fmla="*/ 1 h 223"/>
                <a:gd name="T12" fmla="*/ 1 w 66"/>
                <a:gd name="T13" fmla="*/ 1 h 223"/>
                <a:gd name="T14" fmla="*/ 1 w 66"/>
                <a:gd name="T15" fmla="*/ 2 h 223"/>
                <a:gd name="T16" fmla="*/ 1 w 66"/>
                <a:gd name="T17" fmla="*/ 2 h 223"/>
                <a:gd name="T18" fmla="*/ 0 w 66"/>
                <a:gd name="T19" fmla="*/ 2 h 223"/>
                <a:gd name="T20" fmla="*/ 1 w 66"/>
                <a:gd name="T21" fmla="*/ 1 h 223"/>
                <a:gd name="T22" fmla="*/ 1 w 66"/>
                <a:gd name="T23" fmla="*/ 1 h 223"/>
                <a:gd name="T24" fmla="*/ 1 w 66"/>
                <a:gd name="T25" fmla="*/ 1 h 223"/>
                <a:gd name="T26" fmla="*/ 1 w 66"/>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 h="223">
                  <a:moveTo>
                    <a:pt x="66" y="0"/>
                  </a:moveTo>
                  <a:lnTo>
                    <a:pt x="44" y="25"/>
                  </a:lnTo>
                  <a:lnTo>
                    <a:pt x="31" y="50"/>
                  </a:lnTo>
                  <a:lnTo>
                    <a:pt x="28" y="88"/>
                  </a:lnTo>
                  <a:lnTo>
                    <a:pt x="25" y="120"/>
                  </a:lnTo>
                  <a:lnTo>
                    <a:pt x="25" y="145"/>
                  </a:lnTo>
                  <a:lnTo>
                    <a:pt x="34" y="164"/>
                  </a:lnTo>
                  <a:lnTo>
                    <a:pt x="41" y="179"/>
                  </a:lnTo>
                  <a:lnTo>
                    <a:pt x="37" y="214"/>
                  </a:lnTo>
                  <a:lnTo>
                    <a:pt x="0" y="223"/>
                  </a:lnTo>
                  <a:lnTo>
                    <a:pt x="9" y="132"/>
                  </a:lnTo>
                  <a:lnTo>
                    <a:pt x="22" y="47"/>
                  </a:lnTo>
                  <a:lnTo>
                    <a:pt x="41" y="19"/>
                  </a:lnTo>
                  <a:lnTo>
                    <a:pt x="66" y="0"/>
                  </a:lnTo>
                  <a:close/>
                </a:path>
              </a:pathLst>
            </a:custGeom>
            <a:solidFill>
              <a:srgbClr val="B2B3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5" name="Freeform 16"/>
            <p:cNvSpPr>
              <a:spLocks/>
            </p:cNvSpPr>
            <p:nvPr/>
          </p:nvSpPr>
          <p:spPr bwMode="auto">
            <a:xfrm>
              <a:off x="4452" y="2528"/>
              <a:ext cx="46" cy="48"/>
            </a:xfrm>
            <a:custGeom>
              <a:avLst/>
              <a:gdLst>
                <a:gd name="T0" fmla="*/ 0 w 82"/>
                <a:gd name="T1" fmla="*/ 0 h 88"/>
                <a:gd name="T2" fmla="*/ 1 w 82"/>
                <a:gd name="T3" fmla="*/ 1 h 88"/>
                <a:gd name="T4" fmla="*/ 1 w 82"/>
                <a:gd name="T5" fmla="*/ 1 h 88"/>
                <a:gd name="T6" fmla="*/ 1 w 82"/>
                <a:gd name="T7" fmla="*/ 1 h 88"/>
                <a:gd name="T8" fmla="*/ 1 w 82"/>
                <a:gd name="T9" fmla="*/ 1 h 88"/>
                <a:gd name="T10" fmla="*/ 1 w 82"/>
                <a:gd name="T11" fmla="*/ 1 h 88"/>
                <a:gd name="T12" fmla="*/ 1 w 82"/>
                <a:gd name="T13" fmla="*/ 1 h 88"/>
                <a:gd name="T14" fmla="*/ 1 w 82"/>
                <a:gd name="T15" fmla="*/ 1 h 88"/>
                <a:gd name="T16" fmla="*/ 1 w 82"/>
                <a:gd name="T17" fmla="*/ 1 h 88"/>
                <a:gd name="T18" fmla="*/ 0 w 82"/>
                <a:gd name="T19" fmla="*/ 0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88">
                  <a:moveTo>
                    <a:pt x="0" y="0"/>
                  </a:moveTo>
                  <a:lnTo>
                    <a:pt x="23" y="32"/>
                  </a:lnTo>
                  <a:lnTo>
                    <a:pt x="35" y="38"/>
                  </a:lnTo>
                  <a:lnTo>
                    <a:pt x="41" y="57"/>
                  </a:lnTo>
                  <a:lnTo>
                    <a:pt x="57" y="73"/>
                  </a:lnTo>
                  <a:lnTo>
                    <a:pt x="82" y="76"/>
                  </a:lnTo>
                  <a:lnTo>
                    <a:pt x="76" y="85"/>
                  </a:lnTo>
                  <a:lnTo>
                    <a:pt x="51" y="88"/>
                  </a:lnTo>
                  <a:lnTo>
                    <a:pt x="13" y="41"/>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6" name="Freeform 17"/>
            <p:cNvSpPr>
              <a:spLocks/>
            </p:cNvSpPr>
            <p:nvPr/>
          </p:nvSpPr>
          <p:spPr bwMode="auto">
            <a:xfrm>
              <a:off x="4342" y="2197"/>
              <a:ext cx="114" cy="307"/>
            </a:xfrm>
            <a:custGeom>
              <a:avLst/>
              <a:gdLst>
                <a:gd name="T0" fmla="*/ 0 w 202"/>
                <a:gd name="T1" fmla="*/ 1 h 557"/>
                <a:gd name="T2" fmla="*/ 1 w 202"/>
                <a:gd name="T3" fmla="*/ 1 h 557"/>
                <a:gd name="T4" fmla="*/ 1 w 202"/>
                <a:gd name="T5" fmla="*/ 1 h 557"/>
                <a:gd name="T6" fmla="*/ 1 w 202"/>
                <a:gd name="T7" fmla="*/ 0 h 557"/>
                <a:gd name="T8" fmla="*/ 1 w 202"/>
                <a:gd name="T9" fmla="*/ 1 h 557"/>
                <a:gd name="T10" fmla="*/ 1 w 202"/>
                <a:gd name="T11" fmla="*/ 1 h 557"/>
                <a:gd name="T12" fmla="*/ 1 w 202"/>
                <a:gd name="T13" fmla="*/ 1 h 557"/>
                <a:gd name="T14" fmla="*/ 1 w 202"/>
                <a:gd name="T15" fmla="*/ 1 h 557"/>
                <a:gd name="T16" fmla="*/ 1 w 202"/>
                <a:gd name="T17" fmla="*/ 1 h 557"/>
                <a:gd name="T18" fmla="*/ 2 w 202"/>
                <a:gd name="T19" fmla="*/ 2 h 557"/>
                <a:gd name="T20" fmla="*/ 2 w 202"/>
                <a:gd name="T21" fmla="*/ 2 h 557"/>
                <a:gd name="T22" fmla="*/ 2 w 202"/>
                <a:gd name="T23" fmla="*/ 2 h 557"/>
                <a:gd name="T24" fmla="*/ 2 w 202"/>
                <a:gd name="T25" fmla="*/ 1 h 557"/>
                <a:gd name="T26" fmla="*/ 2 w 202"/>
                <a:gd name="T27" fmla="*/ 2 h 557"/>
                <a:gd name="T28" fmla="*/ 2 w 202"/>
                <a:gd name="T29" fmla="*/ 2 h 557"/>
                <a:gd name="T30" fmla="*/ 2 w 202"/>
                <a:gd name="T31" fmla="*/ 3 h 557"/>
                <a:gd name="T32" fmla="*/ 2 w 202"/>
                <a:gd name="T33" fmla="*/ 4 h 557"/>
                <a:gd name="T34" fmla="*/ 2 w 202"/>
                <a:gd name="T35" fmla="*/ 3 h 557"/>
                <a:gd name="T36" fmla="*/ 2 w 202"/>
                <a:gd name="T37" fmla="*/ 4 h 557"/>
                <a:gd name="T38" fmla="*/ 2 w 202"/>
                <a:gd name="T39" fmla="*/ 4 h 557"/>
                <a:gd name="T40" fmla="*/ 2 w 202"/>
                <a:gd name="T41" fmla="*/ 4 h 557"/>
                <a:gd name="T42" fmla="*/ 2 w 202"/>
                <a:gd name="T43" fmla="*/ 4 h 557"/>
                <a:gd name="T44" fmla="*/ 2 w 202"/>
                <a:gd name="T45" fmla="*/ 4 h 557"/>
                <a:gd name="T46" fmla="*/ 2 w 202"/>
                <a:gd name="T47" fmla="*/ 4 h 557"/>
                <a:gd name="T48" fmla="*/ 1 w 202"/>
                <a:gd name="T49" fmla="*/ 4 h 557"/>
                <a:gd name="T50" fmla="*/ 2 w 202"/>
                <a:gd name="T51" fmla="*/ 3 h 557"/>
                <a:gd name="T52" fmla="*/ 0 w 202"/>
                <a:gd name="T53" fmla="*/ 1 h 5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2" h="557">
                  <a:moveTo>
                    <a:pt x="0" y="22"/>
                  </a:moveTo>
                  <a:lnTo>
                    <a:pt x="25" y="9"/>
                  </a:lnTo>
                  <a:lnTo>
                    <a:pt x="51" y="12"/>
                  </a:lnTo>
                  <a:lnTo>
                    <a:pt x="60" y="0"/>
                  </a:lnTo>
                  <a:lnTo>
                    <a:pt x="76" y="31"/>
                  </a:lnTo>
                  <a:lnTo>
                    <a:pt x="95" y="60"/>
                  </a:lnTo>
                  <a:lnTo>
                    <a:pt x="98" y="85"/>
                  </a:lnTo>
                  <a:lnTo>
                    <a:pt x="88" y="113"/>
                  </a:lnTo>
                  <a:lnTo>
                    <a:pt x="104" y="148"/>
                  </a:lnTo>
                  <a:lnTo>
                    <a:pt x="132" y="198"/>
                  </a:lnTo>
                  <a:lnTo>
                    <a:pt x="151" y="226"/>
                  </a:lnTo>
                  <a:lnTo>
                    <a:pt x="151" y="189"/>
                  </a:lnTo>
                  <a:lnTo>
                    <a:pt x="148" y="119"/>
                  </a:lnTo>
                  <a:lnTo>
                    <a:pt x="161" y="189"/>
                  </a:lnTo>
                  <a:lnTo>
                    <a:pt x="177" y="264"/>
                  </a:lnTo>
                  <a:lnTo>
                    <a:pt x="180" y="356"/>
                  </a:lnTo>
                  <a:lnTo>
                    <a:pt x="202" y="419"/>
                  </a:lnTo>
                  <a:lnTo>
                    <a:pt x="173" y="384"/>
                  </a:lnTo>
                  <a:lnTo>
                    <a:pt x="167" y="412"/>
                  </a:lnTo>
                  <a:lnTo>
                    <a:pt x="170" y="441"/>
                  </a:lnTo>
                  <a:lnTo>
                    <a:pt x="183" y="485"/>
                  </a:lnTo>
                  <a:lnTo>
                    <a:pt x="173" y="504"/>
                  </a:lnTo>
                  <a:lnTo>
                    <a:pt x="186" y="557"/>
                  </a:lnTo>
                  <a:lnTo>
                    <a:pt x="148" y="510"/>
                  </a:lnTo>
                  <a:lnTo>
                    <a:pt x="126" y="447"/>
                  </a:lnTo>
                  <a:lnTo>
                    <a:pt x="139" y="337"/>
                  </a:lnTo>
                  <a:lnTo>
                    <a:pt x="0" y="22"/>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7" name="Freeform 18"/>
            <p:cNvSpPr>
              <a:spLocks/>
            </p:cNvSpPr>
            <p:nvPr/>
          </p:nvSpPr>
          <p:spPr bwMode="auto">
            <a:xfrm>
              <a:off x="4235" y="1959"/>
              <a:ext cx="98" cy="256"/>
            </a:xfrm>
            <a:custGeom>
              <a:avLst/>
              <a:gdLst>
                <a:gd name="T0" fmla="*/ 1 w 174"/>
                <a:gd name="T1" fmla="*/ 0 h 465"/>
                <a:gd name="T2" fmla="*/ 1 w 174"/>
                <a:gd name="T3" fmla="*/ 1 h 465"/>
                <a:gd name="T4" fmla="*/ 0 w 174"/>
                <a:gd name="T5" fmla="*/ 1 h 465"/>
                <a:gd name="T6" fmla="*/ 1 w 174"/>
                <a:gd name="T7" fmla="*/ 2 h 465"/>
                <a:gd name="T8" fmla="*/ 1 w 174"/>
                <a:gd name="T9" fmla="*/ 4 h 465"/>
                <a:gd name="T10" fmla="*/ 2 w 174"/>
                <a:gd name="T11" fmla="*/ 4 h 465"/>
                <a:gd name="T12" fmla="*/ 2 w 174"/>
                <a:gd name="T13" fmla="*/ 4 h 465"/>
                <a:gd name="T14" fmla="*/ 2 w 174"/>
                <a:gd name="T15" fmla="*/ 3 h 465"/>
                <a:gd name="T16" fmla="*/ 2 w 174"/>
                <a:gd name="T17" fmla="*/ 3 h 465"/>
                <a:gd name="T18" fmla="*/ 1 w 174"/>
                <a:gd name="T19" fmla="*/ 3 h 465"/>
                <a:gd name="T20" fmla="*/ 1 w 174"/>
                <a:gd name="T21" fmla="*/ 3 h 465"/>
                <a:gd name="T22" fmla="*/ 1 w 174"/>
                <a:gd name="T23" fmla="*/ 2 h 465"/>
                <a:gd name="T24" fmla="*/ 1 w 174"/>
                <a:gd name="T25" fmla="*/ 2 h 465"/>
                <a:gd name="T26" fmla="*/ 1 w 174"/>
                <a:gd name="T27" fmla="*/ 1 h 465"/>
                <a:gd name="T28" fmla="*/ 1 w 174"/>
                <a:gd name="T29" fmla="*/ 1 h 465"/>
                <a:gd name="T30" fmla="*/ 1 w 174"/>
                <a:gd name="T31" fmla="*/ 1 h 465"/>
                <a:gd name="T32" fmla="*/ 1 w 174"/>
                <a:gd name="T33" fmla="*/ 0 h 4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4" h="465">
                  <a:moveTo>
                    <a:pt x="13" y="0"/>
                  </a:moveTo>
                  <a:lnTo>
                    <a:pt x="13" y="44"/>
                  </a:lnTo>
                  <a:lnTo>
                    <a:pt x="0" y="94"/>
                  </a:lnTo>
                  <a:lnTo>
                    <a:pt x="22" y="217"/>
                  </a:lnTo>
                  <a:lnTo>
                    <a:pt x="126" y="418"/>
                  </a:lnTo>
                  <a:lnTo>
                    <a:pt x="174" y="465"/>
                  </a:lnTo>
                  <a:lnTo>
                    <a:pt x="158" y="431"/>
                  </a:lnTo>
                  <a:lnTo>
                    <a:pt x="164" y="399"/>
                  </a:lnTo>
                  <a:lnTo>
                    <a:pt x="139" y="374"/>
                  </a:lnTo>
                  <a:lnTo>
                    <a:pt x="111" y="346"/>
                  </a:lnTo>
                  <a:lnTo>
                    <a:pt x="95" y="311"/>
                  </a:lnTo>
                  <a:lnTo>
                    <a:pt x="79" y="245"/>
                  </a:lnTo>
                  <a:lnTo>
                    <a:pt x="57" y="188"/>
                  </a:lnTo>
                  <a:lnTo>
                    <a:pt x="29" y="144"/>
                  </a:lnTo>
                  <a:lnTo>
                    <a:pt x="22" y="97"/>
                  </a:lnTo>
                  <a:lnTo>
                    <a:pt x="22" y="50"/>
                  </a:lnTo>
                  <a:lnTo>
                    <a:pt x="13"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8" name="Freeform 19"/>
            <p:cNvSpPr>
              <a:spLocks/>
            </p:cNvSpPr>
            <p:nvPr/>
          </p:nvSpPr>
          <p:spPr bwMode="auto">
            <a:xfrm>
              <a:off x="4158" y="2566"/>
              <a:ext cx="361" cy="55"/>
            </a:xfrm>
            <a:custGeom>
              <a:avLst/>
              <a:gdLst>
                <a:gd name="T0" fmla="*/ 0 w 642"/>
                <a:gd name="T1" fmla="*/ 1 h 101"/>
                <a:gd name="T2" fmla="*/ 1 w 642"/>
                <a:gd name="T3" fmla="*/ 1 h 101"/>
                <a:gd name="T4" fmla="*/ 1 w 642"/>
                <a:gd name="T5" fmla="*/ 1 h 101"/>
                <a:gd name="T6" fmla="*/ 1 w 642"/>
                <a:gd name="T7" fmla="*/ 1 h 101"/>
                <a:gd name="T8" fmla="*/ 1 w 642"/>
                <a:gd name="T9" fmla="*/ 1 h 101"/>
                <a:gd name="T10" fmla="*/ 2 w 642"/>
                <a:gd name="T11" fmla="*/ 1 h 101"/>
                <a:gd name="T12" fmla="*/ 2 w 642"/>
                <a:gd name="T13" fmla="*/ 0 h 101"/>
                <a:gd name="T14" fmla="*/ 3 w 642"/>
                <a:gd name="T15" fmla="*/ 1 h 101"/>
                <a:gd name="T16" fmla="*/ 4 w 642"/>
                <a:gd name="T17" fmla="*/ 1 h 101"/>
                <a:gd name="T18" fmla="*/ 4 w 642"/>
                <a:gd name="T19" fmla="*/ 1 h 101"/>
                <a:gd name="T20" fmla="*/ 6 w 642"/>
                <a:gd name="T21" fmla="*/ 1 h 101"/>
                <a:gd name="T22" fmla="*/ 6 w 642"/>
                <a:gd name="T23" fmla="*/ 1 h 101"/>
                <a:gd name="T24" fmla="*/ 6 w 642"/>
                <a:gd name="T25" fmla="*/ 1 h 101"/>
                <a:gd name="T26" fmla="*/ 5 w 642"/>
                <a:gd name="T27" fmla="*/ 1 h 101"/>
                <a:gd name="T28" fmla="*/ 4 w 642"/>
                <a:gd name="T29" fmla="*/ 1 h 101"/>
                <a:gd name="T30" fmla="*/ 4 w 642"/>
                <a:gd name="T31" fmla="*/ 1 h 101"/>
                <a:gd name="T32" fmla="*/ 3 w 642"/>
                <a:gd name="T33" fmla="*/ 1 h 101"/>
                <a:gd name="T34" fmla="*/ 3 w 642"/>
                <a:gd name="T35" fmla="*/ 1 h 101"/>
                <a:gd name="T36" fmla="*/ 3 w 642"/>
                <a:gd name="T37" fmla="*/ 1 h 101"/>
                <a:gd name="T38" fmla="*/ 3 w 642"/>
                <a:gd name="T39" fmla="*/ 1 h 101"/>
                <a:gd name="T40" fmla="*/ 2 w 642"/>
                <a:gd name="T41" fmla="*/ 1 h 101"/>
                <a:gd name="T42" fmla="*/ 2 w 642"/>
                <a:gd name="T43" fmla="*/ 1 h 101"/>
                <a:gd name="T44" fmla="*/ 2 w 642"/>
                <a:gd name="T45" fmla="*/ 1 h 101"/>
                <a:gd name="T46" fmla="*/ 1 w 642"/>
                <a:gd name="T47" fmla="*/ 1 h 101"/>
                <a:gd name="T48" fmla="*/ 1 w 642"/>
                <a:gd name="T49" fmla="*/ 1 h 101"/>
                <a:gd name="T50" fmla="*/ 1 w 642"/>
                <a:gd name="T51" fmla="*/ 1 h 101"/>
                <a:gd name="T52" fmla="*/ 2 w 642"/>
                <a:gd name="T53" fmla="*/ 1 h 101"/>
                <a:gd name="T54" fmla="*/ 1 w 642"/>
                <a:gd name="T55" fmla="*/ 1 h 101"/>
                <a:gd name="T56" fmla="*/ 0 w 642"/>
                <a:gd name="T57" fmla="*/ 1 h 1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42" h="101">
                  <a:moveTo>
                    <a:pt x="0" y="35"/>
                  </a:moveTo>
                  <a:lnTo>
                    <a:pt x="38" y="38"/>
                  </a:lnTo>
                  <a:lnTo>
                    <a:pt x="60" y="60"/>
                  </a:lnTo>
                  <a:lnTo>
                    <a:pt x="79" y="70"/>
                  </a:lnTo>
                  <a:lnTo>
                    <a:pt x="60" y="19"/>
                  </a:lnTo>
                  <a:lnTo>
                    <a:pt x="167" y="22"/>
                  </a:lnTo>
                  <a:lnTo>
                    <a:pt x="249" y="0"/>
                  </a:lnTo>
                  <a:lnTo>
                    <a:pt x="343" y="13"/>
                  </a:lnTo>
                  <a:lnTo>
                    <a:pt x="365" y="48"/>
                  </a:lnTo>
                  <a:lnTo>
                    <a:pt x="425" y="35"/>
                  </a:lnTo>
                  <a:lnTo>
                    <a:pt x="626" y="82"/>
                  </a:lnTo>
                  <a:lnTo>
                    <a:pt x="642" y="101"/>
                  </a:lnTo>
                  <a:lnTo>
                    <a:pt x="617" y="95"/>
                  </a:lnTo>
                  <a:lnTo>
                    <a:pt x="513" y="98"/>
                  </a:lnTo>
                  <a:lnTo>
                    <a:pt x="482" y="82"/>
                  </a:lnTo>
                  <a:lnTo>
                    <a:pt x="425" y="92"/>
                  </a:lnTo>
                  <a:lnTo>
                    <a:pt x="352" y="101"/>
                  </a:lnTo>
                  <a:lnTo>
                    <a:pt x="356" y="85"/>
                  </a:lnTo>
                  <a:lnTo>
                    <a:pt x="296" y="98"/>
                  </a:lnTo>
                  <a:lnTo>
                    <a:pt x="280" y="60"/>
                  </a:lnTo>
                  <a:lnTo>
                    <a:pt x="252" y="70"/>
                  </a:lnTo>
                  <a:lnTo>
                    <a:pt x="204" y="98"/>
                  </a:lnTo>
                  <a:lnTo>
                    <a:pt x="167" y="70"/>
                  </a:lnTo>
                  <a:lnTo>
                    <a:pt x="119" y="70"/>
                  </a:lnTo>
                  <a:lnTo>
                    <a:pt x="79" y="79"/>
                  </a:lnTo>
                  <a:lnTo>
                    <a:pt x="148" y="82"/>
                  </a:lnTo>
                  <a:lnTo>
                    <a:pt x="157" y="98"/>
                  </a:lnTo>
                  <a:lnTo>
                    <a:pt x="16" y="92"/>
                  </a:lnTo>
                  <a:lnTo>
                    <a:pt x="0" y="35"/>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89" name="Freeform 20"/>
            <p:cNvSpPr>
              <a:spLocks/>
            </p:cNvSpPr>
            <p:nvPr/>
          </p:nvSpPr>
          <p:spPr bwMode="auto">
            <a:xfrm>
              <a:off x="4140" y="2582"/>
              <a:ext cx="19" cy="33"/>
            </a:xfrm>
            <a:custGeom>
              <a:avLst/>
              <a:gdLst>
                <a:gd name="T0" fmla="*/ 0 w 35"/>
                <a:gd name="T1" fmla="*/ 0 h 60"/>
                <a:gd name="T2" fmla="*/ 1 w 35"/>
                <a:gd name="T3" fmla="*/ 1 h 60"/>
                <a:gd name="T4" fmla="*/ 1 w 35"/>
                <a:gd name="T5" fmla="*/ 1 h 60"/>
                <a:gd name="T6" fmla="*/ 1 w 35"/>
                <a:gd name="T7" fmla="*/ 1 h 60"/>
                <a:gd name="T8" fmla="*/ 0 w 35"/>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0">
                  <a:moveTo>
                    <a:pt x="0" y="0"/>
                  </a:moveTo>
                  <a:lnTo>
                    <a:pt x="26" y="22"/>
                  </a:lnTo>
                  <a:lnTo>
                    <a:pt x="35" y="60"/>
                  </a:lnTo>
                  <a:lnTo>
                    <a:pt x="13" y="47"/>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0" name="Freeform 21"/>
            <p:cNvSpPr>
              <a:spLocks/>
            </p:cNvSpPr>
            <p:nvPr/>
          </p:nvSpPr>
          <p:spPr bwMode="auto">
            <a:xfrm>
              <a:off x="4241" y="2358"/>
              <a:ext cx="215" cy="184"/>
            </a:xfrm>
            <a:custGeom>
              <a:avLst/>
              <a:gdLst>
                <a:gd name="T0" fmla="*/ 1 w 381"/>
                <a:gd name="T1" fmla="*/ 0 h 333"/>
                <a:gd name="T2" fmla="*/ 0 w 381"/>
                <a:gd name="T3" fmla="*/ 1 h 333"/>
                <a:gd name="T4" fmla="*/ 1 w 381"/>
                <a:gd name="T5" fmla="*/ 1 h 333"/>
                <a:gd name="T6" fmla="*/ 1 w 381"/>
                <a:gd name="T7" fmla="*/ 2 h 333"/>
                <a:gd name="T8" fmla="*/ 1 w 381"/>
                <a:gd name="T9" fmla="*/ 2 h 333"/>
                <a:gd name="T10" fmla="*/ 2 w 381"/>
                <a:gd name="T11" fmla="*/ 2 h 333"/>
                <a:gd name="T12" fmla="*/ 2 w 381"/>
                <a:gd name="T13" fmla="*/ 2 h 333"/>
                <a:gd name="T14" fmla="*/ 2 w 381"/>
                <a:gd name="T15" fmla="*/ 2 h 333"/>
                <a:gd name="T16" fmla="*/ 2 w 381"/>
                <a:gd name="T17" fmla="*/ 2 h 333"/>
                <a:gd name="T18" fmla="*/ 3 w 381"/>
                <a:gd name="T19" fmla="*/ 2 h 333"/>
                <a:gd name="T20" fmla="*/ 2 w 381"/>
                <a:gd name="T21" fmla="*/ 2 h 333"/>
                <a:gd name="T22" fmla="*/ 3 w 381"/>
                <a:gd name="T23" fmla="*/ 2 h 333"/>
                <a:gd name="T24" fmla="*/ 3 w 381"/>
                <a:gd name="T25" fmla="*/ 2 h 333"/>
                <a:gd name="T26" fmla="*/ 4 w 381"/>
                <a:gd name="T27" fmla="*/ 3 h 333"/>
                <a:gd name="T28" fmla="*/ 3 w 381"/>
                <a:gd name="T29" fmla="*/ 2 h 333"/>
                <a:gd name="T30" fmla="*/ 3 w 381"/>
                <a:gd name="T31" fmla="*/ 2 h 333"/>
                <a:gd name="T32" fmla="*/ 2 w 381"/>
                <a:gd name="T33" fmla="*/ 2 h 333"/>
                <a:gd name="T34" fmla="*/ 1 w 381"/>
                <a:gd name="T35" fmla="*/ 2 h 333"/>
                <a:gd name="T36" fmla="*/ 1 w 381"/>
                <a:gd name="T37" fmla="*/ 1 h 333"/>
                <a:gd name="T38" fmla="*/ 1 w 381"/>
                <a:gd name="T39" fmla="*/ 1 h 333"/>
                <a:gd name="T40" fmla="*/ 1 w 381"/>
                <a:gd name="T41" fmla="*/ 0 h 3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1" h="333">
                  <a:moveTo>
                    <a:pt x="19" y="0"/>
                  </a:moveTo>
                  <a:lnTo>
                    <a:pt x="0" y="66"/>
                  </a:lnTo>
                  <a:lnTo>
                    <a:pt x="44" y="151"/>
                  </a:lnTo>
                  <a:lnTo>
                    <a:pt x="53" y="233"/>
                  </a:lnTo>
                  <a:lnTo>
                    <a:pt x="101" y="233"/>
                  </a:lnTo>
                  <a:lnTo>
                    <a:pt x="164" y="242"/>
                  </a:lnTo>
                  <a:lnTo>
                    <a:pt x="141" y="258"/>
                  </a:lnTo>
                  <a:lnTo>
                    <a:pt x="198" y="264"/>
                  </a:lnTo>
                  <a:lnTo>
                    <a:pt x="179" y="273"/>
                  </a:lnTo>
                  <a:lnTo>
                    <a:pt x="239" y="273"/>
                  </a:lnTo>
                  <a:lnTo>
                    <a:pt x="217" y="286"/>
                  </a:lnTo>
                  <a:lnTo>
                    <a:pt x="280" y="292"/>
                  </a:lnTo>
                  <a:lnTo>
                    <a:pt x="340" y="305"/>
                  </a:lnTo>
                  <a:lnTo>
                    <a:pt x="381" y="333"/>
                  </a:lnTo>
                  <a:lnTo>
                    <a:pt x="334" y="226"/>
                  </a:lnTo>
                  <a:lnTo>
                    <a:pt x="305" y="207"/>
                  </a:lnTo>
                  <a:lnTo>
                    <a:pt x="208" y="192"/>
                  </a:lnTo>
                  <a:lnTo>
                    <a:pt x="110" y="195"/>
                  </a:lnTo>
                  <a:lnTo>
                    <a:pt x="66" y="110"/>
                  </a:lnTo>
                  <a:lnTo>
                    <a:pt x="47" y="37"/>
                  </a:lnTo>
                  <a:lnTo>
                    <a:pt x="19"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1" name="Freeform 22"/>
            <p:cNvSpPr>
              <a:spLocks/>
            </p:cNvSpPr>
            <p:nvPr/>
          </p:nvSpPr>
          <p:spPr bwMode="auto">
            <a:xfrm>
              <a:off x="4138" y="2330"/>
              <a:ext cx="69" cy="177"/>
            </a:xfrm>
            <a:custGeom>
              <a:avLst/>
              <a:gdLst>
                <a:gd name="T0" fmla="*/ 1 w 123"/>
                <a:gd name="T1" fmla="*/ 0 h 321"/>
                <a:gd name="T2" fmla="*/ 0 w 123"/>
                <a:gd name="T3" fmla="*/ 1 h 321"/>
                <a:gd name="T4" fmla="*/ 1 w 123"/>
                <a:gd name="T5" fmla="*/ 1 h 321"/>
                <a:gd name="T6" fmla="*/ 1 w 123"/>
                <a:gd name="T7" fmla="*/ 1 h 321"/>
                <a:gd name="T8" fmla="*/ 1 w 123"/>
                <a:gd name="T9" fmla="*/ 2 h 321"/>
                <a:gd name="T10" fmla="*/ 1 w 123"/>
                <a:gd name="T11" fmla="*/ 3 h 321"/>
                <a:gd name="T12" fmla="*/ 1 w 123"/>
                <a:gd name="T13" fmla="*/ 3 h 321"/>
                <a:gd name="T14" fmla="*/ 1 w 123"/>
                <a:gd name="T15" fmla="*/ 2 h 321"/>
                <a:gd name="T16" fmla="*/ 1 w 123"/>
                <a:gd name="T17" fmla="*/ 2 h 321"/>
                <a:gd name="T18" fmla="*/ 1 w 123"/>
                <a:gd name="T19" fmla="*/ 2 h 321"/>
                <a:gd name="T20" fmla="*/ 1 w 123"/>
                <a:gd name="T21" fmla="*/ 1 h 321"/>
                <a:gd name="T22" fmla="*/ 1 w 123"/>
                <a:gd name="T23" fmla="*/ 0 h 3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3" h="321">
                  <a:moveTo>
                    <a:pt x="38" y="0"/>
                  </a:moveTo>
                  <a:lnTo>
                    <a:pt x="0" y="92"/>
                  </a:lnTo>
                  <a:lnTo>
                    <a:pt x="44" y="114"/>
                  </a:lnTo>
                  <a:lnTo>
                    <a:pt x="57" y="142"/>
                  </a:lnTo>
                  <a:lnTo>
                    <a:pt x="32" y="280"/>
                  </a:lnTo>
                  <a:lnTo>
                    <a:pt x="13" y="318"/>
                  </a:lnTo>
                  <a:lnTo>
                    <a:pt x="38" y="321"/>
                  </a:lnTo>
                  <a:lnTo>
                    <a:pt x="91" y="287"/>
                  </a:lnTo>
                  <a:lnTo>
                    <a:pt x="114" y="255"/>
                  </a:lnTo>
                  <a:lnTo>
                    <a:pt x="123" y="177"/>
                  </a:lnTo>
                  <a:lnTo>
                    <a:pt x="101" y="69"/>
                  </a:lnTo>
                  <a:lnTo>
                    <a:pt x="38"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2" name="Freeform 23"/>
            <p:cNvSpPr>
              <a:spLocks/>
            </p:cNvSpPr>
            <p:nvPr/>
          </p:nvSpPr>
          <p:spPr bwMode="auto">
            <a:xfrm>
              <a:off x="4167" y="2224"/>
              <a:ext cx="100" cy="231"/>
            </a:xfrm>
            <a:custGeom>
              <a:avLst/>
              <a:gdLst>
                <a:gd name="T0" fmla="*/ 0 w 179"/>
                <a:gd name="T1" fmla="*/ 1 h 419"/>
                <a:gd name="T2" fmla="*/ 1 w 179"/>
                <a:gd name="T3" fmla="*/ 1 h 419"/>
                <a:gd name="T4" fmla="*/ 1 w 179"/>
                <a:gd name="T5" fmla="*/ 3 h 419"/>
                <a:gd name="T6" fmla="*/ 1 w 179"/>
                <a:gd name="T7" fmla="*/ 3 h 419"/>
                <a:gd name="T8" fmla="*/ 1 w 179"/>
                <a:gd name="T9" fmla="*/ 4 h 419"/>
                <a:gd name="T10" fmla="*/ 1 w 179"/>
                <a:gd name="T11" fmla="*/ 3 h 419"/>
                <a:gd name="T12" fmla="*/ 1 w 179"/>
                <a:gd name="T13" fmla="*/ 3 h 419"/>
                <a:gd name="T14" fmla="*/ 1 w 179"/>
                <a:gd name="T15" fmla="*/ 3 h 419"/>
                <a:gd name="T16" fmla="*/ 1 w 179"/>
                <a:gd name="T17" fmla="*/ 3 h 419"/>
                <a:gd name="T18" fmla="*/ 2 w 179"/>
                <a:gd name="T19" fmla="*/ 3 h 419"/>
                <a:gd name="T20" fmla="*/ 1 w 179"/>
                <a:gd name="T21" fmla="*/ 2 h 419"/>
                <a:gd name="T22" fmla="*/ 1 w 179"/>
                <a:gd name="T23" fmla="*/ 1 h 419"/>
                <a:gd name="T24" fmla="*/ 1 w 179"/>
                <a:gd name="T25" fmla="*/ 0 h 419"/>
                <a:gd name="T26" fmla="*/ 0 w 179"/>
                <a:gd name="T27" fmla="*/ 1 h 4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9" h="419">
                  <a:moveTo>
                    <a:pt x="0" y="13"/>
                  </a:moveTo>
                  <a:lnTo>
                    <a:pt x="12" y="158"/>
                  </a:lnTo>
                  <a:lnTo>
                    <a:pt x="78" y="334"/>
                  </a:lnTo>
                  <a:lnTo>
                    <a:pt x="69" y="387"/>
                  </a:lnTo>
                  <a:lnTo>
                    <a:pt x="85" y="419"/>
                  </a:lnTo>
                  <a:lnTo>
                    <a:pt x="103" y="387"/>
                  </a:lnTo>
                  <a:lnTo>
                    <a:pt x="122" y="387"/>
                  </a:lnTo>
                  <a:lnTo>
                    <a:pt x="129" y="359"/>
                  </a:lnTo>
                  <a:lnTo>
                    <a:pt x="151" y="394"/>
                  </a:lnTo>
                  <a:lnTo>
                    <a:pt x="179" y="384"/>
                  </a:lnTo>
                  <a:lnTo>
                    <a:pt x="122" y="287"/>
                  </a:lnTo>
                  <a:lnTo>
                    <a:pt x="110" y="60"/>
                  </a:lnTo>
                  <a:lnTo>
                    <a:pt x="72" y="0"/>
                  </a:lnTo>
                  <a:lnTo>
                    <a:pt x="0" y="13"/>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3" name="Freeform 24"/>
            <p:cNvSpPr>
              <a:spLocks/>
            </p:cNvSpPr>
            <p:nvPr/>
          </p:nvSpPr>
          <p:spPr bwMode="auto">
            <a:xfrm>
              <a:off x="4104" y="1985"/>
              <a:ext cx="117" cy="194"/>
            </a:xfrm>
            <a:custGeom>
              <a:avLst/>
              <a:gdLst>
                <a:gd name="T0" fmla="*/ 1 w 208"/>
                <a:gd name="T1" fmla="*/ 1 h 352"/>
                <a:gd name="T2" fmla="*/ 1 w 208"/>
                <a:gd name="T3" fmla="*/ 1 h 352"/>
                <a:gd name="T4" fmla="*/ 1 w 208"/>
                <a:gd name="T5" fmla="*/ 1 h 352"/>
                <a:gd name="T6" fmla="*/ 1 w 208"/>
                <a:gd name="T7" fmla="*/ 1 h 352"/>
                <a:gd name="T8" fmla="*/ 1 w 208"/>
                <a:gd name="T9" fmla="*/ 1 h 352"/>
                <a:gd name="T10" fmla="*/ 1 w 208"/>
                <a:gd name="T11" fmla="*/ 2 h 352"/>
                <a:gd name="T12" fmla="*/ 2 w 208"/>
                <a:gd name="T13" fmla="*/ 2 h 352"/>
                <a:gd name="T14" fmla="*/ 2 w 208"/>
                <a:gd name="T15" fmla="*/ 1 h 352"/>
                <a:gd name="T16" fmla="*/ 2 w 208"/>
                <a:gd name="T17" fmla="*/ 1 h 352"/>
                <a:gd name="T18" fmla="*/ 2 w 208"/>
                <a:gd name="T19" fmla="*/ 1 h 352"/>
                <a:gd name="T20" fmla="*/ 2 w 208"/>
                <a:gd name="T21" fmla="*/ 0 h 352"/>
                <a:gd name="T22" fmla="*/ 2 w 208"/>
                <a:gd name="T23" fmla="*/ 1 h 352"/>
                <a:gd name="T24" fmla="*/ 2 w 208"/>
                <a:gd name="T25" fmla="*/ 1 h 352"/>
                <a:gd name="T26" fmla="*/ 2 w 208"/>
                <a:gd name="T27" fmla="*/ 2 h 352"/>
                <a:gd name="T28" fmla="*/ 2 w 208"/>
                <a:gd name="T29" fmla="*/ 2 h 352"/>
                <a:gd name="T30" fmla="*/ 2 w 208"/>
                <a:gd name="T31" fmla="*/ 2 h 352"/>
                <a:gd name="T32" fmla="*/ 2 w 208"/>
                <a:gd name="T33" fmla="*/ 2 h 352"/>
                <a:gd name="T34" fmla="*/ 2 w 208"/>
                <a:gd name="T35" fmla="*/ 2 h 352"/>
                <a:gd name="T36" fmla="*/ 2 w 208"/>
                <a:gd name="T37" fmla="*/ 2 h 352"/>
                <a:gd name="T38" fmla="*/ 2 w 208"/>
                <a:gd name="T39" fmla="*/ 2 h 352"/>
                <a:gd name="T40" fmla="*/ 2 w 208"/>
                <a:gd name="T41" fmla="*/ 3 h 352"/>
                <a:gd name="T42" fmla="*/ 2 w 208"/>
                <a:gd name="T43" fmla="*/ 3 h 352"/>
                <a:gd name="T44" fmla="*/ 2 w 208"/>
                <a:gd name="T45" fmla="*/ 3 h 352"/>
                <a:gd name="T46" fmla="*/ 1 w 208"/>
                <a:gd name="T47" fmla="*/ 3 h 352"/>
                <a:gd name="T48" fmla="*/ 1 w 208"/>
                <a:gd name="T49" fmla="*/ 3 h 352"/>
                <a:gd name="T50" fmla="*/ 1 w 208"/>
                <a:gd name="T51" fmla="*/ 3 h 352"/>
                <a:gd name="T52" fmla="*/ 1 w 208"/>
                <a:gd name="T53" fmla="*/ 1 h 352"/>
                <a:gd name="T54" fmla="*/ 1 w 208"/>
                <a:gd name="T55" fmla="*/ 1 h 352"/>
                <a:gd name="T56" fmla="*/ 1 w 208"/>
                <a:gd name="T57" fmla="*/ 1 h 352"/>
                <a:gd name="T58" fmla="*/ 0 w 208"/>
                <a:gd name="T59" fmla="*/ 1 h 352"/>
                <a:gd name="T60" fmla="*/ 1 w 208"/>
                <a:gd name="T61" fmla="*/ 1 h 35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08" h="352">
                  <a:moveTo>
                    <a:pt x="3" y="15"/>
                  </a:moveTo>
                  <a:lnTo>
                    <a:pt x="16" y="56"/>
                  </a:lnTo>
                  <a:lnTo>
                    <a:pt x="35" y="91"/>
                  </a:lnTo>
                  <a:lnTo>
                    <a:pt x="66" y="129"/>
                  </a:lnTo>
                  <a:lnTo>
                    <a:pt x="73" y="157"/>
                  </a:lnTo>
                  <a:lnTo>
                    <a:pt x="107" y="192"/>
                  </a:lnTo>
                  <a:lnTo>
                    <a:pt x="142" y="170"/>
                  </a:lnTo>
                  <a:lnTo>
                    <a:pt x="158" y="129"/>
                  </a:lnTo>
                  <a:lnTo>
                    <a:pt x="158" y="97"/>
                  </a:lnTo>
                  <a:lnTo>
                    <a:pt x="158" y="69"/>
                  </a:lnTo>
                  <a:lnTo>
                    <a:pt x="174" y="0"/>
                  </a:lnTo>
                  <a:lnTo>
                    <a:pt x="186" y="60"/>
                  </a:lnTo>
                  <a:lnTo>
                    <a:pt x="177" y="148"/>
                  </a:lnTo>
                  <a:lnTo>
                    <a:pt x="158" y="204"/>
                  </a:lnTo>
                  <a:lnTo>
                    <a:pt x="161" y="230"/>
                  </a:lnTo>
                  <a:lnTo>
                    <a:pt x="164" y="258"/>
                  </a:lnTo>
                  <a:lnTo>
                    <a:pt x="177" y="270"/>
                  </a:lnTo>
                  <a:lnTo>
                    <a:pt x="189" y="261"/>
                  </a:lnTo>
                  <a:lnTo>
                    <a:pt x="208" y="233"/>
                  </a:lnTo>
                  <a:lnTo>
                    <a:pt x="205" y="299"/>
                  </a:lnTo>
                  <a:lnTo>
                    <a:pt x="180" y="311"/>
                  </a:lnTo>
                  <a:lnTo>
                    <a:pt x="167" y="340"/>
                  </a:lnTo>
                  <a:lnTo>
                    <a:pt x="145" y="321"/>
                  </a:lnTo>
                  <a:lnTo>
                    <a:pt x="123" y="327"/>
                  </a:lnTo>
                  <a:lnTo>
                    <a:pt x="123" y="352"/>
                  </a:lnTo>
                  <a:lnTo>
                    <a:pt x="104" y="349"/>
                  </a:lnTo>
                  <a:lnTo>
                    <a:pt x="32" y="167"/>
                  </a:lnTo>
                  <a:lnTo>
                    <a:pt x="35" y="132"/>
                  </a:lnTo>
                  <a:lnTo>
                    <a:pt x="19" y="104"/>
                  </a:lnTo>
                  <a:lnTo>
                    <a:pt x="0" y="38"/>
                  </a:lnTo>
                  <a:lnTo>
                    <a:pt x="3" y="15"/>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4" name="Freeform 25"/>
            <p:cNvSpPr>
              <a:spLocks/>
            </p:cNvSpPr>
            <p:nvPr/>
          </p:nvSpPr>
          <p:spPr bwMode="auto">
            <a:xfrm>
              <a:off x="4113" y="1845"/>
              <a:ext cx="201" cy="97"/>
            </a:xfrm>
            <a:custGeom>
              <a:avLst/>
              <a:gdLst>
                <a:gd name="T0" fmla="*/ 0 w 356"/>
                <a:gd name="T1" fmla="*/ 0 h 176"/>
                <a:gd name="T2" fmla="*/ 1 w 356"/>
                <a:gd name="T3" fmla="*/ 1 h 176"/>
                <a:gd name="T4" fmla="*/ 1 w 356"/>
                <a:gd name="T5" fmla="*/ 1 h 176"/>
                <a:gd name="T6" fmla="*/ 1 w 356"/>
                <a:gd name="T7" fmla="*/ 1 h 176"/>
                <a:gd name="T8" fmla="*/ 1 w 356"/>
                <a:gd name="T9" fmla="*/ 1 h 176"/>
                <a:gd name="T10" fmla="*/ 1 w 356"/>
                <a:gd name="T11" fmla="*/ 1 h 176"/>
                <a:gd name="T12" fmla="*/ 1 w 356"/>
                <a:gd name="T13" fmla="*/ 1 h 176"/>
                <a:gd name="T14" fmla="*/ 2 w 356"/>
                <a:gd name="T15" fmla="*/ 1 h 176"/>
                <a:gd name="T16" fmla="*/ 2 w 356"/>
                <a:gd name="T17" fmla="*/ 1 h 176"/>
                <a:gd name="T18" fmla="*/ 2 w 356"/>
                <a:gd name="T19" fmla="*/ 1 h 176"/>
                <a:gd name="T20" fmla="*/ 2 w 356"/>
                <a:gd name="T21" fmla="*/ 1 h 176"/>
                <a:gd name="T22" fmla="*/ 2 w 356"/>
                <a:gd name="T23" fmla="*/ 1 h 176"/>
                <a:gd name="T24" fmla="*/ 3 w 356"/>
                <a:gd name="T25" fmla="*/ 1 h 176"/>
                <a:gd name="T26" fmla="*/ 3 w 356"/>
                <a:gd name="T27" fmla="*/ 1 h 176"/>
                <a:gd name="T28" fmla="*/ 3 w 356"/>
                <a:gd name="T29" fmla="*/ 1 h 176"/>
                <a:gd name="T30" fmla="*/ 3 w 356"/>
                <a:gd name="T31" fmla="*/ 1 h 176"/>
                <a:gd name="T32" fmla="*/ 3 w 356"/>
                <a:gd name="T33" fmla="*/ 1 h 176"/>
                <a:gd name="T34" fmla="*/ 3 w 356"/>
                <a:gd name="T35" fmla="*/ 1 h 176"/>
                <a:gd name="T36" fmla="*/ 3 w 356"/>
                <a:gd name="T37" fmla="*/ 1 h 176"/>
                <a:gd name="T38" fmla="*/ 2 w 356"/>
                <a:gd name="T39" fmla="*/ 2 h 176"/>
                <a:gd name="T40" fmla="*/ 2 w 356"/>
                <a:gd name="T41" fmla="*/ 1 h 176"/>
                <a:gd name="T42" fmla="*/ 2 w 356"/>
                <a:gd name="T43" fmla="*/ 1 h 176"/>
                <a:gd name="T44" fmla="*/ 2 w 356"/>
                <a:gd name="T45" fmla="*/ 1 h 176"/>
                <a:gd name="T46" fmla="*/ 2 w 356"/>
                <a:gd name="T47" fmla="*/ 1 h 176"/>
                <a:gd name="T48" fmla="*/ 3 w 356"/>
                <a:gd name="T49" fmla="*/ 1 h 176"/>
                <a:gd name="T50" fmla="*/ 2 w 356"/>
                <a:gd name="T51" fmla="*/ 1 h 176"/>
                <a:gd name="T52" fmla="*/ 2 w 356"/>
                <a:gd name="T53" fmla="*/ 1 h 176"/>
                <a:gd name="T54" fmla="*/ 2 w 356"/>
                <a:gd name="T55" fmla="*/ 1 h 176"/>
                <a:gd name="T56" fmla="*/ 2 w 356"/>
                <a:gd name="T57" fmla="*/ 1 h 176"/>
                <a:gd name="T58" fmla="*/ 2 w 356"/>
                <a:gd name="T59" fmla="*/ 1 h 176"/>
                <a:gd name="T60" fmla="*/ 2 w 356"/>
                <a:gd name="T61" fmla="*/ 1 h 176"/>
                <a:gd name="T62" fmla="*/ 1 w 356"/>
                <a:gd name="T63" fmla="*/ 1 h 176"/>
                <a:gd name="T64" fmla="*/ 1 w 356"/>
                <a:gd name="T65" fmla="*/ 1 h 176"/>
                <a:gd name="T66" fmla="*/ 1 w 356"/>
                <a:gd name="T67" fmla="*/ 1 h 176"/>
                <a:gd name="T68" fmla="*/ 0 w 356"/>
                <a:gd name="T69" fmla="*/ 1 h 176"/>
                <a:gd name="T70" fmla="*/ 0 w 356"/>
                <a:gd name="T71" fmla="*/ 0 h 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56" h="176">
                  <a:moveTo>
                    <a:pt x="0" y="0"/>
                  </a:moveTo>
                  <a:lnTo>
                    <a:pt x="13" y="25"/>
                  </a:lnTo>
                  <a:lnTo>
                    <a:pt x="28" y="44"/>
                  </a:lnTo>
                  <a:lnTo>
                    <a:pt x="25" y="22"/>
                  </a:lnTo>
                  <a:lnTo>
                    <a:pt x="54" y="34"/>
                  </a:lnTo>
                  <a:lnTo>
                    <a:pt x="88" y="44"/>
                  </a:lnTo>
                  <a:lnTo>
                    <a:pt x="107" y="63"/>
                  </a:lnTo>
                  <a:lnTo>
                    <a:pt x="142" y="69"/>
                  </a:lnTo>
                  <a:lnTo>
                    <a:pt x="170" y="69"/>
                  </a:lnTo>
                  <a:lnTo>
                    <a:pt x="198" y="66"/>
                  </a:lnTo>
                  <a:lnTo>
                    <a:pt x="208" y="53"/>
                  </a:lnTo>
                  <a:lnTo>
                    <a:pt x="227" y="66"/>
                  </a:lnTo>
                  <a:lnTo>
                    <a:pt x="261" y="75"/>
                  </a:lnTo>
                  <a:lnTo>
                    <a:pt x="287" y="72"/>
                  </a:lnTo>
                  <a:lnTo>
                    <a:pt x="309" y="56"/>
                  </a:lnTo>
                  <a:lnTo>
                    <a:pt x="309" y="69"/>
                  </a:lnTo>
                  <a:lnTo>
                    <a:pt x="324" y="66"/>
                  </a:lnTo>
                  <a:lnTo>
                    <a:pt x="356" y="66"/>
                  </a:lnTo>
                  <a:lnTo>
                    <a:pt x="315" y="94"/>
                  </a:lnTo>
                  <a:lnTo>
                    <a:pt x="230" y="176"/>
                  </a:lnTo>
                  <a:lnTo>
                    <a:pt x="227" y="163"/>
                  </a:lnTo>
                  <a:lnTo>
                    <a:pt x="227" y="160"/>
                  </a:lnTo>
                  <a:lnTo>
                    <a:pt x="227" y="157"/>
                  </a:lnTo>
                  <a:lnTo>
                    <a:pt x="227" y="154"/>
                  </a:lnTo>
                  <a:lnTo>
                    <a:pt x="239" y="148"/>
                  </a:lnTo>
                  <a:lnTo>
                    <a:pt x="217" y="141"/>
                  </a:lnTo>
                  <a:lnTo>
                    <a:pt x="220" y="113"/>
                  </a:lnTo>
                  <a:lnTo>
                    <a:pt x="164" y="107"/>
                  </a:lnTo>
                  <a:lnTo>
                    <a:pt x="170" y="141"/>
                  </a:lnTo>
                  <a:lnTo>
                    <a:pt x="161" y="157"/>
                  </a:lnTo>
                  <a:lnTo>
                    <a:pt x="139" y="132"/>
                  </a:lnTo>
                  <a:lnTo>
                    <a:pt x="101" y="100"/>
                  </a:lnTo>
                  <a:lnTo>
                    <a:pt x="73" y="78"/>
                  </a:lnTo>
                  <a:lnTo>
                    <a:pt x="41" y="78"/>
                  </a:lnTo>
                  <a:lnTo>
                    <a:pt x="0" y="50"/>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5" name="Freeform 26"/>
            <p:cNvSpPr>
              <a:spLocks/>
            </p:cNvSpPr>
            <p:nvPr/>
          </p:nvSpPr>
          <p:spPr bwMode="auto">
            <a:xfrm>
              <a:off x="4152" y="1706"/>
              <a:ext cx="176" cy="127"/>
            </a:xfrm>
            <a:custGeom>
              <a:avLst/>
              <a:gdLst>
                <a:gd name="T0" fmla="*/ 0 w 312"/>
                <a:gd name="T1" fmla="*/ 1 h 230"/>
                <a:gd name="T2" fmla="*/ 1 w 312"/>
                <a:gd name="T3" fmla="*/ 1 h 230"/>
                <a:gd name="T4" fmla="*/ 1 w 312"/>
                <a:gd name="T5" fmla="*/ 1 h 230"/>
                <a:gd name="T6" fmla="*/ 1 w 312"/>
                <a:gd name="T7" fmla="*/ 1 h 230"/>
                <a:gd name="T8" fmla="*/ 1 w 312"/>
                <a:gd name="T9" fmla="*/ 1 h 230"/>
                <a:gd name="T10" fmla="*/ 1 w 312"/>
                <a:gd name="T11" fmla="*/ 1 h 230"/>
                <a:gd name="T12" fmla="*/ 1 w 312"/>
                <a:gd name="T13" fmla="*/ 1 h 230"/>
                <a:gd name="T14" fmla="*/ 1 w 312"/>
                <a:gd name="T15" fmla="*/ 1 h 230"/>
                <a:gd name="T16" fmla="*/ 2 w 312"/>
                <a:gd name="T17" fmla="*/ 1 h 230"/>
                <a:gd name="T18" fmla="*/ 2 w 312"/>
                <a:gd name="T19" fmla="*/ 1 h 230"/>
                <a:gd name="T20" fmla="*/ 2 w 312"/>
                <a:gd name="T21" fmla="*/ 1 h 230"/>
                <a:gd name="T22" fmla="*/ 2 w 312"/>
                <a:gd name="T23" fmla="*/ 1 h 230"/>
                <a:gd name="T24" fmla="*/ 2 w 312"/>
                <a:gd name="T25" fmla="*/ 1 h 230"/>
                <a:gd name="T26" fmla="*/ 3 w 312"/>
                <a:gd name="T27" fmla="*/ 1 h 230"/>
                <a:gd name="T28" fmla="*/ 3 w 312"/>
                <a:gd name="T29" fmla="*/ 1 h 230"/>
                <a:gd name="T30" fmla="*/ 3 w 312"/>
                <a:gd name="T31" fmla="*/ 1 h 230"/>
                <a:gd name="T32" fmla="*/ 3 w 312"/>
                <a:gd name="T33" fmla="*/ 1 h 230"/>
                <a:gd name="T34" fmla="*/ 3 w 312"/>
                <a:gd name="T35" fmla="*/ 1 h 230"/>
                <a:gd name="T36" fmla="*/ 3 w 312"/>
                <a:gd name="T37" fmla="*/ 1 h 230"/>
                <a:gd name="T38" fmla="*/ 3 w 312"/>
                <a:gd name="T39" fmla="*/ 0 h 230"/>
                <a:gd name="T40" fmla="*/ 3 w 312"/>
                <a:gd name="T41" fmla="*/ 1 h 230"/>
                <a:gd name="T42" fmla="*/ 3 w 312"/>
                <a:gd name="T43" fmla="*/ 1 h 230"/>
                <a:gd name="T44" fmla="*/ 3 w 312"/>
                <a:gd name="T45" fmla="*/ 1 h 230"/>
                <a:gd name="T46" fmla="*/ 2 w 312"/>
                <a:gd name="T47" fmla="*/ 1 h 230"/>
                <a:gd name="T48" fmla="*/ 3 w 312"/>
                <a:gd name="T49" fmla="*/ 1 h 230"/>
                <a:gd name="T50" fmla="*/ 3 w 312"/>
                <a:gd name="T51" fmla="*/ 1 h 230"/>
                <a:gd name="T52" fmla="*/ 2 w 312"/>
                <a:gd name="T53" fmla="*/ 2 h 230"/>
                <a:gd name="T54" fmla="*/ 2 w 312"/>
                <a:gd name="T55" fmla="*/ 2 h 230"/>
                <a:gd name="T56" fmla="*/ 2 w 312"/>
                <a:gd name="T57" fmla="*/ 2 h 230"/>
                <a:gd name="T58" fmla="*/ 2 w 312"/>
                <a:gd name="T59" fmla="*/ 2 h 230"/>
                <a:gd name="T60" fmla="*/ 2 w 312"/>
                <a:gd name="T61" fmla="*/ 2 h 230"/>
                <a:gd name="T62" fmla="*/ 2 w 312"/>
                <a:gd name="T63" fmla="*/ 1 h 230"/>
                <a:gd name="T64" fmla="*/ 2 w 312"/>
                <a:gd name="T65" fmla="*/ 1 h 230"/>
                <a:gd name="T66" fmla="*/ 2 w 312"/>
                <a:gd name="T67" fmla="*/ 1 h 230"/>
                <a:gd name="T68" fmla="*/ 2 w 312"/>
                <a:gd name="T69" fmla="*/ 1 h 230"/>
                <a:gd name="T70" fmla="*/ 2 w 312"/>
                <a:gd name="T71" fmla="*/ 1 h 230"/>
                <a:gd name="T72" fmla="*/ 2 w 312"/>
                <a:gd name="T73" fmla="*/ 1 h 230"/>
                <a:gd name="T74" fmla="*/ 1 w 312"/>
                <a:gd name="T75" fmla="*/ 1 h 230"/>
                <a:gd name="T76" fmla="*/ 1 w 312"/>
                <a:gd name="T77" fmla="*/ 1 h 230"/>
                <a:gd name="T78" fmla="*/ 1 w 312"/>
                <a:gd name="T79" fmla="*/ 1 h 230"/>
                <a:gd name="T80" fmla="*/ 1 w 312"/>
                <a:gd name="T81" fmla="*/ 1 h 230"/>
                <a:gd name="T82" fmla="*/ 0 w 312"/>
                <a:gd name="T83" fmla="*/ 1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12" h="230">
                  <a:moveTo>
                    <a:pt x="0" y="79"/>
                  </a:moveTo>
                  <a:lnTo>
                    <a:pt x="19" y="88"/>
                  </a:lnTo>
                  <a:lnTo>
                    <a:pt x="44" y="82"/>
                  </a:lnTo>
                  <a:lnTo>
                    <a:pt x="54" y="91"/>
                  </a:lnTo>
                  <a:lnTo>
                    <a:pt x="57" y="104"/>
                  </a:lnTo>
                  <a:lnTo>
                    <a:pt x="76" y="113"/>
                  </a:lnTo>
                  <a:lnTo>
                    <a:pt x="98" y="110"/>
                  </a:lnTo>
                  <a:lnTo>
                    <a:pt x="117" y="97"/>
                  </a:lnTo>
                  <a:lnTo>
                    <a:pt x="136" y="75"/>
                  </a:lnTo>
                  <a:lnTo>
                    <a:pt x="158" y="82"/>
                  </a:lnTo>
                  <a:lnTo>
                    <a:pt x="180" y="82"/>
                  </a:lnTo>
                  <a:lnTo>
                    <a:pt x="199" y="75"/>
                  </a:lnTo>
                  <a:lnTo>
                    <a:pt x="211" y="60"/>
                  </a:lnTo>
                  <a:lnTo>
                    <a:pt x="233" y="60"/>
                  </a:lnTo>
                  <a:lnTo>
                    <a:pt x="249" y="47"/>
                  </a:lnTo>
                  <a:lnTo>
                    <a:pt x="274" y="57"/>
                  </a:lnTo>
                  <a:lnTo>
                    <a:pt x="290" y="57"/>
                  </a:lnTo>
                  <a:lnTo>
                    <a:pt x="287" y="31"/>
                  </a:lnTo>
                  <a:lnTo>
                    <a:pt x="290" y="25"/>
                  </a:lnTo>
                  <a:lnTo>
                    <a:pt x="309" y="0"/>
                  </a:lnTo>
                  <a:lnTo>
                    <a:pt x="312" y="38"/>
                  </a:lnTo>
                  <a:lnTo>
                    <a:pt x="306" y="91"/>
                  </a:lnTo>
                  <a:lnTo>
                    <a:pt x="277" y="91"/>
                  </a:lnTo>
                  <a:lnTo>
                    <a:pt x="224" y="107"/>
                  </a:lnTo>
                  <a:lnTo>
                    <a:pt x="233" y="123"/>
                  </a:lnTo>
                  <a:lnTo>
                    <a:pt x="255" y="154"/>
                  </a:lnTo>
                  <a:lnTo>
                    <a:pt x="221" y="189"/>
                  </a:lnTo>
                  <a:lnTo>
                    <a:pt x="218" y="214"/>
                  </a:lnTo>
                  <a:lnTo>
                    <a:pt x="211" y="230"/>
                  </a:lnTo>
                  <a:lnTo>
                    <a:pt x="208" y="208"/>
                  </a:lnTo>
                  <a:lnTo>
                    <a:pt x="205" y="179"/>
                  </a:lnTo>
                  <a:lnTo>
                    <a:pt x="192" y="154"/>
                  </a:lnTo>
                  <a:lnTo>
                    <a:pt x="208" y="138"/>
                  </a:lnTo>
                  <a:lnTo>
                    <a:pt x="205" y="126"/>
                  </a:lnTo>
                  <a:lnTo>
                    <a:pt x="186" y="116"/>
                  </a:lnTo>
                  <a:lnTo>
                    <a:pt x="164" y="120"/>
                  </a:lnTo>
                  <a:lnTo>
                    <a:pt x="139" y="132"/>
                  </a:lnTo>
                  <a:lnTo>
                    <a:pt x="104" y="132"/>
                  </a:lnTo>
                  <a:lnTo>
                    <a:pt x="73" y="135"/>
                  </a:lnTo>
                  <a:lnTo>
                    <a:pt x="51" y="151"/>
                  </a:lnTo>
                  <a:lnTo>
                    <a:pt x="29" y="164"/>
                  </a:lnTo>
                  <a:lnTo>
                    <a:pt x="0" y="79"/>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6" name="Freeform 27"/>
            <p:cNvSpPr>
              <a:spLocks/>
            </p:cNvSpPr>
            <p:nvPr/>
          </p:nvSpPr>
          <p:spPr bwMode="auto">
            <a:xfrm>
              <a:off x="4126" y="1706"/>
              <a:ext cx="154" cy="52"/>
            </a:xfrm>
            <a:custGeom>
              <a:avLst/>
              <a:gdLst>
                <a:gd name="T0" fmla="*/ 1 w 274"/>
                <a:gd name="T1" fmla="*/ 0 h 94"/>
                <a:gd name="T2" fmla="*/ 1 w 274"/>
                <a:gd name="T3" fmla="*/ 1 h 94"/>
                <a:gd name="T4" fmla="*/ 1 w 274"/>
                <a:gd name="T5" fmla="*/ 1 h 94"/>
                <a:gd name="T6" fmla="*/ 1 w 274"/>
                <a:gd name="T7" fmla="*/ 1 h 94"/>
                <a:gd name="T8" fmla="*/ 1 w 274"/>
                <a:gd name="T9" fmla="*/ 1 h 94"/>
                <a:gd name="T10" fmla="*/ 1 w 274"/>
                <a:gd name="T11" fmla="*/ 1 h 94"/>
                <a:gd name="T12" fmla="*/ 1 w 274"/>
                <a:gd name="T13" fmla="*/ 1 h 94"/>
                <a:gd name="T14" fmla="*/ 2 w 274"/>
                <a:gd name="T15" fmla="*/ 1 h 94"/>
                <a:gd name="T16" fmla="*/ 2 w 274"/>
                <a:gd name="T17" fmla="*/ 1 h 94"/>
                <a:gd name="T18" fmla="*/ 2 w 274"/>
                <a:gd name="T19" fmla="*/ 1 h 94"/>
                <a:gd name="T20" fmla="*/ 2 w 274"/>
                <a:gd name="T21" fmla="*/ 1 h 94"/>
                <a:gd name="T22" fmla="*/ 3 w 274"/>
                <a:gd name="T23" fmla="*/ 1 h 94"/>
                <a:gd name="T24" fmla="*/ 2 w 274"/>
                <a:gd name="T25" fmla="*/ 1 h 94"/>
                <a:gd name="T26" fmla="*/ 2 w 274"/>
                <a:gd name="T27" fmla="*/ 1 h 94"/>
                <a:gd name="T28" fmla="*/ 1 w 274"/>
                <a:gd name="T29" fmla="*/ 1 h 94"/>
                <a:gd name="T30" fmla="*/ 1 w 274"/>
                <a:gd name="T31" fmla="*/ 1 h 94"/>
                <a:gd name="T32" fmla="*/ 1 w 274"/>
                <a:gd name="T33" fmla="*/ 1 h 94"/>
                <a:gd name="T34" fmla="*/ 1 w 274"/>
                <a:gd name="T35" fmla="*/ 1 h 94"/>
                <a:gd name="T36" fmla="*/ 1 w 274"/>
                <a:gd name="T37" fmla="*/ 1 h 94"/>
                <a:gd name="T38" fmla="*/ 1 w 274"/>
                <a:gd name="T39" fmla="*/ 1 h 94"/>
                <a:gd name="T40" fmla="*/ 0 w 274"/>
                <a:gd name="T41" fmla="*/ 1 h 94"/>
                <a:gd name="T42" fmla="*/ 1 w 274"/>
                <a:gd name="T43" fmla="*/ 0 h 9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74" h="94">
                  <a:moveTo>
                    <a:pt x="38" y="0"/>
                  </a:moveTo>
                  <a:lnTo>
                    <a:pt x="32" y="22"/>
                  </a:lnTo>
                  <a:lnTo>
                    <a:pt x="41" y="35"/>
                  </a:lnTo>
                  <a:lnTo>
                    <a:pt x="54" y="41"/>
                  </a:lnTo>
                  <a:lnTo>
                    <a:pt x="82" y="44"/>
                  </a:lnTo>
                  <a:lnTo>
                    <a:pt x="101" y="31"/>
                  </a:lnTo>
                  <a:lnTo>
                    <a:pt x="120" y="25"/>
                  </a:lnTo>
                  <a:lnTo>
                    <a:pt x="158" y="16"/>
                  </a:lnTo>
                  <a:lnTo>
                    <a:pt x="192" y="16"/>
                  </a:lnTo>
                  <a:lnTo>
                    <a:pt x="224" y="22"/>
                  </a:lnTo>
                  <a:lnTo>
                    <a:pt x="249" y="22"/>
                  </a:lnTo>
                  <a:lnTo>
                    <a:pt x="274" y="35"/>
                  </a:lnTo>
                  <a:lnTo>
                    <a:pt x="271" y="44"/>
                  </a:lnTo>
                  <a:lnTo>
                    <a:pt x="195" y="31"/>
                  </a:lnTo>
                  <a:lnTo>
                    <a:pt x="129" y="41"/>
                  </a:lnTo>
                  <a:lnTo>
                    <a:pt x="79" y="57"/>
                  </a:lnTo>
                  <a:lnTo>
                    <a:pt x="54" y="60"/>
                  </a:lnTo>
                  <a:lnTo>
                    <a:pt x="51" y="88"/>
                  </a:lnTo>
                  <a:lnTo>
                    <a:pt x="41" y="94"/>
                  </a:lnTo>
                  <a:lnTo>
                    <a:pt x="28" y="53"/>
                  </a:lnTo>
                  <a:lnTo>
                    <a:pt x="0" y="19"/>
                  </a:lnTo>
                  <a:lnTo>
                    <a:pt x="38"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7" name="Freeform 28"/>
            <p:cNvSpPr>
              <a:spLocks/>
            </p:cNvSpPr>
            <p:nvPr/>
          </p:nvSpPr>
          <p:spPr bwMode="auto">
            <a:xfrm>
              <a:off x="4079" y="1641"/>
              <a:ext cx="132" cy="68"/>
            </a:xfrm>
            <a:custGeom>
              <a:avLst/>
              <a:gdLst>
                <a:gd name="T0" fmla="*/ 0 w 233"/>
                <a:gd name="T1" fmla="*/ 1 h 123"/>
                <a:gd name="T2" fmla="*/ 1 w 233"/>
                <a:gd name="T3" fmla="*/ 0 h 123"/>
                <a:gd name="T4" fmla="*/ 1 w 233"/>
                <a:gd name="T5" fmla="*/ 1 h 123"/>
                <a:gd name="T6" fmla="*/ 1 w 233"/>
                <a:gd name="T7" fmla="*/ 1 h 123"/>
                <a:gd name="T8" fmla="*/ 1 w 233"/>
                <a:gd name="T9" fmla="*/ 1 h 123"/>
                <a:gd name="T10" fmla="*/ 1 w 233"/>
                <a:gd name="T11" fmla="*/ 1 h 123"/>
                <a:gd name="T12" fmla="*/ 1 w 233"/>
                <a:gd name="T13" fmla="*/ 1 h 123"/>
                <a:gd name="T14" fmla="*/ 1 w 233"/>
                <a:gd name="T15" fmla="*/ 1 h 123"/>
                <a:gd name="T16" fmla="*/ 1 w 233"/>
                <a:gd name="T17" fmla="*/ 1 h 123"/>
                <a:gd name="T18" fmla="*/ 1 w 233"/>
                <a:gd name="T19" fmla="*/ 1 h 123"/>
                <a:gd name="T20" fmla="*/ 2 w 233"/>
                <a:gd name="T21" fmla="*/ 1 h 123"/>
                <a:gd name="T22" fmla="*/ 2 w 233"/>
                <a:gd name="T23" fmla="*/ 1 h 123"/>
                <a:gd name="T24" fmla="*/ 2 w 233"/>
                <a:gd name="T25" fmla="*/ 1 h 123"/>
                <a:gd name="T26" fmla="*/ 3 w 233"/>
                <a:gd name="T27" fmla="*/ 1 h 123"/>
                <a:gd name="T28" fmla="*/ 3 w 233"/>
                <a:gd name="T29" fmla="*/ 1 h 123"/>
                <a:gd name="T30" fmla="*/ 2 w 233"/>
                <a:gd name="T31" fmla="*/ 1 h 123"/>
                <a:gd name="T32" fmla="*/ 1 w 233"/>
                <a:gd name="T33" fmla="*/ 1 h 123"/>
                <a:gd name="T34" fmla="*/ 1 w 233"/>
                <a:gd name="T35" fmla="*/ 1 h 123"/>
                <a:gd name="T36" fmla="*/ 0 w 233"/>
                <a:gd name="T37" fmla="*/ 1 h 1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3" h="123">
                  <a:moveTo>
                    <a:pt x="0" y="10"/>
                  </a:moveTo>
                  <a:lnTo>
                    <a:pt x="10" y="0"/>
                  </a:lnTo>
                  <a:lnTo>
                    <a:pt x="32" y="4"/>
                  </a:lnTo>
                  <a:lnTo>
                    <a:pt x="47" y="16"/>
                  </a:lnTo>
                  <a:lnTo>
                    <a:pt x="54" y="35"/>
                  </a:lnTo>
                  <a:lnTo>
                    <a:pt x="70" y="57"/>
                  </a:lnTo>
                  <a:lnTo>
                    <a:pt x="92" y="60"/>
                  </a:lnTo>
                  <a:lnTo>
                    <a:pt x="95" y="76"/>
                  </a:lnTo>
                  <a:lnTo>
                    <a:pt x="107" y="67"/>
                  </a:lnTo>
                  <a:lnTo>
                    <a:pt x="123" y="76"/>
                  </a:lnTo>
                  <a:lnTo>
                    <a:pt x="145" y="82"/>
                  </a:lnTo>
                  <a:lnTo>
                    <a:pt x="189" y="82"/>
                  </a:lnTo>
                  <a:lnTo>
                    <a:pt x="214" y="76"/>
                  </a:lnTo>
                  <a:lnTo>
                    <a:pt x="233" y="57"/>
                  </a:lnTo>
                  <a:lnTo>
                    <a:pt x="233" y="85"/>
                  </a:lnTo>
                  <a:lnTo>
                    <a:pt x="167" y="95"/>
                  </a:lnTo>
                  <a:lnTo>
                    <a:pt x="82" y="123"/>
                  </a:lnTo>
                  <a:lnTo>
                    <a:pt x="13" y="51"/>
                  </a:lnTo>
                  <a:lnTo>
                    <a:pt x="0" y="1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8" name="Freeform 29"/>
            <p:cNvSpPr>
              <a:spLocks/>
            </p:cNvSpPr>
            <p:nvPr/>
          </p:nvSpPr>
          <p:spPr bwMode="auto">
            <a:xfrm>
              <a:off x="4221" y="1544"/>
              <a:ext cx="102" cy="144"/>
            </a:xfrm>
            <a:custGeom>
              <a:avLst/>
              <a:gdLst>
                <a:gd name="T0" fmla="*/ 1 w 180"/>
                <a:gd name="T1" fmla="*/ 0 h 261"/>
                <a:gd name="T2" fmla="*/ 1 w 180"/>
                <a:gd name="T3" fmla="*/ 1 h 261"/>
                <a:gd name="T4" fmla="*/ 1 w 180"/>
                <a:gd name="T5" fmla="*/ 1 h 261"/>
                <a:gd name="T6" fmla="*/ 1 w 180"/>
                <a:gd name="T7" fmla="*/ 1 h 261"/>
                <a:gd name="T8" fmla="*/ 1 w 180"/>
                <a:gd name="T9" fmla="*/ 1 h 261"/>
                <a:gd name="T10" fmla="*/ 1 w 180"/>
                <a:gd name="T11" fmla="*/ 1 h 261"/>
                <a:gd name="T12" fmla="*/ 1 w 180"/>
                <a:gd name="T13" fmla="*/ 2 h 261"/>
                <a:gd name="T14" fmla="*/ 1 w 180"/>
                <a:gd name="T15" fmla="*/ 2 h 261"/>
                <a:gd name="T16" fmla="*/ 1 w 180"/>
                <a:gd name="T17" fmla="*/ 2 h 261"/>
                <a:gd name="T18" fmla="*/ 1 w 180"/>
                <a:gd name="T19" fmla="*/ 2 h 261"/>
                <a:gd name="T20" fmla="*/ 1 w 180"/>
                <a:gd name="T21" fmla="*/ 2 h 261"/>
                <a:gd name="T22" fmla="*/ 1 w 180"/>
                <a:gd name="T23" fmla="*/ 2 h 261"/>
                <a:gd name="T24" fmla="*/ 1 w 180"/>
                <a:gd name="T25" fmla="*/ 2 h 261"/>
                <a:gd name="T26" fmla="*/ 1 w 180"/>
                <a:gd name="T27" fmla="*/ 2 h 261"/>
                <a:gd name="T28" fmla="*/ 0 w 180"/>
                <a:gd name="T29" fmla="*/ 2 h 261"/>
                <a:gd name="T30" fmla="*/ 1 w 180"/>
                <a:gd name="T31" fmla="*/ 2 h 261"/>
                <a:gd name="T32" fmla="*/ 1 w 180"/>
                <a:gd name="T33" fmla="*/ 2 h 261"/>
                <a:gd name="T34" fmla="*/ 2 w 180"/>
                <a:gd name="T35" fmla="*/ 2 h 261"/>
                <a:gd name="T36" fmla="*/ 2 w 180"/>
                <a:gd name="T37" fmla="*/ 2 h 261"/>
                <a:gd name="T38" fmla="*/ 2 w 180"/>
                <a:gd name="T39" fmla="*/ 2 h 261"/>
                <a:gd name="T40" fmla="*/ 2 w 180"/>
                <a:gd name="T41" fmla="*/ 2 h 261"/>
                <a:gd name="T42" fmla="*/ 2 w 180"/>
                <a:gd name="T43" fmla="*/ 2 h 261"/>
                <a:gd name="T44" fmla="*/ 2 w 180"/>
                <a:gd name="T45" fmla="*/ 2 h 261"/>
                <a:gd name="T46" fmla="*/ 2 w 180"/>
                <a:gd name="T47" fmla="*/ 2 h 261"/>
                <a:gd name="T48" fmla="*/ 2 w 180"/>
                <a:gd name="T49" fmla="*/ 1 h 261"/>
                <a:gd name="T50" fmla="*/ 1 w 180"/>
                <a:gd name="T51" fmla="*/ 0 h 2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0" h="261">
                  <a:moveTo>
                    <a:pt x="69" y="0"/>
                  </a:moveTo>
                  <a:lnTo>
                    <a:pt x="69" y="44"/>
                  </a:lnTo>
                  <a:lnTo>
                    <a:pt x="82" y="82"/>
                  </a:lnTo>
                  <a:lnTo>
                    <a:pt x="95" y="101"/>
                  </a:lnTo>
                  <a:lnTo>
                    <a:pt x="114" y="120"/>
                  </a:lnTo>
                  <a:lnTo>
                    <a:pt x="123" y="151"/>
                  </a:lnTo>
                  <a:lnTo>
                    <a:pt x="123" y="176"/>
                  </a:lnTo>
                  <a:lnTo>
                    <a:pt x="110" y="214"/>
                  </a:lnTo>
                  <a:lnTo>
                    <a:pt x="88" y="230"/>
                  </a:lnTo>
                  <a:lnTo>
                    <a:pt x="60" y="239"/>
                  </a:lnTo>
                  <a:lnTo>
                    <a:pt x="38" y="236"/>
                  </a:lnTo>
                  <a:lnTo>
                    <a:pt x="16" y="220"/>
                  </a:lnTo>
                  <a:lnTo>
                    <a:pt x="3" y="189"/>
                  </a:lnTo>
                  <a:lnTo>
                    <a:pt x="6" y="173"/>
                  </a:lnTo>
                  <a:lnTo>
                    <a:pt x="0" y="180"/>
                  </a:lnTo>
                  <a:lnTo>
                    <a:pt x="3" y="236"/>
                  </a:lnTo>
                  <a:lnTo>
                    <a:pt x="28" y="261"/>
                  </a:lnTo>
                  <a:lnTo>
                    <a:pt x="132" y="255"/>
                  </a:lnTo>
                  <a:lnTo>
                    <a:pt x="180" y="220"/>
                  </a:lnTo>
                  <a:lnTo>
                    <a:pt x="176" y="186"/>
                  </a:lnTo>
                  <a:lnTo>
                    <a:pt x="151" y="192"/>
                  </a:lnTo>
                  <a:lnTo>
                    <a:pt x="145" y="183"/>
                  </a:lnTo>
                  <a:lnTo>
                    <a:pt x="151" y="176"/>
                  </a:lnTo>
                  <a:lnTo>
                    <a:pt x="164" y="176"/>
                  </a:lnTo>
                  <a:lnTo>
                    <a:pt x="161" y="107"/>
                  </a:lnTo>
                  <a:lnTo>
                    <a:pt x="69"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199" name="Freeform 30"/>
            <p:cNvSpPr>
              <a:spLocks/>
            </p:cNvSpPr>
            <p:nvPr/>
          </p:nvSpPr>
          <p:spPr bwMode="auto">
            <a:xfrm>
              <a:off x="4335" y="1588"/>
              <a:ext cx="121" cy="132"/>
            </a:xfrm>
            <a:custGeom>
              <a:avLst/>
              <a:gdLst>
                <a:gd name="T0" fmla="*/ 0 w 214"/>
                <a:gd name="T1" fmla="*/ 0 h 239"/>
                <a:gd name="T2" fmla="*/ 1 w 214"/>
                <a:gd name="T3" fmla="*/ 1 h 239"/>
                <a:gd name="T4" fmla="*/ 1 w 214"/>
                <a:gd name="T5" fmla="*/ 1 h 239"/>
                <a:gd name="T6" fmla="*/ 1 w 214"/>
                <a:gd name="T7" fmla="*/ 1 h 239"/>
                <a:gd name="T8" fmla="*/ 1 w 214"/>
                <a:gd name="T9" fmla="*/ 1 h 239"/>
                <a:gd name="T10" fmla="*/ 1 w 214"/>
                <a:gd name="T11" fmla="*/ 1 h 239"/>
                <a:gd name="T12" fmla="*/ 1 w 214"/>
                <a:gd name="T13" fmla="*/ 1 h 239"/>
                <a:gd name="T14" fmla="*/ 1 w 214"/>
                <a:gd name="T15" fmla="*/ 1 h 239"/>
                <a:gd name="T16" fmla="*/ 1 w 214"/>
                <a:gd name="T17" fmla="*/ 1 h 239"/>
                <a:gd name="T18" fmla="*/ 2 w 214"/>
                <a:gd name="T19" fmla="*/ 1 h 239"/>
                <a:gd name="T20" fmla="*/ 2 w 214"/>
                <a:gd name="T21" fmla="*/ 1 h 239"/>
                <a:gd name="T22" fmla="*/ 2 w 214"/>
                <a:gd name="T23" fmla="*/ 1 h 239"/>
                <a:gd name="T24" fmla="*/ 2 w 214"/>
                <a:gd name="T25" fmla="*/ 1 h 239"/>
                <a:gd name="T26" fmla="*/ 2 w 214"/>
                <a:gd name="T27" fmla="*/ 1 h 239"/>
                <a:gd name="T28" fmla="*/ 2 w 214"/>
                <a:gd name="T29" fmla="*/ 2 h 239"/>
                <a:gd name="T30" fmla="*/ 2 w 214"/>
                <a:gd name="T31" fmla="*/ 2 h 239"/>
                <a:gd name="T32" fmla="*/ 2 w 214"/>
                <a:gd name="T33" fmla="*/ 2 h 239"/>
                <a:gd name="T34" fmla="*/ 2 w 214"/>
                <a:gd name="T35" fmla="*/ 2 h 239"/>
                <a:gd name="T36" fmla="*/ 0 w 214"/>
                <a:gd name="T37" fmla="*/ 0 h 2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4" h="239">
                  <a:moveTo>
                    <a:pt x="0" y="0"/>
                  </a:moveTo>
                  <a:lnTo>
                    <a:pt x="28" y="9"/>
                  </a:lnTo>
                  <a:lnTo>
                    <a:pt x="44" y="12"/>
                  </a:lnTo>
                  <a:lnTo>
                    <a:pt x="56" y="6"/>
                  </a:lnTo>
                  <a:lnTo>
                    <a:pt x="69" y="16"/>
                  </a:lnTo>
                  <a:lnTo>
                    <a:pt x="94" y="25"/>
                  </a:lnTo>
                  <a:lnTo>
                    <a:pt x="116" y="56"/>
                  </a:lnTo>
                  <a:lnTo>
                    <a:pt x="122" y="85"/>
                  </a:lnTo>
                  <a:lnTo>
                    <a:pt x="113" y="85"/>
                  </a:lnTo>
                  <a:lnTo>
                    <a:pt x="135" y="113"/>
                  </a:lnTo>
                  <a:lnTo>
                    <a:pt x="160" y="141"/>
                  </a:lnTo>
                  <a:lnTo>
                    <a:pt x="176" y="148"/>
                  </a:lnTo>
                  <a:lnTo>
                    <a:pt x="176" y="129"/>
                  </a:lnTo>
                  <a:lnTo>
                    <a:pt x="195" y="141"/>
                  </a:lnTo>
                  <a:lnTo>
                    <a:pt x="204" y="182"/>
                  </a:lnTo>
                  <a:lnTo>
                    <a:pt x="211" y="208"/>
                  </a:lnTo>
                  <a:lnTo>
                    <a:pt x="214" y="239"/>
                  </a:lnTo>
                  <a:lnTo>
                    <a:pt x="160" y="236"/>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0" name="Freeform 31"/>
            <p:cNvSpPr>
              <a:spLocks/>
            </p:cNvSpPr>
            <p:nvPr/>
          </p:nvSpPr>
          <p:spPr bwMode="auto">
            <a:xfrm>
              <a:off x="4250" y="1333"/>
              <a:ext cx="37" cy="10"/>
            </a:xfrm>
            <a:custGeom>
              <a:avLst/>
              <a:gdLst>
                <a:gd name="T0" fmla="*/ 0 w 66"/>
                <a:gd name="T1" fmla="*/ 1 h 19"/>
                <a:gd name="T2" fmla="*/ 1 w 66"/>
                <a:gd name="T3" fmla="*/ 1 h 19"/>
                <a:gd name="T4" fmla="*/ 1 w 66"/>
                <a:gd name="T5" fmla="*/ 1 h 19"/>
                <a:gd name="T6" fmla="*/ 1 w 66"/>
                <a:gd name="T7" fmla="*/ 0 h 19"/>
                <a:gd name="T8" fmla="*/ 1 w 66"/>
                <a:gd name="T9" fmla="*/ 0 h 19"/>
                <a:gd name="T10" fmla="*/ 0 w 66"/>
                <a:gd name="T11" fmla="*/ 1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9">
                  <a:moveTo>
                    <a:pt x="0" y="9"/>
                  </a:moveTo>
                  <a:lnTo>
                    <a:pt x="31" y="19"/>
                  </a:lnTo>
                  <a:lnTo>
                    <a:pt x="66" y="6"/>
                  </a:lnTo>
                  <a:lnTo>
                    <a:pt x="56" y="0"/>
                  </a:lnTo>
                  <a:lnTo>
                    <a:pt x="28" y="0"/>
                  </a:lnTo>
                  <a:lnTo>
                    <a:pt x="0" y="9"/>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1" name="Freeform 32"/>
            <p:cNvSpPr>
              <a:spLocks/>
            </p:cNvSpPr>
            <p:nvPr/>
          </p:nvSpPr>
          <p:spPr bwMode="auto">
            <a:xfrm>
              <a:off x="4196" y="1487"/>
              <a:ext cx="61" cy="73"/>
            </a:xfrm>
            <a:custGeom>
              <a:avLst/>
              <a:gdLst>
                <a:gd name="T0" fmla="*/ 0 w 107"/>
                <a:gd name="T1" fmla="*/ 0 h 132"/>
                <a:gd name="T2" fmla="*/ 1 w 107"/>
                <a:gd name="T3" fmla="*/ 1 h 132"/>
                <a:gd name="T4" fmla="*/ 1 w 107"/>
                <a:gd name="T5" fmla="*/ 1 h 132"/>
                <a:gd name="T6" fmla="*/ 1 w 107"/>
                <a:gd name="T7" fmla="*/ 1 h 132"/>
                <a:gd name="T8" fmla="*/ 1 w 107"/>
                <a:gd name="T9" fmla="*/ 1 h 132"/>
                <a:gd name="T10" fmla="*/ 1 w 107"/>
                <a:gd name="T11" fmla="*/ 1 h 132"/>
                <a:gd name="T12" fmla="*/ 1 w 107"/>
                <a:gd name="T13" fmla="*/ 1 h 132"/>
                <a:gd name="T14" fmla="*/ 1 w 107"/>
                <a:gd name="T15" fmla="*/ 1 h 132"/>
                <a:gd name="T16" fmla="*/ 0 w 107"/>
                <a:gd name="T17" fmla="*/ 1 h 132"/>
                <a:gd name="T18" fmla="*/ 1 w 107"/>
                <a:gd name="T19" fmla="*/ 1 h 132"/>
                <a:gd name="T20" fmla="*/ 1 w 107"/>
                <a:gd name="T21" fmla="*/ 1 h 132"/>
                <a:gd name="T22" fmla="*/ 1 w 107"/>
                <a:gd name="T23" fmla="*/ 1 h 132"/>
                <a:gd name="T24" fmla="*/ 1 w 107"/>
                <a:gd name="T25" fmla="*/ 1 h 132"/>
                <a:gd name="T26" fmla="*/ 1 w 107"/>
                <a:gd name="T27" fmla="*/ 1 h 132"/>
                <a:gd name="T28" fmla="*/ 1 w 107"/>
                <a:gd name="T29" fmla="*/ 1 h 132"/>
                <a:gd name="T30" fmla="*/ 1 w 107"/>
                <a:gd name="T31" fmla="*/ 1 h 132"/>
                <a:gd name="T32" fmla="*/ 1 w 107"/>
                <a:gd name="T33" fmla="*/ 1 h 132"/>
                <a:gd name="T34" fmla="*/ 1 w 107"/>
                <a:gd name="T35" fmla="*/ 1 h 132"/>
                <a:gd name="T36" fmla="*/ 0 w 107"/>
                <a:gd name="T37" fmla="*/ 0 h 1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 h="132">
                  <a:moveTo>
                    <a:pt x="0" y="0"/>
                  </a:moveTo>
                  <a:lnTo>
                    <a:pt x="25" y="25"/>
                  </a:lnTo>
                  <a:lnTo>
                    <a:pt x="38" y="35"/>
                  </a:lnTo>
                  <a:lnTo>
                    <a:pt x="38" y="51"/>
                  </a:lnTo>
                  <a:lnTo>
                    <a:pt x="19" y="63"/>
                  </a:lnTo>
                  <a:lnTo>
                    <a:pt x="19" y="76"/>
                  </a:lnTo>
                  <a:lnTo>
                    <a:pt x="28" y="82"/>
                  </a:lnTo>
                  <a:lnTo>
                    <a:pt x="25" y="88"/>
                  </a:lnTo>
                  <a:lnTo>
                    <a:pt x="0" y="95"/>
                  </a:lnTo>
                  <a:lnTo>
                    <a:pt x="16" y="132"/>
                  </a:lnTo>
                  <a:lnTo>
                    <a:pt x="44" y="129"/>
                  </a:lnTo>
                  <a:lnTo>
                    <a:pt x="72" y="101"/>
                  </a:lnTo>
                  <a:lnTo>
                    <a:pt x="82" y="104"/>
                  </a:lnTo>
                  <a:lnTo>
                    <a:pt x="95" y="101"/>
                  </a:lnTo>
                  <a:lnTo>
                    <a:pt x="101" y="123"/>
                  </a:lnTo>
                  <a:lnTo>
                    <a:pt x="107" y="95"/>
                  </a:lnTo>
                  <a:lnTo>
                    <a:pt x="104" y="60"/>
                  </a:lnTo>
                  <a:lnTo>
                    <a:pt x="88" y="35"/>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2" name="Freeform 33"/>
            <p:cNvSpPr>
              <a:spLocks/>
            </p:cNvSpPr>
            <p:nvPr/>
          </p:nvSpPr>
          <p:spPr bwMode="auto">
            <a:xfrm>
              <a:off x="4163" y="1466"/>
              <a:ext cx="30" cy="106"/>
            </a:xfrm>
            <a:custGeom>
              <a:avLst/>
              <a:gdLst>
                <a:gd name="T0" fmla="*/ 1 w 54"/>
                <a:gd name="T1" fmla="*/ 0 h 192"/>
                <a:gd name="T2" fmla="*/ 1 w 54"/>
                <a:gd name="T3" fmla="*/ 1 h 192"/>
                <a:gd name="T4" fmla="*/ 1 w 54"/>
                <a:gd name="T5" fmla="*/ 1 h 192"/>
                <a:gd name="T6" fmla="*/ 1 w 54"/>
                <a:gd name="T7" fmla="*/ 1 h 192"/>
                <a:gd name="T8" fmla="*/ 1 w 54"/>
                <a:gd name="T9" fmla="*/ 1 h 192"/>
                <a:gd name="T10" fmla="*/ 1 w 54"/>
                <a:gd name="T11" fmla="*/ 1 h 192"/>
                <a:gd name="T12" fmla="*/ 1 w 54"/>
                <a:gd name="T13" fmla="*/ 2 h 192"/>
                <a:gd name="T14" fmla="*/ 1 w 54"/>
                <a:gd name="T15" fmla="*/ 1 h 192"/>
                <a:gd name="T16" fmla="*/ 0 w 54"/>
                <a:gd name="T17" fmla="*/ 1 h 192"/>
                <a:gd name="T18" fmla="*/ 1 w 54"/>
                <a:gd name="T19" fmla="*/ 0 h 1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192">
                  <a:moveTo>
                    <a:pt x="13" y="0"/>
                  </a:moveTo>
                  <a:lnTo>
                    <a:pt x="13" y="38"/>
                  </a:lnTo>
                  <a:lnTo>
                    <a:pt x="25" y="63"/>
                  </a:lnTo>
                  <a:lnTo>
                    <a:pt x="41" y="79"/>
                  </a:lnTo>
                  <a:lnTo>
                    <a:pt x="54" y="117"/>
                  </a:lnTo>
                  <a:lnTo>
                    <a:pt x="51" y="152"/>
                  </a:lnTo>
                  <a:lnTo>
                    <a:pt x="51" y="192"/>
                  </a:lnTo>
                  <a:lnTo>
                    <a:pt x="3" y="54"/>
                  </a:lnTo>
                  <a:lnTo>
                    <a:pt x="0" y="13"/>
                  </a:lnTo>
                  <a:lnTo>
                    <a:pt x="13"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3" name="Freeform 34"/>
            <p:cNvSpPr>
              <a:spLocks/>
            </p:cNvSpPr>
            <p:nvPr/>
          </p:nvSpPr>
          <p:spPr bwMode="auto">
            <a:xfrm>
              <a:off x="4181" y="1406"/>
              <a:ext cx="62" cy="81"/>
            </a:xfrm>
            <a:custGeom>
              <a:avLst/>
              <a:gdLst>
                <a:gd name="T0" fmla="*/ 1 w 110"/>
                <a:gd name="T1" fmla="*/ 0 h 148"/>
                <a:gd name="T2" fmla="*/ 1 w 110"/>
                <a:gd name="T3" fmla="*/ 1 h 148"/>
                <a:gd name="T4" fmla="*/ 1 w 110"/>
                <a:gd name="T5" fmla="*/ 1 h 148"/>
                <a:gd name="T6" fmla="*/ 1 w 110"/>
                <a:gd name="T7" fmla="*/ 1 h 148"/>
                <a:gd name="T8" fmla="*/ 1 w 110"/>
                <a:gd name="T9" fmla="*/ 1 h 148"/>
                <a:gd name="T10" fmla="*/ 1 w 110"/>
                <a:gd name="T11" fmla="*/ 1 h 148"/>
                <a:gd name="T12" fmla="*/ 1 w 110"/>
                <a:gd name="T13" fmla="*/ 1 h 148"/>
                <a:gd name="T14" fmla="*/ 1 w 110"/>
                <a:gd name="T15" fmla="*/ 1 h 148"/>
                <a:gd name="T16" fmla="*/ 1 w 110"/>
                <a:gd name="T17" fmla="*/ 1 h 148"/>
                <a:gd name="T18" fmla="*/ 1 w 110"/>
                <a:gd name="T19" fmla="*/ 1 h 148"/>
                <a:gd name="T20" fmla="*/ 1 w 110"/>
                <a:gd name="T21" fmla="*/ 1 h 148"/>
                <a:gd name="T22" fmla="*/ 1 w 110"/>
                <a:gd name="T23" fmla="*/ 1 h 148"/>
                <a:gd name="T24" fmla="*/ 1 w 110"/>
                <a:gd name="T25" fmla="*/ 1 h 148"/>
                <a:gd name="T26" fmla="*/ 0 w 110"/>
                <a:gd name="T27" fmla="*/ 1 h 148"/>
                <a:gd name="T28" fmla="*/ 1 w 110"/>
                <a:gd name="T29" fmla="*/ 1 h 148"/>
                <a:gd name="T30" fmla="*/ 1 w 110"/>
                <a:gd name="T31" fmla="*/ 1 h 148"/>
                <a:gd name="T32" fmla="*/ 1 w 110"/>
                <a:gd name="T33" fmla="*/ 1 h 148"/>
                <a:gd name="T34" fmla="*/ 1 w 110"/>
                <a:gd name="T35" fmla="*/ 1 h 148"/>
                <a:gd name="T36" fmla="*/ 1 w 110"/>
                <a:gd name="T37" fmla="*/ 1 h 148"/>
                <a:gd name="T38" fmla="*/ 1 w 110"/>
                <a:gd name="T39" fmla="*/ 0 h 1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0" h="148">
                  <a:moveTo>
                    <a:pt x="44" y="0"/>
                  </a:moveTo>
                  <a:lnTo>
                    <a:pt x="38" y="22"/>
                  </a:lnTo>
                  <a:lnTo>
                    <a:pt x="47" y="38"/>
                  </a:lnTo>
                  <a:lnTo>
                    <a:pt x="69" y="47"/>
                  </a:lnTo>
                  <a:lnTo>
                    <a:pt x="66" y="63"/>
                  </a:lnTo>
                  <a:lnTo>
                    <a:pt x="78" y="73"/>
                  </a:lnTo>
                  <a:lnTo>
                    <a:pt x="94" y="76"/>
                  </a:lnTo>
                  <a:lnTo>
                    <a:pt x="85" y="95"/>
                  </a:lnTo>
                  <a:lnTo>
                    <a:pt x="85" y="107"/>
                  </a:lnTo>
                  <a:lnTo>
                    <a:pt x="100" y="107"/>
                  </a:lnTo>
                  <a:lnTo>
                    <a:pt x="94" y="129"/>
                  </a:lnTo>
                  <a:lnTo>
                    <a:pt x="110" y="148"/>
                  </a:lnTo>
                  <a:lnTo>
                    <a:pt x="15" y="120"/>
                  </a:lnTo>
                  <a:lnTo>
                    <a:pt x="0" y="85"/>
                  </a:lnTo>
                  <a:lnTo>
                    <a:pt x="25" y="95"/>
                  </a:lnTo>
                  <a:lnTo>
                    <a:pt x="44" y="92"/>
                  </a:lnTo>
                  <a:lnTo>
                    <a:pt x="31" y="70"/>
                  </a:lnTo>
                  <a:lnTo>
                    <a:pt x="12" y="51"/>
                  </a:lnTo>
                  <a:lnTo>
                    <a:pt x="22" y="16"/>
                  </a:lnTo>
                  <a:lnTo>
                    <a:pt x="44"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4" name="Freeform 35"/>
            <p:cNvSpPr>
              <a:spLocks/>
            </p:cNvSpPr>
            <p:nvPr/>
          </p:nvSpPr>
          <p:spPr bwMode="auto">
            <a:xfrm>
              <a:off x="4241" y="1376"/>
              <a:ext cx="28" cy="25"/>
            </a:xfrm>
            <a:custGeom>
              <a:avLst/>
              <a:gdLst>
                <a:gd name="T0" fmla="*/ 0 w 50"/>
                <a:gd name="T1" fmla="*/ 0 h 44"/>
                <a:gd name="T2" fmla="*/ 1 w 50"/>
                <a:gd name="T3" fmla="*/ 1 h 44"/>
                <a:gd name="T4" fmla="*/ 1 w 50"/>
                <a:gd name="T5" fmla="*/ 1 h 44"/>
                <a:gd name="T6" fmla="*/ 1 w 50"/>
                <a:gd name="T7" fmla="*/ 1 h 44"/>
                <a:gd name="T8" fmla="*/ 0 w 50"/>
                <a:gd name="T9" fmla="*/ 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44">
                  <a:moveTo>
                    <a:pt x="0" y="0"/>
                  </a:moveTo>
                  <a:lnTo>
                    <a:pt x="16" y="31"/>
                  </a:lnTo>
                  <a:lnTo>
                    <a:pt x="47" y="44"/>
                  </a:lnTo>
                  <a:lnTo>
                    <a:pt x="50" y="22"/>
                  </a:lnTo>
                  <a:lnTo>
                    <a:pt x="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5" name="Freeform 36"/>
            <p:cNvSpPr>
              <a:spLocks/>
            </p:cNvSpPr>
            <p:nvPr/>
          </p:nvSpPr>
          <p:spPr bwMode="auto">
            <a:xfrm>
              <a:off x="4363" y="2573"/>
              <a:ext cx="142" cy="40"/>
            </a:xfrm>
            <a:custGeom>
              <a:avLst/>
              <a:gdLst>
                <a:gd name="T0" fmla="*/ 0 w 252"/>
                <a:gd name="T1" fmla="*/ 1 h 72"/>
                <a:gd name="T2" fmla="*/ 1 w 252"/>
                <a:gd name="T3" fmla="*/ 1 h 72"/>
                <a:gd name="T4" fmla="*/ 1 w 252"/>
                <a:gd name="T5" fmla="*/ 1 h 72"/>
                <a:gd name="T6" fmla="*/ 1 w 252"/>
                <a:gd name="T7" fmla="*/ 0 h 72"/>
                <a:gd name="T8" fmla="*/ 1 w 252"/>
                <a:gd name="T9" fmla="*/ 1 h 72"/>
                <a:gd name="T10" fmla="*/ 2 w 252"/>
                <a:gd name="T11" fmla="*/ 1 h 72"/>
                <a:gd name="T12" fmla="*/ 3 w 252"/>
                <a:gd name="T13" fmla="*/ 1 h 72"/>
                <a:gd name="T14" fmla="*/ 3 w 252"/>
                <a:gd name="T15" fmla="*/ 1 h 72"/>
                <a:gd name="T16" fmla="*/ 2 w 252"/>
                <a:gd name="T17" fmla="*/ 1 h 72"/>
                <a:gd name="T18" fmla="*/ 1 w 252"/>
                <a:gd name="T19" fmla="*/ 1 h 72"/>
                <a:gd name="T20" fmla="*/ 1 w 252"/>
                <a:gd name="T21" fmla="*/ 1 h 72"/>
                <a:gd name="T22" fmla="*/ 1 w 252"/>
                <a:gd name="T23" fmla="*/ 1 h 72"/>
                <a:gd name="T24" fmla="*/ 0 w 252"/>
                <a:gd name="T25" fmla="*/ 1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2" h="72">
                  <a:moveTo>
                    <a:pt x="0" y="57"/>
                  </a:moveTo>
                  <a:lnTo>
                    <a:pt x="19" y="19"/>
                  </a:lnTo>
                  <a:lnTo>
                    <a:pt x="44" y="6"/>
                  </a:lnTo>
                  <a:lnTo>
                    <a:pt x="123" y="0"/>
                  </a:lnTo>
                  <a:lnTo>
                    <a:pt x="104" y="44"/>
                  </a:lnTo>
                  <a:lnTo>
                    <a:pt x="139" y="6"/>
                  </a:lnTo>
                  <a:lnTo>
                    <a:pt x="242" y="13"/>
                  </a:lnTo>
                  <a:lnTo>
                    <a:pt x="252" y="69"/>
                  </a:lnTo>
                  <a:lnTo>
                    <a:pt x="151" y="72"/>
                  </a:lnTo>
                  <a:lnTo>
                    <a:pt x="120" y="60"/>
                  </a:lnTo>
                  <a:lnTo>
                    <a:pt x="85" y="60"/>
                  </a:lnTo>
                  <a:lnTo>
                    <a:pt x="44" y="60"/>
                  </a:lnTo>
                  <a:lnTo>
                    <a:pt x="0" y="57"/>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6" name="Freeform 37"/>
            <p:cNvSpPr>
              <a:spLocks/>
            </p:cNvSpPr>
            <p:nvPr/>
          </p:nvSpPr>
          <p:spPr bwMode="auto">
            <a:xfrm>
              <a:off x="4280" y="2568"/>
              <a:ext cx="91" cy="40"/>
            </a:xfrm>
            <a:custGeom>
              <a:avLst/>
              <a:gdLst>
                <a:gd name="T0" fmla="*/ 0 w 161"/>
                <a:gd name="T1" fmla="*/ 1 h 72"/>
                <a:gd name="T2" fmla="*/ 1 w 161"/>
                <a:gd name="T3" fmla="*/ 1 h 72"/>
                <a:gd name="T4" fmla="*/ 1 w 161"/>
                <a:gd name="T5" fmla="*/ 0 h 72"/>
                <a:gd name="T6" fmla="*/ 1 w 161"/>
                <a:gd name="T7" fmla="*/ 1 h 72"/>
                <a:gd name="T8" fmla="*/ 1 w 161"/>
                <a:gd name="T9" fmla="*/ 1 h 72"/>
                <a:gd name="T10" fmla="*/ 2 w 161"/>
                <a:gd name="T11" fmla="*/ 1 h 72"/>
                <a:gd name="T12" fmla="*/ 2 w 161"/>
                <a:gd name="T13" fmla="*/ 1 h 72"/>
                <a:gd name="T14" fmla="*/ 1 w 161"/>
                <a:gd name="T15" fmla="*/ 1 h 72"/>
                <a:gd name="T16" fmla="*/ 1 w 161"/>
                <a:gd name="T17" fmla="*/ 1 h 72"/>
                <a:gd name="T18" fmla="*/ 1 w 161"/>
                <a:gd name="T19" fmla="*/ 1 h 72"/>
                <a:gd name="T20" fmla="*/ 0 w 161"/>
                <a:gd name="T21" fmla="*/ 1 h 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1" h="72">
                  <a:moveTo>
                    <a:pt x="0" y="59"/>
                  </a:moveTo>
                  <a:lnTo>
                    <a:pt x="32" y="3"/>
                  </a:lnTo>
                  <a:lnTo>
                    <a:pt x="120" y="0"/>
                  </a:lnTo>
                  <a:lnTo>
                    <a:pt x="126" y="22"/>
                  </a:lnTo>
                  <a:lnTo>
                    <a:pt x="113" y="37"/>
                  </a:lnTo>
                  <a:lnTo>
                    <a:pt x="151" y="40"/>
                  </a:lnTo>
                  <a:lnTo>
                    <a:pt x="161" y="53"/>
                  </a:lnTo>
                  <a:lnTo>
                    <a:pt x="113" y="72"/>
                  </a:lnTo>
                  <a:lnTo>
                    <a:pt x="88" y="59"/>
                  </a:lnTo>
                  <a:lnTo>
                    <a:pt x="82" y="37"/>
                  </a:lnTo>
                  <a:lnTo>
                    <a:pt x="0" y="59"/>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7" name="Freeform 38"/>
            <p:cNvSpPr>
              <a:spLocks/>
            </p:cNvSpPr>
            <p:nvPr/>
          </p:nvSpPr>
          <p:spPr bwMode="auto">
            <a:xfrm>
              <a:off x="4158" y="2550"/>
              <a:ext cx="138" cy="54"/>
            </a:xfrm>
            <a:custGeom>
              <a:avLst/>
              <a:gdLst>
                <a:gd name="T0" fmla="*/ 0 w 245"/>
                <a:gd name="T1" fmla="*/ 1 h 98"/>
                <a:gd name="T2" fmla="*/ 1 w 245"/>
                <a:gd name="T3" fmla="*/ 1 h 98"/>
                <a:gd name="T4" fmla="*/ 1 w 245"/>
                <a:gd name="T5" fmla="*/ 1 h 98"/>
                <a:gd name="T6" fmla="*/ 1 w 245"/>
                <a:gd name="T7" fmla="*/ 1 h 98"/>
                <a:gd name="T8" fmla="*/ 2 w 245"/>
                <a:gd name="T9" fmla="*/ 0 h 98"/>
                <a:gd name="T10" fmla="*/ 3 w 245"/>
                <a:gd name="T11" fmla="*/ 1 h 98"/>
                <a:gd name="T12" fmla="*/ 3 w 245"/>
                <a:gd name="T13" fmla="*/ 1 h 98"/>
                <a:gd name="T14" fmla="*/ 2 w 245"/>
                <a:gd name="T15" fmla="*/ 1 h 98"/>
                <a:gd name="T16" fmla="*/ 2 w 245"/>
                <a:gd name="T17" fmla="*/ 1 h 98"/>
                <a:gd name="T18" fmla="*/ 1 w 245"/>
                <a:gd name="T19" fmla="*/ 1 h 98"/>
                <a:gd name="T20" fmla="*/ 1 w 245"/>
                <a:gd name="T21" fmla="*/ 1 h 98"/>
                <a:gd name="T22" fmla="*/ 1 w 245"/>
                <a:gd name="T23" fmla="*/ 1 h 98"/>
                <a:gd name="T24" fmla="*/ 1 w 245"/>
                <a:gd name="T25" fmla="*/ 1 h 98"/>
                <a:gd name="T26" fmla="*/ 0 w 245"/>
                <a:gd name="T27" fmla="*/ 1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5" h="98">
                  <a:moveTo>
                    <a:pt x="0" y="44"/>
                  </a:moveTo>
                  <a:lnTo>
                    <a:pt x="41" y="19"/>
                  </a:lnTo>
                  <a:lnTo>
                    <a:pt x="72" y="16"/>
                  </a:lnTo>
                  <a:lnTo>
                    <a:pt x="94" y="6"/>
                  </a:lnTo>
                  <a:lnTo>
                    <a:pt x="186" y="0"/>
                  </a:lnTo>
                  <a:lnTo>
                    <a:pt x="245" y="3"/>
                  </a:lnTo>
                  <a:lnTo>
                    <a:pt x="245" y="19"/>
                  </a:lnTo>
                  <a:lnTo>
                    <a:pt x="208" y="98"/>
                  </a:lnTo>
                  <a:lnTo>
                    <a:pt x="154" y="82"/>
                  </a:lnTo>
                  <a:lnTo>
                    <a:pt x="129" y="63"/>
                  </a:lnTo>
                  <a:lnTo>
                    <a:pt x="94" y="72"/>
                  </a:lnTo>
                  <a:lnTo>
                    <a:pt x="82" y="94"/>
                  </a:lnTo>
                  <a:lnTo>
                    <a:pt x="41" y="44"/>
                  </a:lnTo>
                  <a:lnTo>
                    <a:pt x="0" y="44"/>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8" name="Freeform 39"/>
            <p:cNvSpPr>
              <a:spLocks/>
            </p:cNvSpPr>
            <p:nvPr/>
          </p:nvSpPr>
          <p:spPr bwMode="auto">
            <a:xfrm>
              <a:off x="4131" y="1354"/>
              <a:ext cx="51" cy="69"/>
            </a:xfrm>
            <a:custGeom>
              <a:avLst/>
              <a:gdLst>
                <a:gd name="T0" fmla="*/ 0 w 91"/>
                <a:gd name="T1" fmla="*/ 1 h 126"/>
                <a:gd name="T2" fmla="*/ 1 w 91"/>
                <a:gd name="T3" fmla="*/ 1 h 126"/>
                <a:gd name="T4" fmla="*/ 1 w 91"/>
                <a:gd name="T5" fmla="*/ 1 h 126"/>
                <a:gd name="T6" fmla="*/ 1 w 91"/>
                <a:gd name="T7" fmla="*/ 1 h 126"/>
                <a:gd name="T8" fmla="*/ 1 w 91"/>
                <a:gd name="T9" fmla="*/ 1 h 126"/>
                <a:gd name="T10" fmla="*/ 1 w 91"/>
                <a:gd name="T11" fmla="*/ 1 h 126"/>
                <a:gd name="T12" fmla="*/ 1 w 91"/>
                <a:gd name="T13" fmla="*/ 1 h 126"/>
                <a:gd name="T14" fmla="*/ 1 w 91"/>
                <a:gd name="T15" fmla="*/ 1 h 126"/>
                <a:gd name="T16" fmla="*/ 1 w 91"/>
                <a:gd name="T17" fmla="*/ 1 h 126"/>
                <a:gd name="T18" fmla="*/ 1 w 91"/>
                <a:gd name="T19" fmla="*/ 1 h 126"/>
                <a:gd name="T20" fmla="*/ 1 w 91"/>
                <a:gd name="T21" fmla="*/ 1 h 126"/>
                <a:gd name="T22" fmla="*/ 1 w 91"/>
                <a:gd name="T23" fmla="*/ 1 h 126"/>
                <a:gd name="T24" fmla="*/ 1 w 91"/>
                <a:gd name="T25" fmla="*/ 1 h 126"/>
                <a:gd name="T26" fmla="*/ 1 w 91"/>
                <a:gd name="T27" fmla="*/ 0 h 126"/>
                <a:gd name="T28" fmla="*/ 1 w 91"/>
                <a:gd name="T29" fmla="*/ 1 h 126"/>
                <a:gd name="T30" fmla="*/ 1 w 91"/>
                <a:gd name="T31" fmla="*/ 1 h 126"/>
                <a:gd name="T32" fmla="*/ 1 w 91"/>
                <a:gd name="T33" fmla="*/ 1 h 126"/>
                <a:gd name="T34" fmla="*/ 1 w 91"/>
                <a:gd name="T35" fmla="*/ 1 h 126"/>
                <a:gd name="T36" fmla="*/ 1 w 91"/>
                <a:gd name="T37" fmla="*/ 1 h 126"/>
                <a:gd name="T38" fmla="*/ 1 w 91"/>
                <a:gd name="T39" fmla="*/ 1 h 126"/>
                <a:gd name="T40" fmla="*/ 1 w 91"/>
                <a:gd name="T41" fmla="*/ 1 h 126"/>
                <a:gd name="T42" fmla="*/ 1 w 91"/>
                <a:gd name="T43" fmla="*/ 1 h 126"/>
                <a:gd name="T44" fmla="*/ 1 w 91"/>
                <a:gd name="T45" fmla="*/ 1 h 126"/>
                <a:gd name="T46" fmla="*/ 0 w 91"/>
                <a:gd name="T47" fmla="*/ 1 h 1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1" h="126">
                  <a:moveTo>
                    <a:pt x="0" y="107"/>
                  </a:moveTo>
                  <a:lnTo>
                    <a:pt x="6" y="88"/>
                  </a:lnTo>
                  <a:lnTo>
                    <a:pt x="25" y="82"/>
                  </a:lnTo>
                  <a:lnTo>
                    <a:pt x="34" y="75"/>
                  </a:lnTo>
                  <a:lnTo>
                    <a:pt x="31" y="66"/>
                  </a:lnTo>
                  <a:lnTo>
                    <a:pt x="18" y="69"/>
                  </a:lnTo>
                  <a:lnTo>
                    <a:pt x="18" y="56"/>
                  </a:lnTo>
                  <a:lnTo>
                    <a:pt x="31" y="56"/>
                  </a:lnTo>
                  <a:lnTo>
                    <a:pt x="25" y="50"/>
                  </a:lnTo>
                  <a:lnTo>
                    <a:pt x="28" y="44"/>
                  </a:lnTo>
                  <a:lnTo>
                    <a:pt x="28" y="31"/>
                  </a:lnTo>
                  <a:lnTo>
                    <a:pt x="25" y="16"/>
                  </a:lnTo>
                  <a:lnTo>
                    <a:pt x="25" y="6"/>
                  </a:lnTo>
                  <a:lnTo>
                    <a:pt x="31" y="0"/>
                  </a:lnTo>
                  <a:lnTo>
                    <a:pt x="31" y="6"/>
                  </a:lnTo>
                  <a:lnTo>
                    <a:pt x="37" y="16"/>
                  </a:lnTo>
                  <a:lnTo>
                    <a:pt x="47" y="16"/>
                  </a:lnTo>
                  <a:lnTo>
                    <a:pt x="63" y="19"/>
                  </a:lnTo>
                  <a:lnTo>
                    <a:pt x="91" y="9"/>
                  </a:lnTo>
                  <a:lnTo>
                    <a:pt x="78" y="25"/>
                  </a:lnTo>
                  <a:lnTo>
                    <a:pt x="66" y="38"/>
                  </a:lnTo>
                  <a:lnTo>
                    <a:pt x="44" y="88"/>
                  </a:lnTo>
                  <a:lnTo>
                    <a:pt x="18" y="126"/>
                  </a:lnTo>
                  <a:lnTo>
                    <a:pt x="0" y="107"/>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09" name="Freeform 40"/>
            <p:cNvSpPr>
              <a:spLocks/>
            </p:cNvSpPr>
            <p:nvPr/>
          </p:nvSpPr>
          <p:spPr bwMode="auto">
            <a:xfrm>
              <a:off x="4154" y="1348"/>
              <a:ext cx="10" cy="11"/>
            </a:xfrm>
            <a:custGeom>
              <a:avLst/>
              <a:gdLst>
                <a:gd name="T0" fmla="*/ 1 w 18"/>
                <a:gd name="T1" fmla="*/ 1 h 19"/>
                <a:gd name="T2" fmla="*/ 0 w 18"/>
                <a:gd name="T3" fmla="*/ 0 h 19"/>
                <a:gd name="T4" fmla="*/ 1 w 18"/>
                <a:gd name="T5" fmla="*/ 1 h 19"/>
                <a:gd name="T6" fmla="*/ 1 w 18"/>
                <a:gd name="T7" fmla="*/ 0 h 19"/>
                <a:gd name="T8" fmla="*/ 1 w 18"/>
                <a:gd name="T9" fmla="*/ 1 h 19"/>
                <a:gd name="T10" fmla="*/ 1 w 18"/>
                <a:gd name="T11" fmla="*/ 1 h 19"/>
                <a:gd name="T12" fmla="*/ 1 w 18"/>
                <a:gd name="T13" fmla="*/ 1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9">
                  <a:moveTo>
                    <a:pt x="3" y="16"/>
                  </a:moveTo>
                  <a:lnTo>
                    <a:pt x="0" y="0"/>
                  </a:lnTo>
                  <a:lnTo>
                    <a:pt x="6" y="4"/>
                  </a:lnTo>
                  <a:lnTo>
                    <a:pt x="18" y="0"/>
                  </a:lnTo>
                  <a:lnTo>
                    <a:pt x="18" y="7"/>
                  </a:lnTo>
                  <a:lnTo>
                    <a:pt x="9" y="19"/>
                  </a:lnTo>
                  <a:lnTo>
                    <a:pt x="3" y="16"/>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0" name="Freeform 41"/>
            <p:cNvSpPr>
              <a:spLocks/>
            </p:cNvSpPr>
            <p:nvPr/>
          </p:nvSpPr>
          <p:spPr bwMode="auto">
            <a:xfrm>
              <a:off x="4168" y="1340"/>
              <a:ext cx="14" cy="12"/>
            </a:xfrm>
            <a:custGeom>
              <a:avLst/>
              <a:gdLst>
                <a:gd name="T0" fmla="*/ 0 w 25"/>
                <a:gd name="T1" fmla="*/ 1 h 22"/>
                <a:gd name="T2" fmla="*/ 0 w 25"/>
                <a:gd name="T3" fmla="*/ 1 h 22"/>
                <a:gd name="T4" fmla="*/ 1 w 25"/>
                <a:gd name="T5" fmla="*/ 0 h 22"/>
                <a:gd name="T6" fmla="*/ 1 w 25"/>
                <a:gd name="T7" fmla="*/ 1 h 22"/>
                <a:gd name="T8" fmla="*/ 1 w 25"/>
                <a:gd name="T9" fmla="*/ 1 h 22"/>
                <a:gd name="T10" fmla="*/ 0 w 25"/>
                <a:gd name="T11" fmla="*/ 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2">
                  <a:moveTo>
                    <a:pt x="0" y="22"/>
                  </a:moveTo>
                  <a:lnTo>
                    <a:pt x="0" y="6"/>
                  </a:lnTo>
                  <a:lnTo>
                    <a:pt x="25" y="0"/>
                  </a:lnTo>
                  <a:lnTo>
                    <a:pt x="25" y="6"/>
                  </a:lnTo>
                  <a:lnTo>
                    <a:pt x="19" y="9"/>
                  </a:lnTo>
                  <a:lnTo>
                    <a:pt x="0" y="22"/>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1" name="Freeform 42"/>
            <p:cNvSpPr>
              <a:spLocks/>
            </p:cNvSpPr>
            <p:nvPr/>
          </p:nvSpPr>
          <p:spPr bwMode="auto">
            <a:xfrm>
              <a:off x="4173" y="1340"/>
              <a:ext cx="27" cy="31"/>
            </a:xfrm>
            <a:custGeom>
              <a:avLst/>
              <a:gdLst>
                <a:gd name="T0" fmla="*/ 1 w 47"/>
                <a:gd name="T1" fmla="*/ 1 h 56"/>
                <a:gd name="T2" fmla="*/ 1 w 47"/>
                <a:gd name="T3" fmla="*/ 1 h 56"/>
                <a:gd name="T4" fmla="*/ 1 w 47"/>
                <a:gd name="T5" fmla="*/ 0 h 56"/>
                <a:gd name="T6" fmla="*/ 1 w 47"/>
                <a:gd name="T7" fmla="*/ 1 h 56"/>
                <a:gd name="T8" fmla="*/ 1 w 47"/>
                <a:gd name="T9" fmla="*/ 1 h 56"/>
                <a:gd name="T10" fmla="*/ 1 w 47"/>
                <a:gd name="T11" fmla="*/ 1 h 56"/>
                <a:gd name="T12" fmla="*/ 1 w 47"/>
                <a:gd name="T13" fmla="*/ 1 h 56"/>
                <a:gd name="T14" fmla="*/ 1 w 47"/>
                <a:gd name="T15" fmla="*/ 1 h 56"/>
                <a:gd name="T16" fmla="*/ 0 w 47"/>
                <a:gd name="T17" fmla="*/ 1 h 56"/>
                <a:gd name="T18" fmla="*/ 1 w 47"/>
                <a:gd name="T19" fmla="*/ 1 h 56"/>
                <a:gd name="T20" fmla="*/ 1 w 47"/>
                <a:gd name="T21" fmla="*/ 1 h 56"/>
                <a:gd name="T22" fmla="*/ 1 w 47"/>
                <a:gd name="T23" fmla="*/ 1 h 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56">
                  <a:moveTo>
                    <a:pt x="10" y="15"/>
                  </a:moveTo>
                  <a:lnTo>
                    <a:pt x="19" y="15"/>
                  </a:lnTo>
                  <a:lnTo>
                    <a:pt x="28" y="0"/>
                  </a:lnTo>
                  <a:lnTo>
                    <a:pt x="41" y="3"/>
                  </a:lnTo>
                  <a:lnTo>
                    <a:pt x="47" y="12"/>
                  </a:lnTo>
                  <a:lnTo>
                    <a:pt x="47" y="19"/>
                  </a:lnTo>
                  <a:lnTo>
                    <a:pt x="25" y="31"/>
                  </a:lnTo>
                  <a:lnTo>
                    <a:pt x="16" y="47"/>
                  </a:lnTo>
                  <a:lnTo>
                    <a:pt x="0" y="56"/>
                  </a:lnTo>
                  <a:lnTo>
                    <a:pt x="16" y="31"/>
                  </a:lnTo>
                  <a:lnTo>
                    <a:pt x="13" y="22"/>
                  </a:lnTo>
                  <a:lnTo>
                    <a:pt x="10" y="15"/>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2" name="Freeform 43"/>
            <p:cNvSpPr>
              <a:spLocks/>
            </p:cNvSpPr>
            <p:nvPr/>
          </p:nvSpPr>
          <p:spPr bwMode="auto">
            <a:xfrm>
              <a:off x="4164" y="1360"/>
              <a:ext cx="42" cy="30"/>
            </a:xfrm>
            <a:custGeom>
              <a:avLst/>
              <a:gdLst>
                <a:gd name="T0" fmla="*/ 0 w 73"/>
                <a:gd name="T1" fmla="*/ 1 h 54"/>
                <a:gd name="T2" fmla="*/ 1 w 73"/>
                <a:gd name="T3" fmla="*/ 1 h 54"/>
                <a:gd name="T4" fmla="*/ 1 w 73"/>
                <a:gd name="T5" fmla="*/ 1 h 54"/>
                <a:gd name="T6" fmla="*/ 1 w 73"/>
                <a:gd name="T7" fmla="*/ 1 h 54"/>
                <a:gd name="T8" fmla="*/ 1 w 73"/>
                <a:gd name="T9" fmla="*/ 1 h 54"/>
                <a:gd name="T10" fmla="*/ 1 w 73"/>
                <a:gd name="T11" fmla="*/ 1 h 54"/>
                <a:gd name="T12" fmla="*/ 1 w 73"/>
                <a:gd name="T13" fmla="*/ 0 h 54"/>
                <a:gd name="T14" fmla="*/ 1 w 73"/>
                <a:gd name="T15" fmla="*/ 1 h 54"/>
                <a:gd name="T16" fmla="*/ 1 w 73"/>
                <a:gd name="T17" fmla="*/ 1 h 54"/>
                <a:gd name="T18" fmla="*/ 1 w 73"/>
                <a:gd name="T19" fmla="*/ 1 h 54"/>
                <a:gd name="T20" fmla="*/ 1 w 73"/>
                <a:gd name="T21" fmla="*/ 1 h 54"/>
                <a:gd name="T22" fmla="*/ 1 w 73"/>
                <a:gd name="T23" fmla="*/ 1 h 54"/>
                <a:gd name="T24" fmla="*/ 0 w 73"/>
                <a:gd name="T25" fmla="*/ 1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3" h="54">
                  <a:moveTo>
                    <a:pt x="0" y="35"/>
                  </a:moveTo>
                  <a:lnTo>
                    <a:pt x="10" y="29"/>
                  </a:lnTo>
                  <a:lnTo>
                    <a:pt x="22" y="41"/>
                  </a:lnTo>
                  <a:lnTo>
                    <a:pt x="16" y="22"/>
                  </a:lnTo>
                  <a:lnTo>
                    <a:pt x="26" y="26"/>
                  </a:lnTo>
                  <a:lnTo>
                    <a:pt x="38" y="13"/>
                  </a:lnTo>
                  <a:lnTo>
                    <a:pt x="60" y="0"/>
                  </a:lnTo>
                  <a:lnTo>
                    <a:pt x="73" y="10"/>
                  </a:lnTo>
                  <a:lnTo>
                    <a:pt x="60" y="22"/>
                  </a:lnTo>
                  <a:lnTo>
                    <a:pt x="41" y="29"/>
                  </a:lnTo>
                  <a:lnTo>
                    <a:pt x="22" y="48"/>
                  </a:lnTo>
                  <a:lnTo>
                    <a:pt x="7" y="54"/>
                  </a:lnTo>
                  <a:lnTo>
                    <a:pt x="0" y="35"/>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3" name="Freeform 44"/>
            <p:cNvSpPr>
              <a:spLocks/>
            </p:cNvSpPr>
            <p:nvPr/>
          </p:nvSpPr>
          <p:spPr bwMode="auto">
            <a:xfrm>
              <a:off x="4193" y="1345"/>
              <a:ext cx="46" cy="33"/>
            </a:xfrm>
            <a:custGeom>
              <a:avLst/>
              <a:gdLst>
                <a:gd name="T0" fmla="*/ 0 w 82"/>
                <a:gd name="T1" fmla="*/ 1 h 60"/>
                <a:gd name="T2" fmla="*/ 1 w 82"/>
                <a:gd name="T3" fmla="*/ 1 h 60"/>
                <a:gd name="T4" fmla="*/ 1 w 82"/>
                <a:gd name="T5" fmla="*/ 1 h 60"/>
                <a:gd name="T6" fmla="*/ 1 w 82"/>
                <a:gd name="T7" fmla="*/ 0 h 60"/>
                <a:gd name="T8" fmla="*/ 1 w 82"/>
                <a:gd name="T9" fmla="*/ 1 h 60"/>
                <a:gd name="T10" fmla="*/ 1 w 82"/>
                <a:gd name="T11" fmla="*/ 1 h 60"/>
                <a:gd name="T12" fmla="*/ 1 w 82"/>
                <a:gd name="T13" fmla="*/ 1 h 60"/>
                <a:gd name="T14" fmla="*/ 1 w 82"/>
                <a:gd name="T15" fmla="*/ 1 h 60"/>
                <a:gd name="T16" fmla="*/ 1 w 82"/>
                <a:gd name="T17" fmla="*/ 1 h 60"/>
                <a:gd name="T18" fmla="*/ 1 w 82"/>
                <a:gd name="T19" fmla="*/ 1 h 60"/>
                <a:gd name="T20" fmla="*/ 1 w 82"/>
                <a:gd name="T21" fmla="*/ 1 h 60"/>
                <a:gd name="T22" fmla="*/ 1 w 82"/>
                <a:gd name="T23" fmla="*/ 1 h 60"/>
                <a:gd name="T24" fmla="*/ 1 w 82"/>
                <a:gd name="T25" fmla="*/ 1 h 60"/>
                <a:gd name="T26" fmla="*/ 1 w 82"/>
                <a:gd name="T27" fmla="*/ 1 h 60"/>
                <a:gd name="T28" fmla="*/ 0 w 82"/>
                <a:gd name="T29" fmla="*/ 1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2" h="60">
                  <a:moveTo>
                    <a:pt x="0" y="35"/>
                  </a:moveTo>
                  <a:lnTo>
                    <a:pt x="6" y="10"/>
                  </a:lnTo>
                  <a:lnTo>
                    <a:pt x="22" y="3"/>
                  </a:lnTo>
                  <a:lnTo>
                    <a:pt x="41" y="0"/>
                  </a:lnTo>
                  <a:lnTo>
                    <a:pt x="28" y="16"/>
                  </a:lnTo>
                  <a:lnTo>
                    <a:pt x="28" y="25"/>
                  </a:lnTo>
                  <a:lnTo>
                    <a:pt x="44" y="13"/>
                  </a:lnTo>
                  <a:lnTo>
                    <a:pt x="44" y="32"/>
                  </a:lnTo>
                  <a:lnTo>
                    <a:pt x="50" y="38"/>
                  </a:lnTo>
                  <a:lnTo>
                    <a:pt x="63" y="44"/>
                  </a:lnTo>
                  <a:lnTo>
                    <a:pt x="78" y="35"/>
                  </a:lnTo>
                  <a:lnTo>
                    <a:pt x="82" y="41"/>
                  </a:lnTo>
                  <a:lnTo>
                    <a:pt x="63" y="60"/>
                  </a:lnTo>
                  <a:lnTo>
                    <a:pt x="9" y="50"/>
                  </a:lnTo>
                  <a:lnTo>
                    <a:pt x="0" y="35"/>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4" name="Freeform 45"/>
            <p:cNvSpPr>
              <a:spLocks/>
            </p:cNvSpPr>
            <p:nvPr/>
          </p:nvSpPr>
          <p:spPr bwMode="auto">
            <a:xfrm>
              <a:off x="4223" y="1343"/>
              <a:ext cx="29" cy="21"/>
            </a:xfrm>
            <a:custGeom>
              <a:avLst/>
              <a:gdLst>
                <a:gd name="T0" fmla="*/ 0 w 51"/>
                <a:gd name="T1" fmla="*/ 1 h 38"/>
                <a:gd name="T2" fmla="*/ 1 w 51"/>
                <a:gd name="T3" fmla="*/ 1 h 38"/>
                <a:gd name="T4" fmla="*/ 1 w 51"/>
                <a:gd name="T5" fmla="*/ 0 h 38"/>
                <a:gd name="T6" fmla="*/ 1 w 51"/>
                <a:gd name="T7" fmla="*/ 1 h 38"/>
                <a:gd name="T8" fmla="*/ 1 w 51"/>
                <a:gd name="T9" fmla="*/ 1 h 38"/>
                <a:gd name="T10" fmla="*/ 1 w 51"/>
                <a:gd name="T11" fmla="*/ 1 h 38"/>
                <a:gd name="T12" fmla="*/ 1 w 51"/>
                <a:gd name="T13" fmla="*/ 1 h 38"/>
                <a:gd name="T14" fmla="*/ 0 w 51"/>
                <a:gd name="T15" fmla="*/ 1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38">
                  <a:moveTo>
                    <a:pt x="0" y="19"/>
                  </a:moveTo>
                  <a:lnTo>
                    <a:pt x="3" y="9"/>
                  </a:lnTo>
                  <a:lnTo>
                    <a:pt x="22" y="0"/>
                  </a:lnTo>
                  <a:lnTo>
                    <a:pt x="29" y="16"/>
                  </a:lnTo>
                  <a:lnTo>
                    <a:pt x="51" y="28"/>
                  </a:lnTo>
                  <a:lnTo>
                    <a:pt x="51" y="38"/>
                  </a:lnTo>
                  <a:lnTo>
                    <a:pt x="7" y="35"/>
                  </a:lnTo>
                  <a:lnTo>
                    <a:pt x="0" y="19"/>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5" name="Freeform 46"/>
            <p:cNvSpPr>
              <a:spLocks/>
            </p:cNvSpPr>
            <p:nvPr/>
          </p:nvSpPr>
          <p:spPr bwMode="auto">
            <a:xfrm>
              <a:off x="4241" y="1342"/>
              <a:ext cx="32" cy="13"/>
            </a:xfrm>
            <a:custGeom>
              <a:avLst/>
              <a:gdLst>
                <a:gd name="T0" fmla="*/ 0 w 56"/>
                <a:gd name="T1" fmla="*/ 0 h 25"/>
                <a:gd name="T2" fmla="*/ 1 w 56"/>
                <a:gd name="T3" fmla="*/ 1 h 25"/>
                <a:gd name="T4" fmla="*/ 1 w 56"/>
                <a:gd name="T5" fmla="*/ 1 h 25"/>
                <a:gd name="T6" fmla="*/ 1 w 56"/>
                <a:gd name="T7" fmla="*/ 1 h 25"/>
                <a:gd name="T8" fmla="*/ 1 w 56"/>
                <a:gd name="T9" fmla="*/ 1 h 25"/>
                <a:gd name="T10" fmla="*/ 1 w 56"/>
                <a:gd name="T11" fmla="*/ 1 h 25"/>
                <a:gd name="T12" fmla="*/ 0 w 56"/>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25">
                  <a:moveTo>
                    <a:pt x="0" y="0"/>
                  </a:moveTo>
                  <a:lnTo>
                    <a:pt x="9" y="16"/>
                  </a:lnTo>
                  <a:lnTo>
                    <a:pt x="41" y="25"/>
                  </a:lnTo>
                  <a:lnTo>
                    <a:pt x="56" y="22"/>
                  </a:lnTo>
                  <a:lnTo>
                    <a:pt x="50" y="16"/>
                  </a:lnTo>
                  <a:lnTo>
                    <a:pt x="31" y="9"/>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6" name="Freeform 47"/>
            <p:cNvSpPr>
              <a:spLocks/>
            </p:cNvSpPr>
            <p:nvPr/>
          </p:nvSpPr>
          <p:spPr bwMode="auto">
            <a:xfrm>
              <a:off x="4218" y="1366"/>
              <a:ext cx="65" cy="57"/>
            </a:xfrm>
            <a:custGeom>
              <a:avLst/>
              <a:gdLst>
                <a:gd name="T0" fmla="*/ 1 w 116"/>
                <a:gd name="T1" fmla="*/ 1 h 104"/>
                <a:gd name="T2" fmla="*/ 1 w 116"/>
                <a:gd name="T3" fmla="*/ 1 h 104"/>
                <a:gd name="T4" fmla="*/ 1 w 116"/>
                <a:gd name="T5" fmla="*/ 1 h 104"/>
                <a:gd name="T6" fmla="*/ 1 w 116"/>
                <a:gd name="T7" fmla="*/ 1 h 104"/>
                <a:gd name="T8" fmla="*/ 1 w 116"/>
                <a:gd name="T9" fmla="*/ 1 h 104"/>
                <a:gd name="T10" fmla="*/ 1 w 116"/>
                <a:gd name="T11" fmla="*/ 1 h 104"/>
                <a:gd name="T12" fmla="*/ 1 w 116"/>
                <a:gd name="T13" fmla="*/ 1 h 104"/>
                <a:gd name="T14" fmla="*/ 1 w 116"/>
                <a:gd name="T15" fmla="*/ 1 h 104"/>
                <a:gd name="T16" fmla="*/ 1 w 116"/>
                <a:gd name="T17" fmla="*/ 1 h 104"/>
                <a:gd name="T18" fmla="*/ 1 w 116"/>
                <a:gd name="T19" fmla="*/ 1 h 104"/>
                <a:gd name="T20" fmla="*/ 1 w 116"/>
                <a:gd name="T21" fmla="*/ 1 h 104"/>
                <a:gd name="T22" fmla="*/ 1 w 116"/>
                <a:gd name="T23" fmla="*/ 1 h 104"/>
                <a:gd name="T24" fmla="*/ 1 w 116"/>
                <a:gd name="T25" fmla="*/ 1 h 104"/>
                <a:gd name="T26" fmla="*/ 1 w 116"/>
                <a:gd name="T27" fmla="*/ 1 h 104"/>
                <a:gd name="T28" fmla="*/ 1 w 116"/>
                <a:gd name="T29" fmla="*/ 1 h 104"/>
                <a:gd name="T30" fmla="*/ 0 w 116"/>
                <a:gd name="T31" fmla="*/ 1 h 104"/>
                <a:gd name="T32" fmla="*/ 1 w 116"/>
                <a:gd name="T33" fmla="*/ 1 h 104"/>
                <a:gd name="T34" fmla="*/ 1 w 116"/>
                <a:gd name="T35" fmla="*/ 1 h 104"/>
                <a:gd name="T36" fmla="*/ 1 w 116"/>
                <a:gd name="T37" fmla="*/ 1 h 104"/>
                <a:gd name="T38" fmla="*/ 1 w 116"/>
                <a:gd name="T39" fmla="*/ 1 h 104"/>
                <a:gd name="T40" fmla="*/ 1 w 116"/>
                <a:gd name="T41" fmla="*/ 1 h 104"/>
                <a:gd name="T42" fmla="*/ 1 w 116"/>
                <a:gd name="T43" fmla="*/ 1 h 104"/>
                <a:gd name="T44" fmla="*/ 1 w 116"/>
                <a:gd name="T45" fmla="*/ 1 h 104"/>
                <a:gd name="T46" fmla="*/ 1 w 116"/>
                <a:gd name="T47" fmla="*/ 0 h 104"/>
                <a:gd name="T48" fmla="*/ 1 w 116"/>
                <a:gd name="T49" fmla="*/ 1 h 1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6" h="104">
                  <a:moveTo>
                    <a:pt x="116" y="41"/>
                  </a:moveTo>
                  <a:lnTo>
                    <a:pt x="116" y="57"/>
                  </a:lnTo>
                  <a:lnTo>
                    <a:pt x="113" y="72"/>
                  </a:lnTo>
                  <a:lnTo>
                    <a:pt x="97" y="72"/>
                  </a:lnTo>
                  <a:lnTo>
                    <a:pt x="82" y="72"/>
                  </a:lnTo>
                  <a:lnTo>
                    <a:pt x="79" y="88"/>
                  </a:lnTo>
                  <a:lnTo>
                    <a:pt x="69" y="97"/>
                  </a:lnTo>
                  <a:lnTo>
                    <a:pt x="50" y="104"/>
                  </a:lnTo>
                  <a:lnTo>
                    <a:pt x="28" y="97"/>
                  </a:lnTo>
                  <a:lnTo>
                    <a:pt x="34" y="88"/>
                  </a:lnTo>
                  <a:lnTo>
                    <a:pt x="31" y="85"/>
                  </a:lnTo>
                  <a:lnTo>
                    <a:pt x="38" y="82"/>
                  </a:lnTo>
                  <a:lnTo>
                    <a:pt x="41" y="72"/>
                  </a:lnTo>
                  <a:lnTo>
                    <a:pt x="22" y="85"/>
                  </a:lnTo>
                  <a:lnTo>
                    <a:pt x="9" y="79"/>
                  </a:lnTo>
                  <a:lnTo>
                    <a:pt x="0" y="72"/>
                  </a:lnTo>
                  <a:lnTo>
                    <a:pt x="22" y="53"/>
                  </a:lnTo>
                  <a:lnTo>
                    <a:pt x="41" y="57"/>
                  </a:lnTo>
                  <a:lnTo>
                    <a:pt x="57" y="50"/>
                  </a:lnTo>
                  <a:lnTo>
                    <a:pt x="85" y="50"/>
                  </a:lnTo>
                  <a:lnTo>
                    <a:pt x="82" y="41"/>
                  </a:lnTo>
                  <a:lnTo>
                    <a:pt x="60" y="34"/>
                  </a:lnTo>
                  <a:lnTo>
                    <a:pt x="38" y="9"/>
                  </a:lnTo>
                  <a:lnTo>
                    <a:pt x="57" y="0"/>
                  </a:lnTo>
                  <a:lnTo>
                    <a:pt x="116" y="41"/>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7" name="Freeform 48"/>
            <p:cNvSpPr>
              <a:spLocks/>
            </p:cNvSpPr>
            <p:nvPr/>
          </p:nvSpPr>
          <p:spPr bwMode="auto">
            <a:xfrm>
              <a:off x="4150" y="1369"/>
              <a:ext cx="94" cy="83"/>
            </a:xfrm>
            <a:custGeom>
              <a:avLst/>
              <a:gdLst>
                <a:gd name="T0" fmla="*/ 2 w 167"/>
                <a:gd name="T1" fmla="*/ 1 h 151"/>
                <a:gd name="T2" fmla="*/ 2 w 167"/>
                <a:gd name="T3" fmla="*/ 1 h 151"/>
                <a:gd name="T4" fmla="*/ 2 w 167"/>
                <a:gd name="T5" fmla="*/ 1 h 151"/>
                <a:gd name="T6" fmla="*/ 2 w 167"/>
                <a:gd name="T7" fmla="*/ 1 h 151"/>
                <a:gd name="T8" fmla="*/ 2 w 167"/>
                <a:gd name="T9" fmla="*/ 1 h 151"/>
                <a:gd name="T10" fmla="*/ 1 w 167"/>
                <a:gd name="T11" fmla="*/ 1 h 151"/>
                <a:gd name="T12" fmla="*/ 1 w 167"/>
                <a:gd name="T13" fmla="*/ 1 h 151"/>
                <a:gd name="T14" fmla="*/ 1 w 167"/>
                <a:gd name="T15" fmla="*/ 1 h 151"/>
                <a:gd name="T16" fmla="*/ 1 w 167"/>
                <a:gd name="T17" fmla="*/ 1 h 151"/>
                <a:gd name="T18" fmla="*/ 1 w 167"/>
                <a:gd name="T19" fmla="*/ 1 h 151"/>
                <a:gd name="T20" fmla="*/ 1 w 167"/>
                <a:gd name="T21" fmla="*/ 1 h 151"/>
                <a:gd name="T22" fmla="*/ 1 w 167"/>
                <a:gd name="T23" fmla="*/ 1 h 151"/>
                <a:gd name="T24" fmla="*/ 1 w 167"/>
                <a:gd name="T25" fmla="*/ 1 h 151"/>
                <a:gd name="T26" fmla="*/ 1 w 167"/>
                <a:gd name="T27" fmla="*/ 1 h 151"/>
                <a:gd name="T28" fmla="*/ 1 w 167"/>
                <a:gd name="T29" fmla="*/ 1 h 151"/>
                <a:gd name="T30" fmla="*/ 1 w 167"/>
                <a:gd name="T31" fmla="*/ 1 h 151"/>
                <a:gd name="T32" fmla="*/ 1 w 167"/>
                <a:gd name="T33" fmla="*/ 1 h 151"/>
                <a:gd name="T34" fmla="*/ 0 w 167"/>
                <a:gd name="T35" fmla="*/ 1 h 151"/>
                <a:gd name="T36" fmla="*/ 1 w 167"/>
                <a:gd name="T37" fmla="*/ 1 h 151"/>
                <a:gd name="T38" fmla="*/ 1 w 167"/>
                <a:gd name="T39" fmla="*/ 1 h 151"/>
                <a:gd name="T40" fmla="*/ 1 w 167"/>
                <a:gd name="T41" fmla="*/ 1 h 151"/>
                <a:gd name="T42" fmla="*/ 2 w 167"/>
                <a:gd name="T43" fmla="*/ 0 h 151"/>
                <a:gd name="T44" fmla="*/ 2 w 167"/>
                <a:gd name="T45" fmla="*/ 1 h 1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67" h="151">
                  <a:moveTo>
                    <a:pt x="167" y="10"/>
                  </a:moveTo>
                  <a:lnTo>
                    <a:pt x="154" y="22"/>
                  </a:lnTo>
                  <a:lnTo>
                    <a:pt x="148" y="35"/>
                  </a:lnTo>
                  <a:lnTo>
                    <a:pt x="158" y="38"/>
                  </a:lnTo>
                  <a:lnTo>
                    <a:pt x="142" y="54"/>
                  </a:lnTo>
                  <a:lnTo>
                    <a:pt x="123" y="69"/>
                  </a:lnTo>
                  <a:lnTo>
                    <a:pt x="107" y="66"/>
                  </a:lnTo>
                  <a:lnTo>
                    <a:pt x="95" y="73"/>
                  </a:lnTo>
                  <a:lnTo>
                    <a:pt x="85" y="88"/>
                  </a:lnTo>
                  <a:lnTo>
                    <a:pt x="76" y="101"/>
                  </a:lnTo>
                  <a:lnTo>
                    <a:pt x="69" y="113"/>
                  </a:lnTo>
                  <a:lnTo>
                    <a:pt x="73" y="129"/>
                  </a:lnTo>
                  <a:lnTo>
                    <a:pt x="54" y="126"/>
                  </a:lnTo>
                  <a:lnTo>
                    <a:pt x="47" y="151"/>
                  </a:lnTo>
                  <a:lnTo>
                    <a:pt x="29" y="136"/>
                  </a:lnTo>
                  <a:lnTo>
                    <a:pt x="29" y="113"/>
                  </a:lnTo>
                  <a:lnTo>
                    <a:pt x="22" y="98"/>
                  </a:lnTo>
                  <a:lnTo>
                    <a:pt x="0" y="98"/>
                  </a:lnTo>
                  <a:lnTo>
                    <a:pt x="7" y="76"/>
                  </a:lnTo>
                  <a:lnTo>
                    <a:pt x="32" y="51"/>
                  </a:lnTo>
                  <a:lnTo>
                    <a:pt x="126" y="28"/>
                  </a:lnTo>
                  <a:lnTo>
                    <a:pt x="154" y="0"/>
                  </a:lnTo>
                  <a:lnTo>
                    <a:pt x="167" y="1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8" name="Freeform 49"/>
            <p:cNvSpPr>
              <a:spLocks/>
            </p:cNvSpPr>
            <p:nvPr/>
          </p:nvSpPr>
          <p:spPr bwMode="auto">
            <a:xfrm>
              <a:off x="4138" y="1425"/>
              <a:ext cx="55" cy="151"/>
            </a:xfrm>
            <a:custGeom>
              <a:avLst/>
              <a:gdLst>
                <a:gd name="T0" fmla="*/ 1 w 98"/>
                <a:gd name="T1" fmla="*/ 1 h 274"/>
                <a:gd name="T2" fmla="*/ 1 w 98"/>
                <a:gd name="T3" fmla="*/ 1 h 274"/>
                <a:gd name="T4" fmla="*/ 0 w 98"/>
                <a:gd name="T5" fmla="*/ 1 h 274"/>
                <a:gd name="T6" fmla="*/ 0 w 98"/>
                <a:gd name="T7" fmla="*/ 1 h 274"/>
                <a:gd name="T8" fmla="*/ 1 w 98"/>
                <a:gd name="T9" fmla="*/ 1 h 274"/>
                <a:gd name="T10" fmla="*/ 1 w 98"/>
                <a:gd name="T11" fmla="*/ 1 h 274"/>
                <a:gd name="T12" fmla="*/ 1 w 98"/>
                <a:gd name="T13" fmla="*/ 1 h 274"/>
                <a:gd name="T14" fmla="*/ 1 w 98"/>
                <a:gd name="T15" fmla="*/ 1 h 274"/>
                <a:gd name="T16" fmla="*/ 1 w 98"/>
                <a:gd name="T17" fmla="*/ 1 h 274"/>
                <a:gd name="T18" fmla="*/ 1 w 98"/>
                <a:gd name="T19" fmla="*/ 1 h 274"/>
                <a:gd name="T20" fmla="*/ 1 w 98"/>
                <a:gd name="T21" fmla="*/ 1 h 274"/>
                <a:gd name="T22" fmla="*/ 1 w 98"/>
                <a:gd name="T23" fmla="*/ 2 h 274"/>
                <a:gd name="T24" fmla="*/ 1 w 98"/>
                <a:gd name="T25" fmla="*/ 2 h 274"/>
                <a:gd name="T26" fmla="*/ 1 w 98"/>
                <a:gd name="T27" fmla="*/ 2 h 274"/>
                <a:gd name="T28" fmla="*/ 1 w 98"/>
                <a:gd name="T29" fmla="*/ 2 h 274"/>
                <a:gd name="T30" fmla="*/ 1 w 98"/>
                <a:gd name="T31" fmla="*/ 2 h 274"/>
                <a:gd name="T32" fmla="*/ 1 w 98"/>
                <a:gd name="T33" fmla="*/ 2 h 274"/>
                <a:gd name="T34" fmla="*/ 1 w 98"/>
                <a:gd name="T35" fmla="*/ 2 h 274"/>
                <a:gd name="T36" fmla="*/ 1 w 98"/>
                <a:gd name="T37" fmla="*/ 2 h 274"/>
                <a:gd name="T38" fmla="*/ 1 w 98"/>
                <a:gd name="T39" fmla="*/ 2 h 274"/>
                <a:gd name="T40" fmla="*/ 1 w 98"/>
                <a:gd name="T41" fmla="*/ 2 h 274"/>
                <a:gd name="T42" fmla="*/ 1 w 98"/>
                <a:gd name="T43" fmla="*/ 1 h 274"/>
                <a:gd name="T44" fmla="*/ 1 w 98"/>
                <a:gd name="T45" fmla="*/ 1 h 274"/>
                <a:gd name="T46" fmla="*/ 1 w 98"/>
                <a:gd name="T47" fmla="*/ 1 h 274"/>
                <a:gd name="T48" fmla="*/ 1 w 98"/>
                <a:gd name="T49" fmla="*/ 1 h 274"/>
                <a:gd name="T50" fmla="*/ 1 w 98"/>
                <a:gd name="T51" fmla="*/ 1 h 274"/>
                <a:gd name="T52" fmla="*/ 1 w 98"/>
                <a:gd name="T53" fmla="*/ 1 h 274"/>
                <a:gd name="T54" fmla="*/ 1 w 98"/>
                <a:gd name="T55" fmla="*/ 1 h 274"/>
                <a:gd name="T56" fmla="*/ 1 w 98"/>
                <a:gd name="T57" fmla="*/ 1 h 274"/>
                <a:gd name="T58" fmla="*/ 1 w 98"/>
                <a:gd name="T59" fmla="*/ 1 h 274"/>
                <a:gd name="T60" fmla="*/ 1 w 98"/>
                <a:gd name="T61" fmla="*/ 0 h 274"/>
                <a:gd name="T62" fmla="*/ 1 w 98"/>
                <a:gd name="T63" fmla="*/ 1 h 2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8" h="274">
                  <a:moveTo>
                    <a:pt x="13" y="3"/>
                  </a:moveTo>
                  <a:lnTo>
                    <a:pt x="19" y="47"/>
                  </a:lnTo>
                  <a:lnTo>
                    <a:pt x="0" y="66"/>
                  </a:lnTo>
                  <a:lnTo>
                    <a:pt x="0" y="75"/>
                  </a:lnTo>
                  <a:lnTo>
                    <a:pt x="6" y="66"/>
                  </a:lnTo>
                  <a:lnTo>
                    <a:pt x="16" y="69"/>
                  </a:lnTo>
                  <a:lnTo>
                    <a:pt x="25" y="69"/>
                  </a:lnTo>
                  <a:lnTo>
                    <a:pt x="6" y="91"/>
                  </a:lnTo>
                  <a:lnTo>
                    <a:pt x="22" y="94"/>
                  </a:lnTo>
                  <a:lnTo>
                    <a:pt x="22" y="110"/>
                  </a:lnTo>
                  <a:lnTo>
                    <a:pt x="38" y="113"/>
                  </a:lnTo>
                  <a:lnTo>
                    <a:pt x="44" y="182"/>
                  </a:lnTo>
                  <a:lnTo>
                    <a:pt x="38" y="208"/>
                  </a:lnTo>
                  <a:lnTo>
                    <a:pt x="32" y="223"/>
                  </a:lnTo>
                  <a:lnTo>
                    <a:pt x="47" y="211"/>
                  </a:lnTo>
                  <a:lnTo>
                    <a:pt x="54" y="205"/>
                  </a:lnTo>
                  <a:lnTo>
                    <a:pt x="66" y="220"/>
                  </a:lnTo>
                  <a:lnTo>
                    <a:pt x="82" y="258"/>
                  </a:lnTo>
                  <a:lnTo>
                    <a:pt x="98" y="274"/>
                  </a:lnTo>
                  <a:lnTo>
                    <a:pt x="98" y="255"/>
                  </a:lnTo>
                  <a:lnTo>
                    <a:pt x="82" y="189"/>
                  </a:lnTo>
                  <a:lnTo>
                    <a:pt x="66" y="154"/>
                  </a:lnTo>
                  <a:lnTo>
                    <a:pt x="54" y="126"/>
                  </a:lnTo>
                  <a:lnTo>
                    <a:pt x="51" y="94"/>
                  </a:lnTo>
                  <a:lnTo>
                    <a:pt x="60" y="85"/>
                  </a:lnTo>
                  <a:lnTo>
                    <a:pt x="82" y="79"/>
                  </a:lnTo>
                  <a:lnTo>
                    <a:pt x="91" y="66"/>
                  </a:lnTo>
                  <a:lnTo>
                    <a:pt x="82" y="53"/>
                  </a:lnTo>
                  <a:lnTo>
                    <a:pt x="73" y="19"/>
                  </a:lnTo>
                  <a:lnTo>
                    <a:pt x="44" y="25"/>
                  </a:lnTo>
                  <a:lnTo>
                    <a:pt x="22" y="0"/>
                  </a:lnTo>
                  <a:lnTo>
                    <a:pt x="13" y="3"/>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19" name="Freeform 50"/>
            <p:cNvSpPr>
              <a:spLocks/>
            </p:cNvSpPr>
            <p:nvPr/>
          </p:nvSpPr>
          <p:spPr bwMode="auto">
            <a:xfrm>
              <a:off x="4175" y="1456"/>
              <a:ext cx="89" cy="106"/>
            </a:xfrm>
            <a:custGeom>
              <a:avLst/>
              <a:gdLst>
                <a:gd name="T0" fmla="*/ 1 w 158"/>
                <a:gd name="T1" fmla="*/ 0 h 192"/>
                <a:gd name="T2" fmla="*/ 1 w 158"/>
                <a:gd name="T3" fmla="*/ 1 h 192"/>
                <a:gd name="T4" fmla="*/ 1 w 158"/>
                <a:gd name="T5" fmla="*/ 1 h 192"/>
                <a:gd name="T6" fmla="*/ 1 w 158"/>
                <a:gd name="T7" fmla="*/ 1 h 192"/>
                <a:gd name="T8" fmla="*/ 1 w 158"/>
                <a:gd name="T9" fmla="*/ 1 h 192"/>
                <a:gd name="T10" fmla="*/ 2 w 158"/>
                <a:gd name="T11" fmla="*/ 1 h 192"/>
                <a:gd name="T12" fmla="*/ 2 w 158"/>
                <a:gd name="T13" fmla="*/ 1 h 192"/>
                <a:gd name="T14" fmla="*/ 2 w 158"/>
                <a:gd name="T15" fmla="*/ 1 h 192"/>
                <a:gd name="T16" fmla="*/ 2 w 158"/>
                <a:gd name="T17" fmla="*/ 1 h 192"/>
                <a:gd name="T18" fmla="*/ 1 w 158"/>
                <a:gd name="T19" fmla="*/ 1 h 192"/>
                <a:gd name="T20" fmla="*/ 2 w 158"/>
                <a:gd name="T21" fmla="*/ 1 h 192"/>
                <a:gd name="T22" fmla="*/ 1 w 158"/>
                <a:gd name="T23" fmla="*/ 1 h 192"/>
                <a:gd name="T24" fmla="*/ 1 w 158"/>
                <a:gd name="T25" fmla="*/ 1 h 192"/>
                <a:gd name="T26" fmla="*/ 1 w 158"/>
                <a:gd name="T27" fmla="*/ 2 h 192"/>
                <a:gd name="T28" fmla="*/ 1 w 158"/>
                <a:gd name="T29" fmla="*/ 2 h 192"/>
                <a:gd name="T30" fmla="*/ 1 w 158"/>
                <a:gd name="T31" fmla="*/ 2 h 192"/>
                <a:gd name="T32" fmla="*/ 1 w 158"/>
                <a:gd name="T33" fmla="*/ 1 h 192"/>
                <a:gd name="T34" fmla="*/ 1 w 158"/>
                <a:gd name="T35" fmla="*/ 1 h 192"/>
                <a:gd name="T36" fmla="*/ 1 w 158"/>
                <a:gd name="T37" fmla="*/ 1 h 192"/>
                <a:gd name="T38" fmla="*/ 1 w 158"/>
                <a:gd name="T39" fmla="*/ 1 h 192"/>
                <a:gd name="T40" fmla="*/ 1 w 158"/>
                <a:gd name="T41" fmla="*/ 1 h 192"/>
                <a:gd name="T42" fmla="*/ 1 w 158"/>
                <a:gd name="T43" fmla="*/ 1 h 192"/>
                <a:gd name="T44" fmla="*/ 1 w 158"/>
                <a:gd name="T45" fmla="*/ 1 h 192"/>
                <a:gd name="T46" fmla="*/ 1 w 158"/>
                <a:gd name="T47" fmla="*/ 1 h 192"/>
                <a:gd name="T48" fmla="*/ 1 w 158"/>
                <a:gd name="T49" fmla="*/ 1 h 192"/>
                <a:gd name="T50" fmla="*/ 1 w 158"/>
                <a:gd name="T51" fmla="*/ 1 h 192"/>
                <a:gd name="T52" fmla="*/ 0 w 158"/>
                <a:gd name="T53" fmla="*/ 1 h 192"/>
                <a:gd name="T54" fmla="*/ 1 w 158"/>
                <a:gd name="T55" fmla="*/ 0 h 19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8" h="192">
                  <a:moveTo>
                    <a:pt x="16" y="0"/>
                  </a:moveTo>
                  <a:lnTo>
                    <a:pt x="38" y="12"/>
                  </a:lnTo>
                  <a:lnTo>
                    <a:pt x="70" y="18"/>
                  </a:lnTo>
                  <a:lnTo>
                    <a:pt x="98" y="40"/>
                  </a:lnTo>
                  <a:lnTo>
                    <a:pt x="117" y="53"/>
                  </a:lnTo>
                  <a:lnTo>
                    <a:pt x="133" y="56"/>
                  </a:lnTo>
                  <a:lnTo>
                    <a:pt x="151" y="50"/>
                  </a:lnTo>
                  <a:lnTo>
                    <a:pt x="158" y="56"/>
                  </a:lnTo>
                  <a:lnTo>
                    <a:pt x="151" y="72"/>
                  </a:lnTo>
                  <a:lnTo>
                    <a:pt x="126" y="85"/>
                  </a:lnTo>
                  <a:lnTo>
                    <a:pt x="139" y="103"/>
                  </a:lnTo>
                  <a:lnTo>
                    <a:pt x="123" y="148"/>
                  </a:lnTo>
                  <a:lnTo>
                    <a:pt x="104" y="148"/>
                  </a:lnTo>
                  <a:lnTo>
                    <a:pt x="79" y="185"/>
                  </a:lnTo>
                  <a:lnTo>
                    <a:pt x="44" y="192"/>
                  </a:lnTo>
                  <a:lnTo>
                    <a:pt x="38" y="173"/>
                  </a:lnTo>
                  <a:lnTo>
                    <a:pt x="38" y="144"/>
                  </a:lnTo>
                  <a:lnTo>
                    <a:pt x="57" y="151"/>
                  </a:lnTo>
                  <a:lnTo>
                    <a:pt x="73" y="151"/>
                  </a:lnTo>
                  <a:lnTo>
                    <a:pt x="79" y="135"/>
                  </a:lnTo>
                  <a:lnTo>
                    <a:pt x="66" y="125"/>
                  </a:lnTo>
                  <a:lnTo>
                    <a:pt x="73" y="119"/>
                  </a:lnTo>
                  <a:lnTo>
                    <a:pt x="85" y="113"/>
                  </a:lnTo>
                  <a:lnTo>
                    <a:pt x="88" y="100"/>
                  </a:lnTo>
                  <a:lnTo>
                    <a:pt x="76" y="85"/>
                  </a:lnTo>
                  <a:lnTo>
                    <a:pt x="22" y="56"/>
                  </a:lnTo>
                  <a:lnTo>
                    <a:pt x="0" y="18"/>
                  </a:lnTo>
                  <a:lnTo>
                    <a:pt x="16"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0" name="Freeform 51"/>
            <p:cNvSpPr>
              <a:spLocks/>
            </p:cNvSpPr>
            <p:nvPr/>
          </p:nvSpPr>
          <p:spPr bwMode="auto">
            <a:xfrm>
              <a:off x="4253" y="1442"/>
              <a:ext cx="23" cy="7"/>
            </a:xfrm>
            <a:custGeom>
              <a:avLst/>
              <a:gdLst>
                <a:gd name="T0" fmla="*/ 0 w 41"/>
                <a:gd name="T1" fmla="*/ 1 h 13"/>
                <a:gd name="T2" fmla="*/ 1 w 41"/>
                <a:gd name="T3" fmla="*/ 1 h 13"/>
                <a:gd name="T4" fmla="*/ 1 w 41"/>
                <a:gd name="T5" fmla="*/ 0 h 13"/>
                <a:gd name="T6" fmla="*/ 1 w 41"/>
                <a:gd name="T7" fmla="*/ 0 h 13"/>
                <a:gd name="T8" fmla="*/ 1 w 41"/>
                <a:gd name="T9" fmla="*/ 1 h 13"/>
                <a:gd name="T10" fmla="*/ 1 w 41"/>
                <a:gd name="T11" fmla="*/ 1 h 13"/>
                <a:gd name="T12" fmla="*/ 0 w 41"/>
                <a:gd name="T13" fmla="*/ 1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13">
                  <a:moveTo>
                    <a:pt x="0" y="10"/>
                  </a:moveTo>
                  <a:lnTo>
                    <a:pt x="3" y="4"/>
                  </a:lnTo>
                  <a:lnTo>
                    <a:pt x="12" y="0"/>
                  </a:lnTo>
                  <a:lnTo>
                    <a:pt x="31" y="0"/>
                  </a:lnTo>
                  <a:lnTo>
                    <a:pt x="41" y="7"/>
                  </a:lnTo>
                  <a:lnTo>
                    <a:pt x="31" y="13"/>
                  </a:lnTo>
                  <a:lnTo>
                    <a:pt x="0" y="1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1" name="Freeform 52"/>
            <p:cNvSpPr>
              <a:spLocks/>
            </p:cNvSpPr>
            <p:nvPr/>
          </p:nvSpPr>
          <p:spPr bwMode="auto">
            <a:xfrm>
              <a:off x="4234" y="1458"/>
              <a:ext cx="16" cy="14"/>
            </a:xfrm>
            <a:custGeom>
              <a:avLst/>
              <a:gdLst>
                <a:gd name="T0" fmla="*/ 1 w 29"/>
                <a:gd name="T1" fmla="*/ 0 h 25"/>
                <a:gd name="T2" fmla="*/ 1 w 29"/>
                <a:gd name="T3" fmla="*/ 1 h 25"/>
                <a:gd name="T4" fmla="*/ 0 w 29"/>
                <a:gd name="T5" fmla="*/ 1 h 25"/>
                <a:gd name="T6" fmla="*/ 1 w 29"/>
                <a:gd name="T7" fmla="*/ 1 h 25"/>
                <a:gd name="T8" fmla="*/ 1 w 29"/>
                <a:gd name="T9" fmla="*/ 1 h 25"/>
                <a:gd name="T10" fmla="*/ 1 w 29"/>
                <a:gd name="T11" fmla="*/ 1 h 25"/>
                <a:gd name="T12" fmla="*/ 1 w 29"/>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25">
                  <a:moveTo>
                    <a:pt x="19" y="0"/>
                  </a:moveTo>
                  <a:lnTo>
                    <a:pt x="6" y="6"/>
                  </a:lnTo>
                  <a:lnTo>
                    <a:pt x="0" y="15"/>
                  </a:lnTo>
                  <a:lnTo>
                    <a:pt x="6" y="25"/>
                  </a:lnTo>
                  <a:lnTo>
                    <a:pt x="19" y="9"/>
                  </a:lnTo>
                  <a:lnTo>
                    <a:pt x="29" y="12"/>
                  </a:lnTo>
                  <a:lnTo>
                    <a:pt x="19"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2" name="Freeform 53"/>
            <p:cNvSpPr>
              <a:spLocks/>
            </p:cNvSpPr>
            <p:nvPr/>
          </p:nvSpPr>
          <p:spPr bwMode="auto">
            <a:xfrm>
              <a:off x="4252" y="1465"/>
              <a:ext cx="15" cy="12"/>
            </a:xfrm>
            <a:custGeom>
              <a:avLst/>
              <a:gdLst>
                <a:gd name="T0" fmla="*/ 0 w 28"/>
                <a:gd name="T1" fmla="*/ 1 h 22"/>
                <a:gd name="T2" fmla="*/ 1 w 28"/>
                <a:gd name="T3" fmla="*/ 1 h 22"/>
                <a:gd name="T4" fmla="*/ 1 w 28"/>
                <a:gd name="T5" fmla="*/ 0 h 22"/>
                <a:gd name="T6" fmla="*/ 1 w 28"/>
                <a:gd name="T7" fmla="*/ 1 h 22"/>
                <a:gd name="T8" fmla="*/ 1 w 28"/>
                <a:gd name="T9" fmla="*/ 1 h 22"/>
                <a:gd name="T10" fmla="*/ 1 w 28"/>
                <a:gd name="T11" fmla="*/ 1 h 22"/>
                <a:gd name="T12" fmla="*/ 0 w 28"/>
                <a:gd name="T13" fmla="*/ 1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22">
                  <a:moveTo>
                    <a:pt x="0" y="7"/>
                  </a:moveTo>
                  <a:lnTo>
                    <a:pt x="15" y="10"/>
                  </a:lnTo>
                  <a:lnTo>
                    <a:pt x="19" y="0"/>
                  </a:lnTo>
                  <a:lnTo>
                    <a:pt x="28" y="7"/>
                  </a:lnTo>
                  <a:lnTo>
                    <a:pt x="22" y="22"/>
                  </a:lnTo>
                  <a:lnTo>
                    <a:pt x="3" y="13"/>
                  </a:lnTo>
                  <a:lnTo>
                    <a:pt x="0" y="7"/>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3" name="Freeform 54"/>
            <p:cNvSpPr>
              <a:spLocks/>
            </p:cNvSpPr>
            <p:nvPr/>
          </p:nvSpPr>
          <p:spPr bwMode="auto">
            <a:xfrm>
              <a:off x="4262" y="1536"/>
              <a:ext cx="192" cy="185"/>
            </a:xfrm>
            <a:custGeom>
              <a:avLst/>
              <a:gdLst>
                <a:gd name="T0" fmla="*/ 0 w 340"/>
                <a:gd name="T1" fmla="*/ 0 h 337"/>
                <a:gd name="T2" fmla="*/ 0 w 340"/>
                <a:gd name="T3" fmla="*/ 1 h 337"/>
                <a:gd name="T4" fmla="*/ 1 w 340"/>
                <a:gd name="T5" fmla="*/ 1 h 337"/>
                <a:gd name="T6" fmla="*/ 1 w 340"/>
                <a:gd name="T7" fmla="*/ 1 h 337"/>
                <a:gd name="T8" fmla="*/ 1 w 340"/>
                <a:gd name="T9" fmla="*/ 1 h 337"/>
                <a:gd name="T10" fmla="*/ 1 w 340"/>
                <a:gd name="T11" fmla="*/ 2 h 337"/>
                <a:gd name="T12" fmla="*/ 1 w 340"/>
                <a:gd name="T13" fmla="*/ 1 h 337"/>
                <a:gd name="T14" fmla="*/ 1 w 340"/>
                <a:gd name="T15" fmla="*/ 1 h 337"/>
                <a:gd name="T16" fmla="*/ 2 w 340"/>
                <a:gd name="T17" fmla="*/ 1 h 337"/>
                <a:gd name="T18" fmla="*/ 2 w 340"/>
                <a:gd name="T19" fmla="*/ 2 h 337"/>
                <a:gd name="T20" fmla="*/ 2 w 340"/>
                <a:gd name="T21" fmla="*/ 2 h 337"/>
                <a:gd name="T22" fmla="*/ 2 w 340"/>
                <a:gd name="T23" fmla="*/ 2 h 337"/>
                <a:gd name="T24" fmla="*/ 2 w 340"/>
                <a:gd name="T25" fmla="*/ 2 h 337"/>
                <a:gd name="T26" fmla="*/ 2 w 340"/>
                <a:gd name="T27" fmla="*/ 2 h 337"/>
                <a:gd name="T28" fmla="*/ 3 w 340"/>
                <a:gd name="T29" fmla="*/ 3 h 337"/>
                <a:gd name="T30" fmla="*/ 3 w 340"/>
                <a:gd name="T31" fmla="*/ 3 h 337"/>
                <a:gd name="T32" fmla="*/ 3 w 340"/>
                <a:gd name="T33" fmla="*/ 2 h 337"/>
                <a:gd name="T34" fmla="*/ 3 w 340"/>
                <a:gd name="T35" fmla="*/ 2 h 337"/>
                <a:gd name="T36" fmla="*/ 3 w 340"/>
                <a:gd name="T37" fmla="*/ 2 h 337"/>
                <a:gd name="T38" fmla="*/ 3 w 340"/>
                <a:gd name="T39" fmla="*/ 2 h 337"/>
                <a:gd name="T40" fmla="*/ 3 w 340"/>
                <a:gd name="T41" fmla="*/ 2 h 337"/>
                <a:gd name="T42" fmla="*/ 2 w 340"/>
                <a:gd name="T43" fmla="*/ 1 h 337"/>
                <a:gd name="T44" fmla="*/ 3 w 340"/>
                <a:gd name="T45" fmla="*/ 1 h 337"/>
                <a:gd name="T46" fmla="*/ 3 w 340"/>
                <a:gd name="T47" fmla="*/ 1 h 337"/>
                <a:gd name="T48" fmla="*/ 3 w 340"/>
                <a:gd name="T49" fmla="*/ 1 h 337"/>
                <a:gd name="T50" fmla="*/ 2 w 340"/>
                <a:gd name="T51" fmla="*/ 1 h 337"/>
                <a:gd name="T52" fmla="*/ 2 w 340"/>
                <a:gd name="T53" fmla="*/ 1 h 337"/>
                <a:gd name="T54" fmla="*/ 2 w 340"/>
                <a:gd name="T55" fmla="*/ 1 h 337"/>
                <a:gd name="T56" fmla="*/ 2 w 340"/>
                <a:gd name="T57" fmla="*/ 1 h 337"/>
                <a:gd name="T58" fmla="*/ 2 w 340"/>
                <a:gd name="T59" fmla="*/ 1 h 337"/>
                <a:gd name="T60" fmla="*/ 1 w 340"/>
                <a:gd name="T61" fmla="*/ 1 h 337"/>
                <a:gd name="T62" fmla="*/ 1 w 340"/>
                <a:gd name="T63" fmla="*/ 1 h 337"/>
                <a:gd name="T64" fmla="*/ 1 w 340"/>
                <a:gd name="T65" fmla="*/ 1 h 337"/>
                <a:gd name="T66" fmla="*/ 1 w 340"/>
                <a:gd name="T67" fmla="*/ 1 h 337"/>
                <a:gd name="T68" fmla="*/ 1 w 340"/>
                <a:gd name="T69" fmla="*/ 1 h 337"/>
                <a:gd name="T70" fmla="*/ 1 w 340"/>
                <a:gd name="T71" fmla="*/ 1 h 337"/>
                <a:gd name="T72" fmla="*/ 1 w 340"/>
                <a:gd name="T73" fmla="*/ 1 h 337"/>
                <a:gd name="T74" fmla="*/ 1 w 340"/>
                <a:gd name="T75" fmla="*/ 1 h 337"/>
                <a:gd name="T76" fmla="*/ 1 w 340"/>
                <a:gd name="T77" fmla="*/ 1 h 337"/>
                <a:gd name="T78" fmla="*/ 1 w 340"/>
                <a:gd name="T79" fmla="*/ 1 h 337"/>
                <a:gd name="T80" fmla="*/ 1 w 340"/>
                <a:gd name="T81" fmla="*/ 1 h 337"/>
                <a:gd name="T82" fmla="*/ 1 w 340"/>
                <a:gd name="T83" fmla="*/ 1 h 337"/>
                <a:gd name="T84" fmla="*/ 1 w 340"/>
                <a:gd name="T85" fmla="*/ 1 h 337"/>
                <a:gd name="T86" fmla="*/ 1 w 340"/>
                <a:gd name="T87" fmla="*/ 1 h 337"/>
                <a:gd name="T88" fmla="*/ 0 w 340"/>
                <a:gd name="T89" fmla="*/ 0 h 3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337">
                  <a:moveTo>
                    <a:pt x="0" y="0"/>
                  </a:moveTo>
                  <a:lnTo>
                    <a:pt x="0" y="51"/>
                  </a:lnTo>
                  <a:lnTo>
                    <a:pt x="15" y="89"/>
                  </a:lnTo>
                  <a:lnTo>
                    <a:pt x="47" y="114"/>
                  </a:lnTo>
                  <a:lnTo>
                    <a:pt x="69" y="161"/>
                  </a:lnTo>
                  <a:lnTo>
                    <a:pt x="78" y="192"/>
                  </a:lnTo>
                  <a:lnTo>
                    <a:pt x="85" y="145"/>
                  </a:lnTo>
                  <a:lnTo>
                    <a:pt x="81" y="111"/>
                  </a:lnTo>
                  <a:lnTo>
                    <a:pt x="141" y="151"/>
                  </a:lnTo>
                  <a:lnTo>
                    <a:pt x="163" y="202"/>
                  </a:lnTo>
                  <a:lnTo>
                    <a:pt x="170" y="230"/>
                  </a:lnTo>
                  <a:lnTo>
                    <a:pt x="135" y="183"/>
                  </a:lnTo>
                  <a:lnTo>
                    <a:pt x="132" y="218"/>
                  </a:lnTo>
                  <a:lnTo>
                    <a:pt x="195" y="303"/>
                  </a:lnTo>
                  <a:lnTo>
                    <a:pt x="340" y="337"/>
                  </a:lnTo>
                  <a:lnTo>
                    <a:pt x="324" y="315"/>
                  </a:lnTo>
                  <a:lnTo>
                    <a:pt x="336" y="303"/>
                  </a:lnTo>
                  <a:lnTo>
                    <a:pt x="327" y="268"/>
                  </a:lnTo>
                  <a:lnTo>
                    <a:pt x="314" y="259"/>
                  </a:lnTo>
                  <a:lnTo>
                    <a:pt x="292" y="249"/>
                  </a:lnTo>
                  <a:lnTo>
                    <a:pt x="255" y="205"/>
                  </a:lnTo>
                  <a:lnTo>
                    <a:pt x="226" y="170"/>
                  </a:lnTo>
                  <a:lnTo>
                    <a:pt x="233" y="164"/>
                  </a:lnTo>
                  <a:lnTo>
                    <a:pt x="242" y="170"/>
                  </a:lnTo>
                  <a:lnTo>
                    <a:pt x="236" y="151"/>
                  </a:lnTo>
                  <a:lnTo>
                    <a:pt x="217" y="123"/>
                  </a:lnTo>
                  <a:lnTo>
                    <a:pt x="185" y="126"/>
                  </a:lnTo>
                  <a:lnTo>
                    <a:pt x="188" y="117"/>
                  </a:lnTo>
                  <a:lnTo>
                    <a:pt x="160" y="111"/>
                  </a:lnTo>
                  <a:lnTo>
                    <a:pt x="132" y="89"/>
                  </a:lnTo>
                  <a:lnTo>
                    <a:pt x="85" y="29"/>
                  </a:lnTo>
                  <a:lnTo>
                    <a:pt x="53" y="22"/>
                  </a:lnTo>
                  <a:lnTo>
                    <a:pt x="63" y="41"/>
                  </a:lnTo>
                  <a:lnTo>
                    <a:pt x="78" y="51"/>
                  </a:lnTo>
                  <a:lnTo>
                    <a:pt x="100" y="79"/>
                  </a:lnTo>
                  <a:lnTo>
                    <a:pt x="129" y="98"/>
                  </a:lnTo>
                  <a:lnTo>
                    <a:pt x="100" y="92"/>
                  </a:lnTo>
                  <a:lnTo>
                    <a:pt x="85" y="66"/>
                  </a:lnTo>
                  <a:lnTo>
                    <a:pt x="63" y="57"/>
                  </a:lnTo>
                  <a:lnTo>
                    <a:pt x="59" y="63"/>
                  </a:lnTo>
                  <a:lnTo>
                    <a:pt x="69" y="76"/>
                  </a:lnTo>
                  <a:lnTo>
                    <a:pt x="66" y="85"/>
                  </a:lnTo>
                  <a:lnTo>
                    <a:pt x="41" y="82"/>
                  </a:lnTo>
                  <a:lnTo>
                    <a:pt x="9" y="29"/>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4" name="Freeform 55"/>
            <p:cNvSpPr>
              <a:spLocks/>
            </p:cNvSpPr>
            <p:nvPr/>
          </p:nvSpPr>
          <p:spPr bwMode="auto">
            <a:xfrm>
              <a:off x="4292" y="1517"/>
              <a:ext cx="28" cy="27"/>
            </a:xfrm>
            <a:custGeom>
              <a:avLst/>
              <a:gdLst>
                <a:gd name="T0" fmla="*/ 1 w 50"/>
                <a:gd name="T1" fmla="*/ 0 h 50"/>
                <a:gd name="T2" fmla="*/ 0 w 50"/>
                <a:gd name="T3" fmla="*/ 1 h 50"/>
                <a:gd name="T4" fmla="*/ 1 w 50"/>
                <a:gd name="T5" fmla="*/ 1 h 50"/>
                <a:gd name="T6" fmla="*/ 1 w 50"/>
                <a:gd name="T7" fmla="*/ 1 h 50"/>
                <a:gd name="T8" fmla="*/ 1 w 50"/>
                <a:gd name="T9" fmla="*/ 1 h 50"/>
                <a:gd name="T10" fmla="*/ 1 w 50"/>
                <a:gd name="T11" fmla="*/ 1 h 50"/>
                <a:gd name="T12" fmla="*/ 1 w 50"/>
                <a:gd name="T13" fmla="*/ 0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0">
                  <a:moveTo>
                    <a:pt x="3" y="0"/>
                  </a:moveTo>
                  <a:lnTo>
                    <a:pt x="0" y="22"/>
                  </a:lnTo>
                  <a:lnTo>
                    <a:pt x="22" y="47"/>
                  </a:lnTo>
                  <a:lnTo>
                    <a:pt x="50" y="50"/>
                  </a:lnTo>
                  <a:lnTo>
                    <a:pt x="47" y="31"/>
                  </a:lnTo>
                  <a:lnTo>
                    <a:pt x="35" y="12"/>
                  </a:lnTo>
                  <a:lnTo>
                    <a:pt x="3"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5" name="Freeform 56"/>
            <p:cNvSpPr>
              <a:spLocks/>
            </p:cNvSpPr>
            <p:nvPr/>
          </p:nvSpPr>
          <p:spPr bwMode="auto">
            <a:xfrm>
              <a:off x="4262" y="1635"/>
              <a:ext cx="80" cy="53"/>
            </a:xfrm>
            <a:custGeom>
              <a:avLst/>
              <a:gdLst>
                <a:gd name="T0" fmla="*/ 1 w 141"/>
                <a:gd name="T1" fmla="*/ 1 h 97"/>
                <a:gd name="T2" fmla="*/ 1 w 141"/>
                <a:gd name="T3" fmla="*/ 1 h 97"/>
                <a:gd name="T4" fmla="*/ 1 w 141"/>
                <a:gd name="T5" fmla="*/ 1 h 97"/>
                <a:gd name="T6" fmla="*/ 1 w 141"/>
                <a:gd name="T7" fmla="*/ 1 h 97"/>
                <a:gd name="T8" fmla="*/ 0 w 141"/>
                <a:gd name="T9" fmla="*/ 1 h 97"/>
                <a:gd name="T10" fmla="*/ 1 w 141"/>
                <a:gd name="T11" fmla="*/ 1 h 97"/>
                <a:gd name="T12" fmla="*/ 1 w 141"/>
                <a:gd name="T13" fmla="*/ 1 h 97"/>
                <a:gd name="T14" fmla="*/ 2 w 141"/>
                <a:gd name="T15" fmla="*/ 1 h 97"/>
                <a:gd name="T16" fmla="*/ 2 w 141"/>
                <a:gd name="T17" fmla="*/ 0 h 97"/>
                <a:gd name="T18" fmla="*/ 1 w 141"/>
                <a:gd name="T19" fmla="*/ 1 h 97"/>
                <a:gd name="T20" fmla="*/ 1 w 141"/>
                <a:gd name="T21" fmla="*/ 1 h 97"/>
                <a:gd name="T22" fmla="*/ 1 w 141"/>
                <a:gd name="T23" fmla="*/ 1 h 97"/>
                <a:gd name="T24" fmla="*/ 1 w 141"/>
                <a:gd name="T25" fmla="*/ 1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1" h="97">
                  <a:moveTo>
                    <a:pt x="69" y="9"/>
                  </a:moveTo>
                  <a:lnTo>
                    <a:pt x="56" y="28"/>
                  </a:lnTo>
                  <a:lnTo>
                    <a:pt x="44" y="63"/>
                  </a:lnTo>
                  <a:lnTo>
                    <a:pt x="9" y="85"/>
                  </a:lnTo>
                  <a:lnTo>
                    <a:pt x="0" y="97"/>
                  </a:lnTo>
                  <a:lnTo>
                    <a:pt x="47" y="94"/>
                  </a:lnTo>
                  <a:lnTo>
                    <a:pt x="97" y="69"/>
                  </a:lnTo>
                  <a:lnTo>
                    <a:pt x="141" y="12"/>
                  </a:lnTo>
                  <a:lnTo>
                    <a:pt x="132" y="0"/>
                  </a:lnTo>
                  <a:lnTo>
                    <a:pt x="100" y="25"/>
                  </a:lnTo>
                  <a:lnTo>
                    <a:pt x="85" y="31"/>
                  </a:lnTo>
                  <a:lnTo>
                    <a:pt x="69" y="22"/>
                  </a:lnTo>
                  <a:lnTo>
                    <a:pt x="69" y="9"/>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6" name="Freeform 57"/>
            <p:cNvSpPr>
              <a:spLocks/>
            </p:cNvSpPr>
            <p:nvPr/>
          </p:nvSpPr>
          <p:spPr bwMode="auto">
            <a:xfrm>
              <a:off x="4202" y="1623"/>
              <a:ext cx="27" cy="10"/>
            </a:xfrm>
            <a:custGeom>
              <a:avLst/>
              <a:gdLst>
                <a:gd name="T0" fmla="*/ 0 w 47"/>
                <a:gd name="T1" fmla="*/ 1 h 19"/>
                <a:gd name="T2" fmla="*/ 1 w 47"/>
                <a:gd name="T3" fmla="*/ 0 h 19"/>
                <a:gd name="T4" fmla="*/ 1 w 47"/>
                <a:gd name="T5" fmla="*/ 1 h 19"/>
                <a:gd name="T6" fmla="*/ 1 w 47"/>
                <a:gd name="T7" fmla="*/ 1 h 19"/>
                <a:gd name="T8" fmla="*/ 0 w 47"/>
                <a:gd name="T9" fmla="*/ 1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9">
                  <a:moveTo>
                    <a:pt x="0" y="6"/>
                  </a:moveTo>
                  <a:lnTo>
                    <a:pt x="18" y="0"/>
                  </a:lnTo>
                  <a:lnTo>
                    <a:pt x="47" y="3"/>
                  </a:lnTo>
                  <a:lnTo>
                    <a:pt x="28" y="19"/>
                  </a:lnTo>
                  <a:lnTo>
                    <a:pt x="0" y="6"/>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7" name="Freeform 58"/>
            <p:cNvSpPr>
              <a:spLocks/>
            </p:cNvSpPr>
            <p:nvPr/>
          </p:nvSpPr>
          <p:spPr bwMode="auto">
            <a:xfrm>
              <a:off x="4221" y="1653"/>
              <a:ext cx="48" cy="37"/>
            </a:xfrm>
            <a:custGeom>
              <a:avLst/>
              <a:gdLst>
                <a:gd name="T0" fmla="*/ 0 w 85"/>
                <a:gd name="T1" fmla="*/ 0 h 67"/>
                <a:gd name="T2" fmla="*/ 1 w 85"/>
                <a:gd name="T3" fmla="*/ 1 h 67"/>
                <a:gd name="T4" fmla="*/ 1 w 85"/>
                <a:gd name="T5" fmla="*/ 1 h 67"/>
                <a:gd name="T6" fmla="*/ 1 w 85"/>
                <a:gd name="T7" fmla="*/ 1 h 67"/>
                <a:gd name="T8" fmla="*/ 1 w 85"/>
                <a:gd name="T9" fmla="*/ 1 h 67"/>
                <a:gd name="T10" fmla="*/ 1 w 85"/>
                <a:gd name="T11" fmla="*/ 1 h 67"/>
                <a:gd name="T12" fmla="*/ 1 w 85"/>
                <a:gd name="T13" fmla="*/ 1 h 67"/>
                <a:gd name="T14" fmla="*/ 1 w 85"/>
                <a:gd name="T15" fmla="*/ 1 h 67"/>
                <a:gd name="T16" fmla="*/ 0 w 85"/>
                <a:gd name="T17" fmla="*/ 0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5" h="67">
                  <a:moveTo>
                    <a:pt x="0" y="0"/>
                  </a:moveTo>
                  <a:lnTo>
                    <a:pt x="3" y="45"/>
                  </a:lnTo>
                  <a:lnTo>
                    <a:pt x="13" y="67"/>
                  </a:lnTo>
                  <a:lnTo>
                    <a:pt x="54" y="67"/>
                  </a:lnTo>
                  <a:lnTo>
                    <a:pt x="85" y="60"/>
                  </a:lnTo>
                  <a:lnTo>
                    <a:pt x="85" y="51"/>
                  </a:lnTo>
                  <a:lnTo>
                    <a:pt x="28" y="51"/>
                  </a:lnTo>
                  <a:lnTo>
                    <a:pt x="22" y="38"/>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8" name="Freeform 59"/>
            <p:cNvSpPr>
              <a:spLocks/>
            </p:cNvSpPr>
            <p:nvPr/>
          </p:nvSpPr>
          <p:spPr bwMode="auto">
            <a:xfrm>
              <a:off x="4218" y="1636"/>
              <a:ext cx="9" cy="14"/>
            </a:xfrm>
            <a:custGeom>
              <a:avLst/>
              <a:gdLst>
                <a:gd name="T0" fmla="*/ 0 w 16"/>
                <a:gd name="T1" fmla="*/ 0 h 25"/>
                <a:gd name="T2" fmla="*/ 1 w 16"/>
                <a:gd name="T3" fmla="*/ 1 h 25"/>
                <a:gd name="T4" fmla="*/ 1 w 16"/>
                <a:gd name="T5" fmla="*/ 1 h 25"/>
                <a:gd name="T6" fmla="*/ 0 w 16"/>
                <a:gd name="T7" fmla="*/ 0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25">
                  <a:moveTo>
                    <a:pt x="0" y="0"/>
                  </a:moveTo>
                  <a:lnTo>
                    <a:pt x="3" y="25"/>
                  </a:lnTo>
                  <a:lnTo>
                    <a:pt x="16" y="6"/>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29" name="Freeform 60"/>
            <p:cNvSpPr>
              <a:spLocks/>
            </p:cNvSpPr>
            <p:nvPr/>
          </p:nvSpPr>
          <p:spPr bwMode="auto">
            <a:xfrm>
              <a:off x="4119" y="1581"/>
              <a:ext cx="33" cy="28"/>
            </a:xfrm>
            <a:custGeom>
              <a:avLst/>
              <a:gdLst>
                <a:gd name="T0" fmla="*/ 0 w 59"/>
                <a:gd name="T1" fmla="*/ 1 h 51"/>
                <a:gd name="T2" fmla="*/ 1 w 59"/>
                <a:gd name="T3" fmla="*/ 1 h 51"/>
                <a:gd name="T4" fmla="*/ 1 w 59"/>
                <a:gd name="T5" fmla="*/ 0 h 51"/>
                <a:gd name="T6" fmla="*/ 1 w 59"/>
                <a:gd name="T7" fmla="*/ 1 h 51"/>
                <a:gd name="T8" fmla="*/ 1 w 59"/>
                <a:gd name="T9" fmla="*/ 1 h 51"/>
                <a:gd name="T10" fmla="*/ 1 w 59"/>
                <a:gd name="T11" fmla="*/ 1 h 51"/>
                <a:gd name="T12" fmla="*/ 0 w 59"/>
                <a:gd name="T13" fmla="*/ 1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 h="51">
                  <a:moveTo>
                    <a:pt x="0" y="10"/>
                  </a:moveTo>
                  <a:lnTo>
                    <a:pt x="22" y="3"/>
                  </a:lnTo>
                  <a:lnTo>
                    <a:pt x="59" y="0"/>
                  </a:lnTo>
                  <a:lnTo>
                    <a:pt x="34" y="19"/>
                  </a:lnTo>
                  <a:lnTo>
                    <a:pt x="12" y="51"/>
                  </a:lnTo>
                  <a:lnTo>
                    <a:pt x="12" y="25"/>
                  </a:lnTo>
                  <a:lnTo>
                    <a:pt x="0" y="1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0" name="Freeform 61"/>
            <p:cNvSpPr>
              <a:spLocks/>
            </p:cNvSpPr>
            <p:nvPr/>
          </p:nvSpPr>
          <p:spPr bwMode="auto">
            <a:xfrm>
              <a:off x="4079" y="1645"/>
              <a:ext cx="108" cy="159"/>
            </a:xfrm>
            <a:custGeom>
              <a:avLst/>
              <a:gdLst>
                <a:gd name="T0" fmla="*/ 1 w 192"/>
                <a:gd name="T1" fmla="*/ 0 h 289"/>
                <a:gd name="T2" fmla="*/ 0 w 192"/>
                <a:gd name="T3" fmla="*/ 1 h 289"/>
                <a:gd name="T4" fmla="*/ 1 w 192"/>
                <a:gd name="T5" fmla="*/ 1 h 289"/>
                <a:gd name="T6" fmla="*/ 1 w 192"/>
                <a:gd name="T7" fmla="*/ 1 h 289"/>
                <a:gd name="T8" fmla="*/ 1 w 192"/>
                <a:gd name="T9" fmla="*/ 2 h 289"/>
                <a:gd name="T10" fmla="*/ 1 w 192"/>
                <a:gd name="T11" fmla="*/ 2 h 289"/>
                <a:gd name="T12" fmla="*/ 1 w 192"/>
                <a:gd name="T13" fmla="*/ 2 h 289"/>
                <a:gd name="T14" fmla="*/ 1 w 192"/>
                <a:gd name="T15" fmla="*/ 2 h 289"/>
                <a:gd name="T16" fmla="*/ 2 w 192"/>
                <a:gd name="T17" fmla="*/ 2 h 289"/>
                <a:gd name="T18" fmla="*/ 2 w 192"/>
                <a:gd name="T19" fmla="*/ 2 h 289"/>
                <a:gd name="T20" fmla="*/ 2 w 192"/>
                <a:gd name="T21" fmla="*/ 2 h 289"/>
                <a:gd name="T22" fmla="*/ 2 w 192"/>
                <a:gd name="T23" fmla="*/ 2 h 289"/>
                <a:gd name="T24" fmla="*/ 2 w 192"/>
                <a:gd name="T25" fmla="*/ 2 h 289"/>
                <a:gd name="T26" fmla="*/ 1 w 192"/>
                <a:gd name="T27" fmla="*/ 2 h 289"/>
                <a:gd name="T28" fmla="*/ 1 w 192"/>
                <a:gd name="T29" fmla="*/ 2 h 289"/>
                <a:gd name="T30" fmla="*/ 1 w 192"/>
                <a:gd name="T31" fmla="*/ 2 h 289"/>
                <a:gd name="T32" fmla="*/ 1 w 192"/>
                <a:gd name="T33" fmla="*/ 1 h 289"/>
                <a:gd name="T34" fmla="*/ 1 w 192"/>
                <a:gd name="T35" fmla="*/ 2 h 289"/>
                <a:gd name="T36" fmla="*/ 1 w 192"/>
                <a:gd name="T37" fmla="*/ 1 h 289"/>
                <a:gd name="T38" fmla="*/ 1 w 192"/>
                <a:gd name="T39" fmla="*/ 1 h 289"/>
                <a:gd name="T40" fmla="*/ 1 w 192"/>
                <a:gd name="T41" fmla="*/ 1 h 289"/>
                <a:gd name="T42" fmla="*/ 2 w 192"/>
                <a:gd name="T43" fmla="*/ 1 h 289"/>
                <a:gd name="T44" fmla="*/ 2 w 192"/>
                <a:gd name="T45" fmla="*/ 1 h 289"/>
                <a:gd name="T46" fmla="*/ 2 w 192"/>
                <a:gd name="T47" fmla="*/ 1 h 289"/>
                <a:gd name="T48" fmla="*/ 1 w 192"/>
                <a:gd name="T49" fmla="*/ 1 h 289"/>
                <a:gd name="T50" fmla="*/ 1 w 192"/>
                <a:gd name="T51" fmla="*/ 1 h 289"/>
                <a:gd name="T52" fmla="*/ 1 w 192"/>
                <a:gd name="T53" fmla="*/ 1 h 289"/>
                <a:gd name="T54" fmla="*/ 1 w 192"/>
                <a:gd name="T55" fmla="*/ 1 h 289"/>
                <a:gd name="T56" fmla="*/ 1 w 192"/>
                <a:gd name="T57" fmla="*/ 1 h 289"/>
                <a:gd name="T58" fmla="*/ 1 w 192"/>
                <a:gd name="T59" fmla="*/ 1 h 289"/>
                <a:gd name="T60" fmla="*/ 1 w 192"/>
                <a:gd name="T61" fmla="*/ 1 h 289"/>
                <a:gd name="T62" fmla="*/ 1 w 192"/>
                <a:gd name="T63" fmla="*/ 1 h 289"/>
                <a:gd name="T64" fmla="*/ 1 w 192"/>
                <a:gd name="T65" fmla="*/ 1 h 289"/>
                <a:gd name="T66" fmla="*/ 1 w 192"/>
                <a:gd name="T67" fmla="*/ 1 h 289"/>
                <a:gd name="T68" fmla="*/ 1 w 192"/>
                <a:gd name="T69" fmla="*/ 0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2" h="289">
                  <a:moveTo>
                    <a:pt x="3" y="0"/>
                  </a:moveTo>
                  <a:lnTo>
                    <a:pt x="0" y="25"/>
                  </a:lnTo>
                  <a:lnTo>
                    <a:pt x="22" y="66"/>
                  </a:lnTo>
                  <a:lnTo>
                    <a:pt x="60" y="132"/>
                  </a:lnTo>
                  <a:lnTo>
                    <a:pt x="88" y="242"/>
                  </a:lnTo>
                  <a:lnTo>
                    <a:pt x="85" y="289"/>
                  </a:lnTo>
                  <a:lnTo>
                    <a:pt x="98" y="261"/>
                  </a:lnTo>
                  <a:lnTo>
                    <a:pt x="123" y="270"/>
                  </a:lnTo>
                  <a:lnTo>
                    <a:pt x="164" y="274"/>
                  </a:lnTo>
                  <a:lnTo>
                    <a:pt x="192" y="242"/>
                  </a:lnTo>
                  <a:lnTo>
                    <a:pt x="167" y="226"/>
                  </a:lnTo>
                  <a:lnTo>
                    <a:pt x="170" y="195"/>
                  </a:lnTo>
                  <a:lnTo>
                    <a:pt x="148" y="201"/>
                  </a:lnTo>
                  <a:lnTo>
                    <a:pt x="126" y="192"/>
                  </a:lnTo>
                  <a:lnTo>
                    <a:pt x="120" y="211"/>
                  </a:lnTo>
                  <a:lnTo>
                    <a:pt x="95" y="192"/>
                  </a:lnTo>
                  <a:lnTo>
                    <a:pt x="79" y="167"/>
                  </a:lnTo>
                  <a:lnTo>
                    <a:pt x="114" y="173"/>
                  </a:lnTo>
                  <a:lnTo>
                    <a:pt x="129" y="163"/>
                  </a:lnTo>
                  <a:lnTo>
                    <a:pt x="114" y="148"/>
                  </a:lnTo>
                  <a:lnTo>
                    <a:pt x="104" y="132"/>
                  </a:lnTo>
                  <a:lnTo>
                    <a:pt x="148" y="100"/>
                  </a:lnTo>
                  <a:lnTo>
                    <a:pt x="177" y="85"/>
                  </a:lnTo>
                  <a:lnTo>
                    <a:pt x="155" y="82"/>
                  </a:lnTo>
                  <a:lnTo>
                    <a:pt x="114" y="88"/>
                  </a:lnTo>
                  <a:lnTo>
                    <a:pt x="101" y="78"/>
                  </a:lnTo>
                  <a:lnTo>
                    <a:pt x="110" y="63"/>
                  </a:lnTo>
                  <a:lnTo>
                    <a:pt x="95" y="63"/>
                  </a:lnTo>
                  <a:lnTo>
                    <a:pt x="88" y="53"/>
                  </a:lnTo>
                  <a:lnTo>
                    <a:pt x="79" y="66"/>
                  </a:lnTo>
                  <a:lnTo>
                    <a:pt x="82" y="82"/>
                  </a:lnTo>
                  <a:lnTo>
                    <a:pt x="63" y="69"/>
                  </a:lnTo>
                  <a:lnTo>
                    <a:pt x="41" y="41"/>
                  </a:lnTo>
                  <a:lnTo>
                    <a:pt x="32" y="6"/>
                  </a:lnTo>
                  <a:lnTo>
                    <a:pt x="3"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1" name="Freeform 62"/>
            <p:cNvSpPr>
              <a:spLocks/>
            </p:cNvSpPr>
            <p:nvPr/>
          </p:nvSpPr>
          <p:spPr bwMode="auto">
            <a:xfrm>
              <a:off x="4211" y="1718"/>
              <a:ext cx="21" cy="7"/>
            </a:xfrm>
            <a:custGeom>
              <a:avLst/>
              <a:gdLst>
                <a:gd name="T0" fmla="*/ 1 w 38"/>
                <a:gd name="T1" fmla="*/ 0 h 13"/>
                <a:gd name="T2" fmla="*/ 0 w 38"/>
                <a:gd name="T3" fmla="*/ 1 h 13"/>
                <a:gd name="T4" fmla="*/ 1 w 38"/>
                <a:gd name="T5" fmla="*/ 1 h 13"/>
                <a:gd name="T6" fmla="*/ 1 w 38"/>
                <a:gd name="T7" fmla="*/ 0 h 13"/>
                <a:gd name="T8" fmla="*/ 1 w 38"/>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13">
                  <a:moveTo>
                    <a:pt x="19" y="0"/>
                  </a:moveTo>
                  <a:lnTo>
                    <a:pt x="0" y="13"/>
                  </a:lnTo>
                  <a:lnTo>
                    <a:pt x="38" y="9"/>
                  </a:lnTo>
                  <a:lnTo>
                    <a:pt x="38" y="0"/>
                  </a:lnTo>
                  <a:lnTo>
                    <a:pt x="19"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2" name="Freeform 63"/>
            <p:cNvSpPr>
              <a:spLocks/>
            </p:cNvSpPr>
            <p:nvPr/>
          </p:nvSpPr>
          <p:spPr bwMode="auto">
            <a:xfrm>
              <a:off x="4227" y="1751"/>
              <a:ext cx="25" cy="19"/>
            </a:xfrm>
            <a:custGeom>
              <a:avLst/>
              <a:gdLst>
                <a:gd name="T0" fmla="*/ 1 w 44"/>
                <a:gd name="T1" fmla="*/ 0 h 34"/>
                <a:gd name="T2" fmla="*/ 0 w 44"/>
                <a:gd name="T3" fmla="*/ 1 h 34"/>
                <a:gd name="T4" fmla="*/ 1 w 44"/>
                <a:gd name="T5" fmla="*/ 1 h 34"/>
                <a:gd name="T6" fmla="*/ 1 w 44"/>
                <a:gd name="T7" fmla="*/ 1 h 34"/>
                <a:gd name="T8" fmla="*/ 1 w 44"/>
                <a:gd name="T9" fmla="*/ 1 h 34"/>
                <a:gd name="T10" fmla="*/ 1 w 44"/>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34">
                  <a:moveTo>
                    <a:pt x="9" y="0"/>
                  </a:moveTo>
                  <a:lnTo>
                    <a:pt x="0" y="19"/>
                  </a:lnTo>
                  <a:lnTo>
                    <a:pt x="15" y="34"/>
                  </a:lnTo>
                  <a:lnTo>
                    <a:pt x="44" y="25"/>
                  </a:lnTo>
                  <a:lnTo>
                    <a:pt x="41" y="9"/>
                  </a:lnTo>
                  <a:lnTo>
                    <a:pt x="9"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3" name="Freeform 64"/>
            <p:cNvSpPr>
              <a:spLocks/>
            </p:cNvSpPr>
            <p:nvPr/>
          </p:nvSpPr>
          <p:spPr bwMode="auto">
            <a:xfrm>
              <a:off x="4042" y="1668"/>
              <a:ext cx="54" cy="175"/>
            </a:xfrm>
            <a:custGeom>
              <a:avLst/>
              <a:gdLst>
                <a:gd name="T0" fmla="*/ 1 w 95"/>
                <a:gd name="T1" fmla="*/ 2 h 318"/>
                <a:gd name="T2" fmla="*/ 0 w 95"/>
                <a:gd name="T3" fmla="*/ 2 h 318"/>
                <a:gd name="T4" fmla="*/ 1 w 95"/>
                <a:gd name="T5" fmla="*/ 2 h 318"/>
                <a:gd name="T6" fmla="*/ 1 w 95"/>
                <a:gd name="T7" fmla="*/ 2 h 318"/>
                <a:gd name="T8" fmla="*/ 1 w 95"/>
                <a:gd name="T9" fmla="*/ 2 h 318"/>
                <a:gd name="T10" fmla="*/ 1 w 95"/>
                <a:gd name="T11" fmla="*/ 3 h 318"/>
                <a:gd name="T12" fmla="*/ 1 w 95"/>
                <a:gd name="T13" fmla="*/ 2 h 318"/>
                <a:gd name="T14" fmla="*/ 1 w 95"/>
                <a:gd name="T15" fmla="*/ 2 h 318"/>
                <a:gd name="T16" fmla="*/ 1 w 95"/>
                <a:gd name="T17" fmla="*/ 1 h 318"/>
                <a:gd name="T18" fmla="*/ 1 w 95"/>
                <a:gd name="T19" fmla="*/ 1 h 318"/>
                <a:gd name="T20" fmla="*/ 1 w 95"/>
                <a:gd name="T21" fmla="*/ 0 h 318"/>
                <a:gd name="T22" fmla="*/ 1 w 95"/>
                <a:gd name="T23" fmla="*/ 1 h 318"/>
                <a:gd name="T24" fmla="*/ 1 w 95"/>
                <a:gd name="T25" fmla="*/ 1 h 318"/>
                <a:gd name="T26" fmla="*/ 1 w 95"/>
                <a:gd name="T27" fmla="*/ 2 h 318"/>
                <a:gd name="T28" fmla="*/ 1 w 95"/>
                <a:gd name="T29" fmla="*/ 2 h 318"/>
                <a:gd name="T30" fmla="*/ 1 w 95"/>
                <a:gd name="T31" fmla="*/ 2 h 318"/>
                <a:gd name="T32" fmla="*/ 1 w 95"/>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5" h="318">
                  <a:moveTo>
                    <a:pt x="10" y="189"/>
                  </a:moveTo>
                  <a:lnTo>
                    <a:pt x="0" y="217"/>
                  </a:lnTo>
                  <a:lnTo>
                    <a:pt x="16" y="239"/>
                  </a:lnTo>
                  <a:lnTo>
                    <a:pt x="22" y="274"/>
                  </a:lnTo>
                  <a:lnTo>
                    <a:pt x="35" y="283"/>
                  </a:lnTo>
                  <a:lnTo>
                    <a:pt x="54" y="318"/>
                  </a:lnTo>
                  <a:lnTo>
                    <a:pt x="60" y="251"/>
                  </a:lnTo>
                  <a:lnTo>
                    <a:pt x="79" y="195"/>
                  </a:lnTo>
                  <a:lnTo>
                    <a:pt x="88" y="110"/>
                  </a:lnTo>
                  <a:lnTo>
                    <a:pt x="95" y="34"/>
                  </a:lnTo>
                  <a:lnTo>
                    <a:pt x="76" y="0"/>
                  </a:lnTo>
                  <a:lnTo>
                    <a:pt x="82" y="50"/>
                  </a:lnTo>
                  <a:lnTo>
                    <a:pt x="76" y="132"/>
                  </a:lnTo>
                  <a:lnTo>
                    <a:pt x="63" y="185"/>
                  </a:lnTo>
                  <a:lnTo>
                    <a:pt x="44" y="220"/>
                  </a:lnTo>
                  <a:lnTo>
                    <a:pt x="22" y="220"/>
                  </a:lnTo>
                  <a:lnTo>
                    <a:pt x="10" y="189"/>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4" name="Freeform 65"/>
            <p:cNvSpPr>
              <a:spLocks/>
            </p:cNvSpPr>
            <p:nvPr/>
          </p:nvSpPr>
          <p:spPr bwMode="auto">
            <a:xfrm>
              <a:off x="4025" y="1723"/>
              <a:ext cx="19" cy="89"/>
            </a:xfrm>
            <a:custGeom>
              <a:avLst/>
              <a:gdLst>
                <a:gd name="T0" fmla="*/ 1 w 34"/>
                <a:gd name="T1" fmla="*/ 0 h 161"/>
                <a:gd name="T2" fmla="*/ 1 w 34"/>
                <a:gd name="T3" fmla="*/ 1 h 161"/>
                <a:gd name="T4" fmla="*/ 1 w 34"/>
                <a:gd name="T5" fmla="*/ 1 h 161"/>
                <a:gd name="T6" fmla="*/ 1 w 34"/>
                <a:gd name="T7" fmla="*/ 1 h 161"/>
                <a:gd name="T8" fmla="*/ 0 w 34"/>
                <a:gd name="T9" fmla="*/ 1 h 161"/>
                <a:gd name="T10" fmla="*/ 1 w 34"/>
                <a:gd name="T11" fmla="*/ 1 h 161"/>
                <a:gd name="T12" fmla="*/ 1 w 34"/>
                <a:gd name="T13" fmla="*/ 1 h 161"/>
                <a:gd name="T14" fmla="*/ 1 w 34"/>
                <a:gd name="T15" fmla="*/ 0 h 1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4" h="161">
                  <a:moveTo>
                    <a:pt x="19" y="0"/>
                  </a:moveTo>
                  <a:lnTo>
                    <a:pt x="22" y="32"/>
                  </a:lnTo>
                  <a:lnTo>
                    <a:pt x="34" y="51"/>
                  </a:lnTo>
                  <a:lnTo>
                    <a:pt x="22" y="123"/>
                  </a:lnTo>
                  <a:lnTo>
                    <a:pt x="0" y="161"/>
                  </a:lnTo>
                  <a:lnTo>
                    <a:pt x="19" y="57"/>
                  </a:lnTo>
                  <a:lnTo>
                    <a:pt x="12" y="29"/>
                  </a:lnTo>
                  <a:lnTo>
                    <a:pt x="19"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5" name="Freeform 66"/>
            <p:cNvSpPr>
              <a:spLocks/>
            </p:cNvSpPr>
            <p:nvPr/>
          </p:nvSpPr>
          <p:spPr bwMode="auto">
            <a:xfrm>
              <a:off x="4260" y="1664"/>
              <a:ext cx="68" cy="160"/>
            </a:xfrm>
            <a:custGeom>
              <a:avLst/>
              <a:gdLst>
                <a:gd name="T0" fmla="*/ 1 w 120"/>
                <a:gd name="T1" fmla="*/ 1 h 290"/>
                <a:gd name="T2" fmla="*/ 1 w 120"/>
                <a:gd name="T3" fmla="*/ 1 h 290"/>
                <a:gd name="T4" fmla="*/ 1 w 120"/>
                <a:gd name="T5" fmla="*/ 1 h 290"/>
                <a:gd name="T6" fmla="*/ 1 w 120"/>
                <a:gd name="T7" fmla="*/ 1 h 290"/>
                <a:gd name="T8" fmla="*/ 1 w 120"/>
                <a:gd name="T9" fmla="*/ 1 h 290"/>
                <a:gd name="T10" fmla="*/ 1 w 120"/>
                <a:gd name="T11" fmla="*/ 1 h 290"/>
                <a:gd name="T12" fmla="*/ 1 w 120"/>
                <a:gd name="T13" fmla="*/ 1 h 290"/>
                <a:gd name="T14" fmla="*/ 1 w 120"/>
                <a:gd name="T15" fmla="*/ 1 h 290"/>
                <a:gd name="T16" fmla="*/ 1 w 120"/>
                <a:gd name="T17" fmla="*/ 1 h 290"/>
                <a:gd name="T18" fmla="*/ 1 w 120"/>
                <a:gd name="T19" fmla="*/ 1 h 290"/>
                <a:gd name="T20" fmla="*/ 1 w 120"/>
                <a:gd name="T21" fmla="*/ 1 h 290"/>
                <a:gd name="T22" fmla="*/ 1 w 120"/>
                <a:gd name="T23" fmla="*/ 1 h 290"/>
                <a:gd name="T24" fmla="*/ 0 w 120"/>
                <a:gd name="T25" fmla="*/ 2 h 290"/>
                <a:gd name="T26" fmla="*/ 1 w 120"/>
                <a:gd name="T27" fmla="*/ 2 h 290"/>
                <a:gd name="T28" fmla="*/ 1 w 120"/>
                <a:gd name="T29" fmla="*/ 2 h 290"/>
                <a:gd name="T30" fmla="*/ 1 w 120"/>
                <a:gd name="T31" fmla="*/ 2 h 290"/>
                <a:gd name="T32" fmla="*/ 1 w 120"/>
                <a:gd name="T33" fmla="*/ 2 h 290"/>
                <a:gd name="T34" fmla="*/ 1 w 120"/>
                <a:gd name="T35" fmla="*/ 2 h 290"/>
                <a:gd name="T36" fmla="*/ 1 w 120"/>
                <a:gd name="T37" fmla="*/ 2 h 290"/>
                <a:gd name="T38" fmla="*/ 1 w 120"/>
                <a:gd name="T39" fmla="*/ 2 h 290"/>
                <a:gd name="T40" fmla="*/ 1 w 120"/>
                <a:gd name="T41" fmla="*/ 2 h 290"/>
                <a:gd name="T42" fmla="*/ 1 w 120"/>
                <a:gd name="T43" fmla="*/ 2 h 290"/>
                <a:gd name="T44" fmla="*/ 1 w 120"/>
                <a:gd name="T45" fmla="*/ 2 h 290"/>
                <a:gd name="T46" fmla="*/ 1 w 120"/>
                <a:gd name="T47" fmla="*/ 2 h 290"/>
                <a:gd name="T48" fmla="*/ 1 w 120"/>
                <a:gd name="T49" fmla="*/ 2 h 290"/>
                <a:gd name="T50" fmla="*/ 1 w 120"/>
                <a:gd name="T51" fmla="*/ 2 h 290"/>
                <a:gd name="T52" fmla="*/ 1 w 120"/>
                <a:gd name="T53" fmla="*/ 2 h 290"/>
                <a:gd name="T54" fmla="*/ 1 w 120"/>
                <a:gd name="T55" fmla="*/ 2 h 290"/>
                <a:gd name="T56" fmla="*/ 1 w 120"/>
                <a:gd name="T57" fmla="*/ 2 h 290"/>
                <a:gd name="T58" fmla="*/ 1 w 120"/>
                <a:gd name="T59" fmla="*/ 1 h 290"/>
                <a:gd name="T60" fmla="*/ 1 w 120"/>
                <a:gd name="T61" fmla="*/ 1 h 290"/>
                <a:gd name="T62" fmla="*/ 1 w 120"/>
                <a:gd name="T63" fmla="*/ 1 h 290"/>
                <a:gd name="T64" fmla="*/ 1 w 120"/>
                <a:gd name="T65" fmla="*/ 0 h 290"/>
                <a:gd name="T66" fmla="*/ 1 w 120"/>
                <a:gd name="T67" fmla="*/ 1 h 2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0" h="290">
                  <a:moveTo>
                    <a:pt x="104" y="19"/>
                  </a:moveTo>
                  <a:lnTo>
                    <a:pt x="111" y="51"/>
                  </a:lnTo>
                  <a:lnTo>
                    <a:pt x="107" y="66"/>
                  </a:lnTo>
                  <a:lnTo>
                    <a:pt x="114" y="76"/>
                  </a:lnTo>
                  <a:lnTo>
                    <a:pt x="114" y="101"/>
                  </a:lnTo>
                  <a:lnTo>
                    <a:pt x="101" y="114"/>
                  </a:lnTo>
                  <a:lnTo>
                    <a:pt x="107" y="126"/>
                  </a:lnTo>
                  <a:lnTo>
                    <a:pt x="114" y="129"/>
                  </a:lnTo>
                  <a:lnTo>
                    <a:pt x="107" y="139"/>
                  </a:lnTo>
                  <a:lnTo>
                    <a:pt x="95" y="139"/>
                  </a:lnTo>
                  <a:lnTo>
                    <a:pt x="57" y="145"/>
                  </a:lnTo>
                  <a:lnTo>
                    <a:pt x="22" y="148"/>
                  </a:lnTo>
                  <a:lnTo>
                    <a:pt x="0" y="180"/>
                  </a:lnTo>
                  <a:lnTo>
                    <a:pt x="29" y="196"/>
                  </a:lnTo>
                  <a:lnTo>
                    <a:pt x="45" y="205"/>
                  </a:lnTo>
                  <a:lnTo>
                    <a:pt x="41" y="221"/>
                  </a:lnTo>
                  <a:lnTo>
                    <a:pt x="26" y="236"/>
                  </a:lnTo>
                  <a:lnTo>
                    <a:pt x="10" y="236"/>
                  </a:lnTo>
                  <a:lnTo>
                    <a:pt x="29" y="258"/>
                  </a:lnTo>
                  <a:lnTo>
                    <a:pt x="51" y="233"/>
                  </a:lnTo>
                  <a:lnTo>
                    <a:pt x="79" y="243"/>
                  </a:lnTo>
                  <a:lnTo>
                    <a:pt x="89" y="246"/>
                  </a:lnTo>
                  <a:lnTo>
                    <a:pt x="104" y="290"/>
                  </a:lnTo>
                  <a:lnTo>
                    <a:pt x="98" y="240"/>
                  </a:lnTo>
                  <a:lnTo>
                    <a:pt x="111" y="180"/>
                  </a:lnTo>
                  <a:lnTo>
                    <a:pt x="85" y="192"/>
                  </a:lnTo>
                  <a:lnTo>
                    <a:pt x="54" y="186"/>
                  </a:lnTo>
                  <a:lnTo>
                    <a:pt x="54" y="180"/>
                  </a:lnTo>
                  <a:lnTo>
                    <a:pt x="79" y="180"/>
                  </a:lnTo>
                  <a:lnTo>
                    <a:pt x="98" y="161"/>
                  </a:lnTo>
                  <a:lnTo>
                    <a:pt x="111" y="158"/>
                  </a:lnTo>
                  <a:lnTo>
                    <a:pt x="120" y="111"/>
                  </a:lnTo>
                  <a:lnTo>
                    <a:pt x="117" y="0"/>
                  </a:lnTo>
                  <a:lnTo>
                    <a:pt x="104" y="19"/>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6" name="Freeform 67"/>
            <p:cNvSpPr>
              <a:spLocks/>
            </p:cNvSpPr>
            <p:nvPr/>
          </p:nvSpPr>
          <p:spPr bwMode="auto">
            <a:xfrm>
              <a:off x="4122" y="1860"/>
              <a:ext cx="193" cy="61"/>
            </a:xfrm>
            <a:custGeom>
              <a:avLst/>
              <a:gdLst>
                <a:gd name="T0" fmla="*/ 3 w 343"/>
                <a:gd name="T1" fmla="*/ 1 h 110"/>
                <a:gd name="T2" fmla="*/ 3 w 343"/>
                <a:gd name="T3" fmla="*/ 1 h 110"/>
                <a:gd name="T4" fmla="*/ 3 w 343"/>
                <a:gd name="T5" fmla="*/ 1 h 110"/>
                <a:gd name="T6" fmla="*/ 3 w 343"/>
                <a:gd name="T7" fmla="*/ 1 h 110"/>
                <a:gd name="T8" fmla="*/ 3 w 343"/>
                <a:gd name="T9" fmla="*/ 1 h 110"/>
                <a:gd name="T10" fmla="*/ 3 w 343"/>
                <a:gd name="T11" fmla="*/ 1 h 110"/>
                <a:gd name="T12" fmla="*/ 2 w 343"/>
                <a:gd name="T13" fmla="*/ 1 h 110"/>
                <a:gd name="T14" fmla="*/ 1 w 343"/>
                <a:gd name="T15" fmla="*/ 1 h 110"/>
                <a:gd name="T16" fmla="*/ 1 w 343"/>
                <a:gd name="T17" fmla="*/ 1 h 110"/>
                <a:gd name="T18" fmla="*/ 1 w 343"/>
                <a:gd name="T19" fmla="*/ 1 h 110"/>
                <a:gd name="T20" fmla="*/ 1 w 343"/>
                <a:gd name="T21" fmla="*/ 1 h 110"/>
                <a:gd name="T22" fmla="*/ 1 w 343"/>
                <a:gd name="T23" fmla="*/ 1 h 110"/>
                <a:gd name="T24" fmla="*/ 0 w 343"/>
                <a:gd name="T25" fmla="*/ 1 h 110"/>
                <a:gd name="T26" fmla="*/ 1 w 343"/>
                <a:gd name="T27" fmla="*/ 1 h 110"/>
                <a:gd name="T28" fmla="*/ 1 w 343"/>
                <a:gd name="T29" fmla="*/ 1 h 110"/>
                <a:gd name="T30" fmla="*/ 1 w 343"/>
                <a:gd name="T31" fmla="*/ 1 h 110"/>
                <a:gd name="T32" fmla="*/ 1 w 343"/>
                <a:gd name="T33" fmla="*/ 0 h 110"/>
                <a:gd name="T34" fmla="*/ 1 w 343"/>
                <a:gd name="T35" fmla="*/ 1 h 110"/>
                <a:gd name="T36" fmla="*/ 1 w 343"/>
                <a:gd name="T37" fmla="*/ 1 h 110"/>
                <a:gd name="T38" fmla="*/ 1 w 343"/>
                <a:gd name="T39" fmla="*/ 1 h 110"/>
                <a:gd name="T40" fmla="*/ 1 w 343"/>
                <a:gd name="T41" fmla="*/ 1 h 110"/>
                <a:gd name="T42" fmla="*/ 2 w 343"/>
                <a:gd name="T43" fmla="*/ 1 h 110"/>
                <a:gd name="T44" fmla="*/ 2 w 343"/>
                <a:gd name="T45" fmla="*/ 1 h 110"/>
                <a:gd name="T46" fmla="*/ 2 w 343"/>
                <a:gd name="T47" fmla="*/ 1 h 110"/>
                <a:gd name="T48" fmla="*/ 2 w 343"/>
                <a:gd name="T49" fmla="*/ 1 h 110"/>
                <a:gd name="T50" fmla="*/ 3 w 343"/>
                <a:gd name="T51" fmla="*/ 1 h 110"/>
                <a:gd name="T52" fmla="*/ 3 w 343"/>
                <a:gd name="T53" fmla="*/ 1 h 110"/>
                <a:gd name="T54" fmla="*/ 3 w 343"/>
                <a:gd name="T55" fmla="*/ 1 h 110"/>
                <a:gd name="T56" fmla="*/ 3 w 343"/>
                <a:gd name="T57" fmla="*/ 1 h 110"/>
                <a:gd name="T58" fmla="*/ 3 w 343"/>
                <a:gd name="T59" fmla="*/ 1 h 110"/>
                <a:gd name="T60" fmla="*/ 3 w 343"/>
                <a:gd name="T61" fmla="*/ 1 h 110"/>
                <a:gd name="T62" fmla="*/ 3 w 343"/>
                <a:gd name="T63" fmla="*/ 1 h 1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43" h="110">
                  <a:moveTo>
                    <a:pt x="343" y="38"/>
                  </a:moveTo>
                  <a:lnTo>
                    <a:pt x="327" y="54"/>
                  </a:lnTo>
                  <a:lnTo>
                    <a:pt x="308" y="63"/>
                  </a:lnTo>
                  <a:lnTo>
                    <a:pt x="305" y="69"/>
                  </a:lnTo>
                  <a:lnTo>
                    <a:pt x="280" y="95"/>
                  </a:lnTo>
                  <a:lnTo>
                    <a:pt x="245" y="110"/>
                  </a:lnTo>
                  <a:lnTo>
                    <a:pt x="173" y="69"/>
                  </a:lnTo>
                  <a:lnTo>
                    <a:pt x="116" y="95"/>
                  </a:lnTo>
                  <a:lnTo>
                    <a:pt x="94" y="101"/>
                  </a:lnTo>
                  <a:lnTo>
                    <a:pt x="72" y="69"/>
                  </a:lnTo>
                  <a:lnTo>
                    <a:pt x="53" y="54"/>
                  </a:lnTo>
                  <a:lnTo>
                    <a:pt x="25" y="50"/>
                  </a:lnTo>
                  <a:lnTo>
                    <a:pt x="0" y="22"/>
                  </a:lnTo>
                  <a:lnTo>
                    <a:pt x="19" y="32"/>
                  </a:lnTo>
                  <a:lnTo>
                    <a:pt x="38" y="35"/>
                  </a:lnTo>
                  <a:lnTo>
                    <a:pt x="12" y="10"/>
                  </a:lnTo>
                  <a:lnTo>
                    <a:pt x="9" y="0"/>
                  </a:lnTo>
                  <a:lnTo>
                    <a:pt x="47" y="16"/>
                  </a:lnTo>
                  <a:lnTo>
                    <a:pt x="66" y="19"/>
                  </a:lnTo>
                  <a:lnTo>
                    <a:pt x="85" y="38"/>
                  </a:lnTo>
                  <a:lnTo>
                    <a:pt x="110" y="50"/>
                  </a:lnTo>
                  <a:lnTo>
                    <a:pt x="138" y="54"/>
                  </a:lnTo>
                  <a:lnTo>
                    <a:pt x="170" y="47"/>
                  </a:lnTo>
                  <a:lnTo>
                    <a:pt x="186" y="38"/>
                  </a:lnTo>
                  <a:lnTo>
                    <a:pt x="223" y="60"/>
                  </a:lnTo>
                  <a:lnTo>
                    <a:pt x="252" y="66"/>
                  </a:lnTo>
                  <a:lnTo>
                    <a:pt x="271" y="60"/>
                  </a:lnTo>
                  <a:lnTo>
                    <a:pt x="290" y="35"/>
                  </a:lnTo>
                  <a:lnTo>
                    <a:pt x="286" y="54"/>
                  </a:lnTo>
                  <a:lnTo>
                    <a:pt x="302" y="44"/>
                  </a:lnTo>
                  <a:lnTo>
                    <a:pt x="315" y="47"/>
                  </a:lnTo>
                  <a:lnTo>
                    <a:pt x="343" y="38"/>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7" name="Freeform 68"/>
            <p:cNvSpPr>
              <a:spLocks/>
            </p:cNvSpPr>
            <p:nvPr/>
          </p:nvSpPr>
          <p:spPr bwMode="auto">
            <a:xfrm>
              <a:off x="4289" y="1883"/>
              <a:ext cx="35" cy="21"/>
            </a:xfrm>
            <a:custGeom>
              <a:avLst/>
              <a:gdLst>
                <a:gd name="T0" fmla="*/ 0 w 63"/>
                <a:gd name="T1" fmla="*/ 1 h 38"/>
                <a:gd name="T2" fmla="*/ 1 w 63"/>
                <a:gd name="T3" fmla="*/ 1 h 38"/>
                <a:gd name="T4" fmla="*/ 1 w 63"/>
                <a:gd name="T5" fmla="*/ 1 h 38"/>
                <a:gd name="T6" fmla="*/ 1 w 63"/>
                <a:gd name="T7" fmla="*/ 1 h 38"/>
                <a:gd name="T8" fmla="*/ 1 w 63"/>
                <a:gd name="T9" fmla="*/ 0 h 38"/>
                <a:gd name="T10" fmla="*/ 1 w 63"/>
                <a:gd name="T11" fmla="*/ 1 h 38"/>
                <a:gd name="T12" fmla="*/ 0 w 63"/>
                <a:gd name="T13" fmla="*/ 1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38">
                  <a:moveTo>
                    <a:pt x="0" y="31"/>
                  </a:moveTo>
                  <a:lnTo>
                    <a:pt x="25" y="38"/>
                  </a:lnTo>
                  <a:lnTo>
                    <a:pt x="41" y="31"/>
                  </a:lnTo>
                  <a:lnTo>
                    <a:pt x="63" y="6"/>
                  </a:lnTo>
                  <a:lnTo>
                    <a:pt x="60" y="0"/>
                  </a:lnTo>
                  <a:lnTo>
                    <a:pt x="31" y="19"/>
                  </a:lnTo>
                  <a:lnTo>
                    <a:pt x="0" y="31"/>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8" name="Freeform 69"/>
            <p:cNvSpPr>
              <a:spLocks/>
            </p:cNvSpPr>
            <p:nvPr/>
          </p:nvSpPr>
          <p:spPr bwMode="auto">
            <a:xfrm>
              <a:off x="4108" y="1822"/>
              <a:ext cx="14" cy="66"/>
            </a:xfrm>
            <a:custGeom>
              <a:avLst/>
              <a:gdLst>
                <a:gd name="T0" fmla="*/ 1 w 25"/>
                <a:gd name="T1" fmla="*/ 0 h 119"/>
                <a:gd name="T2" fmla="*/ 1 w 25"/>
                <a:gd name="T3" fmla="*/ 1 h 119"/>
                <a:gd name="T4" fmla="*/ 1 w 25"/>
                <a:gd name="T5" fmla="*/ 1 h 119"/>
                <a:gd name="T6" fmla="*/ 1 w 25"/>
                <a:gd name="T7" fmla="*/ 1 h 119"/>
                <a:gd name="T8" fmla="*/ 0 w 25"/>
                <a:gd name="T9" fmla="*/ 1 h 119"/>
                <a:gd name="T10" fmla="*/ 1 w 25"/>
                <a:gd name="T11" fmla="*/ 1 h 119"/>
                <a:gd name="T12" fmla="*/ 1 w 25"/>
                <a:gd name="T13" fmla="*/ 1 h 119"/>
                <a:gd name="T14" fmla="*/ 1 w 25"/>
                <a:gd name="T15" fmla="*/ 1 h 119"/>
                <a:gd name="T16" fmla="*/ 1 w 25"/>
                <a:gd name="T17" fmla="*/ 0 h 1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119">
                  <a:moveTo>
                    <a:pt x="19" y="0"/>
                  </a:moveTo>
                  <a:lnTo>
                    <a:pt x="12" y="25"/>
                  </a:lnTo>
                  <a:lnTo>
                    <a:pt x="12" y="50"/>
                  </a:lnTo>
                  <a:lnTo>
                    <a:pt x="25" y="88"/>
                  </a:lnTo>
                  <a:lnTo>
                    <a:pt x="0" y="119"/>
                  </a:lnTo>
                  <a:lnTo>
                    <a:pt x="6" y="72"/>
                  </a:lnTo>
                  <a:lnTo>
                    <a:pt x="3" y="44"/>
                  </a:lnTo>
                  <a:lnTo>
                    <a:pt x="9" y="16"/>
                  </a:lnTo>
                  <a:lnTo>
                    <a:pt x="19"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39" name="Freeform 70"/>
            <p:cNvSpPr>
              <a:spLocks/>
            </p:cNvSpPr>
            <p:nvPr/>
          </p:nvSpPr>
          <p:spPr bwMode="auto">
            <a:xfrm>
              <a:off x="4164" y="1922"/>
              <a:ext cx="34" cy="15"/>
            </a:xfrm>
            <a:custGeom>
              <a:avLst/>
              <a:gdLst>
                <a:gd name="T0" fmla="*/ 0 w 60"/>
                <a:gd name="T1" fmla="*/ 0 h 26"/>
                <a:gd name="T2" fmla="*/ 1 w 60"/>
                <a:gd name="T3" fmla="*/ 1 h 26"/>
                <a:gd name="T4" fmla="*/ 1 w 60"/>
                <a:gd name="T5" fmla="*/ 1 h 26"/>
                <a:gd name="T6" fmla="*/ 1 w 60"/>
                <a:gd name="T7" fmla="*/ 1 h 26"/>
                <a:gd name="T8" fmla="*/ 1 w 60"/>
                <a:gd name="T9" fmla="*/ 1 h 26"/>
                <a:gd name="T10" fmla="*/ 0 w 60"/>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26">
                  <a:moveTo>
                    <a:pt x="0" y="0"/>
                  </a:moveTo>
                  <a:lnTo>
                    <a:pt x="26" y="22"/>
                  </a:lnTo>
                  <a:lnTo>
                    <a:pt x="60" y="26"/>
                  </a:lnTo>
                  <a:lnTo>
                    <a:pt x="51" y="10"/>
                  </a:lnTo>
                  <a:lnTo>
                    <a:pt x="32" y="10"/>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0" name="Freeform 71"/>
            <p:cNvSpPr>
              <a:spLocks/>
            </p:cNvSpPr>
            <p:nvPr/>
          </p:nvSpPr>
          <p:spPr bwMode="auto">
            <a:xfrm>
              <a:off x="4241" y="1938"/>
              <a:ext cx="34" cy="16"/>
            </a:xfrm>
            <a:custGeom>
              <a:avLst/>
              <a:gdLst>
                <a:gd name="T0" fmla="*/ 1 w 60"/>
                <a:gd name="T1" fmla="*/ 1 h 28"/>
                <a:gd name="T2" fmla="*/ 1 w 60"/>
                <a:gd name="T3" fmla="*/ 1 h 28"/>
                <a:gd name="T4" fmla="*/ 1 w 60"/>
                <a:gd name="T5" fmla="*/ 0 h 28"/>
                <a:gd name="T6" fmla="*/ 1 w 60"/>
                <a:gd name="T7" fmla="*/ 1 h 28"/>
                <a:gd name="T8" fmla="*/ 0 w 60"/>
                <a:gd name="T9" fmla="*/ 1 h 28"/>
                <a:gd name="T10" fmla="*/ 0 w 60"/>
                <a:gd name="T11" fmla="*/ 1 h 28"/>
                <a:gd name="T12" fmla="*/ 1 w 60"/>
                <a:gd name="T13" fmla="*/ 1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28">
                  <a:moveTo>
                    <a:pt x="16" y="9"/>
                  </a:moveTo>
                  <a:lnTo>
                    <a:pt x="34" y="6"/>
                  </a:lnTo>
                  <a:lnTo>
                    <a:pt x="60" y="0"/>
                  </a:lnTo>
                  <a:lnTo>
                    <a:pt x="25" y="22"/>
                  </a:lnTo>
                  <a:lnTo>
                    <a:pt x="0" y="28"/>
                  </a:lnTo>
                  <a:lnTo>
                    <a:pt x="0" y="15"/>
                  </a:lnTo>
                  <a:lnTo>
                    <a:pt x="16" y="9"/>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1" name="Freeform 72"/>
            <p:cNvSpPr>
              <a:spLocks/>
            </p:cNvSpPr>
            <p:nvPr/>
          </p:nvSpPr>
          <p:spPr bwMode="auto">
            <a:xfrm>
              <a:off x="4229" y="1945"/>
              <a:ext cx="8" cy="21"/>
            </a:xfrm>
            <a:custGeom>
              <a:avLst/>
              <a:gdLst>
                <a:gd name="T0" fmla="*/ 0 w 15"/>
                <a:gd name="T1" fmla="*/ 0 h 38"/>
                <a:gd name="T2" fmla="*/ 1 w 15"/>
                <a:gd name="T3" fmla="*/ 1 h 38"/>
                <a:gd name="T4" fmla="*/ 1 w 15"/>
                <a:gd name="T5" fmla="*/ 1 h 38"/>
                <a:gd name="T6" fmla="*/ 1 w 15"/>
                <a:gd name="T7" fmla="*/ 1 h 38"/>
                <a:gd name="T8" fmla="*/ 0 w 15"/>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38">
                  <a:moveTo>
                    <a:pt x="0" y="0"/>
                  </a:moveTo>
                  <a:lnTo>
                    <a:pt x="3" y="16"/>
                  </a:lnTo>
                  <a:lnTo>
                    <a:pt x="3" y="38"/>
                  </a:lnTo>
                  <a:lnTo>
                    <a:pt x="15" y="16"/>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2" name="Freeform 73"/>
            <p:cNvSpPr>
              <a:spLocks/>
            </p:cNvSpPr>
            <p:nvPr/>
          </p:nvSpPr>
          <p:spPr bwMode="auto">
            <a:xfrm>
              <a:off x="4212" y="1943"/>
              <a:ext cx="17" cy="32"/>
            </a:xfrm>
            <a:custGeom>
              <a:avLst/>
              <a:gdLst>
                <a:gd name="T0" fmla="*/ 1 w 29"/>
                <a:gd name="T1" fmla="*/ 0 h 57"/>
                <a:gd name="T2" fmla="*/ 1 w 29"/>
                <a:gd name="T3" fmla="*/ 1 h 57"/>
                <a:gd name="T4" fmla="*/ 1 w 29"/>
                <a:gd name="T5" fmla="*/ 1 h 57"/>
                <a:gd name="T6" fmla="*/ 1 w 29"/>
                <a:gd name="T7" fmla="*/ 1 h 57"/>
                <a:gd name="T8" fmla="*/ 1 w 29"/>
                <a:gd name="T9" fmla="*/ 1 h 57"/>
                <a:gd name="T10" fmla="*/ 0 w 29"/>
                <a:gd name="T11" fmla="*/ 1 h 57"/>
                <a:gd name="T12" fmla="*/ 1 w 29"/>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57">
                  <a:moveTo>
                    <a:pt x="10" y="0"/>
                  </a:moveTo>
                  <a:lnTo>
                    <a:pt x="13" y="22"/>
                  </a:lnTo>
                  <a:lnTo>
                    <a:pt x="19" y="38"/>
                  </a:lnTo>
                  <a:lnTo>
                    <a:pt x="29" y="51"/>
                  </a:lnTo>
                  <a:lnTo>
                    <a:pt x="16" y="57"/>
                  </a:lnTo>
                  <a:lnTo>
                    <a:pt x="0" y="6"/>
                  </a:lnTo>
                  <a:lnTo>
                    <a:pt x="1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3" name="Freeform 74"/>
            <p:cNvSpPr>
              <a:spLocks/>
            </p:cNvSpPr>
            <p:nvPr/>
          </p:nvSpPr>
          <p:spPr bwMode="auto">
            <a:xfrm>
              <a:off x="4204" y="1949"/>
              <a:ext cx="40" cy="44"/>
            </a:xfrm>
            <a:custGeom>
              <a:avLst/>
              <a:gdLst>
                <a:gd name="T0" fmla="*/ 1 w 72"/>
                <a:gd name="T1" fmla="*/ 1 h 81"/>
                <a:gd name="T2" fmla="*/ 1 w 72"/>
                <a:gd name="T3" fmla="*/ 1 h 81"/>
                <a:gd name="T4" fmla="*/ 1 w 72"/>
                <a:gd name="T5" fmla="*/ 1 h 81"/>
                <a:gd name="T6" fmla="*/ 1 w 72"/>
                <a:gd name="T7" fmla="*/ 1 h 81"/>
                <a:gd name="T8" fmla="*/ 1 w 72"/>
                <a:gd name="T9" fmla="*/ 1 h 81"/>
                <a:gd name="T10" fmla="*/ 1 w 72"/>
                <a:gd name="T11" fmla="*/ 1 h 81"/>
                <a:gd name="T12" fmla="*/ 1 w 72"/>
                <a:gd name="T13" fmla="*/ 1 h 81"/>
                <a:gd name="T14" fmla="*/ 1 w 72"/>
                <a:gd name="T15" fmla="*/ 1 h 81"/>
                <a:gd name="T16" fmla="*/ 1 w 72"/>
                <a:gd name="T17" fmla="*/ 1 h 81"/>
                <a:gd name="T18" fmla="*/ 1 w 72"/>
                <a:gd name="T19" fmla="*/ 1 h 81"/>
                <a:gd name="T20" fmla="*/ 1 w 72"/>
                <a:gd name="T21" fmla="*/ 1 h 81"/>
                <a:gd name="T22" fmla="*/ 0 w 72"/>
                <a:gd name="T23" fmla="*/ 1 h 81"/>
                <a:gd name="T24" fmla="*/ 1 w 72"/>
                <a:gd name="T25" fmla="*/ 0 h 81"/>
                <a:gd name="T26" fmla="*/ 1 w 72"/>
                <a:gd name="T27" fmla="*/ 1 h 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1">
                  <a:moveTo>
                    <a:pt x="19" y="12"/>
                  </a:moveTo>
                  <a:lnTo>
                    <a:pt x="6" y="37"/>
                  </a:lnTo>
                  <a:lnTo>
                    <a:pt x="6" y="47"/>
                  </a:lnTo>
                  <a:lnTo>
                    <a:pt x="15" y="53"/>
                  </a:lnTo>
                  <a:lnTo>
                    <a:pt x="28" y="50"/>
                  </a:lnTo>
                  <a:lnTo>
                    <a:pt x="53" y="53"/>
                  </a:lnTo>
                  <a:lnTo>
                    <a:pt x="66" y="50"/>
                  </a:lnTo>
                  <a:lnTo>
                    <a:pt x="72" y="44"/>
                  </a:lnTo>
                  <a:lnTo>
                    <a:pt x="69" y="63"/>
                  </a:lnTo>
                  <a:lnTo>
                    <a:pt x="37" y="81"/>
                  </a:lnTo>
                  <a:lnTo>
                    <a:pt x="3" y="69"/>
                  </a:lnTo>
                  <a:lnTo>
                    <a:pt x="0" y="25"/>
                  </a:lnTo>
                  <a:lnTo>
                    <a:pt x="12" y="0"/>
                  </a:lnTo>
                  <a:lnTo>
                    <a:pt x="19" y="12"/>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4" name="Freeform 75"/>
            <p:cNvSpPr>
              <a:spLocks/>
            </p:cNvSpPr>
            <p:nvPr/>
          </p:nvSpPr>
          <p:spPr bwMode="auto">
            <a:xfrm>
              <a:off x="4097" y="1942"/>
              <a:ext cx="22" cy="100"/>
            </a:xfrm>
            <a:custGeom>
              <a:avLst/>
              <a:gdLst>
                <a:gd name="T0" fmla="*/ 0 w 38"/>
                <a:gd name="T1" fmla="*/ 1 h 183"/>
                <a:gd name="T2" fmla="*/ 1 w 38"/>
                <a:gd name="T3" fmla="*/ 1 h 183"/>
                <a:gd name="T4" fmla="*/ 1 w 38"/>
                <a:gd name="T5" fmla="*/ 1 h 183"/>
                <a:gd name="T6" fmla="*/ 1 w 38"/>
                <a:gd name="T7" fmla="*/ 1 h 183"/>
                <a:gd name="T8" fmla="*/ 1 w 38"/>
                <a:gd name="T9" fmla="*/ 2 h 183"/>
                <a:gd name="T10" fmla="*/ 1 w 38"/>
                <a:gd name="T11" fmla="*/ 1 h 183"/>
                <a:gd name="T12" fmla="*/ 1 w 38"/>
                <a:gd name="T13" fmla="*/ 1 h 183"/>
                <a:gd name="T14" fmla="*/ 1 w 38"/>
                <a:gd name="T15" fmla="*/ 1 h 183"/>
                <a:gd name="T16" fmla="*/ 1 w 38"/>
                <a:gd name="T17" fmla="*/ 1 h 183"/>
                <a:gd name="T18" fmla="*/ 1 w 38"/>
                <a:gd name="T19" fmla="*/ 0 h 183"/>
                <a:gd name="T20" fmla="*/ 0 w 38"/>
                <a:gd name="T21" fmla="*/ 1 h 1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 h="183">
                  <a:moveTo>
                    <a:pt x="0" y="32"/>
                  </a:moveTo>
                  <a:lnTo>
                    <a:pt x="6" y="91"/>
                  </a:lnTo>
                  <a:lnTo>
                    <a:pt x="9" y="126"/>
                  </a:lnTo>
                  <a:lnTo>
                    <a:pt x="15" y="148"/>
                  </a:lnTo>
                  <a:lnTo>
                    <a:pt x="38" y="183"/>
                  </a:lnTo>
                  <a:lnTo>
                    <a:pt x="25" y="132"/>
                  </a:lnTo>
                  <a:lnTo>
                    <a:pt x="19" y="72"/>
                  </a:lnTo>
                  <a:lnTo>
                    <a:pt x="31" y="85"/>
                  </a:lnTo>
                  <a:lnTo>
                    <a:pt x="25" y="41"/>
                  </a:lnTo>
                  <a:lnTo>
                    <a:pt x="12" y="0"/>
                  </a:lnTo>
                  <a:lnTo>
                    <a:pt x="0" y="32"/>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5" name="Freeform 76"/>
            <p:cNvSpPr>
              <a:spLocks/>
            </p:cNvSpPr>
            <p:nvPr/>
          </p:nvSpPr>
          <p:spPr bwMode="auto">
            <a:xfrm>
              <a:off x="4087" y="2021"/>
              <a:ext cx="35" cy="49"/>
            </a:xfrm>
            <a:custGeom>
              <a:avLst/>
              <a:gdLst>
                <a:gd name="T0" fmla="*/ 0 w 63"/>
                <a:gd name="T1" fmla="*/ 0 h 88"/>
                <a:gd name="T2" fmla="*/ 1 w 63"/>
                <a:gd name="T3" fmla="*/ 1 h 88"/>
                <a:gd name="T4" fmla="*/ 1 w 63"/>
                <a:gd name="T5" fmla="*/ 1 h 88"/>
                <a:gd name="T6" fmla="*/ 1 w 63"/>
                <a:gd name="T7" fmla="*/ 1 h 88"/>
                <a:gd name="T8" fmla="*/ 1 w 63"/>
                <a:gd name="T9" fmla="*/ 1 h 88"/>
                <a:gd name="T10" fmla="*/ 1 w 63"/>
                <a:gd name="T11" fmla="*/ 1 h 88"/>
                <a:gd name="T12" fmla="*/ 1 w 63"/>
                <a:gd name="T13" fmla="*/ 1 h 88"/>
                <a:gd name="T14" fmla="*/ 1 w 63"/>
                <a:gd name="T15" fmla="*/ 1 h 88"/>
                <a:gd name="T16" fmla="*/ 1 w 63"/>
                <a:gd name="T17" fmla="*/ 1 h 88"/>
                <a:gd name="T18" fmla="*/ 0 w 63"/>
                <a:gd name="T19" fmla="*/ 0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3" h="88">
                  <a:moveTo>
                    <a:pt x="0" y="0"/>
                  </a:moveTo>
                  <a:lnTo>
                    <a:pt x="19" y="3"/>
                  </a:lnTo>
                  <a:lnTo>
                    <a:pt x="28" y="31"/>
                  </a:lnTo>
                  <a:lnTo>
                    <a:pt x="28" y="47"/>
                  </a:lnTo>
                  <a:lnTo>
                    <a:pt x="41" y="66"/>
                  </a:lnTo>
                  <a:lnTo>
                    <a:pt x="50" y="75"/>
                  </a:lnTo>
                  <a:lnTo>
                    <a:pt x="63" y="72"/>
                  </a:lnTo>
                  <a:lnTo>
                    <a:pt x="50" y="88"/>
                  </a:lnTo>
                  <a:lnTo>
                    <a:pt x="31" y="88"/>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6" name="Freeform 77"/>
            <p:cNvSpPr>
              <a:spLocks/>
            </p:cNvSpPr>
            <p:nvPr/>
          </p:nvSpPr>
          <p:spPr bwMode="auto">
            <a:xfrm>
              <a:off x="4071" y="2042"/>
              <a:ext cx="46" cy="52"/>
            </a:xfrm>
            <a:custGeom>
              <a:avLst/>
              <a:gdLst>
                <a:gd name="T0" fmla="*/ 0 w 81"/>
                <a:gd name="T1" fmla="*/ 0 h 94"/>
                <a:gd name="T2" fmla="*/ 1 w 81"/>
                <a:gd name="T3" fmla="*/ 1 h 94"/>
                <a:gd name="T4" fmla="*/ 1 w 81"/>
                <a:gd name="T5" fmla="*/ 1 h 94"/>
                <a:gd name="T6" fmla="*/ 1 w 81"/>
                <a:gd name="T7" fmla="*/ 1 h 94"/>
                <a:gd name="T8" fmla="*/ 1 w 81"/>
                <a:gd name="T9" fmla="*/ 1 h 94"/>
                <a:gd name="T10" fmla="*/ 1 w 81"/>
                <a:gd name="T11" fmla="*/ 1 h 94"/>
                <a:gd name="T12" fmla="*/ 1 w 81"/>
                <a:gd name="T13" fmla="*/ 1 h 94"/>
                <a:gd name="T14" fmla="*/ 1 w 81"/>
                <a:gd name="T15" fmla="*/ 1 h 94"/>
                <a:gd name="T16" fmla="*/ 1 w 81"/>
                <a:gd name="T17" fmla="*/ 1 h 94"/>
                <a:gd name="T18" fmla="*/ 1 w 81"/>
                <a:gd name="T19" fmla="*/ 1 h 94"/>
                <a:gd name="T20" fmla="*/ 1 w 81"/>
                <a:gd name="T21" fmla="*/ 1 h 94"/>
                <a:gd name="T22" fmla="*/ 1 w 81"/>
                <a:gd name="T23" fmla="*/ 1 h 94"/>
                <a:gd name="T24" fmla="*/ 1 w 81"/>
                <a:gd name="T25" fmla="*/ 1 h 94"/>
                <a:gd name="T26" fmla="*/ 1 w 81"/>
                <a:gd name="T27" fmla="*/ 1 h 94"/>
                <a:gd name="T28" fmla="*/ 0 w 81"/>
                <a:gd name="T29" fmla="*/ 0 h 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94">
                  <a:moveTo>
                    <a:pt x="0" y="0"/>
                  </a:moveTo>
                  <a:lnTo>
                    <a:pt x="15" y="15"/>
                  </a:lnTo>
                  <a:lnTo>
                    <a:pt x="25" y="15"/>
                  </a:lnTo>
                  <a:lnTo>
                    <a:pt x="31" y="34"/>
                  </a:lnTo>
                  <a:lnTo>
                    <a:pt x="25" y="37"/>
                  </a:lnTo>
                  <a:lnTo>
                    <a:pt x="31" y="63"/>
                  </a:lnTo>
                  <a:lnTo>
                    <a:pt x="40" y="72"/>
                  </a:lnTo>
                  <a:lnTo>
                    <a:pt x="34" y="81"/>
                  </a:lnTo>
                  <a:lnTo>
                    <a:pt x="47" y="81"/>
                  </a:lnTo>
                  <a:lnTo>
                    <a:pt x="59" y="75"/>
                  </a:lnTo>
                  <a:lnTo>
                    <a:pt x="81" y="66"/>
                  </a:lnTo>
                  <a:lnTo>
                    <a:pt x="78" y="78"/>
                  </a:lnTo>
                  <a:lnTo>
                    <a:pt x="40" y="94"/>
                  </a:lnTo>
                  <a:lnTo>
                    <a:pt x="15" y="78"/>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7" name="Freeform 78"/>
            <p:cNvSpPr>
              <a:spLocks/>
            </p:cNvSpPr>
            <p:nvPr/>
          </p:nvSpPr>
          <p:spPr bwMode="auto">
            <a:xfrm>
              <a:off x="4019" y="1973"/>
              <a:ext cx="60" cy="71"/>
            </a:xfrm>
            <a:custGeom>
              <a:avLst/>
              <a:gdLst>
                <a:gd name="T0" fmla="*/ 1 w 107"/>
                <a:gd name="T1" fmla="*/ 1 h 129"/>
                <a:gd name="T2" fmla="*/ 1 w 107"/>
                <a:gd name="T3" fmla="*/ 1 h 129"/>
                <a:gd name="T4" fmla="*/ 1 w 107"/>
                <a:gd name="T5" fmla="*/ 1 h 129"/>
                <a:gd name="T6" fmla="*/ 1 w 107"/>
                <a:gd name="T7" fmla="*/ 1 h 129"/>
                <a:gd name="T8" fmla="*/ 1 w 107"/>
                <a:gd name="T9" fmla="*/ 1 h 129"/>
                <a:gd name="T10" fmla="*/ 1 w 107"/>
                <a:gd name="T11" fmla="*/ 1 h 129"/>
                <a:gd name="T12" fmla="*/ 1 w 107"/>
                <a:gd name="T13" fmla="*/ 1 h 129"/>
                <a:gd name="T14" fmla="*/ 1 w 107"/>
                <a:gd name="T15" fmla="*/ 1 h 129"/>
                <a:gd name="T16" fmla="*/ 1 w 107"/>
                <a:gd name="T17" fmla="*/ 1 h 129"/>
                <a:gd name="T18" fmla="*/ 1 w 107"/>
                <a:gd name="T19" fmla="*/ 1 h 129"/>
                <a:gd name="T20" fmla="*/ 1 w 107"/>
                <a:gd name="T21" fmla="*/ 1 h 129"/>
                <a:gd name="T22" fmla="*/ 1 w 107"/>
                <a:gd name="T23" fmla="*/ 1 h 129"/>
                <a:gd name="T24" fmla="*/ 1 w 107"/>
                <a:gd name="T25" fmla="*/ 1 h 129"/>
                <a:gd name="T26" fmla="*/ 1 w 107"/>
                <a:gd name="T27" fmla="*/ 1 h 129"/>
                <a:gd name="T28" fmla="*/ 1 w 107"/>
                <a:gd name="T29" fmla="*/ 1 h 129"/>
                <a:gd name="T30" fmla="*/ 1 w 107"/>
                <a:gd name="T31" fmla="*/ 0 h 129"/>
                <a:gd name="T32" fmla="*/ 0 w 107"/>
                <a:gd name="T33" fmla="*/ 1 h 129"/>
                <a:gd name="T34" fmla="*/ 1 w 107"/>
                <a:gd name="T35" fmla="*/ 1 h 129"/>
                <a:gd name="T36" fmla="*/ 1 w 107"/>
                <a:gd name="T37" fmla="*/ 1 h 12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7" h="129">
                  <a:moveTo>
                    <a:pt x="82" y="126"/>
                  </a:moveTo>
                  <a:lnTo>
                    <a:pt x="98" y="113"/>
                  </a:lnTo>
                  <a:lnTo>
                    <a:pt x="107" y="129"/>
                  </a:lnTo>
                  <a:lnTo>
                    <a:pt x="107" y="107"/>
                  </a:lnTo>
                  <a:lnTo>
                    <a:pt x="88" y="85"/>
                  </a:lnTo>
                  <a:lnTo>
                    <a:pt x="79" y="75"/>
                  </a:lnTo>
                  <a:lnTo>
                    <a:pt x="79" y="91"/>
                  </a:lnTo>
                  <a:lnTo>
                    <a:pt x="63" y="66"/>
                  </a:lnTo>
                  <a:lnTo>
                    <a:pt x="38" y="41"/>
                  </a:lnTo>
                  <a:lnTo>
                    <a:pt x="38" y="28"/>
                  </a:lnTo>
                  <a:lnTo>
                    <a:pt x="57" y="34"/>
                  </a:lnTo>
                  <a:lnTo>
                    <a:pt x="47" y="22"/>
                  </a:lnTo>
                  <a:lnTo>
                    <a:pt x="25" y="15"/>
                  </a:lnTo>
                  <a:lnTo>
                    <a:pt x="13" y="15"/>
                  </a:lnTo>
                  <a:lnTo>
                    <a:pt x="7" y="19"/>
                  </a:lnTo>
                  <a:lnTo>
                    <a:pt x="3" y="0"/>
                  </a:lnTo>
                  <a:lnTo>
                    <a:pt x="0" y="25"/>
                  </a:lnTo>
                  <a:lnTo>
                    <a:pt x="16" y="50"/>
                  </a:lnTo>
                  <a:lnTo>
                    <a:pt x="82" y="126"/>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8" name="Freeform 79"/>
            <p:cNvSpPr>
              <a:spLocks/>
            </p:cNvSpPr>
            <p:nvPr/>
          </p:nvSpPr>
          <p:spPr bwMode="auto">
            <a:xfrm>
              <a:off x="4016" y="1819"/>
              <a:ext cx="12" cy="144"/>
            </a:xfrm>
            <a:custGeom>
              <a:avLst/>
              <a:gdLst>
                <a:gd name="T0" fmla="*/ 1 w 22"/>
                <a:gd name="T1" fmla="*/ 0 h 261"/>
                <a:gd name="T2" fmla="*/ 1 w 22"/>
                <a:gd name="T3" fmla="*/ 1 h 261"/>
                <a:gd name="T4" fmla="*/ 1 w 22"/>
                <a:gd name="T5" fmla="*/ 1 h 261"/>
                <a:gd name="T6" fmla="*/ 1 w 22"/>
                <a:gd name="T7" fmla="*/ 1 h 261"/>
                <a:gd name="T8" fmla="*/ 1 w 22"/>
                <a:gd name="T9" fmla="*/ 1 h 261"/>
                <a:gd name="T10" fmla="*/ 1 w 22"/>
                <a:gd name="T11" fmla="*/ 1 h 261"/>
                <a:gd name="T12" fmla="*/ 1 w 22"/>
                <a:gd name="T13" fmla="*/ 2 h 261"/>
                <a:gd name="T14" fmla="*/ 1 w 22"/>
                <a:gd name="T15" fmla="*/ 2 h 261"/>
                <a:gd name="T16" fmla="*/ 0 w 22"/>
                <a:gd name="T17" fmla="*/ 1 h 261"/>
                <a:gd name="T18" fmla="*/ 1 w 22"/>
                <a:gd name="T19" fmla="*/ 1 h 261"/>
                <a:gd name="T20" fmla="*/ 1 w 22"/>
                <a:gd name="T21" fmla="*/ 0 h 2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261">
                  <a:moveTo>
                    <a:pt x="9" y="0"/>
                  </a:moveTo>
                  <a:lnTo>
                    <a:pt x="13" y="34"/>
                  </a:lnTo>
                  <a:lnTo>
                    <a:pt x="22" y="62"/>
                  </a:lnTo>
                  <a:lnTo>
                    <a:pt x="22" y="85"/>
                  </a:lnTo>
                  <a:lnTo>
                    <a:pt x="13" y="78"/>
                  </a:lnTo>
                  <a:lnTo>
                    <a:pt x="9" y="132"/>
                  </a:lnTo>
                  <a:lnTo>
                    <a:pt x="19" y="204"/>
                  </a:lnTo>
                  <a:lnTo>
                    <a:pt x="9" y="261"/>
                  </a:lnTo>
                  <a:lnTo>
                    <a:pt x="0" y="147"/>
                  </a:lnTo>
                  <a:lnTo>
                    <a:pt x="3" y="72"/>
                  </a:lnTo>
                  <a:lnTo>
                    <a:pt x="9"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49" name="Freeform 80"/>
            <p:cNvSpPr>
              <a:spLocks/>
            </p:cNvSpPr>
            <p:nvPr/>
          </p:nvSpPr>
          <p:spPr bwMode="auto">
            <a:xfrm>
              <a:off x="4196" y="1975"/>
              <a:ext cx="20" cy="125"/>
            </a:xfrm>
            <a:custGeom>
              <a:avLst/>
              <a:gdLst>
                <a:gd name="T0" fmla="*/ 1 w 35"/>
                <a:gd name="T1" fmla="*/ 0 h 227"/>
                <a:gd name="T2" fmla="*/ 1 w 35"/>
                <a:gd name="T3" fmla="*/ 1 h 227"/>
                <a:gd name="T4" fmla="*/ 0 w 35"/>
                <a:gd name="T5" fmla="*/ 1 h 227"/>
                <a:gd name="T6" fmla="*/ 1 w 35"/>
                <a:gd name="T7" fmla="*/ 1 h 227"/>
                <a:gd name="T8" fmla="*/ 0 w 35"/>
                <a:gd name="T9" fmla="*/ 1 h 227"/>
                <a:gd name="T10" fmla="*/ 0 w 35"/>
                <a:gd name="T11" fmla="*/ 2 h 227"/>
                <a:gd name="T12" fmla="*/ 1 w 35"/>
                <a:gd name="T13" fmla="*/ 2 h 227"/>
                <a:gd name="T14" fmla="*/ 1 w 35"/>
                <a:gd name="T15" fmla="*/ 2 h 227"/>
                <a:gd name="T16" fmla="*/ 1 w 35"/>
                <a:gd name="T17" fmla="*/ 2 h 227"/>
                <a:gd name="T18" fmla="*/ 1 w 35"/>
                <a:gd name="T19" fmla="*/ 1 h 227"/>
                <a:gd name="T20" fmla="*/ 1 w 35"/>
                <a:gd name="T21" fmla="*/ 1 h 227"/>
                <a:gd name="T22" fmla="*/ 1 w 35"/>
                <a:gd name="T23" fmla="*/ 0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27">
                  <a:moveTo>
                    <a:pt x="16" y="0"/>
                  </a:moveTo>
                  <a:lnTo>
                    <a:pt x="6" y="60"/>
                  </a:lnTo>
                  <a:lnTo>
                    <a:pt x="0" y="82"/>
                  </a:lnTo>
                  <a:lnTo>
                    <a:pt x="13" y="119"/>
                  </a:lnTo>
                  <a:lnTo>
                    <a:pt x="0" y="154"/>
                  </a:lnTo>
                  <a:lnTo>
                    <a:pt x="0" y="195"/>
                  </a:lnTo>
                  <a:lnTo>
                    <a:pt x="6" y="189"/>
                  </a:lnTo>
                  <a:lnTo>
                    <a:pt x="22" y="227"/>
                  </a:lnTo>
                  <a:lnTo>
                    <a:pt x="35" y="220"/>
                  </a:lnTo>
                  <a:lnTo>
                    <a:pt x="35" y="104"/>
                  </a:lnTo>
                  <a:lnTo>
                    <a:pt x="28" y="19"/>
                  </a:lnTo>
                  <a:lnTo>
                    <a:pt x="16"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0" name="Freeform 81"/>
            <p:cNvSpPr>
              <a:spLocks/>
            </p:cNvSpPr>
            <p:nvPr/>
          </p:nvSpPr>
          <p:spPr bwMode="auto">
            <a:xfrm>
              <a:off x="4117" y="2061"/>
              <a:ext cx="104" cy="396"/>
            </a:xfrm>
            <a:custGeom>
              <a:avLst/>
              <a:gdLst>
                <a:gd name="T0" fmla="*/ 1 w 186"/>
                <a:gd name="T1" fmla="*/ 0 h 718"/>
                <a:gd name="T2" fmla="*/ 0 w 186"/>
                <a:gd name="T3" fmla="*/ 1 h 718"/>
                <a:gd name="T4" fmla="*/ 1 w 186"/>
                <a:gd name="T5" fmla="*/ 1 h 718"/>
                <a:gd name="T6" fmla="*/ 1 w 186"/>
                <a:gd name="T7" fmla="*/ 2 h 718"/>
                <a:gd name="T8" fmla="*/ 1 w 186"/>
                <a:gd name="T9" fmla="*/ 2 h 718"/>
                <a:gd name="T10" fmla="*/ 1 w 186"/>
                <a:gd name="T11" fmla="*/ 2 h 718"/>
                <a:gd name="T12" fmla="*/ 1 w 186"/>
                <a:gd name="T13" fmla="*/ 3 h 718"/>
                <a:gd name="T14" fmla="*/ 1 w 186"/>
                <a:gd name="T15" fmla="*/ 4 h 718"/>
                <a:gd name="T16" fmla="*/ 1 w 186"/>
                <a:gd name="T17" fmla="*/ 5 h 718"/>
                <a:gd name="T18" fmla="*/ 1 w 186"/>
                <a:gd name="T19" fmla="*/ 6 h 718"/>
                <a:gd name="T20" fmla="*/ 2 w 186"/>
                <a:gd name="T21" fmla="*/ 6 h 718"/>
                <a:gd name="T22" fmla="*/ 2 w 186"/>
                <a:gd name="T23" fmla="*/ 6 h 718"/>
                <a:gd name="T24" fmla="*/ 2 w 186"/>
                <a:gd name="T25" fmla="*/ 6 h 718"/>
                <a:gd name="T26" fmla="*/ 2 w 186"/>
                <a:gd name="T27" fmla="*/ 6 h 718"/>
                <a:gd name="T28" fmla="*/ 2 w 186"/>
                <a:gd name="T29" fmla="*/ 6 h 718"/>
                <a:gd name="T30" fmla="*/ 2 w 186"/>
                <a:gd name="T31" fmla="*/ 5 h 718"/>
                <a:gd name="T32" fmla="*/ 1 w 186"/>
                <a:gd name="T33" fmla="*/ 4 h 718"/>
                <a:gd name="T34" fmla="*/ 1 w 186"/>
                <a:gd name="T35" fmla="*/ 4 h 718"/>
                <a:gd name="T36" fmla="*/ 1 w 186"/>
                <a:gd name="T37" fmla="*/ 3 h 718"/>
                <a:gd name="T38" fmla="*/ 1 w 186"/>
                <a:gd name="T39" fmla="*/ 3 h 718"/>
                <a:gd name="T40" fmla="*/ 1 w 186"/>
                <a:gd name="T41" fmla="*/ 3 h 718"/>
                <a:gd name="T42" fmla="*/ 2 w 186"/>
                <a:gd name="T43" fmla="*/ 2 h 718"/>
                <a:gd name="T44" fmla="*/ 2 w 186"/>
                <a:gd name="T45" fmla="*/ 2 h 718"/>
                <a:gd name="T46" fmla="*/ 1 w 186"/>
                <a:gd name="T47" fmla="*/ 2 h 718"/>
                <a:gd name="T48" fmla="*/ 1 w 186"/>
                <a:gd name="T49" fmla="*/ 2 h 718"/>
                <a:gd name="T50" fmla="*/ 1 w 186"/>
                <a:gd name="T51" fmla="*/ 2 h 718"/>
                <a:gd name="T52" fmla="*/ 1 w 186"/>
                <a:gd name="T53" fmla="*/ 2 h 718"/>
                <a:gd name="T54" fmla="*/ 1 w 186"/>
                <a:gd name="T55" fmla="*/ 2 h 718"/>
                <a:gd name="T56" fmla="*/ 1 w 186"/>
                <a:gd name="T57" fmla="*/ 2 h 718"/>
                <a:gd name="T58" fmla="*/ 1 w 186"/>
                <a:gd name="T59" fmla="*/ 1 h 718"/>
                <a:gd name="T60" fmla="*/ 1 w 186"/>
                <a:gd name="T61" fmla="*/ 2 h 718"/>
                <a:gd name="T62" fmla="*/ 1 w 186"/>
                <a:gd name="T63" fmla="*/ 1 h 718"/>
                <a:gd name="T64" fmla="*/ 1 w 186"/>
                <a:gd name="T65" fmla="*/ 1 h 718"/>
                <a:gd name="T66" fmla="*/ 1 w 186"/>
                <a:gd name="T67" fmla="*/ 1 h 718"/>
                <a:gd name="T68" fmla="*/ 1 w 186"/>
                <a:gd name="T69" fmla="*/ 1 h 718"/>
                <a:gd name="T70" fmla="*/ 1 w 186"/>
                <a:gd name="T71" fmla="*/ 1 h 718"/>
                <a:gd name="T72" fmla="*/ 1 w 186"/>
                <a:gd name="T73" fmla="*/ 1 h 718"/>
                <a:gd name="T74" fmla="*/ 1 w 186"/>
                <a:gd name="T75" fmla="*/ 0 h 71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6" h="718">
                  <a:moveTo>
                    <a:pt x="10" y="0"/>
                  </a:moveTo>
                  <a:lnTo>
                    <a:pt x="0" y="47"/>
                  </a:lnTo>
                  <a:lnTo>
                    <a:pt x="29" y="120"/>
                  </a:lnTo>
                  <a:lnTo>
                    <a:pt x="57" y="170"/>
                  </a:lnTo>
                  <a:lnTo>
                    <a:pt x="54" y="202"/>
                  </a:lnTo>
                  <a:lnTo>
                    <a:pt x="54" y="271"/>
                  </a:lnTo>
                  <a:lnTo>
                    <a:pt x="51" y="375"/>
                  </a:lnTo>
                  <a:lnTo>
                    <a:pt x="85" y="495"/>
                  </a:lnTo>
                  <a:lnTo>
                    <a:pt x="148" y="614"/>
                  </a:lnTo>
                  <a:lnTo>
                    <a:pt x="158" y="705"/>
                  </a:lnTo>
                  <a:lnTo>
                    <a:pt x="174" y="718"/>
                  </a:lnTo>
                  <a:lnTo>
                    <a:pt x="180" y="715"/>
                  </a:lnTo>
                  <a:lnTo>
                    <a:pt x="167" y="693"/>
                  </a:lnTo>
                  <a:lnTo>
                    <a:pt x="167" y="652"/>
                  </a:lnTo>
                  <a:lnTo>
                    <a:pt x="180" y="671"/>
                  </a:lnTo>
                  <a:lnTo>
                    <a:pt x="186" y="620"/>
                  </a:lnTo>
                  <a:lnTo>
                    <a:pt x="158" y="472"/>
                  </a:lnTo>
                  <a:lnTo>
                    <a:pt x="129" y="416"/>
                  </a:lnTo>
                  <a:lnTo>
                    <a:pt x="107" y="387"/>
                  </a:lnTo>
                  <a:lnTo>
                    <a:pt x="101" y="328"/>
                  </a:lnTo>
                  <a:lnTo>
                    <a:pt x="139" y="325"/>
                  </a:lnTo>
                  <a:lnTo>
                    <a:pt x="161" y="284"/>
                  </a:lnTo>
                  <a:lnTo>
                    <a:pt x="164" y="227"/>
                  </a:lnTo>
                  <a:lnTo>
                    <a:pt x="133" y="233"/>
                  </a:lnTo>
                  <a:lnTo>
                    <a:pt x="114" y="230"/>
                  </a:lnTo>
                  <a:lnTo>
                    <a:pt x="82" y="230"/>
                  </a:lnTo>
                  <a:lnTo>
                    <a:pt x="76" y="217"/>
                  </a:lnTo>
                  <a:lnTo>
                    <a:pt x="104" y="217"/>
                  </a:lnTo>
                  <a:lnTo>
                    <a:pt x="85" y="189"/>
                  </a:lnTo>
                  <a:lnTo>
                    <a:pt x="98" y="164"/>
                  </a:lnTo>
                  <a:lnTo>
                    <a:pt x="139" y="180"/>
                  </a:lnTo>
                  <a:lnTo>
                    <a:pt x="148" y="148"/>
                  </a:lnTo>
                  <a:lnTo>
                    <a:pt x="120" y="82"/>
                  </a:lnTo>
                  <a:lnTo>
                    <a:pt x="120" y="44"/>
                  </a:lnTo>
                  <a:lnTo>
                    <a:pt x="85" y="70"/>
                  </a:lnTo>
                  <a:lnTo>
                    <a:pt x="63" y="38"/>
                  </a:lnTo>
                  <a:lnTo>
                    <a:pt x="26" y="32"/>
                  </a:lnTo>
                  <a:lnTo>
                    <a:pt x="1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1" name="Freeform 82"/>
            <p:cNvSpPr>
              <a:spLocks/>
            </p:cNvSpPr>
            <p:nvPr/>
          </p:nvSpPr>
          <p:spPr bwMode="auto">
            <a:xfrm>
              <a:off x="4191" y="2093"/>
              <a:ext cx="67" cy="336"/>
            </a:xfrm>
            <a:custGeom>
              <a:avLst/>
              <a:gdLst>
                <a:gd name="T0" fmla="*/ 1 w 119"/>
                <a:gd name="T1" fmla="*/ 1 h 611"/>
                <a:gd name="T2" fmla="*/ 1 w 119"/>
                <a:gd name="T3" fmla="*/ 1 h 611"/>
                <a:gd name="T4" fmla="*/ 1 w 119"/>
                <a:gd name="T5" fmla="*/ 1 h 611"/>
                <a:gd name="T6" fmla="*/ 1 w 119"/>
                <a:gd name="T7" fmla="*/ 1 h 611"/>
                <a:gd name="T8" fmla="*/ 1 w 119"/>
                <a:gd name="T9" fmla="*/ 1 h 611"/>
                <a:gd name="T10" fmla="*/ 1 w 119"/>
                <a:gd name="T11" fmla="*/ 1 h 611"/>
                <a:gd name="T12" fmla="*/ 1 w 119"/>
                <a:gd name="T13" fmla="*/ 2 h 611"/>
                <a:gd name="T14" fmla="*/ 1 w 119"/>
                <a:gd name="T15" fmla="*/ 2 h 611"/>
                <a:gd name="T16" fmla="*/ 0 w 119"/>
                <a:gd name="T17" fmla="*/ 2 h 611"/>
                <a:gd name="T18" fmla="*/ 1 w 119"/>
                <a:gd name="T19" fmla="*/ 3 h 611"/>
                <a:gd name="T20" fmla="*/ 1 w 119"/>
                <a:gd name="T21" fmla="*/ 2 h 611"/>
                <a:gd name="T22" fmla="*/ 1 w 119"/>
                <a:gd name="T23" fmla="*/ 2 h 611"/>
                <a:gd name="T24" fmla="*/ 1 w 119"/>
                <a:gd name="T25" fmla="*/ 3 h 611"/>
                <a:gd name="T26" fmla="*/ 1 w 119"/>
                <a:gd name="T27" fmla="*/ 3 h 611"/>
                <a:gd name="T28" fmla="*/ 1 w 119"/>
                <a:gd name="T29" fmla="*/ 3 h 611"/>
                <a:gd name="T30" fmla="*/ 1 w 119"/>
                <a:gd name="T31" fmla="*/ 4 h 611"/>
                <a:gd name="T32" fmla="*/ 1 w 119"/>
                <a:gd name="T33" fmla="*/ 4 h 611"/>
                <a:gd name="T34" fmla="*/ 1 w 119"/>
                <a:gd name="T35" fmla="*/ 4 h 611"/>
                <a:gd name="T36" fmla="*/ 1 w 119"/>
                <a:gd name="T37" fmla="*/ 4 h 611"/>
                <a:gd name="T38" fmla="*/ 1 w 119"/>
                <a:gd name="T39" fmla="*/ 5 h 611"/>
                <a:gd name="T40" fmla="*/ 1 w 119"/>
                <a:gd name="T41" fmla="*/ 4 h 611"/>
                <a:gd name="T42" fmla="*/ 1 w 119"/>
                <a:gd name="T43" fmla="*/ 4 h 611"/>
                <a:gd name="T44" fmla="*/ 1 w 119"/>
                <a:gd name="T45" fmla="*/ 3 h 611"/>
                <a:gd name="T46" fmla="*/ 1 w 119"/>
                <a:gd name="T47" fmla="*/ 3 h 611"/>
                <a:gd name="T48" fmla="*/ 1 w 119"/>
                <a:gd name="T49" fmla="*/ 2 h 611"/>
                <a:gd name="T50" fmla="*/ 1 w 119"/>
                <a:gd name="T51" fmla="*/ 1 h 611"/>
                <a:gd name="T52" fmla="*/ 1 w 119"/>
                <a:gd name="T53" fmla="*/ 0 h 611"/>
                <a:gd name="T54" fmla="*/ 1 w 119"/>
                <a:gd name="T55" fmla="*/ 1 h 61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9" h="611">
                  <a:moveTo>
                    <a:pt x="41" y="44"/>
                  </a:moveTo>
                  <a:lnTo>
                    <a:pt x="41" y="91"/>
                  </a:lnTo>
                  <a:lnTo>
                    <a:pt x="28" y="104"/>
                  </a:lnTo>
                  <a:lnTo>
                    <a:pt x="6" y="91"/>
                  </a:lnTo>
                  <a:lnTo>
                    <a:pt x="3" y="120"/>
                  </a:lnTo>
                  <a:lnTo>
                    <a:pt x="12" y="142"/>
                  </a:lnTo>
                  <a:lnTo>
                    <a:pt x="22" y="183"/>
                  </a:lnTo>
                  <a:lnTo>
                    <a:pt x="15" y="249"/>
                  </a:lnTo>
                  <a:lnTo>
                    <a:pt x="0" y="277"/>
                  </a:lnTo>
                  <a:lnTo>
                    <a:pt x="6" y="330"/>
                  </a:lnTo>
                  <a:lnTo>
                    <a:pt x="19" y="299"/>
                  </a:lnTo>
                  <a:lnTo>
                    <a:pt x="37" y="268"/>
                  </a:lnTo>
                  <a:lnTo>
                    <a:pt x="59" y="321"/>
                  </a:lnTo>
                  <a:lnTo>
                    <a:pt x="56" y="368"/>
                  </a:lnTo>
                  <a:lnTo>
                    <a:pt x="50" y="403"/>
                  </a:lnTo>
                  <a:lnTo>
                    <a:pt x="69" y="450"/>
                  </a:lnTo>
                  <a:lnTo>
                    <a:pt x="59" y="485"/>
                  </a:lnTo>
                  <a:lnTo>
                    <a:pt x="69" y="535"/>
                  </a:lnTo>
                  <a:lnTo>
                    <a:pt x="91" y="560"/>
                  </a:lnTo>
                  <a:lnTo>
                    <a:pt x="119" y="611"/>
                  </a:lnTo>
                  <a:lnTo>
                    <a:pt x="107" y="563"/>
                  </a:lnTo>
                  <a:lnTo>
                    <a:pt x="88" y="516"/>
                  </a:lnTo>
                  <a:lnTo>
                    <a:pt x="81" y="384"/>
                  </a:lnTo>
                  <a:lnTo>
                    <a:pt x="81" y="330"/>
                  </a:lnTo>
                  <a:lnTo>
                    <a:pt x="47" y="201"/>
                  </a:lnTo>
                  <a:lnTo>
                    <a:pt x="56" y="154"/>
                  </a:lnTo>
                  <a:lnTo>
                    <a:pt x="47" y="0"/>
                  </a:lnTo>
                  <a:lnTo>
                    <a:pt x="41" y="44"/>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2" name="Freeform 83"/>
            <p:cNvSpPr>
              <a:spLocks/>
            </p:cNvSpPr>
            <p:nvPr/>
          </p:nvSpPr>
          <p:spPr bwMode="auto">
            <a:xfrm>
              <a:off x="4206" y="2440"/>
              <a:ext cx="17" cy="55"/>
            </a:xfrm>
            <a:custGeom>
              <a:avLst/>
              <a:gdLst>
                <a:gd name="T0" fmla="*/ 1 w 31"/>
                <a:gd name="T1" fmla="*/ 0 h 100"/>
                <a:gd name="T2" fmla="*/ 1 w 31"/>
                <a:gd name="T3" fmla="*/ 1 h 100"/>
                <a:gd name="T4" fmla="*/ 1 w 31"/>
                <a:gd name="T5" fmla="*/ 1 h 100"/>
                <a:gd name="T6" fmla="*/ 0 w 31"/>
                <a:gd name="T7" fmla="*/ 1 h 100"/>
                <a:gd name="T8" fmla="*/ 1 w 31"/>
                <a:gd name="T9" fmla="*/ 1 h 100"/>
                <a:gd name="T10" fmla="*/ 1 w 31"/>
                <a:gd name="T11" fmla="*/ 1 h 100"/>
                <a:gd name="T12" fmla="*/ 1 w 31"/>
                <a:gd name="T13" fmla="*/ 1 h 100"/>
                <a:gd name="T14" fmla="*/ 1 w 31"/>
                <a:gd name="T15" fmla="*/ 0 h 1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1" h="100">
                  <a:moveTo>
                    <a:pt x="28" y="0"/>
                  </a:moveTo>
                  <a:lnTo>
                    <a:pt x="31" y="25"/>
                  </a:lnTo>
                  <a:lnTo>
                    <a:pt x="16" y="88"/>
                  </a:lnTo>
                  <a:lnTo>
                    <a:pt x="0" y="100"/>
                  </a:lnTo>
                  <a:lnTo>
                    <a:pt x="3" y="66"/>
                  </a:lnTo>
                  <a:lnTo>
                    <a:pt x="12" y="18"/>
                  </a:lnTo>
                  <a:lnTo>
                    <a:pt x="22" y="12"/>
                  </a:lnTo>
                  <a:lnTo>
                    <a:pt x="28"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3" name="Freeform 84"/>
            <p:cNvSpPr>
              <a:spLocks/>
            </p:cNvSpPr>
            <p:nvPr/>
          </p:nvSpPr>
          <p:spPr bwMode="auto">
            <a:xfrm>
              <a:off x="4248" y="2429"/>
              <a:ext cx="18" cy="75"/>
            </a:xfrm>
            <a:custGeom>
              <a:avLst/>
              <a:gdLst>
                <a:gd name="T0" fmla="*/ 0 w 32"/>
                <a:gd name="T1" fmla="*/ 1 h 135"/>
                <a:gd name="T2" fmla="*/ 1 w 32"/>
                <a:gd name="T3" fmla="*/ 1 h 135"/>
                <a:gd name="T4" fmla="*/ 1 w 32"/>
                <a:gd name="T5" fmla="*/ 1 h 135"/>
                <a:gd name="T6" fmla="*/ 1 w 32"/>
                <a:gd name="T7" fmla="*/ 1 h 135"/>
                <a:gd name="T8" fmla="*/ 1 w 32"/>
                <a:gd name="T9" fmla="*/ 1 h 135"/>
                <a:gd name="T10" fmla="*/ 1 w 32"/>
                <a:gd name="T11" fmla="*/ 1 h 135"/>
                <a:gd name="T12" fmla="*/ 1 w 32"/>
                <a:gd name="T13" fmla="*/ 0 h 135"/>
                <a:gd name="T14" fmla="*/ 1 w 32"/>
                <a:gd name="T15" fmla="*/ 1 h 135"/>
                <a:gd name="T16" fmla="*/ 0 w 32"/>
                <a:gd name="T17" fmla="*/ 1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135">
                  <a:moveTo>
                    <a:pt x="0" y="6"/>
                  </a:moveTo>
                  <a:lnTo>
                    <a:pt x="7" y="47"/>
                  </a:lnTo>
                  <a:lnTo>
                    <a:pt x="4" y="107"/>
                  </a:lnTo>
                  <a:lnTo>
                    <a:pt x="13" y="135"/>
                  </a:lnTo>
                  <a:lnTo>
                    <a:pt x="32" y="78"/>
                  </a:lnTo>
                  <a:lnTo>
                    <a:pt x="22" y="31"/>
                  </a:lnTo>
                  <a:lnTo>
                    <a:pt x="26" y="0"/>
                  </a:lnTo>
                  <a:lnTo>
                    <a:pt x="13" y="19"/>
                  </a:lnTo>
                  <a:lnTo>
                    <a:pt x="0" y="6"/>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4" name="Freeform 85"/>
            <p:cNvSpPr>
              <a:spLocks/>
            </p:cNvSpPr>
            <p:nvPr/>
          </p:nvSpPr>
          <p:spPr bwMode="auto">
            <a:xfrm>
              <a:off x="4216" y="1996"/>
              <a:ext cx="51" cy="419"/>
            </a:xfrm>
            <a:custGeom>
              <a:avLst/>
              <a:gdLst>
                <a:gd name="T0" fmla="*/ 0 w 91"/>
                <a:gd name="T1" fmla="*/ 0 h 761"/>
                <a:gd name="T2" fmla="*/ 1 w 91"/>
                <a:gd name="T3" fmla="*/ 3 h 761"/>
                <a:gd name="T4" fmla="*/ 1 w 91"/>
                <a:gd name="T5" fmla="*/ 3 h 761"/>
                <a:gd name="T6" fmla="*/ 1 w 91"/>
                <a:gd name="T7" fmla="*/ 6 h 761"/>
                <a:gd name="T8" fmla="*/ 1 w 91"/>
                <a:gd name="T9" fmla="*/ 6 h 761"/>
                <a:gd name="T10" fmla="*/ 1 w 91"/>
                <a:gd name="T11" fmla="*/ 6 h 761"/>
                <a:gd name="T12" fmla="*/ 1 w 91"/>
                <a:gd name="T13" fmla="*/ 6 h 761"/>
                <a:gd name="T14" fmla="*/ 1 w 91"/>
                <a:gd name="T15" fmla="*/ 7 h 761"/>
                <a:gd name="T16" fmla="*/ 1 w 91"/>
                <a:gd name="T17" fmla="*/ 6 h 761"/>
                <a:gd name="T18" fmla="*/ 1 w 91"/>
                <a:gd name="T19" fmla="*/ 6 h 761"/>
                <a:gd name="T20" fmla="*/ 1 w 91"/>
                <a:gd name="T21" fmla="*/ 6 h 761"/>
                <a:gd name="T22" fmla="*/ 1 w 91"/>
                <a:gd name="T23" fmla="*/ 4 h 761"/>
                <a:gd name="T24" fmla="*/ 1 w 91"/>
                <a:gd name="T25" fmla="*/ 4 h 761"/>
                <a:gd name="T26" fmla="*/ 1 w 91"/>
                <a:gd name="T27" fmla="*/ 2 h 761"/>
                <a:gd name="T28" fmla="*/ 1 w 91"/>
                <a:gd name="T29" fmla="*/ 1 h 761"/>
                <a:gd name="T30" fmla="*/ 1 w 91"/>
                <a:gd name="T31" fmla="*/ 1 h 761"/>
                <a:gd name="T32" fmla="*/ 0 w 91"/>
                <a:gd name="T33" fmla="*/ 0 h 7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 h="761">
                  <a:moveTo>
                    <a:pt x="0" y="0"/>
                  </a:moveTo>
                  <a:lnTo>
                    <a:pt x="9" y="336"/>
                  </a:lnTo>
                  <a:lnTo>
                    <a:pt x="6" y="387"/>
                  </a:lnTo>
                  <a:lnTo>
                    <a:pt x="50" y="702"/>
                  </a:lnTo>
                  <a:lnTo>
                    <a:pt x="72" y="686"/>
                  </a:lnTo>
                  <a:lnTo>
                    <a:pt x="78" y="702"/>
                  </a:lnTo>
                  <a:lnTo>
                    <a:pt x="63" y="739"/>
                  </a:lnTo>
                  <a:lnTo>
                    <a:pt x="78" y="761"/>
                  </a:lnTo>
                  <a:lnTo>
                    <a:pt x="91" y="717"/>
                  </a:lnTo>
                  <a:lnTo>
                    <a:pt x="82" y="683"/>
                  </a:lnTo>
                  <a:lnTo>
                    <a:pt x="72" y="654"/>
                  </a:lnTo>
                  <a:lnTo>
                    <a:pt x="82" y="551"/>
                  </a:lnTo>
                  <a:lnTo>
                    <a:pt x="60" y="469"/>
                  </a:lnTo>
                  <a:lnTo>
                    <a:pt x="78" y="207"/>
                  </a:lnTo>
                  <a:lnTo>
                    <a:pt x="44" y="119"/>
                  </a:lnTo>
                  <a:lnTo>
                    <a:pt x="12" y="3"/>
                  </a:lnTo>
                  <a:lnTo>
                    <a:pt x="0" y="0"/>
                  </a:lnTo>
                  <a:close/>
                </a:path>
              </a:pathLst>
            </a:custGeom>
            <a:solidFill>
              <a:srgbClr val="7D828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5" name="Freeform 86"/>
            <p:cNvSpPr>
              <a:spLocks/>
            </p:cNvSpPr>
            <p:nvPr/>
          </p:nvSpPr>
          <p:spPr bwMode="auto">
            <a:xfrm>
              <a:off x="4227" y="1983"/>
              <a:ext cx="221" cy="467"/>
            </a:xfrm>
            <a:custGeom>
              <a:avLst/>
              <a:gdLst>
                <a:gd name="T0" fmla="*/ 1 w 393"/>
                <a:gd name="T1" fmla="*/ 0 h 846"/>
                <a:gd name="T2" fmla="*/ 1 w 393"/>
                <a:gd name="T3" fmla="*/ 1 h 846"/>
                <a:gd name="T4" fmla="*/ 1 w 393"/>
                <a:gd name="T5" fmla="*/ 1 h 846"/>
                <a:gd name="T6" fmla="*/ 1 w 393"/>
                <a:gd name="T7" fmla="*/ 1 h 846"/>
                <a:gd name="T8" fmla="*/ 1 w 393"/>
                <a:gd name="T9" fmla="*/ 2 h 846"/>
                <a:gd name="T10" fmla="*/ 1 w 393"/>
                <a:gd name="T11" fmla="*/ 2 h 846"/>
                <a:gd name="T12" fmla="*/ 1 w 393"/>
                <a:gd name="T13" fmla="*/ 2 h 846"/>
                <a:gd name="T14" fmla="*/ 1 w 393"/>
                <a:gd name="T15" fmla="*/ 3 h 846"/>
                <a:gd name="T16" fmla="*/ 1 w 393"/>
                <a:gd name="T17" fmla="*/ 3 h 846"/>
                <a:gd name="T18" fmla="*/ 2 w 393"/>
                <a:gd name="T19" fmla="*/ 3 h 846"/>
                <a:gd name="T20" fmla="*/ 2 w 393"/>
                <a:gd name="T21" fmla="*/ 4 h 846"/>
                <a:gd name="T22" fmla="*/ 2 w 393"/>
                <a:gd name="T23" fmla="*/ 4 h 846"/>
                <a:gd name="T24" fmla="*/ 2 w 393"/>
                <a:gd name="T25" fmla="*/ 4 h 846"/>
                <a:gd name="T26" fmla="*/ 2 w 393"/>
                <a:gd name="T27" fmla="*/ 4 h 846"/>
                <a:gd name="T28" fmla="*/ 3 w 393"/>
                <a:gd name="T29" fmla="*/ 4 h 846"/>
                <a:gd name="T30" fmla="*/ 3 w 393"/>
                <a:gd name="T31" fmla="*/ 4 h 846"/>
                <a:gd name="T32" fmla="*/ 3 w 393"/>
                <a:gd name="T33" fmla="*/ 4 h 846"/>
                <a:gd name="T34" fmla="*/ 3 w 393"/>
                <a:gd name="T35" fmla="*/ 4 h 846"/>
                <a:gd name="T36" fmla="*/ 3 w 393"/>
                <a:gd name="T37" fmla="*/ 5 h 846"/>
                <a:gd name="T38" fmla="*/ 3 w 393"/>
                <a:gd name="T39" fmla="*/ 6 h 846"/>
                <a:gd name="T40" fmla="*/ 4 w 393"/>
                <a:gd name="T41" fmla="*/ 6 h 846"/>
                <a:gd name="T42" fmla="*/ 4 w 393"/>
                <a:gd name="T43" fmla="*/ 6 h 846"/>
                <a:gd name="T44" fmla="*/ 4 w 393"/>
                <a:gd name="T45" fmla="*/ 6 h 846"/>
                <a:gd name="T46" fmla="*/ 4 w 393"/>
                <a:gd name="T47" fmla="*/ 7 h 846"/>
                <a:gd name="T48" fmla="*/ 4 w 393"/>
                <a:gd name="T49" fmla="*/ 7 h 846"/>
                <a:gd name="T50" fmla="*/ 4 w 393"/>
                <a:gd name="T51" fmla="*/ 7 h 846"/>
                <a:gd name="T52" fmla="*/ 4 w 393"/>
                <a:gd name="T53" fmla="*/ 7 h 846"/>
                <a:gd name="T54" fmla="*/ 4 w 393"/>
                <a:gd name="T55" fmla="*/ 7 h 846"/>
                <a:gd name="T56" fmla="*/ 3 w 393"/>
                <a:gd name="T57" fmla="*/ 7 h 846"/>
                <a:gd name="T58" fmla="*/ 3 w 393"/>
                <a:gd name="T59" fmla="*/ 7 h 846"/>
                <a:gd name="T60" fmla="*/ 3 w 393"/>
                <a:gd name="T61" fmla="*/ 7 h 846"/>
                <a:gd name="T62" fmla="*/ 2 w 393"/>
                <a:gd name="T63" fmla="*/ 4 h 846"/>
                <a:gd name="T64" fmla="*/ 1 w 393"/>
                <a:gd name="T65" fmla="*/ 3 h 846"/>
                <a:gd name="T66" fmla="*/ 1 w 393"/>
                <a:gd name="T67" fmla="*/ 1 h 846"/>
                <a:gd name="T68" fmla="*/ 0 w 393"/>
                <a:gd name="T69" fmla="*/ 1 h 846"/>
                <a:gd name="T70" fmla="*/ 1 w 393"/>
                <a:gd name="T71" fmla="*/ 0 h 84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93" h="846">
                  <a:moveTo>
                    <a:pt x="28" y="0"/>
                  </a:moveTo>
                  <a:lnTo>
                    <a:pt x="22" y="59"/>
                  </a:lnTo>
                  <a:lnTo>
                    <a:pt x="31" y="107"/>
                  </a:lnTo>
                  <a:lnTo>
                    <a:pt x="47" y="151"/>
                  </a:lnTo>
                  <a:lnTo>
                    <a:pt x="72" y="173"/>
                  </a:lnTo>
                  <a:lnTo>
                    <a:pt x="91" y="217"/>
                  </a:lnTo>
                  <a:lnTo>
                    <a:pt x="107" y="286"/>
                  </a:lnTo>
                  <a:lnTo>
                    <a:pt x="126" y="324"/>
                  </a:lnTo>
                  <a:lnTo>
                    <a:pt x="151" y="358"/>
                  </a:lnTo>
                  <a:lnTo>
                    <a:pt x="173" y="374"/>
                  </a:lnTo>
                  <a:lnTo>
                    <a:pt x="176" y="406"/>
                  </a:lnTo>
                  <a:lnTo>
                    <a:pt x="192" y="409"/>
                  </a:lnTo>
                  <a:lnTo>
                    <a:pt x="220" y="406"/>
                  </a:lnTo>
                  <a:lnTo>
                    <a:pt x="248" y="418"/>
                  </a:lnTo>
                  <a:lnTo>
                    <a:pt x="277" y="456"/>
                  </a:lnTo>
                  <a:lnTo>
                    <a:pt x="299" y="475"/>
                  </a:lnTo>
                  <a:lnTo>
                    <a:pt x="289" y="494"/>
                  </a:lnTo>
                  <a:lnTo>
                    <a:pt x="292" y="519"/>
                  </a:lnTo>
                  <a:lnTo>
                    <a:pt x="333" y="598"/>
                  </a:lnTo>
                  <a:lnTo>
                    <a:pt x="352" y="623"/>
                  </a:lnTo>
                  <a:lnTo>
                    <a:pt x="365" y="658"/>
                  </a:lnTo>
                  <a:lnTo>
                    <a:pt x="374" y="629"/>
                  </a:lnTo>
                  <a:lnTo>
                    <a:pt x="381" y="664"/>
                  </a:lnTo>
                  <a:lnTo>
                    <a:pt x="384" y="733"/>
                  </a:lnTo>
                  <a:lnTo>
                    <a:pt x="393" y="780"/>
                  </a:lnTo>
                  <a:lnTo>
                    <a:pt x="377" y="743"/>
                  </a:lnTo>
                  <a:lnTo>
                    <a:pt x="368" y="739"/>
                  </a:lnTo>
                  <a:lnTo>
                    <a:pt x="365" y="812"/>
                  </a:lnTo>
                  <a:lnTo>
                    <a:pt x="355" y="812"/>
                  </a:lnTo>
                  <a:lnTo>
                    <a:pt x="333" y="846"/>
                  </a:lnTo>
                  <a:lnTo>
                    <a:pt x="327" y="755"/>
                  </a:lnTo>
                  <a:lnTo>
                    <a:pt x="189" y="443"/>
                  </a:lnTo>
                  <a:lnTo>
                    <a:pt x="107" y="333"/>
                  </a:lnTo>
                  <a:lnTo>
                    <a:pt x="22" y="129"/>
                  </a:lnTo>
                  <a:lnTo>
                    <a:pt x="0" y="25"/>
                  </a:lnTo>
                  <a:lnTo>
                    <a:pt x="28"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6" name="Freeform 87"/>
            <p:cNvSpPr>
              <a:spLocks/>
            </p:cNvSpPr>
            <p:nvPr/>
          </p:nvSpPr>
          <p:spPr bwMode="auto">
            <a:xfrm>
              <a:off x="4340" y="2481"/>
              <a:ext cx="114" cy="59"/>
            </a:xfrm>
            <a:custGeom>
              <a:avLst/>
              <a:gdLst>
                <a:gd name="T0" fmla="*/ 2 w 202"/>
                <a:gd name="T1" fmla="*/ 1 h 107"/>
                <a:gd name="T2" fmla="*/ 1 w 202"/>
                <a:gd name="T3" fmla="*/ 1 h 107"/>
                <a:gd name="T4" fmla="*/ 1 w 202"/>
                <a:gd name="T5" fmla="*/ 1 h 107"/>
                <a:gd name="T6" fmla="*/ 1 w 202"/>
                <a:gd name="T7" fmla="*/ 0 h 107"/>
                <a:gd name="T8" fmla="*/ 1 w 202"/>
                <a:gd name="T9" fmla="*/ 1 h 107"/>
                <a:gd name="T10" fmla="*/ 0 w 202"/>
                <a:gd name="T11" fmla="*/ 1 h 107"/>
                <a:gd name="T12" fmla="*/ 1 w 202"/>
                <a:gd name="T13" fmla="*/ 1 h 107"/>
                <a:gd name="T14" fmla="*/ 1 w 202"/>
                <a:gd name="T15" fmla="*/ 1 h 107"/>
                <a:gd name="T16" fmla="*/ 1 w 202"/>
                <a:gd name="T17" fmla="*/ 1 h 107"/>
                <a:gd name="T18" fmla="*/ 1 w 202"/>
                <a:gd name="T19" fmla="*/ 1 h 107"/>
                <a:gd name="T20" fmla="*/ 2 w 202"/>
                <a:gd name="T21" fmla="*/ 1 h 107"/>
                <a:gd name="T22" fmla="*/ 2 w 202"/>
                <a:gd name="T23" fmla="*/ 1 h 107"/>
                <a:gd name="T24" fmla="*/ 2 w 202"/>
                <a:gd name="T25" fmla="*/ 1 h 107"/>
                <a:gd name="T26" fmla="*/ 2 w 202"/>
                <a:gd name="T27" fmla="*/ 1 h 10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2" h="107">
                  <a:moveTo>
                    <a:pt x="145" y="13"/>
                  </a:moveTo>
                  <a:lnTo>
                    <a:pt x="73" y="16"/>
                  </a:lnTo>
                  <a:lnTo>
                    <a:pt x="107" y="3"/>
                  </a:lnTo>
                  <a:lnTo>
                    <a:pt x="32" y="0"/>
                  </a:lnTo>
                  <a:lnTo>
                    <a:pt x="57" y="16"/>
                  </a:lnTo>
                  <a:lnTo>
                    <a:pt x="0" y="28"/>
                  </a:lnTo>
                  <a:lnTo>
                    <a:pt x="63" y="35"/>
                  </a:lnTo>
                  <a:lnTo>
                    <a:pt x="22" y="47"/>
                  </a:lnTo>
                  <a:lnTo>
                    <a:pt x="85" y="47"/>
                  </a:lnTo>
                  <a:lnTo>
                    <a:pt x="69" y="57"/>
                  </a:lnTo>
                  <a:lnTo>
                    <a:pt x="135" y="69"/>
                  </a:lnTo>
                  <a:lnTo>
                    <a:pt x="170" y="82"/>
                  </a:lnTo>
                  <a:lnTo>
                    <a:pt x="202" y="107"/>
                  </a:lnTo>
                  <a:lnTo>
                    <a:pt x="145" y="13"/>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7" name="Freeform 88"/>
            <p:cNvSpPr>
              <a:spLocks/>
            </p:cNvSpPr>
            <p:nvPr/>
          </p:nvSpPr>
          <p:spPr bwMode="auto">
            <a:xfrm>
              <a:off x="4416" y="2436"/>
              <a:ext cx="43" cy="113"/>
            </a:xfrm>
            <a:custGeom>
              <a:avLst/>
              <a:gdLst>
                <a:gd name="T0" fmla="*/ 0 w 76"/>
                <a:gd name="T1" fmla="*/ 0 h 205"/>
                <a:gd name="T2" fmla="*/ 1 w 76"/>
                <a:gd name="T3" fmla="*/ 1 h 205"/>
                <a:gd name="T4" fmla="*/ 1 w 76"/>
                <a:gd name="T5" fmla="*/ 1 h 205"/>
                <a:gd name="T6" fmla="*/ 1 w 76"/>
                <a:gd name="T7" fmla="*/ 1 h 205"/>
                <a:gd name="T8" fmla="*/ 1 w 76"/>
                <a:gd name="T9" fmla="*/ 1 h 205"/>
                <a:gd name="T10" fmla="*/ 1 w 76"/>
                <a:gd name="T11" fmla="*/ 1 h 205"/>
                <a:gd name="T12" fmla="*/ 1 w 76"/>
                <a:gd name="T13" fmla="*/ 1 h 205"/>
                <a:gd name="T14" fmla="*/ 1 w 76"/>
                <a:gd name="T15" fmla="*/ 2 h 205"/>
                <a:gd name="T16" fmla="*/ 1 w 76"/>
                <a:gd name="T17" fmla="*/ 1 h 205"/>
                <a:gd name="T18" fmla="*/ 0 w 76"/>
                <a:gd name="T19" fmla="*/ 0 h 2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205">
                  <a:moveTo>
                    <a:pt x="0" y="0"/>
                  </a:moveTo>
                  <a:lnTo>
                    <a:pt x="29" y="16"/>
                  </a:lnTo>
                  <a:lnTo>
                    <a:pt x="41" y="54"/>
                  </a:lnTo>
                  <a:lnTo>
                    <a:pt x="32" y="63"/>
                  </a:lnTo>
                  <a:lnTo>
                    <a:pt x="45" y="101"/>
                  </a:lnTo>
                  <a:lnTo>
                    <a:pt x="70" y="129"/>
                  </a:lnTo>
                  <a:lnTo>
                    <a:pt x="60" y="132"/>
                  </a:lnTo>
                  <a:lnTo>
                    <a:pt x="76" y="205"/>
                  </a:lnTo>
                  <a:lnTo>
                    <a:pt x="4" y="79"/>
                  </a:lnTo>
                  <a:lnTo>
                    <a:pt x="0"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8" name="Freeform 89"/>
            <p:cNvSpPr>
              <a:spLocks/>
            </p:cNvSpPr>
            <p:nvPr/>
          </p:nvSpPr>
          <p:spPr bwMode="auto">
            <a:xfrm>
              <a:off x="4502" y="2493"/>
              <a:ext cx="23" cy="78"/>
            </a:xfrm>
            <a:custGeom>
              <a:avLst/>
              <a:gdLst>
                <a:gd name="T0" fmla="*/ 1 w 41"/>
                <a:gd name="T1" fmla="*/ 0 h 142"/>
                <a:gd name="T2" fmla="*/ 1 w 41"/>
                <a:gd name="T3" fmla="*/ 1 h 142"/>
                <a:gd name="T4" fmla="*/ 1 w 41"/>
                <a:gd name="T5" fmla="*/ 1 h 142"/>
                <a:gd name="T6" fmla="*/ 1 w 41"/>
                <a:gd name="T7" fmla="*/ 1 h 142"/>
                <a:gd name="T8" fmla="*/ 1 w 41"/>
                <a:gd name="T9" fmla="*/ 1 h 142"/>
                <a:gd name="T10" fmla="*/ 1 w 41"/>
                <a:gd name="T11" fmla="*/ 1 h 142"/>
                <a:gd name="T12" fmla="*/ 1 w 41"/>
                <a:gd name="T13" fmla="*/ 1 h 142"/>
                <a:gd name="T14" fmla="*/ 0 w 41"/>
                <a:gd name="T15" fmla="*/ 1 h 142"/>
                <a:gd name="T16" fmla="*/ 1 w 41"/>
                <a:gd name="T17" fmla="*/ 1 h 142"/>
                <a:gd name="T18" fmla="*/ 1 w 41"/>
                <a:gd name="T19" fmla="*/ 1 h 142"/>
                <a:gd name="T20" fmla="*/ 1 w 41"/>
                <a:gd name="T21" fmla="*/ 1 h 142"/>
                <a:gd name="T22" fmla="*/ 1 w 41"/>
                <a:gd name="T23" fmla="*/ 1 h 142"/>
                <a:gd name="T24" fmla="*/ 1 w 41"/>
                <a:gd name="T25" fmla="*/ 1 h 142"/>
                <a:gd name="T26" fmla="*/ 1 w 41"/>
                <a:gd name="T27" fmla="*/ 1 h 142"/>
                <a:gd name="T28" fmla="*/ 1 w 41"/>
                <a:gd name="T29" fmla="*/ 1 h 142"/>
                <a:gd name="T30" fmla="*/ 1 w 41"/>
                <a:gd name="T31" fmla="*/ 1 h 142"/>
                <a:gd name="T32" fmla="*/ 1 w 41"/>
                <a:gd name="T33" fmla="*/ 1 h 142"/>
                <a:gd name="T34" fmla="*/ 1 w 41"/>
                <a:gd name="T35" fmla="*/ 0 h 1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 h="142">
                  <a:moveTo>
                    <a:pt x="6" y="0"/>
                  </a:moveTo>
                  <a:lnTo>
                    <a:pt x="19" y="28"/>
                  </a:lnTo>
                  <a:lnTo>
                    <a:pt x="15" y="41"/>
                  </a:lnTo>
                  <a:lnTo>
                    <a:pt x="22" y="63"/>
                  </a:lnTo>
                  <a:lnTo>
                    <a:pt x="25" y="85"/>
                  </a:lnTo>
                  <a:lnTo>
                    <a:pt x="12" y="88"/>
                  </a:lnTo>
                  <a:lnTo>
                    <a:pt x="19" y="113"/>
                  </a:lnTo>
                  <a:lnTo>
                    <a:pt x="0" y="113"/>
                  </a:lnTo>
                  <a:lnTo>
                    <a:pt x="12" y="132"/>
                  </a:lnTo>
                  <a:lnTo>
                    <a:pt x="31" y="142"/>
                  </a:lnTo>
                  <a:lnTo>
                    <a:pt x="37" y="132"/>
                  </a:lnTo>
                  <a:lnTo>
                    <a:pt x="34" y="120"/>
                  </a:lnTo>
                  <a:lnTo>
                    <a:pt x="41" y="113"/>
                  </a:lnTo>
                  <a:lnTo>
                    <a:pt x="37" y="88"/>
                  </a:lnTo>
                  <a:lnTo>
                    <a:pt x="34" y="60"/>
                  </a:lnTo>
                  <a:lnTo>
                    <a:pt x="34" y="44"/>
                  </a:lnTo>
                  <a:lnTo>
                    <a:pt x="28" y="28"/>
                  </a:lnTo>
                  <a:lnTo>
                    <a:pt x="6" y="0"/>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59" name="Freeform 90"/>
            <p:cNvSpPr>
              <a:spLocks/>
            </p:cNvSpPr>
            <p:nvPr/>
          </p:nvSpPr>
          <p:spPr bwMode="auto">
            <a:xfrm>
              <a:off x="4482" y="2559"/>
              <a:ext cx="20" cy="23"/>
            </a:xfrm>
            <a:custGeom>
              <a:avLst/>
              <a:gdLst>
                <a:gd name="T0" fmla="*/ 0 w 35"/>
                <a:gd name="T1" fmla="*/ 1 h 41"/>
                <a:gd name="T2" fmla="*/ 1 w 35"/>
                <a:gd name="T3" fmla="*/ 1 h 41"/>
                <a:gd name="T4" fmla="*/ 1 w 35"/>
                <a:gd name="T5" fmla="*/ 1 h 41"/>
                <a:gd name="T6" fmla="*/ 1 w 35"/>
                <a:gd name="T7" fmla="*/ 0 h 41"/>
                <a:gd name="T8" fmla="*/ 1 w 35"/>
                <a:gd name="T9" fmla="*/ 1 h 41"/>
                <a:gd name="T10" fmla="*/ 1 w 35"/>
                <a:gd name="T11" fmla="*/ 1 h 41"/>
                <a:gd name="T12" fmla="*/ 1 w 35"/>
                <a:gd name="T13" fmla="*/ 1 h 41"/>
                <a:gd name="T14" fmla="*/ 0 w 35"/>
                <a:gd name="T15" fmla="*/ 1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41">
                  <a:moveTo>
                    <a:pt x="0" y="28"/>
                  </a:moveTo>
                  <a:lnTo>
                    <a:pt x="19" y="25"/>
                  </a:lnTo>
                  <a:lnTo>
                    <a:pt x="25" y="19"/>
                  </a:lnTo>
                  <a:lnTo>
                    <a:pt x="28" y="0"/>
                  </a:lnTo>
                  <a:lnTo>
                    <a:pt x="35" y="9"/>
                  </a:lnTo>
                  <a:lnTo>
                    <a:pt x="31" y="34"/>
                  </a:lnTo>
                  <a:lnTo>
                    <a:pt x="19" y="41"/>
                  </a:lnTo>
                  <a:lnTo>
                    <a:pt x="0" y="28"/>
                  </a:lnTo>
                  <a:close/>
                </a:path>
              </a:pathLst>
            </a:custGeom>
            <a:solidFill>
              <a:srgbClr val="989B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0" name="Freeform 91"/>
            <p:cNvSpPr>
              <a:spLocks/>
            </p:cNvSpPr>
            <p:nvPr/>
          </p:nvSpPr>
          <p:spPr bwMode="auto">
            <a:xfrm>
              <a:off x="4135" y="1352"/>
              <a:ext cx="102" cy="108"/>
            </a:xfrm>
            <a:custGeom>
              <a:avLst/>
              <a:gdLst>
                <a:gd name="T0" fmla="*/ 1 w 182"/>
                <a:gd name="T1" fmla="*/ 1 h 195"/>
                <a:gd name="T2" fmla="*/ 1 w 182"/>
                <a:gd name="T3" fmla="*/ 1 h 195"/>
                <a:gd name="T4" fmla="*/ 1 w 182"/>
                <a:gd name="T5" fmla="*/ 1 h 195"/>
                <a:gd name="T6" fmla="*/ 1 w 182"/>
                <a:gd name="T7" fmla="*/ 1 h 195"/>
                <a:gd name="T8" fmla="*/ 1 w 182"/>
                <a:gd name="T9" fmla="*/ 1 h 195"/>
                <a:gd name="T10" fmla="*/ 1 w 182"/>
                <a:gd name="T11" fmla="*/ 1 h 195"/>
                <a:gd name="T12" fmla="*/ 1 w 182"/>
                <a:gd name="T13" fmla="*/ 1 h 195"/>
                <a:gd name="T14" fmla="*/ 1 w 182"/>
                <a:gd name="T15" fmla="*/ 1 h 195"/>
                <a:gd name="T16" fmla="*/ 1 w 182"/>
                <a:gd name="T17" fmla="*/ 1 h 195"/>
                <a:gd name="T18" fmla="*/ 1 w 182"/>
                <a:gd name="T19" fmla="*/ 1 h 195"/>
                <a:gd name="T20" fmla="*/ 1 w 182"/>
                <a:gd name="T21" fmla="*/ 1 h 195"/>
                <a:gd name="T22" fmla="*/ 0 w 182"/>
                <a:gd name="T23" fmla="*/ 1 h 195"/>
                <a:gd name="T24" fmla="*/ 1 w 182"/>
                <a:gd name="T25" fmla="*/ 1 h 195"/>
                <a:gd name="T26" fmla="*/ 1 w 182"/>
                <a:gd name="T27" fmla="*/ 2 h 195"/>
                <a:gd name="T28" fmla="*/ 1 w 182"/>
                <a:gd name="T29" fmla="*/ 2 h 195"/>
                <a:gd name="T30" fmla="*/ 1 w 182"/>
                <a:gd name="T31" fmla="*/ 2 h 195"/>
                <a:gd name="T32" fmla="*/ 1 w 182"/>
                <a:gd name="T33" fmla="*/ 1 h 195"/>
                <a:gd name="T34" fmla="*/ 1 w 182"/>
                <a:gd name="T35" fmla="*/ 1 h 195"/>
                <a:gd name="T36" fmla="*/ 1 w 182"/>
                <a:gd name="T37" fmla="*/ 1 h 195"/>
                <a:gd name="T38" fmla="*/ 1 w 182"/>
                <a:gd name="T39" fmla="*/ 1 h 195"/>
                <a:gd name="T40" fmla="*/ 1 w 182"/>
                <a:gd name="T41" fmla="*/ 1 h 195"/>
                <a:gd name="T42" fmla="*/ 1 w 182"/>
                <a:gd name="T43" fmla="*/ 1 h 195"/>
                <a:gd name="T44" fmla="*/ 1 w 182"/>
                <a:gd name="T45" fmla="*/ 1 h 195"/>
                <a:gd name="T46" fmla="*/ 1 w 182"/>
                <a:gd name="T47" fmla="*/ 1 h 195"/>
                <a:gd name="T48" fmla="*/ 1 w 182"/>
                <a:gd name="T49" fmla="*/ 1 h 195"/>
                <a:gd name="T50" fmla="*/ 1 w 182"/>
                <a:gd name="T51" fmla="*/ 1 h 195"/>
                <a:gd name="T52" fmla="*/ 1 w 182"/>
                <a:gd name="T53" fmla="*/ 1 h 195"/>
                <a:gd name="T54" fmla="*/ 1 w 182"/>
                <a:gd name="T55" fmla="*/ 1 h 195"/>
                <a:gd name="T56" fmla="*/ 1 w 182"/>
                <a:gd name="T57" fmla="*/ 1 h 195"/>
                <a:gd name="T58" fmla="*/ 1 w 182"/>
                <a:gd name="T59" fmla="*/ 1 h 195"/>
                <a:gd name="T60" fmla="*/ 1 w 182"/>
                <a:gd name="T61" fmla="*/ 1 h 195"/>
                <a:gd name="T62" fmla="*/ 1 w 182"/>
                <a:gd name="T63" fmla="*/ 1 h 195"/>
                <a:gd name="T64" fmla="*/ 1 w 182"/>
                <a:gd name="T65" fmla="*/ 1 h 195"/>
                <a:gd name="T66" fmla="*/ 1 w 182"/>
                <a:gd name="T67" fmla="*/ 1 h 195"/>
                <a:gd name="T68" fmla="*/ 1 w 182"/>
                <a:gd name="T69" fmla="*/ 1 h 195"/>
                <a:gd name="T70" fmla="*/ 2 w 182"/>
                <a:gd name="T71" fmla="*/ 1 h 195"/>
                <a:gd name="T72" fmla="*/ 2 w 182"/>
                <a:gd name="T73" fmla="*/ 1 h 195"/>
                <a:gd name="T74" fmla="*/ 1 w 182"/>
                <a:gd name="T75" fmla="*/ 1 h 195"/>
                <a:gd name="T76" fmla="*/ 1 w 182"/>
                <a:gd name="T77" fmla="*/ 1 h 195"/>
                <a:gd name="T78" fmla="*/ 1 w 182"/>
                <a:gd name="T79" fmla="*/ 1 h 195"/>
                <a:gd name="T80" fmla="*/ 1 w 182"/>
                <a:gd name="T81" fmla="*/ 1 h 195"/>
                <a:gd name="T82" fmla="*/ 1 w 182"/>
                <a:gd name="T83" fmla="*/ 0 h 195"/>
                <a:gd name="T84" fmla="*/ 1 w 182"/>
                <a:gd name="T85" fmla="*/ 1 h 195"/>
                <a:gd name="T86" fmla="*/ 1 w 182"/>
                <a:gd name="T87" fmla="*/ 1 h 195"/>
                <a:gd name="T88" fmla="*/ 1 w 182"/>
                <a:gd name="T89" fmla="*/ 1 h 195"/>
                <a:gd name="T90" fmla="*/ 1 w 182"/>
                <a:gd name="T91" fmla="*/ 1 h 195"/>
                <a:gd name="T92" fmla="*/ 1 w 182"/>
                <a:gd name="T93" fmla="*/ 1 h 195"/>
                <a:gd name="T94" fmla="*/ 1 w 182"/>
                <a:gd name="T95" fmla="*/ 1 h 195"/>
                <a:gd name="T96" fmla="*/ 1 w 182"/>
                <a:gd name="T97" fmla="*/ 1 h 195"/>
                <a:gd name="T98" fmla="*/ 1 w 182"/>
                <a:gd name="T99" fmla="*/ 1 h 195"/>
                <a:gd name="T100" fmla="*/ 1 w 182"/>
                <a:gd name="T101" fmla="*/ 1 h 195"/>
                <a:gd name="T102" fmla="*/ 1 w 182"/>
                <a:gd name="T103" fmla="*/ 1 h 195"/>
                <a:gd name="T104" fmla="*/ 1 w 182"/>
                <a:gd name="T105" fmla="*/ 1 h 195"/>
                <a:gd name="T106" fmla="*/ 1 w 182"/>
                <a:gd name="T107" fmla="*/ 1 h 195"/>
                <a:gd name="T108" fmla="*/ 1 w 182"/>
                <a:gd name="T109" fmla="*/ 1 h 195"/>
                <a:gd name="T110" fmla="*/ 1 w 182"/>
                <a:gd name="T111" fmla="*/ 1 h 195"/>
                <a:gd name="T112" fmla="*/ 1 w 182"/>
                <a:gd name="T113" fmla="*/ 1 h 1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82" h="195">
                  <a:moveTo>
                    <a:pt x="38" y="22"/>
                  </a:moveTo>
                  <a:lnTo>
                    <a:pt x="25" y="41"/>
                  </a:lnTo>
                  <a:lnTo>
                    <a:pt x="28" y="53"/>
                  </a:lnTo>
                  <a:lnTo>
                    <a:pt x="19" y="56"/>
                  </a:lnTo>
                  <a:lnTo>
                    <a:pt x="31" y="66"/>
                  </a:lnTo>
                  <a:lnTo>
                    <a:pt x="16" y="66"/>
                  </a:lnTo>
                  <a:lnTo>
                    <a:pt x="6" y="72"/>
                  </a:lnTo>
                  <a:lnTo>
                    <a:pt x="25" y="72"/>
                  </a:lnTo>
                  <a:lnTo>
                    <a:pt x="31" y="88"/>
                  </a:lnTo>
                  <a:lnTo>
                    <a:pt x="3" y="97"/>
                  </a:lnTo>
                  <a:lnTo>
                    <a:pt x="6" y="116"/>
                  </a:lnTo>
                  <a:lnTo>
                    <a:pt x="0" y="126"/>
                  </a:lnTo>
                  <a:lnTo>
                    <a:pt x="19" y="141"/>
                  </a:lnTo>
                  <a:lnTo>
                    <a:pt x="19" y="176"/>
                  </a:lnTo>
                  <a:lnTo>
                    <a:pt x="6" y="195"/>
                  </a:lnTo>
                  <a:lnTo>
                    <a:pt x="25" y="185"/>
                  </a:lnTo>
                  <a:lnTo>
                    <a:pt x="25" y="151"/>
                  </a:lnTo>
                  <a:lnTo>
                    <a:pt x="38" y="141"/>
                  </a:lnTo>
                  <a:lnTo>
                    <a:pt x="31" y="126"/>
                  </a:lnTo>
                  <a:lnTo>
                    <a:pt x="41" y="107"/>
                  </a:lnTo>
                  <a:lnTo>
                    <a:pt x="47" y="107"/>
                  </a:lnTo>
                  <a:lnTo>
                    <a:pt x="44" y="129"/>
                  </a:lnTo>
                  <a:lnTo>
                    <a:pt x="50" y="141"/>
                  </a:lnTo>
                  <a:lnTo>
                    <a:pt x="72" y="151"/>
                  </a:lnTo>
                  <a:lnTo>
                    <a:pt x="82" y="135"/>
                  </a:lnTo>
                  <a:lnTo>
                    <a:pt x="75" y="116"/>
                  </a:lnTo>
                  <a:lnTo>
                    <a:pt x="79" y="94"/>
                  </a:lnTo>
                  <a:lnTo>
                    <a:pt x="101" y="88"/>
                  </a:lnTo>
                  <a:lnTo>
                    <a:pt x="97" y="119"/>
                  </a:lnTo>
                  <a:lnTo>
                    <a:pt x="104" y="138"/>
                  </a:lnTo>
                  <a:lnTo>
                    <a:pt x="110" y="148"/>
                  </a:lnTo>
                  <a:lnTo>
                    <a:pt x="110" y="116"/>
                  </a:lnTo>
                  <a:lnTo>
                    <a:pt x="116" y="91"/>
                  </a:lnTo>
                  <a:lnTo>
                    <a:pt x="135" y="78"/>
                  </a:lnTo>
                  <a:lnTo>
                    <a:pt x="157" y="75"/>
                  </a:lnTo>
                  <a:lnTo>
                    <a:pt x="176" y="50"/>
                  </a:lnTo>
                  <a:lnTo>
                    <a:pt x="182" y="34"/>
                  </a:lnTo>
                  <a:lnTo>
                    <a:pt x="157" y="41"/>
                  </a:lnTo>
                  <a:lnTo>
                    <a:pt x="142" y="25"/>
                  </a:lnTo>
                  <a:lnTo>
                    <a:pt x="145" y="3"/>
                  </a:lnTo>
                  <a:lnTo>
                    <a:pt x="129" y="22"/>
                  </a:lnTo>
                  <a:lnTo>
                    <a:pt x="129" y="0"/>
                  </a:lnTo>
                  <a:lnTo>
                    <a:pt x="116" y="3"/>
                  </a:lnTo>
                  <a:lnTo>
                    <a:pt x="104" y="19"/>
                  </a:lnTo>
                  <a:lnTo>
                    <a:pt x="120" y="25"/>
                  </a:lnTo>
                  <a:lnTo>
                    <a:pt x="91" y="31"/>
                  </a:lnTo>
                  <a:lnTo>
                    <a:pt x="82" y="41"/>
                  </a:lnTo>
                  <a:lnTo>
                    <a:pt x="110" y="37"/>
                  </a:lnTo>
                  <a:lnTo>
                    <a:pt x="116" y="50"/>
                  </a:lnTo>
                  <a:lnTo>
                    <a:pt x="126" y="63"/>
                  </a:lnTo>
                  <a:lnTo>
                    <a:pt x="101" y="63"/>
                  </a:lnTo>
                  <a:lnTo>
                    <a:pt x="69" y="63"/>
                  </a:lnTo>
                  <a:lnTo>
                    <a:pt x="60" y="47"/>
                  </a:lnTo>
                  <a:lnTo>
                    <a:pt x="44" y="63"/>
                  </a:lnTo>
                  <a:lnTo>
                    <a:pt x="47" y="50"/>
                  </a:lnTo>
                  <a:lnTo>
                    <a:pt x="60" y="28"/>
                  </a:lnTo>
                  <a:lnTo>
                    <a:pt x="38" y="22"/>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1" name="Freeform 92"/>
            <p:cNvSpPr>
              <a:spLocks/>
            </p:cNvSpPr>
            <p:nvPr/>
          </p:nvSpPr>
          <p:spPr bwMode="auto">
            <a:xfrm>
              <a:off x="4164" y="1359"/>
              <a:ext cx="20" cy="19"/>
            </a:xfrm>
            <a:custGeom>
              <a:avLst/>
              <a:gdLst>
                <a:gd name="T0" fmla="*/ 0 w 35"/>
                <a:gd name="T1" fmla="*/ 1 h 35"/>
                <a:gd name="T2" fmla="*/ 1 w 35"/>
                <a:gd name="T3" fmla="*/ 1 h 35"/>
                <a:gd name="T4" fmla="*/ 1 w 35"/>
                <a:gd name="T5" fmla="*/ 0 h 35"/>
                <a:gd name="T6" fmla="*/ 1 w 35"/>
                <a:gd name="T7" fmla="*/ 1 h 35"/>
                <a:gd name="T8" fmla="*/ 1 w 35"/>
                <a:gd name="T9" fmla="*/ 1 h 35"/>
                <a:gd name="T10" fmla="*/ 1 w 35"/>
                <a:gd name="T11" fmla="*/ 1 h 35"/>
                <a:gd name="T12" fmla="*/ 0 w 35"/>
                <a:gd name="T13" fmla="*/ 1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35">
                  <a:moveTo>
                    <a:pt x="0" y="16"/>
                  </a:moveTo>
                  <a:lnTo>
                    <a:pt x="16" y="7"/>
                  </a:lnTo>
                  <a:lnTo>
                    <a:pt x="35" y="0"/>
                  </a:lnTo>
                  <a:lnTo>
                    <a:pt x="19" y="22"/>
                  </a:lnTo>
                  <a:lnTo>
                    <a:pt x="19" y="35"/>
                  </a:lnTo>
                  <a:lnTo>
                    <a:pt x="10" y="22"/>
                  </a:lnTo>
                  <a:lnTo>
                    <a:pt x="0" y="1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2" name="Freeform 93"/>
            <p:cNvSpPr>
              <a:spLocks/>
            </p:cNvSpPr>
            <p:nvPr/>
          </p:nvSpPr>
          <p:spPr bwMode="auto">
            <a:xfrm>
              <a:off x="4172" y="1375"/>
              <a:ext cx="32" cy="17"/>
            </a:xfrm>
            <a:custGeom>
              <a:avLst/>
              <a:gdLst>
                <a:gd name="T0" fmla="*/ 0 w 57"/>
                <a:gd name="T1" fmla="*/ 1 h 31"/>
                <a:gd name="T2" fmla="*/ 1 w 57"/>
                <a:gd name="T3" fmla="*/ 1 h 31"/>
                <a:gd name="T4" fmla="*/ 1 w 57"/>
                <a:gd name="T5" fmla="*/ 1 h 31"/>
                <a:gd name="T6" fmla="*/ 1 w 57"/>
                <a:gd name="T7" fmla="*/ 1 h 31"/>
                <a:gd name="T8" fmla="*/ 1 w 57"/>
                <a:gd name="T9" fmla="*/ 1 h 31"/>
                <a:gd name="T10" fmla="*/ 1 w 57"/>
                <a:gd name="T11" fmla="*/ 0 h 31"/>
                <a:gd name="T12" fmla="*/ 1 w 57"/>
                <a:gd name="T13" fmla="*/ 1 h 31"/>
                <a:gd name="T14" fmla="*/ 1 w 57"/>
                <a:gd name="T15" fmla="*/ 1 h 31"/>
                <a:gd name="T16" fmla="*/ 0 w 57"/>
                <a:gd name="T17" fmla="*/ 1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 h="31">
                  <a:moveTo>
                    <a:pt x="0" y="31"/>
                  </a:moveTo>
                  <a:lnTo>
                    <a:pt x="9" y="6"/>
                  </a:lnTo>
                  <a:lnTo>
                    <a:pt x="25" y="3"/>
                  </a:lnTo>
                  <a:lnTo>
                    <a:pt x="19" y="15"/>
                  </a:lnTo>
                  <a:lnTo>
                    <a:pt x="35" y="6"/>
                  </a:lnTo>
                  <a:lnTo>
                    <a:pt x="54" y="0"/>
                  </a:lnTo>
                  <a:lnTo>
                    <a:pt x="57" y="9"/>
                  </a:lnTo>
                  <a:lnTo>
                    <a:pt x="31" y="28"/>
                  </a:lnTo>
                  <a:lnTo>
                    <a:pt x="0" y="31"/>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3" name="Freeform 94"/>
            <p:cNvSpPr>
              <a:spLocks/>
            </p:cNvSpPr>
            <p:nvPr/>
          </p:nvSpPr>
          <p:spPr bwMode="auto">
            <a:xfrm>
              <a:off x="4177" y="1343"/>
              <a:ext cx="23" cy="17"/>
            </a:xfrm>
            <a:custGeom>
              <a:avLst/>
              <a:gdLst>
                <a:gd name="T0" fmla="*/ 0 w 41"/>
                <a:gd name="T1" fmla="*/ 1 h 31"/>
                <a:gd name="T2" fmla="*/ 1 w 41"/>
                <a:gd name="T3" fmla="*/ 1 h 31"/>
                <a:gd name="T4" fmla="*/ 1 w 41"/>
                <a:gd name="T5" fmla="*/ 1 h 31"/>
                <a:gd name="T6" fmla="*/ 1 w 41"/>
                <a:gd name="T7" fmla="*/ 1 h 31"/>
                <a:gd name="T8" fmla="*/ 1 w 41"/>
                <a:gd name="T9" fmla="*/ 1 h 31"/>
                <a:gd name="T10" fmla="*/ 1 w 41"/>
                <a:gd name="T11" fmla="*/ 0 h 31"/>
                <a:gd name="T12" fmla="*/ 1 w 41"/>
                <a:gd name="T13" fmla="*/ 1 h 31"/>
                <a:gd name="T14" fmla="*/ 0 w 41"/>
                <a:gd name="T15" fmla="*/ 1 h 3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31">
                  <a:moveTo>
                    <a:pt x="0" y="9"/>
                  </a:moveTo>
                  <a:lnTo>
                    <a:pt x="13" y="25"/>
                  </a:lnTo>
                  <a:lnTo>
                    <a:pt x="10" y="31"/>
                  </a:lnTo>
                  <a:lnTo>
                    <a:pt x="22" y="25"/>
                  </a:lnTo>
                  <a:lnTo>
                    <a:pt x="41" y="13"/>
                  </a:lnTo>
                  <a:lnTo>
                    <a:pt x="29" y="0"/>
                  </a:lnTo>
                  <a:lnTo>
                    <a:pt x="16" y="13"/>
                  </a:lnTo>
                  <a:lnTo>
                    <a:pt x="0" y="9"/>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4" name="Freeform 95"/>
            <p:cNvSpPr>
              <a:spLocks/>
            </p:cNvSpPr>
            <p:nvPr/>
          </p:nvSpPr>
          <p:spPr bwMode="auto">
            <a:xfrm>
              <a:off x="4136" y="1463"/>
              <a:ext cx="27" cy="30"/>
            </a:xfrm>
            <a:custGeom>
              <a:avLst/>
              <a:gdLst>
                <a:gd name="T0" fmla="*/ 0 w 47"/>
                <a:gd name="T1" fmla="*/ 0 h 54"/>
                <a:gd name="T2" fmla="*/ 1 w 47"/>
                <a:gd name="T3" fmla="*/ 1 h 54"/>
                <a:gd name="T4" fmla="*/ 1 w 47"/>
                <a:gd name="T5" fmla="*/ 1 h 54"/>
                <a:gd name="T6" fmla="*/ 1 w 47"/>
                <a:gd name="T7" fmla="*/ 1 h 54"/>
                <a:gd name="T8" fmla="*/ 1 w 47"/>
                <a:gd name="T9" fmla="*/ 1 h 54"/>
                <a:gd name="T10" fmla="*/ 1 w 47"/>
                <a:gd name="T11" fmla="*/ 1 h 54"/>
                <a:gd name="T12" fmla="*/ 1 w 47"/>
                <a:gd name="T13" fmla="*/ 1 h 54"/>
                <a:gd name="T14" fmla="*/ 1 w 47"/>
                <a:gd name="T15" fmla="*/ 1 h 54"/>
                <a:gd name="T16" fmla="*/ 1 w 47"/>
                <a:gd name="T17" fmla="*/ 1 h 54"/>
                <a:gd name="T18" fmla="*/ 1 w 47"/>
                <a:gd name="T19" fmla="*/ 1 h 54"/>
                <a:gd name="T20" fmla="*/ 0 w 47"/>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54">
                  <a:moveTo>
                    <a:pt x="0" y="0"/>
                  </a:moveTo>
                  <a:lnTo>
                    <a:pt x="3" y="19"/>
                  </a:lnTo>
                  <a:lnTo>
                    <a:pt x="13" y="28"/>
                  </a:lnTo>
                  <a:lnTo>
                    <a:pt x="16" y="41"/>
                  </a:lnTo>
                  <a:lnTo>
                    <a:pt x="44" y="54"/>
                  </a:lnTo>
                  <a:lnTo>
                    <a:pt x="47" y="44"/>
                  </a:lnTo>
                  <a:lnTo>
                    <a:pt x="28" y="35"/>
                  </a:lnTo>
                  <a:lnTo>
                    <a:pt x="41" y="22"/>
                  </a:lnTo>
                  <a:lnTo>
                    <a:pt x="35" y="10"/>
                  </a:lnTo>
                  <a:lnTo>
                    <a:pt x="9" y="1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5" name="Freeform 96"/>
            <p:cNvSpPr>
              <a:spLocks/>
            </p:cNvSpPr>
            <p:nvPr/>
          </p:nvSpPr>
          <p:spPr bwMode="auto">
            <a:xfrm>
              <a:off x="4145" y="1428"/>
              <a:ext cx="28" cy="57"/>
            </a:xfrm>
            <a:custGeom>
              <a:avLst/>
              <a:gdLst>
                <a:gd name="T0" fmla="*/ 0 w 50"/>
                <a:gd name="T1" fmla="*/ 1 h 104"/>
                <a:gd name="T2" fmla="*/ 1 w 50"/>
                <a:gd name="T3" fmla="*/ 1 h 104"/>
                <a:gd name="T4" fmla="*/ 1 w 50"/>
                <a:gd name="T5" fmla="*/ 1 h 104"/>
                <a:gd name="T6" fmla="*/ 1 w 50"/>
                <a:gd name="T7" fmla="*/ 1 h 104"/>
                <a:gd name="T8" fmla="*/ 1 w 50"/>
                <a:gd name="T9" fmla="*/ 0 h 104"/>
                <a:gd name="T10" fmla="*/ 1 w 50"/>
                <a:gd name="T11" fmla="*/ 0 h 104"/>
                <a:gd name="T12" fmla="*/ 1 w 50"/>
                <a:gd name="T13" fmla="*/ 1 h 104"/>
                <a:gd name="T14" fmla="*/ 1 w 50"/>
                <a:gd name="T15" fmla="*/ 1 h 104"/>
                <a:gd name="T16" fmla="*/ 1 w 50"/>
                <a:gd name="T17" fmla="*/ 1 h 104"/>
                <a:gd name="T18" fmla="*/ 1 w 50"/>
                <a:gd name="T19" fmla="*/ 1 h 104"/>
                <a:gd name="T20" fmla="*/ 1 w 50"/>
                <a:gd name="T21" fmla="*/ 1 h 104"/>
                <a:gd name="T22" fmla="*/ 1 w 50"/>
                <a:gd name="T23" fmla="*/ 1 h 104"/>
                <a:gd name="T24" fmla="*/ 1 w 50"/>
                <a:gd name="T25" fmla="*/ 1 h 104"/>
                <a:gd name="T26" fmla="*/ 0 w 50"/>
                <a:gd name="T27" fmla="*/ 1 h 1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0" h="104">
                  <a:moveTo>
                    <a:pt x="0" y="63"/>
                  </a:moveTo>
                  <a:lnTo>
                    <a:pt x="9" y="54"/>
                  </a:lnTo>
                  <a:lnTo>
                    <a:pt x="25" y="60"/>
                  </a:lnTo>
                  <a:lnTo>
                    <a:pt x="28" y="35"/>
                  </a:lnTo>
                  <a:lnTo>
                    <a:pt x="9" y="0"/>
                  </a:lnTo>
                  <a:lnTo>
                    <a:pt x="16" y="0"/>
                  </a:lnTo>
                  <a:lnTo>
                    <a:pt x="28" y="10"/>
                  </a:lnTo>
                  <a:lnTo>
                    <a:pt x="50" y="29"/>
                  </a:lnTo>
                  <a:lnTo>
                    <a:pt x="34" y="73"/>
                  </a:lnTo>
                  <a:lnTo>
                    <a:pt x="31" y="104"/>
                  </a:lnTo>
                  <a:lnTo>
                    <a:pt x="19" y="82"/>
                  </a:lnTo>
                  <a:lnTo>
                    <a:pt x="19" y="66"/>
                  </a:lnTo>
                  <a:lnTo>
                    <a:pt x="3" y="69"/>
                  </a:lnTo>
                  <a:lnTo>
                    <a:pt x="0" y="6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6" name="Freeform 97"/>
            <p:cNvSpPr>
              <a:spLocks/>
            </p:cNvSpPr>
            <p:nvPr/>
          </p:nvSpPr>
          <p:spPr bwMode="auto">
            <a:xfrm>
              <a:off x="4223" y="1347"/>
              <a:ext cx="77" cy="54"/>
            </a:xfrm>
            <a:custGeom>
              <a:avLst/>
              <a:gdLst>
                <a:gd name="T0" fmla="*/ 1 w 136"/>
                <a:gd name="T1" fmla="*/ 0 h 98"/>
                <a:gd name="T2" fmla="*/ 1 w 136"/>
                <a:gd name="T3" fmla="*/ 1 h 98"/>
                <a:gd name="T4" fmla="*/ 0 w 136"/>
                <a:gd name="T5" fmla="*/ 1 h 98"/>
                <a:gd name="T6" fmla="*/ 1 w 136"/>
                <a:gd name="T7" fmla="*/ 1 h 98"/>
                <a:gd name="T8" fmla="*/ 1 w 136"/>
                <a:gd name="T9" fmla="*/ 1 h 98"/>
                <a:gd name="T10" fmla="*/ 1 w 136"/>
                <a:gd name="T11" fmla="*/ 1 h 98"/>
                <a:gd name="T12" fmla="*/ 1 w 136"/>
                <a:gd name="T13" fmla="*/ 1 h 98"/>
                <a:gd name="T14" fmla="*/ 1 w 136"/>
                <a:gd name="T15" fmla="*/ 1 h 98"/>
                <a:gd name="T16" fmla="*/ 1 w 136"/>
                <a:gd name="T17" fmla="*/ 1 h 98"/>
                <a:gd name="T18" fmla="*/ 1 w 136"/>
                <a:gd name="T19" fmla="*/ 1 h 98"/>
                <a:gd name="T20" fmla="*/ 1 w 136"/>
                <a:gd name="T21" fmla="*/ 1 h 98"/>
                <a:gd name="T22" fmla="*/ 1 w 136"/>
                <a:gd name="T23" fmla="*/ 1 h 98"/>
                <a:gd name="T24" fmla="*/ 1 w 136"/>
                <a:gd name="T25" fmla="*/ 1 h 98"/>
                <a:gd name="T26" fmla="*/ 1 w 136"/>
                <a:gd name="T27" fmla="*/ 1 h 98"/>
                <a:gd name="T28" fmla="*/ 2 w 136"/>
                <a:gd name="T29" fmla="*/ 1 h 98"/>
                <a:gd name="T30" fmla="*/ 1 w 136"/>
                <a:gd name="T31" fmla="*/ 1 h 98"/>
                <a:gd name="T32" fmla="*/ 1 w 136"/>
                <a:gd name="T33" fmla="*/ 1 h 98"/>
                <a:gd name="T34" fmla="*/ 1 w 136"/>
                <a:gd name="T35" fmla="*/ 1 h 98"/>
                <a:gd name="T36" fmla="*/ 1 w 136"/>
                <a:gd name="T37" fmla="*/ 1 h 98"/>
                <a:gd name="T38" fmla="*/ 1 w 136"/>
                <a:gd name="T39" fmla="*/ 1 h 98"/>
                <a:gd name="T40" fmla="*/ 1 w 136"/>
                <a:gd name="T41" fmla="*/ 1 h 98"/>
                <a:gd name="T42" fmla="*/ 1 w 136"/>
                <a:gd name="T43" fmla="*/ 1 h 98"/>
                <a:gd name="T44" fmla="*/ 1 w 136"/>
                <a:gd name="T45" fmla="*/ 1 h 98"/>
                <a:gd name="T46" fmla="*/ 1 w 136"/>
                <a:gd name="T47" fmla="*/ 1 h 98"/>
                <a:gd name="T48" fmla="*/ 1 w 136"/>
                <a:gd name="T49" fmla="*/ 0 h 98"/>
                <a:gd name="T50" fmla="*/ 1 w 136"/>
                <a:gd name="T51" fmla="*/ 1 h 98"/>
                <a:gd name="T52" fmla="*/ 1 w 136"/>
                <a:gd name="T53" fmla="*/ 1 h 98"/>
                <a:gd name="T54" fmla="*/ 1 w 136"/>
                <a:gd name="T55" fmla="*/ 0 h 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6" h="98">
                  <a:moveTo>
                    <a:pt x="19" y="0"/>
                  </a:moveTo>
                  <a:lnTo>
                    <a:pt x="3" y="7"/>
                  </a:lnTo>
                  <a:lnTo>
                    <a:pt x="0" y="25"/>
                  </a:lnTo>
                  <a:lnTo>
                    <a:pt x="13" y="35"/>
                  </a:lnTo>
                  <a:lnTo>
                    <a:pt x="25" y="38"/>
                  </a:lnTo>
                  <a:lnTo>
                    <a:pt x="13" y="54"/>
                  </a:lnTo>
                  <a:lnTo>
                    <a:pt x="22" y="54"/>
                  </a:lnTo>
                  <a:lnTo>
                    <a:pt x="38" y="44"/>
                  </a:lnTo>
                  <a:lnTo>
                    <a:pt x="60" y="51"/>
                  </a:lnTo>
                  <a:lnTo>
                    <a:pt x="79" y="69"/>
                  </a:lnTo>
                  <a:lnTo>
                    <a:pt x="98" y="79"/>
                  </a:lnTo>
                  <a:lnTo>
                    <a:pt x="107" y="98"/>
                  </a:lnTo>
                  <a:lnTo>
                    <a:pt x="114" y="79"/>
                  </a:lnTo>
                  <a:lnTo>
                    <a:pt x="129" y="76"/>
                  </a:lnTo>
                  <a:lnTo>
                    <a:pt x="136" y="66"/>
                  </a:lnTo>
                  <a:lnTo>
                    <a:pt x="120" y="66"/>
                  </a:lnTo>
                  <a:lnTo>
                    <a:pt x="120" y="57"/>
                  </a:lnTo>
                  <a:lnTo>
                    <a:pt x="129" y="44"/>
                  </a:lnTo>
                  <a:lnTo>
                    <a:pt x="120" y="41"/>
                  </a:lnTo>
                  <a:lnTo>
                    <a:pt x="126" y="25"/>
                  </a:lnTo>
                  <a:lnTo>
                    <a:pt x="120" y="13"/>
                  </a:lnTo>
                  <a:lnTo>
                    <a:pt x="107" y="19"/>
                  </a:lnTo>
                  <a:lnTo>
                    <a:pt x="82" y="7"/>
                  </a:lnTo>
                  <a:lnTo>
                    <a:pt x="57" y="10"/>
                  </a:lnTo>
                  <a:lnTo>
                    <a:pt x="35" y="0"/>
                  </a:lnTo>
                  <a:lnTo>
                    <a:pt x="44" y="25"/>
                  </a:lnTo>
                  <a:lnTo>
                    <a:pt x="32" y="19"/>
                  </a:lnTo>
                  <a:lnTo>
                    <a:pt x="1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7" name="Freeform 98"/>
            <p:cNvSpPr>
              <a:spLocks/>
            </p:cNvSpPr>
            <p:nvPr/>
          </p:nvSpPr>
          <p:spPr bwMode="auto">
            <a:xfrm>
              <a:off x="4223" y="1389"/>
              <a:ext cx="43" cy="33"/>
            </a:xfrm>
            <a:custGeom>
              <a:avLst/>
              <a:gdLst>
                <a:gd name="T0" fmla="*/ 1 w 76"/>
                <a:gd name="T1" fmla="*/ 1 h 60"/>
                <a:gd name="T2" fmla="*/ 1 w 76"/>
                <a:gd name="T3" fmla="*/ 1 h 60"/>
                <a:gd name="T4" fmla="*/ 1 w 76"/>
                <a:gd name="T5" fmla="*/ 1 h 60"/>
                <a:gd name="T6" fmla="*/ 1 w 76"/>
                <a:gd name="T7" fmla="*/ 1 h 60"/>
                <a:gd name="T8" fmla="*/ 1 w 76"/>
                <a:gd name="T9" fmla="*/ 1 h 60"/>
                <a:gd name="T10" fmla="*/ 1 w 76"/>
                <a:gd name="T11" fmla="*/ 1 h 60"/>
                <a:gd name="T12" fmla="*/ 0 w 76"/>
                <a:gd name="T13" fmla="*/ 1 h 60"/>
                <a:gd name="T14" fmla="*/ 1 w 76"/>
                <a:gd name="T15" fmla="*/ 1 h 60"/>
                <a:gd name="T16" fmla="*/ 1 w 76"/>
                <a:gd name="T17" fmla="*/ 1 h 60"/>
                <a:gd name="T18" fmla="*/ 1 w 76"/>
                <a:gd name="T19" fmla="*/ 1 h 60"/>
                <a:gd name="T20" fmla="*/ 1 w 76"/>
                <a:gd name="T21" fmla="*/ 1 h 60"/>
                <a:gd name="T22" fmla="*/ 1 w 76"/>
                <a:gd name="T23" fmla="*/ 1 h 60"/>
                <a:gd name="T24" fmla="*/ 1 w 76"/>
                <a:gd name="T25" fmla="*/ 1 h 60"/>
                <a:gd name="T26" fmla="*/ 1 w 76"/>
                <a:gd name="T27" fmla="*/ 1 h 60"/>
                <a:gd name="T28" fmla="*/ 1 w 76"/>
                <a:gd name="T29" fmla="*/ 1 h 60"/>
                <a:gd name="T30" fmla="*/ 1 w 76"/>
                <a:gd name="T31" fmla="*/ 1 h 60"/>
                <a:gd name="T32" fmla="*/ 1 w 76"/>
                <a:gd name="T33" fmla="*/ 1 h 60"/>
                <a:gd name="T34" fmla="*/ 1 w 76"/>
                <a:gd name="T35" fmla="*/ 1 h 60"/>
                <a:gd name="T36" fmla="*/ 1 w 76"/>
                <a:gd name="T37" fmla="*/ 1 h 60"/>
                <a:gd name="T38" fmla="*/ 1 w 76"/>
                <a:gd name="T39" fmla="*/ 1 h 60"/>
                <a:gd name="T40" fmla="*/ 1 w 76"/>
                <a:gd name="T41" fmla="*/ 1 h 60"/>
                <a:gd name="T42" fmla="*/ 1 w 76"/>
                <a:gd name="T43" fmla="*/ 0 h 60"/>
                <a:gd name="T44" fmla="*/ 1 w 76"/>
                <a:gd name="T45" fmla="*/ 1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6" h="60">
                  <a:moveTo>
                    <a:pt x="16" y="6"/>
                  </a:moveTo>
                  <a:lnTo>
                    <a:pt x="48" y="12"/>
                  </a:lnTo>
                  <a:lnTo>
                    <a:pt x="57" y="19"/>
                  </a:lnTo>
                  <a:lnTo>
                    <a:pt x="54" y="25"/>
                  </a:lnTo>
                  <a:lnTo>
                    <a:pt x="32" y="22"/>
                  </a:lnTo>
                  <a:lnTo>
                    <a:pt x="16" y="25"/>
                  </a:lnTo>
                  <a:lnTo>
                    <a:pt x="0" y="34"/>
                  </a:lnTo>
                  <a:lnTo>
                    <a:pt x="7" y="41"/>
                  </a:lnTo>
                  <a:lnTo>
                    <a:pt x="16" y="31"/>
                  </a:lnTo>
                  <a:lnTo>
                    <a:pt x="32" y="25"/>
                  </a:lnTo>
                  <a:lnTo>
                    <a:pt x="44" y="28"/>
                  </a:lnTo>
                  <a:lnTo>
                    <a:pt x="48" y="34"/>
                  </a:lnTo>
                  <a:lnTo>
                    <a:pt x="41" y="38"/>
                  </a:lnTo>
                  <a:lnTo>
                    <a:pt x="38" y="47"/>
                  </a:lnTo>
                  <a:lnTo>
                    <a:pt x="44" y="50"/>
                  </a:lnTo>
                  <a:lnTo>
                    <a:pt x="38" y="53"/>
                  </a:lnTo>
                  <a:lnTo>
                    <a:pt x="22" y="56"/>
                  </a:lnTo>
                  <a:lnTo>
                    <a:pt x="41" y="60"/>
                  </a:lnTo>
                  <a:lnTo>
                    <a:pt x="57" y="56"/>
                  </a:lnTo>
                  <a:lnTo>
                    <a:pt x="70" y="38"/>
                  </a:lnTo>
                  <a:lnTo>
                    <a:pt x="76" y="16"/>
                  </a:lnTo>
                  <a:lnTo>
                    <a:pt x="44" y="0"/>
                  </a:lnTo>
                  <a:lnTo>
                    <a:pt x="16" y="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8" name="Freeform 99"/>
            <p:cNvSpPr>
              <a:spLocks/>
            </p:cNvSpPr>
            <p:nvPr/>
          </p:nvSpPr>
          <p:spPr bwMode="auto">
            <a:xfrm>
              <a:off x="4229" y="1406"/>
              <a:ext cx="23" cy="7"/>
            </a:xfrm>
            <a:custGeom>
              <a:avLst/>
              <a:gdLst>
                <a:gd name="T0" fmla="*/ 0 w 41"/>
                <a:gd name="T1" fmla="*/ 1 h 13"/>
                <a:gd name="T2" fmla="*/ 1 w 41"/>
                <a:gd name="T3" fmla="*/ 1 h 13"/>
                <a:gd name="T4" fmla="*/ 1 w 41"/>
                <a:gd name="T5" fmla="*/ 1 h 13"/>
                <a:gd name="T6" fmla="*/ 1 w 41"/>
                <a:gd name="T7" fmla="*/ 1 h 13"/>
                <a:gd name="T8" fmla="*/ 1 w 41"/>
                <a:gd name="T9" fmla="*/ 1 h 13"/>
                <a:gd name="T10" fmla="*/ 1 w 41"/>
                <a:gd name="T11" fmla="*/ 0 h 13"/>
                <a:gd name="T12" fmla="*/ 1 w 41"/>
                <a:gd name="T13" fmla="*/ 0 h 13"/>
                <a:gd name="T14" fmla="*/ 1 w 41"/>
                <a:gd name="T15" fmla="*/ 1 h 13"/>
                <a:gd name="T16" fmla="*/ 0 w 41"/>
                <a:gd name="T17" fmla="*/ 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13">
                  <a:moveTo>
                    <a:pt x="0" y="13"/>
                  </a:moveTo>
                  <a:lnTo>
                    <a:pt x="6" y="13"/>
                  </a:lnTo>
                  <a:lnTo>
                    <a:pt x="12" y="7"/>
                  </a:lnTo>
                  <a:lnTo>
                    <a:pt x="25" y="3"/>
                  </a:lnTo>
                  <a:lnTo>
                    <a:pt x="38" y="7"/>
                  </a:lnTo>
                  <a:lnTo>
                    <a:pt x="41" y="0"/>
                  </a:lnTo>
                  <a:lnTo>
                    <a:pt x="22" y="0"/>
                  </a:lnTo>
                  <a:lnTo>
                    <a:pt x="9" y="3"/>
                  </a:lnTo>
                  <a:lnTo>
                    <a:pt x="0" y="1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69" name="Freeform 100"/>
            <p:cNvSpPr>
              <a:spLocks/>
            </p:cNvSpPr>
            <p:nvPr/>
          </p:nvSpPr>
          <p:spPr bwMode="auto">
            <a:xfrm>
              <a:off x="4241" y="1395"/>
              <a:ext cx="42" cy="73"/>
            </a:xfrm>
            <a:custGeom>
              <a:avLst/>
              <a:gdLst>
                <a:gd name="T0" fmla="*/ 1 w 75"/>
                <a:gd name="T1" fmla="*/ 0 h 133"/>
                <a:gd name="T2" fmla="*/ 1 w 75"/>
                <a:gd name="T3" fmla="*/ 1 h 133"/>
                <a:gd name="T4" fmla="*/ 1 w 75"/>
                <a:gd name="T5" fmla="*/ 1 h 133"/>
                <a:gd name="T6" fmla="*/ 1 w 75"/>
                <a:gd name="T7" fmla="*/ 1 h 133"/>
                <a:gd name="T8" fmla="*/ 1 w 75"/>
                <a:gd name="T9" fmla="*/ 1 h 133"/>
                <a:gd name="T10" fmla="*/ 1 w 75"/>
                <a:gd name="T11" fmla="*/ 1 h 133"/>
                <a:gd name="T12" fmla="*/ 1 w 75"/>
                <a:gd name="T13" fmla="*/ 1 h 133"/>
                <a:gd name="T14" fmla="*/ 1 w 75"/>
                <a:gd name="T15" fmla="*/ 1 h 133"/>
                <a:gd name="T16" fmla="*/ 1 w 75"/>
                <a:gd name="T17" fmla="*/ 1 h 133"/>
                <a:gd name="T18" fmla="*/ 1 w 75"/>
                <a:gd name="T19" fmla="*/ 1 h 133"/>
                <a:gd name="T20" fmla="*/ 1 w 75"/>
                <a:gd name="T21" fmla="*/ 1 h 133"/>
                <a:gd name="T22" fmla="*/ 1 w 75"/>
                <a:gd name="T23" fmla="*/ 1 h 133"/>
                <a:gd name="T24" fmla="*/ 1 w 75"/>
                <a:gd name="T25" fmla="*/ 1 h 133"/>
                <a:gd name="T26" fmla="*/ 1 w 75"/>
                <a:gd name="T27" fmla="*/ 1 h 133"/>
                <a:gd name="T28" fmla="*/ 1 w 75"/>
                <a:gd name="T29" fmla="*/ 1 h 133"/>
                <a:gd name="T30" fmla="*/ 1 w 75"/>
                <a:gd name="T31" fmla="*/ 1 h 133"/>
                <a:gd name="T32" fmla="*/ 0 w 75"/>
                <a:gd name="T33" fmla="*/ 1 h 133"/>
                <a:gd name="T34" fmla="*/ 1 w 75"/>
                <a:gd name="T35" fmla="*/ 1 h 133"/>
                <a:gd name="T36" fmla="*/ 1 w 75"/>
                <a:gd name="T37" fmla="*/ 1 h 133"/>
                <a:gd name="T38" fmla="*/ 1 w 75"/>
                <a:gd name="T39" fmla="*/ 1 h 133"/>
                <a:gd name="T40" fmla="*/ 1 w 75"/>
                <a:gd name="T41" fmla="*/ 1 h 133"/>
                <a:gd name="T42" fmla="*/ 1 w 75"/>
                <a:gd name="T43" fmla="*/ 1 h 133"/>
                <a:gd name="T44" fmla="*/ 1 w 75"/>
                <a:gd name="T45" fmla="*/ 1 h 133"/>
                <a:gd name="T46" fmla="*/ 1 w 75"/>
                <a:gd name="T47" fmla="*/ 1 h 133"/>
                <a:gd name="T48" fmla="*/ 1 w 75"/>
                <a:gd name="T49" fmla="*/ 1 h 133"/>
                <a:gd name="T50" fmla="*/ 1 w 75"/>
                <a:gd name="T51" fmla="*/ 1 h 133"/>
                <a:gd name="T52" fmla="*/ 1 w 75"/>
                <a:gd name="T53" fmla="*/ 0 h 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75" h="133">
                  <a:moveTo>
                    <a:pt x="75" y="0"/>
                  </a:moveTo>
                  <a:lnTo>
                    <a:pt x="72" y="13"/>
                  </a:lnTo>
                  <a:lnTo>
                    <a:pt x="63" y="13"/>
                  </a:lnTo>
                  <a:lnTo>
                    <a:pt x="53" y="22"/>
                  </a:lnTo>
                  <a:lnTo>
                    <a:pt x="56" y="51"/>
                  </a:lnTo>
                  <a:lnTo>
                    <a:pt x="63" y="82"/>
                  </a:lnTo>
                  <a:lnTo>
                    <a:pt x="66" y="89"/>
                  </a:lnTo>
                  <a:lnTo>
                    <a:pt x="60" y="92"/>
                  </a:lnTo>
                  <a:lnTo>
                    <a:pt x="41" y="92"/>
                  </a:lnTo>
                  <a:lnTo>
                    <a:pt x="19" y="92"/>
                  </a:lnTo>
                  <a:lnTo>
                    <a:pt x="22" y="104"/>
                  </a:lnTo>
                  <a:lnTo>
                    <a:pt x="34" y="111"/>
                  </a:lnTo>
                  <a:lnTo>
                    <a:pt x="38" y="123"/>
                  </a:lnTo>
                  <a:lnTo>
                    <a:pt x="25" y="123"/>
                  </a:lnTo>
                  <a:lnTo>
                    <a:pt x="9" y="123"/>
                  </a:lnTo>
                  <a:lnTo>
                    <a:pt x="6" y="117"/>
                  </a:lnTo>
                  <a:lnTo>
                    <a:pt x="0" y="123"/>
                  </a:lnTo>
                  <a:lnTo>
                    <a:pt x="6" y="129"/>
                  </a:lnTo>
                  <a:lnTo>
                    <a:pt x="22" y="126"/>
                  </a:lnTo>
                  <a:lnTo>
                    <a:pt x="34" y="129"/>
                  </a:lnTo>
                  <a:lnTo>
                    <a:pt x="47" y="133"/>
                  </a:lnTo>
                  <a:lnTo>
                    <a:pt x="44" y="107"/>
                  </a:lnTo>
                  <a:lnTo>
                    <a:pt x="63" y="104"/>
                  </a:lnTo>
                  <a:lnTo>
                    <a:pt x="69" y="89"/>
                  </a:lnTo>
                  <a:lnTo>
                    <a:pt x="66" y="51"/>
                  </a:lnTo>
                  <a:lnTo>
                    <a:pt x="75" y="22"/>
                  </a:lnTo>
                  <a:lnTo>
                    <a:pt x="75"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0" name="Freeform 101"/>
            <p:cNvSpPr>
              <a:spLocks/>
            </p:cNvSpPr>
            <p:nvPr/>
          </p:nvSpPr>
          <p:spPr bwMode="auto">
            <a:xfrm>
              <a:off x="4248" y="1434"/>
              <a:ext cx="10" cy="8"/>
            </a:xfrm>
            <a:custGeom>
              <a:avLst/>
              <a:gdLst>
                <a:gd name="T0" fmla="*/ 1 w 19"/>
                <a:gd name="T1" fmla="*/ 0 h 15"/>
                <a:gd name="T2" fmla="*/ 1 w 19"/>
                <a:gd name="T3" fmla="*/ 1 h 15"/>
                <a:gd name="T4" fmla="*/ 0 w 19"/>
                <a:gd name="T5" fmla="*/ 1 h 15"/>
                <a:gd name="T6" fmla="*/ 1 w 19"/>
                <a:gd name="T7" fmla="*/ 1 h 15"/>
                <a:gd name="T8" fmla="*/ 1 w 19"/>
                <a:gd name="T9" fmla="*/ 1 h 15"/>
                <a:gd name="T10" fmla="*/ 1 w 19"/>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5">
                  <a:moveTo>
                    <a:pt x="16" y="0"/>
                  </a:moveTo>
                  <a:lnTo>
                    <a:pt x="7" y="3"/>
                  </a:lnTo>
                  <a:lnTo>
                    <a:pt x="0" y="15"/>
                  </a:lnTo>
                  <a:lnTo>
                    <a:pt x="10" y="9"/>
                  </a:lnTo>
                  <a:lnTo>
                    <a:pt x="19" y="6"/>
                  </a:lnTo>
                  <a:lnTo>
                    <a:pt x="16"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1" name="Freeform 102"/>
            <p:cNvSpPr>
              <a:spLocks/>
            </p:cNvSpPr>
            <p:nvPr/>
          </p:nvSpPr>
          <p:spPr bwMode="auto">
            <a:xfrm>
              <a:off x="4250" y="1468"/>
              <a:ext cx="16" cy="14"/>
            </a:xfrm>
            <a:custGeom>
              <a:avLst/>
              <a:gdLst>
                <a:gd name="T0" fmla="*/ 0 w 28"/>
                <a:gd name="T1" fmla="*/ 0 h 25"/>
                <a:gd name="T2" fmla="*/ 1 w 28"/>
                <a:gd name="T3" fmla="*/ 1 h 25"/>
                <a:gd name="T4" fmla="*/ 1 w 28"/>
                <a:gd name="T5" fmla="*/ 1 h 25"/>
                <a:gd name="T6" fmla="*/ 1 w 28"/>
                <a:gd name="T7" fmla="*/ 1 h 25"/>
                <a:gd name="T8" fmla="*/ 1 w 28"/>
                <a:gd name="T9" fmla="*/ 1 h 25"/>
                <a:gd name="T10" fmla="*/ 1 w 28"/>
                <a:gd name="T11" fmla="*/ 1 h 25"/>
                <a:gd name="T12" fmla="*/ 0 w 28"/>
                <a:gd name="T13" fmla="*/ 1 h 25"/>
                <a:gd name="T14" fmla="*/ 0 w 28"/>
                <a:gd name="T15" fmla="*/ 0 h 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5">
                  <a:moveTo>
                    <a:pt x="0" y="0"/>
                  </a:moveTo>
                  <a:lnTo>
                    <a:pt x="12" y="6"/>
                  </a:lnTo>
                  <a:lnTo>
                    <a:pt x="22" y="9"/>
                  </a:lnTo>
                  <a:lnTo>
                    <a:pt x="28" y="3"/>
                  </a:lnTo>
                  <a:lnTo>
                    <a:pt x="28" y="12"/>
                  </a:lnTo>
                  <a:lnTo>
                    <a:pt x="22" y="25"/>
                  </a:lnTo>
                  <a:lnTo>
                    <a:pt x="0" y="12"/>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2" name="Freeform 103"/>
            <p:cNvSpPr>
              <a:spLocks/>
            </p:cNvSpPr>
            <p:nvPr/>
          </p:nvSpPr>
          <p:spPr bwMode="auto">
            <a:xfrm>
              <a:off x="4262" y="1447"/>
              <a:ext cx="16" cy="42"/>
            </a:xfrm>
            <a:custGeom>
              <a:avLst/>
              <a:gdLst>
                <a:gd name="T0" fmla="*/ 1 w 28"/>
                <a:gd name="T1" fmla="*/ 0 h 75"/>
                <a:gd name="T2" fmla="*/ 1 w 28"/>
                <a:gd name="T3" fmla="*/ 1 h 75"/>
                <a:gd name="T4" fmla="*/ 0 w 28"/>
                <a:gd name="T5" fmla="*/ 1 h 75"/>
                <a:gd name="T6" fmla="*/ 0 w 28"/>
                <a:gd name="T7" fmla="*/ 1 h 75"/>
                <a:gd name="T8" fmla="*/ 1 w 28"/>
                <a:gd name="T9" fmla="*/ 1 h 75"/>
                <a:gd name="T10" fmla="*/ 1 w 28"/>
                <a:gd name="T11" fmla="*/ 1 h 75"/>
                <a:gd name="T12" fmla="*/ 1 w 28"/>
                <a:gd name="T13" fmla="*/ 0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75">
                  <a:moveTo>
                    <a:pt x="22" y="0"/>
                  </a:moveTo>
                  <a:lnTo>
                    <a:pt x="12" y="28"/>
                  </a:lnTo>
                  <a:lnTo>
                    <a:pt x="0" y="60"/>
                  </a:lnTo>
                  <a:lnTo>
                    <a:pt x="0" y="75"/>
                  </a:lnTo>
                  <a:lnTo>
                    <a:pt x="6" y="60"/>
                  </a:lnTo>
                  <a:lnTo>
                    <a:pt x="28" y="6"/>
                  </a:lnTo>
                  <a:lnTo>
                    <a:pt x="22"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3" name="Freeform 104"/>
            <p:cNvSpPr>
              <a:spLocks/>
            </p:cNvSpPr>
            <p:nvPr/>
          </p:nvSpPr>
          <p:spPr bwMode="auto">
            <a:xfrm>
              <a:off x="4177" y="1525"/>
              <a:ext cx="14" cy="47"/>
            </a:xfrm>
            <a:custGeom>
              <a:avLst/>
              <a:gdLst>
                <a:gd name="T0" fmla="*/ 1 w 26"/>
                <a:gd name="T1" fmla="*/ 0 h 85"/>
                <a:gd name="T2" fmla="*/ 1 w 26"/>
                <a:gd name="T3" fmla="*/ 1 h 85"/>
                <a:gd name="T4" fmla="*/ 1 w 26"/>
                <a:gd name="T5" fmla="*/ 1 h 85"/>
                <a:gd name="T6" fmla="*/ 1 w 26"/>
                <a:gd name="T7" fmla="*/ 1 h 85"/>
                <a:gd name="T8" fmla="*/ 0 w 26"/>
                <a:gd name="T9" fmla="*/ 1 h 85"/>
                <a:gd name="T10" fmla="*/ 1 w 26"/>
                <a:gd name="T11" fmla="*/ 0 h 8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85">
                  <a:moveTo>
                    <a:pt x="4" y="0"/>
                  </a:moveTo>
                  <a:lnTo>
                    <a:pt x="16" y="51"/>
                  </a:lnTo>
                  <a:lnTo>
                    <a:pt x="26" y="85"/>
                  </a:lnTo>
                  <a:lnTo>
                    <a:pt x="13" y="70"/>
                  </a:lnTo>
                  <a:lnTo>
                    <a:pt x="0" y="35"/>
                  </a:lnTo>
                  <a:lnTo>
                    <a:pt x="4"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4" name="Freeform 105"/>
            <p:cNvSpPr>
              <a:spLocks/>
            </p:cNvSpPr>
            <p:nvPr/>
          </p:nvSpPr>
          <p:spPr bwMode="auto">
            <a:xfrm>
              <a:off x="4198" y="1541"/>
              <a:ext cx="25" cy="29"/>
            </a:xfrm>
            <a:custGeom>
              <a:avLst/>
              <a:gdLst>
                <a:gd name="T0" fmla="*/ 1 w 44"/>
                <a:gd name="T1" fmla="*/ 0 h 53"/>
                <a:gd name="T2" fmla="*/ 0 w 44"/>
                <a:gd name="T3" fmla="*/ 1 h 53"/>
                <a:gd name="T4" fmla="*/ 1 w 44"/>
                <a:gd name="T5" fmla="*/ 1 h 53"/>
                <a:gd name="T6" fmla="*/ 1 w 44"/>
                <a:gd name="T7" fmla="*/ 1 h 53"/>
                <a:gd name="T8" fmla="*/ 1 w 44"/>
                <a:gd name="T9" fmla="*/ 1 h 53"/>
                <a:gd name="T10" fmla="*/ 1 w 44"/>
                <a:gd name="T11" fmla="*/ 1 h 53"/>
                <a:gd name="T12" fmla="*/ 1 w 44"/>
                <a:gd name="T13" fmla="*/ 1 h 53"/>
                <a:gd name="T14" fmla="*/ 1 w 44"/>
                <a:gd name="T15" fmla="*/ 0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53">
                  <a:moveTo>
                    <a:pt x="7" y="0"/>
                  </a:moveTo>
                  <a:lnTo>
                    <a:pt x="0" y="34"/>
                  </a:lnTo>
                  <a:lnTo>
                    <a:pt x="7" y="53"/>
                  </a:lnTo>
                  <a:lnTo>
                    <a:pt x="16" y="41"/>
                  </a:lnTo>
                  <a:lnTo>
                    <a:pt x="35" y="28"/>
                  </a:lnTo>
                  <a:lnTo>
                    <a:pt x="44" y="9"/>
                  </a:lnTo>
                  <a:lnTo>
                    <a:pt x="25" y="9"/>
                  </a:lnTo>
                  <a:lnTo>
                    <a:pt x="7"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5" name="Freeform 106"/>
            <p:cNvSpPr>
              <a:spLocks/>
            </p:cNvSpPr>
            <p:nvPr/>
          </p:nvSpPr>
          <p:spPr bwMode="auto">
            <a:xfrm>
              <a:off x="4051" y="1487"/>
              <a:ext cx="113" cy="125"/>
            </a:xfrm>
            <a:custGeom>
              <a:avLst/>
              <a:gdLst>
                <a:gd name="T0" fmla="*/ 2 w 201"/>
                <a:gd name="T1" fmla="*/ 0 h 227"/>
                <a:gd name="T2" fmla="*/ 2 w 201"/>
                <a:gd name="T3" fmla="*/ 1 h 227"/>
                <a:gd name="T4" fmla="*/ 2 w 201"/>
                <a:gd name="T5" fmla="*/ 1 h 227"/>
                <a:gd name="T6" fmla="*/ 2 w 201"/>
                <a:gd name="T7" fmla="*/ 1 h 227"/>
                <a:gd name="T8" fmla="*/ 1 w 201"/>
                <a:gd name="T9" fmla="*/ 1 h 227"/>
                <a:gd name="T10" fmla="*/ 1 w 201"/>
                <a:gd name="T11" fmla="*/ 1 h 227"/>
                <a:gd name="T12" fmla="*/ 1 w 201"/>
                <a:gd name="T13" fmla="*/ 2 h 227"/>
                <a:gd name="T14" fmla="*/ 1 w 201"/>
                <a:gd name="T15" fmla="*/ 2 h 227"/>
                <a:gd name="T16" fmla="*/ 0 w 201"/>
                <a:gd name="T17" fmla="*/ 2 h 227"/>
                <a:gd name="T18" fmla="*/ 1 w 201"/>
                <a:gd name="T19" fmla="*/ 2 h 227"/>
                <a:gd name="T20" fmla="*/ 1 w 201"/>
                <a:gd name="T21" fmla="*/ 2 h 227"/>
                <a:gd name="T22" fmla="*/ 1 w 201"/>
                <a:gd name="T23" fmla="*/ 2 h 227"/>
                <a:gd name="T24" fmla="*/ 1 w 201"/>
                <a:gd name="T25" fmla="*/ 2 h 227"/>
                <a:gd name="T26" fmla="*/ 1 w 201"/>
                <a:gd name="T27" fmla="*/ 1 h 227"/>
                <a:gd name="T28" fmla="*/ 2 w 201"/>
                <a:gd name="T29" fmla="*/ 1 h 227"/>
                <a:gd name="T30" fmla="*/ 2 w 201"/>
                <a:gd name="T31" fmla="*/ 1 h 227"/>
                <a:gd name="T32" fmla="*/ 2 w 201"/>
                <a:gd name="T33" fmla="*/ 1 h 227"/>
                <a:gd name="T34" fmla="*/ 2 w 201"/>
                <a:gd name="T35" fmla="*/ 1 h 227"/>
                <a:gd name="T36" fmla="*/ 2 w 201"/>
                <a:gd name="T37" fmla="*/ 0 h 2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1" h="227">
                  <a:moveTo>
                    <a:pt x="186" y="0"/>
                  </a:moveTo>
                  <a:lnTo>
                    <a:pt x="192" y="60"/>
                  </a:lnTo>
                  <a:lnTo>
                    <a:pt x="189" y="92"/>
                  </a:lnTo>
                  <a:lnTo>
                    <a:pt x="170" y="114"/>
                  </a:lnTo>
                  <a:lnTo>
                    <a:pt x="113" y="148"/>
                  </a:lnTo>
                  <a:lnTo>
                    <a:pt x="88" y="167"/>
                  </a:lnTo>
                  <a:lnTo>
                    <a:pt x="38" y="180"/>
                  </a:lnTo>
                  <a:lnTo>
                    <a:pt x="12" y="202"/>
                  </a:lnTo>
                  <a:lnTo>
                    <a:pt x="0" y="227"/>
                  </a:lnTo>
                  <a:lnTo>
                    <a:pt x="19" y="205"/>
                  </a:lnTo>
                  <a:lnTo>
                    <a:pt x="38" y="189"/>
                  </a:lnTo>
                  <a:lnTo>
                    <a:pt x="63" y="180"/>
                  </a:lnTo>
                  <a:lnTo>
                    <a:pt x="97" y="173"/>
                  </a:lnTo>
                  <a:lnTo>
                    <a:pt x="135" y="142"/>
                  </a:lnTo>
                  <a:lnTo>
                    <a:pt x="176" y="117"/>
                  </a:lnTo>
                  <a:lnTo>
                    <a:pt x="195" y="95"/>
                  </a:lnTo>
                  <a:lnTo>
                    <a:pt x="201" y="63"/>
                  </a:lnTo>
                  <a:lnTo>
                    <a:pt x="195" y="3"/>
                  </a:lnTo>
                  <a:lnTo>
                    <a:pt x="186"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6" name="Freeform 107"/>
            <p:cNvSpPr>
              <a:spLocks/>
            </p:cNvSpPr>
            <p:nvPr/>
          </p:nvSpPr>
          <p:spPr bwMode="auto">
            <a:xfrm>
              <a:off x="4257" y="1331"/>
              <a:ext cx="32" cy="23"/>
            </a:xfrm>
            <a:custGeom>
              <a:avLst/>
              <a:gdLst>
                <a:gd name="T0" fmla="*/ 0 w 57"/>
                <a:gd name="T1" fmla="*/ 1 h 41"/>
                <a:gd name="T2" fmla="*/ 1 w 57"/>
                <a:gd name="T3" fmla="*/ 1 h 41"/>
                <a:gd name="T4" fmla="*/ 1 w 57"/>
                <a:gd name="T5" fmla="*/ 1 h 41"/>
                <a:gd name="T6" fmla="*/ 1 w 57"/>
                <a:gd name="T7" fmla="*/ 1 h 41"/>
                <a:gd name="T8" fmla="*/ 1 w 57"/>
                <a:gd name="T9" fmla="*/ 1 h 41"/>
                <a:gd name="T10" fmla="*/ 1 w 57"/>
                <a:gd name="T11" fmla="*/ 1 h 41"/>
                <a:gd name="T12" fmla="*/ 1 w 57"/>
                <a:gd name="T13" fmla="*/ 0 h 41"/>
                <a:gd name="T14" fmla="*/ 1 w 57"/>
                <a:gd name="T15" fmla="*/ 1 h 41"/>
                <a:gd name="T16" fmla="*/ 1 w 57"/>
                <a:gd name="T17" fmla="*/ 1 h 41"/>
                <a:gd name="T18" fmla="*/ 0 w 57"/>
                <a:gd name="T19" fmla="*/ 1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 h="41">
                  <a:moveTo>
                    <a:pt x="0" y="16"/>
                  </a:moveTo>
                  <a:lnTo>
                    <a:pt x="22" y="25"/>
                  </a:lnTo>
                  <a:lnTo>
                    <a:pt x="38" y="41"/>
                  </a:lnTo>
                  <a:lnTo>
                    <a:pt x="47" y="35"/>
                  </a:lnTo>
                  <a:lnTo>
                    <a:pt x="47" y="22"/>
                  </a:lnTo>
                  <a:lnTo>
                    <a:pt x="57" y="9"/>
                  </a:lnTo>
                  <a:lnTo>
                    <a:pt x="41" y="0"/>
                  </a:lnTo>
                  <a:lnTo>
                    <a:pt x="38" y="9"/>
                  </a:lnTo>
                  <a:lnTo>
                    <a:pt x="13" y="9"/>
                  </a:lnTo>
                  <a:lnTo>
                    <a:pt x="0" y="1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7" name="Freeform 108"/>
            <p:cNvSpPr>
              <a:spLocks/>
            </p:cNvSpPr>
            <p:nvPr/>
          </p:nvSpPr>
          <p:spPr bwMode="auto">
            <a:xfrm>
              <a:off x="4211" y="1322"/>
              <a:ext cx="64" cy="9"/>
            </a:xfrm>
            <a:custGeom>
              <a:avLst/>
              <a:gdLst>
                <a:gd name="T0" fmla="*/ 1 w 114"/>
                <a:gd name="T1" fmla="*/ 1 h 16"/>
                <a:gd name="T2" fmla="*/ 1 w 114"/>
                <a:gd name="T3" fmla="*/ 1 h 16"/>
                <a:gd name="T4" fmla="*/ 1 w 114"/>
                <a:gd name="T5" fmla="*/ 1 h 16"/>
                <a:gd name="T6" fmla="*/ 1 w 114"/>
                <a:gd name="T7" fmla="*/ 1 h 16"/>
                <a:gd name="T8" fmla="*/ 1 w 114"/>
                <a:gd name="T9" fmla="*/ 1 h 16"/>
                <a:gd name="T10" fmla="*/ 0 w 114"/>
                <a:gd name="T11" fmla="*/ 1 h 16"/>
                <a:gd name="T12" fmla="*/ 1 w 114"/>
                <a:gd name="T13" fmla="*/ 1 h 16"/>
                <a:gd name="T14" fmla="*/ 1 w 114"/>
                <a:gd name="T15" fmla="*/ 0 h 16"/>
                <a:gd name="T16" fmla="*/ 1 w 114"/>
                <a:gd name="T17" fmla="*/ 1 h 16"/>
                <a:gd name="T18" fmla="*/ 1 w 114"/>
                <a:gd name="T19" fmla="*/ 1 h 16"/>
                <a:gd name="T20" fmla="*/ 1 w 114"/>
                <a:gd name="T21" fmla="*/ 1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4" h="16">
                  <a:moveTo>
                    <a:pt x="114" y="13"/>
                  </a:moveTo>
                  <a:lnTo>
                    <a:pt x="88" y="10"/>
                  </a:lnTo>
                  <a:lnTo>
                    <a:pt x="70" y="16"/>
                  </a:lnTo>
                  <a:lnTo>
                    <a:pt x="44" y="3"/>
                  </a:lnTo>
                  <a:lnTo>
                    <a:pt x="10" y="13"/>
                  </a:lnTo>
                  <a:lnTo>
                    <a:pt x="0" y="3"/>
                  </a:lnTo>
                  <a:lnTo>
                    <a:pt x="19" y="6"/>
                  </a:lnTo>
                  <a:lnTo>
                    <a:pt x="51" y="0"/>
                  </a:lnTo>
                  <a:lnTo>
                    <a:pt x="70" y="10"/>
                  </a:lnTo>
                  <a:lnTo>
                    <a:pt x="92" y="6"/>
                  </a:lnTo>
                  <a:lnTo>
                    <a:pt x="114" y="1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8" name="Freeform 109"/>
            <p:cNvSpPr>
              <a:spLocks/>
            </p:cNvSpPr>
            <p:nvPr/>
          </p:nvSpPr>
          <p:spPr bwMode="auto">
            <a:xfrm>
              <a:off x="4195" y="1330"/>
              <a:ext cx="20" cy="5"/>
            </a:xfrm>
            <a:custGeom>
              <a:avLst/>
              <a:gdLst>
                <a:gd name="T0" fmla="*/ 0 w 35"/>
                <a:gd name="T1" fmla="*/ 1 h 9"/>
                <a:gd name="T2" fmla="*/ 1 w 35"/>
                <a:gd name="T3" fmla="*/ 0 h 9"/>
                <a:gd name="T4" fmla="*/ 1 w 35"/>
                <a:gd name="T5" fmla="*/ 1 h 9"/>
                <a:gd name="T6" fmla="*/ 1 w 35"/>
                <a:gd name="T7" fmla="*/ 1 h 9"/>
                <a:gd name="T8" fmla="*/ 0 w 35"/>
                <a:gd name="T9" fmla="*/ 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9">
                  <a:moveTo>
                    <a:pt x="0" y="9"/>
                  </a:moveTo>
                  <a:lnTo>
                    <a:pt x="6" y="0"/>
                  </a:lnTo>
                  <a:lnTo>
                    <a:pt x="35" y="6"/>
                  </a:lnTo>
                  <a:lnTo>
                    <a:pt x="16" y="9"/>
                  </a:lnTo>
                  <a:lnTo>
                    <a:pt x="0" y="9"/>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79" name="Freeform 110"/>
            <p:cNvSpPr>
              <a:spLocks/>
            </p:cNvSpPr>
            <p:nvPr/>
          </p:nvSpPr>
          <p:spPr bwMode="auto">
            <a:xfrm>
              <a:off x="4167" y="1333"/>
              <a:ext cx="26" cy="9"/>
            </a:xfrm>
            <a:custGeom>
              <a:avLst/>
              <a:gdLst>
                <a:gd name="T0" fmla="*/ 1 w 47"/>
                <a:gd name="T1" fmla="*/ 0 h 16"/>
                <a:gd name="T2" fmla="*/ 1 w 47"/>
                <a:gd name="T3" fmla="*/ 1 h 16"/>
                <a:gd name="T4" fmla="*/ 1 w 47"/>
                <a:gd name="T5" fmla="*/ 1 h 16"/>
                <a:gd name="T6" fmla="*/ 0 w 47"/>
                <a:gd name="T7" fmla="*/ 1 h 16"/>
                <a:gd name="T8" fmla="*/ 1 w 47"/>
                <a:gd name="T9" fmla="*/ 1 h 16"/>
                <a:gd name="T10" fmla="*/ 1 w 47"/>
                <a:gd name="T11" fmla="*/ 1 h 16"/>
                <a:gd name="T12" fmla="*/ 1 w 47"/>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16">
                  <a:moveTo>
                    <a:pt x="47" y="0"/>
                  </a:moveTo>
                  <a:lnTo>
                    <a:pt x="40" y="13"/>
                  </a:lnTo>
                  <a:lnTo>
                    <a:pt x="18" y="9"/>
                  </a:lnTo>
                  <a:lnTo>
                    <a:pt x="0" y="16"/>
                  </a:lnTo>
                  <a:lnTo>
                    <a:pt x="15" y="6"/>
                  </a:lnTo>
                  <a:lnTo>
                    <a:pt x="37" y="3"/>
                  </a:lnTo>
                  <a:lnTo>
                    <a:pt x="47"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0" name="Freeform 111"/>
            <p:cNvSpPr>
              <a:spLocks/>
            </p:cNvSpPr>
            <p:nvPr/>
          </p:nvSpPr>
          <p:spPr bwMode="auto">
            <a:xfrm>
              <a:off x="4167" y="1342"/>
              <a:ext cx="14" cy="10"/>
            </a:xfrm>
            <a:custGeom>
              <a:avLst/>
              <a:gdLst>
                <a:gd name="T0" fmla="*/ 1 w 25"/>
                <a:gd name="T1" fmla="*/ 0 h 19"/>
                <a:gd name="T2" fmla="*/ 1 w 25"/>
                <a:gd name="T3" fmla="*/ 1 h 19"/>
                <a:gd name="T4" fmla="*/ 0 w 25"/>
                <a:gd name="T5" fmla="*/ 1 h 19"/>
                <a:gd name="T6" fmla="*/ 1 w 25"/>
                <a:gd name="T7" fmla="*/ 1 h 19"/>
                <a:gd name="T8" fmla="*/ 1 w 25"/>
                <a:gd name="T9" fmla="*/ 1 h 19"/>
                <a:gd name="T10" fmla="*/ 1 w 25"/>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9">
                  <a:moveTo>
                    <a:pt x="25" y="0"/>
                  </a:moveTo>
                  <a:lnTo>
                    <a:pt x="6" y="6"/>
                  </a:lnTo>
                  <a:lnTo>
                    <a:pt x="0" y="19"/>
                  </a:lnTo>
                  <a:lnTo>
                    <a:pt x="12" y="12"/>
                  </a:lnTo>
                  <a:lnTo>
                    <a:pt x="25" y="9"/>
                  </a:lnTo>
                  <a:lnTo>
                    <a:pt x="25"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1" name="Freeform 112"/>
            <p:cNvSpPr>
              <a:spLocks/>
            </p:cNvSpPr>
            <p:nvPr/>
          </p:nvSpPr>
          <p:spPr bwMode="auto">
            <a:xfrm>
              <a:off x="4154" y="1351"/>
              <a:ext cx="10" cy="8"/>
            </a:xfrm>
            <a:custGeom>
              <a:avLst/>
              <a:gdLst>
                <a:gd name="T0" fmla="*/ 0 w 18"/>
                <a:gd name="T1" fmla="*/ 0 h 15"/>
                <a:gd name="T2" fmla="*/ 1 w 18"/>
                <a:gd name="T3" fmla="*/ 1 h 15"/>
                <a:gd name="T4" fmla="*/ 1 w 18"/>
                <a:gd name="T5" fmla="*/ 1 h 15"/>
                <a:gd name="T6" fmla="*/ 1 w 18"/>
                <a:gd name="T7" fmla="*/ 1 h 15"/>
                <a:gd name="T8" fmla="*/ 1 w 18"/>
                <a:gd name="T9" fmla="*/ 1 h 15"/>
                <a:gd name="T10" fmla="*/ 0 w 18"/>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5">
                  <a:moveTo>
                    <a:pt x="0" y="0"/>
                  </a:moveTo>
                  <a:lnTo>
                    <a:pt x="3" y="12"/>
                  </a:lnTo>
                  <a:lnTo>
                    <a:pt x="12" y="15"/>
                  </a:lnTo>
                  <a:lnTo>
                    <a:pt x="18" y="3"/>
                  </a:lnTo>
                  <a:lnTo>
                    <a:pt x="6" y="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2" name="Freeform 113"/>
            <p:cNvSpPr>
              <a:spLocks/>
            </p:cNvSpPr>
            <p:nvPr/>
          </p:nvSpPr>
          <p:spPr bwMode="auto">
            <a:xfrm>
              <a:off x="4215" y="1335"/>
              <a:ext cx="14" cy="12"/>
            </a:xfrm>
            <a:custGeom>
              <a:avLst/>
              <a:gdLst>
                <a:gd name="T0" fmla="*/ 1 w 25"/>
                <a:gd name="T1" fmla="*/ 0 h 22"/>
                <a:gd name="T2" fmla="*/ 0 w 25"/>
                <a:gd name="T3" fmla="*/ 1 h 22"/>
                <a:gd name="T4" fmla="*/ 1 w 25"/>
                <a:gd name="T5" fmla="*/ 1 h 22"/>
                <a:gd name="T6" fmla="*/ 1 w 25"/>
                <a:gd name="T7" fmla="*/ 1 h 22"/>
                <a:gd name="T8" fmla="*/ 1 w 25"/>
                <a:gd name="T9" fmla="*/ 1 h 22"/>
                <a:gd name="T10" fmla="*/ 1 w 25"/>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2">
                  <a:moveTo>
                    <a:pt x="3" y="0"/>
                  </a:moveTo>
                  <a:lnTo>
                    <a:pt x="0" y="10"/>
                  </a:lnTo>
                  <a:lnTo>
                    <a:pt x="6" y="16"/>
                  </a:lnTo>
                  <a:lnTo>
                    <a:pt x="25" y="22"/>
                  </a:lnTo>
                  <a:lnTo>
                    <a:pt x="9" y="10"/>
                  </a:lnTo>
                  <a:lnTo>
                    <a:pt x="3"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3" name="Freeform 114"/>
            <p:cNvSpPr>
              <a:spLocks/>
            </p:cNvSpPr>
            <p:nvPr/>
          </p:nvSpPr>
          <p:spPr bwMode="auto">
            <a:xfrm>
              <a:off x="4127" y="1324"/>
              <a:ext cx="73" cy="98"/>
            </a:xfrm>
            <a:custGeom>
              <a:avLst/>
              <a:gdLst>
                <a:gd name="T0" fmla="*/ 1 w 129"/>
                <a:gd name="T1" fmla="*/ 0 h 177"/>
                <a:gd name="T2" fmla="*/ 1 w 129"/>
                <a:gd name="T3" fmla="*/ 1 h 177"/>
                <a:gd name="T4" fmla="*/ 1 w 129"/>
                <a:gd name="T5" fmla="*/ 1 h 177"/>
                <a:gd name="T6" fmla="*/ 1 w 129"/>
                <a:gd name="T7" fmla="*/ 1 h 177"/>
                <a:gd name="T8" fmla="*/ 1 w 129"/>
                <a:gd name="T9" fmla="*/ 1 h 177"/>
                <a:gd name="T10" fmla="*/ 1 w 129"/>
                <a:gd name="T11" fmla="*/ 1 h 177"/>
                <a:gd name="T12" fmla="*/ 1 w 129"/>
                <a:gd name="T13" fmla="*/ 1 h 177"/>
                <a:gd name="T14" fmla="*/ 1 w 129"/>
                <a:gd name="T15" fmla="*/ 1 h 177"/>
                <a:gd name="T16" fmla="*/ 1 w 129"/>
                <a:gd name="T17" fmla="*/ 1 h 177"/>
                <a:gd name="T18" fmla="*/ 1 w 129"/>
                <a:gd name="T19" fmla="*/ 1 h 177"/>
                <a:gd name="T20" fmla="*/ 1 w 129"/>
                <a:gd name="T21" fmla="*/ 1 h 177"/>
                <a:gd name="T22" fmla="*/ 1 w 129"/>
                <a:gd name="T23" fmla="*/ 1 h 177"/>
                <a:gd name="T24" fmla="*/ 1 w 129"/>
                <a:gd name="T25" fmla="*/ 1 h 177"/>
                <a:gd name="T26" fmla="*/ 1 w 129"/>
                <a:gd name="T27" fmla="*/ 1 h 177"/>
                <a:gd name="T28" fmla="*/ 1 w 129"/>
                <a:gd name="T29" fmla="*/ 1 h 177"/>
                <a:gd name="T30" fmla="*/ 1 w 129"/>
                <a:gd name="T31" fmla="*/ 1 h 177"/>
                <a:gd name="T32" fmla="*/ 1 w 129"/>
                <a:gd name="T33" fmla="*/ 2 h 177"/>
                <a:gd name="T34" fmla="*/ 1 w 129"/>
                <a:gd name="T35" fmla="*/ 2 h 177"/>
                <a:gd name="T36" fmla="*/ 0 w 129"/>
                <a:gd name="T37" fmla="*/ 1 h 177"/>
                <a:gd name="T38" fmla="*/ 0 w 129"/>
                <a:gd name="T39" fmla="*/ 1 h 177"/>
                <a:gd name="T40" fmla="*/ 1 w 129"/>
                <a:gd name="T41" fmla="*/ 1 h 177"/>
                <a:gd name="T42" fmla="*/ 1 w 129"/>
                <a:gd name="T43" fmla="*/ 1 h 177"/>
                <a:gd name="T44" fmla="*/ 1 w 129"/>
                <a:gd name="T45" fmla="*/ 1 h 177"/>
                <a:gd name="T46" fmla="*/ 1 w 129"/>
                <a:gd name="T47" fmla="*/ 1 h 177"/>
                <a:gd name="T48" fmla="*/ 1 w 129"/>
                <a:gd name="T49" fmla="*/ 1 h 177"/>
                <a:gd name="T50" fmla="*/ 1 w 129"/>
                <a:gd name="T51" fmla="*/ 1 h 177"/>
                <a:gd name="T52" fmla="*/ 1 w 129"/>
                <a:gd name="T53" fmla="*/ 1 h 177"/>
                <a:gd name="T54" fmla="*/ 1 w 129"/>
                <a:gd name="T55" fmla="*/ 1 h 177"/>
                <a:gd name="T56" fmla="*/ 1 w 129"/>
                <a:gd name="T57" fmla="*/ 1 h 177"/>
                <a:gd name="T58" fmla="*/ 1 w 129"/>
                <a:gd name="T59" fmla="*/ 0 h 1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9" h="177">
                  <a:moveTo>
                    <a:pt x="129" y="0"/>
                  </a:moveTo>
                  <a:lnTo>
                    <a:pt x="120" y="13"/>
                  </a:lnTo>
                  <a:lnTo>
                    <a:pt x="92" y="13"/>
                  </a:lnTo>
                  <a:lnTo>
                    <a:pt x="76" y="19"/>
                  </a:lnTo>
                  <a:lnTo>
                    <a:pt x="73" y="29"/>
                  </a:lnTo>
                  <a:lnTo>
                    <a:pt x="60" y="32"/>
                  </a:lnTo>
                  <a:lnTo>
                    <a:pt x="35" y="57"/>
                  </a:lnTo>
                  <a:lnTo>
                    <a:pt x="35" y="66"/>
                  </a:lnTo>
                  <a:lnTo>
                    <a:pt x="41" y="79"/>
                  </a:lnTo>
                  <a:lnTo>
                    <a:pt x="29" y="73"/>
                  </a:lnTo>
                  <a:lnTo>
                    <a:pt x="22" y="79"/>
                  </a:lnTo>
                  <a:lnTo>
                    <a:pt x="22" y="101"/>
                  </a:lnTo>
                  <a:lnTo>
                    <a:pt x="32" y="104"/>
                  </a:lnTo>
                  <a:lnTo>
                    <a:pt x="19" y="117"/>
                  </a:lnTo>
                  <a:lnTo>
                    <a:pt x="3" y="139"/>
                  </a:lnTo>
                  <a:lnTo>
                    <a:pt x="7" y="158"/>
                  </a:lnTo>
                  <a:lnTo>
                    <a:pt x="19" y="167"/>
                  </a:lnTo>
                  <a:lnTo>
                    <a:pt x="16" y="177"/>
                  </a:lnTo>
                  <a:lnTo>
                    <a:pt x="0" y="161"/>
                  </a:lnTo>
                  <a:lnTo>
                    <a:pt x="0" y="139"/>
                  </a:lnTo>
                  <a:lnTo>
                    <a:pt x="10" y="120"/>
                  </a:lnTo>
                  <a:lnTo>
                    <a:pt x="16" y="95"/>
                  </a:lnTo>
                  <a:lnTo>
                    <a:pt x="19" y="70"/>
                  </a:lnTo>
                  <a:lnTo>
                    <a:pt x="29" y="57"/>
                  </a:lnTo>
                  <a:lnTo>
                    <a:pt x="54" y="32"/>
                  </a:lnTo>
                  <a:lnTo>
                    <a:pt x="70" y="29"/>
                  </a:lnTo>
                  <a:lnTo>
                    <a:pt x="73" y="13"/>
                  </a:lnTo>
                  <a:lnTo>
                    <a:pt x="92" y="7"/>
                  </a:lnTo>
                  <a:lnTo>
                    <a:pt x="117" y="7"/>
                  </a:lnTo>
                  <a:lnTo>
                    <a:pt x="12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4" name="Freeform 115"/>
            <p:cNvSpPr>
              <a:spLocks/>
            </p:cNvSpPr>
            <p:nvPr/>
          </p:nvSpPr>
          <p:spPr bwMode="auto">
            <a:xfrm>
              <a:off x="4177" y="1449"/>
              <a:ext cx="87" cy="103"/>
            </a:xfrm>
            <a:custGeom>
              <a:avLst/>
              <a:gdLst>
                <a:gd name="T0" fmla="*/ 0 w 155"/>
                <a:gd name="T1" fmla="*/ 0 h 186"/>
                <a:gd name="T2" fmla="*/ 1 w 155"/>
                <a:gd name="T3" fmla="*/ 1 h 186"/>
                <a:gd name="T4" fmla="*/ 1 w 155"/>
                <a:gd name="T5" fmla="*/ 1 h 186"/>
                <a:gd name="T6" fmla="*/ 1 w 155"/>
                <a:gd name="T7" fmla="*/ 1 h 186"/>
                <a:gd name="T8" fmla="*/ 1 w 155"/>
                <a:gd name="T9" fmla="*/ 1 h 186"/>
                <a:gd name="T10" fmla="*/ 1 w 155"/>
                <a:gd name="T11" fmla="*/ 1 h 186"/>
                <a:gd name="T12" fmla="*/ 1 w 155"/>
                <a:gd name="T13" fmla="*/ 1 h 186"/>
                <a:gd name="T14" fmla="*/ 1 w 155"/>
                <a:gd name="T15" fmla="*/ 1 h 186"/>
                <a:gd name="T16" fmla="*/ 1 w 155"/>
                <a:gd name="T17" fmla="*/ 1 h 186"/>
                <a:gd name="T18" fmla="*/ 1 w 155"/>
                <a:gd name="T19" fmla="*/ 2 h 186"/>
                <a:gd name="T20" fmla="*/ 1 w 155"/>
                <a:gd name="T21" fmla="*/ 2 h 186"/>
                <a:gd name="T22" fmla="*/ 1 w 155"/>
                <a:gd name="T23" fmla="*/ 1 h 186"/>
                <a:gd name="T24" fmla="*/ 1 w 155"/>
                <a:gd name="T25" fmla="*/ 1 h 186"/>
                <a:gd name="T26" fmla="*/ 1 w 155"/>
                <a:gd name="T27" fmla="*/ 1 h 186"/>
                <a:gd name="T28" fmla="*/ 1 w 155"/>
                <a:gd name="T29" fmla="*/ 1 h 186"/>
                <a:gd name="T30" fmla="*/ 1 w 155"/>
                <a:gd name="T31" fmla="*/ 1 h 186"/>
                <a:gd name="T32" fmla="*/ 2 w 155"/>
                <a:gd name="T33" fmla="*/ 1 h 186"/>
                <a:gd name="T34" fmla="*/ 1 w 155"/>
                <a:gd name="T35" fmla="*/ 1 h 186"/>
                <a:gd name="T36" fmla="*/ 1 w 155"/>
                <a:gd name="T37" fmla="*/ 1 h 186"/>
                <a:gd name="T38" fmla="*/ 1 w 155"/>
                <a:gd name="T39" fmla="*/ 1 h 186"/>
                <a:gd name="T40" fmla="*/ 1 w 155"/>
                <a:gd name="T41" fmla="*/ 1 h 186"/>
                <a:gd name="T42" fmla="*/ 1 w 155"/>
                <a:gd name="T43" fmla="*/ 1 h 186"/>
                <a:gd name="T44" fmla="*/ 1 w 155"/>
                <a:gd name="T45" fmla="*/ 1 h 186"/>
                <a:gd name="T46" fmla="*/ 1 w 155"/>
                <a:gd name="T47" fmla="*/ 1 h 186"/>
                <a:gd name="T48" fmla="*/ 0 w 155"/>
                <a:gd name="T49" fmla="*/ 0 h 18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5" h="186">
                  <a:moveTo>
                    <a:pt x="0" y="0"/>
                  </a:moveTo>
                  <a:lnTo>
                    <a:pt x="4" y="28"/>
                  </a:lnTo>
                  <a:lnTo>
                    <a:pt x="13" y="50"/>
                  </a:lnTo>
                  <a:lnTo>
                    <a:pt x="45" y="72"/>
                  </a:lnTo>
                  <a:lnTo>
                    <a:pt x="85" y="94"/>
                  </a:lnTo>
                  <a:lnTo>
                    <a:pt x="95" y="120"/>
                  </a:lnTo>
                  <a:lnTo>
                    <a:pt x="92" y="135"/>
                  </a:lnTo>
                  <a:lnTo>
                    <a:pt x="79" y="142"/>
                  </a:lnTo>
                  <a:lnTo>
                    <a:pt x="79" y="154"/>
                  </a:lnTo>
                  <a:lnTo>
                    <a:pt x="70" y="186"/>
                  </a:lnTo>
                  <a:lnTo>
                    <a:pt x="82" y="179"/>
                  </a:lnTo>
                  <a:lnTo>
                    <a:pt x="107" y="132"/>
                  </a:lnTo>
                  <a:lnTo>
                    <a:pt x="123" y="138"/>
                  </a:lnTo>
                  <a:lnTo>
                    <a:pt x="126" y="107"/>
                  </a:lnTo>
                  <a:lnTo>
                    <a:pt x="126" y="101"/>
                  </a:lnTo>
                  <a:lnTo>
                    <a:pt x="148" y="88"/>
                  </a:lnTo>
                  <a:lnTo>
                    <a:pt x="155" y="72"/>
                  </a:lnTo>
                  <a:lnTo>
                    <a:pt x="145" y="69"/>
                  </a:lnTo>
                  <a:lnTo>
                    <a:pt x="136" y="79"/>
                  </a:lnTo>
                  <a:lnTo>
                    <a:pt x="107" y="76"/>
                  </a:lnTo>
                  <a:lnTo>
                    <a:pt x="76" y="60"/>
                  </a:lnTo>
                  <a:lnTo>
                    <a:pt x="35" y="53"/>
                  </a:lnTo>
                  <a:lnTo>
                    <a:pt x="19" y="38"/>
                  </a:lnTo>
                  <a:lnTo>
                    <a:pt x="10" y="22"/>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5" name="Freeform 116"/>
            <p:cNvSpPr>
              <a:spLocks/>
            </p:cNvSpPr>
            <p:nvPr/>
          </p:nvSpPr>
          <p:spPr bwMode="auto">
            <a:xfrm>
              <a:off x="4079" y="1650"/>
              <a:ext cx="98" cy="221"/>
            </a:xfrm>
            <a:custGeom>
              <a:avLst/>
              <a:gdLst>
                <a:gd name="T0" fmla="*/ 0 w 173"/>
                <a:gd name="T1" fmla="*/ 1 h 400"/>
                <a:gd name="T2" fmla="*/ 1 w 173"/>
                <a:gd name="T3" fmla="*/ 1 h 400"/>
                <a:gd name="T4" fmla="*/ 1 w 173"/>
                <a:gd name="T5" fmla="*/ 1 h 400"/>
                <a:gd name="T6" fmla="*/ 1 w 173"/>
                <a:gd name="T7" fmla="*/ 1 h 400"/>
                <a:gd name="T8" fmla="*/ 1 w 173"/>
                <a:gd name="T9" fmla="*/ 2 h 400"/>
                <a:gd name="T10" fmla="*/ 1 w 173"/>
                <a:gd name="T11" fmla="*/ 2 h 400"/>
                <a:gd name="T12" fmla="*/ 1 w 173"/>
                <a:gd name="T13" fmla="*/ 2 h 400"/>
                <a:gd name="T14" fmla="*/ 1 w 173"/>
                <a:gd name="T15" fmla="*/ 3 h 400"/>
                <a:gd name="T16" fmla="*/ 1 w 173"/>
                <a:gd name="T17" fmla="*/ 3 h 400"/>
                <a:gd name="T18" fmla="*/ 1 w 173"/>
                <a:gd name="T19" fmla="*/ 3 h 400"/>
                <a:gd name="T20" fmla="*/ 1 w 173"/>
                <a:gd name="T21" fmla="*/ 3 h 400"/>
                <a:gd name="T22" fmla="*/ 1 w 173"/>
                <a:gd name="T23" fmla="*/ 3 h 400"/>
                <a:gd name="T24" fmla="*/ 1 w 173"/>
                <a:gd name="T25" fmla="*/ 2 h 400"/>
                <a:gd name="T26" fmla="*/ 1 w 173"/>
                <a:gd name="T27" fmla="*/ 2 h 400"/>
                <a:gd name="T28" fmla="*/ 1 w 173"/>
                <a:gd name="T29" fmla="*/ 2 h 400"/>
                <a:gd name="T30" fmla="*/ 2 w 173"/>
                <a:gd name="T31" fmla="*/ 2 h 400"/>
                <a:gd name="T32" fmla="*/ 2 w 173"/>
                <a:gd name="T33" fmla="*/ 2 h 400"/>
                <a:gd name="T34" fmla="*/ 2 w 173"/>
                <a:gd name="T35" fmla="*/ 2 h 400"/>
                <a:gd name="T36" fmla="*/ 1 w 173"/>
                <a:gd name="T37" fmla="*/ 2 h 400"/>
                <a:gd name="T38" fmla="*/ 1 w 173"/>
                <a:gd name="T39" fmla="*/ 2 h 400"/>
                <a:gd name="T40" fmla="*/ 1 w 173"/>
                <a:gd name="T41" fmla="*/ 2 h 400"/>
                <a:gd name="T42" fmla="*/ 1 w 173"/>
                <a:gd name="T43" fmla="*/ 2 h 400"/>
                <a:gd name="T44" fmla="*/ 1 w 173"/>
                <a:gd name="T45" fmla="*/ 1 h 400"/>
                <a:gd name="T46" fmla="*/ 1 w 173"/>
                <a:gd name="T47" fmla="*/ 1 h 400"/>
                <a:gd name="T48" fmla="*/ 1 w 173"/>
                <a:gd name="T49" fmla="*/ 1 h 400"/>
                <a:gd name="T50" fmla="*/ 2 w 173"/>
                <a:gd name="T51" fmla="*/ 1 h 400"/>
                <a:gd name="T52" fmla="*/ 1 w 173"/>
                <a:gd name="T53" fmla="*/ 1 h 400"/>
                <a:gd name="T54" fmla="*/ 1 w 173"/>
                <a:gd name="T55" fmla="*/ 1 h 400"/>
                <a:gd name="T56" fmla="*/ 1 w 173"/>
                <a:gd name="T57" fmla="*/ 1 h 400"/>
                <a:gd name="T58" fmla="*/ 1 w 173"/>
                <a:gd name="T59" fmla="*/ 0 h 400"/>
                <a:gd name="T60" fmla="*/ 1 w 173"/>
                <a:gd name="T61" fmla="*/ 1 h 400"/>
                <a:gd name="T62" fmla="*/ 0 w 173"/>
                <a:gd name="T63" fmla="*/ 1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3" h="400">
                  <a:moveTo>
                    <a:pt x="0" y="6"/>
                  </a:moveTo>
                  <a:lnTo>
                    <a:pt x="3" y="25"/>
                  </a:lnTo>
                  <a:lnTo>
                    <a:pt x="22" y="69"/>
                  </a:lnTo>
                  <a:lnTo>
                    <a:pt x="44" y="104"/>
                  </a:lnTo>
                  <a:lnTo>
                    <a:pt x="70" y="192"/>
                  </a:lnTo>
                  <a:lnTo>
                    <a:pt x="85" y="252"/>
                  </a:lnTo>
                  <a:lnTo>
                    <a:pt x="76" y="283"/>
                  </a:lnTo>
                  <a:lnTo>
                    <a:pt x="57" y="328"/>
                  </a:lnTo>
                  <a:lnTo>
                    <a:pt x="51" y="359"/>
                  </a:lnTo>
                  <a:lnTo>
                    <a:pt x="60" y="400"/>
                  </a:lnTo>
                  <a:lnTo>
                    <a:pt x="57" y="359"/>
                  </a:lnTo>
                  <a:lnTo>
                    <a:pt x="63" y="334"/>
                  </a:lnTo>
                  <a:lnTo>
                    <a:pt x="85" y="283"/>
                  </a:lnTo>
                  <a:lnTo>
                    <a:pt x="95" y="243"/>
                  </a:lnTo>
                  <a:lnTo>
                    <a:pt x="123" y="252"/>
                  </a:lnTo>
                  <a:lnTo>
                    <a:pt x="164" y="252"/>
                  </a:lnTo>
                  <a:lnTo>
                    <a:pt x="173" y="230"/>
                  </a:lnTo>
                  <a:lnTo>
                    <a:pt x="145" y="236"/>
                  </a:lnTo>
                  <a:lnTo>
                    <a:pt x="120" y="233"/>
                  </a:lnTo>
                  <a:lnTo>
                    <a:pt x="95" y="214"/>
                  </a:lnTo>
                  <a:lnTo>
                    <a:pt x="123" y="211"/>
                  </a:lnTo>
                  <a:lnTo>
                    <a:pt x="95" y="195"/>
                  </a:lnTo>
                  <a:lnTo>
                    <a:pt x="73" y="164"/>
                  </a:lnTo>
                  <a:lnTo>
                    <a:pt x="70" y="120"/>
                  </a:lnTo>
                  <a:lnTo>
                    <a:pt x="92" y="120"/>
                  </a:lnTo>
                  <a:lnTo>
                    <a:pt x="136" y="98"/>
                  </a:lnTo>
                  <a:lnTo>
                    <a:pt x="95" y="98"/>
                  </a:lnTo>
                  <a:lnTo>
                    <a:pt x="73" y="82"/>
                  </a:lnTo>
                  <a:lnTo>
                    <a:pt x="41" y="54"/>
                  </a:lnTo>
                  <a:lnTo>
                    <a:pt x="29" y="0"/>
                  </a:lnTo>
                  <a:lnTo>
                    <a:pt x="19" y="35"/>
                  </a:lnTo>
                  <a:lnTo>
                    <a:pt x="0" y="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6" name="Freeform 117"/>
            <p:cNvSpPr>
              <a:spLocks/>
            </p:cNvSpPr>
            <p:nvPr/>
          </p:nvSpPr>
          <p:spPr bwMode="auto">
            <a:xfrm>
              <a:off x="4218" y="1819"/>
              <a:ext cx="12" cy="6"/>
            </a:xfrm>
            <a:custGeom>
              <a:avLst/>
              <a:gdLst>
                <a:gd name="T0" fmla="*/ 0 w 22"/>
                <a:gd name="T1" fmla="*/ 0 h 12"/>
                <a:gd name="T2" fmla="*/ 1 w 22"/>
                <a:gd name="T3" fmla="*/ 0 h 12"/>
                <a:gd name="T4" fmla="*/ 1 w 22"/>
                <a:gd name="T5" fmla="*/ 1 h 12"/>
                <a:gd name="T6" fmla="*/ 1 w 22"/>
                <a:gd name="T7" fmla="*/ 1 h 12"/>
                <a:gd name="T8" fmla="*/ 0 w 2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2">
                  <a:moveTo>
                    <a:pt x="0" y="0"/>
                  </a:moveTo>
                  <a:lnTo>
                    <a:pt x="22" y="0"/>
                  </a:lnTo>
                  <a:lnTo>
                    <a:pt x="22" y="12"/>
                  </a:lnTo>
                  <a:lnTo>
                    <a:pt x="3" y="9"/>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7" name="Freeform 118"/>
            <p:cNvSpPr>
              <a:spLocks/>
            </p:cNvSpPr>
            <p:nvPr/>
          </p:nvSpPr>
          <p:spPr bwMode="auto">
            <a:xfrm>
              <a:off x="4014" y="1615"/>
              <a:ext cx="41" cy="368"/>
            </a:xfrm>
            <a:custGeom>
              <a:avLst/>
              <a:gdLst>
                <a:gd name="T0" fmla="*/ 1 w 72"/>
                <a:gd name="T1" fmla="*/ 0 h 668"/>
                <a:gd name="T2" fmla="*/ 1 w 72"/>
                <a:gd name="T3" fmla="*/ 1 h 668"/>
                <a:gd name="T4" fmla="*/ 1 w 72"/>
                <a:gd name="T5" fmla="*/ 1 h 668"/>
                <a:gd name="T6" fmla="*/ 1 w 72"/>
                <a:gd name="T7" fmla="*/ 1 h 668"/>
                <a:gd name="T8" fmla="*/ 1 w 72"/>
                <a:gd name="T9" fmla="*/ 1 h 668"/>
                <a:gd name="T10" fmla="*/ 1 w 72"/>
                <a:gd name="T11" fmla="*/ 2 h 668"/>
                <a:gd name="T12" fmla="*/ 1 w 72"/>
                <a:gd name="T13" fmla="*/ 2 h 668"/>
                <a:gd name="T14" fmla="*/ 1 w 72"/>
                <a:gd name="T15" fmla="*/ 2 h 668"/>
                <a:gd name="T16" fmla="*/ 1 w 72"/>
                <a:gd name="T17" fmla="*/ 3 h 668"/>
                <a:gd name="T18" fmla="*/ 1 w 72"/>
                <a:gd name="T19" fmla="*/ 3 h 668"/>
                <a:gd name="T20" fmla="*/ 1 w 72"/>
                <a:gd name="T21" fmla="*/ 3 h 668"/>
                <a:gd name="T22" fmla="*/ 0 w 72"/>
                <a:gd name="T23" fmla="*/ 4 h 668"/>
                <a:gd name="T24" fmla="*/ 0 w 72"/>
                <a:gd name="T25" fmla="*/ 4 h 668"/>
                <a:gd name="T26" fmla="*/ 1 w 72"/>
                <a:gd name="T27" fmla="*/ 5 h 668"/>
                <a:gd name="T28" fmla="*/ 1 w 72"/>
                <a:gd name="T29" fmla="*/ 5 h 668"/>
                <a:gd name="T30" fmla="*/ 1 w 72"/>
                <a:gd name="T31" fmla="*/ 6 h 668"/>
                <a:gd name="T32" fmla="*/ 1 w 72"/>
                <a:gd name="T33" fmla="*/ 6 h 668"/>
                <a:gd name="T34" fmla="*/ 1 w 72"/>
                <a:gd name="T35" fmla="*/ 5 h 668"/>
                <a:gd name="T36" fmla="*/ 1 w 72"/>
                <a:gd name="T37" fmla="*/ 4 h 668"/>
                <a:gd name="T38" fmla="*/ 1 w 72"/>
                <a:gd name="T39" fmla="*/ 4 h 668"/>
                <a:gd name="T40" fmla="*/ 1 w 72"/>
                <a:gd name="T41" fmla="*/ 4 h 668"/>
                <a:gd name="T42" fmla="*/ 1 w 72"/>
                <a:gd name="T43" fmla="*/ 3 h 668"/>
                <a:gd name="T44" fmla="*/ 1 w 72"/>
                <a:gd name="T45" fmla="*/ 3 h 668"/>
                <a:gd name="T46" fmla="*/ 1 w 72"/>
                <a:gd name="T47" fmla="*/ 3 h 668"/>
                <a:gd name="T48" fmla="*/ 1 w 72"/>
                <a:gd name="T49" fmla="*/ 3 h 668"/>
                <a:gd name="T50" fmla="*/ 1 w 72"/>
                <a:gd name="T51" fmla="*/ 2 h 668"/>
                <a:gd name="T52" fmla="*/ 1 w 72"/>
                <a:gd name="T53" fmla="*/ 2 h 668"/>
                <a:gd name="T54" fmla="*/ 1 w 72"/>
                <a:gd name="T55" fmla="*/ 2 h 668"/>
                <a:gd name="T56" fmla="*/ 1 w 72"/>
                <a:gd name="T57" fmla="*/ 2 h 668"/>
                <a:gd name="T58" fmla="*/ 1 w 72"/>
                <a:gd name="T59" fmla="*/ 1 h 668"/>
                <a:gd name="T60" fmla="*/ 1 w 72"/>
                <a:gd name="T61" fmla="*/ 1 h 668"/>
                <a:gd name="T62" fmla="*/ 1 w 72"/>
                <a:gd name="T63" fmla="*/ 1 h 668"/>
                <a:gd name="T64" fmla="*/ 1 w 72"/>
                <a:gd name="T65" fmla="*/ 1 h 668"/>
                <a:gd name="T66" fmla="*/ 1 w 72"/>
                <a:gd name="T67" fmla="*/ 1 h 668"/>
                <a:gd name="T68" fmla="*/ 1 w 72"/>
                <a:gd name="T69" fmla="*/ 1 h 668"/>
                <a:gd name="T70" fmla="*/ 1 w 72"/>
                <a:gd name="T71" fmla="*/ 0 h 6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2" h="668">
                  <a:moveTo>
                    <a:pt x="66" y="0"/>
                  </a:moveTo>
                  <a:lnTo>
                    <a:pt x="50" y="47"/>
                  </a:lnTo>
                  <a:lnTo>
                    <a:pt x="41" y="85"/>
                  </a:lnTo>
                  <a:lnTo>
                    <a:pt x="38" y="114"/>
                  </a:lnTo>
                  <a:lnTo>
                    <a:pt x="41" y="148"/>
                  </a:lnTo>
                  <a:lnTo>
                    <a:pt x="41" y="170"/>
                  </a:lnTo>
                  <a:lnTo>
                    <a:pt x="25" y="230"/>
                  </a:lnTo>
                  <a:lnTo>
                    <a:pt x="25" y="280"/>
                  </a:lnTo>
                  <a:lnTo>
                    <a:pt x="19" y="337"/>
                  </a:lnTo>
                  <a:lnTo>
                    <a:pt x="9" y="375"/>
                  </a:lnTo>
                  <a:lnTo>
                    <a:pt x="6" y="409"/>
                  </a:lnTo>
                  <a:lnTo>
                    <a:pt x="0" y="454"/>
                  </a:lnTo>
                  <a:lnTo>
                    <a:pt x="0" y="513"/>
                  </a:lnTo>
                  <a:lnTo>
                    <a:pt x="6" y="573"/>
                  </a:lnTo>
                  <a:lnTo>
                    <a:pt x="9" y="617"/>
                  </a:lnTo>
                  <a:lnTo>
                    <a:pt x="9" y="668"/>
                  </a:lnTo>
                  <a:lnTo>
                    <a:pt x="16" y="624"/>
                  </a:lnTo>
                  <a:lnTo>
                    <a:pt x="16" y="570"/>
                  </a:lnTo>
                  <a:lnTo>
                    <a:pt x="9" y="516"/>
                  </a:lnTo>
                  <a:lnTo>
                    <a:pt x="9" y="441"/>
                  </a:lnTo>
                  <a:lnTo>
                    <a:pt x="19" y="441"/>
                  </a:lnTo>
                  <a:lnTo>
                    <a:pt x="16" y="409"/>
                  </a:lnTo>
                  <a:lnTo>
                    <a:pt x="12" y="384"/>
                  </a:lnTo>
                  <a:lnTo>
                    <a:pt x="19" y="359"/>
                  </a:lnTo>
                  <a:lnTo>
                    <a:pt x="31" y="328"/>
                  </a:lnTo>
                  <a:lnTo>
                    <a:pt x="44" y="252"/>
                  </a:lnTo>
                  <a:lnTo>
                    <a:pt x="34" y="227"/>
                  </a:lnTo>
                  <a:lnTo>
                    <a:pt x="38" y="195"/>
                  </a:lnTo>
                  <a:lnTo>
                    <a:pt x="50" y="173"/>
                  </a:lnTo>
                  <a:lnTo>
                    <a:pt x="69" y="158"/>
                  </a:lnTo>
                  <a:lnTo>
                    <a:pt x="72" y="136"/>
                  </a:lnTo>
                  <a:lnTo>
                    <a:pt x="56" y="101"/>
                  </a:lnTo>
                  <a:lnTo>
                    <a:pt x="56" y="76"/>
                  </a:lnTo>
                  <a:lnTo>
                    <a:pt x="63" y="51"/>
                  </a:lnTo>
                  <a:lnTo>
                    <a:pt x="66" y="29"/>
                  </a:lnTo>
                  <a:lnTo>
                    <a:pt x="66"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8" name="Freeform 119"/>
            <p:cNvSpPr>
              <a:spLocks/>
            </p:cNvSpPr>
            <p:nvPr/>
          </p:nvSpPr>
          <p:spPr bwMode="auto">
            <a:xfrm>
              <a:off x="4246" y="1499"/>
              <a:ext cx="11" cy="47"/>
            </a:xfrm>
            <a:custGeom>
              <a:avLst/>
              <a:gdLst>
                <a:gd name="T0" fmla="*/ 0 w 19"/>
                <a:gd name="T1" fmla="*/ 1 h 85"/>
                <a:gd name="T2" fmla="*/ 1 w 19"/>
                <a:gd name="T3" fmla="*/ 1 h 85"/>
                <a:gd name="T4" fmla="*/ 1 w 19"/>
                <a:gd name="T5" fmla="*/ 1 h 85"/>
                <a:gd name="T6" fmla="*/ 1 w 19"/>
                <a:gd name="T7" fmla="*/ 1 h 85"/>
                <a:gd name="T8" fmla="*/ 1 w 19"/>
                <a:gd name="T9" fmla="*/ 1 h 85"/>
                <a:gd name="T10" fmla="*/ 1 w 19"/>
                <a:gd name="T11" fmla="*/ 0 h 85"/>
                <a:gd name="T12" fmla="*/ 0 w 19"/>
                <a:gd name="T13" fmla="*/ 1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85">
                  <a:moveTo>
                    <a:pt x="0" y="7"/>
                  </a:moveTo>
                  <a:lnTo>
                    <a:pt x="16" y="51"/>
                  </a:lnTo>
                  <a:lnTo>
                    <a:pt x="16" y="85"/>
                  </a:lnTo>
                  <a:lnTo>
                    <a:pt x="19" y="63"/>
                  </a:lnTo>
                  <a:lnTo>
                    <a:pt x="19" y="38"/>
                  </a:lnTo>
                  <a:lnTo>
                    <a:pt x="3" y="0"/>
                  </a:lnTo>
                  <a:lnTo>
                    <a:pt x="0" y="7"/>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89" name="Freeform 120"/>
            <p:cNvSpPr>
              <a:spLocks/>
            </p:cNvSpPr>
            <p:nvPr/>
          </p:nvSpPr>
          <p:spPr bwMode="auto">
            <a:xfrm>
              <a:off x="4262" y="1520"/>
              <a:ext cx="55" cy="104"/>
            </a:xfrm>
            <a:custGeom>
              <a:avLst/>
              <a:gdLst>
                <a:gd name="T0" fmla="*/ 0 w 97"/>
                <a:gd name="T1" fmla="*/ 1 h 189"/>
                <a:gd name="T2" fmla="*/ 0 w 97"/>
                <a:gd name="T3" fmla="*/ 1 h 189"/>
                <a:gd name="T4" fmla="*/ 1 w 97"/>
                <a:gd name="T5" fmla="*/ 1 h 189"/>
                <a:gd name="T6" fmla="*/ 1 w 97"/>
                <a:gd name="T7" fmla="*/ 1 h 189"/>
                <a:gd name="T8" fmla="*/ 1 w 97"/>
                <a:gd name="T9" fmla="*/ 1 h 189"/>
                <a:gd name="T10" fmla="*/ 1 w 97"/>
                <a:gd name="T11" fmla="*/ 1 h 189"/>
                <a:gd name="T12" fmla="*/ 1 w 97"/>
                <a:gd name="T13" fmla="*/ 2 h 189"/>
                <a:gd name="T14" fmla="*/ 1 w 97"/>
                <a:gd name="T15" fmla="*/ 1 h 189"/>
                <a:gd name="T16" fmla="*/ 1 w 97"/>
                <a:gd name="T17" fmla="*/ 1 h 189"/>
                <a:gd name="T18" fmla="*/ 1 w 97"/>
                <a:gd name="T19" fmla="*/ 1 h 189"/>
                <a:gd name="T20" fmla="*/ 1 w 97"/>
                <a:gd name="T21" fmla="*/ 1 h 189"/>
                <a:gd name="T22" fmla="*/ 1 w 97"/>
                <a:gd name="T23" fmla="*/ 1 h 189"/>
                <a:gd name="T24" fmla="*/ 1 w 97"/>
                <a:gd name="T25" fmla="*/ 1 h 189"/>
                <a:gd name="T26" fmla="*/ 1 w 97"/>
                <a:gd name="T27" fmla="*/ 1 h 189"/>
                <a:gd name="T28" fmla="*/ 1 w 97"/>
                <a:gd name="T29" fmla="*/ 1 h 189"/>
                <a:gd name="T30" fmla="*/ 1 w 97"/>
                <a:gd name="T31" fmla="*/ 1 h 189"/>
                <a:gd name="T32" fmla="*/ 1 w 97"/>
                <a:gd name="T33" fmla="*/ 1 h 189"/>
                <a:gd name="T34" fmla="*/ 1 w 97"/>
                <a:gd name="T35" fmla="*/ 1 h 189"/>
                <a:gd name="T36" fmla="*/ 1 w 97"/>
                <a:gd name="T37" fmla="*/ 1 h 189"/>
                <a:gd name="T38" fmla="*/ 1 w 97"/>
                <a:gd name="T39" fmla="*/ 1 h 189"/>
                <a:gd name="T40" fmla="*/ 1 w 97"/>
                <a:gd name="T41" fmla="*/ 0 h 189"/>
                <a:gd name="T42" fmla="*/ 1 w 97"/>
                <a:gd name="T43" fmla="*/ 1 h 189"/>
                <a:gd name="T44" fmla="*/ 1 w 97"/>
                <a:gd name="T45" fmla="*/ 1 h 189"/>
                <a:gd name="T46" fmla="*/ 1 w 97"/>
                <a:gd name="T47" fmla="*/ 1 h 189"/>
                <a:gd name="T48" fmla="*/ 1 w 97"/>
                <a:gd name="T49" fmla="*/ 1 h 189"/>
                <a:gd name="T50" fmla="*/ 0 w 97"/>
                <a:gd name="T51" fmla="*/ 1 h 1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7" h="189">
                  <a:moveTo>
                    <a:pt x="0" y="22"/>
                  </a:moveTo>
                  <a:lnTo>
                    <a:pt x="0" y="66"/>
                  </a:lnTo>
                  <a:lnTo>
                    <a:pt x="12" y="88"/>
                  </a:lnTo>
                  <a:lnTo>
                    <a:pt x="31" y="113"/>
                  </a:lnTo>
                  <a:lnTo>
                    <a:pt x="50" y="132"/>
                  </a:lnTo>
                  <a:lnTo>
                    <a:pt x="69" y="157"/>
                  </a:lnTo>
                  <a:lnTo>
                    <a:pt x="81" y="189"/>
                  </a:lnTo>
                  <a:lnTo>
                    <a:pt x="75" y="145"/>
                  </a:lnTo>
                  <a:lnTo>
                    <a:pt x="63" y="120"/>
                  </a:lnTo>
                  <a:lnTo>
                    <a:pt x="59" y="101"/>
                  </a:lnTo>
                  <a:lnTo>
                    <a:pt x="63" y="94"/>
                  </a:lnTo>
                  <a:lnTo>
                    <a:pt x="59" y="82"/>
                  </a:lnTo>
                  <a:lnTo>
                    <a:pt x="72" y="72"/>
                  </a:lnTo>
                  <a:lnTo>
                    <a:pt x="69" y="60"/>
                  </a:lnTo>
                  <a:lnTo>
                    <a:pt x="53" y="47"/>
                  </a:lnTo>
                  <a:lnTo>
                    <a:pt x="53" y="32"/>
                  </a:lnTo>
                  <a:lnTo>
                    <a:pt x="63" y="28"/>
                  </a:lnTo>
                  <a:lnTo>
                    <a:pt x="81" y="38"/>
                  </a:lnTo>
                  <a:lnTo>
                    <a:pt x="97" y="38"/>
                  </a:lnTo>
                  <a:lnTo>
                    <a:pt x="91" y="19"/>
                  </a:lnTo>
                  <a:lnTo>
                    <a:pt x="63" y="0"/>
                  </a:lnTo>
                  <a:lnTo>
                    <a:pt x="63" y="19"/>
                  </a:lnTo>
                  <a:lnTo>
                    <a:pt x="53" y="9"/>
                  </a:lnTo>
                  <a:lnTo>
                    <a:pt x="18" y="50"/>
                  </a:lnTo>
                  <a:lnTo>
                    <a:pt x="9" y="44"/>
                  </a:lnTo>
                  <a:lnTo>
                    <a:pt x="0" y="22"/>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0" name="Freeform 121"/>
            <p:cNvSpPr>
              <a:spLocks/>
            </p:cNvSpPr>
            <p:nvPr/>
          </p:nvSpPr>
          <p:spPr bwMode="auto">
            <a:xfrm>
              <a:off x="4296" y="1581"/>
              <a:ext cx="160" cy="164"/>
            </a:xfrm>
            <a:custGeom>
              <a:avLst/>
              <a:gdLst>
                <a:gd name="T0" fmla="*/ 1 w 284"/>
                <a:gd name="T1" fmla="*/ 1 h 299"/>
                <a:gd name="T2" fmla="*/ 1 w 284"/>
                <a:gd name="T3" fmla="*/ 1 h 299"/>
                <a:gd name="T4" fmla="*/ 1 w 284"/>
                <a:gd name="T5" fmla="*/ 1 h 299"/>
                <a:gd name="T6" fmla="*/ 1 w 284"/>
                <a:gd name="T7" fmla="*/ 1 h 299"/>
                <a:gd name="T8" fmla="*/ 1 w 284"/>
                <a:gd name="T9" fmla="*/ 1 h 299"/>
                <a:gd name="T10" fmla="*/ 1 w 284"/>
                <a:gd name="T11" fmla="*/ 2 h 299"/>
                <a:gd name="T12" fmla="*/ 2 w 284"/>
                <a:gd name="T13" fmla="*/ 2 h 299"/>
                <a:gd name="T14" fmla="*/ 1 w 284"/>
                <a:gd name="T15" fmla="*/ 2 h 299"/>
                <a:gd name="T16" fmla="*/ 1 w 284"/>
                <a:gd name="T17" fmla="*/ 1 h 299"/>
                <a:gd name="T18" fmla="*/ 1 w 284"/>
                <a:gd name="T19" fmla="*/ 1 h 299"/>
                <a:gd name="T20" fmla="*/ 1 w 284"/>
                <a:gd name="T21" fmla="*/ 1 h 299"/>
                <a:gd name="T22" fmla="*/ 1 w 284"/>
                <a:gd name="T23" fmla="*/ 1 h 299"/>
                <a:gd name="T24" fmla="*/ 1 w 284"/>
                <a:gd name="T25" fmla="*/ 2 h 299"/>
                <a:gd name="T26" fmla="*/ 2 w 284"/>
                <a:gd name="T27" fmla="*/ 2 h 299"/>
                <a:gd name="T28" fmla="*/ 2 w 284"/>
                <a:gd name="T29" fmla="*/ 2 h 299"/>
                <a:gd name="T30" fmla="*/ 2 w 284"/>
                <a:gd name="T31" fmla="*/ 2 h 299"/>
                <a:gd name="T32" fmla="*/ 3 w 284"/>
                <a:gd name="T33" fmla="*/ 2 h 299"/>
                <a:gd name="T34" fmla="*/ 3 w 284"/>
                <a:gd name="T35" fmla="*/ 2 h 299"/>
                <a:gd name="T36" fmla="*/ 3 w 284"/>
                <a:gd name="T37" fmla="*/ 2 h 299"/>
                <a:gd name="T38" fmla="*/ 3 w 284"/>
                <a:gd name="T39" fmla="*/ 2 h 299"/>
                <a:gd name="T40" fmla="*/ 3 w 284"/>
                <a:gd name="T41" fmla="*/ 2 h 299"/>
                <a:gd name="T42" fmla="*/ 3 w 284"/>
                <a:gd name="T43" fmla="*/ 2 h 299"/>
                <a:gd name="T44" fmla="*/ 2 w 284"/>
                <a:gd name="T45" fmla="*/ 1 h 299"/>
                <a:gd name="T46" fmla="*/ 2 w 284"/>
                <a:gd name="T47" fmla="*/ 1 h 299"/>
                <a:gd name="T48" fmla="*/ 2 w 284"/>
                <a:gd name="T49" fmla="*/ 1 h 299"/>
                <a:gd name="T50" fmla="*/ 2 w 284"/>
                <a:gd name="T51" fmla="*/ 1 h 299"/>
                <a:gd name="T52" fmla="*/ 1 w 284"/>
                <a:gd name="T53" fmla="*/ 1 h 299"/>
                <a:gd name="T54" fmla="*/ 1 w 284"/>
                <a:gd name="T55" fmla="*/ 1 h 299"/>
                <a:gd name="T56" fmla="*/ 1 w 284"/>
                <a:gd name="T57" fmla="*/ 1 h 299"/>
                <a:gd name="T58" fmla="*/ 1 w 284"/>
                <a:gd name="T59" fmla="*/ 1 h 299"/>
                <a:gd name="T60" fmla="*/ 1 w 284"/>
                <a:gd name="T61" fmla="*/ 0 h 299"/>
                <a:gd name="T62" fmla="*/ 0 w 284"/>
                <a:gd name="T63" fmla="*/ 1 h 299"/>
                <a:gd name="T64" fmla="*/ 1 w 284"/>
                <a:gd name="T65" fmla="*/ 1 h 299"/>
                <a:gd name="T66" fmla="*/ 1 w 284"/>
                <a:gd name="T67" fmla="*/ 1 h 29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4" h="299">
                  <a:moveTo>
                    <a:pt x="22" y="38"/>
                  </a:moveTo>
                  <a:lnTo>
                    <a:pt x="44" y="60"/>
                  </a:lnTo>
                  <a:lnTo>
                    <a:pt x="73" y="69"/>
                  </a:lnTo>
                  <a:lnTo>
                    <a:pt x="92" y="92"/>
                  </a:lnTo>
                  <a:lnTo>
                    <a:pt x="117" y="136"/>
                  </a:lnTo>
                  <a:lnTo>
                    <a:pt x="126" y="180"/>
                  </a:lnTo>
                  <a:lnTo>
                    <a:pt x="142" y="214"/>
                  </a:lnTo>
                  <a:lnTo>
                    <a:pt x="114" y="173"/>
                  </a:lnTo>
                  <a:lnTo>
                    <a:pt x="85" y="136"/>
                  </a:lnTo>
                  <a:lnTo>
                    <a:pt x="76" y="98"/>
                  </a:lnTo>
                  <a:lnTo>
                    <a:pt x="67" y="123"/>
                  </a:lnTo>
                  <a:lnTo>
                    <a:pt x="92" y="167"/>
                  </a:lnTo>
                  <a:lnTo>
                    <a:pt x="126" y="224"/>
                  </a:lnTo>
                  <a:lnTo>
                    <a:pt x="167" y="265"/>
                  </a:lnTo>
                  <a:lnTo>
                    <a:pt x="183" y="284"/>
                  </a:lnTo>
                  <a:lnTo>
                    <a:pt x="221" y="299"/>
                  </a:lnTo>
                  <a:lnTo>
                    <a:pt x="265" y="299"/>
                  </a:lnTo>
                  <a:lnTo>
                    <a:pt x="284" y="252"/>
                  </a:lnTo>
                  <a:lnTo>
                    <a:pt x="255" y="233"/>
                  </a:lnTo>
                  <a:lnTo>
                    <a:pt x="271" y="224"/>
                  </a:lnTo>
                  <a:lnTo>
                    <a:pt x="265" y="195"/>
                  </a:lnTo>
                  <a:lnTo>
                    <a:pt x="243" y="189"/>
                  </a:lnTo>
                  <a:lnTo>
                    <a:pt x="158" y="95"/>
                  </a:lnTo>
                  <a:lnTo>
                    <a:pt x="148" y="69"/>
                  </a:lnTo>
                  <a:lnTo>
                    <a:pt x="164" y="60"/>
                  </a:lnTo>
                  <a:lnTo>
                    <a:pt x="155" y="47"/>
                  </a:lnTo>
                  <a:lnTo>
                    <a:pt x="126" y="54"/>
                  </a:lnTo>
                  <a:lnTo>
                    <a:pt x="95" y="35"/>
                  </a:lnTo>
                  <a:lnTo>
                    <a:pt x="57" y="29"/>
                  </a:lnTo>
                  <a:lnTo>
                    <a:pt x="35" y="13"/>
                  </a:lnTo>
                  <a:lnTo>
                    <a:pt x="10" y="0"/>
                  </a:lnTo>
                  <a:lnTo>
                    <a:pt x="0" y="7"/>
                  </a:lnTo>
                  <a:lnTo>
                    <a:pt x="13" y="16"/>
                  </a:lnTo>
                  <a:lnTo>
                    <a:pt x="22" y="38"/>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1" name="Freeform 122"/>
            <p:cNvSpPr>
              <a:spLocks/>
            </p:cNvSpPr>
            <p:nvPr/>
          </p:nvSpPr>
          <p:spPr bwMode="auto">
            <a:xfrm>
              <a:off x="4300" y="1570"/>
              <a:ext cx="15" cy="9"/>
            </a:xfrm>
            <a:custGeom>
              <a:avLst/>
              <a:gdLst>
                <a:gd name="T0" fmla="*/ 0 w 28"/>
                <a:gd name="T1" fmla="*/ 0 h 16"/>
                <a:gd name="T2" fmla="*/ 1 w 28"/>
                <a:gd name="T3" fmla="*/ 0 h 16"/>
                <a:gd name="T4" fmla="*/ 1 w 28"/>
                <a:gd name="T5" fmla="*/ 1 h 16"/>
                <a:gd name="T6" fmla="*/ 1 w 28"/>
                <a:gd name="T7" fmla="*/ 1 h 16"/>
                <a:gd name="T8" fmla="*/ 1 w 28"/>
                <a:gd name="T9" fmla="*/ 1 h 16"/>
                <a:gd name="T10" fmla="*/ 0 w 28"/>
                <a:gd name="T11" fmla="*/ 0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16">
                  <a:moveTo>
                    <a:pt x="0" y="0"/>
                  </a:moveTo>
                  <a:lnTo>
                    <a:pt x="9" y="0"/>
                  </a:lnTo>
                  <a:lnTo>
                    <a:pt x="28" y="16"/>
                  </a:lnTo>
                  <a:lnTo>
                    <a:pt x="12" y="16"/>
                  </a:lnTo>
                  <a:lnTo>
                    <a:pt x="3" y="7"/>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2" name="Freeform 123"/>
            <p:cNvSpPr>
              <a:spLocks/>
            </p:cNvSpPr>
            <p:nvPr/>
          </p:nvSpPr>
          <p:spPr bwMode="auto">
            <a:xfrm>
              <a:off x="4303" y="1555"/>
              <a:ext cx="30" cy="27"/>
            </a:xfrm>
            <a:custGeom>
              <a:avLst/>
              <a:gdLst>
                <a:gd name="T0" fmla="*/ 0 w 54"/>
                <a:gd name="T1" fmla="*/ 0 h 50"/>
                <a:gd name="T2" fmla="*/ 1 w 54"/>
                <a:gd name="T3" fmla="*/ 0 h 50"/>
                <a:gd name="T4" fmla="*/ 1 w 54"/>
                <a:gd name="T5" fmla="*/ 1 h 50"/>
                <a:gd name="T6" fmla="*/ 1 w 54"/>
                <a:gd name="T7" fmla="*/ 1 h 50"/>
                <a:gd name="T8" fmla="*/ 1 w 54"/>
                <a:gd name="T9" fmla="*/ 1 h 50"/>
                <a:gd name="T10" fmla="*/ 1 w 54"/>
                <a:gd name="T11" fmla="*/ 1 h 50"/>
                <a:gd name="T12" fmla="*/ 1 w 54"/>
                <a:gd name="T13" fmla="*/ 1 h 50"/>
                <a:gd name="T14" fmla="*/ 0 w 54"/>
                <a:gd name="T15" fmla="*/ 0 h 5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50">
                  <a:moveTo>
                    <a:pt x="0" y="0"/>
                  </a:moveTo>
                  <a:lnTo>
                    <a:pt x="16" y="0"/>
                  </a:lnTo>
                  <a:lnTo>
                    <a:pt x="31" y="16"/>
                  </a:lnTo>
                  <a:lnTo>
                    <a:pt x="54" y="50"/>
                  </a:lnTo>
                  <a:lnTo>
                    <a:pt x="22" y="16"/>
                  </a:lnTo>
                  <a:lnTo>
                    <a:pt x="16" y="22"/>
                  </a:lnTo>
                  <a:lnTo>
                    <a:pt x="9" y="1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3" name="Freeform 124"/>
            <p:cNvSpPr>
              <a:spLocks/>
            </p:cNvSpPr>
            <p:nvPr/>
          </p:nvSpPr>
          <p:spPr bwMode="auto">
            <a:xfrm>
              <a:off x="4314" y="1515"/>
              <a:ext cx="44" cy="33"/>
            </a:xfrm>
            <a:custGeom>
              <a:avLst/>
              <a:gdLst>
                <a:gd name="T0" fmla="*/ 0 w 79"/>
                <a:gd name="T1" fmla="*/ 0 h 59"/>
                <a:gd name="T2" fmla="*/ 1 w 79"/>
                <a:gd name="T3" fmla="*/ 1 h 59"/>
                <a:gd name="T4" fmla="*/ 1 w 79"/>
                <a:gd name="T5" fmla="*/ 1 h 59"/>
                <a:gd name="T6" fmla="*/ 1 w 79"/>
                <a:gd name="T7" fmla="*/ 1 h 59"/>
                <a:gd name="T8" fmla="*/ 1 w 79"/>
                <a:gd name="T9" fmla="*/ 1 h 59"/>
                <a:gd name="T10" fmla="*/ 1 w 79"/>
                <a:gd name="T11" fmla="*/ 1 h 59"/>
                <a:gd name="T12" fmla="*/ 1 w 79"/>
                <a:gd name="T13" fmla="*/ 1 h 59"/>
                <a:gd name="T14" fmla="*/ 0 w 79"/>
                <a:gd name="T15" fmla="*/ 0 h 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9" h="59">
                  <a:moveTo>
                    <a:pt x="0" y="0"/>
                  </a:moveTo>
                  <a:lnTo>
                    <a:pt x="31" y="28"/>
                  </a:lnTo>
                  <a:lnTo>
                    <a:pt x="50" y="34"/>
                  </a:lnTo>
                  <a:lnTo>
                    <a:pt x="63" y="53"/>
                  </a:lnTo>
                  <a:lnTo>
                    <a:pt x="79" y="59"/>
                  </a:lnTo>
                  <a:lnTo>
                    <a:pt x="63" y="22"/>
                  </a:lnTo>
                  <a:lnTo>
                    <a:pt x="35" y="12"/>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4" name="Freeform 125"/>
            <p:cNvSpPr>
              <a:spLocks/>
            </p:cNvSpPr>
            <p:nvPr/>
          </p:nvSpPr>
          <p:spPr bwMode="auto">
            <a:xfrm>
              <a:off x="4127" y="1676"/>
              <a:ext cx="13" cy="11"/>
            </a:xfrm>
            <a:custGeom>
              <a:avLst/>
              <a:gdLst>
                <a:gd name="T0" fmla="*/ 1 w 22"/>
                <a:gd name="T1" fmla="*/ 0 h 19"/>
                <a:gd name="T2" fmla="*/ 0 w 22"/>
                <a:gd name="T3" fmla="*/ 1 h 19"/>
                <a:gd name="T4" fmla="*/ 1 w 22"/>
                <a:gd name="T5" fmla="*/ 1 h 19"/>
                <a:gd name="T6" fmla="*/ 1 w 22"/>
                <a:gd name="T7" fmla="*/ 1 h 19"/>
                <a:gd name="T8" fmla="*/ 1 w 22"/>
                <a:gd name="T9" fmla="*/ 1 h 19"/>
                <a:gd name="T10" fmla="*/ 1 w 22"/>
                <a:gd name="T11" fmla="*/ 1 h 19"/>
                <a:gd name="T12" fmla="*/ 1 w 22"/>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19">
                  <a:moveTo>
                    <a:pt x="3" y="0"/>
                  </a:moveTo>
                  <a:lnTo>
                    <a:pt x="0" y="13"/>
                  </a:lnTo>
                  <a:lnTo>
                    <a:pt x="3" y="19"/>
                  </a:lnTo>
                  <a:lnTo>
                    <a:pt x="13" y="19"/>
                  </a:lnTo>
                  <a:lnTo>
                    <a:pt x="22" y="7"/>
                  </a:lnTo>
                  <a:lnTo>
                    <a:pt x="10" y="10"/>
                  </a:lnTo>
                  <a:lnTo>
                    <a:pt x="3"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5" name="Freeform 126"/>
            <p:cNvSpPr>
              <a:spLocks/>
            </p:cNvSpPr>
            <p:nvPr/>
          </p:nvSpPr>
          <p:spPr bwMode="auto">
            <a:xfrm>
              <a:off x="4206" y="1626"/>
              <a:ext cx="15" cy="5"/>
            </a:xfrm>
            <a:custGeom>
              <a:avLst/>
              <a:gdLst>
                <a:gd name="T0" fmla="*/ 0 w 28"/>
                <a:gd name="T1" fmla="*/ 1 h 10"/>
                <a:gd name="T2" fmla="*/ 1 w 28"/>
                <a:gd name="T3" fmla="*/ 1 h 10"/>
                <a:gd name="T4" fmla="*/ 1 w 28"/>
                <a:gd name="T5" fmla="*/ 0 h 10"/>
                <a:gd name="T6" fmla="*/ 0 w 28"/>
                <a:gd name="T7" fmla="*/ 1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a:moveTo>
                    <a:pt x="0" y="3"/>
                  </a:moveTo>
                  <a:lnTo>
                    <a:pt x="19" y="10"/>
                  </a:lnTo>
                  <a:lnTo>
                    <a:pt x="28" y="0"/>
                  </a:lnTo>
                  <a:lnTo>
                    <a:pt x="0" y="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6" name="Freeform 127"/>
            <p:cNvSpPr>
              <a:spLocks/>
            </p:cNvSpPr>
            <p:nvPr/>
          </p:nvSpPr>
          <p:spPr bwMode="auto">
            <a:xfrm>
              <a:off x="4119" y="1585"/>
              <a:ext cx="21" cy="6"/>
            </a:xfrm>
            <a:custGeom>
              <a:avLst/>
              <a:gdLst>
                <a:gd name="T0" fmla="*/ 0 w 37"/>
                <a:gd name="T1" fmla="*/ 1 h 12"/>
                <a:gd name="T2" fmla="*/ 1 w 37"/>
                <a:gd name="T3" fmla="*/ 1 h 12"/>
                <a:gd name="T4" fmla="*/ 1 w 37"/>
                <a:gd name="T5" fmla="*/ 0 h 12"/>
                <a:gd name="T6" fmla="*/ 0 w 37"/>
                <a:gd name="T7" fmla="*/ 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2">
                  <a:moveTo>
                    <a:pt x="0" y="3"/>
                  </a:moveTo>
                  <a:lnTo>
                    <a:pt x="15" y="12"/>
                  </a:lnTo>
                  <a:lnTo>
                    <a:pt x="37" y="0"/>
                  </a:lnTo>
                  <a:lnTo>
                    <a:pt x="0" y="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7" name="Freeform 128"/>
            <p:cNvSpPr>
              <a:spLocks/>
            </p:cNvSpPr>
            <p:nvPr/>
          </p:nvSpPr>
          <p:spPr bwMode="auto">
            <a:xfrm>
              <a:off x="4225" y="1664"/>
              <a:ext cx="19" cy="26"/>
            </a:xfrm>
            <a:custGeom>
              <a:avLst/>
              <a:gdLst>
                <a:gd name="T0" fmla="*/ 0 w 35"/>
                <a:gd name="T1" fmla="*/ 1 h 48"/>
                <a:gd name="T2" fmla="*/ 1 w 35"/>
                <a:gd name="T3" fmla="*/ 1 h 48"/>
                <a:gd name="T4" fmla="*/ 1 w 35"/>
                <a:gd name="T5" fmla="*/ 1 h 48"/>
                <a:gd name="T6" fmla="*/ 1 w 35"/>
                <a:gd name="T7" fmla="*/ 1 h 48"/>
                <a:gd name="T8" fmla="*/ 1 w 35"/>
                <a:gd name="T9" fmla="*/ 1 h 48"/>
                <a:gd name="T10" fmla="*/ 0 w 35"/>
                <a:gd name="T11" fmla="*/ 0 h 48"/>
                <a:gd name="T12" fmla="*/ 0 w 35"/>
                <a:gd name="T13" fmla="*/ 1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48">
                  <a:moveTo>
                    <a:pt x="0" y="26"/>
                  </a:moveTo>
                  <a:lnTo>
                    <a:pt x="10" y="41"/>
                  </a:lnTo>
                  <a:lnTo>
                    <a:pt x="35" y="48"/>
                  </a:lnTo>
                  <a:lnTo>
                    <a:pt x="32" y="38"/>
                  </a:lnTo>
                  <a:lnTo>
                    <a:pt x="13" y="35"/>
                  </a:lnTo>
                  <a:lnTo>
                    <a:pt x="0" y="0"/>
                  </a:lnTo>
                  <a:lnTo>
                    <a:pt x="0" y="2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8" name="Freeform 129"/>
            <p:cNvSpPr>
              <a:spLocks/>
            </p:cNvSpPr>
            <p:nvPr/>
          </p:nvSpPr>
          <p:spPr bwMode="auto">
            <a:xfrm>
              <a:off x="4275" y="1640"/>
              <a:ext cx="58" cy="151"/>
            </a:xfrm>
            <a:custGeom>
              <a:avLst/>
              <a:gdLst>
                <a:gd name="T0" fmla="*/ 0 w 104"/>
                <a:gd name="T1" fmla="*/ 1 h 274"/>
                <a:gd name="T2" fmla="*/ 1 w 104"/>
                <a:gd name="T3" fmla="*/ 1 h 274"/>
                <a:gd name="T4" fmla="*/ 1 w 104"/>
                <a:gd name="T5" fmla="*/ 1 h 274"/>
                <a:gd name="T6" fmla="*/ 1 w 104"/>
                <a:gd name="T7" fmla="*/ 1 h 274"/>
                <a:gd name="T8" fmla="*/ 1 w 104"/>
                <a:gd name="T9" fmla="*/ 1 h 274"/>
                <a:gd name="T10" fmla="*/ 1 w 104"/>
                <a:gd name="T11" fmla="*/ 1 h 274"/>
                <a:gd name="T12" fmla="*/ 1 w 104"/>
                <a:gd name="T13" fmla="*/ 2 h 274"/>
                <a:gd name="T14" fmla="*/ 1 w 104"/>
                <a:gd name="T15" fmla="*/ 2 h 274"/>
                <a:gd name="T16" fmla="*/ 1 w 104"/>
                <a:gd name="T17" fmla="*/ 2 h 274"/>
                <a:gd name="T18" fmla="*/ 1 w 104"/>
                <a:gd name="T19" fmla="*/ 2 h 274"/>
                <a:gd name="T20" fmla="*/ 1 w 104"/>
                <a:gd name="T21" fmla="*/ 2 h 274"/>
                <a:gd name="T22" fmla="*/ 1 w 104"/>
                <a:gd name="T23" fmla="*/ 2 h 274"/>
                <a:gd name="T24" fmla="*/ 1 w 104"/>
                <a:gd name="T25" fmla="*/ 2 h 274"/>
                <a:gd name="T26" fmla="*/ 1 w 104"/>
                <a:gd name="T27" fmla="*/ 2 h 274"/>
                <a:gd name="T28" fmla="*/ 1 w 104"/>
                <a:gd name="T29" fmla="*/ 2 h 274"/>
                <a:gd name="T30" fmla="*/ 1 w 104"/>
                <a:gd name="T31" fmla="*/ 2 h 274"/>
                <a:gd name="T32" fmla="*/ 1 w 104"/>
                <a:gd name="T33" fmla="*/ 2 h 274"/>
                <a:gd name="T34" fmla="*/ 1 w 104"/>
                <a:gd name="T35" fmla="*/ 2 h 274"/>
                <a:gd name="T36" fmla="*/ 1 w 104"/>
                <a:gd name="T37" fmla="*/ 1 h 274"/>
                <a:gd name="T38" fmla="*/ 1 w 104"/>
                <a:gd name="T39" fmla="*/ 1 h 274"/>
                <a:gd name="T40" fmla="*/ 1 w 104"/>
                <a:gd name="T41" fmla="*/ 1 h 274"/>
                <a:gd name="T42" fmla="*/ 1 w 104"/>
                <a:gd name="T43" fmla="*/ 1 h 274"/>
                <a:gd name="T44" fmla="*/ 1 w 104"/>
                <a:gd name="T45" fmla="*/ 0 h 274"/>
                <a:gd name="T46" fmla="*/ 1 w 104"/>
                <a:gd name="T47" fmla="*/ 1 h 274"/>
                <a:gd name="T48" fmla="*/ 1 w 104"/>
                <a:gd name="T49" fmla="*/ 1 h 274"/>
                <a:gd name="T50" fmla="*/ 1 w 104"/>
                <a:gd name="T51" fmla="*/ 1 h 274"/>
                <a:gd name="T52" fmla="*/ 0 w 104"/>
                <a:gd name="T53" fmla="*/ 1 h 2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4" h="274">
                  <a:moveTo>
                    <a:pt x="0" y="85"/>
                  </a:moveTo>
                  <a:lnTo>
                    <a:pt x="47" y="92"/>
                  </a:lnTo>
                  <a:lnTo>
                    <a:pt x="72" y="82"/>
                  </a:lnTo>
                  <a:lnTo>
                    <a:pt x="88" y="60"/>
                  </a:lnTo>
                  <a:lnTo>
                    <a:pt x="91" y="104"/>
                  </a:lnTo>
                  <a:lnTo>
                    <a:pt x="91" y="158"/>
                  </a:lnTo>
                  <a:lnTo>
                    <a:pt x="88" y="192"/>
                  </a:lnTo>
                  <a:lnTo>
                    <a:pt x="81" y="221"/>
                  </a:lnTo>
                  <a:lnTo>
                    <a:pt x="63" y="243"/>
                  </a:lnTo>
                  <a:lnTo>
                    <a:pt x="28" y="236"/>
                  </a:lnTo>
                  <a:lnTo>
                    <a:pt x="34" y="252"/>
                  </a:lnTo>
                  <a:lnTo>
                    <a:pt x="50" y="258"/>
                  </a:lnTo>
                  <a:lnTo>
                    <a:pt x="34" y="268"/>
                  </a:lnTo>
                  <a:lnTo>
                    <a:pt x="56" y="274"/>
                  </a:lnTo>
                  <a:lnTo>
                    <a:pt x="72" y="258"/>
                  </a:lnTo>
                  <a:lnTo>
                    <a:pt x="63" y="255"/>
                  </a:lnTo>
                  <a:lnTo>
                    <a:pt x="78" y="240"/>
                  </a:lnTo>
                  <a:lnTo>
                    <a:pt x="91" y="211"/>
                  </a:lnTo>
                  <a:lnTo>
                    <a:pt x="97" y="155"/>
                  </a:lnTo>
                  <a:lnTo>
                    <a:pt x="94" y="85"/>
                  </a:lnTo>
                  <a:lnTo>
                    <a:pt x="94" y="44"/>
                  </a:lnTo>
                  <a:lnTo>
                    <a:pt x="104" y="16"/>
                  </a:lnTo>
                  <a:lnTo>
                    <a:pt x="97" y="0"/>
                  </a:lnTo>
                  <a:lnTo>
                    <a:pt x="78" y="38"/>
                  </a:lnTo>
                  <a:lnTo>
                    <a:pt x="63" y="57"/>
                  </a:lnTo>
                  <a:lnTo>
                    <a:pt x="37" y="66"/>
                  </a:lnTo>
                  <a:lnTo>
                    <a:pt x="0" y="85"/>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299" name="Freeform 130"/>
            <p:cNvSpPr>
              <a:spLocks/>
            </p:cNvSpPr>
            <p:nvPr/>
          </p:nvSpPr>
          <p:spPr bwMode="auto">
            <a:xfrm>
              <a:off x="4267" y="1747"/>
              <a:ext cx="36" cy="25"/>
            </a:xfrm>
            <a:custGeom>
              <a:avLst/>
              <a:gdLst>
                <a:gd name="T0" fmla="*/ 1 w 63"/>
                <a:gd name="T1" fmla="*/ 0 h 45"/>
                <a:gd name="T2" fmla="*/ 0 w 63"/>
                <a:gd name="T3" fmla="*/ 1 h 45"/>
                <a:gd name="T4" fmla="*/ 1 w 63"/>
                <a:gd name="T5" fmla="*/ 1 h 45"/>
                <a:gd name="T6" fmla="*/ 1 w 63"/>
                <a:gd name="T7" fmla="*/ 1 h 45"/>
                <a:gd name="T8" fmla="*/ 1 w 63"/>
                <a:gd name="T9" fmla="*/ 1 h 45"/>
                <a:gd name="T10" fmla="*/ 1 w 63"/>
                <a:gd name="T11" fmla="*/ 1 h 45"/>
                <a:gd name="T12" fmla="*/ 1 w 63"/>
                <a:gd name="T13" fmla="*/ 0 h 45"/>
                <a:gd name="T14" fmla="*/ 1 w 63"/>
                <a:gd name="T15" fmla="*/ 0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 h="45">
                  <a:moveTo>
                    <a:pt x="25" y="0"/>
                  </a:moveTo>
                  <a:lnTo>
                    <a:pt x="0" y="26"/>
                  </a:lnTo>
                  <a:lnTo>
                    <a:pt x="28" y="45"/>
                  </a:lnTo>
                  <a:lnTo>
                    <a:pt x="32" y="22"/>
                  </a:lnTo>
                  <a:lnTo>
                    <a:pt x="54" y="22"/>
                  </a:lnTo>
                  <a:lnTo>
                    <a:pt x="63" y="13"/>
                  </a:lnTo>
                  <a:lnTo>
                    <a:pt x="44" y="0"/>
                  </a:lnTo>
                  <a:lnTo>
                    <a:pt x="25"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0" name="Freeform 131"/>
            <p:cNvSpPr>
              <a:spLocks/>
            </p:cNvSpPr>
            <p:nvPr/>
          </p:nvSpPr>
          <p:spPr bwMode="auto">
            <a:xfrm>
              <a:off x="4129" y="1866"/>
              <a:ext cx="174" cy="67"/>
            </a:xfrm>
            <a:custGeom>
              <a:avLst/>
              <a:gdLst>
                <a:gd name="T0" fmla="*/ 1 w 309"/>
                <a:gd name="T1" fmla="*/ 0 h 122"/>
                <a:gd name="T2" fmla="*/ 1 w 309"/>
                <a:gd name="T3" fmla="*/ 1 h 122"/>
                <a:gd name="T4" fmla="*/ 1 w 309"/>
                <a:gd name="T5" fmla="*/ 1 h 122"/>
                <a:gd name="T6" fmla="*/ 0 w 309"/>
                <a:gd name="T7" fmla="*/ 1 h 122"/>
                <a:gd name="T8" fmla="*/ 1 w 309"/>
                <a:gd name="T9" fmla="*/ 1 h 122"/>
                <a:gd name="T10" fmla="*/ 1 w 309"/>
                <a:gd name="T11" fmla="*/ 1 h 122"/>
                <a:gd name="T12" fmla="*/ 1 w 309"/>
                <a:gd name="T13" fmla="*/ 1 h 122"/>
                <a:gd name="T14" fmla="*/ 1 w 309"/>
                <a:gd name="T15" fmla="*/ 1 h 122"/>
                <a:gd name="T16" fmla="*/ 1 w 309"/>
                <a:gd name="T17" fmla="*/ 1 h 122"/>
                <a:gd name="T18" fmla="*/ 1 w 309"/>
                <a:gd name="T19" fmla="*/ 1 h 122"/>
                <a:gd name="T20" fmla="*/ 2 w 309"/>
                <a:gd name="T21" fmla="*/ 1 h 122"/>
                <a:gd name="T22" fmla="*/ 2 w 309"/>
                <a:gd name="T23" fmla="*/ 1 h 122"/>
                <a:gd name="T24" fmla="*/ 2 w 309"/>
                <a:gd name="T25" fmla="*/ 1 h 122"/>
                <a:gd name="T26" fmla="*/ 2 w 309"/>
                <a:gd name="T27" fmla="*/ 1 h 122"/>
                <a:gd name="T28" fmla="*/ 2 w 309"/>
                <a:gd name="T29" fmla="*/ 1 h 122"/>
                <a:gd name="T30" fmla="*/ 2 w 309"/>
                <a:gd name="T31" fmla="*/ 1 h 122"/>
                <a:gd name="T32" fmla="*/ 2 w 309"/>
                <a:gd name="T33" fmla="*/ 1 h 122"/>
                <a:gd name="T34" fmla="*/ 2 w 309"/>
                <a:gd name="T35" fmla="*/ 1 h 122"/>
                <a:gd name="T36" fmla="*/ 2 w 309"/>
                <a:gd name="T37" fmla="*/ 1 h 122"/>
                <a:gd name="T38" fmla="*/ 2 w 309"/>
                <a:gd name="T39" fmla="*/ 1 h 122"/>
                <a:gd name="T40" fmla="*/ 2 w 309"/>
                <a:gd name="T41" fmla="*/ 1 h 122"/>
                <a:gd name="T42" fmla="*/ 3 w 309"/>
                <a:gd name="T43" fmla="*/ 1 h 122"/>
                <a:gd name="T44" fmla="*/ 3 w 309"/>
                <a:gd name="T45" fmla="*/ 1 h 122"/>
                <a:gd name="T46" fmla="*/ 3 w 309"/>
                <a:gd name="T47" fmla="*/ 1 h 122"/>
                <a:gd name="T48" fmla="*/ 3 w 309"/>
                <a:gd name="T49" fmla="*/ 1 h 122"/>
                <a:gd name="T50" fmla="*/ 3 w 309"/>
                <a:gd name="T51" fmla="*/ 1 h 122"/>
                <a:gd name="T52" fmla="*/ 3 w 309"/>
                <a:gd name="T53" fmla="*/ 1 h 122"/>
                <a:gd name="T54" fmla="*/ 2 w 309"/>
                <a:gd name="T55" fmla="*/ 1 h 122"/>
                <a:gd name="T56" fmla="*/ 2 w 309"/>
                <a:gd name="T57" fmla="*/ 1 h 122"/>
                <a:gd name="T58" fmla="*/ 2 w 309"/>
                <a:gd name="T59" fmla="*/ 1 h 122"/>
                <a:gd name="T60" fmla="*/ 1 w 309"/>
                <a:gd name="T61" fmla="*/ 1 h 122"/>
                <a:gd name="T62" fmla="*/ 1 w 309"/>
                <a:gd name="T63" fmla="*/ 1 h 122"/>
                <a:gd name="T64" fmla="*/ 1 w 309"/>
                <a:gd name="T65" fmla="*/ 1 h 122"/>
                <a:gd name="T66" fmla="*/ 1 w 309"/>
                <a:gd name="T67" fmla="*/ 1 h 122"/>
                <a:gd name="T68" fmla="*/ 1 w 309"/>
                <a:gd name="T69" fmla="*/ 0 h 1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9" h="122">
                  <a:moveTo>
                    <a:pt x="7" y="0"/>
                  </a:moveTo>
                  <a:lnTo>
                    <a:pt x="35" y="25"/>
                  </a:lnTo>
                  <a:lnTo>
                    <a:pt x="22" y="31"/>
                  </a:lnTo>
                  <a:lnTo>
                    <a:pt x="0" y="22"/>
                  </a:lnTo>
                  <a:lnTo>
                    <a:pt x="16" y="40"/>
                  </a:lnTo>
                  <a:lnTo>
                    <a:pt x="45" y="40"/>
                  </a:lnTo>
                  <a:lnTo>
                    <a:pt x="67" y="66"/>
                  </a:lnTo>
                  <a:lnTo>
                    <a:pt x="85" y="103"/>
                  </a:lnTo>
                  <a:lnTo>
                    <a:pt x="117" y="119"/>
                  </a:lnTo>
                  <a:lnTo>
                    <a:pt x="120" y="103"/>
                  </a:lnTo>
                  <a:lnTo>
                    <a:pt x="136" y="103"/>
                  </a:lnTo>
                  <a:lnTo>
                    <a:pt x="139" y="91"/>
                  </a:lnTo>
                  <a:lnTo>
                    <a:pt x="152" y="91"/>
                  </a:lnTo>
                  <a:lnTo>
                    <a:pt x="155" y="78"/>
                  </a:lnTo>
                  <a:lnTo>
                    <a:pt x="170" y="81"/>
                  </a:lnTo>
                  <a:lnTo>
                    <a:pt x="174" y="75"/>
                  </a:lnTo>
                  <a:lnTo>
                    <a:pt x="186" y="88"/>
                  </a:lnTo>
                  <a:lnTo>
                    <a:pt x="196" y="88"/>
                  </a:lnTo>
                  <a:lnTo>
                    <a:pt x="202" y="103"/>
                  </a:lnTo>
                  <a:lnTo>
                    <a:pt x="221" y="103"/>
                  </a:lnTo>
                  <a:lnTo>
                    <a:pt x="221" y="116"/>
                  </a:lnTo>
                  <a:lnTo>
                    <a:pt x="240" y="122"/>
                  </a:lnTo>
                  <a:lnTo>
                    <a:pt x="265" y="97"/>
                  </a:lnTo>
                  <a:lnTo>
                    <a:pt x="293" y="50"/>
                  </a:lnTo>
                  <a:lnTo>
                    <a:pt x="309" y="47"/>
                  </a:lnTo>
                  <a:lnTo>
                    <a:pt x="284" y="40"/>
                  </a:lnTo>
                  <a:lnTo>
                    <a:pt x="252" y="81"/>
                  </a:lnTo>
                  <a:lnTo>
                    <a:pt x="221" y="81"/>
                  </a:lnTo>
                  <a:lnTo>
                    <a:pt x="192" y="62"/>
                  </a:lnTo>
                  <a:lnTo>
                    <a:pt x="164" y="50"/>
                  </a:lnTo>
                  <a:lnTo>
                    <a:pt x="120" y="69"/>
                  </a:lnTo>
                  <a:lnTo>
                    <a:pt x="76" y="56"/>
                  </a:lnTo>
                  <a:lnTo>
                    <a:pt x="54" y="28"/>
                  </a:lnTo>
                  <a:lnTo>
                    <a:pt x="54" y="15"/>
                  </a:lnTo>
                  <a:lnTo>
                    <a:pt x="7"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1" name="Freeform 132"/>
            <p:cNvSpPr>
              <a:spLocks/>
            </p:cNvSpPr>
            <p:nvPr/>
          </p:nvSpPr>
          <p:spPr bwMode="auto">
            <a:xfrm>
              <a:off x="4296" y="1890"/>
              <a:ext cx="24" cy="12"/>
            </a:xfrm>
            <a:custGeom>
              <a:avLst/>
              <a:gdLst>
                <a:gd name="T0" fmla="*/ 0 w 44"/>
                <a:gd name="T1" fmla="*/ 1 h 22"/>
                <a:gd name="T2" fmla="*/ 1 w 44"/>
                <a:gd name="T3" fmla="*/ 1 h 22"/>
                <a:gd name="T4" fmla="*/ 1 w 44"/>
                <a:gd name="T5" fmla="*/ 0 h 22"/>
                <a:gd name="T6" fmla="*/ 1 w 44"/>
                <a:gd name="T7" fmla="*/ 1 h 22"/>
                <a:gd name="T8" fmla="*/ 0 w 44"/>
                <a:gd name="T9" fmla="*/ 1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22">
                  <a:moveTo>
                    <a:pt x="0" y="18"/>
                  </a:moveTo>
                  <a:lnTo>
                    <a:pt x="26" y="22"/>
                  </a:lnTo>
                  <a:lnTo>
                    <a:pt x="44" y="0"/>
                  </a:lnTo>
                  <a:lnTo>
                    <a:pt x="22" y="6"/>
                  </a:lnTo>
                  <a:lnTo>
                    <a:pt x="0" y="18"/>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2" name="Freeform 133"/>
            <p:cNvSpPr>
              <a:spLocks/>
            </p:cNvSpPr>
            <p:nvPr/>
          </p:nvSpPr>
          <p:spPr bwMode="auto">
            <a:xfrm>
              <a:off x="4170" y="1926"/>
              <a:ext cx="94" cy="55"/>
            </a:xfrm>
            <a:custGeom>
              <a:avLst/>
              <a:gdLst>
                <a:gd name="T0" fmla="*/ 0 w 167"/>
                <a:gd name="T1" fmla="*/ 1 h 100"/>
                <a:gd name="T2" fmla="*/ 1 w 167"/>
                <a:gd name="T3" fmla="*/ 1 h 100"/>
                <a:gd name="T4" fmla="*/ 1 w 167"/>
                <a:gd name="T5" fmla="*/ 1 h 100"/>
                <a:gd name="T6" fmla="*/ 1 w 167"/>
                <a:gd name="T7" fmla="*/ 1 h 100"/>
                <a:gd name="T8" fmla="*/ 1 w 167"/>
                <a:gd name="T9" fmla="*/ 1 h 100"/>
                <a:gd name="T10" fmla="*/ 1 w 167"/>
                <a:gd name="T11" fmla="*/ 1 h 100"/>
                <a:gd name="T12" fmla="*/ 1 w 167"/>
                <a:gd name="T13" fmla="*/ 1 h 100"/>
                <a:gd name="T14" fmla="*/ 1 w 167"/>
                <a:gd name="T15" fmla="*/ 1 h 100"/>
                <a:gd name="T16" fmla="*/ 1 w 167"/>
                <a:gd name="T17" fmla="*/ 1 h 100"/>
                <a:gd name="T18" fmla="*/ 1 w 167"/>
                <a:gd name="T19" fmla="*/ 1 h 100"/>
                <a:gd name="T20" fmla="*/ 1 w 167"/>
                <a:gd name="T21" fmla="*/ 1 h 100"/>
                <a:gd name="T22" fmla="*/ 1 w 167"/>
                <a:gd name="T23" fmla="*/ 1 h 100"/>
                <a:gd name="T24" fmla="*/ 1 w 167"/>
                <a:gd name="T25" fmla="*/ 1 h 100"/>
                <a:gd name="T26" fmla="*/ 1 w 167"/>
                <a:gd name="T27" fmla="*/ 1 h 100"/>
                <a:gd name="T28" fmla="*/ 2 w 167"/>
                <a:gd name="T29" fmla="*/ 1 h 100"/>
                <a:gd name="T30" fmla="*/ 1 w 167"/>
                <a:gd name="T31" fmla="*/ 1 h 100"/>
                <a:gd name="T32" fmla="*/ 2 w 167"/>
                <a:gd name="T33" fmla="*/ 1 h 100"/>
                <a:gd name="T34" fmla="*/ 2 w 167"/>
                <a:gd name="T35" fmla="*/ 1 h 100"/>
                <a:gd name="T36" fmla="*/ 1 w 167"/>
                <a:gd name="T37" fmla="*/ 1 h 100"/>
                <a:gd name="T38" fmla="*/ 1 w 167"/>
                <a:gd name="T39" fmla="*/ 1 h 100"/>
                <a:gd name="T40" fmla="*/ 1 w 167"/>
                <a:gd name="T41" fmla="*/ 1 h 100"/>
                <a:gd name="T42" fmla="*/ 1 w 167"/>
                <a:gd name="T43" fmla="*/ 1 h 100"/>
                <a:gd name="T44" fmla="*/ 1 w 167"/>
                <a:gd name="T45" fmla="*/ 1 h 100"/>
                <a:gd name="T46" fmla="*/ 1 w 167"/>
                <a:gd name="T47" fmla="*/ 0 h 100"/>
                <a:gd name="T48" fmla="*/ 1 w 167"/>
                <a:gd name="T49" fmla="*/ 1 h 100"/>
                <a:gd name="T50" fmla="*/ 1 w 167"/>
                <a:gd name="T51" fmla="*/ 0 h 100"/>
                <a:gd name="T52" fmla="*/ 1 w 167"/>
                <a:gd name="T53" fmla="*/ 1 h 100"/>
                <a:gd name="T54" fmla="*/ 0 w 167"/>
                <a:gd name="T55" fmla="*/ 1 h 1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7" h="100">
                  <a:moveTo>
                    <a:pt x="0" y="3"/>
                  </a:moveTo>
                  <a:lnTo>
                    <a:pt x="28" y="28"/>
                  </a:lnTo>
                  <a:lnTo>
                    <a:pt x="53" y="53"/>
                  </a:lnTo>
                  <a:lnTo>
                    <a:pt x="63" y="78"/>
                  </a:lnTo>
                  <a:lnTo>
                    <a:pt x="75" y="47"/>
                  </a:lnTo>
                  <a:lnTo>
                    <a:pt x="79" y="78"/>
                  </a:lnTo>
                  <a:lnTo>
                    <a:pt x="91" y="100"/>
                  </a:lnTo>
                  <a:lnTo>
                    <a:pt x="107" y="97"/>
                  </a:lnTo>
                  <a:lnTo>
                    <a:pt x="110" y="72"/>
                  </a:lnTo>
                  <a:lnTo>
                    <a:pt x="94" y="82"/>
                  </a:lnTo>
                  <a:lnTo>
                    <a:pt x="82" y="37"/>
                  </a:lnTo>
                  <a:lnTo>
                    <a:pt x="94" y="28"/>
                  </a:lnTo>
                  <a:lnTo>
                    <a:pt x="113" y="47"/>
                  </a:lnTo>
                  <a:lnTo>
                    <a:pt x="129" y="69"/>
                  </a:lnTo>
                  <a:lnTo>
                    <a:pt x="167" y="34"/>
                  </a:lnTo>
                  <a:lnTo>
                    <a:pt x="129" y="44"/>
                  </a:lnTo>
                  <a:lnTo>
                    <a:pt x="167" y="9"/>
                  </a:lnTo>
                  <a:lnTo>
                    <a:pt x="148" y="3"/>
                  </a:lnTo>
                  <a:lnTo>
                    <a:pt x="119" y="22"/>
                  </a:lnTo>
                  <a:lnTo>
                    <a:pt x="123" y="6"/>
                  </a:lnTo>
                  <a:lnTo>
                    <a:pt x="107" y="12"/>
                  </a:lnTo>
                  <a:lnTo>
                    <a:pt x="104" y="3"/>
                  </a:lnTo>
                  <a:lnTo>
                    <a:pt x="88" y="12"/>
                  </a:lnTo>
                  <a:lnTo>
                    <a:pt x="79" y="0"/>
                  </a:lnTo>
                  <a:lnTo>
                    <a:pt x="60" y="15"/>
                  </a:lnTo>
                  <a:lnTo>
                    <a:pt x="41" y="0"/>
                  </a:lnTo>
                  <a:lnTo>
                    <a:pt x="41" y="15"/>
                  </a:lnTo>
                  <a:lnTo>
                    <a:pt x="0" y="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3" name="Freeform 134"/>
            <p:cNvSpPr>
              <a:spLocks/>
            </p:cNvSpPr>
            <p:nvPr/>
          </p:nvSpPr>
          <p:spPr bwMode="auto">
            <a:xfrm>
              <a:off x="4212" y="1916"/>
              <a:ext cx="18" cy="9"/>
            </a:xfrm>
            <a:custGeom>
              <a:avLst/>
              <a:gdLst>
                <a:gd name="T0" fmla="*/ 0 w 32"/>
                <a:gd name="T1" fmla="*/ 1 h 16"/>
                <a:gd name="T2" fmla="*/ 1 w 32"/>
                <a:gd name="T3" fmla="*/ 1 h 16"/>
                <a:gd name="T4" fmla="*/ 1 w 32"/>
                <a:gd name="T5" fmla="*/ 1 h 16"/>
                <a:gd name="T6" fmla="*/ 1 w 32"/>
                <a:gd name="T7" fmla="*/ 0 h 16"/>
                <a:gd name="T8" fmla="*/ 0 w 32"/>
                <a:gd name="T9" fmla="*/ 1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16">
                  <a:moveTo>
                    <a:pt x="0" y="6"/>
                  </a:moveTo>
                  <a:lnTo>
                    <a:pt x="16" y="16"/>
                  </a:lnTo>
                  <a:lnTo>
                    <a:pt x="32" y="9"/>
                  </a:lnTo>
                  <a:lnTo>
                    <a:pt x="19" y="0"/>
                  </a:lnTo>
                  <a:lnTo>
                    <a:pt x="0" y="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4" name="Freeform 135"/>
            <p:cNvSpPr>
              <a:spLocks/>
            </p:cNvSpPr>
            <p:nvPr/>
          </p:nvSpPr>
          <p:spPr bwMode="auto">
            <a:xfrm>
              <a:off x="4202" y="1973"/>
              <a:ext cx="42" cy="29"/>
            </a:xfrm>
            <a:custGeom>
              <a:avLst/>
              <a:gdLst>
                <a:gd name="T0" fmla="*/ 1 w 75"/>
                <a:gd name="T1" fmla="*/ 0 h 53"/>
                <a:gd name="T2" fmla="*/ 0 w 75"/>
                <a:gd name="T3" fmla="*/ 1 h 53"/>
                <a:gd name="T4" fmla="*/ 1 w 75"/>
                <a:gd name="T5" fmla="*/ 1 h 53"/>
                <a:gd name="T6" fmla="*/ 1 w 75"/>
                <a:gd name="T7" fmla="*/ 1 h 53"/>
                <a:gd name="T8" fmla="*/ 1 w 75"/>
                <a:gd name="T9" fmla="*/ 1 h 53"/>
                <a:gd name="T10" fmla="*/ 1 w 75"/>
                <a:gd name="T11" fmla="*/ 1 h 53"/>
                <a:gd name="T12" fmla="*/ 1 w 75"/>
                <a:gd name="T13" fmla="*/ 1 h 53"/>
                <a:gd name="T14" fmla="*/ 1 w 75"/>
                <a:gd name="T15" fmla="*/ 1 h 53"/>
                <a:gd name="T16" fmla="*/ 1 w 75"/>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53">
                  <a:moveTo>
                    <a:pt x="3" y="0"/>
                  </a:moveTo>
                  <a:lnTo>
                    <a:pt x="0" y="22"/>
                  </a:lnTo>
                  <a:lnTo>
                    <a:pt x="22" y="53"/>
                  </a:lnTo>
                  <a:lnTo>
                    <a:pt x="62" y="50"/>
                  </a:lnTo>
                  <a:lnTo>
                    <a:pt x="75" y="19"/>
                  </a:lnTo>
                  <a:lnTo>
                    <a:pt x="72" y="9"/>
                  </a:lnTo>
                  <a:lnTo>
                    <a:pt x="40" y="28"/>
                  </a:lnTo>
                  <a:lnTo>
                    <a:pt x="12" y="12"/>
                  </a:lnTo>
                  <a:lnTo>
                    <a:pt x="3"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5" name="Freeform 136"/>
            <p:cNvSpPr>
              <a:spLocks/>
            </p:cNvSpPr>
            <p:nvPr/>
          </p:nvSpPr>
          <p:spPr bwMode="auto">
            <a:xfrm>
              <a:off x="4055" y="1683"/>
              <a:ext cx="49" cy="331"/>
            </a:xfrm>
            <a:custGeom>
              <a:avLst/>
              <a:gdLst>
                <a:gd name="T0" fmla="*/ 1 w 88"/>
                <a:gd name="T1" fmla="*/ 0 h 601"/>
                <a:gd name="T2" fmla="*/ 1 w 88"/>
                <a:gd name="T3" fmla="*/ 1 h 601"/>
                <a:gd name="T4" fmla="*/ 1 w 88"/>
                <a:gd name="T5" fmla="*/ 2 h 601"/>
                <a:gd name="T6" fmla="*/ 1 w 88"/>
                <a:gd name="T7" fmla="*/ 2 h 601"/>
                <a:gd name="T8" fmla="*/ 1 w 88"/>
                <a:gd name="T9" fmla="*/ 2 h 601"/>
                <a:gd name="T10" fmla="*/ 0 w 88"/>
                <a:gd name="T11" fmla="*/ 2 h 601"/>
                <a:gd name="T12" fmla="*/ 1 w 88"/>
                <a:gd name="T13" fmla="*/ 2 h 601"/>
                <a:gd name="T14" fmla="*/ 1 w 88"/>
                <a:gd name="T15" fmla="*/ 2 h 601"/>
                <a:gd name="T16" fmla="*/ 1 w 88"/>
                <a:gd name="T17" fmla="*/ 2 h 601"/>
                <a:gd name="T18" fmla="*/ 1 w 88"/>
                <a:gd name="T19" fmla="*/ 3 h 601"/>
                <a:gd name="T20" fmla="*/ 1 w 88"/>
                <a:gd name="T21" fmla="*/ 4 h 601"/>
                <a:gd name="T22" fmla="*/ 1 w 88"/>
                <a:gd name="T23" fmla="*/ 4 h 601"/>
                <a:gd name="T24" fmla="*/ 1 w 88"/>
                <a:gd name="T25" fmla="*/ 4 h 601"/>
                <a:gd name="T26" fmla="*/ 1 w 88"/>
                <a:gd name="T27" fmla="*/ 4 h 601"/>
                <a:gd name="T28" fmla="*/ 1 w 88"/>
                <a:gd name="T29" fmla="*/ 5 h 601"/>
                <a:gd name="T30" fmla="*/ 1 w 88"/>
                <a:gd name="T31" fmla="*/ 5 h 601"/>
                <a:gd name="T32" fmla="*/ 1 w 88"/>
                <a:gd name="T33" fmla="*/ 5 h 601"/>
                <a:gd name="T34" fmla="*/ 1 w 88"/>
                <a:gd name="T35" fmla="*/ 4 h 601"/>
                <a:gd name="T36" fmla="*/ 1 w 88"/>
                <a:gd name="T37" fmla="*/ 4 h 601"/>
                <a:gd name="T38" fmla="*/ 1 w 88"/>
                <a:gd name="T39" fmla="*/ 4 h 601"/>
                <a:gd name="T40" fmla="*/ 1 w 88"/>
                <a:gd name="T41" fmla="*/ 4 h 601"/>
                <a:gd name="T42" fmla="*/ 1 w 88"/>
                <a:gd name="T43" fmla="*/ 3 h 601"/>
                <a:gd name="T44" fmla="*/ 1 w 88"/>
                <a:gd name="T45" fmla="*/ 2 h 601"/>
                <a:gd name="T46" fmla="*/ 1 w 88"/>
                <a:gd name="T47" fmla="*/ 2 h 601"/>
                <a:gd name="T48" fmla="*/ 1 w 88"/>
                <a:gd name="T49" fmla="*/ 2 h 601"/>
                <a:gd name="T50" fmla="*/ 1 w 88"/>
                <a:gd name="T51" fmla="*/ 1 h 601"/>
                <a:gd name="T52" fmla="*/ 1 w 88"/>
                <a:gd name="T53" fmla="*/ 1 h 601"/>
                <a:gd name="T54" fmla="*/ 1 w 88"/>
                <a:gd name="T55" fmla="*/ 0 h 6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8" h="601">
                  <a:moveTo>
                    <a:pt x="73" y="0"/>
                  </a:moveTo>
                  <a:lnTo>
                    <a:pt x="60" y="123"/>
                  </a:lnTo>
                  <a:lnTo>
                    <a:pt x="54" y="176"/>
                  </a:lnTo>
                  <a:lnTo>
                    <a:pt x="29" y="227"/>
                  </a:lnTo>
                  <a:lnTo>
                    <a:pt x="6" y="198"/>
                  </a:lnTo>
                  <a:lnTo>
                    <a:pt x="0" y="211"/>
                  </a:lnTo>
                  <a:lnTo>
                    <a:pt x="6" y="246"/>
                  </a:lnTo>
                  <a:lnTo>
                    <a:pt x="22" y="252"/>
                  </a:lnTo>
                  <a:lnTo>
                    <a:pt x="35" y="305"/>
                  </a:lnTo>
                  <a:lnTo>
                    <a:pt x="38" y="375"/>
                  </a:lnTo>
                  <a:lnTo>
                    <a:pt x="29" y="434"/>
                  </a:lnTo>
                  <a:lnTo>
                    <a:pt x="6" y="510"/>
                  </a:lnTo>
                  <a:lnTo>
                    <a:pt x="19" y="554"/>
                  </a:lnTo>
                  <a:lnTo>
                    <a:pt x="47" y="554"/>
                  </a:lnTo>
                  <a:lnTo>
                    <a:pt x="66" y="573"/>
                  </a:lnTo>
                  <a:lnTo>
                    <a:pt x="88" y="601"/>
                  </a:lnTo>
                  <a:lnTo>
                    <a:pt x="73" y="570"/>
                  </a:lnTo>
                  <a:lnTo>
                    <a:pt x="54" y="548"/>
                  </a:lnTo>
                  <a:lnTo>
                    <a:pt x="22" y="545"/>
                  </a:lnTo>
                  <a:lnTo>
                    <a:pt x="13" y="513"/>
                  </a:lnTo>
                  <a:lnTo>
                    <a:pt x="35" y="431"/>
                  </a:lnTo>
                  <a:lnTo>
                    <a:pt x="44" y="359"/>
                  </a:lnTo>
                  <a:lnTo>
                    <a:pt x="41" y="299"/>
                  </a:lnTo>
                  <a:lnTo>
                    <a:pt x="38" y="252"/>
                  </a:lnTo>
                  <a:lnTo>
                    <a:pt x="51" y="198"/>
                  </a:lnTo>
                  <a:lnTo>
                    <a:pt x="69" y="107"/>
                  </a:lnTo>
                  <a:lnTo>
                    <a:pt x="76" y="16"/>
                  </a:lnTo>
                  <a:lnTo>
                    <a:pt x="73"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6" name="Freeform 137"/>
            <p:cNvSpPr>
              <a:spLocks/>
            </p:cNvSpPr>
            <p:nvPr/>
          </p:nvSpPr>
          <p:spPr bwMode="auto">
            <a:xfrm>
              <a:off x="4019" y="1983"/>
              <a:ext cx="98" cy="115"/>
            </a:xfrm>
            <a:custGeom>
              <a:avLst/>
              <a:gdLst>
                <a:gd name="T0" fmla="*/ 0 w 173"/>
                <a:gd name="T1" fmla="*/ 0 h 207"/>
                <a:gd name="T2" fmla="*/ 0 w 173"/>
                <a:gd name="T3" fmla="*/ 1 h 207"/>
                <a:gd name="T4" fmla="*/ 1 w 173"/>
                <a:gd name="T5" fmla="*/ 1 h 207"/>
                <a:gd name="T6" fmla="*/ 1 w 173"/>
                <a:gd name="T7" fmla="*/ 1 h 207"/>
                <a:gd name="T8" fmla="*/ 1 w 173"/>
                <a:gd name="T9" fmla="*/ 1 h 207"/>
                <a:gd name="T10" fmla="*/ 1 w 173"/>
                <a:gd name="T11" fmla="*/ 1 h 207"/>
                <a:gd name="T12" fmla="*/ 1 w 173"/>
                <a:gd name="T13" fmla="*/ 2 h 207"/>
                <a:gd name="T14" fmla="*/ 2 w 173"/>
                <a:gd name="T15" fmla="*/ 2 h 207"/>
                <a:gd name="T16" fmla="*/ 2 w 173"/>
                <a:gd name="T17" fmla="*/ 2 h 207"/>
                <a:gd name="T18" fmla="*/ 2 w 173"/>
                <a:gd name="T19" fmla="*/ 2 h 207"/>
                <a:gd name="T20" fmla="*/ 2 w 173"/>
                <a:gd name="T21" fmla="*/ 2 h 207"/>
                <a:gd name="T22" fmla="*/ 1 w 173"/>
                <a:gd name="T23" fmla="*/ 2 h 207"/>
                <a:gd name="T24" fmla="*/ 2 w 173"/>
                <a:gd name="T25" fmla="*/ 2 h 207"/>
                <a:gd name="T26" fmla="*/ 1 w 173"/>
                <a:gd name="T27" fmla="*/ 2 h 207"/>
                <a:gd name="T28" fmla="*/ 1 w 173"/>
                <a:gd name="T29" fmla="*/ 1 h 207"/>
                <a:gd name="T30" fmla="*/ 1 w 173"/>
                <a:gd name="T31" fmla="*/ 1 h 207"/>
                <a:gd name="T32" fmla="*/ 1 w 173"/>
                <a:gd name="T33" fmla="*/ 1 h 207"/>
                <a:gd name="T34" fmla="*/ 1 w 173"/>
                <a:gd name="T35" fmla="*/ 1 h 207"/>
                <a:gd name="T36" fmla="*/ 1 w 173"/>
                <a:gd name="T37" fmla="*/ 1 h 207"/>
                <a:gd name="T38" fmla="*/ 1 w 173"/>
                <a:gd name="T39" fmla="*/ 1 h 207"/>
                <a:gd name="T40" fmla="*/ 1 w 173"/>
                <a:gd name="T41" fmla="*/ 1 h 207"/>
                <a:gd name="T42" fmla="*/ 1 w 173"/>
                <a:gd name="T43" fmla="*/ 1 h 207"/>
                <a:gd name="T44" fmla="*/ 1 w 173"/>
                <a:gd name="T45" fmla="*/ 1 h 207"/>
                <a:gd name="T46" fmla="*/ 1 w 173"/>
                <a:gd name="T47" fmla="*/ 1 h 207"/>
                <a:gd name="T48" fmla="*/ 1 w 173"/>
                <a:gd name="T49" fmla="*/ 1 h 207"/>
                <a:gd name="T50" fmla="*/ 1 w 173"/>
                <a:gd name="T51" fmla="*/ 1 h 207"/>
                <a:gd name="T52" fmla="*/ 1 w 173"/>
                <a:gd name="T53" fmla="*/ 1 h 207"/>
                <a:gd name="T54" fmla="*/ 1 w 173"/>
                <a:gd name="T55" fmla="*/ 1 h 207"/>
                <a:gd name="T56" fmla="*/ 1 w 173"/>
                <a:gd name="T57" fmla="*/ 1 h 207"/>
                <a:gd name="T58" fmla="*/ 1 w 173"/>
                <a:gd name="T59" fmla="*/ 0 h 207"/>
                <a:gd name="T60" fmla="*/ 1 w 173"/>
                <a:gd name="T61" fmla="*/ 1 h 207"/>
                <a:gd name="T62" fmla="*/ 0 w 173"/>
                <a:gd name="T63" fmla="*/ 0 h 20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3" h="207">
                  <a:moveTo>
                    <a:pt x="0" y="0"/>
                  </a:moveTo>
                  <a:lnTo>
                    <a:pt x="0" y="18"/>
                  </a:lnTo>
                  <a:lnTo>
                    <a:pt x="10" y="34"/>
                  </a:lnTo>
                  <a:lnTo>
                    <a:pt x="19" y="72"/>
                  </a:lnTo>
                  <a:lnTo>
                    <a:pt x="38" y="129"/>
                  </a:lnTo>
                  <a:lnTo>
                    <a:pt x="79" y="157"/>
                  </a:lnTo>
                  <a:lnTo>
                    <a:pt x="101" y="201"/>
                  </a:lnTo>
                  <a:lnTo>
                    <a:pt x="136" y="207"/>
                  </a:lnTo>
                  <a:lnTo>
                    <a:pt x="173" y="192"/>
                  </a:lnTo>
                  <a:lnTo>
                    <a:pt x="173" y="176"/>
                  </a:lnTo>
                  <a:lnTo>
                    <a:pt x="142" y="195"/>
                  </a:lnTo>
                  <a:lnTo>
                    <a:pt x="126" y="192"/>
                  </a:lnTo>
                  <a:lnTo>
                    <a:pt x="136" y="179"/>
                  </a:lnTo>
                  <a:lnTo>
                    <a:pt x="117" y="173"/>
                  </a:lnTo>
                  <a:lnTo>
                    <a:pt x="107" y="135"/>
                  </a:lnTo>
                  <a:lnTo>
                    <a:pt x="95" y="113"/>
                  </a:lnTo>
                  <a:lnTo>
                    <a:pt x="95" y="100"/>
                  </a:lnTo>
                  <a:lnTo>
                    <a:pt x="107" y="107"/>
                  </a:lnTo>
                  <a:lnTo>
                    <a:pt x="101" y="85"/>
                  </a:lnTo>
                  <a:lnTo>
                    <a:pt x="82" y="66"/>
                  </a:lnTo>
                  <a:lnTo>
                    <a:pt x="88" y="94"/>
                  </a:lnTo>
                  <a:lnTo>
                    <a:pt x="82" y="100"/>
                  </a:lnTo>
                  <a:lnTo>
                    <a:pt x="63" y="69"/>
                  </a:lnTo>
                  <a:lnTo>
                    <a:pt x="76" y="75"/>
                  </a:lnTo>
                  <a:lnTo>
                    <a:pt x="63" y="53"/>
                  </a:lnTo>
                  <a:lnTo>
                    <a:pt x="41" y="31"/>
                  </a:lnTo>
                  <a:lnTo>
                    <a:pt x="41" y="41"/>
                  </a:lnTo>
                  <a:lnTo>
                    <a:pt x="25" y="28"/>
                  </a:lnTo>
                  <a:lnTo>
                    <a:pt x="16" y="12"/>
                  </a:lnTo>
                  <a:lnTo>
                    <a:pt x="16" y="0"/>
                  </a:lnTo>
                  <a:lnTo>
                    <a:pt x="10" y="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7" name="Freeform 138"/>
            <p:cNvSpPr>
              <a:spLocks/>
            </p:cNvSpPr>
            <p:nvPr/>
          </p:nvSpPr>
          <p:spPr bwMode="auto">
            <a:xfrm>
              <a:off x="4088" y="2023"/>
              <a:ext cx="34" cy="68"/>
            </a:xfrm>
            <a:custGeom>
              <a:avLst/>
              <a:gdLst>
                <a:gd name="T0" fmla="*/ 0 w 60"/>
                <a:gd name="T1" fmla="*/ 0 h 123"/>
                <a:gd name="T2" fmla="*/ 0 w 60"/>
                <a:gd name="T3" fmla="*/ 1 h 123"/>
                <a:gd name="T4" fmla="*/ 1 w 60"/>
                <a:gd name="T5" fmla="*/ 1 h 123"/>
                <a:gd name="T6" fmla="*/ 1 w 60"/>
                <a:gd name="T7" fmla="*/ 1 h 123"/>
                <a:gd name="T8" fmla="*/ 1 w 60"/>
                <a:gd name="T9" fmla="*/ 1 h 123"/>
                <a:gd name="T10" fmla="*/ 1 w 60"/>
                <a:gd name="T11" fmla="*/ 1 h 123"/>
                <a:gd name="T12" fmla="*/ 1 w 60"/>
                <a:gd name="T13" fmla="*/ 1 h 123"/>
                <a:gd name="T14" fmla="*/ 1 w 60"/>
                <a:gd name="T15" fmla="*/ 1 h 123"/>
                <a:gd name="T16" fmla="*/ 1 w 60"/>
                <a:gd name="T17" fmla="*/ 1 h 123"/>
                <a:gd name="T18" fmla="*/ 1 w 60"/>
                <a:gd name="T19" fmla="*/ 1 h 123"/>
                <a:gd name="T20" fmla="*/ 1 w 60"/>
                <a:gd name="T21" fmla="*/ 1 h 123"/>
                <a:gd name="T22" fmla="*/ 1 w 60"/>
                <a:gd name="T23" fmla="*/ 1 h 123"/>
                <a:gd name="T24" fmla="*/ 1 w 60"/>
                <a:gd name="T25" fmla="*/ 1 h 123"/>
                <a:gd name="T26" fmla="*/ 1 w 60"/>
                <a:gd name="T27" fmla="*/ 1 h 123"/>
                <a:gd name="T28" fmla="*/ 1 w 60"/>
                <a:gd name="T29" fmla="*/ 1 h 123"/>
                <a:gd name="T30" fmla="*/ 1 w 60"/>
                <a:gd name="T31" fmla="*/ 1 h 123"/>
                <a:gd name="T32" fmla="*/ 1 w 60"/>
                <a:gd name="T33" fmla="*/ 1 h 123"/>
                <a:gd name="T34" fmla="*/ 0 w 60"/>
                <a:gd name="T35" fmla="*/ 0 h 1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123">
                  <a:moveTo>
                    <a:pt x="0" y="0"/>
                  </a:moveTo>
                  <a:lnTo>
                    <a:pt x="0" y="19"/>
                  </a:lnTo>
                  <a:lnTo>
                    <a:pt x="9" y="38"/>
                  </a:lnTo>
                  <a:lnTo>
                    <a:pt x="13" y="63"/>
                  </a:lnTo>
                  <a:lnTo>
                    <a:pt x="19" y="79"/>
                  </a:lnTo>
                  <a:lnTo>
                    <a:pt x="19" y="98"/>
                  </a:lnTo>
                  <a:lnTo>
                    <a:pt x="25" y="91"/>
                  </a:lnTo>
                  <a:lnTo>
                    <a:pt x="47" y="91"/>
                  </a:lnTo>
                  <a:lnTo>
                    <a:pt x="50" y="107"/>
                  </a:lnTo>
                  <a:lnTo>
                    <a:pt x="47" y="123"/>
                  </a:lnTo>
                  <a:lnTo>
                    <a:pt x="60" y="113"/>
                  </a:lnTo>
                  <a:lnTo>
                    <a:pt x="60" y="69"/>
                  </a:lnTo>
                  <a:lnTo>
                    <a:pt x="47" y="82"/>
                  </a:lnTo>
                  <a:lnTo>
                    <a:pt x="25" y="60"/>
                  </a:lnTo>
                  <a:lnTo>
                    <a:pt x="19" y="38"/>
                  </a:lnTo>
                  <a:lnTo>
                    <a:pt x="19" y="28"/>
                  </a:lnTo>
                  <a:lnTo>
                    <a:pt x="9" y="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8" name="Freeform 139"/>
            <p:cNvSpPr>
              <a:spLocks/>
            </p:cNvSpPr>
            <p:nvPr/>
          </p:nvSpPr>
          <p:spPr bwMode="auto">
            <a:xfrm>
              <a:off x="4104" y="2016"/>
              <a:ext cx="13" cy="35"/>
            </a:xfrm>
            <a:custGeom>
              <a:avLst/>
              <a:gdLst>
                <a:gd name="T0" fmla="*/ 0 w 22"/>
                <a:gd name="T1" fmla="*/ 0 h 63"/>
                <a:gd name="T2" fmla="*/ 1 w 22"/>
                <a:gd name="T3" fmla="*/ 1 h 63"/>
                <a:gd name="T4" fmla="*/ 1 w 22"/>
                <a:gd name="T5" fmla="*/ 1 h 63"/>
                <a:gd name="T6" fmla="*/ 1 w 22"/>
                <a:gd name="T7" fmla="*/ 1 h 63"/>
                <a:gd name="T8" fmla="*/ 1 w 22"/>
                <a:gd name="T9" fmla="*/ 1 h 63"/>
                <a:gd name="T10" fmla="*/ 0 w 22"/>
                <a:gd name="T11" fmla="*/ 1 h 63"/>
                <a:gd name="T12" fmla="*/ 1 w 22"/>
                <a:gd name="T13" fmla="*/ 1 h 63"/>
                <a:gd name="T14" fmla="*/ 1 w 22"/>
                <a:gd name="T15" fmla="*/ 1 h 63"/>
                <a:gd name="T16" fmla="*/ 1 w 22"/>
                <a:gd name="T17" fmla="*/ 1 h 63"/>
                <a:gd name="T18" fmla="*/ 0 w 22"/>
                <a:gd name="T19" fmla="*/ 0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63">
                  <a:moveTo>
                    <a:pt x="0" y="0"/>
                  </a:moveTo>
                  <a:lnTo>
                    <a:pt x="7" y="26"/>
                  </a:lnTo>
                  <a:lnTo>
                    <a:pt x="19" y="44"/>
                  </a:lnTo>
                  <a:lnTo>
                    <a:pt x="19" y="51"/>
                  </a:lnTo>
                  <a:lnTo>
                    <a:pt x="10" y="57"/>
                  </a:lnTo>
                  <a:lnTo>
                    <a:pt x="0" y="57"/>
                  </a:lnTo>
                  <a:lnTo>
                    <a:pt x="7" y="63"/>
                  </a:lnTo>
                  <a:lnTo>
                    <a:pt x="22" y="54"/>
                  </a:lnTo>
                  <a:lnTo>
                    <a:pt x="22" y="44"/>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09" name="Freeform 140"/>
            <p:cNvSpPr>
              <a:spLocks/>
            </p:cNvSpPr>
            <p:nvPr/>
          </p:nvSpPr>
          <p:spPr bwMode="auto">
            <a:xfrm>
              <a:off x="4111" y="2051"/>
              <a:ext cx="13" cy="8"/>
            </a:xfrm>
            <a:custGeom>
              <a:avLst/>
              <a:gdLst>
                <a:gd name="T0" fmla="*/ 1 w 22"/>
                <a:gd name="T1" fmla="*/ 0 h 16"/>
                <a:gd name="T2" fmla="*/ 0 w 22"/>
                <a:gd name="T3" fmla="*/ 1 h 16"/>
                <a:gd name="T4" fmla="*/ 0 w 22"/>
                <a:gd name="T5" fmla="*/ 1 h 16"/>
                <a:gd name="T6" fmla="*/ 1 w 22"/>
                <a:gd name="T7" fmla="*/ 1 h 16"/>
                <a:gd name="T8" fmla="*/ 1 w 22"/>
                <a:gd name="T9" fmla="*/ 1 h 16"/>
                <a:gd name="T10" fmla="*/ 1 w 22"/>
                <a:gd name="T11" fmla="*/ 1 h 16"/>
                <a:gd name="T12" fmla="*/ 1 w 22"/>
                <a:gd name="T13" fmla="*/ 1 h 16"/>
                <a:gd name="T14" fmla="*/ 1 w 22"/>
                <a:gd name="T15" fmla="*/ 0 h 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16">
                  <a:moveTo>
                    <a:pt x="9" y="0"/>
                  </a:moveTo>
                  <a:lnTo>
                    <a:pt x="0" y="4"/>
                  </a:lnTo>
                  <a:lnTo>
                    <a:pt x="0" y="16"/>
                  </a:lnTo>
                  <a:lnTo>
                    <a:pt x="6" y="7"/>
                  </a:lnTo>
                  <a:lnTo>
                    <a:pt x="13" y="7"/>
                  </a:lnTo>
                  <a:lnTo>
                    <a:pt x="22" y="16"/>
                  </a:lnTo>
                  <a:lnTo>
                    <a:pt x="19" y="7"/>
                  </a:lnTo>
                  <a:lnTo>
                    <a:pt x="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0" name="Freeform 141"/>
            <p:cNvSpPr>
              <a:spLocks/>
            </p:cNvSpPr>
            <p:nvPr/>
          </p:nvSpPr>
          <p:spPr bwMode="auto">
            <a:xfrm>
              <a:off x="4223" y="1996"/>
              <a:ext cx="266" cy="584"/>
            </a:xfrm>
            <a:custGeom>
              <a:avLst/>
              <a:gdLst>
                <a:gd name="T0" fmla="*/ 0 w 473"/>
                <a:gd name="T1" fmla="*/ 1 h 1061"/>
                <a:gd name="T2" fmla="*/ 1 w 473"/>
                <a:gd name="T3" fmla="*/ 1 h 1061"/>
                <a:gd name="T4" fmla="*/ 1 w 473"/>
                <a:gd name="T5" fmla="*/ 2 h 1061"/>
                <a:gd name="T6" fmla="*/ 1 w 473"/>
                <a:gd name="T7" fmla="*/ 2 h 1061"/>
                <a:gd name="T8" fmla="*/ 1 w 473"/>
                <a:gd name="T9" fmla="*/ 3 h 1061"/>
                <a:gd name="T10" fmla="*/ 2 w 473"/>
                <a:gd name="T11" fmla="*/ 4 h 1061"/>
                <a:gd name="T12" fmla="*/ 2 w 473"/>
                <a:gd name="T13" fmla="*/ 4 h 1061"/>
                <a:gd name="T14" fmla="*/ 2 w 473"/>
                <a:gd name="T15" fmla="*/ 4 h 1061"/>
                <a:gd name="T16" fmla="*/ 2 w 473"/>
                <a:gd name="T17" fmla="*/ 4 h 1061"/>
                <a:gd name="T18" fmla="*/ 2 w 473"/>
                <a:gd name="T19" fmla="*/ 5 h 1061"/>
                <a:gd name="T20" fmla="*/ 3 w 473"/>
                <a:gd name="T21" fmla="*/ 6 h 1061"/>
                <a:gd name="T22" fmla="*/ 3 w 473"/>
                <a:gd name="T23" fmla="*/ 7 h 1061"/>
                <a:gd name="T24" fmla="*/ 3 w 473"/>
                <a:gd name="T25" fmla="*/ 7 h 1061"/>
                <a:gd name="T26" fmla="*/ 3 w 473"/>
                <a:gd name="T27" fmla="*/ 7 h 1061"/>
                <a:gd name="T28" fmla="*/ 3 w 473"/>
                <a:gd name="T29" fmla="*/ 7 h 1061"/>
                <a:gd name="T30" fmla="*/ 3 w 473"/>
                <a:gd name="T31" fmla="*/ 8 h 1061"/>
                <a:gd name="T32" fmla="*/ 3 w 473"/>
                <a:gd name="T33" fmla="*/ 8 h 1061"/>
                <a:gd name="T34" fmla="*/ 4 w 473"/>
                <a:gd name="T35" fmla="*/ 8 h 1061"/>
                <a:gd name="T36" fmla="*/ 4 w 473"/>
                <a:gd name="T37" fmla="*/ 8 h 1061"/>
                <a:gd name="T38" fmla="*/ 4 w 473"/>
                <a:gd name="T39" fmla="*/ 8 h 1061"/>
                <a:gd name="T40" fmla="*/ 4 w 473"/>
                <a:gd name="T41" fmla="*/ 9 h 1061"/>
                <a:gd name="T42" fmla="*/ 4 w 473"/>
                <a:gd name="T43" fmla="*/ 9 h 1061"/>
                <a:gd name="T44" fmla="*/ 4 w 473"/>
                <a:gd name="T45" fmla="*/ 9 h 1061"/>
                <a:gd name="T46" fmla="*/ 4 w 473"/>
                <a:gd name="T47" fmla="*/ 9 h 1061"/>
                <a:gd name="T48" fmla="*/ 4 w 473"/>
                <a:gd name="T49" fmla="*/ 8 h 1061"/>
                <a:gd name="T50" fmla="*/ 4 w 473"/>
                <a:gd name="T51" fmla="*/ 8 h 1061"/>
                <a:gd name="T52" fmla="*/ 4 w 473"/>
                <a:gd name="T53" fmla="*/ 8 h 1061"/>
                <a:gd name="T54" fmla="*/ 4 w 473"/>
                <a:gd name="T55" fmla="*/ 8 h 1061"/>
                <a:gd name="T56" fmla="*/ 4 w 473"/>
                <a:gd name="T57" fmla="*/ 7 h 1061"/>
                <a:gd name="T58" fmla="*/ 4 w 473"/>
                <a:gd name="T59" fmla="*/ 7 h 1061"/>
                <a:gd name="T60" fmla="*/ 4 w 473"/>
                <a:gd name="T61" fmla="*/ 7 h 1061"/>
                <a:gd name="T62" fmla="*/ 3 w 473"/>
                <a:gd name="T63" fmla="*/ 7 h 1061"/>
                <a:gd name="T64" fmla="*/ 3 w 473"/>
                <a:gd name="T65" fmla="*/ 7 h 1061"/>
                <a:gd name="T66" fmla="*/ 4 w 473"/>
                <a:gd name="T67" fmla="*/ 7 h 1061"/>
                <a:gd name="T68" fmla="*/ 4 w 473"/>
                <a:gd name="T69" fmla="*/ 6 h 1061"/>
                <a:gd name="T70" fmla="*/ 3 w 473"/>
                <a:gd name="T71" fmla="*/ 5 h 1061"/>
                <a:gd name="T72" fmla="*/ 3 w 473"/>
                <a:gd name="T73" fmla="*/ 5 h 1061"/>
                <a:gd name="T74" fmla="*/ 3 w 473"/>
                <a:gd name="T75" fmla="*/ 4 h 1061"/>
                <a:gd name="T76" fmla="*/ 3 w 473"/>
                <a:gd name="T77" fmla="*/ 4 h 1061"/>
                <a:gd name="T78" fmla="*/ 3 w 473"/>
                <a:gd name="T79" fmla="*/ 4 h 1061"/>
                <a:gd name="T80" fmla="*/ 2 w 473"/>
                <a:gd name="T81" fmla="*/ 3 h 1061"/>
                <a:gd name="T82" fmla="*/ 2 w 473"/>
                <a:gd name="T83" fmla="*/ 3 h 1061"/>
                <a:gd name="T84" fmla="*/ 2 w 473"/>
                <a:gd name="T85" fmla="*/ 3 h 1061"/>
                <a:gd name="T86" fmla="*/ 2 w 473"/>
                <a:gd name="T87" fmla="*/ 3 h 1061"/>
                <a:gd name="T88" fmla="*/ 2 w 473"/>
                <a:gd name="T89" fmla="*/ 3 h 1061"/>
                <a:gd name="T90" fmla="*/ 1 w 473"/>
                <a:gd name="T91" fmla="*/ 3 h 1061"/>
                <a:gd name="T92" fmla="*/ 1 w 473"/>
                <a:gd name="T93" fmla="*/ 2 h 1061"/>
                <a:gd name="T94" fmla="*/ 1 w 473"/>
                <a:gd name="T95" fmla="*/ 2 h 1061"/>
                <a:gd name="T96" fmla="*/ 1 w 473"/>
                <a:gd name="T97" fmla="*/ 1 h 1061"/>
                <a:gd name="T98" fmla="*/ 1 w 473"/>
                <a:gd name="T99" fmla="*/ 1 h 1061"/>
                <a:gd name="T100" fmla="*/ 1 w 473"/>
                <a:gd name="T101" fmla="*/ 1 h 1061"/>
                <a:gd name="T102" fmla="*/ 1 w 473"/>
                <a:gd name="T103" fmla="*/ 0 h 1061"/>
                <a:gd name="T104" fmla="*/ 0 w 473"/>
                <a:gd name="T105" fmla="*/ 1 h 106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73" h="1061">
                  <a:moveTo>
                    <a:pt x="0" y="3"/>
                  </a:moveTo>
                  <a:lnTo>
                    <a:pt x="16" y="107"/>
                  </a:lnTo>
                  <a:lnTo>
                    <a:pt x="48" y="185"/>
                  </a:lnTo>
                  <a:lnTo>
                    <a:pt x="85" y="251"/>
                  </a:lnTo>
                  <a:lnTo>
                    <a:pt x="123" y="343"/>
                  </a:lnTo>
                  <a:lnTo>
                    <a:pt x="155" y="425"/>
                  </a:lnTo>
                  <a:lnTo>
                    <a:pt x="186" y="459"/>
                  </a:lnTo>
                  <a:lnTo>
                    <a:pt x="205" y="484"/>
                  </a:lnTo>
                  <a:lnTo>
                    <a:pt x="218" y="554"/>
                  </a:lnTo>
                  <a:lnTo>
                    <a:pt x="246" y="617"/>
                  </a:lnTo>
                  <a:lnTo>
                    <a:pt x="274" y="658"/>
                  </a:lnTo>
                  <a:lnTo>
                    <a:pt x="331" y="780"/>
                  </a:lnTo>
                  <a:lnTo>
                    <a:pt x="328" y="821"/>
                  </a:lnTo>
                  <a:lnTo>
                    <a:pt x="337" y="853"/>
                  </a:lnTo>
                  <a:lnTo>
                    <a:pt x="334" y="869"/>
                  </a:lnTo>
                  <a:lnTo>
                    <a:pt x="353" y="903"/>
                  </a:lnTo>
                  <a:lnTo>
                    <a:pt x="290" y="909"/>
                  </a:lnTo>
                  <a:lnTo>
                    <a:pt x="384" y="957"/>
                  </a:lnTo>
                  <a:lnTo>
                    <a:pt x="410" y="991"/>
                  </a:lnTo>
                  <a:lnTo>
                    <a:pt x="419" y="1013"/>
                  </a:lnTo>
                  <a:lnTo>
                    <a:pt x="438" y="1032"/>
                  </a:lnTo>
                  <a:lnTo>
                    <a:pt x="460" y="1061"/>
                  </a:lnTo>
                  <a:lnTo>
                    <a:pt x="473" y="1057"/>
                  </a:lnTo>
                  <a:lnTo>
                    <a:pt x="438" y="1020"/>
                  </a:lnTo>
                  <a:lnTo>
                    <a:pt x="432" y="1001"/>
                  </a:lnTo>
                  <a:lnTo>
                    <a:pt x="422" y="1001"/>
                  </a:lnTo>
                  <a:lnTo>
                    <a:pt x="400" y="954"/>
                  </a:lnTo>
                  <a:lnTo>
                    <a:pt x="391" y="916"/>
                  </a:lnTo>
                  <a:lnTo>
                    <a:pt x="362" y="856"/>
                  </a:lnTo>
                  <a:lnTo>
                    <a:pt x="375" y="853"/>
                  </a:lnTo>
                  <a:lnTo>
                    <a:pt x="369" y="834"/>
                  </a:lnTo>
                  <a:lnTo>
                    <a:pt x="343" y="815"/>
                  </a:lnTo>
                  <a:lnTo>
                    <a:pt x="350" y="765"/>
                  </a:lnTo>
                  <a:lnTo>
                    <a:pt x="369" y="774"/>
                  </a:lnTo>
                  <a:lnTo>
                    <a:pt x="362" y="642"/>
                  </a:lnTo>
                  <a:lnTo>
                    <a:pt x="350" y="601"/>
                  </a:lnTo>
                  <a:lnTo>
                    <a:pt x="321" y="566"/>
                  </a:lnTo>
                  <a:lnTo>
                    <a:pt x="290" y="488"/>
                  </a:lnTo>
                  <a:lnTo>
                    <a:pt x="293" y="447"/>
                  </a:lnTo>
                  <a:lnTo>
                    <a:pt x="281" y="444"/>
                  </a:lnTo>
                  <a:lnTo>
                    <a:pt x="252" y="409"/>
                  </a:lnTo>
                  <a:lnTo>
                    <a:pt x="218" y="390"/>
                  </a:lnTo>
                  <a:lnTo>
                    <a:pt x="189" y="393"/>
                  </a:lnTo>
                  <a:lnTo>
                    <a:pt x="177" y="365"/>
                  </a:lnTo>
                  <a:lnTo>
                    <a:pt x="164" y="359"/>
                  </a:lnTo>
                  <a:lnTo>
                    <a:pt x="123" y="311"/>
                  </a:lnTo>
                  <a:lnTo>
                    <a:pt x="111" y="267"/>
                  </a:lnTo>
                  <a:lnTo>
                    <a:pt x="85" y="192"/>
                  </a:lnTo>
                  <a:lnTo>
                    <a:pt x="48" y="132"/>
                  </a:lnTo>
                  <a:lnTo>
                    <a:pt x="29" y="97"/>
                  </a:lnTo>
                  <a:lnTo>
                    <a:pt x="22" y="59"/>
                  </a:lnTo>
                  <a:lnTo>
                    <a:pt x="25" y="0"/>
                  </a:lnTo>
                  <a:lnTo>
                    <a:pt x="0" y="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1" name="Freeform 142"/>
            <p:cNvSpPr>
              <a:spLocks/>
            </p:cNvSpPr>
            <p:nvPr/>
          </p:nvSpPr>
          <p:spPr bwMode="auto">
            <a:xfrm>
              <a:off x="4300" y="1647"/>
              <a:ext cx="14" cy="10"/>
            </a:xfrm>
            <a:custGeom>
              <a:avLst/>
              <a:gdLst>
                <a:gd name="T0" fmla="*/ 1 w 25"/>
                <a:gd name="T1" fmla="*/ 0 h 19"/>
                <a:gd name="T2" fmla="*/ 0 w 25"/>
                <a:gd name="T3" fmla="*/ 1 h 19"/>
                <a:gd name="T4" fmla="*/ 1 w 25"/>
                <a:gd name="T5" fmla="*/ 1 h 19"/>
                <a:gd name="T6" fmla="*/ 1 w 25"/>
                <a:gd name="T7" fmla="*/ 1 h 19"/>
                <a:gd name="T8" fmla="*/ 1 w 25"/>
                <a:gd name="T9" fmla="*/ 1 h 19"/>
                <a:gd name="T10" fmla="*/ 1 w 25"/>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19">
                  <a:moveTo>
                    <a:pt x="12" y="0"/>
                  </a:moveTo>
                  <a:lnTo>
                    <a:pt x="0" y="6"/>
                  </a:lnTo>
                  <a:lnTo>
                    <a:pt x="6" y="19"/>
                  </a:lnTo>
                  <a:lnTo>
                    <a:pt x="15" y="19"/>
                  </a:lnTo>
                  <a:lnTo>
                    <a:pt x="25" y="9"/>
                  </a:lnTo>
                  <a:lnTo>
                    <a:pt x="12"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2" name="Freeform 143"/>
            <p:cNvSpPr>
              <a:spLocks/>
            </p:cNvSpPr>
            <p:nvPr/>
          </p:nvSpPr>
          <p:spPr bwMode="auto">
            <a:xfrm>
              <a:off x="4092" y="1869"/>
              <a:ext cx="19" cy="145"/>
            </a:xfrm>
            <a:custGeom>
              <a:avLst/>
              <a:gdLst>
                <a:gd name="T0" fmla="*/ 1 w 35"/>
                <a:gd name="T1" fmla="*/ 0 h 264"/>
                <a:gd name="T2" fmla="*/ 1 w 35"/>
                <a:gd name="T3" fmla="*/ 1 h 264"/>
                <a:gd name="T4" fmla="*/ 1 w 35"/>
                <a:gd name="T5" fmla="*/ 1 h 264"/>
                <a:gd name="T6" fmla="*/ 1 w 35"/>
                <a:gd name="T7" fmla="*/ 1 h 264"/>
                <a:gd name="T8" fmla="*/ 1 w 35"/>
                <a:gd name="T9" fmla="*/ 1 h 264"/>
                <a:gd name="T10" fmla="*/ 0 w 35"/>
                <a:gd name="T11" fmla="*/ 2 h 264"/>
                <a:gd name="T12" fmla="*/ 1 w 35"/>
                <a:gd name="T13" fmla="*/ 2 h 264"/>
                <a:gd name="T14" fmla="*/ 1 w 35"/>
                <a:gd name="T15" fmla="*/ 2 h 264"/>
                <a:gd name="T16" fmla="*/ 1 w 35"/>
                <a:gd name="T17" fmla="*/ 2 h 264"/>
                <a:gd name="T18" fmla="*/ 1 w 35"/>
                <a:gd name="T19" fmla="*/ 2 h 264"/>
                <a:gd name="T20" fmla="*/ 1 w 35"/>
                <a:gd name="T21" fmla="*/ 2 h 264"/>
                <a:gd name="T22" fmla="*/ 1 w 35"/>
                <a:gd name="T23" fmla="*/ 1 h 264"/>
                <a:gd name="T24" fmla="*/ 1 w 35"/>
                <a:gd name="T25" fmla="*/ 1 h 264"/>
                <a:gd name="T26" fmla="*/ 1 w 35"/>
                <a:gd name="T27" fmla="*/ 1 h 264"/>
                <a:gd name="T28" fmla="*/ 1 w 35"/>
                <a:gd name="T29" fmla="*/ 1 h 264"/>
                <a:gd name="T30" fmla="*/ 1 w 35"/>
                <a:gd name="T31" fmla="*/ 1 h 264"/>
                <a:gd name="T32" fmla="*/ 1 w 35"/>
                <a:gd name="T33" fmla="*/ 0 h 2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 h="264">
                  <a:moveTo>
                    <a:pt x="32" y="0"/>
                  </a:moveTo>
                  <a:lnTo>
                    <a:pt x="25" y="31"/>
                  </a:lnTo>
                  <a:lnTo>
                    <a:pt x="19" y="60"/>
                  </a:lnTo>
                  <a:lnTo>
                    <a:pt x="13" y="97"/>
                  </a:lnTo>
                  <a:lnTo>
                    <a:pt x="3" y="132"/>
                  </a:lnTo>
                  <a:lnTo>
                    <a:pt x="0" y="173"/>
                  </a:lnTo>
                  <a:lnTo>
                    <a:pt x="7" y="214"/>
                  </a:lnTo>
                  <a:lnTo>
                    <a:pt x="10" y="242"/>
                  </a:lnTo>
                  <a:lnTo>
                    <a:pt x="22" y="264"/>
                  </a:lnTo>
                  <a:lnTo>
                    <a:pt x="22" y="230"/>
                  </a:lnTo>
                  <a:lnTo>
                    <a:pt x="19" y="201"/>
                  </a:lnTo>
                  <a:lnTo>
                    <a:pt x="10" y="170"/>
                  </a:lnTo>
                  <a:lnTo>
                    <a:pt x="13" y="132"/>
                  </a:lnTo>
                  <a:lnTo>
                    <a:pt x="22" y="91"/>
                  </a:lnTo>
                  <a:lnTo>
                    <a:pt x="29" y="44"/>
                  </a:lnTo>
                  <a:lnTo>
                    <a:pt x="35" y="12"/>
                  </a:lnTo>
                  <a:lnTo>
                    <a:pt x="32"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3" name="Freeform 144"/>
            <p:cNvSpPr>
              <a:spLocks/>
            </p:cNvSpPr>
            <p:nvPr/>
          </p:nvSpPr>
          <p:spPr bwMode="auto">
            <a:xfrm>
              <a:off x="4117" y="2085"/>
              <a:ext cx="99" cy="417"/>
            </a:xfrm>
            <a:custGeom>
              <a:avLst/>
              <a:gdLst>
                <a:gd name="T0" fmla="*/ 1 w 177"/>
                <a:gd name="T1" fmla="*/ 1 h 756"/>
                <a:gd name="T2" fmla="*/ 1 w 177"/>
                <a:gd name="T3" fmla="*/ 1 h 756"/>
                <a:gd name="T4" fmla="*/ 1 w 177"/>
                <a:gd name="T5" fmla="*/ 2 h 756"/>
                <a:gd name="T6" fmla="*/ 1 w 177"/>
                <a:gd name="T7" fmla="*/ 2 h 756"/>
                <a:gd name="T8" fmla="*/ 1 w 177"/>
                <a:gd name="T9" fmla="*/ 4 h 756"/>
                <a:gd name="T10" fmla="*/ 1 w 177"/>
                <a:gd name="T11" fmla="*/ 4 h 756"/>
                <a:gd name="T12" fmla="*/ 1 w 177"/>
                <a:gd name="T13" fmla="*/ 4 h 756"/>
                <a:gd name="T14" fmla="*/ 1 w 177"/>
                <a:gd name="T15" fmla="*/ 4 h 756"/>
                <a:gd name="T16" fmla="*/ 1 w 177"/>
                <a:gd name="T17" fmla="*/ 4 h 756"/>
                <a:gd name="T18" fmla="*/ 1 w 177"/>
                <a:gd name="T19" fmla="*/ 4 h 756"/>
                <a:gd name="T20" fmla="*/ 1 w 177"/>
                <a:gd name="T21" fmla="*/ 4 h 756"/>
                <a:gd name="T22" fmla="*/ 1 w 177"/>
                <a:gd name="T23" fmla="*/ 5 h 756"/>
                <a:gd name="T24" fmla="*/ 1 w 177"/>
                <a:gd name="T25" fmla="*/ 5 h 756"/>
                <a:gd name="T26" fmla="*/ 1 w 177"/>
                <a:gd name="T27" fmla="*/ 5 h 756"/>
                <a:gd name="T28" fmla="*/ 1 w 177"/>
                <a:gd name="T29" fmla="*/ 6 h 756"/>
                <a:gd name="T30" fmla="*/ 1 w 177"/>
                <a:gd name="T31" fmla="*/ 6 h 756"/>
                <a:gd name="T32" fmla="*/ 1 w 177"/>
                <a:gd name="T33" fmla="*/ 6 h 756"/>
                <a:gd name="T34" fmla="*/ 1 w 177"/>
                <a:gd name="T35" fmla="*/ 6 h 756"/>
                <a:gd name="T36" fmla="*/ 1 w 177"/>
                <a:gd name="T37" fmla="*/ 6 h 756"/>
                <a:gd name="T38" fmla="*/ 1 w 177"/>
                <a:gd name="T39" fmla="*/ 6 h 756"/>
                <a:gd name="T40" fmla="*/ 1 w 177"/>
                <a:gd name="T41" fmla="*/ 6 h 756"/>
                <a:gd name="T42" fmla="*/ 1 w 177"/>
                <a:gd name="T43" fmla="*/ 6 h 756"/>
                <a:gd name="T44" fmla="*/ 1 w 177"/>
                <a:gd name="T45" fmla="*/ 7 h 756"/>
                <a:gd name="T46" fmla="*/ 1 w 177"/>
                <a:gd name="T47" fmla="*/ 6 h 756"/>
                <a:gd name="T48" fmla="*/ 2 w 177"/>
                <a:gd name="T49" fmla="*/ 6 h 756"/>
                <a:gd name="T50" fmla="*/ 2 w 177"/>
                <a:gd name="T51" fmla="*/ 6 h 756"/>
                <a:gd name="T52" fmla="*/ 2 w 177"/>
                <a:gd name="T53" fmla="*/ 6 h 756"/>
                <a:gd name="T54" fmla="*/ 1 w 177"/>
                <a:gd name="T55" fmla="*/ 4 h 756"/>
                <a:gd name="T56" fmla="*/ 1 w 177"/>
                <a:gd name="T57" fmla="*/ 3 h 756"/>
                <a:gd name="T58" fmla="*/ 1 w 177"/>
                <a:gd name="T59" fmla="*/ 2 h 756"/>
                <a:gd name="T60" fmla="*/ 1 w 177"/>
                <a:gd name="T61" fmla="*/ 2 h 756"/>
                <a:gd name="T62" fmla="*/ 1 w 177"/>
                <a:gd name="T63" fmla="*/ 1 h 756"/>
                <a:gd name="T64" fmla="*/ 1 w 177"/>
                <a:gd name="T65" fmla="*/ 1 h 756"/>
                <a:gd name="T66" fmla="*/ 1 w 177"/>
                <a:gd name="T67" fmla="*/ 1 h 756"/>
                <a:gd name="T68" fmla="*/ 1 w 177"/>
                <a:gd name="T69" fmla="*/ 1 h 756"/>
                <a:gd name="T70" fmla="*/ 1 w 177"/>
                <a:gd name="T71" fmla="*/ 0 h 7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77" h="756">
                  <a:moveTo>
                    <a:pt x="0" y="0"/>
                  </a:moveTo>
                  <a:lnTo>
                    <a:pt x="13" y="48"/>
                  </a:lnTo>
                  <a:lnTo>
                    <a:pt x="29" y="82"/>
                  </a:lnTo>
                  <a:lnTo>
                    <a:pt x="48" y="111"/>
                  </a:lnTo>
                  <a:lnTo>
                    <a:pt x="51" y="180"/>
                  </a:lnTo>
                  <a:lnTo>
                    <a:pt x="51" y="211"/>
                  </a:lnTo>
                  <a:lnTo>
                    <a:pt x="51" y="258"/>
                  </a:lnTo>
                  <a:lnTo>
                    <a:pt x="48" y="299"/>
                  </a:lnTo>
                  <a:lnTo>
                    <a:pt x="51" y="343"/>
                  </a:lnTo>
                  <a:lnTo>
                    <a:pt x="73" y="432"/>
                  </a:lnTo>
                  <a:lnTo>
                    <a:pt x="54" y="495"/>
                  </a:lnTo>
                  <a:lnTo>
                    <a:pt x="76" y="463"/>
                  </a:lnTo>
                  <a:lnTo>
                    <a:pt x="70" y="501"/>
                  </a:lnTo>
                  <a:lnTo>
                    <a:pt x="82" y="473"/>
                  </a:lnTo>
                  <a:lnTo>
                    <a:pt x="79" y="510"/>
                  </a:lnTo>
                  <a:lnTo>
                    <a:pt x="98" y="485"/>
                  </a:lnTo>
                  <a:lnTo>
                    <a:pt x="92" y="526"/>
                  </a:lnTo>
                  <a:lnTo>
                    <a:pt x="104" y="498"/>
                  </a:lnTo>
                  <a:lnTo>
                    <a:pt x="111" y="539"/>
                  </a:lnTo>
                  <a:lnTo>
                    <a:pt x="117" y="523"/>
                  </a:lnTo>
                  <a:lnTo>
                    <a:pt x="126" y="542"/>
                  </a:lnTo>
                  <a:lnTo>
                    <a:pt x="117" y="551"/>
                  </a:lnTo>
                  <a:lnTo>
                    <a:pt x="129" y="558"/>
                  </a:lnTo>
                  <a:lnTo>
                    <a:pt x="139" y="570"/>
                  </a:lnTo>
                  <a:lnTo>
                    <a:pt x="139" y="595"/>
                  </a:lnTo>
                  <a:lnTo>
                    <a:pt x="129" y="605"/>
                  </a:lnTo>
                  <a:lnTo>
                    <a:pt x="120" y="598"/>
                  </a:lnTo>
                  <a:lnTo>
                    <a:pt x="129" y="614"/>
                  </a:lnTo>
                  <a:lnTo>
                    <a:pt x="148" y="611"/>
                  </a:lnTo>
                  <a:lnTo>
                    <a:pt x="152" y="627"/>
                  </a:lnTo>
                  <a:lnTo>
                    <a:pt x="126" y="630"/>
                  </a:lnTo>
                  <a:lnTo>
                    <a:pt x="152" y="636"/>
                  </a:lnTo>
                  <a:lnTo>
                    <a:pt x="129" y="646"/>
                  </a:lnTo>
                  <a:lnTo>
                    <a:pt x="152" y="649"/>
                  </a:lnTo>
                  <a:lnTo>
                    <a:pt x="123" y="655"/>
                  </a:lnTo>
                  <a:lnTo>
                    <a:pt x="155" y="661"/>
                  </a:lnTo>
                  <a:lnTo>
                    <a:pt x="126" y="671"/>
                  </a:lnTo>
                  <a:lnTo>
                    <a:pt x="155" y="680"/>
                  </a:lnTo>
                  <a:lnTo>
                    <a:pt x="123" y="687"/>
                  </a:lnTo>
                  <a:lnTo>
                    <a:pt x="152" y="696"/>
                  </a:lnTo>
                  <a:lnTo>
                    <a:pt x="120" y="706"/>
                  </a:lnTo>
                  <a:lnTo>
                    <a:pt x="148" y="709"/>
                  </a:lnTo>
                  <a:lnTo>
                    <a:pt x="114" y="721"/>
                  </a:lnTo>
                  <a:lnTo>
                    <a:pt x="139" y="721"/>
                  </a:lnTo>
                  <a:lnTo>
                    <a:pt x="114" y="734"/>
                  </a:lnTo>
                  <a:lnTo>
                    <a:pt x="104" y="753"/>
                  </a:lnTo>
                  <a:lnTo>
                    <a:pt x="126" y="756"/>
                  </a:lnTo>
                  <a:lnTo>
                    <a:pt x="142" y="724"/>
                  </a:lnTo>
                  <a:lnTo>
                    <a:pt x="148" y="721"/>
                  </a:lnTo>
                  <a:lnTo>
                    <a:pt x="161" y="715"/>
                  </a:lnTo>
                  <a:lnTo>
                    <a:pt x="174" y="683"/>
                  </a:lnTo>
                  <a:lnTo>
                    <a:pt x="177" y="674"/>
                  </a:lnTo>
                  <a:lnTo>
                    <a:pt x="161" y="652"/>
                  </a:lnTo>
                  <a:lnTo>
                    <a:pt x="161" y="630"/>
                  </a:lnTo>
                  <a:lnTo>
                    <a:pt x="161" y="586"/>
                  </a:lnTo>
                  <a:lnTo>
                    <a:pt x="133" y="520"/>
                  </a:lnTo>
                  <a:lnTo>
                    <a:pt x="73" y="388"/>
                  </a:lnTo>
                  <a:lnTo>
                    <a:pt x="57" y="340"/>
                  </a:lnTo>
                  <a:lnTo>
                    <a:pt x="54" y="303"/>
                  </a:lnTo>
                  <a:lnTo>
                    <a:pt x="57" y="221"/>
                  </a:lnTo>
                  <a:lnTo>
                    <a:pt x="63" y="230"/>
                  </a:lnTo>
                  <a:lnTo>
                    <a:pt x="60" y="202"/>
                  </a:lnTo>
                  <a:lnTo>
                    <a:pt x="54" y="170"/>
                  </a:lnTo>
                  <a:lnTo>
                    <a:pt x="57" y="136"/>
                  </a:lnTo>
                  <a:lnTo>
                    <a:pt x="67" y="136"/>
                  </a:lnTo>
                  <a:lnTo>
                    <a:pt x="98" y="101"/>
                  </a:lnTo>
                  <a:lnTo>
                    <a:pt x="89" y="85"/>
                  </a:lnTo>
                  <a:lnTo>
                    <a:pt x="70" y="114"/>
                  </a:lnTo>
                  <a:lnTo>
                    <a:pt x="57" y="107"/>
                  </a:lnTo>
                  <a:lnTo>
                    <a:pt x="32" y="70"/>
                  </a:lnTo>
                  <a:lnTo>
                    <a:pt x="13" y="26"/>
                  </a:lnTo>
                  <a:lnTo>
                    <a:pt x="4" y="0"/>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4" name="Freeform 145"/>
            <p:cNvSpPr>
              <a:spLocks/>
            </p:cNvSpPr>
            <p:nvPr/>
          </p:nvSpPr>
          <p:spPr bwMode="auto">
            <a:xfrm>
              <a:off x="4152" y="2165"/>
              <a:ext cx="16" cy="20"/>
            </a:xfrm>
            <a:custGeom>
              <a:avLst/>
              <a:gdLst>
                <a:gd name="T0" fmla="*/ 0 w 29"/>
                <a:gd name="T1" fmla="*/ 0 h 35"/>
                <a:gd name="T2" fmla="*/ 1 w 29"/>
                <a:gd name="T3" fmla="*/ 1 h 35"/>
                <a:gd name="T4" fmla="*/ 1 w 29"/>
                <a:gd name="T5" fmla="*/ 1 h 35"/>
                <a:gd name="T6" fmla="*/ 1 w 29"/>
                <a:gd name="T7" fmla="*/ 1 h 35"/>
                <a:gd name="T8" fmla="*/ 1 w 29"/>
                <a:gd name="T9" fmla="*/ 1 h 35"/>
                <a:gd name="T10" fmla="*/ 1 w 29"/>
                <a:gd name="T11" fmla="*/ 1 h 35"/>
                <a:gd name="T12" fmla="*/ 0 w 29"/>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35">
                  <a:moveTo>
                    <a:pt x="0" y="0"/>
                  </a:moveTo>
                  <a:lnTo>
                    <a:pt x="7" y="22"/>
                  </a:lnTo>
                  <a:lnTo>
                    <a:pt x="10" y="35"/>
                  </a:lnTo>
                  <a:lnTo>
                    <a:pt x="29" y="28"/>
                  </a:lnTo>
                  <a:lnTo>
                    <a:pt x="19" y="19"/>
                  </a:lnTo>
                  <a:lnTo>
                    <a:pt x="10" y="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5" name="Freeform 146"/>
            <p:cNvSpPr>
              <a:spLocks/>
            </p:cNvSpPr>
            <p:nvPr/>
          </p:nvSpPr>
          <p:spPr bwMode="auto">
            <a:xfrm>
              <a:off x="4156" y="2195"/>
              <a:ext cx="55" cy="57"/>
            </a:xfrm>
            <a:custGeom>
              <a:avLst/>
              <a:gdLst>
                <a:gd name="T0" fmla="*/ 1 w 97"/>
                <a:gd name="T1" fmla="*/ 0 h 104"/>
                <a:gd name="T2" fmla="*/ 1 w 97"/>
                <a:gd name="T3" fmla="*/ 1 h 104"/>
                <a:gd name="T4" fmla="*/ 1 w 97"/>
                <a:gd name="T5" fmla="*/ 1 h 104"/>
                <a:gd name="T6" fmla="*/ 1 w 97"/>
                <a:gd name="T7" fmla="*/ 1 h 104"/>
                <a:gd name="T8" fmla="*/ 0 w 97"/>
                <a:gd name="T9" fmla="*/ 1 h 104"/>
                <a:gd name="T10" fmla="*/ 0 w 97"/>
                <a:gd name="T11" fmla="*/ 1 h 104"/>
                <a:gd name="T12" fmla="*/ 1 w 97"/>
                <a:gd name="T13" fmla="*/ 1 h 104"/>
                <a:gd name="T14" fmla="*/ 1 w 97"/>
                <a:gd name="T15" fmla="*/ 1 h 104"/>
                <a:gd name="T16" fmla="*/ 1 w 97"/>
                <a:gd name="T17" fmla="*/ 1 h 104"/>
                <a:gd name="T18" fmla="*/ 1 w 97"/>
                <a:gd name="T19" fmla="*/ 1 h 104"/>
                <a:gd name="T20" fmla="*/ 1 w 97"/>
                <a:gd name="T21" fmla="*/ 1 h 104"/>
                <a:gd name="T22" fmla="*/ 1 w 97"/>
                <a:gd name="T23" fmla="*/ 1 h 104"/>
                <a:gd name="T24" fmla="*/ 1 w 97"/>
                <a:gd name="T25" fmla="*/ 1 h 104"/>
                <a:gd name="T26" fmla="*/ 1 w 97"/>
                <a:gd name="T27" fmla="*/ 0 h 104"/>
                <a:gd name="T28" fmla="*/ 1 w 97"/>
                <a:gd name="T29" fmla="*/ 1 h 104"/>
                <a:gd name="T30" fmla="*/ 1 w 97"/>
                <a:gd name="T31" fmla="*/ 1 h 104"/>
                <a:gd name="T32" fmla="*/ 1 w 97"/>
                <a:gd name="T33" fmla="*/ 1 h 104"/>
                <a:gd name="T34" fmla="*/ 1 w 97"/>
                <a:gd name="T35" fmla="*/ 1 h 104"/>
                <a:gd name="T36" fmla="*/ 1 w 97"/>
                <a:gd name="T37" fmla="*/ 1 h 104"/>
                <a:gd name="T38" fmla="*/ 1 w 97"/>
                <a:gd name="T39" fmla="*/ 0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104">
                  <a:moveTo>
                    <a:pt x="3" y="0"/>
                  </a:moveTo>
                  <a:lnTo>
                    <a:pt x="6" y="19"/>
                  </a:lnTo>
                  <a:lnTo>
                    <a:pt x="12" y="34"/>
                  </a:lnTo>
                  <a:lnTo>
                    <a:pt x="15" y="56"/>
                  </a:lnTo>
                  <a:lnTo>
                    <a:pt x="0" y="34"/>
                  </a:lnTo>
                  <a:lnTo>
                    <a:pt x="0" y="50"/>
                  </a:lnTo>
                  <a:lnTo>
                    <a:pt x="19" y="75"/>
                  </a:lnTo>
                  <a:lnTo>
                    <a:pt x="28" y="94"/>
                  </a:lnTo>
                  <a:lnTo>
                    <a:pt x="59" y="104"/>
                  </a:lnTo>
                  <a:lnTo>
                    <a:pt x="75" y="82"/>
                  </a:lnTo>
                  <a:lnTo>
                    <a:pt x="94" y="63"/>
                  </a:lnTo>
                  <a:lnTo>
                    <a:pt x="97" y="41"/>
                  </a:lnTo>
                  <a:lnTo>
                    <a:pt x="94" y="28"/>
                  </a:lnTo>
                  <a:lnTo>
                    <a:pt x="97" y="0"/>
                  </a:lnTo>
                  <a:lnTo>
                    <a:pt x="78" y="25"/>
                  </a:lnTo>
                  <a:lnTo>
                    <a:pt x="72" y="66"/>
                  </a:lnTo>
                  <a:lnTo>
                    <a:pt x="50" y="75"/>
                  </a:lnTo>
                  <a:lnTo>
                    <a:pt x="34" y="69"/>
                  </a:lnTo>
                  <a:lnTo>
                    <a:pt x="22" y="34"/>
                  </a:lnTo>
                  <a:lnTo>
                    <a:pt x="3"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6" name="Freeform 147"/>
            <p:cNvSpPr>
              <a:spLocks/>
            </p:cNvSpPr>
            <p:nvPr/>
          </p:nvSpPr>
          <p:spPr bwMode="auto">
            <a:xfrm>
              <a:off x="4167" y="2190"/>
              <a:ext cx="39" cy="17"/>
            </a:xfrm>
            <a:custGeom>
              <a:avLst/>
              <a:gdLst>
                <a:gd name="T0" fmla="*/ 1 w 69"/>
                <a:gd name="T1" fmla="*/ 0 h 32"/>
                <a:gd name="T2" fmla="*/ 0 w 69"/>
                <a:gd name="T3" fmla="*/ 1 h 32"/>
                <a:gd name="T4" fmla="*/ 0 w 69"/>
                <a:gd name="T5" fmla="*/ 1 h 32"/>
                <a:gd name="T6" fmla="*/ 1 w 69"/>
                <a:gd name="T7" fmla="*/ 1 h 32"/>
                <a:gd name="T8" fmla="*/ 1 w 69"/>
                <a:gd name="T9" fmla="*/ 1 h 32"/>
                <a:gd name="T10" fmla="*/ 1 w 69"/>
                <a:gd name="T11" fmla="*/ 1 h 32"/>
                <a:gd name="T12" fmla="*/ 1 w 69"/>
                <a:gd name="T13" fmla="*/ 0 h 32"/>
                <a:gd name="T14" fmla="*/ 1 w 69"/>
                <a:gd name="T15" fmla="*/ 1 h 32"/>
                <a:gd name="T16" fmla="*/ 1 w 69"/>
                <a:gd name="T17" fmla="*/ 0 h 32"/>
                <a:gd name="T18" fmla="*/ 1 w 69"/>
                <a:gd name="T19" fmla="*/ 0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9" h="32">
                  <a:moveTo>
                    <a:pt x="6" y="0"/>
                  </a:moveTo>
                  <a:lnTo>
                    <a:pt x="0" y="7"/>
                  </a:lnTo>
                  <a:lnTo>
                    <a:pt x="0" y="19"/>
                  </a:lnTo>
                  <a:lnTo>
                    <a:pt x="34" y="32"/>
                  </a:lnTo>
                  <a:lnTo>
                    <a:pt x="53" y="22"/>
                  </a:lnTo>
                  <a:lnTo>
                    <a:pt x="69" y="7"/>
                  </a:lnTo>
                  <a:lnTo>
                    <a:pt x="66" y="0"/>
                  </a:lnTo>
                  <a:lnTo>
                    <a:pt x="37" y="13"/>
                  </a:lnTo>
                  <a:lnTo>
                    <a:pt x="22" y="0"/>
                  </a:lnTo>
                  <a:lnTo>
                    <a:pt x="6"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7" name="Freeform 148"/>
            <p:cNvSpPr>
              <a:spLocks/>
            </p:cNvSpPr>
            <p:nvPr/>
          </p:nvSpPr>
          <p:spPr bwMode="auto">
            <a:xfrm>
              <a:off x="4193" y="2151"/>
              <a:ext cx="23" cy="37"/>
            </a:xfrm>
            <a:custGeom>
              <a:avLst/>
              <a:gdLst>
                <a:gd name="T0" fmla="*/ 0 w 41"/>
                <a:gd name="T1" fmla="*/ 1 h 66"/>
                <a:gd name="T2" fmla="*/ 1 w 41"/>
                <a:gd name="T3" fmla="*/ 1 h 66"/>
                <a:gd name="T4" fmla="*/ 1 w 41"/>
                <a:gd name="T5" fmla="*/ 1 h 66"/>
                <a:gd name="T6" fmla="*/ 1 w 41"/>
                <a:gd name="T7" fmla="*/ 1 h 66"/>
                <a:gd name="T8" fmla="*/ 1 w 41"/>
                <a:gd name="T9" fmla="*/ 0 h 66"/>
                <a:gd name="T10" fmla="*/ 1 w 41"/>
                <a:gd name="T11" fmla="*/ 1 h 66"/>
                <a:gd name="T12" fmla="*/ 1 w 41"/>
                <a:gd name="T13" fmla="*/ 1 h 66"/>
                <a:gd name="T14" fmla="*/ 0 w 41"/>
                <a:gd name="T15" fmla="*/ 1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66">
                  <a:moveTo>
                    <a:pt x="0" y="31"/>
                  </a:moveTo>
                  <a:lnTo>
                    <a:pt x="22" y="53"/>
                  </a:lnTo>
                  <a:lnTo>
                    <a:pt x="28" y="66"/>
                  </a:lnTo>
                  <a:lnTo>
                    <a:pt x="38" y="35"/>
                  </a:lnTo>
                  <a:lnTo>
                    <a:pt x="41" y="0"/>
                  </a:lnTo>
                  <a:lnTo>
                    <a:pt x="31" y="28"/>
                  </a:lnTo>
                  <a:lnTo>
                    <a:pt x="19" y="31"/>
                  </a:lnTo>
                  <a:lnTo>
                    <a:pt x="0" y="31"/>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8" name="Freeform 149"/>
            <p:cNvSpPr>
              <a:spLocks/>
            </p:cNvSpPr>
            <p:nvPr/>
          </p:nvSpPr>
          <p:spPr bwMode="auto">
            <a:xfrm>
              <a:off x="4164" y="2100"/>
              <a:ext cx="31" cy="56"/>
            </a:xfrm>
            <a:custGeom>
              <a:avLst/>
              <a:gdLst>
                <a:gd name="T0" fmla="*/ 1 w 54"/>
                <a:gd name="T1" fmla="*/ 1 h 103"/>
                <a:gd name="T2" fmla="*/ 0 w 54"/>
                <a:gd name="T3" fmla="*/ 1 h 103"/>
                <a:gd name="T4" fmla="*/ 1 w 54"/>
                <a:gd name="T5" fmla="*/ 1 h 103"/>
                <a:gd name="T6" fmla="*/ 1 w 54"/>
                <a:gd name="T7" fmla="*/ 1 h 103"/>
                <a:gd name="T8" fmla="*/ 1 w 54"/>
                <a:gd name="T9" fmla="*/ 1 h 103"/>
                <a:gd name="T10" fmla="*/ 1 w 54"/>
                <a:gd name="T11" fmla="*/ 1 h 103"/>
                <a:gd name="T12" fmla="*/ 1 w 54"/>
                <a:gd name="T13" fmla="*/ 1 h 103"/>
                <a:gd name="T14" fmla="*/ 1 w 54"/>
                <a:gd name="T15" fmla="*/ 1 h 103"/>
                <a:gd name="T16" fmla="*/ 1 w 54"/>
                <a:gd name="T17" fmla="*/ 0 h 103"/>
                <a:gd name="T18" fmla="*/ 1 w 54"/>
                <a:gd name="T19" fmla="*/ 1 h 103"/>
                <a:gd name="T20" fmla="*/ 1 w 54"/>
                <a:gd name="T21" fmla="*/ 1 h 1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 h="103">
                  <a:moveTo>
                    <a:pt x="4" y="40"/>
                  </a:moveTo>
                  <a:lnTo>
                    <a:pt x="0" y="66"/>
                  </a:lnTo>
                  <a:lnTo>
                    <a:pt x="13" y="81"/>
                  </a:lnTo>
                  <a:lnTo>
                    <a:pt x="29" y="85"/>
                  </a:lnTo>
                  <a:lnTo>
                    <a:pt x="54" y="103"/>
                  </a:lnTo>
                  <a:lnTo>
                    <a:pt x="54" y="88"/>
                  </a:lnTo>
                  <a:lnTo>
                    <a:pt x="35" y="62"/>
                  </a:lnTo>
                  <a:lnTo>
                    <a:pt x="16" y="28"/>
                  </a:lnTo>
                  <a:lnTo>
                    <a:pt x="19" y="0"/>
                  </a:lnTo>
                  <a:lnTo>
                    <a:pt x="4" y="18"/>
                  </a:lnTo>
                  <a:lnTo>
                    <a:pt x="4" y="4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19" name="Freeform 150"/>
            <p:cNvSpPr>
              <a:spLocks/>
            </p:cNvSpPr>
            <p:nvPr/>
          </p:nvSpPr>
          <p:spPr bwMode="auto">
            <a:xfrm>
              <a:off x="4202" y="1983"/>
              <a:ext cx="51" cy="430"/>
            </a:xfrm>
            <a:custGeom>
              <a:avLst/>
              <a:gdLst>
                <a:gd name="T0" fmla="*/ 1 w 91"/>
                <a:gd name="T1" fmla="*/ 0 h 780"/>
                <a:gd name="T2" fmla="*/ 1 w 91"/>
                <a:gd name="T3" fmla="*/ 1 h 780"/>
                <a:gd name="T4" fmla="*/ 1 w 91"/>
                <a:gd name="T5" fmla="*/ 1 h 780"/>
                <a:gd name="T6" fmla="*/ 1 w 91"/>
                <a:gd name="T7" fmla="*/ 2 h 780"/>
                <a:gd name="T8" fmla="*/ 0 w 91"/>
                <a:gd name="T9" fmla="*/ 1 h 780"/>
                <a:gd name="T10" fmla="*/ 1 w 91"/>
                <a:gd name="T11" fmla="*/ 2 h 780"/>
                <a:gd name="T12" fmla="*/ 1 w 91"/>
                <a:gd name="T13" fmla="*/ 2 h 780"/>
                <a:gd name="T14" fmla="*/ 1 w 91"/>
                <a:gd name="T15" fmla="*/ 2 h 780"/>
                <a:gd name="T16" fmla="*/ 1 w 91"/>
                <a:gd name="T17" fmla="*/ 3 h 780"/>
                <a:gd name="T18" fmla="*/ 1 w 91"/>
                <a:gd name="T19" fmla="*/ 3 h 780"/>
                <a:gd name="T20" fmla="*/ 1 w 91"/>
                <a:gd name="T21" fmla="*/ 4 h 780"/>
                <a:gd name="T22" fmla="*/ 1 w 91"/>
                <a:gd name="T23" fmla="*/ 4 h 780"/>
                <a:gd name="T24" fmla="*/ 1 w 91"/>
                <a:gd name="T25" fmla="*/ 4 h 780"/>
                <a:gd name="T26" fmla="*/ 1 w 91"/>
                <a:gd name="T27" fmla="*/ 4 h 780"/>
                <a:gd name="T28" fmla="*/ 1 w 91"/>
                <a:gd name="T29" fmla="*/ 4 h 780"/>
                <a:gd name="T30" fmla="*/ 1 w 91"/>
                <a:gd name="T31" fmla="*/ 5 h 780"/>
                <a:gd name="T32" fmla="*/ 1 w 91"/>
                <a:gd name="T33" fmla="*/ 5 h 780"/>
                <a:gd name="T34" fmla="*/ 1 w 91"/>
                <a:gd name="T35" fmla="*/ 6 h 780"/>
                <a:gd name="T36" fmla="*/ 1 w 91"/>
                <a:gd name="T37" fmla="*/ 6 h 780"/>
                <a:gd name="T38" fmla="*/ 1 w 91"/>
                <a:gd name="T39" fmla="*/ 6 h 780"/>
                <a:gd name="T40" fmla="*/ 1 w 91"/>
                <a:gd name="T41" fmla="*/ 7 h 780"/>
                <a:gd name="T42" fmla="*/ 1 w 91"/>
                <a:gd name="T43" fmla="*/ 6 h 780"/>
                <a:gd name="T44" fmla="*/ 1 w 91"/>
                <a:gd name="T45" fmla="*/ 6 h 780"/>
                <a:gd name="T46" fmla="*/ 1 w 91"/>
                <a:gd name="T47" fmla="*/ 6 h 780"/>
                <a:gd name="T48" fmla="*/ 1 w 91"/>
                <a:gd name="T49" fmla="*/ 5 h 780"/>
                <a:gd name="T50" fmla="*/ 1 w 91"/>
                <a:gd name="T51" fmla="*/ 4 h 780"/>
                <a:gd name="T52" fmla="*/ 1 w 91"/>
                <a:gd name="T53" fmla="*/ 3 h 780"/>
                <a:gd name="T54" fmla="*/ 1 w 91"/>
                <a:gd name="T55" fmla="*/ 3 h 780"/>
                <a:gd name="T56" fmla="*/ 1 w 91"/>
                <a:gd name="T57" fmla="*/ 2 h 780"/>
                <a:gd name="T58" fmla="*/ 1 w 91"/>
                <a:gd name="T59" fmla="*/ 1 h 780"/>
                <a:gd name="T60" fmla="*/ 1 w 91"/>
                <a:gd name="T61" fmla="*/ 1 h 780"/>
                <a:gd name="T62" fmla="*/ 1 w 91"/>
                <a:gd name="T63" fmla="*/ 0 h 7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1" h="780">
                  <a:moveTo>
                    <a:pt x="6" y="0"/>
                  </a:moveTo>
                  <a:lnTo>
                    <a:pt x="18" y="75"/>
                  </a:lnTo>
                  <a:lnTo>
                    <a:pt x="22" y="129"/>
                  </a:lnTo>
                  <a:lnTo>
                    <a:pt x="22" y="176"/>
                  </a:lnTo>
                  <a:lnTo>
                    <a:pt x="0" y="151"/>
                  </a:lnTo>
                  <a:lnTo>
                    <a:pt x="9" y="198"/>
                  </a:lnTo>
                  <a:lnTo>
                    <a:pt x="28" y="255"/>
                  </a:lnTo>
                  <a:lnTo>
                    <a:pt x="31" y="302"/>
                  </a:lnTo>
                  <a:lnTo>
                    <a:pt x="34" y="362"/>
                  </a:lnTo>
                  <a:lnTo>
                    <a:pt x="28" y="387"/>
                  </a:lnTo>
                  <a:lnTo>
                    <a:pt x="9" y="428"/>
                  </a:lnTo>
                  <a:lnTo>
                    <a:pt x="9" y="443"/>
                  </a:lnTo>
                  <a:lnTo>
                    <a:pt x="25" y="425"/>
                  </a:lnTo>
                  <a:lnTo>
                    <a:pt x="50" y="506"/>
                  </a:lnTo>
                  <a:lnTo>
                    <a:pt x="56" y="538"/>
                  </a:lnTo>
                  <a:lnTo>
                    <a:pt x="50" y="566"/>
                  </a:lnTo>
                  <a:lnTo>
                    <a:pt x="50" y="591"/>
                  </a:lnTo>
                  <a:lnTo>
                    <a:pt x="62" y="642"/>
                  </a:lnTo>
                  <a:lnTo>
                    <a:pt x="62" y="705"/>
                  </a:lnTo>
                  <a:lnTo>
                    <a:pt x="72" y="739"/>
                  </a:lnTo>
                  <a:lnTo>
                    <a:pt x="91" y="780"/>
                  </a:lnTo>
                  <a:lnTo>
                    <a:pt x="81" y="739"/>
                  </a:lnTo>
                  <a:lnTo>
                    <a:pt x="88" y="717"/>
                  </a:lnTo>
                  <a:lnTo>
                    <a:pt x="78" y="708"/>
                  </a:lnTo>
                  <a:lnTo>
                    <a:pt x="66" y="607"/>
                  </a:lnTo>
                  <a:lnTo>
                    <a:pt x="69" y="528"/>
                  </a:lnTo>
                  <a:lnTo>
                    <a:pt x="37" y="406"/>
                  </a:lnTo>
                  <a:lnTo>
                    <a:pt x="40" y="340"/>
                  </a:lnTo>
                  <a:lnTo>
                    <a:pt x="31" y="198"/>
                  </a:lnTo>
                  <a:lnTo>
                    <a:pt x="28" y="116"/>
                  </a:lnTo>
                  <a:lnTo>
                    <a:pt x="28" y="25"/>
                  </a:lnTo>
                  <a:lnTo>
                    <a:pt x="6"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0" name="Freeform 151"/>
            <p:cNvSpPr>
              <a:spLocks/>
            </p:cNvSpPr>
            <p:nvPr/>
          </p:nvSpPr>
          <p:spPr bwMode="auto">
            <a:xfrm>
              <a:off x="4250" y="2394"/>
              <a:ext cx="39" cy="120"/>
            </a:xfrm>
            <a:custGeom>
              <a:avLst/>
              <a:gdLst>
                <a:gd name="T0" fmla="*/ 1 w 69"/>
                <a:gd name="T1" fmla="*/ 0 h 217"/>
                <a:gd name="T2" fmla="*/ 0 w 69"/>
                <a:gd name="T3" fmla="*/ 1 h 217"/>
                <a:gd name="T4" fmla="*/ 1 w 69"/>
                <a:gd name="T5" fmla="*/ 1 h 217"/>
                <a:gd name="T6" fmla="*/ 1 w 69"/>
                <a:gd name="T7" fmla="*/ 1 h 217"/>
                <a:gd name="T8" fmla="*/ 1 w 69"/>
                <a:gd name="T9" fmla="*/ 1 h 217"/>
                <a:gd name="T10" fmla="*/ 1 w 69"/>
                <a:gd name="T11" fmla="*/ 1 h 217"/>
                <a:gd name="T12" fmla="*/ 1 w 69"/>
                <a:gd name="T13" fmla="*/ 1 h 217"/>
                <a:gd name="T14" fmla="*/ 1 w 69"/>
                <a:gd name="T15" fmla="*/ 2 h 217"/>
                <a:gd name="T16" fmla="*/ 1 w 69"/>
                <a:gd name="T17" fmla="*/ 2 h 217"/>
                <a:gd name="T18" fmla="*/ 1 w 69"/>
                <a:gd name="T19" fmla="*/ 2 h 217"/>
                <a:gd name="T20" fmla="*/ 1 w 69"/>
                <a:gd name="T21" fmla="*/ 1 h 217"/>
                <a:gd name="T22" fmla="*/ 1 w 69"/>
                <a:gd name="T23" fmla="*/ 1 h 217"/>
                <a:gd name="T24" fmla="*/ 1 w 69"/>
                <a:gd name="T25" fmla="*/ 1 h 217"/>
                <a:gd name="T26" fmla="*/ 1 w 69"/>
                <a:gd name="T27" fmla="*/ 1 h 217"/>
                <a:gd name="T28" fmla="*/ 1 w 69"/>
                <a:gd name="T29" fmla="*/ 1 h 217"/>
                <a:gd name="T30" fmla="*/ 1 w 69"/>
                <a:gd name="T31" fmla="*/ 1 h 217"/>
                <a:gd name="T32" fmla="*/ 1 w 69"/>
                <a:gd name="T33" fmla="*/ 1 h 217"/>
                <a:gd name="T34" fmla="*/ 1 w 69"/>
                <a:gd name="T35" fmla="*/ 1 h 217"/>
                <a:gd name="T36" fmla="*/ 1 w 69"/>
                <a:gd name="T37" fmla="*/ 1 h 217"/>
                <a:gd name="T38" fmla="*/ 1 w 69"/>
                <a:gd name="T39" fmla="*/ 1 h 217"/>
                <a:gd name="T40" fmla="*/ 1 w 69"/>
                <a:gd name="T41" fmla="*/ 1 h 217"/>
                <a:gd name="T42" fmla="*/ 1 w 69"/>
                <a:gd name="T43" fmla="*/ 1 h 217"/>
                <a:gd name="T44" fmla="*/ 1 w 69"/>
                <a:gd name="T45" fmla="*/ 1 h 217"/>
                <a:gd name="T46" fmla="*/ 1 w 69"/>
                <a:gd name="T47" fmla="*/ 1 h 217"/>
                <a:gd name="T48" fmla="*/ 1 w 69"/>
                <a:gd name="T49" fmla="*/ 1 h 217"/>
                <a:gd name="T50" fmla="*/ 1 w 69"/>
                <a:gd name="T51" fmla="*/ 1 h 217"/>
                <a:gd name="T52" fmla="*/ 1 w 69"/>
                <a:gd name="T53" fmla="*/ 1 h 217"/>
                <a:gd name="T54" fmla="*/ 1 w 69"/>
                <a:gd name="T55" fmla="*/ 1 h 217"/>
                <a:gd name="T56" fmla="*/ 1 w 69"/>
                <a:gd name="T57" fmla="*/ 0 h 2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9" h="217">
                  <a:moveTo>
                    <a:pt x="9" y="0"/>
                  </a:moveTo>
                  <a:lnTo>
                    <a:pt x="0" y="19"/>
                  </a:lnTo>
                  <a:lnTo>
                    <a:pt x="9" y="47"/>
                  </a:lnTo>
                  <a:lnTo>
                    <a:pt x="22" y="72"/>
                  </a:lnTo>
                  <a:lnTo>
                    <a:pt x="12" y="94"/>
                  </a:lnTo>
                  <a:lnTo>
                    <a:pt x="18" y="122"/>
                  </a:lnTo>
                  <a:lnTo>
                    <a:pt x="15" y="160"/>
                  </a:lnTo>
                  <a:lnTo>
                    <a:pt x="9" y="192"/>
                  </a:lnTo>
                  <a:lnTo>
                    <a:pt x="15" y="217"/>
                  </a:lnTo>
                  <a:lnTo>
                    <a:pt x="25" y="182"/>
                  </a:lnTo>
                  <a:lnTo>
                    <a:pt x="69" y="160"/>
                  </a:lnTo>
                  <a:lnTo>
                    <a:pt x="53" y="148"/>
                  </a:lnTo>
                  <a:lnTo>
                    <a:pt x="44" y="119"/>
                  </a:lnTo>
                  <a:lnTo>
                    <a:pt x="69" y="94"/>
                  </a:lnTo>
                  <a:lnTo>
                    <a:pt x="37" y="113"/>
                  </a:lnTo>
                  <a:lnTo>
                    <a:pt x="66" y="78"/>
                  </a:lnTo>
                  <a:lnTo>
                    <a:pt x="31" y="100"/>
                  </a:lnTo>
                  <a:lnTo>
                    <a:pt x="59" y="72"/>
                  </a:lnTo>
                  <a:lnTo>
                    <a:pt x="28" y="85"/>
                  </a:lnTo>
                  <a:lnTo>
                    <a:pt x="53" y="60"/>
                  </a:lnTo>
                  <a:lnTo>
                    <a:pt x="31" y="72"/>
                  </a:lnTo>
                  <a:lnTo>
                    <a:pt x="50" y="50"/>
                  </a:lnTo>
                  <a:lnTo>
                    <a:pt x="31" y="63"/>
                  </a:lnTo>
                  <a:lnTo>
                    <a:pt x="44" y="37"/>
                  </a:lnTo>
                  <a:lnTo>
                    <a:pt x="28" y="50"/>
                  </a:lnTo>
                  <a:lnTo>
                    <a:pt x="18" y="34"/>
                  </a:lnTo>
                  <a:lnTo>
                    <a:pt x="31" y="19"/>
                  </a:lnTo>
                  <a:lnTo>
                    <a:pt x="18" y="15"/>
                  </a:lnTo>
                  <a:lnTo>
                    <a:pt x="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1" name="Freeform 152"/>
            <p:cNvSpPr>
              <a:spLocks/>
            </p:cNvSpPr>
            <p:nvPr/>
          </p:nvSpPr>
          <p:spPr bwMode="auto">
            <a:xfrm>
              <a:off x="4140" y="2372"/>
              <a:ext cx="32" cy="144"/>
            </a:xfrm>
            <a:custGeom>
              <a:avLst/>
              <a:gdLst>
                <a:gd name="T0" fmla="*/ 0 w 57"/>
                <a:gd name="T1" fmla="*/ 1 h 261"/>
                <a:gd name="T2" fmla="*/ 1 w 57"/>
                <a:gd name="T3" fmla="*/ 1 h 261"/>
                <a:gd name="T4" fmla="*/ 1 w 57"/>
                <a:gd name="T5" fmla="*/ 1 h 261"/>
                <a:gd name="T6" fmla="*/ 1 w 57"/>
                <a:gd name="T7" fmla="*/ 2 h 261"/>
                <a:gd name="T8" fmla="*/ 0 w 57"/>
                <a:gd name="T9" fmla="*/ 2 h 261"/>
                <a:gd name="T10" fmla="*/ 1 w 57"/>
                <a:gd name="T11" fmla="*/ 2 h 261"/>
                <a:gd name="T12" fmla="*/ 1 w 57"/>
                <a:gd name="T13" fmla="*/ 2 h 261"/>
                <a:gd name="T14" fmla="*/ 1 w 57"/>
                <a:gd name="T15" fmla="*/ 2 h 261"/>
                <a:gd name="T16" fmla="*/ 1 w 57"/>
                <a:gd name="T17" fmla="*/ 2 h 261"/>
                <a:gd name="T18" fmla="*/ 1 w 57"/>
                <a:gd name="T19" fmla="*/ 1 h 261"/>
                <a:gd name="T20" fmla="*/ 1 w 57"/>
                <a:gd name="T21" fmla="*/ 1 h 261"/>
                <a:gd name="T22" fmla="*/ 1 w 57"/>
                <a:gd name="T23" fmla="*/ 1 h 261"/>
                <a:gd name="T24" fmla="*/ 1 w 57"/>
                <a:gd name="T25" fmla="*/ 1 h 261"/>
                <a:gd name="T26" fmla="*/ 1 w 57"/>
                <a:gd name="T27" fmla="*/ 1 h 261"/>
                <a:gd name="T28" fmla="*/ 1 w 57"/>
                <a:gd name="T29" fmla="*/ 1 h 261"/>
                <a:gd name="T30" fmla="*/ 1 w 57"/>
                <a:gd name="T31" fmla="*/ 0 h 261"/>
                <a:gd name="T32" fmla="*/ 1 w 57"/>
                <a:gd name="T33" fmla="*/ 1 h 261"/>
                <a:gd name="T34" fmla="*/ 1 w 57"/>
                <a:gd name="T35" fmla="*/ 0 h 261"/>
                <a:gd name="T36" fmla="*/ 0 w 57"/>
                <a:gd name="T37" fmla="*/ 1 h 2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7" h="261">
                  <a:moveTo>
                    <a:pt x="0" y="12"/>
                  </a:moveTo>
                  <a:lnTo>
                    <a:pt x="38" y="41"/>
                  </a:lnTo>
                  <a:lnTo>
                    <a:pt x="44" y="104"/>
                  </a:lnTo>
                  <a:lnTo>
                    <a:pt x="26" y="192"/>
                  </a:lnTo>
                  <a:lnTo>
                    <a:pt x="0" y="239"/>
                  </a:lnTo>
                  <a:lnTo>
                    <a:pt x="10" y="261"/>
                  </a:lnTo>
                  <a:lnTo>
                    <a:pt x="44" y="248"/>
                  </a:lnTo>
                  <a:lnTo>
                    <a:pt x="19" y="233"/>
                  </a:lnTo>
                  <a:lnTo>
                    <a:pt x="38" y="179"/>
                  </a:lnTo>
                  <a:lnTo>
                    <a:pt x="54" y="82"/>
                  </a:lnTo>
                  <a:lnTo>
                    <a:pt x="51" y="34"/>
                  </a:lnTo>
                  <a:lnTo>
                    <a:pt x="57" y="12"/>
                  </a:lnTo>
                  <a:lnTo>
                    <a:pt x="41" y="31"/>
                  </a:lnTo>
                  <a:lnTo>
                    <a:pt x="44" y="9"/>
                  </a:lnTo>
                  <a:lnTo>
                    <a:pt x="29" y="22"/>
                  </a:lnTo>
                  <a:lnTo>
                    <a:pt x="35" y="0"/>
                  </a:lnTo>
                  <a:lnTo>
                    <a:pt x="19" y="16"/>
                  </a:lnTo>
                  <a:lnTo>
                    <a:pt x="22" y="0"/>
                  </a:lnTo>
                  <a:lnTo>
                    <a:pt x="0" y="12"/>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2" name="Freeform 153"/>
            <p:cNvSpPr>
              <a:spLocks/>
            </p:cNvSpPr>
            <p:nvPr/>
          </p:nvSpPr>
          <p:spPr bwMode="auto">
            <a:xfrm>
              <a:off x="4248" y="2100"/>
              <a:ext cx="174" cy="379"/>
            </a:xfrm>
            <a:custGeom>
              <a:avLst/>
              <a:gdLst>
                <a:gd name="T0" fmla="*/ 1 w 309"/>
                <a:gd name="T1" fmla="*/ 0 h 689"/>
                <a:gd name="T2" fmla="*/ 0 w 309"/>
                <a:gd name="T3" fmla="*/ 2 h 689"/>
                <a:gd name="T4" fmla="*/ 1 w 309"/>
                <a:gd name="T5" fmla="*/ 3 h 689"/>
                <a:gd name="T6" fmla="*/ 1 w 309"/>
                <a:gd name="T7" fmla="*/ 4 h 689"/>
                <a:gd name="T8" fmla="*/ 1 w 309"/>
                <a:gd name="T9" fmla="*/ 4 h 689"/>
                <a:gd name="T10" fmla="*/ 1 w 309"/>
                <a:gd name="T11" fmla="*/ 4 h 689"/>
                <a:gd name="T12" fmla="*/ 1 w 309"/>
                <a:gd name="T13" fmla="*/ 4 h 689"/>
                <a:gd name="T14" fmla="*/ 1 w 309"/>
                <a:gd name="T15" fmla="*/ 4 h 689"/>
                <a:gd name="T16" fmla="*/ 1 w 309"/>
                <a:gd name="T17" fmla="*/ 4 h 689"/>
                <a:gd name="T18" fmla="*/ 1 w 309"/>
                <a:gd name="T19" fmla="*/ 4 h 689"/>
                <a:gd name="T20" fmla="*/ 1 w 309"/>
                <a:gd name="T21" fmla="*/ 6 h 689"/>
                <a:gd name="T22" fmla="*/ 1 w 309"/>
                <a:gd name="T23" fmla="*/ 6 h 689"/>
                <a:gd name="T24" fmla="*/ 2 w 309"/>
                <a:gd name="T25" fmla="*/ 6 h 689"/>
                <a:gd name="T26" fmla="*/ 3 w 309"/>
                <a:gd name="T27" fmla="*/ 6 h 689"/>
                <a:gd name="T28" fmla="*/ 3 w 309"/>
                <a:gd name="T29" fmla="*/ 6 h 689"/>
                <a:gd name="T30" fmla="*/ 2 w 309"/>
                <a:gd name="T31" fmla="*/ 6 h 689"/>
                <a:gd name="T32" fmla="*/ 1 w 309"/>
                <a:gd name="T33" fmla="*/ 6 h 689"/>
                <a:gd name="T34" fmla="*/ 1 w 309"/>
                <a:gd name="T35" fmla="*/ 5 h 689"/>
                <a:gd name="T36" fmla="*/ 1 w 309"/>
                <a:gd name="T37" fmla="*/ 4 h 689"/>
                <a:gd name="T38" fmla="*/ 1 w 309"/>
                <a:gd name="T39" fmla="*/ 4 h 689"/>
                <a:gd name="T40" fmla="*/ 1 w 309"/>
                <a:gd name="T41" fmla="*/ 3 h 689"/>
                <a:gd name="T42" fmla="*/ 1 w 309"/>
                <a:gd name="T43" fmla="*/ 3 h 689"/>
                <a:gd name="T44" fmla="*/ 1 w 309"/>
                <a:gd name="T45" fmla="*/ 2 h 689"/>
                <a:gd name="T46" fmla="*/ 1 w 309"/>
                <a:gd name="T47" fmla="*/ 1 h 689"/>
                <a:gd name="T48" fmla="*/ 1 w 309"/>
                <a:gd name="T49" fmla="*/ 0 h 6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09" h="689">
                  <a:moveTo>
                    <a:pt x="19" y="0"/>
                  </a:moveTo>
                  <a:lnTo>
                    <a:pt x="0" y="286"/>
                  </a:lnTo>
                  <a:lnTo>
                    <a:pt x="19" y="380"/>
                  </a:lnTo>
                  <a:lnTo>
                    <a:pt x="7" y="418"/>
                  </a:lnTo>
                  <a:lnTo>
                    <a:pt x="13" y="497"/>
                  </a:lnTo>
                  <a:lnTo>
                    <a:pt x="29" y="510"/>
                  </a:lnTo>
                  <a:lnTo>
                    <a:pt x="16" y="528"/>
                  </a:lnTo>
                  <a:lnTo>
                    <a:pt x="29" y="544"/>
                  </a:lnTo>
                  <a:lnTo>
                    <a:pt x="35" y="535"/>
                  </a:lnTo>
                  <a:lnTo>
                    <a:pt x="44" y="557"/>
                  </a:lnTo>
                  <a:lnTo>
                    <a:pt x="101" y="683"/>
                  </a:lnTo>
                  <a:lnTo>
                    <a:pt x="104" y="664"/>
                  </a:lnTo>
                  <a:lnTo>
                    <a:pt x="167" y="664"/>
                  </a:lnTo>
                  <a:lnTo>
                    <a:pt x="309" y="689"/>
                  </a:lnTo>
                  <a:lnTo>
                    <a:pt x="299" y="673"/>
                  </a:lnTo>
                  <a:lnTo>
                    <a:pt x="205" y="661"/>
                  </a:lnTo>
                  <a:lnTo>
                    <a:pt x="98" y="654"/>
                  </a:lnTo>
                  <a:lnTo>
                    <a:pt x="70" y="598"/>
                  </a:lnTo>
                  <a:lnTo>
                    <a:pt x="35" y="503"/>
                  </a:lnTo>
                  <a:lnTo>
                    <a:pt x="26" y="484"/>
                  </a:lnTo>
                  <a:lnTo>
                    <a:pt x="22" y="402"/>
                  </a:lnTo>
                  <a:lnTo>
                    <a:pt x="32" y="365"/>
                  </a:lnTo>
                  <a:lnTo>
                    <a:pt x="10" y="283"/>
                  </a:lnTo>
                  <a:lnTo>
                    <a:pt x="22" y="18"/>
                  </a:lnTo>
                  <a:lnTo>
                    <a:pt x="1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3" name="Freeform 154"/>
            <p:cNvSpPr>
              <a:spLocks/>
            </p:cNvSpPr>
            <p:nvPr/>
          </p:nvSpPr>
          <p:spPr bwMode="auto">
            <a:xfrm>
              <a:off x="4141" y="2508"/>
              <a:ext cx="34" cy="34"/>
            </a:xfrm>
            <a:custGeom>
              <a:avLst/>
              <a:gdLst>
                <a:gd name="T0" fmla="*/ 1 w 60"/>
                <a:gd name="T1" fmla="*/ 1 h 60"/>
                <a:gd name="T2" fmla="*/ 0 w 60"/>
                <a:gd name="T3" fmla="*/ 1 h 60"/>
                <a:gd name="T4" fmla="*/ 1 w 60"/>
                <a:gd name="T5" fmla="*/ 1 h 60"/>
                <a:gd name="T6" fmla="*/ 1 w 60"/>
                <a:gd name="T7" fmla="*/ 1 h 60"/>
                <a:gd name="T8" fmla="*/ 1 w 60"/>
                <a:gd name="T9" fmla="*/ 1 h 60"/>
                <a:gd name="T10" fmla="*/ 1 w 60"/>
                <a:gd name="T11" fmla="*/ 1 h 60"/>
                <a:gd name="T12" fmla="*/ 1 w 60"/>
                <a:gd name="T13" fmla="*/ 0 h 60"/>
                <a:gd name="T14" fmla="*/ 1 w 60"/>
                <a:gd name="T15" fmla="*/ 1 h 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 h="60">
                  <a:moveTo>
                    <a:pt x="7" y="4"/>
                  </a:moveTo>
                  <a:lnTo>
                    <a:pt x="0" y="41"/>
                  </a:lnTo>
                  <a:lnTo>
                    <a:pt x="7" y="60"/>
                  </a:lnTo>
                  <a:lnTo>
                    <a:pt x="60" y="60"/>
                  </a:lnTo>
                  <a:lnTo>
                    <a:pt x="10" y="45"/>
                  </a:lnTo>
                  <a:lnTo>
                    <a:pt x="10" y="29"/>
                  </a:lnTo>
                  <a:lnTo>
                    <a:pt x="16" y="0"/>
                  </a:lnTo>
                  <a:lnTo>
                    <a:pt x="7" y="4"/>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4" name="Freeform 155"/>
            <p:cNvSpPr>
              <a:spLocks/>
            </p:cNvSpPr>
            <p:nvPr/>
          </p:nvSpPr>
          <p:spPr bwMode="auto">
            <a:xfrm>
              <a:off x="4184" y="2508"/>
              <a:ext cx="43" cy="44"/>
            </a:xfrm>
            <a:custGeom>
              <a:avLst/>
              <a:gdLst>
                <a:gd name="T0" fmla="*/ 1 w 76"/>
                <a:gd name="T1" fmla="*/ 0 h 79"/>
                <a:gd name="T2" fmla="*/ 0 w 76"/>
                <a:gd name="T3" fmla="*/ 1 h 79"/>
                <a:gd name="T4" fmla="*/ 1 w 76"/>
                <a:gd name="T5" fmla="*/ 1 h 79"/>
                <a:gd name="T6" fmla="*/ 1 w 76"/>
                <a:gd name="T7" fmla="*/ 1 h 79"/>
                <a:gd name="T8" fmla="*/ 1 w 76"/>
                <a:gd name="T9" fmla="*/ 1 h 79"/>
                <a:gd name="T10" fmla="*/ 1 w 76"/>
                <a:gd name="T11" fmla="*/ 1 h 79"/>
                <a:gd name="T12" fmla="*/ 1 w 76"/>
                <a:gd name="T13" fmla="*/ 1 h 79"/>
                <a:gd name="T14" fmla="*/ 1 w 76"/>
                <a:gd name="T15" fmla="*/ 1 h 79"/>
                <a:gd name="T16" fmla="*/ 1 w 76"/>
                <a:gd name="T17" fmla="*/ 1 h 79"/>
                <a:gd name="T18" fmla="*/ 1 w 76"/>
                <a:gd name="T19" fmla="*/ 1 h 79"/>
                <a:gd name="T20" fmla="*/ 1 w 76"/>
                <a:gd name="T21" fmla="*/ 1 h 79"/>
                <a:gd name="T22" fmla="*/ 1 w 76"/>
                <a:gd name="T23" fmla="*/ 1 h 79"/>
                <a:gd name="T24" fmla="*/ 1 w 76"/>
                <a:gd name="T25" fmla="*/ 1 h 79"/>
                <a:gd name="T26" fmla="*/ 1 w 76"/>
                <a:gd name="T27" fmla="*/ 1 h 79"/>
                <a:gd name="T28" fmla="*/ 1 w 76"/>
                <a:gd name="T29" fmla="*/ 1 h 79"/>
                <a:gd name="T30" fmla="*/ 1 w 76"/>
                <a:gd name="T31" fmla="*/ 1 h 79"/>
                <a:gd name="T32" fmla="*/ 1 w 76"/>
                <a:gd name="T33" fmla="*/ 1 h 79"/>
                <a:gd name="T34" fmla="*/ 1 w 76"/>
                <a:gd name="T35" fmla="*/ 1 h 79"/>
                <a:gd name="T36" fmla="*/ 1 w 76"/>
                <a:gd name="T37" fmla="*/ 1 h 79"/>
                <a:gd name="T38" fmla="*/ 1 w 76"/>
                <a:gd name="T39" fmla="*/ 1 h 79"/>
                <a:gd name="T40" fmla="*/ 1 w 76"/>
                <a:gd name="T41" fmla="*/ 1 h 79"/>
                <a:gd name="T42" fmla="*/ 1 w 76"/>
                <a:gd name="T43" fmla="*/ 0 h 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6" h="79">
                  <a:moveTo>
                    <a:pt x="3" y="0"/>
                  </a:moveTo>
                  <a:lnTo>
                    <a:pt x="0" y="26"/>
                  </a:lnTo>
                  <a:lnTo>
                    <a:pt x="3" y="38"/>
                  </a:lnTo>
                  <a:lnTo>
                    <a:pt x="9" y="45"/>
                  </a:lnTo>
                  <a:lnTo>
                    <a:pt x="13" y="57"/>
                  </a:lnTo>
                  <a:lnTo>
                    <a:pt x="19" y="60"/>
                  </a:lnTo>
                  <a:lnTo>
                    <a:pt x="25" y="70"/>
                  </a:lnTo>
                  <a:lnTo>
                    <a:pt x="38" y="73"/>
                  </a:lnTo>
                  <a:lnTo>
                    <a:pt x="44" y="79"/>
                  </a:lnTo>
                  <a:lnTo>
                    <a:pt x="69" y="76"/>
                  </a:lnTo>
                  <a:lnTo>
                    <a:pt x="76" y="70"/>
                  </a:lnTo>
                  <a:lnTo>
                    <a:pt x="66" y="70"/>
                  </a:lnTo>
                  <a:lnTo>
                    <a:pt x="44" y="70"/>
                  </a:lnTo>
                  <a:lnTo>
                    <a:pt x="41" y="60"/>
                  </a:lnTo>
                  <a:lnTo>
                    <a:pt x="28" y="67"/>
                  </a:lnTo>
                  <a:lnTo>
                    <a:pt x="22" y="60"/>
                  </a:lnTo>
                  <a:lnTo>
                    <a:pt x="25" y="51"/>
                  </a:lnTo>
                  <a:lnTo>
                    <a:pt x="16" y="51"/>
                  </a:lnTo>
                  <a:lnTo>
                    <a:pt x="16" y="38"/>
                  </a:lnTo>
                  <a:lnTo>
                    <a:pt x="6" y="32"/>
                  </a:lnTo>
                  <a:lnTo>
                    <a:pt x="3" y="23"/>
                  </a:lnTo>
                  <a:lnTo>
                    <a:pt x="3"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5" name="Freeform 156"/>
            <p:cNvSpPr>
              <a:spLocks/>
            </p:cNvSpPr>
            <p:nvPr/>
          </p:nvSpPr>
          <p:spPr bwMode="auto">
            <a:xfrm>
              <a:off x="4211" y="2519"/>
              <a:ext cx="10" cy="18"/>
            </a:xfrm>
            <a:custGeom>
              <a:avLst/>
              <a:gdLst>
                <a:gd name="T0" fmla="*/ 1 w 19"/>
                <a:gd name="T1" fmla="*/ 0 h 32"/>
                <a:gd name="T2" fmla="*/ 1 w 19"/>
                <a:gd name="T3" fmla="*/ 1 h 32"/>
                <a:gd name="T4" fmla="*/ 0 w 19"/>
                <a:gd name="T5" fmla="*/ 1 h 32"/>
                <a:gd name="T6" fmla="*/ 1 w 19"/>
                <a:gd name="T7" fmla="*/ 1 h 32"/>
                <a:gd name="T8" fmla="*/ 1 w 19"/>
                <a:gd name="T9" fmla="*/ 1 h 32"/>
                <a:gd name="T10" fmla="*/ 1 w 19"/>
                <a:gd name="T11" fmla="*/ 0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32">
                  <a:moveTo>
                    <a:pt x="19" y="0"/>
                  </a:moveTo>
                  <a:lnTo>
                    <a:pt x="7" y="16"/>
                  </a:lnTo>
                  <a:lnTo>
                    <a:pt x="0" y="32"/>
                  </a:lnTo>
                  <a:lnTo>
                    <a:pt x="10" y="26"/>
                  </a:lnTo>
                  <a:lnTo>
                    <a:pt x="13" y="13"/>
                  </a:lnTo>
                  <a:lnTo>
                    <a:pt x="1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6" name="Freeform 157"/>
            <p:cNvSpPr>
              <a:spLocks/>
            </p:cNvSpPr>
            <p:nvPr/>
          </p:nvSpPr>
          <p:spPr bwMode="auto">
            <a:xfrm>
              <a:off x="4200" y="2514"/>
              <a:ext cx="11" cy="19"/>
            </a:xfrm>
            <a:custGeom>
              <a:avLst/>
              <a:gdLst>
                <a:gd name="T0" fmla="*/ 1 w 19"/>
                <a:gd name="T1" fmla="*/ 0 h 35"/>
                <a:gd name="T2" fmla="*/ 1 w 19"/>
                <a:gd name="T3" fmla="*/ 1 h 35"/>
                <a:gd name="T4" fmla="*/ 0 w 19"/>
                <a:gd name="T5" fmla="*/ 1 h 35"/>
                <a:gd name="T6" fmla="*/ 1 w 19"/>
                <a:gd name="T7" fmla="*/ 1 h 35"/>
                <a:gd name="T8" fmla="*/ 1 w 19"/>
                <a:gd name="T9" fmla="*/ 1 h 35"/>
                <a:gd name="T10" fmla="*/ 1 w 19"/>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35">
                  <a:moveTo>
                    <a:pt x="19" y="0"/>
                  </a:moveTo>
                  <a:lnTo>
                    <a:pt x="7" y="13"/>
                  </a:lnTo>
                  <a:lnTo>
                    <a:pt x="0" y="35"/>
                  </a:lnTo>
                  <a:lnTo>
                    <a:pt x="7" y="28"/>
                  </a:lnTo>
                  <a:lnTo>
                    <a:pt x="13" y="16"/>
                  </a:lnTo>
                  <a:lnTo>
                    <a:pt x="1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7" name="Freeform 158"/>
            <p:cNvSpPr>
              <a:spLocks/>
            </p:cNvSpPr>
            <p:nvPr/>
          </p:nvSpPr>
          <p:spPr bwMode="auto">
            <a:xfrm>
              <a:off x="4223" y="2524"/>
              <a:ext cx="14" cy="25"/>
            </a:xfrm>
            <a:custGeom>
              <a:avLst/>
              <a:gdLst>
                <a:gd name="T0" fmla="*/ 1 w 25"/>
                <a:gd name="T1" fmla="*/ 0 h 44"/>
                <a:gd name="T2" fmla="*/ 1 w 25"/>
                <a:gd name="T3" fmla="*/ 1 h 44"/>
                <a:gd name="T4" fmla="*/ 0 w 25"/>
                <a:gd name="T5" fmla="*/ 1 h 44"/>
                <a:gd name="T6" fmla="*/ 1 w 25"/>
                <a:gd name="T7" fmla="*/ 1 h 44"/>
                <a:gd name="T8" fmla="*/ 1 w 25"/>
                <a:gd name="T9" fmla="*/ 1 h 44"/>
                <a:gd name="T10" fmla="*/ 1 w 25"/>
                <a:gd name="T11" fmla="*/ 1 h 44"/>
                <a:gd name="T12" fmla="*/ 1 w 25"/>
                <a:gd name="T13" fmla="*/ 1 h 44"/>
                <a:gd name="T14" fmla="*/ 1 w 25"/>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 h="44">
                  <a:moveTo>
                    <a:pt x="19" y="0"/>
                  </a:moveTo>
                  <a:lnTo>
                    <a:pt x="10" y="16"/>
                  </a:lnTo>
                  <a:lnTo>
                    <a:pt x="0" y="44"/>
                  </a:lnTo>
                  <a:lnTo>
                    <a:pt x="3" y="41"/>
                  </a:lnTo>
                  <a:lnTo>
                    <a:pt x="16" y="22"/>
                  </a:lnTo>
                  <a:lnTo>
                    <a:pt x="25" y="6"/>
                  </a:lnTo>
                  <a:lnTo>
                    <a:pt x="19" y="6"/>
                  </a:lnTo>
                  <a:lnTo>
                    <a:pt x="1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8" name="Freeform 159"/>
            <p:cNvSpPr>
              <a:spLocks/>
            </p:cNvSpPr>
            <p:nvPr/>
          </p:nvSpPr>
          <p:spPr bwMode="auto">
            <a:xfrm>
              <a:off x="4232" y="2519"/>
              <a:ext cx="30" cy="31"/>
            </a:xfrm>
            <a:custGeom>
              <a:avLst/>
              <a:gdLst>
                <a:gd name="T0" fmla="*/ 0 w 54"/>
                <a:gd name="T1" fmla="*/ 1 h 57"/>
                <a:gd name="T2" fmla="*/ 1 w 54"/>
                <a:gd name="T3" fmla="*/ 1 h 57"/>
                <a:gd name="T4" fmla="*/ 1 w 54"/>
                <a:gd name="T5" fmla="*/ 1 h 57"/>
                <a:gd name="T6" fmla="*/ 1 w 54"/>
                <a:gd name="T7" fmla="*/ 1 h 57"/>
                <a:gd name="T8" fmla="*/ 1 w 54"/>
                <a:gd name="T9" fmla="*/ 1 h 57"/>
                <a:gd name="T10" fmla="*/ 1 w 54"/>
                <a:gd name="T11" fmla="*/ 1 h 57"/>
                <a:gd name="T12" fmla="*/ 1 w 54"/>
                <a:gd name="T13" fmla="*/ 0 h 57"/>
                <a:gd name="T14" fmla="*/ 1 w 54"/>
                <a:gd name="T15" fmla="*/ 1 h 57"/>
                <a:gd name="T16" fmla="*/ 1 w 54"/>
                <a:gd name="T17" fmla="*/ 1 h 57"/>
                <a:gd name="T18" fmla="*/ 1 w 54"/>
                <a:gd name="T19" fmla="*/ 1 h 57"/>
                <a:gd name="T20" fmla="*/ 1 w 54"/>
                <a:gd name="T21" fmla="*/ 1 h 57"/>
                <a:gd name="T22" fmla="*/ 0 w 54"/>
                <a:gd name="T23" fmla="*/ 1 h 57"/>
                <a:gd name="T24" fmla="*/ 0 w 54"/>
                <a:gd name="T25" fmla="*/ 1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57">
                  <a:moveTo>
                    <a:pt x="0" y="41"/>
                  </a:moveTo>
                  <a:lnTo>
                    <a:pt x="19" y="41"/>
                  </a:lnTo>
                  <a:lnTo>
                    <a:pt x="32" y="44"/>
                  </a:lnTo>
                  <a:lnTo>
                    <a:pt x="41" y="38"/>
                  </a:lnTo>
                  <a:lnTo>
                    <a:pt x="44" y="19"/>
                  </a:lnTo>
                  <a:lnTo>
                    <a:pt x="50" y="10"/>
                  </a:lnTo>
                  <a:lnTo>
                    <a:pt x="50" y="0"/>
                  </a:lnTo>
                  <a:lnTo>
                    <a:pt x="54" y="13"/>
                  </a:lnTo>
                  <a:lnTo>
                    <a:pt x="50" y="26"/>
                  </a:lnTo>
                  <a:lnTo>
                    <a:pt x="41" y="48"/>
                  </a:lnTo>
                  <a:lnTo>
                    <a:pt x="25" y="57"/>
                  </a:lnTo>
                  <a:lnTo>
                    <a:pt x="0" y="54"/>
                  </a:lnTo>
                  <a:lnTo>
                    <a:pt x="0" y="41"/>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29" name="Freeform 160"/>
            <p:cNvSpPr>
              <a:spLocks/>
            </p:cNvSpPr>
            <p:nvPr/>
          </p:nvSpPr>
          <p:spPr bwMode="auto">
            <a:xfrm>
              <a:off x="4140" y="2549"/>
              <a:ext cx="62" cy="51"/>
            </a:xfrm>
            <a:custGeom>
              <a:avLst/>
              <a:gdLst>
                <a:gd name="T0" fmla="*/ 0 w 111"/>
                <a:gd name="T1" fmla="*/ 0 h 94"/>
                <a:gd name="T2" fmla="*/ 1 w 111"/>
                <a:gd name="T3" fmla="*/ 1 h 94"/>
                <a:gd name="T4" fmla="*/ 1 w 111"/>
                <a:gd name="T5" fmla="*/ 1 h 94"/>
                <a:gd name="T6" fmla="*/ 1 w 111"/>
                <a:gd name="T7" fmla="*/ 1 h 94"/>
                <a:gd name="T8" fmla="*/ 1 w 111"/>
                <a:gd name="T9" fmla="*/ 1 h 94"/>
                <a:gd name="T10" fmla="*/ 1 w 111"/>
                <a:gd name="T11" fmla="*/ 1 h 94"/>
                <a:gd name="T12" fmla="*/ 1 w 111"/>
                <a:gd name="T13" fmla="*/ 1 h 94"/>
                <a:gd name="T14" fmla="*/ 1 w 111"/>
                <a:gd name="T15" fmla="*/ 1 h 94"/>
                <a:gd name="T16" fmla="*/ 1 w 111"/>
                <a:gd name="T17" fmla="*/ 1 h 94"/>
                <a:gd name="T18" fmla="*/ 1 w 111"/>
                <a:gd name="T19" fmla="*/ 1 h 94"/>
                <a:gd name="T20" fmla="*/ 0 w 111"/>
                <a:gd name="T21" fmla="*/ 0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1" h="94">
                  <a:moveTo>
                    <a:pt x="0" y="0"/>
                  </a:moveTo>
                  <a:lnTo>
                    <a:pt x="35" y="12"/>
                  </a:lnTo>
                  <a:lnTo>
                    <a:pt x="79" y="6"/>
                  </a:lnTo>
                  <a:lnTo>
                    <a:pt x="32" y="28"/>
                  </a:lnTo>
                  <a:lnTo>
                    <a:pt x="44" y="47"/>
                  </a:lnTo>
                  <a:lnTo>
                    <a:pt x="92" y="22"/>
                  </a:lnTo>
                  <a:lnTo>
                    <a:pt x="111" y="94"/>
                  </a:lnTo>
                  <a:lnTo>
                    <a:pt x="79" y="63"/>
                  </a:lnTo>
                  <a:lnTo>
                    <a:pt x="32" y="57"/>
                  </a:lnTo>
                  <a:lnTo>
                    <a:pt x="7" y="28"/>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0" name="Freeform 161"/>
            <p:cNvSpPr>
              <a:spLocks/>
            </p:cNvSpPr>
            <p:nvPr/>
          </p:nvSpPr>
          <p:spPr bwMode="auto">
            <a:xfrm>
              <a:off x="4138" y="2582"/>
              <a:ext cx="16" cy="31"/>
            </a:xfrm>
            <a:custGeom>
              <a:avLst/>
              <a:gdLst>
                <a:gd name="T0" fmla="*/ 0 w 29"/>
                <a:gd name="T1" fmla="*/ 0 h 56"/>
                <a:gd name="T2" fmla="*/ 0 w 29"/>
                <a:gd name="T3" fmla="*/ 1 h 56"/>
                <a:gd name="T4" fmla="*/ 1 w 29"/>
                <a:gd name="T5" fmla="*/ 1 h 56"/>
                <a:gd name="T6" fmla="*/ 1 w 29"/>
                <a:gd name="T7" fmla="*/ 1 h 56"/>
                <a:gd name="T8" fmla="*/ 0 w 29"/>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56">
                  <a:moveTo>
                    <a:pt x="0" y="0"/>
                  </a:moveTo>
                  <a:lnTo>
                    <a:pt x="0" y="44"/>
                  </a:lnTo>
                  <a:lnTo>
                    <a:pt x="29" y="56"/>
                  </a:lnTo>
                  <a:lnTo>
                    <a:pt x="16" y="22"/>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1" name="Freeform 162"/>
            <p:cNvSpPr>
              <a:spLocks/>
            </p:cNvSpPr>
            <p:nvPr/>
          </p:nvSpPr>
          <p:spPr bwMode="auto">
            <a:xfrm>
              <a:off x="4159" y="2588"/>
              <a:ext cx="80" cy="25"/>
            </a:xfrm>
            <a:custGeom>
              <a:avLst/>
              <a:gdLst>
                <a:gd name="T0" fmla="*/ 0 w 142"/>
                <a:gd name="T1" fmla="*/ 0 h 44"/>
                <a:gd name="T2" fmla="*/ 1 w 142"/>
                <a:gd name="T3" fmla="*/ 0 h 44"/>
                <a:gd name="T4" fmla="*/ 1 w 142"/>
                <a:gd name="T5" fmla="*/ 1 h 44"/>
                <a:gd name="T6" fmla="*/ 2 w 142"/>
                <a:gd name="T7" fmla="*/ 1 h 44"/>
                <a:gd name="T8" fmla="*/ 1 w 142"/>
                <a:gd name="T9" fmla="*/ 1 h 44"/>
                <a:gd name="T10" fmla="*/ 1 w 142"/>
                <a:gd name="T11" fmla="*/ 1 h 44"/>
                <a:gd name="T12" fmla="*/ 1 w 142"/>
                <a:gd name="T13" fmla="*/ 1 h 44"/>
                <a:gd name="T14" fmla="*/ 0 w 142"/>
                <a:gd name="T15" fmla="*/ 0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2" h="44">
                  <a:moveTo>
                    <a:pt x="0" y="0"/>
                  </a:moveTo>
                  <a:lnTo>
                    <a:pt x="28" y="0"/>
                  </a:lnTo>
                  <a:lnTo>
                    <a:pt x="57" y="32"/>
                  </a:lnTo>
                  <a:lnTo>
                    <a:pt x="142" y="38"/>
                  </a:lnTo>
                  <a:lnTo>
                    <a:pt x="53" y="44"/>
                  </a:lnTo>
                  <a:lnTo>
                    <a:pt x="28" y="16"/>
                  </a:lnTo>
                  <a:lnTo>
                    <a:pt x="9" y="16"/>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2" name="Freeform 163"/>
            <p:cNvSpPr>
              <a:spLocks/>
            </p:cNvSpPr>
            <p:nvPr/>
          </p:nvSpPr>
          <p:spPr bwMode="auto">
            <a:xfrm>
              <a:off x="4202" y="2554"/>
              <a:ext cx="90" cy="46"/>
            </a:xfrm>
            <a:custGeom>
              <a:avLst/>
              <a:gdLst>
                <a:gd name="T0" fmla="*/ 0 w 160"/>
                <a:gd name="T1" fmla="*/ 1 h 85"/>
                <a:gd name="T2" fmla="*/ 1 w 160"/>
                <a:gd name="T3" fmla="*/ 1 h 85"/>
                <a:gd name="T4" fmla="*/ 1 w 160"/>
                <a:gd name="T5" fmla="*/ 0 h 85"/>
                <a:gd name="T6" fmla="*/ 2 w 160"/>
                <a:gd name="T7" fmla="*/ 1 h 85"/>
                <a:gd name="T8" fmla="*/ 1 w 160"/>
                <a:gd name="T9" fmla="*/ 1 h 85"/>
                <a:gd name="T10" fmla="*/ 1 w 160"/>
                <a:gd name="T11" fmla="*/ 1 h 85"/>
                <a:gd name="T12" fmla="*/ 1 w 160"/>
                <a:gd name="T13" fmla="*/ 1 h 85"/>
                <a:gd name="T14" fmla="*/ 0 w 160"/>
                <a:gd name="T15" fmla="*/ 1 h 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0" h="85">
                  <a:moveTo>
                    <a:pt x="0" y="16"/>
                  </a:moveTo>
                  <a:lnTo>
                    <a:pt x="22" y="3"/>
                  </a:lnTo>
                  <a:lnTo>
                    <a:pt x="107" y="0"/>
                  </a:lnTo>
                  <a:lnTo>
                    <a:pt x="160" y="16"/>
                  </a:lnTo>
                  <a:lnTo>
                    <a:pt x="122" y="85"/>
                  </a:lnTo>
                  <a:lnTo>
                    <a:pt x="94" y="76"/>
                  </a:lnTo>
                  <a:lnTo>
                    <a:pt x="88" y="10"/>
                  </a:lnTo>
                  <a:lnTo>
                    <a:pt x="0" y="1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3" name="Freeform 164"/>
            <p:cNvSpPr>
              <a:spLocks/>
            </p:cNvSpPr>
            <p:nvPr/>
          </p:nvSpPr>
          <p:spPr bwMode="auto">
            <a:xfrm>
              <a:off x="4283" y="2566"/>
              <a:ext cx="82" cy="34"/>
            </a:xfrm>
            <a:custGeom>
              <a:avLst/>
              <a:gdLst>
                <a:gd name="T0" fmla="*/ 1 w 145"/>
                <a:gd name="T1" fmla="*/ 0 h 63"/>
                <a:gd name="T2" fmla="*/ 0 w 145"/>
                <a:gd name="T3" fmla="*/ 1 h 63"/>
                <a:gd name="T4" fmla="*/ 1 w 145"/>
                <a:gd name="T5" fmla="*/ 1 h 63"/>
                <a:gd name="T6" fmla="*/ 1 w 145"/>
                <a:gd name="T7" fmla="*/ 1 h 63"/>
                <a:gd name="T8" fmla="*/ 1 w 145"/>
                <a:gd name="T9" fmla="*/ 1 h 63"/>
                <a:gd name="T10" fmla="*/ 2 w 145"/>
                <a:gd name="T11" fmla="*/ 1 h 63"/>
                <a:gd name="T12" fmla="*/ 1 w 145"/>
                <a:gd name="T13" fmla="*/ 1 h 63"/>
                <a:gd name="T14" fmla="*/ 1 w 145"/>
                <a:gd name="T15" fmla="*/ 1 h 63"/>
                <a:gd name="T16" fmla="*/ 1 w 145"/>
                <a:gd name="T17" fmla="*/ 0 h 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5" h="63">
                  <a:moveTo>
                    <a:pt x="26" y="0"/>
                  </a:moveTo>
                  <a:lnTo>
                    <a:pt x="0" y="60"/>
                  </a:lnTo>
                  <a:lnTo>
                    <a:pt x="32" y="26"/>
                  </a:lnTo>
                  <a:lnTo>
                    <a:pt x="92" y="26"/>
                  </a:lnTo>
                  <a:lnTo>
                    <a:pt x="107" y="63"/>
                  </a:lnTo>
                  <a:lnTo>
                    <a:pt x="145" y="48"/>
                  </a:lnTo>
                  <a:lnTo>
                    <a:pt x="117" y="38"/>
                  </a:lnTo>
                  <a:lnTo>
                    <a:pt x="104" y="7"/>
                  </a:lnTo>
                  <a:lnTo>
                    <a:pt x="26"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4" name="Freeform 165"/>
            <p:cNvSpPr>
              <a:spLocks/>
            </p:cNvSpPr>
            <p:nvPr/>
          </p:nvSpPr>
          <p:spPr bwMode="auto">
            <a:xfrm>
              <a:off x="4344" y="2561"/>
              <a:ext cx="28" cy="22"/>
            </a:xfrm>
            <a:custGeom>
              <a:avLst/>
              <a:gdLst>
                <a:gd name="T0" fmla="*/ 0 w 51"/>
                <a:gd name="T1" fmla="*/ 1 h 41"/>
                <a:gd name="T2" fmla="*/ 1 w 51"/>
                <a:gd name="T3" fmla="*/ 0 h 41"/>
                <a:gd name="T4" fmla="*/ 1 w 51"/>
                <a:gd name="T5" fmla="*/ 1 h 41"/>
                <a:gd name="T6" fmla="*/ 1 w 51"/>
                <a:gd name="T7" fmla="*/ 1 h 41"/>
                <a:gd name="T8" fmla="*/ 1 w 51"/>
                <a:gd name="T9" fmla="*/ 1 h 41"/>
                <a:gd name="T10" fmla="*/ 1 w 51"/>
                <a:gd name="T11" fmla="*/ 1 h 41"/>
                <a:gd name="T12" fmla="*/ 0 w 51"/>
                <a:gd name="T13" fmla="*/ 1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41">
                  <a:moveTo>
                    <a:pt x="0" y="13"/>
                  </a:moveTo>
                  <a:lnTo>
                    <a:pt x="38" y="0"/>
                  </a:lnTo>
                  <a:lnTo>
                    <a:pt x="44" y="25"/>
                  </a:lnTo>
                  <a:lnTo>
                    <a:pt x="51" y="38"/>
                  </a:lnTo>
                  <a:lnTo>
                    <a:pt x="29" y="25"/>
                  </a:lnTo>
                  <a:lnTo>
                    <a:pt x="16" y="41"/>
                  </a:lnTo>
                  <a:lnTo>
                    <a:pt x="0" y="1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5" name="Freeform 166"/>
            <p:cNvSpPr>
              <a:spLocks/>
            </p:cNvSpPr>
            <p:nvPr/>
          </p:nvSpPr>
          <p:spPr bwMode="auto">
            <a:xfrm>
              <a:off x="4362" y="2570"/>
              <a:ext cx="72" cy="36"/>
            </a:xfrm>
            <a:custGeom>
              <a:avLst/>
              <a:gdLst>
                <a:gd name="T0" fmla="*/ 0 w 129"/>
                <a:gd name="T1" fmla="*/ 1 h 66"/>
                <a:gd name="T2" fmla="*/ 1 w 129"/>
                <a:gd name="T3" fmla="*/ 1 h 66"/>
                <a:gd name="T4" fmla="*/ 1 w 129"/>
                <a:gd name="T5" fmla="*/ 0 h 66"/>
                <a:gd name="T6" fmla="*/ 1 w 129"/>
                <a:gd name="T7" fmla="*/ 1 h 66"/>
                <a:gd name="T8" fmla="*/ 1 w 129"/>
                <a:gd name="T9" fmla="*/ 1 h 66"/>
                <a:gd name="T10" fmla="*/ 1 w 129"/>
                <a:gd name="T11" fmla="*/ 1 h 66"/>
                <a:gd name="T12" fmla="*/ 0 w 129"/>
                <a:gd name="T13" fmla="*/ 1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 h="66">
                  <a:moveTo>
                    <a:pt x="0" y="66"/>
                  </a:moveTo>
                  <a:lnTo>
                    <a:pt x="38" y="22"/>
                  </a:lnTo>
                  <a:lnTo>
                    <a:pt x="129" y="0"/>
                  </a:lnTo>
                  <a:lnTo>
                    <a:pt x="88" y="66"/>
                  </a:lnTo>
                  <a:lnTo>
                    <a:pt x="85" y="37"/>
                  </a:lnTo>
                  <a:lnTo>
                    <a:pt x="31" y="44"/>
                  </a:lnTo>
                  <a:lnTo>
                    <a:pt x="0" y="66"/>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6" name="Freeform 167"/>
            <p:cNvSpPr>
              <a:spLocks/>
            </p:cNvSpPr>
            <p:nvPr/>
          </p:nvSpPr>
          <p:spPr bwMode="auto">
            <a:xfrm>
              <a:off x="4427" y="2570"/>
              <a:ext cx="83" cy="43"/>
            </a:xfrm>
            <a:custGeom>
              <a:avLst/>
              <a:gdLst>
                <a:gd name="T0" fmla="*/ 0 w 148"/>
                <a:gd name="T1" fmla="*/ 1 h 78"/>
                <a:gd name="T2" fmla="*/ 1 w 148"/>
                <a:gd name="T3" fmla="*/ 1 h 78"/>
                <a:gd name="T4" fmla="*/ 1 w 148"/>
                <a:gd name="T5" fmla="*/ 1 h 78"/>
                <a:gd name="T6" fmla="*/ 1 w 148"/>
                <a:gd name="T7" fmla="*/ 1 h 78"/>
                <a:gd name="T8" fmla="*/ 1 w 148"/>
                <a:gd name="T9" fmla="*/ 1 h 78"/>
                <a:gd name="T10" fmla="*/ 1 w 148"/>
                <a:gd name="T11" fmla="*/ 0 h 78"/>
                <a:gd name="T12" fmla="*/ 1 w 148"/>
                <a:gd name="T13" fmla="*/ 1 h 78"/>
                <a:gd name="T14" fmla="*/ 1 w 148"/>
                <a:gd name="T15" fmla="*/ 1 h 78"/>
                <a:gd name="T16" fmla="*/ 1 w 148"/>
                <a:gd name="T17" fmla="*/ 1 h 78"/>
                <a:gd name="T18" fmla="*/ 1 w 148"/>
                <a:gd name="T19" fmla="*/ 1 h 78"/>
                <a:gd name="T20" fmla="*/ 1 w 148"/>
                <a:gd name="T21" fmla="*/ 1 h 78"/>
                <a:gd name="T22" fmla="*/ 1 w 148"/>
                <a:gd name="T23" fmla="*/ 1 h 78"/>
                <a:gd name="T24" fmla="*/ 1 w 148"/>
                <a:gd name="T25" fmla="*/ 1 h 78"/>
                <a:gd name="T26" fmla="*/ 0 w 148"/>
                <a:gd name="T27" fmla="*/ 1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 h="78">
                  <a:moveTo>
                    <a:pt x="0" y="37"/>
                  </a:moveTo>
                  <a:lnTo>
                    <a:pt x="26" y="12"/>
                  </a:lnTo>
                  <a:lnTo>
                    <a:pt x="101" y="15"/>
                  </a:lnTo>
                  <a:lnTo>
                    <a:pt x="111" y="9"/>
                  </a:lnTo>
                  <a:lnTo>
                    <a:pt x="126" y="9"/>
                  </a:lnTo>
                  <a:lnTo>
                    <a:pt x="133" y="0"/>
                  </a:lnTo>
                  <a:lnTo>
                    <a:pt x="139" y="12"/>
                  </a:lnTo>
                  <a:lnTo>
                    <a:pt x="148" y="12"/>
                  </a:lnTo>
                  <a:lnTo>
                    <a:pt x="142" y="59"/>
                  </a:lnTo>
                  <a:lnTo>
                    <a:pt x="148" y="78"/>
                  </a:lnTo>
                  <a:lnTo>
                    <a:pt x="126" y="75"/>
                  </a:lnTo>
                  <a:lnTo>
                    <a:pt x="123" y="31"/>
                  </a:lnTo>
                  <a:lnTo>
                    <a:pt x="44" y="28"/>
                  </a:lnTo>
                  <a:lnTo>
                    <a:pt x="0" y="37"/>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7" name="Freeform 168"/>
            <p:cNvSpPr>
              <a:spLocks/>
            </p:cNvSpPr>
            <p:nvPr/>
          </p:nvSpPr>
          <p:spPr bwMode="auto">
            <a:xfrm>
              <a:off x="4115" y="2632"/>
              <a:ext cx="417" cy="10"/>
            </a:xfrm>
            <a:custGeom>
              <a:avLst/>
              <a:gdLst>
                <a:gd name="T0" fmla="*/ 0 w 740"/>
                <a:gd name="T1" fmla="*/ 1 h 19"/>
                <a:gd name="T2" fmla="*/ 8 w 740"/>
                <a:gd name="T3" fmla="*/ 0 h 19"/>
                <a:gd name="T4" fmla="*/ 7 w 740"/>
                <a:gd name="T5" fmla="*/ 1 h 19"/>
                <a:gd name="T6" fmla="*/ 1 w 740"/>
                <a:gd name="T7" fmla="*/ 1 h 19"/>
                <a:gd name="T8" fmla="*/ 0 w 740"/>
                <a:gd name="T9" fmla="*/ 1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0" h="19">
                  <a:moveTo>
                    <a:pt x="0" y="3"/>
                  </a:moveTo>
                  <a:lnTo>
                    <a:pt x="740" y="0"/>
                  </a:lnTo>
                  <a:lnTo>
                    <a:pt x="721" y="16"/>
                  </a:lnTo>
                  <a:lnTo>
                    <a:pt x="10" y="19"/>
                  </a:lnTo>
                  <a:lnTo>
                    <a:pt x="0" y="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8" name="Freeform 169"/>
            <p:cNvSpPr>
              <a:spLocks/>
            </p:cNvSpPr>
            <p:nvPr/>
          </p:nvSpPr>
          <p:spPr bwMode="auto">
            <a:xfrm>
              <a:off x="4480" y="2540"/>
              <a:ext cx="41" cy="33"/>
            </a:xfrm>
            <a:custGeom>
              <a:avLst/>
              <a:gdLst>
                <a:gd name="T0" fmla="*/ 0 w 72"/>
                <a:gd name="T1" fmla="*/ 0 h 60"/>
                <a:gd name="T2" fmla="*/ 1 w 72"/>
                <a:gd name="T3" fmla="*/ 1 h 60"/>
                <a:gd name="T4" fmla="*/ 1 w 72"/>
                <a:gd name="T5" fmla="*/ 1 h 60"/>
                <a:gd name="T6" fmla="*/ 1 w 72"/>
                <a:gd name="T7" fmla="*/ 1 h 60"/>
                <a:gd name="T8" fmla="*/ 1 w 72"/>
                <a:gd name="T9" fmla="*/ 1 h 60"/>
                <a:gd name="T10" fmla="*/ 1 w 72"/>
                <a:gd name="T11" fmla="*/ 1 h 60"/>
                <a:gd name="T12" fmla="*/ 1 w 72"/>
                <a:gd name="T13" fmla="*/ 1 h 60"/>
                <a:gd name="T14" fmla="*/ 1 w 72"/>
                <a:gd name="T15" fmla="*/ 1 h 60"/>
                <a:gd name="T16" fmla="*/ 1 w 72"/>
                <a:gd name="T17" fmla="*/ 1 h 60"/>
                <a:gd name="T18" fmla="*/ 1 w 72"/>
                <a:gd name="T19" fmla="*/ 1 h 60"/>
                <a:gd name="T20" fmla="*/ 0 w 72"/>
                <a:gd name="T21" fmla="*/ 0 h 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2" h="60">
                  <a:moveTo>
                    <a:pt x="0" y="0"/>
                  </a:moveTo>
                  <a:lnTo>
                    <a:pt x="6" y="16"/>
                  </a:lnTo>
                  <a:lnTo>
                    <a:pt x="25" y="28"/>
                  </a:lnTo>
                  <a:lnTo>
                    <a:pt x="34" y="44"/>
                  </a:lnTo>
                  <a:lnTo>
                    <a:pt x="60" y="60"/>
                  </a:lnTo>
                  <a:lnTo>
                    <a:pt x="72" y="57"/>
                  </a:lnTo>
                  <a:lnTo>
                    <a:pt x="57" y="47"/>
                  </a:lnTo>
                  <a:lnTo>
                    <a:pt x="41" y="32"/>
                  </a:lnTo>
                  <a:lnTo>
                    <a:pt x="38" y="19"/>
                  </a:lnTo>
                  <a:lnTo>
                    <a:pt x="16" y="3"/>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39" name="Freeform 170"/>
            <p:cNvSpPr>
              <a:spLocks/>
            </p:cNvSpPr>
            <p:nvPr/>
          </p:nvSpPr>
          <p:spPr bwMode="auto">
            <a:xfrm>
              <a:off x="4494" y="2533"/>
              <a:ext cx="31" cy="29"/>
            </a:xfrm>
            <a:custGeom>
              <a:avLst/>
              <a:gdLst>
                <a:gd name="T0" fmla="*/ 0 w 54"/>
                <a:gd name="T1" fmla="*/ 0 h 53"/>
                <a:gd name="T2" fmla="*/ 1 w 54"/>
                <a:gd name="T3" fmla="*/ 1 h 53"/>
                <a:gd name="T4" fmla="*/ 1 w 54"/>
                <a:gd name="T5" fmla="*/ 1 h 53"/>
                <a:gd name="T6" fmla="*/ 1 w 54"/>
                <a:gd name="T7" fmla="*/ 1 h 53"/>
                <a:gd name="T8" fmla="*/ 1 w 54"/>
                <a:gd name="T9" fmla="*/ 1 h 53"/>
                <a:gd name="T10" fmla="*/ 1 w 54"/>
                <a:gd name="T11" fmla="*/ 1 h 53"/>
                <a:gd name="T12" fmla="*/ 1 w 54"/>
                <a:gd name="T13" fmla="*/ 1 h 53"/>
                <a:gd name="T14" fmla="*/ 1 w 54"/>
                <a:gd name="T15" fmla="*/ 0 h 53"/>
                <a:gd name="T16" fmla="*/ 0 w 54"/>
                <a:gd name="T17" fmla="*/ 0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53">
                  <a:moveTo>
                    <a:pt x="0" y="0"/>
                  </a:moveTo>
                  <a:lnTo>
                    <a:pt x="16" y="15"/>
                  </a:lnTo>
                  <a:lnTo>
                    <a:pt x="44" y="40"/>
                  </a:lnTo>
                  <a:lnTo>
                    <a:pt x="47" y="53"/>
                  </a:lnTo>
                  <a:lnTo>
                    <a:pt x="54" y="44"/>
                  </a:lnTo>
                  <a:lnTo>
                    <a:pt x="44" y="34"/>
                  </a:lnTo>
                  <a:lnTo>
                    <a:pt x="28" y="12"/>
                  </a:lnTo>
                  <a:lnTo>
                    <a:pt x="9" y="0"/>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0" name="Freeform 171"/>
            <p:cNvSpPr>
              <a:spLocks/>
            </p:cNvSpPr>
            <p:nvPr/>
          </p:nvSpPr>
          <p:spPr bwMode="auto">
            <a:xfrm>
              <a:off x="4502" y="2523"/>
              <a:ext cx="21" cy="20"/>
            </a:xfrm>
            <a:custGeom>
              <a:avLst/>
              <a:gdLst>
                <a:gd name="T0" fmla="*/ 0 w 37"/>
                <a:gd name="T1" fmla="*/ 0 h 37"/>
                <a:gd name="T2" fmla="*/ 1 w 37"/>
                <a:gd name="T3" fmla="*/ 1 h 37"/>
                <a:gd name="T4" fmla="*/ 1 w 37"/>
                <a:gd name="T5" fmla="*/ 1 h 37"/>
                <a:gd name="T6" fmla="*/ 1 w 37"/>
                <a:gd name="T7" fmla="*/ 1 h 37"/>
                <a:gd name="T8" fmla="*/ 1 w 37"/>
                <a:gd name="T9" fmla="*/ 1 h 37"/>
                <a:gd name="T10" fmla="*/ 0 w 37"/>
                <a:gd name="T11" fmla="*/ 0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37">
                  <a:moveTo>
                    <a:pt x="0" y="0"/>
                  </a:moveTo>
                  <a:lnTo>
                    <a:pt x="22" y="15"/>
                  </a:lnTo>
                  <a:lnTo>
                    <a:pt x="37" y="37"/>
                  </a:lnTo>
                  <a:lnTo>
                    <a:pt x="37" y="25"/>
                  </a:lnTo>
                  <a:lnTo>
                    <a:pt x="22" y="9"/>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1" name="Freeform 172"/>
            <p:cNvSpPr>
              <a:spLocks/>
            </p:cNvSpPr>
            <p:nvPr/>
          </p:nvSpPr>
          <p:spPr bwMode="auto">
            <a:xfrm>
              <a:off x="4505" y="2511"/>
              <a:ext cx="16" cy="18"/>
            </a:xfrm>
            <a:custGeom>
              <a:avLst/>
              <a:gdLst>
                <a:gd name="T0" fmla="*/ 0 w 28"/>
                <a:gd name="T1" fmla="*/ 0 h 34"/>
                <a:gd name="T2" fmla="*/ 1 w 28"/>
                <a:gd name="T3" fmla="*/ 1 h 34"/>
                <a:gd name="T4" fmla="*/ 1 w 28"/>
                <a:gd name="T5" fmla="*/ 1 h 34"/>
                <a:gd name="T6" fmla="*/ 1 w 28"/>
                <a:gd name="T7" fmla="*/ 1 h 34"/>
                <a:gd name="T8" fmla="*/ 1 w 28"/>
                <a:gd name="T9" fmla="*/ 1 h 34"/>
                <a:gd name="T10" fmla="*/ 1 w 28"/>
                <a:gd name="T11" fmla="*/ 1 h 34"/>
                <a:gd name="T12" fmla="*/ 1 w 28"/>
                <a:gd name="T13" fmla="*/ 1 h 34"/>
                <a:gd name="T14" fmla="*/ 1 w 28"/>
                <a:gd name="T15" fmla="*/ 1 h 34"/>
                <a:gd name="T16" fmla="*/ 0 w 28"/>
                <a:gd name="T17" fmla="*/ 0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34">
                  <a:moveTo>
                    <a:pt x="0" y="0"/>
                  </a:moveTo>
                  <a:lnTo>
                    <a:pt x="3" y="9"/>
                  </a:lnTo>
                  <a:lnTo>
                    <a:pt x="19" y="22"/>
                  </a:lnTo>
                  <a:lnTo>
                    <a:pt x="28" y="34"/>
                  </a:lnTo>
                  <a:lnTo>
                    <a:pt x="28" y="28"/>
                  </a:lnTo>
                  <a:lnTo>
                    <a:pt x="28" y="15"/>
                  </a:lnTo>
                  <a:lnTo>
                    <a:pt x="22" y="19"/>
                  </a:lnTo>
                  <a:lnTo>
                    <a:pt x="9" y="9"/>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2" name="Freeform 173"/>
            <p:cNvSpPr>
              <a:spLocks/>
            </p:cNvSpPr>
            <p:nvPr/>
          </p:nvSpPr>
          <p:spPr bwMode="auto">
            <a:xfrm>
              <a:off x="4326" y="1886"/>
              <a:ext cx="193" cy="630"/>
            </a:xfrm>
            <a:custGeom>
              <a:avLst/>
              <a:gdLst>
                <a:gd name="T0" fmla="*/ 3 w 343"/>
                <a:gd name="T1" fmla="*/ 9 h 1143"/>
                <a:gd name="T2" fmla="*/ 3 w 343"/>
                <a:gd name="T3" fmla="*/ 9 h 1143"/>
                <a:gd name="T4" fmla="*/ 3 w 343"/>
                <a:gd name="T5" fmla="*/ 9 h 1143"/>
                <a:gd name="T6" fmla="*/ 3 w 343"/>
                <a:gd name="T7" fmla="*/ 9 h 1143"/>
                <a:gd name="T8" fmla="*/ 3 w 343"/>
                <a:gd name="T9" fmla="*/ 9 h 1143"/>
                <a:gd name="T10" fmla="*/ 3 w 343"/>
                <a:gd name="T11" fmla="*/ 9 h 1143"/>
                <a:gd name="T12" fmla="*/ 3 w 343"/>
                <a:gd name="T13" fmla="*/ 9 h 1143"/>
                <a:gd name="T14" fmla="*/ 3 w 343"/>
                <a:gd name="T15" fmla="*/ 9 h 1143"/>
                <a:gd name="T16" fmla="*/ 3 w 343"/>
                <a:gd name="T17" fmla="*/ 10 h 1143"/>
                <a:gd name="T18" fmla="*/ 3 w 343"/>
                <a:gd name="T19" fmla="*/ 9 h 1143"/>
                <a:gd name="T20" fmla="*/ 3 w 343"/>
                <a:gd name="T21" fmla="*/ 9 h 1143"/>
                <a:gd name="T22" fmla="*/ 3 w 343"/>
                <a:gd name="T23" fmla="*/ 9 h 1143"/>
                <a:gd name="T24" fmla="*/ 3 w 343"/>
                <a:gd name="T25" fmla="*/ 9 h 1143"/>
                <a:gd name="T26" fmla="*/ 3 w 343"/>
                <a:gd name="T27" fmla="*/ 9 h 1143"/>
                <a:gd name="T28" fmla="*/ 3 w 343"/>
                <a:gd name="T29" fmla="*/ 8 h 1143"/>
                <a:gd name="T30" fmla="*/ 3 w 343"/>
                <a:gd name="T31" fmla="*/ 8 h 1143"/>
                <a:gd name="T32" fmla="*/ 2 w 343"/>
                <a:gd name="T33" fmla="*/ 8 h 1143"/>
                <a:gd name="T34" fmla="*/ 2 w 343"/>
                <a:gd name="T35" fmla="*/ 8 h 1143"/>
                <a:gd name="T36" fmla="*/ 2 w 343"/>
                <a:gd name="T37" fmla="*/ 7 h 1143"/>
                <a:gd name="T38" fmla="*/ 2 w 343"/>
                <a:gd name="T39" fmla="*/ 7 h 1143"/>
                <a:gd name="T40" fmla="*/ 2 w 343"/>
                <a:gd name="T41" fmla="*/ 7 h 1143"/>
                <a:gd name="T42" fmla="*/ 2 w 343"/>
                <a:gd name="T43" fmla="*/ 6 h 1143"/>
                <a:gd name="T44" fmla="*/ 2 w 343"/>
                <a:gd name="T45" fmla="*/ 6 h 1143"/>
                <a:gd name="T46" fmla="*/ 1 w 343"/>
                <a:gd name="T47" fmla="*/ 5 h 1143"/>
                <a:gd name="T48" fmla="*/ 1 w 343"/>
                <a:gd name="T49" fmla="*/ 4 h 1143"/>
                <a:gd name="T50" fmla="*/ 1 w 343"/>
                <a:gd name="T51" fmla="*/ 4 h 1143"/>
                <a:gd name="T52" fmla="*/ 1 w 343"/>
                <a:gd name="T53" fmla="*/ 4 h 1143"/>
                <a:gd name="T54" fmla="*/ 1 w 343"/>
                <a:gd name="T55" fmla="*/ 4 h 1143"/>
                <a:gd name="T56" fmla="*/ 1 w 343"/>
                <a:gd name="T57" fmla="*/ 3 h 1143"/>
                <a:gd name="T58" fmla="*/ 1 w 343"/>
                <a:gd name="T59" fmla="*/ 2 h 1143"/>
                <a:gd name="T60" fmla="*/ 1 w 343"/>
                <a:gd name="T61" fmla="*/ 2 h 1143"/>
                <a:gd name="T62" fmla="*/ 1 w 343"/>
                <a:gd name="T63" fmla="*/ 1 h 1143"/>
                <a:gd name="T64" fmla="*/ 1 w 343"/>
                <a:gd name="T65" fmla="*/ 1 h 1143"/>
                <a:gd name="T66" fmla="*/ 0 w 343"/>
                <a:gd name="T67" fmla="*/ 0 h 1143"/>
                <a:gd name="T68" fmla="*/ 1 w 343"/>
                <a:gd name="T69" fmla="*/ 1 h 1143"/>
                <a:gd name="T70" fmla="*/ 1 w 343"/>
                <a:gd name="T71" fmla="*/ 1 h 1143"/>
                <a:gd name="T72" fmla="*/ 1 w 343"/>
                <a:gd name="T73" fmla="*/ 2 h 1143"/>
                <a:gd name="T74" fmla="*/ 1 w 343"/>
                <a:gd name="T75" fmla="*/ 2 h 1143"/>
                <a:gd name="T76" fmla="*/ 1 w 343"/>
                <a:gd name="T77" fmla="*/ 3 h 1143"/>
                <a:gd name="T78" fmla="*/ 1 w 343"/>
                <a:gd name="T79" fmla="*/ 4 h 1143"/>
                <a:gd name="T80" fmla="*/ 1 w 343"/>
                <a:gd name="T81" fmla="*/ 4 h 1143"/>
                <a:gd name="T82" fmla="*/ 1 w 343"/>
                <a:gd name="T83" fmla="*/ 4 h 1143"/>
                <a:gd name="T84" fmla="*/ 1 w 343"/>
                <a:gd name="T85" fmla="*/ 4 h 1143"/>
                <a:gd name="T86" fmla="*/ 1 w 343"/>
                <a:gd name="T87" fmla="*/ 5 h 1143"/>
                <a:gd name="T88" fmla="*/ 1 w 343"/>
                <a:gd name="T89" fmla="*/ 5 h 1143"/>
                <a:gd name="T90" fmla="*/ 2 w 343"/>
                <a:gd name="T91" fmla="*/ 6 h 1143"/>
                <a:gd name="T92" fmla="*/ 2 w 343"/>
                <a:gd name="T93" fmla="*/ 6 h 1143"/>
                <a:gd name="T94" fmla="*/ 2 w 343"/>
                <a:gd name="T95" fmla="*/ 6 h 1143"/>
                <a:gd name="T96" fmla="*/ 2 w 343"/>
                <a:gd name="T97" fmla="*/ 6 h 1143"/>
                <a:gd name="T98" fmla="*/ 2 w 343"/>
                <a:gd name="T99" fmla="*/ 7 h 1143"/>
                <a:gd name="T100" fmla="*/ 2 w 343"/>
                <a:gd name="T101" fmla="*/ 7 h 1143"/>
                <a:gd name="T102" fmla="*/ 2 w 343"/>
                <a:gd name="T103" fmla="*/ 8 h 1143"/>
                <a:gd name="T104" fmla="*/ 2 w 343"/>
                <a:gd name="T105" fmla="*/ 8 h 1143"/>
                <a:gd name="T106" fmla="*/ 2 w 343"/>
                <a:gd name="T107" fmla="*/ 8 h 1143"/>
                <a:gd name="T108" fmla="*/ 3 w 343"/>
                <a:gd name="T109" fmla="*/ 8 h 1143"/>
                <a:gd name="T110" fmla="*/ 3 w 343"/>
                <a:gd name="T111" fmla="*/ 8 h 1143"/>
                <a:gd name="T112" fmla="*/ 3 w 343"/>
                <a:gd name="T113" fmla="*/ 9 h 1143"/>
                <a:gd name="T114" fmla="*/ 3 w 343"/>
                <a:gd name="T115" fmla="*/ 9 h 114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3" h="1143">
                  <a:moveTo>
                    <a:pt x="233" y="1017"/>
                  </a:moveTo>
                  <a:lnTo>
                    <a:pt x="239" y="1030"/>
                  </a:lnTo>
                  <a:lnTo>
                    <a:pt x="246" y="1030"/>
                  </a:lnTo>
                  <a:lnTo>
                    <a:pt x="255" y="1042"/>
                  </a:lnTo>
                  <a:lnTo>
                    <a:pt x="264" y="1058"/>
                  </a:lnTo>
                  <a:lnTo>
                    <a:pt x="293" y="1074"/>
                  </a:lnTo>
                  <a:lnTo>
                    <a:pt x="315" y="1099"/>
                  </a:lnTo>
                  <a:lnTo>
                    <a:pt x="331" y="1124"/>
                  </a:lnTo>
                  <a:lnTo>
                    <a:pt x="343" y="1143"/>
                  </a:lnTo>
                  <a:lnTo>
                    <a:pt x="327" y="1108"/>
                  </a:lnTo>
                  <a:lnTo>
                    <a:pt x="315" y="1090"/>
                  </a:lnTo>
                  <a:lnTo>
                    <a:pt x="290" y="1068"/>
                  </a:lnTo>
                  <a:lnTo>
                    <a:pt x="268" y="1052"/>
                  </a:lnTo>
                  <a:lnTo>
                    <a:pt x="255" y="1030"/>
                  </a:lnTo>
                  <a:lnTo>
                    <a:pt x="249" y="1011"/>
                  </a:lnTo>
                  <a:lnTo>
                    <a:pt x="242" y="989"/>
                  </a:lnTo>
                  <a:lnTo>
                    <a:pt x="223" y="951"/>
                  </a:lnTo>
                  <a:lnTo>
                    <a:pt x="217" y="920"/>
                  </a:lnTo>
                  <a:lnTo>
                    <a:pt x="211" y="841"/>
                  </a:lnTo>
                  <a:lnTo>
                    <a:pt x="201" y="781"/>
                  </a:lnTo>
                  <a:lnTo>
                    <a:pt x="195" y="750"/>
                  </a:lnTo>
                  <a:lnTo>
                    <a:pt x="183" y="683"/>
                  </a:lnTo>
                  <a:lnTo>
                    <a:pt x="164" y="652"/>
                  </a:lnTo>
                  <a:lnTo>
                    <a:pt x="110" y="580"/>
                  </a:lnTo>
                  <a:lnTo>
                    <a:pt x="98" y="539"/>
                  </a:lnTo>
                  <a:lnTo>
                    <a:pt x="79" y="507"/>
                  </a:lnTo>
                  <a:lnTo>
                    <a:pt x="75" y="488"/>
                  </a:lnTo>
                  <a:lnTo>
                    <a:pt x="75" y="444"/>
                  </a:lnTo>
                  <a:lnTo>
                    <a:pt x="72" y="388"/>
                  </a:lnTo>
                  <a:lnTo>
                    <a:pt x="50" y="280"/>
                  </a:lnTo>
                  <a:lnTo>
                    <a:pt x="25" y="189"/>
                  </a:lnTo>
                  <a:lnTo>
                    <a:pt x="16" y="139"/>
                  </a:lnTo>
                  <a:lnTo>
                    <a:pt x="9" y="44"/>
                  </a:lnTo>
                  <a:lnTo>
                    <a:pt x="0" y="0"/>
                  </a:lnTo>
                  <a:lnTo>
                    <a:pt x="3" y="44"/>
                  </a:lnTo>
                  <a:lnTo>
                    <a:pt x="6" y="145"/>
                  </a:lnTo>
                  <a:lnTo>
                    <a:pt x="28" y="221"/>
                  </a:lnTo>
                  <a:lnTo>
                    <a:pt x="44" y="284"/>
                  </a:lnTo>
                  <a:lnTo>
                    <a:pt x="60" y="378"/>
                  </a:lnTo>
                  <a:lnTo>
                    <a:pt x="66" y="463"/>
                  </a:lnTo>
                  <a:lnTo>
                    <a:pt x="69" y="485"/>
                  </a:lnTo>
                  <a:lnTo>
                    <a:pt x="75" y="513"/>
                  </a:lnTo>
                  <a:lnTo>
                    <a:pt x="88" y="542"/>
                  </a:lnTo>
                  <a:lnTo>
                    <a:pt x="104" y="576"/>
                  </a:lnTo>
                  <a:lnTo>
                    <a:pt x="113" y="592"/>
                  </a:lnTo>
                  <a:lnTo>
                    <a:pt x="151" y="643"/>
                  </a:lnTo>
                  <a:lnTo>
                    <a:pt x="164" y="665"/>
                  </a:lnTo>
                  <a:lnTo>
                    <a:pt x="176" y="690"/>
                  </a:lnTo>
                  <a:lnTo>
                    <a:pt x="183" y="728"/>
                  </a:lnTo>
                  <a:lnTo>
                    <a:pt x="201" y="822"/>
                  </a:lnTo>
                  <a:lnTo>
                    <a:pt x="208" y="869"/>
                  </a:lnTo>
                  <a:lnTo>
                    <a:pt x="208" y="916"/>
                  </a:lnTo>
                  <a:lnTo>
                    <a:pt x="214" y="942"/>
                  </a:lnTo>
                  <a:lnTo>
                    <a:pt x="220" y="967"/>
                  </a:lnTo>
                  <a:lnTo>
                    <a:pt x="233" y="986"/>
                  </a:lnTo>
                  <a:lnTo>
                    <a:pt x="239" y="998"/>
                  </a:lnTo>
                  <a:lnTo>
                    <a:pt x="242" y="1020"/>
                  </a:lnTo>
                  <a:lnTo>
                    <a:pt x="233" y="1017"/>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3" name="Freeform 174"/>
            <p:cNvSpPr>
              <a:spLocks/>
            </p:cNvSpPr>
            <p:nvPr/>
          </p:nvSpPr>
          <p:spPr bwMode="auto">
            <a:xfrm>
              <a:off x="4314" y="1756"/>
              <a:ext cx="14" cy="137"/>
            </a:xfrm>
            <a:custGeom>
              <a:avLst/>
              <a:gdLst>
                <a:gd name="T0" fmla="*/ 1 w 25"/>
                <a:gd name="T1" fmla="*/ 0 h 249"/>
                <a:gd name="T2" fmla="*/ 0 w 25"/>
                <a:gd name="T3" fmla="*/ 1 h 249"/>
                <a:gd name="T4" fmla="*/ 1 w 25"/>
                <a:gd name="T5" fmla="*/ 1 h 249"/>
                <a:gd name="T6" fmla="*/ 1 w 25"/>
                <a:gd name="T7" fmla="*/ 1 h 249"/>
                <a:gd name="T8" fmla="*/ 1 w 25"/>
                <a:gd name="T9" fmla="*/ 2 h 249"/>
                <a:gd name="T10" fmla="*/ 1 w 25"/>
                <a:gd name="T11" fmla="*/ 2 h 249"/>
                <a:gd name="T12" fmla="*/ 1 w 25"/>
                <a:gd name="T13" fmla="*/ 2 h 249"/>
                <a:gd name="T14" fmla="*/ 1 w 25"/>
                <a:gd name="T15" fmla="*/ 2 h 249"/>
                <a:gd name="T16" fmla="*/ 1 w 25"/>
                <a:gd name="T17" fmla="*/ 2 h 249"/>
                <a:gd name="T18" fmla="*/ 1 w 25"/>
                <a:gd name="T19" fmla="*/ 2 h 249"/>
                <a:gd name="T20" fmla="*/ 1 w 25"/>
                <a:gd name="T21" fmla="*/ 1 h 249"/>
                <a:gd name="T22" fmla="*/ 1 w 25"/>
                <a:gd name="T23" fmla="*/ 1 h 249"/>
                <a:gd name="T24" fmla="*/ 1 w 25"/>
                <a:gd name="T25" fmla="*/ 0 h 2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249">
                  <a:moveTo>
                    <a:pt x="19" y="0"/>
                  </a:moveTo>
                  <a:lnTo>
                    <a:pt x="0" y="60"/>
                  </a:lnTo>
                  <a:lnTo>
                    <a:pt x="3" y="98"/>
                  </a:lnTo>
                  <a:lnTo>
                    <a:pt x="12" y="154"/>
                  </a:lnTo>
                  <a:lnTo>
                    <a:pt x="19" y="192"/>
                  </a:lnTo>
                  <a:lnTo>
                    <a:pt x="9" y="221"/>
                  </a:lnTo>
                  <a:lnTo>
                    <a:pt x="16" y="236"/>
                  </a:lnTo>
                  <a:lnTo>
                    <a:pt x="22" y="249"/>
                  </a:lnTo>
                  <a:lnTo>
                    <a:pt x="22" y="211"/>
                  </a:lnTo>
                  <a:lnTo>
                    <a:pt x="25" y="180"/>
                  </a:lnTo>
                  <a:lnTo>
                    <a:pt x="12" y="104"/>
                  </a:lnTo>
                  <a:lnTo>
                    <a:pt x="9" y="60"/>
                  </a:lnTo>
                  <a:lnTo>
                    <a:pt x="19"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4" name="Freeform 175"/>
            <p:cNvSpPr>
              <a:spLocks/>
            </p:cNvSpPr>
            <p:nvPr/>
          </p:nvSpPr>
          <p:spPr bwMode="auto">
            <a:xfrm>
              <a:off x="4303" y="1506"/>
              <a:ext cx="34" cy="14"/>
            </a:xfrm>
            <a:custGeom>
              <a:avLst/>
              <a:gdLst>
                <a:gd name="T0" fmla="*/ 0 w 60"/>
                <a:gd name="T1" fmla="*/ 1 h 25"/>
                <a:gd name="T2" fmla="*/ 1 w 60"/>
                <a:gd name="T3" fmla="*/ 1 h 25"/>
                <a:gd name="T4" fmla="*/ 1 w 60"/>
                <a:gd name="T5" fmla="*/ 1 h 25"/>
                <a:gd name="T6" fmla="*/ 1 w 60"/>
                <a:gd name="T7" fmla="*/ 1 h 25"/>
                <a:gd name="T8" fmla="*/ 1 w 60"/>
                <a:gd name="T9" fmla="*/ 0 h 25"/>
                <a:gd name="T10" fmla="*/ 0 w 60"/>
                <a:gd name="T11" fmla="*/ 1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25">
                  <a:moveTo>
                    <a:pt x="0" y="3"/>
                  </a:moveTo>
                  <a:lnTo>
                    <a:pt x="13" y="9"/>
                  </a:lnTo>
                  <a:lnTo>
                    <a:pt x="60" y="25"/>
                  </a:lnTo>
                  <a:lnTo>
                    <a:pt x="54" y="16"/>
                  </a:lnTo>
                  <a:lnTo>
                    <a:pt x="22" y="0"/>
                  </a:lnTo>
                  <a:lnTo>
                    <a:pt x="0" y="3"/>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5" name="Freeform 176"/>
            <p:cNvSpPr>
              <a:spLocks/>
            </p:cNvSpPr>
            <p:nvPr/>
          </p:nvSpPr>
          <p:spPr bwMode="auto">
            <a:xfrm>
              <a:off x="4363" y="1552"/>
              <a:ext cx="89" cy="148"/>
            </a:xfrm>
            <a:custGeom>
              <a:avLst/>
              <a:gdLst>
                <a:gd name="T0" fmla="*/ 0 w 157"/>
                <a:gd name="T1" fmla="*/ 0 h 270"/>
                <a:gd name="T2" fmla="*/ 1 w 157"/>
                <a:gd name="T3" fmla="*/ 1 h 270"/>
                <a:gd name="T4" fmla="*/ 1 w 157"/>
                <a:gd name="T5" fmla="*/ 1 h 270"/>
                <a:gd name="T6" fmla="*/ 1 w 157"/>
                <a:gd name="T7" fmla="*/ 1 h 270"/>
                <a:gd name="T8" fmla="*/ 1 w 157"/>
                <a:gd name="T9" fmla="*/ 1 h 270"/>
                <a:gd name="T10" fmla="*/ 1 w 157"/>
                <a:gd name="T11" fmla="*/ 2 h 270"/>
                <a:gd name="T12" fmla="*/ 2 w 157"/>
                <a:gd name="T13" fmla="*/ 2 h 270"/>
                <a:gd name="T14" fmla="*/ 2 w 157"/>
                <a:gd name="T15" fmla="*/ 2 h 270"/>
                <a:gd name="T16" fmla="*/ 2 w 157"/>
                <a:gd name="T17" fmla="*/ 2 h 270"/>
                <a:gd name="T18" fmla="*/ 2 w 157"/>
                <a:gd name="T19" fmla="*/ 2 h 270"/>
                <a:gd name="T20" fmla="*/ 2 w 157"/>
                <a:gd name="T21" fmla="*/ 2 h 270"/>
                <a:gd name="T22" fmla="*/ 2 w 157"/>
                <a:gd name="T23" fmla="*/ 2 h 270"/>
                <a:gd name="T24" fmla="*/ 1 w 157"/>
                <a:gd name="T25" fmla="*/ 2 h 270"/>
                <a:gd name="T26" fmla="*/ 1 w 157"/>
                <a:gd name="T27" fmla="*/ 1 h 270"/>
                <a:gd name="T28" fmla="*/ 1 w 157"/>
                <a:gd name="T29" fmla="*/ 1 h 270"/>
                <a:gd name="T30" fmla="*/ 1 w 157"/>
                <a:gd name="T31" fmla="*/ 1 h 270"/>
                <a:gd name="T32" fmla="*/ 1 w 157"/>
                <a:gd name="T33" fmla="*/ 1 h 270"/>
                <a:gd name="T34" fmla="*/ 1 w 157"/>
                <a:gd name="T35" fmla="*/ 1 h 270"/>
                <a:gd name="T36" fmla="*/ 0 w 157"/>
                <a:gd name="T37" fmla="*/ 0 h 2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7" h="270">
                  <a:moveTo>
                    <a:pt x="0" y="0"/>
                  </a:moveTo>
                  <a:lnTo>
                    <a:pt x="16" y="22"/>
                  </a:lnTo>
                  <a:lnTo>
                    <a:pt x="22" y="44"/>
                  </a:lnTo>
                  <a:lnTo>
                    <a:pt x="28" y="63"/>
                  </a:lnTo>
                  <a:lnTo>
                    <a:pt x="50" y="100"/>
                  </a:lnTo>
                  <a:lnTo>
                    <a:pt x="110" y="182"/>
                  </a:lnTo>
                  <a:lnTo>
                    <a:pt x="135" y="204"/>
                  </a:lnTo>
                  <a:lnTo>
                    <a:pt x="151" y="233"/>
                  </a:lnTo>
                  <a:lnTo>
                    <a:pt x="157" y="270"/>
                  </a:lnTo>
                  <a:lnTo>
                    <a:pt x="157" y="239"/>
                  </a:lnTo>
                  <a:lnTo>
                    <a:pt x="154" y="223"/>
                  </a:lnTo>
                  <a:lnTo>
                    <a:pt x="139" y="201"/>
                  </a:lnTo>
                  <a:lnTo>
                    <a:pt x="117" y="182"/>
                  </a:lnTo>
                  <a:lnTo>
                    <a:pt x="54" y="97"/>
                  </a:lnTo>
                  <a:lnTo>
                    <a:pt x="41" y="72"/>
                  </a:lnTo>
                  <a:lnTo>
                    <a:pt x="35" y="56"/>
                  </a:lnTo>
                  <a:lnTo>
                    <a:pt x="25" y="28"/>
                  </a:lnTo>
                  <a:lnTo>
                    <a:pt x="16" y="15"/>
                  </a:lnTo>
                  <a:lnTo>
                    <a:pt x="0" y="0"/>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6" name="Freeform 177"/>
            <p:cNvSpPr>
              <a:spLocks/>
            </p:cNvSpPr>
            <p:nvPr/>
          </p:nvSpPr>
          <p:spPr bwMode="auto">
            <a:xfrm>
              <a:off x="4320" y="1546"/>
              <a:ext cx="18" cy="28"/>
            </a:xfrm>
            <a:custGeom>
              <a:avLst/>
              <a:gdLst>
                <a:gd name="T0" fmla="*/ 1 w 32"/>
                <a:gd name="T1" fmla="*/ 0 h 51"/>
                <a:gd name="T2" fmla="*/ 0 w 32"/>
                <a:gd name="T3" fmla="*/ 1 h 51"/>
                <a:gd name="T4" fmla="*/ 1 w 32"/>
                <a:gd name="T5" fmla="*/ 1 h 51"/>
                <a:gd name="T6" fmla="*/ 1 w 32"/>
                <a:gd name="T7" fmla="*/ 1 h 51"/>
                <a:gd name="T8" fmla="*/ 1 w 32"/>
                <a:gd name="T9" fmla="*/ 1 h 51"/>
                <a:gd name="T10" fmla="*/ 1 w 32"/>
                <a:gd name="T11" fmla="*/ 0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 h="51">
                  <a:moveTo>
                    <a:pt x="10" y="0"/>
                  </a:moveTo>
                  <a:lnTo>
                    <a:pt x="0" y="10"/>
                  </a:lnTo>
                  <a:lnTo>
                    <a:pt x="7" y="19"/>
                  </a:lnTo>
                  <a:lnTo>
                    <a:pt x="32" y="51"/>
                  </a:lnTo>
                  <a:lnTo>
                    <a:pt x="19" y="16"/>
                  </a:lnTo>
                  <a:lnTo>
                    <a:pt x="10"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7" name="Freeform 178"/>
            <p:cNvSpPr>
              <a:spLocks/>
            </p:cNvSpPr>
            <p:nvPr/>
          </p:nvSpPr>
          <p:spPr bwMode="auto">
            <a:xfrm>
              <a:off x="4218" y="1803"/>
              <a:ext cx="12" cy="12"/>
            </a:xfrm>
            <a:custGeom>
              <a:avLst/>
              <a:gdLst>
                <a:gd name="T0" fmla="*/ 0 w 22"/>
                <a:gd name="T1" fmla="*/ 1 h 22"/>
                <a:gd name="T2" fmla="*/ 1 w 22"/>
                <a:gd name="T3" fmla="*/ 1 h 22"/>
                <a:gd name="T4" fmla="*/ 1 w 22"/>
                <a:gd name="T5" fmla="*/ 0 h 22"/>
                <a:gd name="T6" fmla="*/ 0 w 22"/>
                <a:gd name="T7" fmla="*/ 1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22">
                  <a:moveTo>
                    <a:pt x="0" y="19"/>
                  </a:moveTo>
                  <a:lnTo>
                    <a:pt x="22" y="22"/>
                  </a:lnTo>
                  <a:lnTo>
                    <a:pt x="12" y="0"/>
                  </a:lnTo>
                  <a:lnTo>
                    <a:pt x="0" y="19"/>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7348" name="Freeform 179"/>
            <p:cNvSpPr>
              <a:spLocks/>
            </p:cNvSpPr>
            <p:nvPr/>
          </p:nvSpPr>
          <p:spPr bwMode="auto">
            <a:xfrm>
              <a:off x="4292" y="1704"/>
              <a:ext cx="23" cy="19"/>
            </a:xfrm>
            <a:custGeom>
              <a:avLst/>
              <a:gdLst>
                <a:gd name="T0" fmla="*/ 1 w 41"/>
                <a:gd name="T1" fmla="*/ 0 h 34"/>
                <a:gd name="T2" fmla="*/ 1 w 41"/>
                <a:gd name="T3" fmla="*/ 1 h 34"/>
                <a:gd name="T4" fmla="*/ 1 w 41"/>
                <a:gd name="T5" fmla="*/ 1 h 34"/>
                <a:gd name="T6" fmla="*/ 0 w 41"/>
                <a:gd name="T7" fmla="*/ 1 h 34"/>
                <a:gd name="T8" fmla="*/ 1 w 41"/>
                <a:gd name="T9" fmla="*/ 1 h 34"/>
                <a:gd name="T10" fmla="*/ 1 w 41"/>
                <a:gd name="T11" fmla="*/ 0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34">
                  <a:moveTo>
                    <a:pt x="41" y="0"/>
                  </a:moveTo>
                  <a:lnTo>
                    <a:pt x="32" y="28"/>
                  </a:lnTo>
                  <a:lnTo>
                    <a:pt x="16" y="34"/>
                  </a:lnTo>
                  <a:lnTo>
                    <a:pt x="0" y="28"/>
                  </a:lnTo>
                  <a:lnTo>
                    <a:pt x="13" y="15"/>
                  </a:lnTo>
                  <a:lnTo>
                    <a:pt x="41" y="0"/>
                  </a:lnTo>
                  <a:close/>
                </a:path>
              </a:pathLst>
            </a:custGeom>
            <a:solidFill>
              <a:srgbClr val="CDC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sp>
        <p:nvSpPr>
          <p:cNvPr id="7173" name="Text Box 4"/>
          <p:cNvSpPr txBox="1">
            <a:spLocks noChangeArrowheads="1"/>
          </p:cNvSpPr>
          <p:nvPr/>
        </p:nvSpPr>
        <p:spPr bwMode="auto">
          <a:xfrm>
            <a:off x="2109788" y="4149725"/>
            <a:ext cx="4248150" cy="16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tabLst>
                <a:tab pos="266700" algn="l"/>
              </a:tabLst>
              <a:defRPr sz="3200">
                <a:solidFill>
                  <a:schemeClr val="tx1"/>
                </a:solidFill>
                <a:latin typeface="Trebuchet MS" pitchFamily="34" charset="0"/>
              </a:defRPr>
            </a:lvl1pPr>
            <a:lvl2pPr marL="742950" indent="-285750" eaLnBrk="0" hangingPunct="0">
              <a:spcBef>
                <a:spcPct val="20000"/>
              </a:spcBef>
              <a:buChar char="–"/>
              <a:tabLst>
                <a:tab pos="266700" algn="l"/>
              </a:tabLst>
              <a:defRPr sz="2800">
                <a:solidFill>
                  <a:schemeClr val="tx1"/>
                </a:solidFill>
                <a:latin typeface="Trebuchet MS" pitchFamily="34" charset="0"/>
              </a:defRPr>
            </a:lvl2pPr>
            <a:lvl3pPr marL="1143000" indent="-228600" eaLnBrk="0" hangingPunct="0">
              <a:spcBef>
                <a:spcPct val="20000"/>
              </a:spcBef>
              <a:buChar char="•"/>
              <a:tabLst>
                <a:tab pos="266700" algn="l"/>
              </a:tabLst>
              <a:defRPr sz="2400">
                <a:solidFill>
                  <a:schemeClr val="tx1"/>
                </a:solidFill>
                <a:latin typeface="Trebuchet MS" pitchFamily="34" charset="0"/>
              </a:defRPr>
            </a:lvl3pPr>
            <a:lvl4pPr marL="1600200" indent="-228600" eaLnBrk="0" hangingPunct="0">
              <a:spcBef>
                <a:spcPct val="20000"/>
              </a:spcBef>
              <a:buChar char="–"/>
              <a:tabLst>
                <a:tab pos="266700" algn="l"/>
              </a:tabLst>
              <a:defRPr sz="2000">
                <a:solidFill>
                  <a:schemeClr val="tx1"/>
                </a:solidFill>
                <a:latin typeface="Trebuchet MS" pitchFamily="34" charset="0"/>
              </a:defRPr>
            </a:lvl4pPr>
            <a:lvl5pPr marL="2057400" indent="-228600" eaLnBrk="0" hangingPunct="0">
              <a:spcBef>
                <a:spcPct val="20000"/>
              </a:spcBef>
              <a:buChar char="»"/>
              <a:tabLst>
                <a:tab pos="266700" algn="l"/>
              </a:tabLst>
              <a:defRPr sz="2000">
                <a:solidFill>
                  <a:schemeClr val="tx1"/>
                </a:solidFill>
                <a:latin typeface="Trebuchet MS" pitchFamily="34" charset="0"/>
              </a:defRPr>
            </a:lvl5pPr>
            <a:lvl6pPr marL="25146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6pPr>
            <a:lvl7pPr marL="29718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7pPr>
            <a:lvl8pPr marL="34290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8pPr>
            <a:lvl9pPr marL="3886200" indent="-228600" eaLnBrk="0" fontAlgn="base" hangingPunct="0">
              <a:spcBef>
                <a:spcPct val="20000"/>
              </a:spcBef>
              <a:spcAft>
                <a:spcPct val="0"/>
              </a:spcAft>
              <a:buChar char="»"/>
              <a:tabLst>
                <a:tab pos="266700" algn="l"/>
              </a:tabLst>
              <a:defRPr sz="2000">
                <a:solidFill>
                  <a:schemeClr val="tx1"/>
                </a:solidFill>
                <a:latin typeface="Trebuchet MS" pitchFamily="34" charset="0"/>
              </a:defRPr>
            </a:lvl9pPr>
          </a:lstStyle>
          <a:p>
            <a:pPr algn="r" eaLnBrk="1" hangingPunct="1">
              <a:spcBef>
                <a:spcPct val="0"/>
              </a:spcBef>
              <a:buFontTx/>
              <a:buNone/>
            </a:pPr>
            <a:r>
              <a:rPr lang="sl-SI" altLang="sl-SI" sz="1600" b="1">
                <a:latin typeface="Cambria" pitchFamily="18" charset="0"/>
              </a:rPr>
              <a:t>Merilni instrumenti in merilni sistemi</a:t>
            </a:r>
            <a:r>
              <a:rPr lang="sl-SI" altLang="sl-SI" sz="1600">
                <a:latin typeface="Cambria" pitchFamily="18" charset="0"/>
              </a:rPr>
              <a:t> </a:t>
            </a:r>
          </a:p>
          <a:p>
            <a:pPr algn="r" eaLnBrk="1" hangingPunct="1">
              <a:spcBef>
                <a:spcPct val="0"/>
              </a:spcBef>
              <a:buFontTx/>
              <a:buNone/>
            </a:pPr>
            <a:r>
              <a:rPr lang="sl-SI" altLang="sl-SI" sz="1200">
                <a:latin typeface="Cambria" pitchFamily="18" charset="0"/>
              </a:rPr>
              <a:t>-	relativno omejeno število senzorjev</a:t>
            </a:r>
          </a:p>
          <a:p>
            <a:pPr algn="r" eaLnBrk="1" hangingPunct="1">
              <a:spcBef>
                <a:spcPct val="0"/>
              </a:spcBef>
              <a:buFontTx/>
              <a:buNone/>
            </a:pPr>
            <a:r>
              <a:rPr lang="sl-SI" altLang="sl-SI" sz="1200">
                <a:latin typeface="Cambria" pitchFamily="18" charset="0"/>
              </a:rPr>
              <a:t>-	končno število komunikacijskih kanalov</a:t>
            </a:r>
          </a:p>
          <a:p>
            <a:pPr algn="r" eaLnBrk="1" hangingPunct="1">
              <a:spcBef>
                <a:spcPct val="0"/>
              </a:spcBef>
              <a:buFontTx/>
              <a:buNone/>
            </a:pPr>
            <a:r>
              <a:rPr lang="sl-SI" altLang="sl-SI" sz="1200">
                <a:latin typeface="Cambria" pitchFamily="18" charset="0"/>
              </a:rPr>
              <a:t>-	v principu serijsko procesiranje</a:t>
            </a:r>
          </a:p>
          <a:p>
            <a:pPr algn="r" eaLnBrk="1" hangingPunct="1">
              <a:spcBef>
                <a:spcPct val="0"/>
              </a:spcBef>
              <a:buFontTx/>
              <a:buNone/>
            </a:pPr>
            <a:r>
              <a:rPr lang="sl-SI" altLang="sl-SI" sz="1200">
                <a:latin typeface="Cambria" pitchFamily="18" charset="0"/>
              </a:rPr>
              <a:t>-	definirana struktura</a:t>
            </a:r>
          </a:p>
          <a:p>
            <a:pPr algn="r" eaLnBrk="1" hangingPunct="1">
              <a:spcBef>
                <a:spcPct val="0"/>
              </a:spcBef>
              <a:buFontTx/>
              <a:buNone/>
            </a:pPr>
            <a:r>
              <a:rPr lang="sl-SI" altLang="sl-SI" sz="1200">
                <a:latin typeface="Cambria" pitchFamily="18" charset="0"/>
              </a:rPr>
              <a:t>-	dobra ločljivost</a:t>
            </a:r>
          </a:p>
          <a:p>
            <a:pPr algn="r" eaLnBrk="1" hangingPunct="1">
              <a:spcBef>
                <a:spcPct val="0"/>
              </a:spcBef>
              <a:buFontTx/>
              <a:buNone/>
            </a:pPr>
            <a:r>
              <a:rPr lang="sl-SI" altLang="sl-SI" sz="1200">
                <a:latin typeface="Cambria" pitchFamily="18" charset="0"/>
              </a:rPr>
              <a:t>-	objektivnost zaznavanja-konstantna absolutna točnost</a:t>
            </a:r>
          </a:p>
          <a:p>
            <a:pPr algn="r" eaLnBrk="1" hangingPunct="1">
              <a:spcBef>
                <a:spcPct val="0"/>
              </a:spcBef>
              <a:buFontTx/>
              <a:buNone/>
            </a:pPr>
            <a:r>
              <a:rPr lang="sl-SI" altLang="sl-SI" sz="1200">
                <a:latin typeface="Cambria" pitchFamily="18" charset="0"/>
              </a:rPr>
              <a:t>-	obvladljiva imunost proti motnjam.</a:t>
            </a:r>
            <a:endParaRPr lang="en-AU" altLang="sl-SI" sz="1200">
              <a:latin typeface="Cambria" pitchFamily="18" charset="0"/>
            </a:endParaRPr>
          </a:p>
        </p:txBody>
      </p:sp>
      <p:pic>
        <p:nvPicPr>
          <p:cNvPr id="7174" name="Picture 181" descr="la_machi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2875" y="3487738"/>
            <a:ext cx="2651125"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2389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74" descr="http://us.123rf.com/400wm/400/400/montego/montego1003/montego100300036/6557353-3d-render-of-glass-tube-with-blue-liquid.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7313" y="4689475"/>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PoljeZBesedilom 7"/>
          <p:cNvSpPr txBox="1">
            <a:spLocks noChangeArrowheads="1"/>
          </p:cNvSpPr>
          <p:nvPr/>
        </p:nvSpPr>
        <p:spPr bwMode="auto">
          <a:xfrm>
            <a:off x="1547813" y="1954213"/>
            <a:ext cx="61198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a:latin typeface="Cambria" pitchFamily="18" charset="0"/>
              </a:rPr>
              <a:t>Merjenje z realnim termometrom (termodinamski pojav)</a:t>
            </a:r>
          </a:p>
          <a:p>
            <a:pPr eaLnBrk="1" hangingPunct="1">
              <a:spcBef>
                <a:spcPct val="0"/>
              </a:spcBef>
              <a:buFontTx/>
              <a:buNone/>
            </a:pPr>
            <a:endParaRPr lang="sl-SI" altLang="sl-SI" sz="1400" b="1">
              <a:latin typeface="Cambria" pitchFamily="18" charset="0"/>
            </a:endParaRPr>
          </a:p>
        </p:txBody>
      </p:sp>
      <p:pic>
        <p:nvPicPr>
          <p:cNvPr id="60420" name="Picture 171" descr="http://img.medicalexpo.com/images_me/photo-g/digital-rigid-end-medical-thermometers-70645-101557.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464154">
            <a:off x="3340100" y="3324225"/>
            <a:ext cx="2484438"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Naslov 1"/>
          <p:cNvSpPr>
            <a:spLocks noGrp="1"/>
          </p:cNvSpPr>
          <p:nvPr>
            <p:ph type="title"/>
          </p:nvPr>
        </p:nvSpPr>
        <p:spPr bwMode="auto">
          <a:xfrm>
            <a:off x="35496" y="1197506"/>
            <a:ext cx="82296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sl-SI" altLang="sl-SI" dirty="0" smtClean="0">
                <a:solidFill>
                  <a:schemeClr val="accent6">
                    <a:lumMod val="75000"/>
                  </a:schemeClr>
                </a:solidFill>
                <a:latin typeface="+mn-lt"/>
              </a:rPr>
              <a:t>Vpliv opazovalca</a:t>
            </a:r>
          </a:p>
        </p:txBody>
      </p:sp>
      <p:sp>
        <p:nvSpPr>
          <p:cNvPr id="60422" name="PoljeZBesedilom 41"/>
          <p:cNvSpPr txBox="1">
            <a:spLocks noChangeArrowheads="1"/>
          </p:cNvSpPr>
          <p:nvPr/>
        </p:nvSpPr>
        <p:spPr bwMode="auto">
          <a:xfrm>
            <a:off x="3232150" y="5622925"/>
            <a:ext cx="109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Merjenec</a:t>
            </a:r>
          </a:p>
        </p:txBody>
      </p:sp>
      <p:sp>
        <p:nvSpPr>
          <p:cNvPr id="60423" name="PoljeZBesedilom 46"/>
          <p:cNvSpPr txBox="1">
            <a:spLocks noChangeArrowheads="1"/>
          </p:cNvSpPr>
          <p:nvPr/>
        </p:nvSpPr>
        <p:spPr bwMode="auto">
          <a:xfrm>
            <a:off x="5265738" y="3611563"/>
            <a:ext cx="12906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latin typeface="Cambria" pitchFamily="18" charset="0"/>
              </a:rPr>
              <a:t>Merilni </a:t>
            </a:r>
          </a:p>
          <a:p>
            <a:pPr algn="ctr" eaLnBrk="1" hangingPunct="1">
              <a:spcBef>
                <a:spcPct val="0"/>
              </a:spcBef>
              <a:buFontTx/>
              <a:buNone/>
            </a:pPr>
            <a:r>
              <a:rPr lang="sl-SI" altLang="sl-SI" sz="1400">
                <a:latin typeface="Cambria" pitchFamily="18" charset="0"/>
              </a:rPr>
              <a:t>instrument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94" descr="http://www.reatechnologies.com/Images/boar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5938" y="3252788"/>
            <a:ext cx="3767137"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3" name="Predmet 5"/>
          <p:cNvGraphicFramePr>
            <a:graphicFrameLocks noChangeAspect="1"/>
          </p:cNvGraphicFramePr>
          <p:nvPr>
            <p:extLst>
              <p:ext uri="{D42A27DB-BD31-4B8C-83A1-F6EECF244321}">
                <p14:modId xmlns:p14="http://schemas.microsoft.com/office/powerpoint/2010/main" val="1354428657"/>
              </p:ext>
            </p:extLst>
          </p:nvPr>
        </p:nvGraphicFramePr>
        <p:xfrm>
          <a:off x="5935663" y="5264630"/>
          <a:ext cx="3022600" cy="1022350"/>
        </p:xfrm>
        <a:graphic>
          <a:graphicData uri="http://schemas.openxmlformats.org/presentationml/2006/ole">
            <mc:AlternateContent xmlns:mc="http://schemas.openxmlformats.org/markup-compatibility/2006">
              <mc:Choice xmlns:v="urn:schemas-microsoft-com:vml" Requires="v">
                <p:oleObj spid="_x0000_s61582" name="Enačba" r:id="rId4" imgW="2616200" imgH="889000" progId="Equation.3">
                  <p:embed/>
                </p:oleObj>
              </mc:Choice>
              <mc:Fallback>
                <p:oleObj name="Enačba" r:id="rId4" imgW="2616200" imgH="889000" progId="Equation.3">
                  <p:embed/>
                  <p:pic>
                    <p:nvPicPr>
                      <p:cNvPr id="0" name="Predme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663" y="5264630"/>
                        <a:ext cx="30226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4" name="PoljeZBesedilom 6"/>
          <p:cNvSpPr txBox="1">
            <a:spLocks noChangeArrowheads="1"/>
          </p:cNvSpPr>
          <p:nvPr/>
        </p:nvSpPr>
        <p:spPr bwMode="auto">
          <a:xfrm>
            <a:off x="1619250" y="1557338"/>
            <a:ext cx="57610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b="1" dirty="0">
                <a:latin typeface="Cambria" pitchFamily="18" charset="0"/>
              </a:rPr>
              <a:t>Vključitev realnega instrumenta v električno </a:t>
            </a:r>
            <a:r>
              <a:rPr lang="sl-SI" altLang="sl-SI" sz="1400" b="1" dirty="0" smtClean="0">
                <a:latin typeface="Cambria" pitchFamily="18" charset="0"/>
              </a:rPr>
              <a:t>vezje (</a:t>
            </a:r>
            <a:r>
              <a:rPr lang="sl-SI" altLang="sl-SI" sz="1400" b="1" dirty="0">
                <a:latin typeface="Cambria" pitchFamily="18" charset="0"/>
              </a:rPr>
              <a:t>fizikalni pojav)</a:t>
            </a:r>
          </a:p>
          <a:p>
            <a:pPr eaLnBrk="1" hangingPunct="1">
              <a:spcBef>
                <a:spcPct val="0"/>
              </a:spcBef>
              <a:buFontTx/>
              <a:buNone/>
            </a:pPr>
            <a:r>
              <a:rPr lang="sl-SI" altLang="sl-SI" sz="1400" dirty="0" err="1">
                <a:latin typeface="Cambria" pitchFamily="18" charset="0"/>
              </a:rPr>
              <a:t>Kirchoff</a:t>
            </a:r>
            <a:r>
              <a:rPr lang="sl-SI" altLang="sl-SI" sz="1400" dirty="0">
                <a:latin typeface="Cambria" pitchFamily="18" charset="0"/>
              </a:rPr>
              <a:t>, Ohm, </a:t>
            </a:r>
            <a:r>
              <a:rPr lang="sl-SI" altLang="sl-SI" sz="1400" dirty="0" err="1">
                <a:latin typeface="Cambria" pitchFamily="18" charset="0"/>
              </a:rPr>
              <a:t>Norton</a:t>
            </a:r>
            <a:r>
              <a:rPr lang="sl-SI" altLang="sl-SI" sz="1400" dirty="0">
                <a:latin typeface="Cambria" pitchFamily="18" charset="0"/>
              </a:rPr>
              <a:t>, </a:t>
            </a:r>
            <a:r>
              <a:rPr lang="sl-SI" altLang="sl-SI" sz="1400" dirty="0" err="1">
                <a:latin typeface="Cambria" pitchFamily="18" charset="0"/>
              </a:rPr>
              <a:t>Thevenin</a:t>
            </a:r>
            <a:endParaRPr lang="sl-SI" altLang="sl-SI" sz="1400" dirty="0">
              <a:latin typeface="Cambria" pitchFamily="18" charset="0"/>
            </a:endParaRPr>
          </a:p>
        </p:txBody>
      </p:sp>
      <p:sp>
        <p:nvSpPr>
          <p:cNvPr id="61445" name="Naslov 1"/>
          <p:cNvSpPr>
            <a:spLocks noGrp="1"/>
          </p:cNvSpPr>
          <p:nvPr>
            <p:ph type="title"/>
          </p:nvPr>
        </p:nvSpPr>
        <p:spPr bwMode="auto">
          <a:xfrm>
            <a:off x="-594519" y="900906"/>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dirty="0" smtClean="0">
                <a:solidFill>
                  <a:schemeClr val="accent6">
                    <a:lumMod val="75000"/>
                  </a:schemeClr>
                </a:solidFill>
              </a:rPr>
              <a:t>Vpliv opazovalca</a:t>
            </a:r>
          </a:p>
        </p:txBody>
      </p:sp>
      <p:sp>
        <p:nvSpPr>
          <p:cNvPr id="61446" name="Rectangle 10"/>
          <p:cNvSpPr>
            <a:spLocks noChangeArrowheads="1"/>
          </p:cNvSpPr>
          <p:nvPr/>
        </p:nvSpPr>
        <p:spPr bwMode="auto">
          <a:xfrm>
            <a:off x="1720850" y="3187700"/>
            <a:ext cx="825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47" name="PoljeZBesedilom 1"/>
          <p:cNvSpPr txBox="1">
            <a:spLocks noChangeArrowheads="1"/>
          </p:cNvSpPr>
          <p:nvPr/>
        </p:nvSpPr>
        <p:spPr bwMode="auto">
          <a:xfrm>
            <a:off x="2973388" y="6011863"/>
            <a:ext cx="1093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Merjenec</a:t>
            </a:r>
          </a:p>
        </p:txBody>
      </p:sp>
      <p:sp>
        <p:nvSpPr>
          <p:cNvPr id="61448" name="PoljeZBesedilom 46"/>
          <p:cNvSpPr txBox="1">
            <a:spLocks noChangeArrowheads="1"/>
          </p:cNvSpPr>
          <p:nvPr/>
        </p:nvSpPr>
        <p:spPr bwMode="auto">
          <a:xfrm>
            <a:off x="6413500" y="3943350"/>
            <a:ext cx="1290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a:latin typeface="Cambria" pitchFamily="18" charset="0"/>
              </a:rPr>
              <a:t>Merilni </a:t>
            </a:r>
          </a:p>
          <a:p>
            <a:pPr algn="ctr" eaLnBrk="1" hangingPunct="1">
              <a:spcBef>
                <a:spcPct val="0"/>
              </a:spcBef>
              <a:buFontTx/>
              <a:buNone/>
            </a:pPr>
            <a:r>
              <a:rPr lang="sl-SI" altLang="sl-SI" sz="1400">
                <a:latin typeface="Cambria" pitchFamily="18" charset="0"/>
              </a:rPr>
              <a:t>instrument</a:t>
            </a:r>
          </a:p>
        </p:txBody>
      </p:sp>
      <p:sp>
        <p:nvSpPr>
          <p:cNvPr id="61449" name="AutoShape 8"/>
          <p:cNvSpPr>
            <a:spLocks noChangeAspect="1" noChangeArrowheads="1" noTextEdit="1"/>
          </p:cNvSpPr>
          <p:nvPr/>
        </p:nvSpPr>
        <p:spPr bwMode="auto">
          <a:xfrm>
            <a:off x="4067175" y="3443288"/>
            <a:ext cx="2474913"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l-SI"/>
          </a:p>
        </p:txBody>
      </p:sp>
      <p:sp>
        <p:nvSpPr>
          <p:cNvPr id="61450" name="Rectangle 11"/>
          <p:cNvSpPr>
            <a:spLocks noChangeArrowheads="1"/>
          </p:cNvSpPr>
          <p:nvPr/>
        </p:nvSpPr>
        <p:spPr bwMode="auto">
          <a:xfrm>
            <a:off x="5221288" y="3671888"/>
            <a:ext cx="1047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51" name="Rectangle 15"/>
          <p:cNvSpPr>
            <a:spLocks noChangeArrowheads="1"/>
          </p:cNvSpPr>
          <p:nvPr/>
        </p:nvSpPr>
        <p:spPr bwMode="auto">
          <a:xfrm>
            <a:off x="5221288" y="4584700"/>
            <a:ext cx="1047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52" name="Rectangle 16"/>
          <p:cNvSpPr>
            <a:spLocks noChangeArrowheads="1"/>
          </p:cNvSpPr>
          <p:nvPr/>
        </p:nvSpPr>
        <p:spPr bwMode="auto">
          <a:xfrm>
            <a:off x="5221288" y="4811713"/>
            <a:ext cx="1047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53" name="Rectangle 26"/>
          <p:cNvSpPr>
            <a:spLocks noChangeArrowheads="1"/>
          </p:cNvSpPr>
          <p:nvPr/>
        </p:nvSpPr>
        <p:spPr bwMode="auto">
          <a:xfrm>
            <a:off x="6145213" y="4727575"/>
            <a:ext cx="2127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200">
                <a:solidFill>
                  <a:srgbClr val="000000"/>
                </a:solidFill>
                <a:latin typeface="Times New Roman" pitchFamily="18" charset="0"/>
                <a:cs typeface="Arial" charset="0"/>
              </a:rPr>
              <a:t>B</a:t>
            </a:r>
            <a:endParaRPr lang="sl-SI" altLang="sl-SI" sz="1800">
              <a:latin typeface="Arial" charset="0"/>
              <a:cs typeface="Arial" charset="0"/>
            </a:endParaRPr>
          </a:p>
        </p:txBody>
      </p:sp>
      <p:sp>
        <p:nvSpPr>
          <p:cNvPr id="61454" name="Rectangle 28"/>
          <p:cNvSpPr>
            <a:spLocks noChangeArrowheads="1"/>
          </p:cNvSpPr>
          <p:nvPr/>
        </p:nvSpPr>
        <p:spPr bwMode="auto">
          <a:xfrm>
            <a:off x="6113463" y="5076825"/>
            <a:ext cx="1047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grpSp>
        <p:nvGrpSpPr>
          <p:cNvPr id="61455" name="Group 33"/>
          <p:cNvGrpSpPr>
            <a:grpSpLocks/>
          </p:cNvGrpSpPr>
          <p:nvPr/>
        </p:nvGrpSpPr>
        <p:grpSpPr bwMode="auto">
          <a:xfrm>
            <a:off x="6100763" y="3554413"/>
            <a:ext cx="279400" cy="371475"/>
            <a:chOff x="2250" y="1706"/>
            <a:chExt cx="138" cy="150"/>
          </a:xfrm>
        </p:grpSpPr>
        <p:sp>
          <p:nvSpPr>
            <p:cNvPr id="61474" name="Rectangle 30"/>
            <p:cNvSpPr>
              <a:spLocks noChangeArrowheads="1"/>
            </p:cNvSpPr>
            <p:nvPr/>
          </p:nvSpPr>
          <p:spPr bwMode="auto">
            <a:xfrm>
              <a:off x="2250" y="1706"/>
              <a:ext cx="138"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1475" name="Rectangle 31"/>
            <p:cNvSpPr>
              <a:spLocks noChangeArrowheads="1"/>
            </p:cNvSpPr>
            <p:nvPr/>
          </p:nvSpPr>
          <p:spPr bwMode="auto">
            <a:xfrm>
              <a:off x="2251" y="1706"/>
              <a:ext cx="137"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1476" name="Rectangle 32"/>
            <p:cNvSpPr>
              <a:spLocks noChangeArrowheads="1"/>
            </p:cNvSpPr>
            <p:nvPr/>
          </p:nvSpPr>
          <p:spPr bwMode="auto">
            <a:xfrm>
              <a:off x="2266" y="1717"/>
              <a:ext cx="110" cy="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200">
                  <a:solidFill>
                    <a:srgbClr val="000000"/>
                  </a:solidFill>
                  <a:latin typeface="Times New Roman" pitchFamily="18" charset="0"/>
                  <a:cs typeface="Arial" charset="0"/>
                </a:rPr>
                <a:t>A</a:t>
              </a:r>
              <a:endParaRPr lang="sl-SI" altLang="sl-SI" sz="1800">
                <a:latin typeface="Arial" charset="0"/>
                <a:cs typeface="Arial" charset="0"/>
              </a:endParaRPr>
            </a:p>
          </p:txBody>
        </p:sp>
      </p:grpSp>
      <p:sp>
        <p:nvSpPr>
          <p:cNvPr id="61456" name="Rectangle 34"/>
          <p:cNvSpPr>
            <a:spLocks noChangeArrowheads="1"/>
          </p:cNvSpPr>
          <p:nvPr/>
        </p:nvSpPr>
        <p:spPr bwMode="auto">
          <a:xfrm>
            <a:off x="6102350" y="3929063"/>
            <a:ext cx="10636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57" name="Line 43"/>
          <p:cNvSpPr>
            <a:spLocks noChangeShapeType="1"/>
          </p:cNvSpPr>
          <p:nvPr/>
        </p:nvSpPr>
        <p:spPr bwMode="auto">
          <a:xfrm flipH="1">
            <a:off x="4924425" y="4886325"/>
            <a:ext cx="1111250" cy="0"/>
          </a:xfrm>
          <a:prstGeom prst="line">
            <a:avLst/>
          </a:prstGeom>
          <a:noFill/>
          <a:ln w="158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61458" name="Line 48"/>
          <p:cNvSpPr>
            <a:spLocks noChangeShapeType="1"/>
          </p:cNvSpPr>
          <p:nvPr/>
        </p:nvSpPr>
        <p:spPr bwMode="auto">
          <a:xfrm>
            <a:off x="6061075" y="3762375"/>
            <a:ext cx="1588" cy="296863"/>
          </a:xfrm>
          <a:prstGeom prst="line">
            <a:avLst/>
          </a:prstGeom>
          <a:noFill/>
          <a:ln w="285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61459" name="Line 49"/>
          <p:cNvSpPr>
            <a:spLocks noChangeShapeType="1"/>
          </p:cNvSpPr>
          <p:nvPr/>
        </p:nvSpPr>
        <p:spPr bwMode="auto">
          <a:xfrm>
            <a:off x="6061075" y="4540250"/>
            <a:ext cx="1588" cy="311150"/>
          </a:xfrm>
          <a:prstGeom prst="line">
            <a:avLst/>
          </a:prstGeom>
          <a:noFill/>
          <a:ln w="28575"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sl-SI"/>
          </a:p>
        </p:txBody>
      </p:sp>
      <p:sp>
        <p:nvSpPr>
          <p:cNvPr id="61460" name="Rectangle 12"/>
          <p:cNvSpPr>
            <a:spLocks noChangeArrowheads="1"/>
          </p:cNvSpPr>
          <p:nvPr/>
        </p:nvSpPr>
        <p:spPr bwMode="auto">
          <a:xfrm>
            <a:off x="5221288" y="3902075"/>
            <a:ext cx="1047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61" name="Rectangle 13"/>
          <p:cNvSpPr>
            <a:spLocks noChangeArrowheads="1"/>
          </p:cNvSpPr>
          <p:nvPr/>
        </p:nvSpPr>
        <p:spPr bwMode="auto">
          <a:xfrm>
            <a:off x="5221288" y="4129088"/>
            <a:ext cx="1047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62" name="Rectangle 14"/>
          <p:cNvSpPr>
            <a:spLocks noChangeArrowheads="1"/>
          </p:cNvSpPr>
          <p:nvPr/>
        </p:nvSpPr>
        <p:spPr bwMode="auto">
          <a:xfrm>
            <a:off x="5221288" y="4356100"/>
            <a:ext cx="1047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000">
                <a:solidFill>
                  <a:srgbClr val="000000"/>
                </a:solidFill>
                <a:latin typeface="Times New Roman" pitchFamily="18" charset="0"/>
                <a:cs typeface="Arial" charset="0"/>
              </a:rPr>
              <a:t> </a:t>
            </a:r>
            <a:endParaRPr lang="sl-SI" altLang="sl-SI" sz="1800">
              <a:latin typeface="Arial" charset="0"/>
              <a:cs typeface="Arial" charset="0"/>
            </a:endParaRPr>
          </a:p>
        </p:txBody>
      </p:sp>
      <p:sp>
        <p:nvSpPr>
          <p:cNvPr id="61463" name="PoljeZBesedilom 41"/>
          <p:cNvSpPr txBox="1">
            <a:spLocks noChangeArrowheads="1"/>
          </p:cNvSpPr>
          <p:nvPr/>
        </p:nvSpPr>
        <p:spPr bwMode="auto">
          <a:xfrm>
            <a:off x="1714500" y="2708275"/>
            <a:ext cx="26860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Univerzalno okolje</a:t>
            </a:r>
          </a:p>
          <a:p>
            <a:pPr eaLnBrk="1" hangingPunct="1">
              <a:spcBef>
                <a:spcPct val="0"/>
              </a:spcBef>
              <a:buFontTx/>
              <a:buNone/>
            </a:pPr>
            <a:r>
              <a:rPr lang="sl-SI" altLang="sl-SI" sz="1400">
                <a:latin typeface="Cambria" pitchFamily="18" charset="0"/>
              </a:rPr>
              <a:t>Vir informacij, generator, senzor </a:t>
            </a:r>
          </a:p>
        </p:txBody>
      </p:sp>
      <p:sp>
        <p:nvSpPr>
          <p:cNvPr id="61464" name="Line 42"/>
          <p:cNvSpPr>
            <a:spLocks noChangeShapeType="1"/>
          </p:cNvSpPr>
          <p:nvPr/>
        </p:nvSpPr>
        <p:spPr bwMode="auto">
          <a:xfrm flipV="1">
            <a:off x="4922838" y="3717925"/>
            <a:ext cx="1106487" cy="7938"/>
          </a:xfrm>
          <a:prstGeom prst="line">
            <a:avLst/>
          </a:prstGeom>
          <a:noFill/>
          <a:ln w="28575" cap="rnd">
            <a:solidFill>
              <a:srgbClr val="000000"/>
            </a:solidFill>
            <a:round/>
            <a:headEnd type="oval" w="med" len="med"/>
            <a:tailEnd/>
          </a:ln>
          <a:extLst>
            <a:ext uri="{909E8E84-426E-40DD-AFC4-6F175D3DCCD1}">
              <a14:hiddenFill xmlns:a14="http://schemas.microsoft.com/office/drawing/2010/main">
                <a:noFill/>
              </a14:hiddenFill>
            </a:ext>
          </a:extLst>
        </p:spPr>
        <p:txBody>
          <a:bodyPr/>
          <a:lstStyle/>
          <a:p>
            <a:endParaRPr lang="sl-SI"/>
          </a:p>
        </p:txBody>
      </p:sp>
      <p:sp>
        <p:nvSpPr>
          <p:cNvPr id="61465" name="Line 42"/>
          <p:cNvSpPr>
            <a:spLocks noChangeShapeType="1"/>
          </p:cNvSpPr>
          <p:nvPr/>
        </p:nvSpPr>
        <p:spPr bwMode="auto">
          <a:xfrm flipV="1">
            <a:off x="4905375" y="4883150"/>
            <a:ext cx="1108075" cy="6350"/>
          </a:xfrm>
          <a:prstGeom prst="line">
            <a:avLst/>
          </a:prstGeom>
          <a:noFill/>
          <a:ln w="28575" cap="rnd">
            <a:solidFill>
              <a:srgbClr val="000000"/>
            </a:solidFill>
            <a:round/>
            <a:headEnd type="oval" w="med" len="med"/>
            <a:tailEnd/>
          </a:ln>
          <a:extLst>
            <a:ext uri="{909E8E84-426E-40DD-AFC4-6F175D3DCCD1}">
              <a14:hiddenFill xmlns:a14="http://schemas.microsoft.com/office/drawing/2010/main">
                <a:noFill/>
              </a14:hiddenFill>
            </a:ext>
          </a:extLst>
        </p:spPr>
        <p:txBody>
          <a:bodyPr/>
          <a:lstStyle/>
          <a:p>
            <a:endParaRPr lang="sl-SI"/>
          </a:p>
        </p:txBody>
      </p:sp>
      <p:sp>
        <p:nvSpPr>
          <p:cNvPr id="61466" name="Freeform 44"/>
          <p:cNvSpPr>
            <a:spLocks/>
          </p:cNvSpPr>
          <p:nvPr/>
        </p:nvSpPr>
        <p:spPr bwMode="auto">
          <a:xfrm>
            <a:off x="5789613" y="4057650"/>
            <a:ext cx="506412" cy="495300"/>
          </a:xfrm>
          <a:custGeom>
            <a:avLst/>
            <a:gdLst>
              <a:gd name="T0" fmla="*/ 2147483647 w 201"/>
              <a:gd name="T1" fmla="*/ 2147483647 h 200"/>
              <a:gd name="T2" fmla="*/ 2147483647 w 201"/>
              <a:gd name="T3" fmla="*/ 2147483647 h 200"/>
              <a:gd name="T4" fmla="*/ 2147483647 w 201"/>
              <a:gd name="T5" fmla="*/ 2147483647 h 200"/>
              <a:gd name="T6" fmla="*/ 2147483647 w 201"/>
              <a:gd name="T7" fmla="*/ 2147483647 h 200"/>
              <a:gd name="T8" fmla="*/ 2147483647 w 201"/>
              <a:gd name="T9" fmla="*/ 2147483647 h 200"/>
              <a:gd name="T10" fmla="*/ 2147483647 w 201"/>
              <a:gd name="T11" fmla="*/ 2147483647 h 200"/>
              <a:gd name="T12" fmla="*/ 2147483647 w 201"/>
              <a:gd name="T13" fmla="*/ 2147483647 h 200"/>
              <a:gd name="T14" fmla="*/ 2147483647 w 201"/>
              <a:gd name="T15" fmla="*/ 2147483647 h 200"/>
              <a:gd name="T16" fmla="*/ 2147483647 w 201"/>
              <a:gd name="T17" fmla="*/ 2147483647 h 200"/>
              <a:gd name="T18" fmla="*/ 2147483647 w 201"/>
              <a:gd name="T19" fmla="*/ 2147483647 h 200"/>
              <a:gd name="T20" fmla="*/ 2147483647 w 201"/>
              <a:gd name="T21" fmla="*/ 2147483647 h 200"/>
              <a:gd name="T22" fmla="*/ 2147483647 w 201"/>
              <a:gd name="T23" fmla="*/ 2147483647 h 200"/>
              <a:gd name="T24" fmla="*/ 2147483647 w 201"/>
              <a:gd name="T25" fmla="*/ 2147483647 h 200"/>
              <a:gd name="T26" fmla="*/ 2147483647 w 201"/>
              <a:gd name="T27" fmla="*/ 2147483647 h 200"/>
              <a:gd name="T28" fmla="*/ 2147483647 w 201"/>
              <a:gd name="T29" fmla="*/ 2147483647 h 200"/>
              <a:gd name="T30" fmla="*/ 2147483647 w 201"/>
              <a:gd name="T31" fmla="*/ 2147483647 h 200"/>
              <a:gd name="T32" fmla="*/ 2147483647 w 201"/>
              <a:gd name="T33" fmla="*/ 2147483647 h 200"/>
              <a:gd name="T34" fmla="*/ 2147483647 w 201"/>
              <a:gd name="T35" fmla="*/ 2147483647 h 200"/>
              <a:gd name="T36" fmla="*/ 2147483647 w 201"/>
              <a:gd name="T37" fmla="*/ 2147483647 h 200"/>
              <a:gd name="T38" fmla="*/ 2147483647 w 201"/>
              <a:gd name="T39" fmla="*/ 2147483647 h 200"/>
              <a:gd name="T40" fmla="*/ 2147483647 w 201"/>
              <a:gd name="T41" fmla="*/ 2147483647 h 200"/>
              <a:gd name="T42" fmla="*/ 2147483647 w 201"/>
              <a:gd name="T43" fmla="*/ 2147483647 h 200"/>
              <a:gd name="T44" fmla="*/ 2147483647 w 201"/>
              <a:gd name="T45" fmla="*/ 2147483647 h 200"/>
              <a:gd name="T46" fmla="*/ 2147483647 w 201"/>
              <a:gd name="T47" fmla="*/ 2147483647 h 200"/>
              <a:gd name="T48" fmla="*/ 2147483647 w 201"/>
              <a:gd name="T49" fmla="*/ 2147483647 h 200"/>
              <a:gd name="T50" fmla="*/ 2147483647 w 201"/>
              <a:gd name="T51" fmla="*/ 2147483647 h 200"/>
              <a:gd name="T52" fmla="*/ 2147483647 w 201"/>
              <a:gd name="T53" fmla="*/ 2147483647 h 200"/>
              <a:gd name="T54" fmla="*/ 2147483647 w 201"/>
              <a:gd name="T55" fmla="*/ 2147483647 h 200"/>
              <a:gd name="T56" fmla="*/ 2147483647 w 201"/>
              <a:gd name="T57" fmla="*/ 2147483647 h 200"/>
              <a:gd name="T58" fmla="*/ 2147483647 w 201"/>
              <a:gd name="T59" fmla="*/ 2147483647 h 200"/>
              <a:gd name="T60" fmla="*/ 2147483647 w 201"/>
              <a:gd name="T61" fmla="*/ 2147483647 h 200"/>
              <a:gd name="T62" fmla="*/ 2147483647 w 201"/>
              <a:gd name="T63" fmla="*/ 2147483647 h 200"/>
              <a:gd name="T64" fmla="*/ 2147483647 w 201"/>
              <a:gd name="T65" fmla="*/ 2147483647 h 200"/>
              <a:gd name="T66" fmla="*/ 2147483647 w 201"/>
              <a:gd name="T67" fmla="*/ 2147483647 h 200"/>
              <a:gd name="T68" fmla="*/ 2147483647 w 201"/>
              <a:gd name="T69" fmla="*/ 2147483647 h 200"/>
              <a:gd name="T70" fmla="*/ 2147483647 w 201"/>
              <a:gd name="T71" fmla="*/ 2147483647 h 200"/>
              <a:gd name="T72" fmla="*/ 2147483647 w 201"/>
              <a:gd name="T73" fmla="*/ 2147483647 h 200"/>
              <a:gd name="T74" fmla="*/ 2147483647 w 201"/>
              <a:gd name="T75" fmla="*/ 2147483647 h 200"/>
              <a:gd name="T76" fmla="*/ 2147483647 w 201"/>
              <a:gd name="T77" fmla="*/ 2147483647 h 200"/>
              <a:gd name="T78" fmla="*/ 2147483647 w 201"/>
              <a:gd name="T79" fmla="*/ 2147483647 h 200"/>
              <a:gd name="T80" fmla="*/ 2147483647 w 201"/>
              <a:gd name="T81" fmla="*/ 2147483647 h 200"/>
              <a:gd name="T82" fmla="*/ 2147483647 w 201"/>
              <a:gd name="T83" fmla="*/ 2147483647 h 200"/>
              <a:gd name="T84" fmla="*/ 2147483647 w 201"/>
              <a:gd name="T85" fmla="*/ 2147483647 h 200"/>
              <a:gd name="T86" fmla="*/ 2147483647 w 201"/>
              <a:gd name="T87" fmla="*/ 2147483647 h 200"/>
              <a:gd name="T88" fmla="*/ 2147483647 w 201"/>
              <a:gd name="T89" fmla="*/ 2147483647 h 200"/>
              <a:gd name="T90" fmla="*/ 2147483647 w 201"/>
              <a:gd name="T91" fmla="*/ 2147483647 h 200"/>
              <a:gd name="T92" fmla="*/ 2147483647 w 201"/>
              <a:gd name="T93" fmla="*/ 2147483647 h 200"/>
              <a:gd name="T94" fmla="*/ 2147483647 w 201"/>
              <a:gd name="T95" fmla="*/ 2147483647 h 200"/>
              <a:gd name="T96" fmla="*/ 2147483647 w 201"/>
              <a:gd name="T97" fmla="*/ 2147483647 h 200"/>
              <a:gd name="T98" fmla="*/ 2147483647 w 201"/>
              <a:gd name="T99" fmla="*/ 2147483647 h 200"/>
              <a:gd name="T100" fmla="*/ 2147483647 w 201"/>
              <a:gd name="T101" fmla="*/ 2147483647 h 200"/>
              <a:gd name="T102" fmla="*/ 2147483647 w 201"/>
              <a:gd name="T103" fmla="*/ 2147483647 h 200"/>
              <a:gd name="T104" fmla="*/ 2147483647 w 201"/>
              <a:gd name="T105" fmla="*/ 2147483647 h 200"/>
              <a:gd name="T106" fmla="*/ 2147483647 w 201"/>
              <a:gd name="T107" fmla="*/ 2147483647 h 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1" h="200">
                <a:moveTo>
                  <a:pt x="201" y="93"/>
                </a:moveTo>
                <a:lnTo>
                  <a:pt x="200" y="86"/>
                </a:lnTo>
                <a:lnTo>
                  <a:pt x="199" y="77"/>
                </a:lnTo>
                <a:lnTo>
                  <a:pt x="194" y="63"/>
                </a:lnTo>
                <a:lnTo>
                  <a:pt x="188" y="50"/>
                </a:lnTo>
                <a:lnTo>
                  <a:pt x="184" y="44"/>
                </a:lnTo>
                <a:lnTo>
                  <a:pt x="179" y="38"/>
                </a:lnTo>
                <a:lnTo>
                  <a:pt x="175" y="33"/>
                </a:lnTo>
                <a:lnTo>
                  <a:pt x="168" y="26"/>
                </a:lnTo>
                <a:lnTo>
                  <a:pt x="163" y="22"/>
                </a:lnTo>
                <a:lnTo>
                  <a:pt x="157" y="17"/>
                </a:lnTo>
                <a:lnTo>
                  <a:pt x="151" y="13"/>
                </a:lnTo>
                <a:lnTo>
                  <a:pt x="142" y="9"/>
                </a:lnTo>
                <a:lnTo>
                  <a:pt x="137" y="7"/>
                </a:lnTo>
                <a:lnTo>
                  <a:pt x="124" y="3"/>
                </a:lnTo>
                <a:lnTo>
                  <a:pt x="116" y="1"/>
                </a:lnTo>
                <a:lnTo>
                  <a:pt x="108" y="0"/>
                </a:lnTo>
                <a:lnTo>
                  <a:pt x="101" y="0"/>
                </a:lnTo>
                <a:lnTo>
                  <a:pt x="94" y="0"/>
                </a:lnTo>
                <a:lnTo>
                  <a:pt x="85" y="1"/>
                </a:lnTo>
                <a:lnTo>
                  <a:pt x="77" y="3"/>
                </a:lnTo>
                <a:lnTo>
                  <a:pt x="64" y="7"/>
                </a:lnTo>
                <a:lnTo>
                  <a:pt x="59" y="9"/>
                </a:lnTo>
                <a:lnTo>
                  <a:pt x="50" y="13"/>
                </a:lnTo>
                <a:lnTo>
                  <a:pt x="44" y="17"/>
                </a:lnTo>
                <a:lnTo>
                  <a:pt x="38" y="22"/>
                </a:lnTo>
                <a:lnTo>
                  <a:pt x="33" y="26"/>
                </a:lnTo>
                <a:lnTo>
                  <a:pt x="26" y="33"/>
                </a:lnTo>
                <a:lnTo>
                  <a:pt x="22" y="38"/>
                </a:lnTo>
                <a:lnTo>
                  <a:pt x="18" y="44"/>
                </a:lnTo>
                <a:lnTo>
                  <a:pt x="14" y="50"/>
                </a:lnTo>
                <a:lnTo>
                  <a:pt x="7" y="63"/>
                </a:lnTo>
                <a:lnTo>
                  <a:pt x="4" y="71"/>
                </a:lnTo>
                <a:lnTo>
                  <a:pt x="3" y="77"/>
                </a:lnTo>
                <a:lnTo>
                  <a:pt x="1" y="86"/>
                </a:lnTo>
                <a:lnTo>
                  <a:pt x="1" y="93"/>
                </a:lnTo>
                <a:lnTo>
                  <a:pt x="0" y="100"/>
                </a:lnTo>
                <a:lnTo>
                  <a:pt x="1" y="107"/>
                </a:lnTo>
                <a:lnTo>
                  <a:pt x="1" y="114"/>
                </a:lnTo>
                <a:lnTo>
                  <a:pt x="3" y="122"/>
                </a:lnTo>
                <a:lnTo>
                  <a:pt x="4" y="128"/>
                </a:lnTo>
                <a:lnTo>
                  <a:pt x="7" y="136"/>
                </a:lnTo>
                <a:lnTo>
                  <a:pt x="14" y="150"/>
                </a:lnTo>
                <a:lnTo>
                  <a:pt x="18" y="156"/>
                </a:lnTo>
                <a:lnTo>
                  <a:pt x="21" y="162"/>
                </a:lnTo>
                <a:lnTo>
                  <a:pt x="27" y="168"/>
                </a:lnTo>
                <a:lnTo>
                  <a:pt x="32" y="173"/>
                </a:lnTo>
                <a:lnTo>
                  <a:pt x="37" y="178"/>
                </a:lnTo>
                <a:lnTo>
                  <a:pt x="44" y="182"/>
                </a:lnTo>
                <a:lnTo>
                  <a:pt x="50" y="186"/>
                </a:lnTo>
                <a:lnTo>
                  <a:pt x="59" y="191"/>
                </a:lnTo>
                <a:lnTo>
                  <a:pt x="64" y="193"/>
                </a:lnTo>
                <a:lnTo>
                  <a:pt x="77" y="197"/>
                </a:lnTo>
                <a:lnTo>
                  <a:pt x="86" y="199"/>
                </a:lnTo>
                <a:lnTo>
                  <a:pt x="101" y="200"/>
                </a:lnTo>
                <a:lnTo>
                  <a:pt x="116" y="199"/>
                </a:lnTo>
                <a:lnTo>
                  <a:pt x="124" y="197"/>
                </a:lnTo>
                <a:lnTo>
                  <a:pt x="137" y="193"/>
                </a:lnTo>
                <a:lnTo>
                  <a:pt x="142" y="191"/>
                </a:lnTo>
                <a:lnTo>
                  <a:pt x="151" y="186"/>
                </a:lnTo>
                <a:lnTo>
                  <a:pt x="157" y="182"/>
                </a:lnTo>
                <a:lnTo>
                  <a:pt x="163" y="177"/>
                </a:lnTo>
                <a:lnTo>
                  <a:pt x="169" y="173"/>
                </a:lnTo>
                <a:lnTo>
                  <a:pt x="174" y="168"/>
                </a:lnTo>
                <a:lnTo>
                  <a:pt x="180" y="162"/>
                </a:lnTo>
                <a:lnTo>
                  <a:pt x="184" y="156"/>
                </a:lnTo>
                <a:lnTo>
                  <a:pt x="187" y="150"/>
                </a:lnTo>
                <a:lnTo>
                  <a:pt x="194" y="136"/>
                </a:lnTo>
                <a:lnTo>
                  <a:pt x="199" y="122"/>
                </a:lnTo>
                <a:lnTo>
                  <a:pt x="200" y="114"/>
                </a:lnTo>
                <a:lnTo>
                  <a:pt x="201" y="107"/>
                </a:lnTo>
                <a:lnTo>
                  <a:pt x="201" y="100"/>
                </a:lnTo>
                <a:lnTo>
                  <a:pt x="201" y="93"/>
                </a:lnTo>
                <a:lnTo>
                  <a:pt x="199" y="93"/>
                </a:lnTo>
                <a:lnTo>
                  <a:pt x="199" y="100"/>
                </a:lnTo>
                <a:lnTo>
                  <a:pt x="199" y="107"/>
                </a:lnTo>
                <a:lnTo>
                  <a:pt x="198" y="114"/>
                </a:lnTo>
                <a:lnTo>
                  <a:pt x="197" y="122"/>
                </a:lnTo>
                <a:lnTo>
                  <a:pt x="193" y="136"/>
                </a:lnTo>
                <a:lnTo>
                  <a:pt x="186" y="149"/>
                </a:lnTo>
                <a:lnTo>
                  <a:pt x="182" y="155"/>
                </a:lnTo>
                <a:lnTo>
                  <a:pt x="178" y="161"/>
                </a:lnTo>
                <a:lnTo>
                  <a:pt x="173" y="167"/>
                </a:lnTo>
                <a:lnTo>
                  <a:pt x="168" y="172"/>
                </a:lnTo>
                <a:lnTo>
                  <a:pt x="162" y="176"/>
                </a:lnTo>
                <a:lnTo>
                  <a:pt x="156" y="181"/>
                </a:lnTo>
                <a:lnTo>
                  <a:pt x="150" y="185"/>
                </a:lnTo>
                <a:lnTo>
                  <a:pt x="142" y="188"/>
                </a:lnTo>
                <a:lnTo>
                  <a:pt x="137" y="191"/>
                </a:lnTo>
                <a:lnTo>
                  <a:pt x="123" y="195"/>
                </a:lnTo>
                <a:lnTo>
                  <a:pt x="115" y="197"/>
                </a:lnTo>
                <a:lnTo>
                  <a:pt x="101" y="198"/>
                </a:lnTo>
                <a:lnTo>
                  <a:pt x="86" y="197"/>
                </a:lnTo>
                <a:lnTo>
                  <a:pt x="78" y="195"/>
                </a:lnTo>
                <a:lnTo>
                  <a:pt x="65" y="191"/>
                </a:lnTo>
                <a:lnTo>
                  <a:pt x="59" y="188"/>
                </a:lnTo>
                <a:lnTo>
                  <a:pt x="51" y="185"/>
                </a:lnTo>
                <a:lnTo>
                  <a:pt x="45" y="181"/>
                </a:lnTo>
                <a:lnTo>
                  <a:pt x="39" y="176"/>
                </a:lnTo>
                <a:lnTo>
                  <a:pt x="33" y="172"/>
                </a:lnTo>
                <a:lnTo>
                  <a:pt x="28" y="167"/>
                </a:lnTo>
                <a:lnTo>
                  <a:pt x="23" y="161"/>
                </a:lnTo>
                <a:lnTo>
                  <a:pt x="19" y="155"/>
                </a:lnTo>
                <a:lnTo>
                  <a:pt x="15" y="149"/>
                </a:lnTo>
                <a:lnTo>
                  <a:pt x="9" y="136"/>
                </a:lnTo>
                <a:lnTo>
                  <a:pt x="6" y="128"/>
                </a:lnTo>
                <a:lnTo>
                  <a:pt x="5" y="122"/>
                </a:lnTo>
                <a:lnTo>
                  <a:pt x="3" y="114"/>
                </a:lnTo>
                <a:lnTo>
                  <a:pt x="3" y="107"/>
                </a:lnTo>
                <a:lnTo>
                  <a:pt x="2" y="100"/>
                </a:lnTo>
                <a:lnTo>
                  <a:pt x="3" y="93"/>
                </a:lnTo>
                <a:lnTo>
                  <a:pt x="3" y="86"/>
                </a:lnTo>
                <a:lnTo>
                  <a:pt x="5" y="78"/>
                </a:lnTo>
                <a:lnTo>
                  <a:pt x="6" y="71"/>
                </a:lnTo>
                <a:lnTo>
                  <a:pt x="9" y="64"/>
                </a:lnTo>
                <a:lnTo>
                  <a:pt x="15" y="51"/>
                </a:lnTo>
                <a:lnTo>
                  <a:pt x="19" y="45"/>
                </a:lnTo>
                <a:lnTo>
                  <a:pt x="23" y="39"/>
                </a:lnTo>
                <a:lnTo>
                  <a:pt x="28" y="34"/>
                </a:lnTo>
                <a:lnTo>
                  <a:pt x="34" y="28"/>
                </a:lnTo>
                <a:lnTo>
                  <a:pt x="39" y="23"/>
                </a:lnTo>
                <a:lnTo>
                  <a:pt x="45" y="19"/>
                </a:lnTo>
                <a:lnTo>
                  <a:pt x="51" y="15"/>
                </a:lnTo>
                <a:lnTo>
                  <a:pt x="59" y="11"/>
                </a:lnTo>
                <a:lnTo>
                  <a:pt x="65" y="8"/>
                </a:lnTo>
                <a:lnTo>
                  <a:pt x="78" y="5"/>
                </a:lnTo>
                <a:lnTo>
                  <a:pt x="86" y="3"/>
                </a:lnTo>
                <a:lnTo>
                  <a:pt x="94" y="2"/>
                </a:lnTo>
                <a:lnTo>
                  <a:pt x="101" y="2"/>
                </a:lnTo>
                <a:lnTo>
                  <a:pt x="108" y="2"/>
                </a:lnTo>
                <a:lnTo>
                  <a:pt x="116" y="3"/>
                </a:lnTo>
                <a:lnTo>
                  <a:pt x="123" y="5"/>
                </a:lnTo>
                <a:lnTo>
                  <a:pt x="137" y="8"/>
                </a:lnTo>
                <a:lnTo>
                  <a:pt x="142" y="11"/>
                </a:lnTo>
                <a:lnTo>
                  <a:pt x="150" y="15"/>
                </a:lnTo>
                <a:lnTo>
                  <a:pt x="156" y="19"/>
                </a:lnTo>
                <a:lnTo>
                  <a:pt x="162" y="23"/>
                </a:lnTo>
                <a:lnTo>
                  <a:pt x="167" y="28"/>
                </a:lnTo>
                <a:lnTo>
                  <a:pt x="173" y="34"/>
                </a:lnTo>
                <a:lnTo>
                  <a:pt x="178" y="39"/>
                </a:lnTo>
                <a:lnTo>
                  <a:pt x="182" y="45"/>
                </a:lnTo>
                <a:lnTo>
                  <a:pt x="186" y="51"/>
                </a:lnTo>
                <a:lnTo>
                  <a:pt x="193" y="64"/>
                </a:lnTo>
                <a:lnTo>
                  <a:pt x="197" y="78"/>
                </a:lnTo>
                <a:lnTo>
                  <a:pt x="198" y="86"/>
                </a:lnTo>
                <a:lnTo>
                  <a:pt x="199" y="93"/>
                </a:lnTo>
                <a:lnTo>
                  <a:pt x="197" y="93"/>
                </a:lnTo>
                <a:lnTo>
                  <a:pt x="196" y="86"/>
                </a:lnTo>
                <a:lnTo>
                  <a:pt x="195" y="79"/>
                </a:lnTo>
                <a:lnTo>
                  <a:pt x="191" y="65"/>
                </a:lnTo>
                <a:lnTo>
                  <a:pt x="184" y="52"/>
                </a:lnTo>
                <a:lnTo>
                  <a:pt x="181" y="46"/>
                </a:lnTo>
                <a:lnTo>
                  <a:pt x="176" y="40"/>
                </a:lnTo>
                <a:lnTo>
                  <a:pt x="171" y="35"/>
                </a:lnTo>
                <a:lnTo>
                  <a:pt x="166" y="29"/>
                </a:lnTo>
                <a:lnTo>
                  <a:pt x="161" y="25"/>
                </a:lnTo>
                <a:lnTo>
                  <a:pt x="155" y="20"/>
                </a:lnTo>
                <a:lnTo>
                  <a:pt x="149" y="17"/>
                </a:lnTo>
                <a:lnTo>
                  <a:pt x="142" y="13"/>
                </a:lnTo>
                <a:lnTo>
                  <a:pt x="136" y="10"/>
                </a:lnTo>
                <a:lnTo>
                  <a:pt x="122" y="6"/>
                </a:lnTo>
                <a:lnTo>
                  <a:pt x="115" y="5"/>
                </a:lnTo>
                <a:lnTo>
                  <a:pt x="108" y="4"/>
                </a:lnTo>
                <a:lnTo>
                  <a:pt x="101" y="4"/>
                </a:lnTo>
                <a:lnTo>
                  <a:pt x="94" y="4"/>
                </a:lnTo>
                <a:lnTo>
                  <a:pt x="86" y="5"/>
                </a:lnTo>
                <a:lnTo>
                  <a:pt x="79" y="6"/>
                </a:lnTo>
                <a:lnTo>
                  <a:pt x="65" y="10"/>
                </a:lnTo>
                <a:lnTo>
                  <a:pt x="59" y="13"/>
                </a:lnTo>
                <a:lnTo>
                  <a:pt x="52" y="17"/>
                </a:lnTo>
                <a:lnTo>
                  <a:pt x="46" y="20"/>
                </a:lnTo>
                <a:lnTo>
                  <a:pt x="40" y="25"/>
                </a:lnTo>
                <a:lnTo>
                  <a:pt x="35" y="29"/>
                </a:lnTo>
                <a:lnTo>
                  <a:pt x="30" y="35"/>
                </a:lnTo>
                <a:lnTo>
                  <a:pt x="25" y="40"/>
                </a:lnTo>
                <a:lnTo>
                  <a:pt x="21" y="46"/>
                </a:lnTo>
                <a:lnTo>
                  <a:pt x="17" y="52"/>
                </a:lnTo>
                <a:lnTo>
                  <a:pt x="11" y="65"/>
                </a:lnTo>
                <a:lnTo>
                  <a:pt x="8" y="71"/>
                </a:lnTo>
                <a:lnTo>
                  <a:pt x="6" y="79"/>
                </a:lnTo>
                <a:lnTo>
                  <a:pt x="5" y="86"/>
                </a:lnTo>
                <a:lnTo>
                  <a:pt x="4" y="93"/>
                </a:lnTo>
                <a:lnTo>
                  <a:pt x="4" y="100"/>
                </a:lnTo>
                <a:lnTo>
                  <a:pt x="4" y="107"/>
                </a:lnTo>
                <a:lnTo>
                  <a:pt x="5" y="114"/>
                </a:lnTo>
                <a:lnTo>
                  <a:pt x="6" y="121"/>
                </a:lnTo>
                <a:lnTo>
                  <a:pt x="8" y="128"/>
                </a:lnTo>
                <a:lnTo>
                  <a:pt x="11" y="135"/>
                </a:lnTo>
                <a:lnTo>
                  <a:pt x="17" y="148"/>
                </a:lnTo>
                <a:lnTo>
                  <a:pt x="21" y="154"/>
                </a:lnTo>
                <a:lnTo>
                  <a:pt x="25" y="160"/>
                </a:lnTo>
                <a:lnTo>
                  <a:pt x="30" y="165"/>
                </a:lnTo>
                <a:lnTo>
                  <a:pt x="35" y="170"/>
                </a:lnTo>
                <a:lnTo>
                  <a:pt x="40" y="175"/>
                </a:lnTo>
                <a:lnTo>
                  <a:pt x="46" y="179"/>
                </a:lnTo>
                <a:lnTo>
                  <a:pt x="52" y="183"/>
                </a:lnTo>
                <a:lnTo>
                  <a:pt x="59" y="186"/>
                </a:lnTo>
                <a:lnTo>
                  <a:pt x="65" y="190"/>
                </a:lnTo>
                <a:lnTo>
                  <a:pt x="79" y="193"/>
                </a:lnTo>
                <a:lnTo>
                  <a:pt x="86" y="195"/>
                </a:lnTo>
                <a:lnTo>
                  <a:pt x="101" y="196"/>
                </a:lnTo>
                <a:lnTo>
                  <a:pt x="115" y="195"/>
                </a:lnTo>
                <a:lnTo>
                  <a:pt x="122" y="193"/>
                </a:lnTo>
                <a:lnTo>
                  <a:pt x="136" y="190"/>
                </a:lnTo>
                <a:lnTo>
                  <a:pt x="142" y="186"/>
                </a:lnTo>
                <a:lnTo>
                  <a:pt x="149" y="183"/>
                </a:lnTo>
                <a:lnTo>
                  <a:pt x="155" y="179"/>
                </a:lnTo>
                <a:lnTo>
                  <a:pt x="161" y="175"/>
                </a:lnTo>
                <a:lnTo>
                  <a:pt x="166" y="170"/>
                </a:lnTo>
                <a:lnTo>
                  <a:pt x="171" y="165"/>
                </a:lnTo>
                <a:lnTo>
                  <a:pt x="176" y="160"/>
                </a:lnTo>
                <a:lnTo>
                  <a:pt x="181" y="154"/>
                </a:lnTo>
                <a:lnTo>
                  <a:pt x="184" y="148"/>
                </a:lnTo>
                <a:lnTo>
                  <a:pt x="191" y="135"/>
                </a:lnTo>
                <a:lnTo>
                  <a:pt x="195" y="121"/>
                </a:lnTo>
                <a:lnTo>
                  <a:pt x="196" y="114"/>
                </a:lnTo>
                <a:lnTo>
                  <a:pt x="197" y="107"/>
                </a:lnTo>
                <a:lnTo>
                  <a:pt x="197" y="100"/>
                </a:lnTo>
                <a:lnTo>
                  <a:pt x="197" y="93"/>
                </a:lnTo>
              </a:path>
            </a:pathLst>
          </a:custGeom>
          <a:solidFill>
            <a:schemeClr val="bg1"/>
          </a:solidFill>
          <a:ln w="1588" cap="rnd">
            <a:solidFill>
              <a:srgbClr val="000000"/>
            </a:solidFill>
            <a:prstDash val="solid"/>
            <a:round/>
            <a:headEnd/>
            <a:tailEnd/>
          </a:ln>
        </p:spPr>
        <p:txBody>
          <a:bodyPr/>
          <a:lstStyle/>
          <a:p>
            <a:endParaRPr lang="sl-SI"/>
          </a:p>
        </p:txBody>
      </p:sp>
      <p:sp>
        <p:nvSpPr>
          <p:cNvPr id="61467" name="Rectangle 20"/>
          <p:cNvSpPr>
            <a:spLocks noChangeArrowheads="1"/>
          </p:cNvSpPr>
          <p:nvPr/>
        </p:nvSpPr>
        <p:spPr bwMode="auto">
          <a:xfrm>
            <a:off x="5937250" y="4137025"/>
            <a:ext cx="22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solidFill>
                  <a:srgbClr val="000000"/>
                </a:solidFill>
                <a:latin typeface="Times New Roman" pitchFamily="18" charset="0"/>
                <a:cs typeface="Arial" charset="0"/>
              </a:rPr>
              <a:t>V</a:t>
            </a:r>
            <a:endParaRPr lang="sl-SI" altLang="sl-SI" sz="3600">
              <a:latin typeface="Arial" charset="0"/>
              <a:cs typeface="Arial" charset="0"/>
            </a:endParaRPr>
          </a:p>
        </p:txBody>
      </p:sp>
      <p:sp>
        <p:nvSpPr>
          <p:cNvPr id="61468" name="Freeform 46"/>
          <p:cNvSpPr>
            <a:spLocks/>
          </p:cNvSpPr>
          <p:nvPr/>
        </p:nvSpPr>
        <p:spPr bwMode="auto">
          <a:xfrm>
            <a:off x="6032500" y="3694113"/>
            <a:ext cx="53975" cy="63500"/>
          </a:xfrm>
          <a:custGeom>
            <a:avLst/>
            <a:gdLst>
              <a:gd name="T0" fmla="*/ 0 w 27"/>
              <a:gd name="T1" fmla="*/ 2147483647 h 26"/>
              <a:gd name="T2" fmla="*/ 2147483647 w 27"/>
              <a:gd name="T3" fmla="*/ 2147483647 h 26"/>
              <a:gd name="T4" fmla="*/ 2147483647 w 27"/>
              <a:gd name="T5" fmla="*/ 2147483647 h 26"/>
              <a:gd name="T6" fmla="*/ 2147483647 w 27"/>
              <a:gd name="T7" fmla="*/ 2147483647 h 26"/>
              <a:gd name="T8" fmla="*/ 2147483647 w 27"/>
              <a:gd name="T9" fmla="*/ 2147483647 h 26"/>
              <a:gd name="T10" fmla="*/ 2147483647 w 27"/>
              <a:gd name="T11" fmla="*/ 2147483647 h 26"/>
              <a:gd name="T12" fmla="*/ 2147483647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2147483647 h 26"/>
              <a:gd name="T28" fmla="*/ 2147483647 w 27"/>
              <a:gd name="T29" fmla="*/ 2147483647 h 26"/>
              <a:gd name="T30" fmla="*/ 2147483647 w 27"/>
              <a:gd name="T31" fmla="*/ 2147483647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2147483647 w 27"/>
              <a:gd name="T45" fmla="*/ 2147483647 h 26"/>
              <a:gd name="T46" fmla="*/ 2147483647 w 27"/>
              <a:gd name="T47" fmla="*/ 2147483647 h 26"/>
              <a:gd name="T48" fmla="*/ 2147483647 w 27"/>
              <a:gd name="T49" fmla="*/ 2147483647 h 26"/>
              <a:gd name="T50" fmla="*/ 2147483647 w 27"/>
              <a:gd name="T51" fmla="*/ 2147483647 h 26"/>
              <a:gd name="T52" fmla="*/ 2147483647 w 27"/>
              <a:gd name="T53" fmla="*/ 2147483647 h 26"/>
              <a:gd name="T54" fmla="*/ 2147483647 w 27"/>
              <a:gd name="T55" fmla="*/ 2147483647 h 26"/>
              <a:gd name="T56" fmla="*/ 2147483647 w 27"/>
              <a:gd name="T57" fmla="*/ 2147483647 h 26"/>
              <a:gd name="T58" fmla="*/ 2147483647 w 27"/>
              <a:gd name="T59" fmla="*/ 2147483647 h 26"/>
              <a:gd name="T60" fmla="*/ 2147483647 w 27"/>
              <a:gd name="T61" fmla="*/ 0 h 26"/>
              <a:gd name="T62" fmla="*/ 2147483647 w 27"/>
              <a:gd name="T63" fmla="*/ 0 h 26"/>
              <a:gd name="T64" fmla="*/ 2147483647 w 27"/>
              <a:gd name="T65" fmla="*/ 0 h 26"/>
              <a:gd name="T66" fmla="*/ 2147483647 w 27"/>
              <a:gd name="T67" fmla="*/ 2147483647 h 26"/>
              <a:gd name="T68" fmla="*/ 2147483647 w 27"/>
              <a:gd name="T69" fmla="*/ 2147483647 h 26"/>
              <a:gd name="T70" fmla="*/ 2147483647 w 27"/>
              <a:gd name="T71" fmla="*/ 2147483647 h 26"/>
              <a:gd name="T72" fmla="*/ 2147483647 w 27"/>
              <a:gd name="T73" fmla="*/ 2147483647 h 26"/>
              <a:gd name="T74" fmla="*/ 2147483647 w 27"/>
              <a:gd name="T75" fmla="*/ 2147483647 h 26"/>
              <a:gd name="T76" fmla="*/ 2147483647 w 27"/>
              <a:gd name="T77" fmla="*/ 2147483647 h 26"/>
              <a:gd name="T78" fmla="*/ 2147483647 w 27"/>
              <a:gd name="T79" fmla="*/ 2147483647 h 26"/>
              <a:gd name="T80" fmla="*/ 2147483647 w 27"/>
              <a:gd name="T81" fmla="*/ 2147483647 h 26"/>
              <a:gd name="T82" fmla="*/ 0 w 27"/>
              <a:gd name="T83" fmla="*/ 2147483647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 h="26">
                <a:moveTo>
                  <a:pt x="0" y="13"/>
                </a:moveTo>
                <a:lnTo>
                  <a:pt x="0" y="14"/>
                </a:lnTo>
                <a:lnTo>
                  <a:pt x="1" y="15"/>
                </a:lnTo>
                <a:lnTo>
                  <a:pt x="1" y="16"/>
                </a:lnTo>
                <a:lnTo>
                  <a:pt x="1" y="17"/>
                </a:lnTo>
                <a:lnTo>
                  <a:pt x="2" y="18"/>
                </a:lnTo>
                <a:lnTo>
                  <a:pt x="2" y="19"/>
                </a:lnTo>
                <a:lnTo>
                  <a:pt x="2" y="20"/>
                </a:lnTo>
                <a:lnTo>
                  <a:pt x="3" y="20"/>
                </a:lnTo>
                <a:lnTo>
                  <a:pt x="3" y="22"/>
                </a:lnTo>
                <a:lnTo>
                  <a:pt x="4" y="22"/>
                </a:lnTo>
                <a:lnTo>
                  <a:pt x="5" y="23"/>
                </a:lnTo>
                <a:lnTo>
                  <a:pt x="5" y="24"/>
                </a:lnTo>
                <a:lnTo>
                  <a:pt x="6" y="24"/>
                </a:lnTo>
                <a:lnTo>
                  <a:pt x="7" y="25"/>
                </a:lnTo>
                <a:lnTo>
                  <a:pt x="8" y="25"/>
                </a:lnTo>
                <a:lnTo>
                  <a:pt x="9" y="25"/>
                </a:lnTo>
                <a:lnTo>
                  <a:pt x="10" y="26"/>
                </a:lnTo>
                <a:lnTo>
                  <a:pt x="11" y="26"/>
                </a:lnTo>
                <a:lnTo>
                  <a:pt x="12" y="26"/>
                </a:lnTo>
                <a:lnTo>
                  <a:pt x="13" y="26"/>
                </a:lnTo>
                <a:lnTo>
                  <a:pt x="14" y="26"/>
                </a:lnTo>
                <a:lnTo>
                  <a:pt x="15" y="26"/>
                </a:lnTo>
                <a:lnTo>
                  <a:pt x="16" y="26"/>
                </a:lnTo>
                <a:lnTo>
                  <a:pt x="17" y="26"/>
                </a:lnTo>
                <a:lnTo>
                  <a:pt x="18" y="26"/>
                </a:lnTo>
                <a:lnTo>
                  <a:pt x="18" y="25"/>
                </a:lnTo>
                <a:lnTo>
                  <a:pt x="19" y="25"/>
                </a:lnTo>
                <a:lnTo>
                  <a:pt x="20" y="25"/>
                </a:lnTo>
                <a:lnTo>
                  <a:pt x="21" y="24"/>
                </a:lnTo>
                <a:lnTo>
                  <a:pt x="22" y="24"/>
                </a:lnTo>
                <a:lnTo>
                  <a:pt x="23" y="23"/>
                </a:lnTo>
                <a:lnTo>
                  <a:pt x="23" y="22"/>
                </a:lnTo>
                <a:lnTo>
                  <a:pt x="24" y="22"/>
                </a:lnTo>
                <a:lnTo>
                  <a:pt x="24" y="20"/>
                </a:lnTo>
                <a:lnTo>
                  <a:pt x="25" y="20"/>
                </a:lnTo>
                <a:lnTo>
                  <a:pt x="26" y="19"/>
                </a:lnTo>
                <a:lnTo>
                  <a:pt x="26" y="18"/>
                </a:lnTo>
                <a:lnTo>
                  <a:pt x="26" y="17"/>
                </a:lnTo>
                <a:lnTo>
                  <a:pt x="26" y="16"/>
                </a:lnTo>
                <a:lnTo>
                  <a:pt x="27" y="15"/>
                </a:lnTo>
                <a:lnTo>
                  <a:pt x="27" y="14"/>
                </a:lnTo>
                <a:lnTo>
                  <a:pt x="27" y="13"/>
                </a:lnTo>
                <a:lnTo>
                  <a:pt x="27" y="12"/>
                </a:lnTo>
                <a:lnTo>
                  <a:pt x="27" y="11"/>
                </a:lnTo>
                <a:lnTo>
                  <a:pt x="26" y="10"/>
                </a:lnTo>
                <a:lnTo>
                  <a:pt x="26" y="9"/>
                </a:lnTo>
                <a:lnTo>
                  <a:pt x="26" y="7"/>
                </a:lnTo>
                <a:lnTo>
                  <a:pt x="25" y="6"/>
                </a:lnTo>
                <a:lnTo>
                  <a:pt x="24" y="6"/>
                </a:lnTo>
                <a:lnTo>
                  <a:pt x="24" y="5"/>
                </a:lnTo>
                <a:lnTo>
                  <a:pt x="23" y="4"/>
                </a:lnTo>
                <a:lnTo>
                  <a:pt x="22" y="3"/>
                </a:lnTo>
                <a:lnTo>
                  <a:pt x="21" y="2"/>
                </a:lnTo>
                <a:lnTo>
                  <a:pt x="20" y="2"/>
                </a:lnTo>
                <a:lnTo>
                  <a:pt x="19" y="1"/>
                </a:lnTo>
                <a:lnTo>
                  <a:pt x="18" y="1"/>
                </a:lnTo>
                <a:lnTo>
                  <a:pt x="17" y="0"/>
                </a:lnTo>
                <a:lnTo>
                  <a:pt x="16" y="0"/>
                </a:lnTo>
                <a:lnTo>
                  <a:pt x="15" y="0"/>
                </a:lnTo>
                <a:lnTo>
                  <a:pt x="14" y="0"/>
                </a:lnTo>
                <a:lnTo>
                  <a:pt x="13" y="0"/>
                </a:lnTo>
                <a:lnTo>
                  <a:pt x="12" y="0"/>
                </a:lnTo>
                <a:lnTo>
                  <a:pt x="11" y="0"/>
                </a:lnTo>
                <a:lnTo>
                  <a:pt x="10" y="1"/>
                </a:lnTo>
                <a:lnTo>
                  <a:pt x="9" y="1"/>
                </a:lnTo>
                <a:lnTo>
                  <a:pt x="8" y="1"/>
                </a:lnTo>
                <a:lnTo>
                  <a:pt x="7" y="2"/>
                </a:lnTo>
                <a:lnTo>
                  <a:pt x="6" y="2"/>
                </a:lnTo>
                <a:lnTo>
                  <a:pt x="5" y="3"/>
                </a:lnTo>
                <a:lnTo>
                  <a:pt x="5" y="4"/>
                </a:lnTo>
                <a:lnTo>
                  <a:pt x="4" y="4"/>
                </a:lnTo>
                <a:lnTo>
                  <a:pt x="3" y="5"/>
                </a:lnTo>
                <a:lnTo>
                  <a:pt x="3" y="6"/>
                </a:lnTo>
                <a:lnTo>
                  <a:pt x="2" y="6"/>
                </a:lnTo>
                <a:lnTo>
                  <a:pt x="2" y="7"/>
                </a:lnTo>
                <a:lnTo>
                  <a:pt x="2" y="9"/>
                </a:lnTo>
                <a:lnTo>
                  <a:pt x="1" y="9"/>
                </a:lnTo>
                <a:lnTo>
                  <a:pt x="1" y="10"/>
                </a:lnTo>
                <a:lnTo>
                  <a:pt x="1" y="11"/>
                </a:lnTo>
                <a:lnTo>
                  <a:pt x="0" y="12"/>
                </a:lnTo>
                <a:lnTo>
                  <a:pt x="0" y="13"/>
                </a:lnTo>
              </a:path>
            </a:pathLst>
          </a:custGeom>
          <a:solidFill>
            <a:schemeClr val="bg1"/>
          </a:solidFill>
          <a:ln w="1588" cap="rnd">
            <a:solidFill>
              <a:srgbClr val="000000"/>
            </a:solidFill>
            <a:prstDash val="solid"/>
            <a:round/>
            <a:headEnd/>
            <a:tailEnd/>
          </a:ln>
        </p:spPr>
        <p:txBody>
          <a:bodyPr/>
          <a:lstStyle/>
          <a:p>
            <a:endParaRPr lang="sl-SI"/>
          </a:p>
        </p:txBody>
      </p:sp>
      <p:sp>
        <p:nvSpPr>
          <p:cNvPr id="61469" name="Freeform 47"/>
          <p:cNvSpPr>
            <a:spLocks/>
          </p:cNvSpPr>
          <p:nvPr/>
        </p:nvSpPr>
        <p:spPr bwMode="auto">
          <a:xfrm>
            <a:off x="6032500" y="4849813"/>
            <a:ext cx="53975" cy="63500"/>
          </a:xfrm>
          <a:custGeom>
            <a:avLst/>
            <a:gdLst>
              <a:gd name="T0" fmla="*/ 0 w 27"/>
              <a:gd name="T1" fmla="*/ 2147483647 h 26"/>
              <a:gd name="T2" fmla="*/ 2147483647 w 27"/>
              <a:gd name="T3" fmla="*/ 2147483647 h 26"/>
              <a:gd name="T4" fmla="*/ 2147483647 w 27"/>
              <a:gd name="T5" fmla="*/ 2147483647 h 26"/>
              <a:gd name="T6" fmla="*/ 2147483647 w 27"/>
              <a:gd name="T7" fmla="*/ 2147483647 h 26"/>
              <a:gd name="T8" fmla="*/ 2147483647 w 27"/>
              <a:gd name="T9" fmla="*/ 2147483647 h 26"/>
              <a:gd name="T10" fmla="*/ 2147483647 w 27"/>
              <a:gd name="T11" fmla="*/ 2147483647 h 26"/>
              <a:gd name="T12" fmla="*/ 2147483647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2147483647 h 26"/>
              <a:gd name="T28" fmla="*/ 2147483647 w 27"/>
              <a:gd name="T29" fmla="*/ 2147483647 h 26"/>
              <a:gd name="T30" fmla="*/ 2147483647 w 27"/>
              <a:gd name="T31" fmla="*/ 2147483647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2147483647 w 27"/>
              <a:gd name="T45" fmla="*/ 2147483647 h 26"/>
              <a:gd name="T46" fmla="*/ 2147483647 w 27"/>
              <a:gd name="T47" fmla="*/ 2147483647 h 26"/>
              <a:gd name="T48" fmla="*/ 2147483647 w 27"/>
              <a:gd name="T49" fmla="*/ 2147483647 h 26"/>
              <a:gd name="T50" fmla="*/ 2147483647 w 27"/>
              <a:gd name="T51" fmla="*/ 2147483647 h 26"/>
              <a:gd name="T52" fmla="*/ 2147483647 w 27"/>
              <a:gd name="T53" fmla="*/ 2147483647 h 26"/>
              <a:gd name="T54" fmla="*/ 2147483647 w 27"/>
              <a:gd name="T55" fmla="*/ 2147483647 h 26"/>
              <a:gd name="T56" fmla="*/ 2147483647 w 27"/>
              <a:gd name="T57" fmla="*/ 2147483647 h 26"/>
              <a:gd name="T58" fmla="*/ 2147483647 w 27"/>
              <a:gd name="T59" fmla="*/ 2147483647 h 26"/>
              <a:gd name="T60" fmla="*/ 2147483647 w 27"/>
              <a:gd name="T61" fmla="*/ 0 h 26"/>
              <a:gd name="T62" fmla="*/ 2147483647 w 27"/>
              <a:gd name="T63" fmla="*/ 0 h 26"/>
              <a:gd name="T64" fmla="*/ 2147483647 w 27"/>
              <a:gd name="T65" fmla="*/ 0 h 26"/>
              <a:gd name="T66" fmla="*/ 2147483647 w 27"/>
              <a:gd name="T67" fmla="*/ 2147483647 h 26"/>
              <a:gd name="T68" fmla="*/ 2147483647 w 27"/>
              <a:gd name="T69" fmla="*/ 2147483647 h 26"/>
              <a:gd name="T70" fmla="*/ 2147483647 w 27"/>
              <a:gd name="T71" fmla="*/ 2147483647 h 26"/>
              <a:gd name="T72" fmla="*/ 2147483647 w 27"/>
              <a:gd name="T73" fmla="*/ 2147483647 h 26"/>
              <a:gd name="T74" fmla="*/ 2147483647 w 27"/>
              <a:gd name="T75" fmla="*/ 2147483647 h 26"/>
              <a:gd name="T76" fmla="*/ 2147483647 w 27"/>
              <a:gd name="T77" fmla="*/ 2147483647 h 26"/>
              <a:gd name="T78" fmla="*/ 2147483647 w 27"/>
              <a:gd name="T79" fmla="*/ 2147483647 h 26"/>
              <a:gd name="T80" fmla="*/ 2147483647 w 27"/>
              <a:gd name="T81" fmla="*/ 2147483647 h 26"/>
              <a:gd name="T82" fmla="*/ 0 w 27"/>
              <a:gd name="T83" fmla="*/ 2147483647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 h="26">
                <a:moveTo>
                  <a:pt x="0" y="13"/>
                </a:moveTo>
                <a:lnTo>
                  <a:pt x="0" y="14"/>
                </a:lnTo>
                <a:lnTo>
                  <a:pt x="1" y="15"/>
                </a:lnTo>
                <a:lnTo>
                  <a:pt x="1" y="16"/>
                </a:lnTo>
                <a:lnTo>
                  <a:pt x="1" y="17"/>
                </a:lnTo>
                <a:lnTo>
                  <a:pt x="1" y="18"/>
                </a:lnTo>
                <a:lnTo>
                  <a:pt x="2" y="19"/>
                </a:lnTo>
                <a:lnTo>
                  <a:pt x="2" y="20"/>
                </a:lnTo>
                <a:lnTo>
                  <a:pt x="3" y="20"/>
                </a:lnTo>
                <a:lnTo>
                  <a:pt x="3" y="21"/>
                </a:lnTo>
                <a:lnTo>
                  <a:pt x="4" y="22"/>
                </a:lnTo>
                <a:lnTo>
                  <a:pt x="5" y="23"/>
                </a:lnTo>
                <a:lnTo>
                  <a:pt x="6" y="24"/>
                </a:lnTo>
                <a:lnTo>
                  <a:pt x="7" y="24"/>
                </a:lnTo>
                <a:lnTo>
                  <a:pt x="8" y="25"/>
                </a:lnTo>
                <a:lnTo>
                  <a:pt x="9" y="25"/>
                </a:lnTo>
                <a:lnTo>
                  <a:pt x="10" y="25"/>
                </a:lnTo>
                <a:lnTo>
                  <a:pt x="11" y="26"/>
                </a:lnTo>
                <a:lnTo>
                  <a:pt x="12" y="26"/>
                </a:lnTo>
                <a:lnTo>
                  <a:pt x="13" y="26"/>
                </a:lnTo>
                <a:lnTo>
                  <a:pt x="14" y="26"/>
                </a:lnTo>
                <a:lnTo>
                  <a:pt x="16" y="26"/>
                </a:lnTo>
                <a:lnTo>
                  <a:pt x="17" y="26"/>
                </a:lnTo>
                <a:lnTo>
                  <a:pt x="18" y="25"/>
                </a:lnTo>
                <a:lnTo>
                  <a:pt x="19" y="25"/>
                </a:lnTo>
                <a:lnTo>
                  <a:pt x="20" y="24"/>
                </a:lnTo>
                <a:lnTo>
                  <a:pt x="21" y="24"/>
                </a:lnTo>
                <a:lnTo>
                  <a:pt x="22" y="23"/>
                </a:lnTo>
                <a:lnTo>
                  <a:pt x="23" y="22"/>
                </a:lnTo>
                <a:lnTo>
                  <a:pt x="24" y="21"/>
                </a:lnTo>
                <a:lnTo>
                  <a:pt x="24" y="20"/>
                </a:lnTo>
                <a:lnTo>
                  <a:pt x="25" y="20"/>
                </a:lnTo>
                <a:lnTo>
                  <a:pt x="26" y="19"/>
                </a:lnTo>
                <a:lnTo>
                  <a:pt x="26" y="18"/>
                </a:lnTo>
                <a:lnTo>
                  <a:pt x="26" y="17"/>
                </a:lnTo>
                <a:lnTo>
                  <a:pt x="26" y="16"/>
                </a:lnTo>
                <a:lnTo>
                  <a:pt x="27" y="15"/>
                </a:lnTo>
                <a:lnTo>
                  <a:pt x="27" y="14"/>
                </a:lnTo>
                <a:lnTo>
                  <a:pt x="27" y="13"/>
                </a:lnTo>
                <a:lnTo>
                  <a:pt x="27" y="12"/>
                </a:lnTo>
                <a:lnTo>
                  <a:pt x="27" y="11"/>
                </a:lnTo>
                <a:lnTo>
                  <a:pt x="26" y="10"/>
                </a:lnTo>
                <a:lnTo>
                  <a:pt x="26" y="9"/>
                </a:lnTo>
                <a:lnTo>
                  <a:pt x="26" y="8"/>
                </a:lnTo>
                <a:lnTo>
                  <a:pt x="26" y="7"/>
                </a:lnTo>
                <a:lnTo>
                  <a:pt x="25" y="7"/>
                </a:lnTo>
                <a:lnTo>
                  <a:pt x="24" y="6"/>
                </a:lnTo>
                <a:lnTo>
                  <a:pt x="24" y="5"/>
                </a:lnTo>
                <a:lnTo>
                  <a:pt x="23" y="4"/>
                </a:lnTo>
                <a:lnTo>
                  <a:pt x="22" y="4"/>
                </a:lnTo>
                <a:lnTo>
                  <a:pt x="22" y="3"/>
                </a:lnTo>
                <a:lnTo>
                  <a:pt x="21" y="2"/>
                </a:lnTo>
                <a:lnTo>
                  <a:pt x="20" y="2"/>
                </a:lnTo>
                <a:lnTo>
                  <a:pt x="19" y="1"/>
                </a:lnTo>
                <a:lnTo>
                  <a:pt x="18" y="1"/>
                </a:lnTo>
                <a:lnTo>
                  <a:pt x="17" y="0"/>
                </a:lnTo>
                <a:lnTo>
                  <a:pt x="16" y="0"/>
                </a:lnTo>
                <a:lnTo>
                  <a:pt x="14" y="0"/>
                </a:lnTo>
                <a:lnTo>
                  <a:pt x="13" y="0"/>
                </a:lnTo>
                <a:lnTo>
                  <a:pt x="12" y="0"/>
                </a:lnTo>
                <a:lnTo>
                  <a:pt x="11" y="0"/>
                </a:lnTo>
                <a:lnTo>
                  <a:pt x="10" y="1"/>
                </a:lnTo>
                <a:lnTo>
                  <a:pt x="9" y="1"/>
                </a:lnTo>
                <a:lnTo>
                  <a:pt x="8" y="1"/>
                </a:lnTo>
                <a:lnTo>
                  <a:pt x="7" y="2"/>
                </a:lnTo>
                <a:lnTo>
                  <a:pt x="6" y="2"/>
                </a:lnTo>
                <a:lnTo>
                  <a:pt x="5" y="3"/>
                </a:lnTo>
                <a:lnTo>
                  <a:pt x="5" y="4"/>
                </a:lnTo>
                <a:lnTo>
                  <a:pt x="4" y="4"/>
                </a:lnTo>
                <a:lnTo>
                  <a:pt x="3" y="5"/>
                </a:lnTo>
                <a:lnTo>
                  <a:pt x="3" y="6"/>
                </a:lnTo>
                <a:lnTo>
                  <a:pt x="2" y="7"/>
                </a:lnTo>
                <a:lnTo>
                  <a:pt x="1" y="8"/>
                </a:lnTo>
                <a:lnTo>
                  <a:pt x="1" y="9"/>
                </a:lnTo>
                <a:lnTo>
                  <a:pt x="1" y="10"/>
                </a:lnTo>
                <a:lnTo>
                  <a:pt x="1" y="11"/>
                </a:lnTo>
                <a:lnTo>
                  <a:pt x="0" y="12"/>
                </a:lnTo>
                <a:lnTo>
                  <a:pt x="0" y="13"/>
                </a:lnTo>
              </a:path>
            </a:pathLst>
          </a:custGeom>
          <a:solidFill>
            <a:schemeClr val="bg1"/>
          </a:solidFill>
          <a:ln w="1588" cap="rnd">
            <a:solidFill>
              <a:srgbClr val="000000"/>
            </a:solidFill>
            <a:prstDash val="solid"/>
            <a:round/>
            <a:headEnd/>
            <a:tailEnd/>
          </a:ln>
        </p:spPr>
        <p:txBody>
          <a:bodyPr/>
          <a:lstStyle/>
          <a:p>
            <a:endParaRPr lang="sl-SI"/>
          </a:p>
        </p:txBody>
      </p:sp>
      <p:sp>
        <p:nvSpPr>
          <p:cNvPr id="61470" name="Freeform 47"/>
          <p:cNvSpPr>
            <a:spLocks/>
          </p:cNvSpPr>
          <p:nvPr/>
        </p:nvSpPr>
        <p:spPr bwMode="auto">
          <a:xfrm>
            <a:off x="4878388" y="4856163"/>
            <a:ext cx="55562" cy="65087"/>
          </a:xfrm>
          <a:custGeom>
            <a:avLst/>
            <a:gdLst>
              <a:gd name="T0" fmla="*/ 0 w 27"/>
              <a:gd name="T1" fmla="*/ 2147483647 h 26"/>
              <a:gd name="T2" fmla="*/ 2147483647 w 27"/>
              <a:gd name="T3" fmla="*/ 2147483647 h 26"/>
              <a:gd name="T4" fmla="*/ 2147483647 w 27"/>
              <a:gd name="T5" fmla="*/ 2147483647 h 26"/>
              <a:gd name="T6" fmla="*/ 2147483647 w 27"/>
              <a:gd name="T7" fmla="*/ 2147483647 h 26"/>
              <a:gd name="T8" fmla="*/ 2147483647 w 27"/>
              <a:gd name="T9" fmla="*/ 2147483647 h 26"/>
              <a:gd name="T10" fmla="*/ 2147483647 w 27"/>
              <a:gd name="T11" fmla="*/ 2147483647 h 26"/>
              <a:gd name="T12" fmla="*/ 2147483647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2147483647 h 26"/>
              <a:gd name="T28" fmla="*/ 2147483647 w 27"/>
              <a:gd name="T29" fmla="*/ 2147483647 h 26"/>
              <a:gd name="T30" fmla="*/ 2147483647 w 27"/>
              <a:gd name="T31" fmla="*/ 2147483647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2147483647 w 27"/>
              <a:gd name="T45" fmla="*/ 2147483647 h 26"/>
              <a:gd name="T46" fmla="*/ 2147483647 w 27"/>
              <a:gd name="T47" fmla="*/ 2147483647 h 26"/>
              <a:gd name="T48" fmla="*/ 2147483647 w 27"/>
              <a:gd name="T49" fmla="*/ 2147483647 h 26"/>
              <a:gd name="T50" fmla="*/ 2147483647 w 27"/>
              <a:gd name="T51" fmla="*/ 2147483647 h 26"/>
              <a:gd name="T52" fmla="*/ 2147483647 w 27"/>
              <a:gd name="T53" fmla="*/ 2147483647 h 26"/>
              <a:gd name="T54" fmla="*/ 2147483647 w 27"/>
              <a:gd name="T55" fmla="*/ 2147483647 h 26"/>
              <a:gd name="T56" fmla="*/ 2147483647 w 27"/>
              <a:gd name="T57" fmla="*/ 2147483647 h 26"/>
              <a:gd name="T58" fmla="*/ 2147483647 w 27"/>
              <a:gd name="T59" fmla="*/ 2147483647 h 26"/>
              <a:gd name="T60" fmla="*/ 2147483647 w 27"/>
              <a:gd name="T61" fmla="*/ 0 h 26"/>
              <a:gd name="T62" fmla="*/ 2147483647 w 27"/>
              <a:gd name="T63" fmla="*/ 0 h 26"/>
              <a:gd name="T64" fmla="*/ 2147483647 w 27"/>
              <a:gd name="T65" fmla="*/ 0 h 26"/>
              <a:gd name="T66" fmla="*/ 2147483647 w 27"/>
              <a:gd name="T67" fmla="*/ 2147483647 h 26"/>
              <a:gd name="T68" fmla="*/ 2147483647 w 27"/>
              <a:gd name="T69" fmla="*/ 2147483647 h 26"/>
              <a:gd name="T70" fmla="*/ 2147483647 w 27"/>
              <a:gd name="T71" fmla="*/ 2147483647 h 26"/>
              <a:gd name="T72" fmla="*/ 2147483647 w 27"/>
              <a:gd name="T73" fmla="*/ 2147483647 h 26"/>
              <a:gd name="T74" fmla="*/ 2147483647 w 27"/>
              <a:gd name="T75" fmla="*/ 2147483647 h 26"/>
              <a:gd name="T76" fmla="*/ 2147483647 w 27"/>
              <a:gd name="T77" fmla="*/ 2147483647 h 26"/>
              <a:gd name="T78" fmla="*/ 2147483647 w 27"/>
              <a:gd name="T79" fmla="*/ 2147483647 h 26"/>
              <a:gd name="T80" fmla="*/ 2147483647 w 27"/>
              <a:gd name="T81" fmla="*/ 2147483647 h 26"/>
              <a:gd name="T82" fmla="*/ 0 w 27"/>
              <a:gd name="T83" fmla="*/ 2147483647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 h="26">
                <a:moveTo>
                  <a:pt x="0" y="13"/>
                </a:moveTo>
                <a:lnTo>
                  <a:pt x="0" y="14"/>
                </a:lnTo>
                <a:lnTo>
                  <a:pt x="1" y="15"/>
                </a:lnTo>
                <a:lnTo>
                  <a:pt x="1" y="16"/>
                </a:lnTo>
                <a:lnTo>
                  <a:pt x="1" y="17"/>
                </a:lnTo>
                <a:lnTo>
                  <a:pt x="1" y="18"/>
                </a:lnTo>
                <a:lnTo>
                  <a:pt x="2" y="19"/>
                </a:lnTo>
                <a:lnTo>
                  <a:pt x="2" y="20"/>
                </a:lnTo>
                <a:lnTo>
                  <a:pt x="3" y="20"/>
                </a:lnTo>
                <a:lnTo>
                  <a:pt x="3" y="21"/>
                </a:lnTo>
                <a:lnTo>
                  <a:pt x="4" y="22"/>
                </a:lnTo>
                <a:lnTo>
                  <a:pt x="5" y="23"/>
                </a:lnTo>
                <a:lnTo>
                  <a:pt x="6" y="24"/>
                </a:lnTo>
                <a:lnTo>
                  <a:pt x="7" y="24"/>
                </a:lnTo>
                <a:lnTo>
                  <a:pt x="8" y="25"/>
                </a:lnTo>
                <a:lnTo>
                  <a:pt x="9" y="25"/>
                </a:lnTo>
                <a:lnTo>
                  <a:pt x="10" y="25"/>
                </a:lnTo>
                <a:lnTo>
                  <a:pt x="11" y="26"/>
                </a:lnTo>
                <a:lnTo>
                  <a:pt x="12" y="26"/>
                </a:lnTo>
                <a:lnTo>
                  <a:pt x="13" y="26"/>
                </a:lnTo>
                <a:lnTo>
                  <a:pt x="14" y="26"/>
                </a:lnTo>
                <a:lnTo>
                  <a:pt x="16" y="26"/>
                </a:lnTo>
                <a:lnTo>
                  <a:pt x="17" y="26"/>
                </a:lnTo>
                <a:lnTo>
                  <a:pt x="18" y="25"/>
                </a:lnTo>
                <a:lnTo>
                  <a:pt x="19" y="25"/>
                </a:lnTo>
                <a:lnTo>
                  <a:pt x="20" y="24"/>
                </a:lnTo>
                <a:lnTo>
                  <a:pt x="21" y="24"/>
                </a:lnTo>
                <a:lnTo>
                  <a:pt x="22" y="23"/>
                </a:lnTo>
                <a:lnTo>
                  <a:pt x="23" y="22"/>
                </a:lnTo>
                <a:lnTo>
                  <a:pt x="24" y="21"/>
                </a:lnTo>
                <a:lnTo>
                  <a:pt x="24" y="20"/>
                </a:lnTo>
                <a:lnTo>
                  <a:pt x="25" y="20"/>
                </a:lnTo>
                <a:lnTo>
                  <a:pt x="26" y="19"/>
                </a:lnTo>
                <a:lnTo>
                  <a:pt x="26" y="18"/>
                </a:lnTo>
                <a:lnTo>
                  <a:pt x="26" y="17"/>
                </a:lnTo>
                <a:lnTo>
                  <a:pt x="26" y="16"/>
                </a:lnTo>
                <a:lnTo>
                  <a:pt x="27" y="15"/>
                </a:lnTo>
                <a:lnTo>
                  <a:pt x="27" y="14"/>
                </a:lnTo>
                <a:lnTo>
                  <a:pt x="27" y="13"/>
                </a:lnTo>
                <a:lnTo>
                  <a:pt x="27" y="12"/>
                </a:lnTo>
                <a:lnTo>
                  <a:pt x="27" y="11"/>
                </a:lnTo>
                <a:lnTo>
                  <a:pt x="26" y="10"/>
                </a:lnTo>
                <a:lnTo>
                  <a:pt x="26" y="9"/>
                </a:lnTo>
                <a:lnTo>
                  <a:pt x="26" y="8"/>
                </a:lnTo>
                <a:lnTo>
                  <a:pt x="26" y="7"/>
                </a:lnTo>
                <a:lnTo>
                  <a:pt x="25" y="7"/>
                </a:lnTo>
                <a:lnTo>
                  <a:pt x="24" y="6"/>
                </a:lnTo>
                <a:lnTo>
                  <a:pt x="24" y="5"/>
                </a:lnTo>
                <a:lnTo>
                  <a:pt x="23" y="4"/>
                </a:lnTo>
                <a:lnTo>
                  <a:pt x="22" y="4"/>
                </a:lnTo>
                <a:lnTo>
                  <a:pt x="22" y="3"/>
                </a:lnTo>
                <a:lnTo>
                  <a:pt x="21" y="2"/>
                </a:lnTo>
                <a:lnTo>
                  <a:pt x="20" y="2"/>
                </a:lnTo>
                <a:lnTo>
                  <a:pt x="19" y="1"/>
                </a:lnTo>
                <a:lnTo>
                  <a:pt x="18" y="1"/>
                </a:lnTo>
                <a:lnTo>
                  <a:pt x="17" y="0"/>
                </a:lnTo>
                <a:lnTo>
                  <a:pt x="16" y="0"/>
                </a:lnTo>
                <a:lnTo>
                  <a:pt x="14" y="0"/>
                </a:lnTo>
                <a:lnTo>
                  <a:pt x="13" y="0"/>
                </a:lnTo>
                <a:lnTo>
                  <a:pt x="12" y="0"/>
                </a:lnTo>
                <a:lnTo>
                  <a:pt x="11" y="0"/>
                </a:lnTo>
                <a:lnTo>
                  <a:pt x="10" y="1"/>
                </a:lnTo>
                <a:lnTo>
                  <a:pt x="9" y="1"/>
                </a:lnTo>
                <a:lnTo>
                  <a:pt x="8" y="1"/>
                </a:lnTo>
                <a:lnTo>
                  <a:pt x="7" y="2"/>
                </a:lnTo>
                <a:lnTo>
                  <a:pt x="6" y="2"/>
                </a:lnTo>
                <a:lnTo>
                  <a:pt x="5" y="3"/>
                </a:lnTo>
                <a:lnTo>
                  <a:pt x="5" y="4"/>
                </a:lnTo>
                <a:lnTo>
                  <a:pt x="4" y="4"/>
                </a:lnTo>
                <a:lnTo>
                  <a:pt x="3" y="5"/>
                </a:lnTo>
                <a:lnTo>
                  <a:pt x="3" y="6"/>
                </a:lnTo>
                <a:lnTo>
                  <a:pt x="2" y="7"/>
                </a:lnTo>
                <a:lnTo>
                  <a:pt x="1" y="8"/>
                </a:lnTo>
                <a:lnTo>
                  <a:pt x="1" y="9"/>
                </a:lnTo>
                <a:lnTo>
                  <a:pt x="1" y="10"/>
                </a:lnTo>
                <a:lnTo>
                  <a:pt x="1" y="11"/>
                </a:lnTo>
                <a:lnTo>
                  <a:pt x="0" y="12"/>
                </a:lnTo>
                <a:lnTo>
                  <a:pt x="0" y="13"/>
                </a:lnTo>
              </a:path>
            </a:pathLst>
          </a:custGeom>
          <a:solidFill>
            <a:schemeClr val="bg1"/>
          </a:solidFill>
          <a:ln w="1588" cap="rnd">
            <a:solidFill>
              <a:srgbClr val="000000"/>
            </a:solidFill>
            <a:prstDash val="solid"/>
            <a:round/>
            <a:headEnd/>
            <a:tailEnd/>
          </a:ln>
        </p:spPr>
        <p:txBody>
          <a:bodyPr/>
          <a:lstStyle/>
          <a:p>
            <a:endParaRPr lang="sl-SI"/>
          </a:p>
        </p:txBody>
      </p:sp>
      <p:sp>
        <p:nvSpPr>
          <p:cNvPr id="61471" name="Freeform 47"/>
          <p:cNvSpPr>
            <a:spLocks/>
          </p:cNvSpPr>
          <p:nvPr/>
        </p:nvSpPr>
        <p:spPr bwMode="auto">
          <a:xfrm>
            <a:off x="4894263" y="3686175"/>
            <a:ext cx="55562" cy="65088"/>
          </a:xfrm>
          <a:custGeom>
            <a:avLst/>
            <a:gdLst>
              <a:gd name="T0" fmla="*/ 0 w 27"/>
              <a:gd name="T1" fmla="*/ 2147483647 h 26"/>
              <a:gd name="T2" fmla="*/ 2147483647 w 27"/>
              <a:gd name="T3" fmla="*/ 2147483647 h 26"/>
              <a:gd name="T4" fmla="*/ 2147483647 w 27"/>
              <a:gd name="T5" fmla="*/ 2147483647 h 26"/>
              <a:gd name="T6" fmla="*/ 2147483647 w 27"/>
              <a:gd name="T7" fmla="*/ 2147483647 h 26"/>
              <a:gd name="T8" fmla="*/ 2147483647 w 27"/>
              <a:gd name="T9" fmla="*/ 2147483647 h 26"/>
              <a:gd name="T10" fmla="*/ 2147483647 w 27"/>
              <a:gd name="T11" fmla="*/ 2147483647 h 26"/>
              <a:gd name="T12" fmla="*/ 2147483647 w 27"/>
              <a:gd name="T13" fmla="*/ 2147483647 h 26"/>
              <a:gd name="T14" fmla="*/ 2147483647 w 27"/>
              <a:gd name="T15" fmla="*/ 2147483647 h 26"/>
              <a:gd name="T16" fmla="*/ 2147483647 w 27"/>
              <a:gd name="T17" fmla="*/ 2147483647 h 26"/>
              <a:gd name="T18" fmla="*/ 2147483647 w 27"/>
              <a:gd name="T19" fmla="*/ 2147483647 h 26"/>
              <a:gd name="T20" fmla="*/ 2147483647 w 27"/>
              <a:gd name="T21" fmla="*/ 2147483647 h 26"/>
              <a:gd name="T22" fmla="*/ 2147483647 w 27"/>
              <a:gd name="T23" fmla="*/ 2147483647 h 26"/>
              <a:gd name="T24" fmla="*/ 2147483647 w 27"/>
              <a:gd name="T25" fmla="*/ 2147483647 h 26"/>
              <a:gd name="T26" fmla="*/ 2147483647 w 27"/>
              <a:gd name="T27" fmla="*/ 2147483647 h 26"/>
              <a:gd name="T28" fmla="*/ 2147483647 w 27"/>
              <a:gd name="T29" fmla="*/ 2147483647 h 26"/>
              <a:gd name="T30" fmla="*/ 2147483647 w 27"/>
              <a:gd name="T31" fmla="*/ 2147483647 h 26"/>
              <a:gd name="T32" fmla="*/ 2147483647 w 27"/>
              <a:gd name="T33" fmla="*/ 2147483647 h 26"/>
              <a:gd name="T34" fmla="*/ 2147483647 w 27"/>
              <a:gd name="T35" fmla="*/ 2147483647 h 26"/>
              <a:gd name="T36" fmla="*/ 2147483647 w 27"/>
              <a:gd name="T37" fmla="*/ 2147483647 h 26"/>
              <a:gd name="T38" fmla="*/ 2147483647 w 27"/>
              <a:gd name="T39" fmla="*/ 2147483647 h 26"/>
              <a:gd name="T40" fmla="*/ 2147483647 w 27"/>
              <a:gd name="T41" fmla="*/ 2147483647 h 26"/>
              <a:gd name="T42" fmla="*/ 2147483647 w 27"/>
              <a:gd name="T43" fmla="*/ 2147483647 h 26"/>
              <a:gd name="T44" fmla="*/ 2147483647 w 27"/>
              <a:gd name="T45" fmla="*/ 2147483647 h 26"/>
              <a:gd name="T46" fmla="*/ 2147483647 w 27"/>
              <a:gd name="T47" fmla="*/ 2147483647 h 26"/>
              <a:gd name="T48" fmla="*/ 2147483647 w 27"/>
              <a:gd name="T49" fmla="*/ 2147483647 h 26"/>
              <a:gd name="T50" fmla="*/ 2147483647 w 27"/>
              <a:gd name="T51" fmla="*/ 2147483647 h 26"/>
              <a:gd name="T52" fmla="*/ 2147483647 w 27"/>
              <a:gd name="T53" fmla="*/ 2147483647 h 26"/>
              <a:gd name="T54" fmla="*/ 2147483647 w 27"/>
              <a:gd name="T55" fmla="*/ 2147483647 h 26"/>
              <a:gd name="T56" fmla="*/ 2147483647 w 27"/>
              <a:gd name="T57" fmla="*/ 2147483647 h 26"/>
              <a:gd name="T58" fmla="*/ 2147483647 w 27"/>
              <a:gd name="T59" fmla="*/ 2147483647 h 26"/>
              <a:gd name="T60" fmla="*/ 2147483647 w 27"/>
              <a:gd name="T61" fmla="*/ 0 h 26"/>
              <a:gd name="T62" fmla="*/ 2147483647 w 27"/>
              <a:gd name="T63" fmla="*/ 0 h 26"/>
              <a:gd name="T64" fmla="*/ 2147483647 w 27"/>
              <a:gd name="T65" fmla="*/ 0 h 26"/>
              <a:gd name="T66" fmla="*/ 2147483647 w 27"/>
              <a:gd name="T67" fmla="*/ 2147483647 h 26"/>
              <a:gd name="T68" fmla="*/ 2147483647 w 27"/>
              <a:gd name="T69" fmla="*/ 2147483647 h 26"/>
              <a:gd name="T70" fmla="*/ 2147483647 w 27"/>
              <a:gd name="T71" fmla="*/ 2147483647 h 26"/>
              <a:gd name="T72" fmla="*/ 2147483647 w 27"/>
              <a:gd name="T73" fmla="*/ 2147483647 h 26"/>
              <a:gd name="T74" fmla="*/ 2147483647 w 27"/>
              <a:gd name="T75" fmla="*/ 2147483647 h 26"/>
              <a:gd name="T76" fmla="*/ 2147483647 w 27"/>
              <a:gd name="T77" fmla="*/ 2147483647 h 26"/>
              <a:gd name="T78" fmla="*/ 2147483647 w 27"/>
              <a:gd name="T79" fmla="*/ 2147483647 h 26"/>
              <a:gd name="T80" fmla="*/ 2147483647 w 27"/>
              <a:gd name="T81" fmla="*/ 2147483647 h 26"/>
              <a:gd name="T82" fmla="*/ 0 w 27"/>
              <a:gd name="T83" fmla="*/ 2147483647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7" h="26">
                <a:moveTo>
                  <a:pt x="0" y="13"/>
                </a:moveTo>
                <a:lnTo>
                  <a:pt x="0" y="14"/>
                </a:lnTo>
                <a:lnTo>
                  <a:pt x="1" y="15"/>
                </a:lnTo>
                <a:lnTo>
                  <a:pt x="1" y="16"/>
                </a:lnTo>
                <a:lnTo>
                  <a:pt x="1" y="17"/>
                </a:lnTo>
                <a:lnTo>
                  <a:pt x="1" y="18"/>
                </a:lnTo>
                <a:lnTo>
                  <a:pt x="2" y="19"/>
                </a:lnTo>
                <a:lnTo>
                  <a:pt x="2" y="20"/>
                </a:lnTo>
                <a:lnTo>
                  <a:pt x="3" y="20"/>
                </a:lnTo>
                <a:lnTo>
                  <a:pt x="3" y="21"/>
                </a:lnTo>
                <a:lnTo>
                  <a:pt x="4" y="22"/>
                </a:lnTo>
                <a:lnTo>
                  <a:pt x="5" y="23"/>
                </a:lnTo>
                <a:lnTo>
                  <a:pt x="6" y="24"/>
                </a:lnTo>
                <a:lnTo>
                  <a:pt x="7" y="24"/>
                </a:lnTo>
                <a:lnTo>
                  <a:pt x="8" y="25"/>
                </a:lnTo>
                <a:lnTo>
                  <a:pt x="9" y="25"/>
                </a:lnTo>
                <a:lnTo>
                  <a:pt x="10" y="25"/>
                </a:lnTo>
                <a:lnTo>
                  <a:pt x="11" y="26"/>
                </a:lnTo>
                <a:lnTo>
                  <a:pt x="12" y="26"/>
                </a:lnTo>
                <a:lnTo>
                  <a:pt x="13" y="26"/>
                </a:lnTo>
                <a:lnTo>
                  <a:pt x="14" y="26"/>
                </a:lnTo>
                <a:lnTo>
                  <a:pt x="16" y="26"/>
                </a:lnTo>
                <a:lnTo>
                  <a:pt x="17" y="26"/>
                </a:lnTo>
                <a:lnTo>
                  <a:pt x="18" y="25"/>
                </a:lnTo>
                <a:lnTo>
                  <a:pt x="19" y="25"/>
                </a:lnTo>
                <a:lnTo>
                  <a:pt x="20" y="24"/>
                </a:lnTo>
                <a:lnTo>
                  <a:pt x="21" y="24"/>
                </a:lnTo>
                <a:lnTo>
                  <a:pt x="22" y="23"/>
                </a:lnTo>
                <a:lnTo>
                  <a:pt x="23" y="22"/>
                </a:lnTo>
                <a:lnTo>
                  <a:pt x="24" y="21"/>
                </a:lnTo>
                <a:lnTo>
                  <a:pt x="24" y="20"/>
                </a:lnTo>
                <a:lnTo>
                  <a:pt x="25" y="20"/>
                </a:lnTo>
                <a:lnTo>
                  <a:pt x="26" y="19"/>
                </a:lnTo>
                <a:lnTo>
                  <a:pt x="26" y="18"/>
                </a:lnTo>
                <a:lnTo>
                  <a:pt x="26" y="17"/>
                </a:lnTo>
                <a:lnTo>
                  <a:pt x="26" y="16"/>
                </a:lnTo>
                <a:lnTo>
                  <a:pt x="27" y="15"/>
                </a:lnTo>
                <a:lnTo>
                  <a:pt x="27" y="14"/>
                </a:lnTo>
                <a:lnTo>
                  <a:pt x="27" y="13"/>
                </a:lnTo>
                <a:lnTo>
                  <a:pt x="27" y="12"/>
                </a:lnTo>
                <a:lnTo>
                  <a:pt x="27" y="11"/>
                </a:lnTo>
                <a:lnTo>
                  <a:pt x="26" y="10"/>
                </a:lnTo>
                <a:lnTo>
                  <a:pt x="26" y="9"/>
                </a:lnTo>
                <a:lnTo>
                  <a:pt x="26" y="8"/>
                </a:lnTo>
                <a:lnTo>
                  <a:pt x="26" y="7"/>
                </a:lnTo>
                <a:lnTo>
                  <a:pt x="25" y="7"/>
                </a:lnTo>
                <a:lnTo>
                  <a:pt x="24" y="6"/>
                </a:lnTo>
                <a:lnTo>
                  <a:pt x="24" y="5"/>
                </a:lnTo>
                <a:lnTo>
                  <a:pt x="23" y="4"/>
                </a:lnTo>
                <a:lnTo>
                  <a:pt x="22" y="4"/>
                </a:lnTo>
                <a:lnTo>
                  <a:pt x="22" y="3"/>
                </a:lnTo>
                <a:lnTo>
                  <a:pt x="21" y="2"/>
                </a:lnTo>
                <a:lnTo>
                  <a:pt x="20" y="2"/>
                </a:lnTo>
                <a:lnTo>
                  <a:pt x="19" y="1"/>
                </a:lnTo>
                <a:lnTo>
                  <a:pt x="18" y="1"/>
                </a:lnTo>
                <a:lnTo>
                  <a:pt x="17" y="0"/>
                </a:lnTo>
                <a:lnTo>
                  <a:pt x="16" y="0"/>
                </a:lnTo>
                <a:lnTo>
                  <a:pt x="14" y="0"/>
                </a:lnTo>
                <a:lnTo>
                  <a:pt x="13" y="0"/>
                </a:lnTo>
                <a:lnTo>
                  <a:pt x="12" y="0"/>
                </a:lnTo>
                <a:lnTo>
                  <a:pt x="11" y="0"/>
                </a:lnTo>
                <a:lnTo>
                  <a:pt x="10" y="1"/>
                </a:lnTo>
                <a:lnTo>
                  <a:pt x="9" y="1"/>
                </a:lnTo>
                <a:lnTo>
                  <a:pt x="8" y="1"/>
                </a:lnTo>
                <a:lnTo>
                  <a:pt x="7" y="2"/>
                </a:lnTo>
                <a:lnTo>
                  <a:pt x="6" y="2"/>
                </a:lnTo>
                <a:lnTo>
                  <a:pt x="5" y="3"/>
                </a:lnTo>
                <a:lnTo>
                  <a:pt x="5" y="4"/>
                </a:lnTo>
                <a:lnTo>
                  <a:pt x="4" y="4"/>
                </a:lnTo>
                <a:lnTo>
                  <a:pt x="3" y="5"/>
                </a:lnTo>
                <a:lnTo>
                  <a:pt x="3" y="6"/>
                </a:lnTo>
                <a:lnTo>
                  <a:pt x="2" y="7"/>
                </a:lnTo>
                <a:lnTo>
                  <a:pt x="1" y="8"/>
                </a:lnTo>
                <a:lnTo>
                  <a:pt x="1" y="9"/>
                </a:lnTo>
                <a:lnTo>
                  <a:pt x="1" y="10"/>
                </a:lnTo>
                <a:lnTo>
                  <a:pt x="1" y="11"/>
                </a:lnTo>
                <a:lnTo>
                  <a:pt x="0" y="12"/>
                </a:lnTo>
                <a:lnTo>
                  <a:pt x="0" y="13"/>
                </a:lnTo>
              </a:path>
            </a:pathLst>
          </a:custGeom>
          <a:solidFill>
            <a:schemeClr val="bg1"/>
          </a:solidFill>
          <a:ln w="1588" cap="rnd">
            <a:solidFill>
              <a:srgbClr val="000000"/>
            </a:solidFill>
            <a:prstDash val="solid"/>
            <a:round/>
            <a:headEnd/>
            <a:tailEnd/>
          </a:ln>
        </p:spPr>
        <p:txBody>
          <a:bodyPr/>
          <a:lstStyle/>
          <a:p>
            <a:endParaRPr lang="sl-SI"/>
          </a:p>
        </p:txBody>
      </p:sp>
      <p:sp>
        <p:nvSpPr>
          <p:cNvPr id="21" name="Elipsa 20"/>
          <p:cNvSpPr/>
          <p:nvPr/>
        </p:nvSpPr>
        <p:spPr>
          <a:xfrm>
            <a:off x="5208588" y="3187700"/>
            <a:ext cx="515937" cy="23288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
        <p:nvSpPr>
          <p:cNvPr id="61473" name="PoljeZBesedilom 49"/>
          <p:cNvSpPr txBox="1">
            <a:spLocks noChangeArrowheads="1"/>
          </p:cNvSpPr>
          <p:nvPr/>
        </p:nvSpPr>
        <p:spPr bwMode="auto">
          <a:xfrm>
            <a:off x="5026025" y="2708275"/>
            <a:ext cx="1490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Cambria" pitchFamily="18" charset="0"/>
              </a:rPr>
              <a:t>Prenosna pot</a:t>
            </a:r>
          </a:p>
        </p:txBody>
      </p:sp>
      <p:sp>
        <p:nvSpPr>
          <p:cNvPr id="2" name="PoljeZBesedilom 1"/>
          <p:cNvSpPr txBox="1"/>
          <p:nvPr/>
        </p:nvSpPr>
        <p:spPr>
          <a:xfrm rot="613952">
            <a:off x="7790900" y="1918395"/>
            <a:ext cx="1512168" cy="954107"/>
          </a:xfrm>
          <a:prstGeom prst="rect">
            <a:avLst/>
          </a:prstGeom>
          <a:solidFill>
            <a:srgbClr val="FF9933"/>
          </a:solidFill>
        </p:spPr>
        <p:txBody>
          <a:bodyPr wrap="square" rtlCol="0">
            <a:spAutoFit/>
          </a:bodyPr>
          <a:lstStyle/>
          <a:p>
            <a:r>
              <a:rPr lang="sl-SI" dirty="0" smtClean="0"/>
              <a:t>Vaja v laboratorijskem praktikumu (Meritve UNI)</a:t>
            </a:r>
            <a:endParaRPr lang="sl-SI"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925" y="3681413"/>
            <a:ext cx="5329238" cy="308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4" name="Pravokotnik 143"/>
          <p:cNvSpPr/>
          <p:nvPr/>
        </p:nvSpPr>
        <p:spPr>
          <a:xfrm>
            <a:off x="1628361" y="1340768"/>
            <a:ext cx="5537494" cy="646331"/>
          </a:xfrm>
          <a:prstGeom prst="rect">
            <a:avLst/>
          </a:prstGeom>
          <a:ln>
            <a:noFill/>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sl-SI" sz="3600" b="1" dirty="0">
                <a:ln w="11430"/>
                <a:solidFill>
                  <a:schemeClr val="accent6">
                    <a:lumMod val="75000"/>
                  </a:schemeClr>
                </a:solidFill>
                <a:effectLst>
                  <a:outerShdw blurRad="50800" dist="39000" dir="5460000" algn="tl">
                    <a:srgbClr val="000000">
                      <a:alpha val="38000"/>
                    </a:srgbClr>
                  </a:outerShdw>
                </a:effectLst>
                <a:latin typeface="Cambria" panose="02040503050406030204" pitchFamily="18" charset="0"/>
                <a:ea typeface="+mj-ea"/>
                <a:cs typeface="+mj-cs"/>
              </a:rPr>
              <a:t>Merjenja za odločanje</a:t>
            </a:r>
          </a:p>
        </p:txBody>
      </p:sp>
      <p:sp>
        <p:nvSpPr>
          <p:cNvPr id="64516" name="PoljeZBesedilom 1"/>
          <p:cNvSpPr txBox="1">
            <a:spLocks noChangeArrowheads="1"/>
          </p:cNvSpPr>
          <p:nvPr/>
        </p:nvSpPr>
        <p:spPr bwMode="auto">
          <a:xfrm>
            <a:off x="1619672" y="1865312"/>
            <a:ext cx="538321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800" dirty="0">
                <a:latin typeface="Cambria" pitchFamily="18" charset="0"/>
              </a:rPr>
              <a:t>Brez merjenja ni odločanja.</a:t>
            </a:r>
          </a:p>
          <a:p>
            <a:pPr eaLnBrk="1" hangingPunct="1">
              <a:spcBef>
                <a:spcPct val="0"/>
              </a:spcBef>
              <a:buFontTx/>
              <a:buNone/>
            </a:pPr>
            <a:r>
              <a:rPr lang="sl-SI" altLang="sl-SI" sz="2800" dirty="0">
                <a:latin typeface="Cambria" pitchFamily="18" charset="0"/>
              </a:rPr>
              <a:t>Brez merljivosti ni merjenj.</a:t>
            </a:r>
          </a:p>
          <a:p>
            <a:pPr eaLnBrk="1" hangingPunct="1">
              <a:spcBef>
                <a:spcPct val="0"/>
              </a:spcBef>
              <a:buFontTx/>
              <a:buNone/>
            </a:pPr>
            <a:r>
              <a:rPr lang="sl-SI" altLang="sl-SI" sz="2800" dirty="0">
                <a:latin typeface="Cambria" pitchFamily="18" charset="0"/>
              </a:rPr>
              <a:t>Ali obstaja merjenje nemogočega?</a:t>
            </a:r>
          </a:p>
          <a:p>
            <a:pPr eaLnBrk="1" hangingPunct="1">
              <a:spcBef>
                <a:spcPct val="0"/>
              </a:spcBef>
              <a:buFontTx/>
              <a:buNone/>
            </a:pPr>
            <a:endParaRPr lang="sl-SI" altLang="sl-SI" sz="2800" dirty="0">
              <a:latin typeface="Cambria" pitchFamily="18" charset="0"/>
            </a:endParaRPr>
          </a:p>
        </p:txBody>
      </p:sp>
      <p:pic>
        <p:nvPicPr>
          <p:cNvPr id="5"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8538" y="1268413"/>
            <a:ext cx="4654550"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p:cNvSpPr>
            <a:spLocks noChangeArrowheads="1"/>
          </p:cNvSpPr>
          <p:nvPr/>
        </p:nvSpPr>
        <p:spPr bwMode="auto">
          <a:xfrm>
            <a:off x="3059113" y="5589588"/>
            <a:ext cx="2994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Energijski tetraeder</a:t>
            </a:r>
            <a:r>
              <a:rPr lang="sl-SI" altLang="sl-SI" sz="2400">
                <a:latin typeface="Times New Roman" pitchFamily="18" charset="0"/>
              </a:rPr>
              <a:t>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stbabyincrad27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71775" y="2565400"/>
            <a:ext cx="31432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AutoShape 26"/>
          <p:cNvSpPr>
            <a:spLocks noChangeArrowheads="1"/>
          </p:cNvSpPr>
          <p:nvPr/>
        </p:nvSpPr>
        <p:spPr bwMode="auto">
          <a:xfrm rot="-2522878">
            <a:off x="2843213" y="5445125"/>
            <a:ext cx="1512887" cy="360363"/>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64" name="AutoShape 19"/>
          <p:cNvSpPr>
            <a:spLocks noChangeArrowheads="1"/>
          </p:cNvSpPr>
          <p:nvPr/>
        </p:nvSpPr>
        <p:spPr bwMode="auto">
          <a:xfrm rot="3007136">
            <a:off x="1763713" y="2276475"/>
            <a:ext cx="1512887" cy="360363"/>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65" name="Text Box 4"/>
          <p:cNvSpPr txBox="1">
            <a:spLocks noChangeArrowheads="1"/>
          </p:cNvSpPr>
          <p:nvPr/>
        </p:nvSpPr>
        <p:spPr bwMode="auto">
          <a:xfrm>
            <a:off x="4716463" y="981075"/>
            <a:ext cx="1916112"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temperatura</a:t>
            </a:r>
            <a:endParaRPr lang="en-AU" altLang="sl-SI" sz="2400"/>
          </a:p>
        </p:txBody>
      </p:sp>
      <p:sp>
        <p:nvSpPr>
          <p:cNvPr id="66566" name="Text Box 6"/>
          <p:cNvSpPr txBox="1">
            <a:spLocks noChangeArrowheads="1"/>
          </p:cNvSpPr>
          <p:nvPr/>
        </p:nvSpPr>
        <p:spPr bwMode="auto">
          <a:xfrm>
            <a:off x="6588125" y="2205038"/>
            <a:ext cx="1463675"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vibracije</a:t>
            </a:r>
            <a:endParaRPr lang="en-AU" altLang="sl-SI" sz="2400"/>
          </a:p>
        </p:txBody>
      </p:sp>
      <p:sp>
        <p:nvSpPr>
          <p:cNvPr id="66567" name="Text Box 8"/>
          <p:cNvSpPr txBox="1">
            <a:spLocks noChangeArrowheads="1"/>
          </p:cNvSpPr>
          <p:nvPr/>
        </p:nvSpPr>
        <p:spPr bwMode="auto">
          <a:xfrm>
            <a:off x="6156325" y="5229225"/>
            <a:ext cx="1463675"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gibanje dojenčka</a:t>
            </a:r>
            <a:endParaRPr lang="en-AU" altLang="sl-SI" sz="2400"/>
          </a:p>
        </p:txBody>
      </p:sp>
      <p:sp>
        <p:nvSpPr>
          <p:cNvPr id="66568" name="Text Box 10"/>
          <p:cNvSpPr txBox="1">
            <a:spLocks noChangeArrowheads="1"/>
          </p:cNvSpPr>
          <p:nvPr/>
        </p:nvSpPr>
        <p:spPr bwMode="auto">
          <a:xfrm>
            <a:off x="323850" y="3068638"/>
            <a:ext cx="1916113"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nagib mize</a:t>
            </a:r>
            <a:endParaRPr lang="en-AU" altLang="sl-SI" sz="2400"/>
          </a:p>
        </p:txBody>
      </p:sp>
      <p:sp>
        <p:nvSpPr>
          <p:cNvPr id="66569" name="Text Box 12"/>
          <p:cNvSpPr txBox="1">
            <a:spLocks noChangeArrowheads="1"/>
          </p:cNvSpPr>
          <p:nvPr/>
        </p:nvSpPr>
        <p:spPr bwMode="auto">
          <a:xfrm>
            <a:off x="1476375" y="5594350"/>
            <a:ext cx="1916113"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napajanje tehtnice</a:t>
            </a:r>
            <a:endParaRPr lang="en-AU" altLang="sl-SI" sz="2400"/>
          </a:p>
        </p:txBody>
      </p:sp>
      <p:sp>
        <p:nvSpPr>
          <p:cNvPr id="66570" name="Text Box 14"/>
          <p:cNvSpPr txBox="1">
            <a:spLocks noChangeArrowheads="1"/>
          </p:cNvSpPr>
          <p:nvPr/>
        </p:nvSpPr>
        <p:spPr bwMode="auto">
          <a:xfrm>
            <a:off x="2987675" y="908050"/>
            <a:ext cx="792163"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tlak</a:t>
            </a:r>
            <a:endParaRPr lang="en-AU" altLang="sl-SI" sz="2400"/>
          </a:p>
        </p:txBody>
      </p:sp>
      <p:sp>
        <p:nvSpPr>
          <p:cNvPr id="66571" name="Text Box 16"/>
          <p:cNvSpPr txBox="1">
            <a:spLocks noChangeArrowheads="1"/>
          </p:cNvSpPr>
          <p:nvPr/>
        </p:nvSpPr>
        <p:spPr bwMode="auto">
          <a:xfrm>
            <a:off x="684213" y="1412875"/>
            <a:ext cx="1916112" cy="4667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zračna vlaga</a:t>
            </a:r>
            <a:endParaRPr lang="en-AU" altLang="sl-SI" sz="2400"/>
          </a:p>
        </p:txBody>
      </p:sp>
      <p:sp>
        <p:nvSpPr>
          <p:cNvPr id="66572" name="Text Box 18"/>
          <p:cNvSpPr txBox="1">
            <a:spLocks noChangeArrowheads="1"/>
          </p:cNvSpPr>
          <p:nvPr/>
        </p:nvSpPr>
        <p:spPr bwMode="auto">
          <a:xfrm>
            <a:off x="0" y="4724400"/>
            <a:ext cx="1916113" cy="8318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t>trdota podlage</a:t>
            </a:r>
            <a:endParaRPr lang="en-AU" altLang="sl-SI" sz="2400"/>
          </a:p>
        </p:txBody>
      </p:sp>
      <p:sp>
        <p:nvSpPr>
          <p:cNvPr id="66573" name="AutoShape 20"/>
          <p:cNvSpPr>
            <a:spLocks noChangeArrowheads="1"/>
          </p:cNvSpPr>
          <p:nvPr/>
        </p:nvSpPr>
        <p:spPr bwMode="auto">
          <a:xfrm rot="3746150">
            <a:off x="3059113" y="1917700"/>
            <a:ext cx="1512887" cy="360363"/>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74" name="AutoShape 21"/>
          <p:cNvSpPr>
            <a:spLocks noChangeArrowheads="1"/>
          </p:cNvSpPr>
          <p:nvPr/>
        </p:nvSpPr>
        <p:spPr bwMode="auto">
          <a:xfrm rot="6433088">
            <a:off x="4572000" y="1989138"/>
            <a:ext cx="1512888" cy="360362"/>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75" name="AutoShape 22"/>
          <p:cNvSpPr>
            <a:spLocks noChangeArrowheads="1"/>
          </p:cNvSpPr>
          <p:nvPr/>
        </p:nvSpPr>
        <p:spPr bwMode="auto">
          <a:xfrm rot="8305494">
            <a:off x="5651500" y="3141663"/>
            <a:ext cx="1512888" cy="360362"/>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76" name="AutoShape 23"/>
          <p:cNvSpPr>
            <a:spLocks noChangeArrowheads="1"/>
          </p:cNvSpPr>
          <p:nvPr/>
        </p:nvSpPr>
        <p:spPr bwMode="auto">
          <a:xfrm rot="-9098048">
            <a:off x="5364163" y="4724400"/>
            <a:ext cx="1512887" cy="360363"/>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77" name="AutoShape 24"/>
          <p:cNvSpPr>
            <a:spLocks noChangeArrowheads="1"/>
          </p:cNvSpPr>
          <p:nvPr/>
        </p:nvSpPr>
        <p:spPr bwMode="auto">
          <a:xfrm rot="1389092">
            <a:off x="1476375" y="3716338"/>
            <a:ext cx="1512888" cy="360362"/>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78" name="AutoShape 25"/>
          <p:cNvSpPr>
            <a:spLocks noChangeArrowheads="1"/>
          </p:cNvSpPr>
          <p:nvPr/>
        </p:nvSpPr>
        <p:spPr bwMode="auto">
          <a:xfrm rot="-1323192">
            <a:off x="1692275" y="4581525"/>
            <a:ext cx="1512888" cy="360363"/>
          </a:xfrm>
          <a:prstGeom prst="rightArrow">
            <a:avLst>
              <a:gd name="adj1" fmla="val 50000"/>
              <a:gd name="adj2" fmla="val 104956"/>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6579" name="Rectangle 27"/>
          <p:cNvSpPr>
            <a:spLocks noChangeArrowheads="1"/>
          </p:cNvSpPr>
          <p:nvPr/>
        </p:nvSpPr>
        <p:spPr bwMode="auto">
          <a:xfrm>
            <a:off x="2262143" y="312415"/>
            <a:ext cx="41136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dirty="0">
                <a:solidFill>
                  <a:schemeClr val="accent6">
                    <a:lumMod val="75000"/>
                  </a:schemeClr>
                </a:solidFill>
              </a:rPr>
              <a:t>Vplivne veličine pri meritvi</a:t>
            </a:r>
            <a:endParaRPr lang="sl-SI" altLang="sl-SI" sz="2400" b="1" dirty="0">
              <a:solidFill>
                <a:schemeClr val="accent6">
                  <a:lumMod val="75000"/>
                </a:schemeClr>
              </a:solidFill>
              <a:latin typeface="Times New Roman"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88"/>
          <p:cNvGrpSpPr>
            <a:grpSpLocks/>
          </p:cNvGrpSpPr>
          <p:nvPr/>
        </p:nvGrpSpPr>
        <p:grpSpPr bwMode="auto">
          <a:xfrm>
            <a:off x="2541588" y="3144838"/>
            <a:ext cx="3325812" cy="3009900"/>
            <a:chOff x="1211" y="923"/>
            <a:chExt cx="3242" cy="3108"/>
          </a:xfrm>
        </p:grpSpPr>
        <p:sp>
          <p:nvSpPr>
            <p:cNvPr id="67590" name="Freeform 8"/>
            <p:cNvSpPr>
              <a:spLocks noEditPoints="1"/>
            </p:cNvSpPr>
            <p:nvPr/>
          </p:nvSpPr>
          <p:spPr bwMode="auto">
            <a:xfrm>
              <a:off x="1319" y="1049"/>
              <a:ext cx="2863" cy="2856"/>
            </a:xfrm>
            <a:custGeom>
              <a:avLst/>
              <a:gdLst>
                <a:gd name="T0" fmla="*/ 1718 w 2863"/>
                <a:gd name="T1" fmla="*/ 28 h 2856"/>
                <a:gd name="T2" fmla="*/ 2050 w 2863"/>
                <a:gd name="T3" fmla="*/ 140 h 2856"/>
                <a:gd name="T4" fmla="*/ 2341 w 2863"/>
                <a:gd name="T5" fmla="*/ 327 h 2856"/>
                <a:gd name="T6" fmla="*/ 2577 w 2863"/>
                <a:gd name="T7" fmla="*/ 574 h 2856"/>
                <a:gd name="T8" fmla="*/ 2751 w 2863"/>
                <a:gd name="T9" fmla="*/ 874 h 2856"/>
                <a:gd name="T10" fmla="*/ 2847 w 2863"/>
                <a:gd name="T11" fmla="*/ 1212 h 2856"/>
                <a:gd name="T12" fmla="*/ 2856 w 2863"/>
                <a:gd name="T13" fmla="*/ 1573 h 2856"/>
                <a:gd name="T14" fmla="*/ 2776 w 2863"/>
                <a:gd name="T15" fmla="*/ 1918 h 2856"/>
                <a:gd name="T16" fmla="*/ 2618 w 2863"/>
                <a:gd name="T17" fmla="*/ 2225 h 2856"/>
                <a:gd name="T18" fmla="*/ 2394 w 2863"/>
                <a:gd name="T19" fmla="*/ 2485 h 2856"/>
                <a:gd name="T20" fmla="*/ 2112 w 2863"/>
                <a:gd name="T21" fmla="*/ 2684 h 2856"/>
                <a:gd name="T22" fmla="*/ 1789 w 2863"/>
                <a:gd name="T23" fmla="*/ 2812 h 2856"/>
                <a:gd name="T24" fmla="*/ 1432 w 2863"/>
                <a:gd name="T25" fmla="*/ 2856 h 2856"/>
                <a:gd name="T26" fmla="*/ 1074 w 2863"/>
                <a:gd name="T27" fmla="*/ 2812 h 2856"/>
                <a:gd name="T28" fmla="*/ 749 w 2863"/>
                <a:gd name="T29" fmla="*/ 2684 h 2856"/>
                <a:gd name="T30" fmla="*/ 470 w 2863"/>
                <a:gd name="T31" fmla="*/ 2485 h 2856"/>
                <a:gd name="T32" fmla="*/ 245 w 2863"/>
                <a:gd name="T33" fmla="*/ 2225 h 2856"/>
                <a:gd name="T34" fmla="*/ 87 w 2863"/>
                <a:gd name="T35" fmla="*/ 1918 h 2856"/>
                <a:gd name="T36" fmla="*/ 7 w 2863"/>
                <a:gd name="T37" fmla="*/ 1573 h 2856"/>
                <a:gd name="T38" fmla="*/ 16 w 2863"/>
                <a:gd name="T39" fmla="*/ 1212 h 2856"/>
                <a:gd name="T40" fmla="*/ 112 w 2863"/>
                <a:gd name="T41" fmla="*/ 874 h 2856"/>
                <a:gd name="T42" fmla="*/ 284 w 2863"/>
                <a:gd name="T43" fmla="*/ 574 h 2856"/>
                <a:gd name="T44" fmla="*/ 522 w 2863"/>
                <a:gd name="T45" fmla="*/ 327 h 2856"/>
                <a:gd name="T46" fmla="*/ 811 w 2863"/>
                <a:gd name="T47" fmla="*/ 140 h 2856"/>
                <a:gd name="T48" fmla="*/ 1143 w 2863"/>
                <a:gd name="T49" fmla="*/ 28 h 2856"/>
                <a:gd name="T50" fmla="*/ 1432 w 2863"/>
                <a:gd name="T51" fmla="*/ 583 h 2856"/>
                <a:gd name="T52" fmla="*/ 1642 w 2863"/>
                <a:gd name="T53" fmla="*/ 611 h 2856"/>
                <a:gd name="T54" fmla="*/ 1835 w 2863"/>
                <a:gd name="T55" fmla="*/ 686 h 2856"/>
                <a:gd name="T56" fmla="*/ 2000 w 2863"/>
                <a:gd name="T57" fmla="*/ 803 h 2856"/>
                <a:gd name="T58" fmla="*/ 2133 w 2863"/>
                <a:gd name="T59" fmla="*/ 956 h 2856"/>
                <a:gd name="T60" fmla="*/ 2226 w 2863"/>
                <a:gd name="T61" fmla="*/ 1139 h 2856"/>
                <a:gd name="T62" fmla="*/ 2272 w 2863"/>
                <a:gd name="T63" fmla="*/ 1342 h 2856"/>
                <a:gd name="T64" fmla="*/ 2268 w 2863"/>
                <a:gd name="T65" fmla="*/ 1557 h 2856"/>
                <a:gd name="T66" fmla="*/ 2210 w 2863"/>
                <a:gd name="T67" fmla="*/ 1756 h 2856"/>
                <a:gd name="T68" fmla="*/ 2110 w 2863"/>
                <a:gd name="T69" fmla="*/ 1932 h 2856"/>
                <a:gd name="T70" fmla="*/ 1968 w 2863"/>
                <a:gd name="T71" fmla="*/ 2078 h 2856"/>
                <a:gd name="T72" fmla="*/ 1798 w 2863"/>
                <a:gd name="T73" fmla="*/ 2188 h 2856"/>
                <a:gd name="T74" fmla="*/ 1601 w 2863"/>
                <a:gd name="T75" fmla="*/ 2255 h 2856"/>
                <a:gd name="T76" fmla="*/ 1388 w 2863"/>
                <a:gd name="T77" fmla="*/ 2271 h 2856"/>
                <a:gd name="T78" fmla="*/ 1180 w 2863"/>
                <a:gd name="T79" fmla="*/ 2234 h 2856"/>
                <a:gd name="T80" fmla="*/ 992 w 2863"/>
                <a:gd name="T81" fmla="*/ 2149 h 2856"/>
                <a:gd name="T82" fmla="*/ 834 w 2863"/>
                <a:gd name="T83" fmla="*/ 2024 h 2856"/>
                <a:gd name="T84" fmla="*/ 708 w 2863"/>
                <a:gd name="T85" fmla="*/ 1866 h 2856"/>
                <a:gd name="T86" fmla="*/ 623 w 2863"/>
                <a:gd name="T87" fmla="*/ 1678 h 2856"/>
                <a:gd name="T88" fmla="*/ 586 w 2863"/>
                <a:gd name="T89" fmla="*/ 1470 h 2856"/>
                <a:gd name="T90" fmla="*/ 603 w 2863"/>
                <a:gd name="T91" fmla="*/ 1258 h 2856"/>
                <a:gd name="T92" fmla="*/ 669 w 2863"/>
                <a:gd name="T93" fmla="*/ 1063 h 2856"/>
                <a:gd name="T94" fmla="*/ 779 w 2863"/>
                <a:gd name="T95" fmla="*/ 892 h 2856"/>
                <a:gd name="T96" fmla="*/ 925 w 2863"/>
                <a:gd name="T97" fmla="*/ 752 h 2856"/>
                <a:gd name="T98" fmla="*/ 1102 w 2863"/>
                <a:gd name="T99" fmla="*/ 650 h 2856"/>
                <a:gd name="T100" fmla="*/ 1303 w 2863"/>
                <a:gd name="T101" fmla="*/ 595 h 28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863" h="2856">
                  <a:moveTo>
                    <a:pt x="1432" y="0"/>
                  </a:moveTo>
                  <a:lnTo>
                    <a:pt x="1505" y="2"/>
                  </a:lnTo>
                  <a:lnTo>
                    <a:pt x="1576" y="7"/>
                  </a:lnTo>
                  <a:lnTo>
                    <a:pt x="1649" y="16"/>
                  </a:lnTo>
                  <a:lnTo>
                    <a:pt x="1718" y="28"/>
                  </a:lnTo>
                  <a:lnTo>
                    <a:pt x="1789" y="44"/>
                  </a:lnTo>
                  <a:lnTo>
                    <a:pt x="1855" y="64"/>
                  </a:lnTo>
                  <a:lnTo>
                    <a:pt x="1922" y="87"/>
                  </a:lnTo>
                  <a:lnTo>
                    <a:pt x="1988" y="112"/>
                  </a:lnTo>
                  <a:lnTo>
                    <a:pt x="2050" y="140"/>
                  </a:lnTo>
                  <a:lnTo>
                    <a:pt x="2112" y="172"/>
                  </a:lnTo>
                  <a:lnTo>
                    <a:pt x="2172" y="206"/>
                  </a:lnTo>
                  <a:lnTo>
                    <a:pt x="2231" y="245"/>
                  </a:lnTo>
                  <a:lnTo>
                    <a:pt x="2286" y="284"/>
                  </a:lnTo>
                  <a:lnTo>
                    <a:pt x="2341" y="327"/>
                  </a:lnTo>
                  <a:lnTo>
                    <a:pt x="2394" y="371"/>
                  </a:lnTo>
                  <a:lnTo>
                    <a:pt x="2442" y="419"/>
                  </a:lnTo>
                  <a:lnTo>
                    <a:pt x="2490" y="469"/>
                  </a:lnTo>
                  <a:lnTo>
                    <a:pt x="2536" y="519"/>
                  </a:lnTo>
                  <a:lnTo>
                    <a:pt x="2577" y="574"/>
                  </a:lnTo>
                  <a:lnTo>
                    <a:pt x="2618" y="631"/>
                  </a:lnTo>
                  <a:lnTo>
                    <a:pt x="2655" y="688"/>
                  </a:lnTo>
                  <a:lnTo>
                    <a:pt x="2689" y="748"/>
                  </a:lnTo>
                  <a:lnTo>
                    <a:pt x="2721" y="810"/>
                  </a:lnTo>
                  <a:lnTo>
                    <a:pt x="2751" y="874"/>
                  </a:lnTo>
                  <a:lnTo>
                    <a:pt x="2776" y="938"/>
                  </a:lnTo>
                  <a:lnTo>
                    <a:pt x="2799" y="1004"/>
                  </a:lnTo>
                  <a:lnTo>
                    <a:pt x="2817" y="1072"/>
                  </a:lnTo>
                  <a:lnTo>
                    <a:pt x="2833" y="1141"/>
                  </a:lnTo>
                  <a:lnTo>
                    <a:pt x="2847" y="1212"/>
                  </a:lnTo>
                  <a:lnTo>
                    <a:pt x="2856" y="1283"/>
                  </a:lnTo>
                  <a:lnTo>
                    <a:pt x="2861" y="1354"/>
                  </a:lnTo>
                  <a:lnTo>
                    <a:pt x="2863" y="1429"/>
                  </a:lnTo>
                  <a:lnTo>
                    <a:pt x="2861" y="1502"/>
                  </a:lnTo>
                  <a:lnTo>
                    <a:pt x="2856" y="1573"/>
                  </a:lnTo>
                  <a:lnTo>
                    <a:pt x="2847" y="1644"/>
                  </a:lnTo>
                  <a:lnTo>
                    <a:pt x="2833" y="1715"/>
                  </a:lnTo>
                  <a:lnTo>
                    <a:pt x="2817" y="1784"/>
                  </a:lnTo>
                  <a:lnTo>
                    <a:pt x="2799" y="1852"/>
                  </a:lnTo>
                  <a:lnTo>
                    <a:pt x="2776" y="1918"/>
                  </a:lnTo>
                  <a:lnTo>
                    <a:pt x="2751" y="1982"/>
                  </a:lnTo>
                  <a:lnTo>
                    <a:pt x="2721" y="2046"/>
                  </a:lnTo>
                  <a:lnTo>
                    <a:pt x="2689" y="2108"/>
                  </a:lnTo>
                  <a:lnTo>
                    <a:pt x="2655" y="2168"/>
                  </a:lnTo>
                  <a:lnTo>
                    <a:pt x="2618" y="2225"/>
                  </a:lnTo>
                  <a:lnTo>
                    <a:pt x="2577" y="2282"/>
                  </a:lnTo>
                  <a:lnTo>
                    <a:pt x="2536" y="2337"/>
                  </a:lnTo>
                  <a:lnTo>
                    <a:pt x="2490" y="2387"/>
                  </a:lnTo>
                  <a:lnTo>
                    <a:pt x="2442" y="2437"/>
                  </a:lnTo>
                  <a:lnTo>
                    <a:pt x="2394" y="2485"/>
                  </a:lnTo>
                  <a:lnTo>
                    <a:pt x="2341" y="2529"/>
                  </a:lnTo>
                  <a:lnTo>
                    <a:pt x="2286" y="2572"/>
                  </a:lnTo>
                  <a:lnTo>
                    <a:pt x="2231" y="2611"/>
                  </a:lnTo>
                  <a:lnTo>
                    <a:pt x="2172" y="2650"/>
                  </a:lnTo>
                  <a:lnTo>
                    <a:pt x="2112" y="2684"/>
                  </a:lnTo>
                  <a:lnTo>
                    <a:pt x="2050" y="2716"/>
                  </a:lnTo>
                  <a:lnTo>
                    <a:pt x="1988" y="2744"/>
                  </a:lnTo>
                  <a:lnTo>
                    <a:pt x="1922" y="2769"/>
                  </a:lnTo>
                  <a:lnTo>
                    <a:pt x="1855" y="2792"/>
                  </a:lnTo>
                  <a:lnTo>
                    <a:pt x="1789" y="2812"/>
                  </a:lnTo>
                  <a:lnTo>
                    <a:pt x="1718" y="2828"/>
                  </a:lnTo>
                  <a:lnTo>
                    <a:pt x="1649" y="2840"/>
                  </a:lnTo>
                  <a:lnTo>
                    <a:pt x="1576" y="2849"/>
                  </a:lnTo>
                  <a:lnTo>
                    <a:pt x="1505" y="2854"/>
                  </a:lnTo>
                  <a:lnTo>
                    <a:pt x="1432" y="2856"/>
                  </a:lnTo>
                  <a:lnTo>
                    <a:pt x="1358" y="2854"/>
                  </a:lnTo>
                  <a:lnTo>
                    <a:pt x="1285" y="2849"/>
                  </a:lnTo>
                  <a:lnTo>
                    <a:pt x="1214" y="2840"/>
                  </a:lnTo>
                  <a:lnTo>
                    <a:pt x="1143" y="2828"/>
                  </a:lnTo>
                  <a:lnTo>
                    <a:pt x="1074" y="2812"/>
                  </a:lnTo>
                  <a:lnTo>
                    <a:pt x="1006" y="2792"/>
                  </a:lnTo>
                  <a:lnTo>
                    <a:pt x="939" y="2769"/>
                  </a:lnTo>
                  <a:lnTo>
                    <a:pt x="875" y="2744"/>
                  </a:lnTo>
                  <a:lnTo>
                    <a:pt x="811" y="2716"/>
                  </a:lnTo>
                  <a:lnTo>
                    <a:pt x="749" y="2684"/>
                  </a:lnTo>
                  <a:lnTo>
                    <a:pt x="690" y="2650"/>
                  </a:lnTo>
                  <a:lnTo>
                    <a:pt x="632" y="2611"/>
                  </a:lnTo>
                  <a:lnTo>
                    <a:pt x="575" y="2572"/>
                  </a:lnTo>
                  <a:lnTo>
                    <a:pt x="522" y="2529"/>
                  </a:lnTo>
                  <a:lnTo>
                    <a:pt x="470" y="2485"/>
                  </a:lnTo>
                  <a:lnTo>
                    <a:pt x="419" y="2437"/>
                  </a:lnTo>
                  <a:lnTo>
                    <a:pt x="371" y="2387"/>
                  </a:lnTo>
                  <a:lnTo>
                    <a:pt x="328" y="2337"/>
                  </a:lnTo>
                  <a:lnTo>
                    <a:pt x="284" y="2282"/>
                  </a:lnTo>
                  <a:lnTo>
                    <a:pt x="245" y="2225"/>
                  </a:lnTo>
                  <a:lnTo>
                    <a:pt x="206" y="2168"/>
                  </a:lnTo>
                  <a:lnTo>
                    <a:pt x="172" y="2108"/>
                  </a:lnTo>
                  <a:lnTo>
                    <a:pt x="140" y="2046"/>
                  </a:lnTo>
                  <a:lnTo>
                    <a:pt x="112" y="1982"/>
                  </a:lnTo>
                  <a:lnTo>
                    <a:pt x="87" y="1918"/>
                  </a:lnTo>
                  <a:lnTo>
                    <a:pt x="64" y="1852"/>
                  </a:lnTo>
                  <a:lnTo>
                    <a:pt x="44" y="1784"/>
                  </a:lnTo>
                  <a:lnTo>
                    <a:pt x="28" y="1715"/>
                  </a:lnTo>
                  <a:lnTo>
                    <a:pt x="16" y="1644"/>
                  </a:lnTo>
                  <a:lnTo>
                    <a:pt x="7" y="1573"/>
                  </a:lnTo>
                  <a:lnTo>
                    <a:pt x="0" y="1502"/>
                  </a:lnTo>
                  <a:lnTo>
                    <a:pt x="0" y="1429"/>
                  </a:lnTo>
                  <a:lnTo>
                    <a:pt x="0" y="1354"/>
                  </a:lnTo>
                  <a:lnTo>
                    <a:pt x="7" y="1283"/>
                  </a:lnTo>
                  <a:lnTo>
                    <a:pt x="16" y="1212"/>
                  </a:lnTo>
                  <a:lnTo>
                    <a:pt x="28" y="1141"/>
                  </a:lnTo>
                  <a:lnTo>
                    <a:pt x="44" y="1072"/>
                  </a:lnTo>
                  <a:lnTo>
                    <a:pt x="64" y="1004"/>
                  </a:lnTo>
                  <a:lnTo>
                    <a:pt x="87" y="938"/>
                  </a:lnTo>
                  <a:lnTo>
                    <a:pt x="112" y="874"/>
                  </a:lnTo>
                  <a:lnTo>
                    <a:pt x="140" y="810"/>
                  </a:lnTo>
                  <a:lnTo>
                    <a:pt x="172" y="748"/>
                  </a:lnTo>
                  <a:lnTo>
                    <a:pt x="206" y="688"/>
                  </a:lnTo>
                  <a:lnTo>
                    <a:pt x="245" y="631"/>
                  </a:lnTo>
                  <a:lnTo>
                    <a:pt x="284" y="574"/>
                  </a:lnTo>
                  <a:lnTo>
                    <a:pt x="328" y="519"/>
                  </a:lnTo>
                  <a:lnTo>
                    <a:pt x="371" y="469"/>
                  </a:lnTo>
                  <a:lnTo>
                    <a:pt x="419" y="419"/>
                  </a:lnTo>
                  <a:lnTo>
                    <a:pt x="470" y="371"/>
                  </a:lnTo>
                  <a:lnTo>
                    <a:pt x="522" y="327"/>
                  </a:lnTo>
                  <a:lnTo>
                    <a:pt x="575" y="284"/>
                  </a:lnTo>
                  <a:lnTo>
                    <a:pt x="632" y="245"/>
                  </a:lnTo>
                  <a:lnTo>
                    <a:pt x="690" y="206"/>
                  </a:lnTo>
                  <a:lnTo>
                    <a:pt x="749" y="172"/>
                  </a:lnTo>
                  <a:lnTo>
                    <a:pt x="811" y="140"/>
                  </a:lnTo>
                  <a:lnTo>
                    <a:pt x="875" y="112"/>
                  </a:lnTo>
                  <a:lnTo>
                    <a:pt x="939" y="87"/>
                  </a:lnTo>
                  <a:lnTo>
                    <a:pt x="1006" y="64"/>
                  </a:lnTo>
                  <a:lnTo>
                    <a:pt x="1074" y="44"/>
                  </a:lnTo>
                  <a:lnTo>
                    <a:pt x="1143" y="28"/>
                  </a:lnTo>
                  <a:lnTo>
                    <a:pt x="1214" y="16"/>
                  </a:lnTo>
                  <a:lnTo>
                    <a:pt x="1285" y="7"/>
                  </a:lnTo>
                  <a:lnTo>
                    <a:pt x="1358" y="2"/>
                  </a:lnTo>
                  <a:lnTo>
                    <a:pt x="1432" y="0"/>
                  </a:lnTo>
                  <a:close/>
                  <a:moveTo>
                    <a:pt x="1432" y="583"/>
                  </a:moveTo>
                  <a:lnTo>
                    <a:pt x="1475" y="585"/>
                  </a:lnTo>
                  <a:lnTo>
                    <a:pt x="1516" y="588"/>
                  </a:lnTo>
                  <a:lnTo>
                    <a:pt x="1560" y="595"/>
                  </a:lnTo>
                  <a:lnTo>
                    <a:pt x="1601" y="601"/>
                  </a:lnTo>
                  <a:lnTo>
                    <a:pt x="1642" y="611"/>
                  </a:lnTo>
                  <a:lnTo>
                    <a:pt x="1681" y="622"/>
                  </a:lnTo>
                  <a:lnTo>
                    <a:pt x="1720" y="636"/>
                  </a:lnTo>
                  <a:lnTo>
                    <a:pt x="1759" y="650"/>
                  </a:lnTo>
                  <a:lnTo>
                    <a:pt x="1798" y="668"/>
                  </a:lnTo>
                  <a:lnTo>
                    <a:pt x="1835" y="686"/>
                  </a:lnTo>
                  <a:lnTo>
                    <a:pt x="1869" y="707"/>
                  </a:lnTo>
                  <a:lnTo>
                    <a:pt x="1904" y="730"/>
                  </a:lnTo>
                  <a:lnTo>
                    <a:pt x="1936" y="752"/>
                  </a:lnTo>
                  <a:lnTo>
                    <a:pt x="1968" y="778"/>
                  </a:lnTo>
                  <a:lnTo>
                    <a:pt x="2000" y="803"/>
                  </a:lnTo>
                  <a:lnTo>
                    <a:pt x="2030" y="832"/>
                  </a:lnTo>
                  <a:lnTo>
                    <a:pt x="2057" y="860"/>
                  </a:lnTo>
                  <a:lnTo>
                    <a:pt x="2084" y="892"/>
                  </a:lnTo>
                  <a:lnTo>
                    <a:pt x="2110" y="924"/>
                  </a:lnTo>
                  <a:lnTo>
                    <a:pt x="2133" y="956"/>
                  </a:lnTo>
                  <a:lnTo>
                    <a:pt x="2153" y="990"/>
                  </a:lnTo>
                  <a:lnTo>
                    <a:pt x="2174" y="1027"/>
                  </a:lnTo>
                  <a:lnTo>
                    <a:pt x="2194" y="1063"/>
                  </a:lnTo>
                  <a:lnTo>
                    <a:pt x="2210" y="1100"/>
                  </a:lnTo>
                  <a:lnTo>
                    <a:pt x="2226" y="1139"/>
                  </a:lnTo>
                  <a:lnTo>
                    <a:pt x="2238" y="1178"/>
                  </a:lnTo>
                  <a:lnTo>
                    <a:pt x="2249" y="1217"/>
                  </a:lnTo>
                  <a:lnTo>
                    <a:pt x="2261" y="1258"/>
                  </a:lnTo>
                  <a:lnTo>
                    <a:pt x="2268" y="1299"/>
                  </a:lnTo>
                  <a:lnTo>
                    <a:pt x="2272" y="1342"/>
                  </a:lnTo>
                  <a:lnTo>
                    <a:pt x="2277" y="1386"/>
                  </a:lnTo>
                  <a:lnTo>
                    <a:pt x="2277" y="1427"/>
                  </a:lnTo>
                  <a:lnTo>
                    <a:pt x="2277" y="1470"/>
                  </a:lnTo>
                  <a:lnTo>
                    <a:pt x="2272" y="1514"/>
                  </a:lnTo>
                  <a:lnTo>
                    <a:pt x="2268" y="1557"/>
                  </a:lnTo>
                  <a:lnTo>
                    <a:pt x="2261" y="1598"/>
                  </a:lnTo>
                  <a:lnTo>
                    <a:pt x="2249" y="1639"/>
                  </a:lnTo>
                  <a:lnTo>
                    <a:pt x="2238" y="1678"/>
                  </a:lnTo>
                  <a:lnTo>
                    <a:pt x="2226" y="1717"/>
                  </a:lnTo>
                  <a:lnTo>
                    <a:pt x="2210" y="1756"/>
                  </a:lnTo>
                  <a:lnTo>
                    <a:pt x="2194" y="1793"/>
                  </a:lnTo>
                  <a:lnTo>
                    <a:pt x="2174" y="1829"/>
                  </a:lnTo>
                  <a:lnTo>
                    <a:pt x="2153" y="1866"/>
                  </a:lnTo>
                  <a:lnTo>
                    <a:pt x="2133" y="1900"/>
                  </a:lnTo>
                  <a:lnTo>
                    <a:pt x="2110" y="1932"/>
                  </a:lnTo>
                  <a:lnTo>
                    <a:pt x="2084" y="1964"/>
                  </a:lnTo>
                  <a:lnTo>
                    <a:pt x="2057" y="1996"/>
                  </a:lnTo>
                  <a:lnTo>
                    <a:pt x="2030" y="2024"/>
                  </a:lnTo>
                  <a:lnTo>
                    <a:pt x="2000" y="2053"/>
                  </a:lnTo>
                  <a:lnTo>
                    <a:pt x="1968" y="2078"/>
                  </a:lnTo>
                  <a:lnTo>
                    <a:pt x="1936" y="2104"/>
                  </a:lnTo>
                  <a:lnTo>
                    <a:pt x="1904" y="2126"/>
                  </a:lnTo>
                  <a:lnTo>
                    <a:pt x="1869" y="2149"/>
                  </a:lnTo>
                  <a:lnTo>
                    <a:pt x="1835" y="2170"/>
                  </a:lnTo>
                  <a:lnTo>
                    <a:pt x="1798" y="2188"/>
                  </a:lnTo>
                  <a:lnTo>
                    <a:pt x="1759" y="2206"/>
                  </a:lnTo>
                  <a:lnTo>
                    <a:pt x="1720" y="2220"/>
                  </a:lnTo>
                  <a:lnTo>
                    <a:pt x="1681" y="2234"/>
                  </a:lnTo>
                  <a:lnTo>
                    <a:pt x="1642" y="2245"/>
                  </a:lnTo>
                  <a:lnTo>
                    <a:pt x="1601" y="2255"/>
                  </a:lnTo>
                  <a:lnTo>
                    <a:pt x="1560" y="2261"/>
                  </a:lnTo>
                  <a:lnTo>
                    <a:pt x="1516" y="2268"/>
                  </a:lnTo>
                  <a:lnTo>
                    <a:pt x="1475" y="2271"/>
                  </a:lnTo>
                  <a:lnTo>
                    <a:pt x="1432" y="2273"/>
                  </a:lnTo>
                  <a:lnTo>
                    <a:pt x="1388" y="2271"/>
                  </a:lnTo>
                  <a:lnTo>
                    <a:pt x="1345" y="2268"/>
                  </a:lnTo>
                  <a:lnTo>
                    <a:pt x="1303" y="2261"/>
                  </a:lnTo>
                  <a:lnTo>
                    <a:pt x="1260" y="2255"/>
                  </a:lnTo>
                  <a:lnTo>
                    <a:pt x="1221" y="2245"/>
                  </a:lnTo>
                  <a:lnTo>
                    <a:pt x="1180" y="2234"/>
                  </a:lnTo>
                  <a:lnTo>
                    <a:pt x="1141" y="2220"/>
                  </a:lnTo>
                  <a:lnTo>
                    <a:pt x="1102" y="2206"/>
                  </a:lnTo>
                  <a:lnTo>
                    <a:pt x="1065" y="2188"/>
                  </a:lnTo>
                  <a:lnTo>
                    <a:pt x="1029" y="2170"/>
                  </a:lnTo>
                  <a:lnTo>
                    <a:pt x="992" y="2149"/>
                  </a:lnTo>
                  <a:lnTo>
                    <a:pt x="958" y="2126"/>
                  </a:lnTo>
                  <a:lnTo>
                    <a:pt x="925" y="2104"/>
                  </a:lnTo>
                  <a:lnTo>
                    <a:pt x="893" y="2078"/>
                  </a:lnTo>
                  <a:lnTo>
                    <a:pt x="864" y="2053"/>
                  </a:lnTo>
                  <a:lnTo>
                    <a:pt x="834" y="2024"/>
                  </a:lnTo>
                  <a:lnTo>
                    <a:pt x="806" y="1996"/>
                  </a:lnTo>
                  <a:lnTo>
                    <a:pt x="779" y="1964"/>
                  </a:lnTo>
                  <a:lnTo>
                    <a:pt x="754" y="1932"/>
                  </a:lnTo>
                  <a:lnTo>
                    <a:pt x="731" y="1900"/>
                  </a:lnTo>
                  <a:lnTo>
                    <a:pt x="708" y="1866"/>
                  </a:lnTo>
                  <a:lnTo>
                    <a:pt x="687" y="1829"/>
                  </a:lnTo>
                  <a:lnTo>
                    <a:pt x="669" y="1793"/>
                  </a:lnTo>
                  <a:lnTo>
                    <a:pt x="651" y="1756"/>
                  </a:lnTo>
                  <a:lnTo>
                    <a:pt x="637" y="1717"/>
                  </a:lnTo>
                  <a:lnTo>
                    <a:pt x="623" y="1678"/>
                  </a:lnTo>
                  <a:lnTo>
                    <a:pt x="612" y="1639"/>
                  </a:lnTo>
                  <a:lnTo>
                    <a:pt x="603" y="1598"/>
                  </a:lnTo>
                  <a:lnTo>
                    <a:pt x="596" y="1557"/>
                  </a:lnTo>
                  <a:lnTo>
                    <a:pt x="589" y="1514"/>
                  </a:lnTo>
                  <a:lnTo>
                    <a:pt x="586" y="1470"/>
                  </a:lnTo>
                  <a:lnTo>
                    <a:pt x="584" y="1427"/>
                  </a:lnTo>
                  <a:lnTo>
                    <a:pt x="586" y="1386"/>
                  </a:lnTo>
                  <a:lnTo>
                    <a:pt x="589" y="1342"/>
                  </a:lnTo>
                  <a:lnTo>
                    <a:pt x="596" y="1299"/>
                  </a:lnTo>
                  <a:lnTo>
                    <a:pt x="603" y="1258"/>
                  </a:lnTo>
                  <a:lnTo>
                    <a:pt x="612" y="1217"/>
                  </a:lnTo>
                  <a:lnTo>
                    <a:pt x="623" y="1178"/>
                  </a:lnTo>
                  <a:lnTo>
                    <a:pt x="637" y="1139"/>
                  </a:lnTo>
                  <a:lnTo>
                    <a:pt x="651" y="1100"/>
                  </a:lnTo>
                  <a:lnTo>
                    <a:pt x="669" y="1063"/>
                  </a:lnTo>
                  <a:lnTo>
                    <a:pt x="687" y="1027"/>
                  </a:lnTo>
                  <a:lnTo>
                    <a:pt x="708" y="990"/>
                  </a:lnTo>
                  <a:lnTo>
                    <a:pt x="731" y="956"/>
                  </a:lnTo>
                  <a:lnTo>
                    <a:pt x="754" y="924"/>
                  </a:lnTo>
                  <a:lnTo>
                    <a:pt x="779" y="892"/>
                  </a:lnTo>
                  <a:lnTo>
                    <a:pt x="806" y="860"/>
                  </a:lnTo>
                  <a:lnTo>
                    <a:pt x="834" y="832"/>
                  </a:lnTo>
                  <a:lnTo>
                    <a:pt x="864" y="803"/>
                  </a:lnTo>
                  <a:lnTo>
                    <a:pt x="893" y="778"/>
                  </a:lnTo>
                  <a:lnTo>
                    <a:pt x="925" y="752"/>
                  </a:lnTo>
                  <a:lnTo>
                    <a:pt x="958" y="730"/>
                  </a:lnTo>
                  <a:lnTo>
                    <a:pt x="992" y="707"/>
                  </a:lnTo>
                  <a:lnTo>
                    <a:pt x="1029" y="686"/>
                  </a:lnTo>
                  <a:lnTo>
                    <a:pt x="1065" y="668"/>
                  </a:lnTo>
                  <a:lnTo>
                    <a:pt x="1102" y="650"/>
                  </a:lnTo>
                  <a:lnTo>
                    <a:pt x="1141" y="636"/>
                  </a:lnTo>
                  <a:lnTo>
                    <a:pt x="1180" y="622"/>
                  </a:lnTo>
                  <a:lnTo>
                    <a:pt x="1221" y="611"/>
                  </a:lnTo>
                  <a:lnTo>
                    <a:pt x="1260" y="601"/>
                  </a:lnTo>
                  <a:lnTo>
                    <a:pt x="1303" y="595"/>
                  </a:lnTo>
                  <a:lnTo>
                    <a:pt x="1345" y="588"/>
                  </a:lnTo>
                  <a:lnTo>
                    <a:pt x="1388" y="585"/>
                  </a:lnTo>
                  <a:lnTo>
                    <a:pt x="1432" y="583"/>
                  </a:lnTo>
                  <a:close/>
                </a:path>
              </a:pathLst>
            </a:custGeom>
            <a:solidFill>
              <a:srgbClr val="7270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591" name="Rectangle 9"/>
            <p:cNvSpPr>
              <a:spLocks noChangeArrowheads="1"/>
            </p:cNvSpPr>
            <p:nvPr/>
          </p:nvSpPr>
          <p:spPr bwMode="auto">
            <a:xfrm>
              <a:off x="2609" y="1292"/>
              <a:ext cx="35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okolje</a:t>
              </a:r>
              <a:endParaRPr lang="en-GB" altLang="sl-SI" sz="1000"/>
            </a:p>
          </p:txBody>
        </p:sp>
        <p:sp>
          <p:nvSpPr>
            <p:cNvPr id="67592" name="Rectangle 10"/>
            <p:cNvSpPr>
              <a:spLocks noChangeArrowheads="1"/>
            </p:cNvSpPr>
            <p:nvPr/>
          </p:nvSpPr>
          <p:spPr bwMode="auto">
            <a:xfrm>
              <a:off x="1871" y="1456"/>
              <a:ext cx="491"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fizikalne</a:t>
              </a:r>
              <a:endParaRPr lang="en-GB" altLang="sl-SI" sz="1000"/>
            </a:p>
          </p:txBody>
        </p:sp>
        <p:sp>
          <p:nvSpPr>
            <p:cNvPr id="67593" name="Rectangle 11"/>
            <p:cNvSpPr>
              <a:spLocks noChangeArrowheads="1"/>
            </p:cNvSpPr>
            <p:nvPr/>
          </p:nvSpPr>
          <p:spPr bwMode="auto">
            <a:xfrm>
              <a:off x="1832" y="1573"/>
              <a:ext cx="58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konstante</a:t>
              </a:r>
              <a:endParaRPr lang="en-GB" altLang="sl-SI" sz="1000"/>
            </a:p>
          </p:txBody>
        </p:sp>
        <p:sp>
          <p:nvSpPr>
            <p:cNvPr id="67594" name="Rectangle 12"/>
            <p:cNvSpPr>
              <a:spLocks noChangeArrowheads="1"/>
            </p:cNvSpPr>
            <p:nvPr/>
          </p:nvSpPr>
          <p:spPr bwMode="auto">
            <a:xfrm>
              <a:off x="1470" y="2046"/>
              <a:ext cx="44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merilne</a:t>
              </a:r>
              <a:endParaRPr lang="en-GB" altLang="sl-SI" sz="1000"/>
            </a:p>
          </p:txBody>
        </p:sp>
        <p:sp>
          <p:nvSpPr>
            <p:cNvPr id="67595" name="Rectangle 13"/>
            <p:cNvSpPr>
              <a:spLocks noChangeArrowheads="1"/>
            </p:cNvSpPr>
            <p:nvPr/>
          </p:nvSpPr>
          <p:spPr bwMode="auto">
            <a:xfrm>
              <a:off x="1470" y="2163"/>
              <a:ext cx="44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metode</a:t>
              </a:r>
              <a:endParaRPr lang="en-GB" altLang="sl-SI" sz="1000"/>
            </a:p>
          </p:txBody>
        </p:sp>
        <p:sp>
          <p:nvSpPr>
            <p:cNvPr id="67596" name="Rectangle 14"/>
            <p:cNvSpPr>
              <a:spLocks noChangeArrowheads="1"/>
            </p:cNvSpPr>
            <p:nvPr/>
          </p:nvSpPr>
          <p:spPr bwMode="auto">
            <a:xfrm>
              <a:off x="1420" y="2645"/>
              <a:ext cx="53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definicija</a:t>
              </a:r>
              <a:endParaRPr lang="en-GB" altLang="sl-SI" sz="1000"/>
            </a:p>
          </p:txBody>
        </p:sp>
        <p:sp>
          <p:nvSpPr>
            <p:cNvPr id="67597" name="Rectangle 15"/>
            <p:cNvSpPr>
              <a:spLocks noChangeArrowheads="1"/>
            </p:cNvSpPr>
            <p:nvPr/>
          </p:nvSpPr>
          <p:spPr bwMode="auto">
            <a:xfrm>
              <a:off x="1445" y="2762"/>
              <a:ext cx="47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merjene</a:t>
              </a:r>
              <a:endParaRPr lang="en-GB" altLang="sl-SI" sz="1000"/>
            </a:p>
          </p:txBody>
        </p:sp>
        <p:sp>
          <p:nvSpPr>
            <p:cNvPr id="67598" name="Rectangle 16"/>
            <p:cNvSpPr>
              <a:spLocks noChangeArrowheads="1"/>
            </p:cNvSpPr>
            <p:nvPr/>
          </p:nvSpPr>
          <p:spPr bwMode="auto">
            <a:xfrm>
              <a:off x="1454" y="2879"/>
              <a:ext cx="20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veli</a:t>
              </a:r>
              <a:endParaRPr lang="en-GB" altLang="sl-SI" sz="1000"/>
            </a:p>
          </p:txBody>
        </p:sp>
        <p:sp>
          <p:nvSpPr>
            <p:cNvPr id="67599" name="Rectangle 17"/>
            <p:cNvSpPr>
              <a:spLocks noChangeArrowheads="1"/>
            </p:cNvSpPr>
            <p:nvPr/>
          </p:nvSpPr>
          <p:spPr bwMode="auto">
            <a:xfrm>
              <a:off x="1631" y="2879"/>
              <a:ext cx="248"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čine</a:t>
              </a:r>
              <a:endParaRPr lang="en-GB" altLang="sl-SI" sz="1000"/>
            </a:p>
          </p:txBody>
        </p:sp>
        <p:sp>
          <p:nvSpPr>
            <p:cNvPr id="67600" name="Rectangle 18"/>
            <p:cNvSpPr>
              <a:spLocks noChangeArrowheads="1"/>
            </p:cNvSpPr>
            <p:nvPr/>
          </p:nvSpPr>
          <p:spPr bwMode="auto">
            <a:xfrm>
              <a:off x="1889" y="3274"/>
              <a:ext cx="408"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merilni</a:t>
              </a:r>
              <a:endParaRPr lang="en-GB" altLang="sl-SI" sz="1000"/>
            </a:p>
          </p:txBody>
        </p:sp>
        <p:sp>
          <p:nvSpPr>
            <p:cNvPr id="67601" name="Rectangle 19"/>
            <p:cNvSpPr>
              <a:spLocks noChangeArrowheads="1"/>
            </p:cNvSpPr>
            <p:nvPr/>
          </p:nvSpPr>
          <p:spPr bwMode="auto">
            <a:xfrm>
              <a:off x="1908" y="3391"/>
              <a:ext cx="36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objekt</a:t>
              </a:r>
              <a:endParaRPr lang="en-GB" altLang="sl-SI" sz="1000"/>
            </a:p>
          </p:txBody>
        </p:sp>
        <p:sp>
          <p:nvSpPr>
            <p:cNvPr id="67602" name="Rectangle 20"/>
            <p:cNvSpPr>
              <a:spLocks noChangeArrowheads="1"/>
            </p:cNvSpPr>
            <p:nvPr/>
          </p:nvSpPr>
          <p:spPr bwMode="auto">
            <a:xfrm>
              <a:off x="2535" y="3560"/>
              <a:ext cx="53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metrolog</a:t>
              </a:r>
              <a:endParaRPr lang="en-GB" altLang="sl-SI" sz="1000"/>
            </a:p>
          </p:txBody>
        </p:sp>
        <p:sp>
          <p:nvSpPr>
            <p:cNvPr id="67603" name="Rectangle 21"/>
            <p:cNvSpPr>
              <a:spLocks noChangeArrowheads="1"/>
            </p:cNvSpPr>
            <p:nvPr/>
          </p:nvSpPr>
          <p:spPr bwMode="auto">
            <a:xfrm>
              <a:off x="3126" y="3226"/>
              <a:ext cx="74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programska </a:t>
              </a:r>
              <a:endParaRPr lang="en-GB" altLang="sl-SI" sz="1000"/>
            </a:p>
          </p:txBody>
        </p:sp>
        <p:sp>
          <p:nvSpPr>
            <p:cNvPr id="67604" name="Rectangle 22"/>
            <p:cNvSpPr>
              <a:spLocks noChangeArrowheads="1"/>
            </p:cNvSpPr>
            <p:nvPr/>
          </p:nvSpPr>
          <p:spPr bwMode="auto">
            <a:xfrm>
              <a:off x="3239" y="3343"/>
              <a:ext cx="48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oprema </a:t>
              </a:r>
              <a:endParaRPr lang="en-GB" altLang="sl-SI" sz="1000"/>
            </a:p>
          </p:txBody>
        </p:sp>
        <p:sp>
          <p:nvSpPr>
            <p:cNvPr id="67605" name="Rectangle 23"/>
            <p:cNvSpPr>
              <a:spLocks noChangeArrowheads="1"/>
            </p:cNvSpPr>
            <p:nvPr/>
          </p:nvSpPr>
          <p:spPr bwMode="auto">
            <a:xfrm>
              <a:off x="3168" y="3459"/>
              <a:ext cx="61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in izračuni</a:t>
              </a:r>
              <a:endParaRPr lang="en-GB" altLang="sl-SI" sz="1000"/>
            </a:p>
          </p:txBody>
        </p:sp>
        <p:sp>
          <p:nvSpPr>
            <p:cNvPr id="67606" name="Rectangle 24"/>
            <p:cNvSpPr>
              <a:spLocks noChangeArrowheads="1"/>
            </p:cNvSpPr>
            <p:nvPr/>
          </p:nvSpPr>
          <p:spPr bwMode="auto">
            <a:xfrm>
              <a:off x="3626" y="2703"/>
              <a:ext cx="44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merilna</a:t>
              </a:r>
              <a:endParaRPr lang="en-GB" altLang="sl-SI" sz="1000"/>
            </a:p>
          </p:txBody>
        </p:sp>
        <p:sp>
          <p:nvSpPr>
            <p:cNvPr id="67607" name="Rectangle 25"/>
            <p:cNvSpPr>
              <a:spLocks noChangeArrowheads="1"/>
            </p:cNvSpPr>
            <p:nvPr/>
          </p:nvSpPr>
          <p:spPr bwMode="auto">
            <a:xfrm>
              <a:off x="3552" y="2819"/>
              <a:ext cx="616"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postavitev</a:t>
              </a:r>
              <a:endParaRPr lang="en-GB" altLang="sl-SI" sz="1000"/>
            </a:p>
          </p:txBody>
        </p:sp>
        <p:sp>
          <p:nvSpPr>
            <p:cNvPr id="67608" name="Rectangle 26"/>
            <p:cNvSpPr>
              <a:spLocks noChangeArrowheads="1"/>
            </p:cNvSpPr>
            <p:nvPr/>
          </p:nvSpPr>
          <p:spPr bwMode="auto">
            <a:xfrm>
              <a:off x="3683" y="2053"/>
              <a:ext cx="44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merilna</a:t>
              </a:r>
              <a:endParaRPr lang="en-GB" altLang="sl-SI" sz="1000"/>
            </a:p>
          </p:txBody>
        </p:sp>
        <p:sp>
          <p:nvSpPr>
            <p:cNvPr id="67609" name="Rectangle 27"/>
            <p:cNvSpPr>
              <a:spLocks noChangeArrowheads="1"/>
            </p:cNvSpPr>
            <p:nvPr/>
          </p:nvSpPr>
          <p:spPr bwMode="auto">
            <a:xfrm>
              <a:off x="3681" y="2170"/>
              <a:ext cx="45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oprema</a:t>
              </a:r>
              <a:endParaRPr lang="en-GB" altLang="sl-SI" sz="1000"/>
            </a:p>
          </p:txBody>
        </p:sp>
        <p:sp>
          <p:nvSpPr>
            <p:cNvPr id="67610" name="Rectangle 28"/>
            <p:cNvSpPr>
              <a:spLocks noChangeArrowheads="1"/>
            </p:cNvSpPr>
            <p:nvPr/>
          </p:nvSpPr>
          <p:spPr bwMode="auto">
            <a:xfrm>
              <a:off x="3170" y="1358"/>
              <a:ext cx="60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referenčni</a:t>
              </a:r>
              <a:endParaRPr lang="en-GB" altLang="sl-SI" sz="1000"/>
            </a:p>
          </p:txBody>
        </p:sp>
        <p:sp>
          <p:nvSpPr>
            <p:cNvPr id="67611" name="Rectangle 29"/>
            <p:cNvSpPr>
              <a:spLocks noChangeArrowheads="1"/>
            </p:cNvSpPr>
            <p:nvPr/>
          </p:nvSpPr>
          <p:spPr bwMode="auto">
            <a:xfrm>
              <a:off x="3223" y="1470"/>
              <a:ext cx="4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element</a:t>
              </a:r>
              <a:endParaRPr lang="en-GB" altLang="sl-SI" sz="1000"/>
            </a:p>
          </p:txBody>
        </p:sp>
        <p:sp>
          <p:nvSpPr>
            <p:cNvPr id="67612" name="Rectangle 30"/>
            <p:cNvSpPr>
              <a:spLocks noChangeArrowheads="1"/>
            </p:cNvSpPr>
            <p:nvPr/>
          </p:nvSpPr>
          <p:spPr bwMode="auto">
            <a:xfrm>
              <a:off x="3234" y="1582"/>
              <a:ext cx="442"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merilne</a:t>
              </a:r>
              <a:endParaRPr lang="en-GB" altLang="sl-SI" sz="1000"/>
            </a:p>
          </p:txBody>
        </p:sp>
        <p:sp>
          <p:nvSpPr>
            <p:cNvPr id="67613" name="Rectangle 31"/>
            <p:cNvSpPr>
              <a:spLocks noChangeArrowheads="1"/>
            </p:cNvSpPr>
            <p:nvPr/>
          </p:nvSpPr>
          <p:spPr bwMode="auto">
            <a:xfrm>
              <a:off x="3232" y="1692"/>
              <a:ext cx="45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opreme</a:t>
              </a:r>
              <a:endParaRPr lang="en-GB" altLang="sl-SI" sz="1000"/>
            </a:p>
          </p:txBody>
        </p:sp>
        <p:sp>
          <p:nvSpPr>
            <p:cNvPr id="67614" name="Rectangle 32"/>
            <p:cNvSpPr>
              <a:spLocks noChangeArrowheads="1"/>
            </p:cNvSpPr>
            <p:nvPr/>
          </p:nvSpPr>
          <p:spPr bwMode="auto">
            <a:xfrm>
              <a:off x="1211" y="2448"/>
              <a:ext cx="3242" cy="101"/>
            </a:xfrm>
            <a:prstGeom prst="rect">
              <a:avLst/>
            </a:prstGeom>
            <a:solidFill>
              <a:srgbClr val="FFF0D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000"/>
            </a:p>
          </p:txBody>
        </p:sp>
        <p:sp>
          <p:nvSpPr>
            <p:cNvPr id="67615" name="Rectangle 33"/>
            <p:cNvSpPr>
              <a:spLocks noChangeArrowheads="1"/>
            </p:cNvSpPr>
            <p:nvPr/>
          </p:nvSpPr>
          <p:spPr bwMode="auto">
            <a:xfrm>
              <a:off x="1211" y="2448"/>
              <a:ext cx="3242" cy="101"/>
            </a:xfrm>
            <a:prstGeom prst="rect">
              <a:avLst/>
            </a:prstGeom>
            <a:noFill/>
            <a:ln w="31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000"/>
            </a:p>
          </p:txBody>
        </p:sp>
        <p:sp>
          <p:nvSpPr>
            <p:cNvPr id="67616" name="Freeform 34"/>
            <p:cNvSpPr>
              <a:spLocks/>
            </p:cNvSpPr>
            <p:nvPr/>
          </p:nvSpPr>
          <p:spPr bwMode="auto">
            <a:xfrm>
              <a:off x="1408" y="1486"/>
              <a:ext cx="2683" cy="1982"/>
            </a:xfrm>
            <a:custGeom>
              <a:avLst/>
              <a:gdLst>
                <a:gd name="T0" fmla="*/ 0 w 2683"/>
                <a:gd name="T1" fmla="*/ 1900 h 1982"/>
                <a:gd name="T2" fmla="*/ 2623 w 2683"/>
                <a:gd name="T3" fmla="*/ 0 h 1982"/>
                <a:gd name="T4" fmla="*/ 2683 w 2683"/>
                <a:gd name="T5" fmla="*/ 82 h 1982"/>
                <a:gd name="T6" fmla="*/ 60 w 2683"/>
                <a:gd name="T7" fmla="*/ 1982 h 1982"/>
                <a:gd name="T8" fmla="*/ 0 w 2683"/>
                <a:gd name="T9" fmla="*/ 1900 h 19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1982">
                  <a:moveTo>
                    <a:pt x="0" y="1900"/>
                  </a:moveTo>
                  <a:lnTo>
                    <a:pt x="2623" y="0"/>
                  </a:lnTo>
                  <a:lnTo>
                    <a:pt x="2683" y="82"/>
                  </a:lnTo>
                  <a:lnTo>
                    <a:pt x="60" y="1982"/>
                  </a:lnTo>
                  <a:lnTo>
                    <a:pt x="0" y="1900"/>
                  </a:lnTo>
                  <a:close/>
                </a:path>
              </a:pathLst>
            </a:custGeom>
            <a:solidFill>
              <a:srgbClr val="FFF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17" name="Freeform 35"/>
            <p:cNvSpPr>
              <a:spLocks/>
            </p:cNvSpPr>
            <p:nvPr/>
          </p:nvSpPr>
          <p:spPr bwMode="auto">
            <a:xfrm>
              <a:off x="1408" y="1486"/>
              <a:ext cx="2683" cy="1982"/>
            </a:xfrm>
            <a:custGeom>
              <a:avLst/>
              <a:gdLst>
                <a:gd name="T0" fmla="*/ 0 w 2683"/>
                <a:gd name="T1" fmla="*/ 1900 h 1982"/>
                <a:gd name="T2" fmla="*/ 2623 w 2683"/>
                <a:gd name="T3" fmla="*/ 0 h 1982"/>
                <a:gd name="T4" fmla="*/ 2683 w 2683"/>
                <a:gd name="T5" fmla="*/ 82 h 1982"/>
                <a:gd name="T6" fmla="*/ 60 w 2683"/>
                <a:gd name="T7" fmla="*/ 1982 h 1982"/>
                <a:gd name="T8" fmla="*/ 0 w 2683"/>
                <a:gd name="T9" fmla="*/ 1900 h 19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1982">
                  <a:moveTo>
                    <a:pt x="0" y="1900"/>
                  </a:moveTo>
                  <a:lnTo>
                    <a:pt x="2623" y="0"/>
                  </a:lnTo>
                  <a:lnTo>
                    <a:pt x="2683" y="82"/>
                  </a:lnTo>
                  <a:lnTo>
                    <a:pt x="60" y="1982"/>
                  </a:lnTo>
                  <a:lnTo>
                    <a:pt x="0" y="1900"/>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67618" name="Freeform 36"/>
            <p:cNvSpPr>
              <a:spLocks/>
            </p:cNvSpPr>
            <p:nvPr/>
          </p:nvSpPr>
          <p:spPr bwMode="auto">
            <a:xfrm>
              <a:off x="2201" y="923"/>
              <a:ext cx="1097" cy="3108"/>
            </a:xfrm>
            <a:custGeom>
              <a:avLst/>
              <a:gdLst>
                <a:gd name="T0" fmla="*/ 0 w 1097"/>
                <a:gd name="T1" fmla="*/ 3076 h 3108"/>
                <a:gd name="T2" fmla="*/ 1001 w 1097"/>
                <a:gd name="T3" fmla="*/ 0 h 3108"/>
                <a:gd name="T4" fmla="*/ 1097 w 1097"/>
                <a:gd name="T5" fmla="*/ 32 h 3108"/>
                <a:gd name="T6" fmla="*/ 96 w 1097"/>
                <a:gd name="T7" fmla="*/ 3108 h 3108"/>
                <a:gd name="T8" fmla="*/ 0 w 1097"/>
                <a:gd name="T9" fmla="*/ 3076 h 3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7" h="3108">
                  <a:moveTo>
                    <a:pt x="0" y="3076"/>
                  </a:moveTo>
                  <a:lnTo>
                    <a:pt x="1001" y="0"/>
                  </a:lnTo>
                  <a:lnTo>
                    <a:pt x="1097" y="32"/>
                  </a:lnTo>
                  <a:lnTo>
                    <a:pt x="96" y="3108"/>
                  </a:lnTo>
                  <a:lnTo>
                    <a:pt x="0" y="3076"/>
                  </a:lnTo>
                  <a:close/>
                </a:path>
              </a:pathLst>
            </a:custGeom>
            <a:solidFill>
              <a:srgbClr val="FFF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19" name="Freeform 37"/>
            <p:cNvSpPr>
              <a:spLocks/>
            </p:cNvSpPr>
            <p:nvPr/>
          </p:nvSpPr>
          <p:spPr bwMode="auto">
            <a:xfrm>
              <a:off x="2201" y="923"/>
              <a:ext cx="1097" cy="3108"/>
            </a:xfrm>
            <a:custGeom>
              <a:avLst/>
              <a:gdLst>
                <a:gd name="T0" fmla="*/ 0 w 1097"/>
                <a:gd name="T1" fmla="*/ 3076 h 3108"/>
                <a:gd name="T2" fmla="*/ 1001 w 1097"/>
                <a:gd name="T3" fmla="*/ 0 h 3108"/>
                <a:gd name="T4" fmla="*/ 1097 w 1097"/>
                <a:gd name="T5" fmla="*/ 32 h 3108"/>
                <a:gd name="T6" fmla="*/ 96 w 1097"/>
                <a:gd name="T7" fmla="*/ 3108 h 3108"/>
                <a:gd name="T8" fmla="*/ 0 w 1097"/>
                <a:gd name="T9" fmla="*/ 3076 h 3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7" h="3108">
                  <a:moveTo>
                    <a:pt x="0" y="3076"/>
                  </a:moveTo>
                  <a:lnTo>
                    <a:pt x="1001" y="0"/>
                  </a:lnTo>
                  <a:lnTo>
                    <a:pt x="1097" y="32"/>
                  </a:lnTo>
                  <a:lnTo>
                    <a:pt x="96" y="3108"/>
                  </a:lnTo>
                  <a:lnTo>
                    <a:pt x="0" y="3076"/>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67620" name="Freeform 38"/>
            <p:cNvSpPr>
              <a:spLocks/>
            </p:cNvSpPr>
            <p:nvPr/>
          </p:nvSpPr>
          <p:spPr bwMode="auto">
            <a:xfrm>
              <a:off x="2201" y="923"/>
              <a:ext cx="1097" cy="3108"/>
            </a:xfrm>
            <a:custGeom>
              <a:avLst/>
              <a:gdLst>
                <a:gd name="T0" fmla="*/ 1001 w 1097"/>
                <a:gd name="T1" fmla="*/ 3108 h 3108"/>
                <a:gd name="T2" fmla="*/ 0 w 1097"/>
                <a:gd name="T3" fmla="*/ 32 h 3108"/>
                <a:gd name="T4" fmla="*/ 96 w 1097"/>
                <a:gd name="T5" fmla="*/ 0 h 3108"/>
                <a:gd name="T6" fmla="*/ 1097 w 1097"/>
                <a:gd name="T7" fmla="*/ 3076 h 3108"/>
                <a:gd name="T8" fmla="*/ 1001 w 1097"/>
                <a:gd name="T9" fmla="*/ 3108 h 3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7" h="3108">
                  <a:moveTo>
                    <a:pt x="1001" y="3108"/>
                  </a:moveTo>
                  <a:lnTo>
                    <a:pt x="0" y="32"/>
                  </a:lnTo>
                  <a:lnTo>
                    <a:pt x="96" y="0"/>
                  </a:lnTo>
                  <a:lnTo>
                    <a:pt x="1097" y="3076"/>
                  </a:lnTo>
                  <a:lnTo>
                    <a:pt x="1001" y="31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21" name="Freeform 39"/>
            <p:cNvSpPr>
              <a:spLocks/>
            </p:cNvSpPr>
            <p:nvPr/>
          </p:nvSpPr>
          <p:spPr bwMode="auto">
            <a:xfrm>
              <a:off x="2201" y="923"/>
              <a:ext cx="1097" cy="3108"/>
            </a:xfrm>
            <a:custGeom>
              <a:avLst/>
              <a:gdLst>
                <a:gd name="T0" fmla="*/ 1001 w 1097"/>
                <a:gd name="T1" fmla="*/ 3108 h 3108"/>
                <a:gd name="T2" fmla="*/ 0 w 1097"/>
                <a:gd name="T3" fmla="*/ 32 h 3108"/>
                <a:gd name="T4" fmla="*/ 96 w 1097"/>
                <a:gd name="T5" fmla="*/ 0 h 3108"/>
                <a:gd name="T6" fmla="*/ 1097 w 1097"/>
                <a:gd name="T7" fmla="*/ 3076 h 3108"/>
                <a:gd name="T8" fmla="*/ 1001 w 1097"/>
                <a:gd name="T9" fmla="*/ 3108 h 3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7" h="3108">
                  <a:moveTo>
                    <a:pt x="1001" y="3108"/>
                  </a:moveTo>
                  <a:lnTo>
                    <a:pt x="0" y="32"/>
                  </a:lnTo>
                  <a:lnTo>
                    <a:pt x="96" y="0"/>
                  </a:lnTo>
                  <a:lnTo>
                    <a:pt x="1097" y="3076"/>
                  </a:lnTo>
                  <a:lnTo>
                    <a:pt x="1001" y="3108"/>
                  </a:lnTo>
                  <a:close/>
                </a:path>
              </a:pathLst>
            </a:custGeom>
            <a:solidFill>
              <a:srgbClr val="FFF0D2"/>
            </a:solidFill>
            <a:ln w="3175">
              <a:solidFill>
                <a:srgbClr val="FFFFFF"/>
              </a:solidFill>
              <a:prstDash val="solid"/>
              <a:round/>
              <a:headEnd/>
              <a:tailEnd/>
            </a:ln>
          </p:spPr>
          <p:txBody>
            <a:bodyPr/>
            <a:lstStyle/>
            <a:p>
              <a:endParaRPr lang="sl-SI"/>
            </a:p>
          </p:txBody>
        </p:sp>
        <p:sp>
          <p:nvSpPr>
            <p:cNvPr id="67622" name="Freeform 40"/>
            <p:cNvSpPr>
              <a:spLocks/>
            </p:cNvSpPr>
            <p:nvPr/>
          </p:nvSpPr>
          <p:spPr bwMode="auto">
            <a:xfrm>
              <a:off x="1408" y="1486"/>
              <a:ext cx="2683" cy="1982"/>
            </a:xfrm>
            <a:custGeom>
              <a:avLst/>
              <a:gdLst>
                <a:gd name="T0" fmla="*/ 2623 w 2683"/>
                <a:gd name="T1" fmla="*/ 1982 h 1982"/>
                <a:gd name="T2" fmla="*/ 0 w 2683"/>
                <a:gd name="T3" fmla="*/ 82 h 1982"/>
                <a:gd name="T4" fmla="*/ 60 w 2683"/>
                <a:gd name="T5" fmla="*/ 0 h 1982"/>
                <a:gd name="T6" fmla="*/ 2683 w 2683"/>
                <a:gd name="T7" fmla="*/ 1900 h 1982"/>
                <a:gd name="T8" fmla="*/ 2623 w 2683"/>
                <a:gd name="T9" fmla="*/ 1982 h 19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1982">
                  <a:moveTo>
                    <a:pt x="2623" y="1982"/>
                  </a:moveTo>
                  <a:lnTo>
                    <a:pt x="0" y="82"/>
                  </a:lnTo>
                  <a:lnTo>
                    <a:pt x="60" y="0"/>
                  </a:lnTo>
                  <a:lnTo>
                    <a:pt x="2683" y="1900"/>
                  </a:lnTo>
                  <a:lnTo>
                    <a:pt x="2623" y="1982"/>
                  </a:lnTo>
                  <a:close/>
                </a:path>
              </a:pathLst>
            </a:custGeom>
            <a:solidFill>
              <a:srgbClr val="FFF0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23" name="Freeform 41"/>
            <p:cNvSpPr>
              <a:spLocks/>
            </p:cNvSpPr>
            <p:nvPr/>
          </p:nvSpPr>
          <p:spPr bwMode="auto">
            <a:xfrm>
              <a:off x="1408" y="1486"/>
              <a:ext cx="2683" cy="1982"/>
            </a:xfrm>
            <a:custGeom>
              <a:avLst/>
              <a:gdLst>
                <a:gd name="T0" fmla="*/ 2623 w 2683"/>
                <a:gd name="T1" fmla="*/ 1982 h 1982"/>
                <a:gd name="T2" fmla="*/ 0 w 2683"/>
                <a:gd name="T3" fmla="*/ 82 h 1982"/>
                <a:gd name="T4" fmla="*/ 60 w 2683"/>
                <a:gd name="T5" fmla="*/ 0 h 1982"/>
                <a:gd name="T6" fmla="*/ 2683 w 2683"/>
                <a:gd name="T7" fmla="*/ 1900 h 1982"/>
                <a:gd name="T8" fmla="*/ 2623 w 2683"/>
                <a:gd name="T9" fmla="*/ 1982 h 19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1982">
                  <a:moveTo>
                    <a:pt x="2623" y="1982"/>
                  </a:moveTo>
                  <a:lnTo>
                    <a:pt x="0" y="82"/>
                  </a:lnTo>
                  <a:lnTo>
                    <a:pt x="60" y="0"/>
                  </a:lnTo>
                  <a:lnTo>
                    <a:pt x="2683" y="1900"/>
                  </a:lnTo>
                  <a:lnTo>
                    <a:pt x="2623" y="1982"/>
                  </a:lnTo>
                  <a:close/>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67624" name="Freeform 42"/>
            <p:cNvSpPr>
              <a:spLocks/>
            </p:cNvSpPr>
            <p:nvPr/>
          </p:nvSpPr>
          <p:spPr bwMode="auto">
            <a:xfrm>
              <a:off x="2389" y="2117"/>
              <a:ext cx="721" cy="720"/>
            </a:xfrm>
            <a:custGeom>
              <a:avLst/>
              <a:gdLst>
                <a:gd name="T0" fmla="*/ 398 w 721"/>
                <a:gd name="T1" fmla="*/ 2 h 720"/>
                <a:gd name="T2" fmla="*/ 467 w 721"/>
                <a:gd name="T3" fmla="*/ 16 h 720"/>
                <a:gd name="T4" fmla="*/ 533 w 721"/>
                <a:gd name="T5" fmla="*/ 43 h 720"/>
                <a:gd name="T6" fmla="*/ 591 w 721"/>
                <a:gd name="T7" fmla="*/ 82 h 720"/>
                <a:gd name="T8" fmla="*/ 639 w 721"/>
                <a:gd name="T9" fmla="*/ 133 h 720"/>
                <a:gd name="T10" fmla="*/ 678 w 721"/>
                <a:gd name="T11" fmla="*/ 190 h 720"/>
                <a:gd name="T12" fmla="*/ 705 w 721"/>
                <a:gd name="T13" fmla="*/ 254 h 720"/>
                <a:gd name="T14" fmla="*/ 719 w 721"/>
                <a:gd name="T15" fmla="*/ 322 h 720"/>
                <a:gd name="T16" fmla="*/ 719 w 721"/>
                <a:gd name="T17" fmla="*/ 398 h 720"/>
                <a:gd name="T18" fmla="*/ 705 w 721"/>
                <a:gd name="T19" fmla="*/ 466 h 720"/>
                <a:gd name="T20" fmla="*/ 678 w 721"/>
                <a:gd name="T21" fmla="*/ 530 h 720"/>
                <a:gd name="T22" fmla="*/ 639 w 721"/>
                <a:gd name="T23" fmla="*/ 587 h 720"/>
                <a:gd name="T24" fmla="*/ 591 w 721"/>
                <a:gd name="T25" fmla="*/ 638 h 720"/>
                <a:gd name="T26" fmla="*/ 533 w 721"/>
                <a:gd name="T27" fmla="*/ 677 h 720"/>
                <a:gd name="T28" fmla="*/ 467 w 721"/>
                <a:gd name="T29" fmla="*/ 704 h 720"/>
                <a:gd name="T30" fmla="*/ 398 w 721"/>
                <a:gd name="T31" fmla="*/ 718 h 720"/>
                <a:gd name="T32" fmla="*/ 325 w 721"/>
                <a:gd name="T33" fmla="*/ 718 h 720"/>
                <a:gd name="T34" fmla="*/ 254 w 721"/>
                <a:gd name="T35" fmla="*/ 704 h 720"/>
                <a:gd name="T36" fmla="*/ 190 w 721"/>
                <a:gd name="T37" fmla="*/ 677 h 720"/>
                <a:gd name="T38" fmla="*/ 133 w 721"/>
                <a:gd name="T39" fmla="*/ 638 h 720"/>
                <a:gd name="T40" fmla="*/ 82 w 721"/>
                <a:gd name="T41" fmla="*/ 587 h 720"/>
                <a:gd name="T42" fmla="*/ 43 w 721"/>
                <a:gd name="T43" fmla="*/ 530 h 720"/>
                <a:gd name="T44" fmla="*/ 18 w 721"/>
                <a:gd name="T45" fmla="*/ 466 h 720"/>
                <a:gd name="T46" fmla="*/ 2 w 721"/>
                <a:gd name="T47" fmla="*/ 398 h 720"/>
                <a:gd name="T48" fmla="*/ 2 w 721"/>
                <a:gd name="T49" fmla="*/ 322 h 720"/>
                <a:gd name="T50" fmla="*/ 18 w 721"/>
                <a:gd name="T51" fmla="*/ 254 h 720"/>
                <a:gd name="T52" fmla="*/ 43 w 721"/>
                <a:gd name="T53" fmla="*/ 190 h 720"/>
                <a:gd name="T54" fmla="*/ 82 w 721"/>
                <a:gd name="T55" fmla="*/ 133 h 720"/>
                <a:gd name="T56" fmla="*/ 133 w 721"/>
                <a:gd name="T57" fmla="*/ 82 h 720"/>
                <a:gd name="T58" fmla="*/ 190 w 721"/>
                <a:gd name="T59" fmla="*/ 43 h 720"/>
                <a:gd name="T60" fmla="*/ 254 w 721"/>
                <a:gd name="T61" fmla="*/ 16 h 720"/>
                <a:gd name="T62" fmla="*/ 325 w 721"/>
                <a:gd name="T63" fmla="*/ 2 h 7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21" h="720">
                  <a:moveTo>
                    <a:pt x="362" y="0"/>
                  </a:moveTo>
                  <a:lnTo>
                    <a:pt x="398" y="2"/>
                  </a:lnTo>
                  <a:lnTo>
                    <a:pt x="433" y="9"/>
                  </a:lnTo>
                  <a:lnTo>
                    <a:pt x="467" y="16"/>
                  </a:lnTo>
                  <a:lnTo>
                    <a:pt x="501" y="30"/>
                  </a:lnTo>
                  <a:lnTo>
                    <a:pt x="533" y="43"/>
                  </a:lnTo>
                  <a:lnTo>
                    <a:pt x="563" y="62"/>
                  </a:lnTo>
                  <a:lnTo>
                    <a:pt x="591" y="82"/>
                  </a:lnTo>
                  <a:lnTo>
                    <a:pt x="616" y="105"/>
                  </a:lnTo>
                  <a:lnTo>
                    <a:pt x="639" y="133"/>
                  </a:lnTo>
                  <a:lnTo>
                    <a:pt x="659" y="160"/>
                  </a:lnTo>
                  <a:lnTo>
                    <a:pt x="678" y="190"/>
                  </a:lnTo>
                  <a:lnTo>
                    <a:pt x="694" y="219"/>
                  </a:lnTo>
                  <a:lnTo>
                    <a:pt x="705" y="254"/>
                  </a:lnTo>
                  <a:lnTo>
                    <a:pt x="714" y="288"/>
                  </a:lnTo>
                  <a:lnTo>
                    <a:pt x="719" y="322"/>
                  </a:lnTo>
                  <a:lnTo>
                    <a:pt x="721" y="361"/>
                  </a:lnTo>
                  <a:lnTo>
                    <a:pt x="719" y="398"/>
                  </a:lnTo>
                  <a:lnTo>
                    <a:pt x="714" y="432"/>
                  </a:lnTo>
                  <a:lnTo>
                    <a:pt x="705" y="466"/>
                  </a:lnTo>
                  <a:lnTo>
                    <a:pt x="694" y="501"/>
                  </a:lnTo>
                  <a:lnTo>
                    <a:pt x="678" y="530"/>
                  </a:lnTo>
                  <a:lnTo>
                    <a:pt x="659" y="560"/>
                  </a:lnTo>
                  <a:lnTo>
                    <a:pt x="639" y="587"/>
                  </a:lnTo>
                  <a:lnTo>
                    <a:pt x="616" y="615"/>
                  </a:lnTo>
                  <a:lnTo>
                    <a:pt x="591" y="638"/>
                  </a:lnTo>
                  <a:lnTo>
                    <a:pt x="563" y="658"/>
                  </a:lnTo>
                  <a:lnTo>
                    <a:pt x="533" y="677"/>
                  </a:lnTo>
                  <a:lnTo>
                    <a:pt x="501" y="690"/>
                  </a:lnTo>
                  <a:lnTo>
                    <a:pt x="467" y="704"/>
                  </a:lnTo>
                  <a:lnTo>
                    <a:pt x="433" y="713"/>
                  </a:lnTo>
                  <a:lnTo>
                    <a:pt x="398" y="718"/>
                  </a:lnTo>
                  <a:lnTo>
                    <a:pt x="362" y="720"/>
                  </a:lnTo>
                  <a:lnTo>
                    <a:pt x="325" y="718"/>
                  </a:lnTo>
                  <a:lnTo>
                    <a:pt x="288" y="713"/>
                  </a:lnTo>
                  <a:lnTo>
                    <a:pt x="254" y="704"/>
                  </a:lnTo>
                  <a:lnTo>
                    <a:pt x="222" y="690"/>
                  </a:lnTo>
                  <a:lnTo>
                    <a:pt x="190" y="677"/>
                  </a:lnTo>
                  <a:lnTo>
                    <a:pt x="160" y="658"/>
                  </a:lnTo>
                  <a:lnTo>
                    <a:pt x="133" y="638"/>
                  </a:lnTo>
                  <a:lnTo>
                    <a:pt x="107" y="615"/>
                  </a:lnTo>
                  <a:lnTo>
                    <a:pt x="82" y="587"/>
                  </a:lnTo>
                  <a:lnTo>
                    <a:pt x="62" y="560"/>
                  </a:lnTo>
                  <a:lnTo>
                    <a:pt x="43" y="530"/>
                  </a:lnTo>
                  <a:lnTo>
                    <a:pt x="30" y="501"/>
                  </a:lnTo>
                  <a:lnTo>
                    <a:pt x="18" y="466"/>
                  </a:lnTo>
                  <a:lnTo>
                    <a:pt x="9" y="432"/>
                  </a:lnTo>
                  <a:lnTo>
                    <a:pt x="2" y="398"/>
                  </a:lnTo>
                  <a:lnTo>
                    <a:pt x="0" y="361"/>
                  </a:lnTo>
                  <a:lnTo>
                    <a:pt x="2" y="322"/>
                  </a:lnTo>
                  <a:lnTo>
                    <a:pt x="9" y="288"/>
                  </a:lnTo>
                  <a:lnTo>
                    <a:pt x="18" y="254"/>
                  </a:lnTo>
                  <a:lnTo>
                    <a:pt x="30" y="219"/>
                  </a:lnTo>
                  <a:lnTo>
                    <a:pt x="43" y="190"/>
                  </a:lnTo>
                  <a:lnTo>
                    <a:pt x="62" y="160"/>
                  </a:lnTo>
                  <a:lnTo>
                    <a:pt x="82" y="133"/>
                  </a:lnTo>
                  <a:lnTo>
                    <a:pt x="107" y="105"/>
                  </a:lnTo>
                  <a:lnTo>
                    <a:pt x="133" y="82"/>
                  </a:lnTo>
                  <a:lnTo>
                    <a:pt x="160" y="62"/>
                  </a:lnTo>
                  <a:lnTo>
                    <a:pt x="190" y="43"/>
                  </a:lnTo>
                  <a:lnTo>
                    <a:pt x="222" y="30"/>
                  </a:lnTo>
                  <a:lnTo>
                    <a:pt x="254" y="16"/>
                  </a:lnTo>
                  <a:lnTo>
                    <a:pt x="288" y="9"/>
                  </a:lnTo>
                  <a:lnTo>
                    <a:pt x="325" y="2"/>
                  </a:lnTo>
                  <a:lnTo>
                    <a:pt x="36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25" name="Freeform 43"/>
            <p:cNvSpPr>
              <a:spLocks/>
            </p:cNvSpPr>
            <p:nvPr/>
          </p:nvSpPr>
          <p:spPr bwMode="auto">
            <a:xfrm>
              <a:off x="2389" y="2117"/>
              <a:ext cx="721" cy="720"/>
            </a:xfrm>
            <a:custGeom>
              <a:avLst/>
              <a:gdLst>
                <a:gd name="T0" fmla="*/ 398 w 721"/>
                <a:gd name="T1" fmla="*/ 2 h 720"/>
                <a:gd name="T2" fmla="*/ 467 w 721"/>
                <a:gd name="T3" fmla="*/ 16 h 720"/>
                <a:gd name="T4" fmla="*/ 533 w 721"/>
                <a:gd name="T5" fmla="*/ 43 h 720"/>
                <a:gd name="T6" fmla="*/ 591 w 721"/>
                <a:gd name="T7" fmla="*/ 82 h 720"/>
                <a:gd name="T8" fmla="*/ 639 w 721"/>
                <a:gd name="T9" fmla="*/ 133 h 720"/>
                <a:gd name="T10" fmla="*/ 678 w 721"/>
                <a:gd name="T11" fmla="*/ 190 h 720"/>
                <a:gd name="T12" fmla="*/ 705 w 721"/>
                <a:gd name="T13" fmla="*/ 254 h 720"/>
                <a:gd name="T14" fmla="*/ 719 w 721"/>
                <a:gd name="T15" fmla="*/ 322 h 720"/>
                <a:gd name="T16" fmla="*/ 719 w 721"/>
                <a:gd name="T17" fmla="*/ 398 h 720"/>
                <a:gd name="T18" fmla="*/ 705 w 721"/>
                <a:gd name="T19" fmla="*/ 466 h 720"/>
                <a:gd name="T20" fmla="*/ 678 w 721"/>
                <a:gd name="T21" fmla="*/ 530 h 720"/>
                <a:gd name="T22" fmla="*/ 639 w 721"/>
                <a:gd name="T23" fmla="*/ 587 h 720"/>
                <a:gd name="T24" fmla="*/ 591 w 721"/>
                <a:gd name="T25" fmla="*/ 638 h 720"/>
                <a:gd name="T26" fmla="*/ 533 w 721"/>
                <a:gd name="T27" fmla="*/ 677 h 720"/>
                <a:gd name="T28" fmla="*/ 467 w 721"/>
                <a:gd name="T29" fmla="*/ 704 h 720"/>
                <a:gd name="T30" fmla="*/ 398 w 721"/>
                <a:gd name="T31" fmla="*/ 718 h 720"/>
                <a:gd name="T32" fmla="*/ 325 w 721"/>
                <a:gd name="T33" fmla="*/ 718 h 720"/>
                <a:gd name="T34" fmla="*/ 254 w 721"/>
                <a:gd name="T35" fmla="*/ 704 h 720"/>
                <a:gd name="T36" fmla="*/ 190 w 721"/>
                <a:gd name="T37" fmla="*/ 677 h 720"/>
                <a:gd name="T38" fmla="*/ 133 w 721"/>
                <a:gd name="T39" fmla="*/ 638 h 720"/>
                <a:gd name="T40" fmla="*/ 82 w 721"/>
                <a:gd name="T41" fmla="*/ 587 h 720"/>
                <a:gd name="T42" fmla="*/ 43 w 721"/>
                <a:gd name="T43" fmla="*/ 530 h 720"/>
                <a:gd name="T44" fmla="*/ 18 w 721"/>
                <a:gd name="T45" fmla="*/ 466 h 720"/>
                <a:gd name="T46" fmla="*/ 2 w 721"/>
                <a:gd name="T47" fmla="*/ 398 h 720"/>
                <a:gd name="T48" fmla="*/ 2 w 721"/>
                <a:gd name="T49" fmla="*/ 322 h 720"/>
                <a:gd name="T50" fmla="*/ 18 w 721"/>
                <a:gd name="T51" fmla="*/ 254 h 720"/>
                <a:gd name="T52" fmla="*/ 43 w 721"/>
                <a:gd name="T53" fmla="*/ 190 h 720"/>
                <a:gd name="T54" fmla="*/ 82 w 721"/>
                <a:gd name="T55" fmla="*/ 133 h 720"/>
                <a:gd name="T56" fmla="*/ 133 w 721"/>
                <a:gd name="T57" fmla="*/ 82 h 720"/>
                <a:gd name="T58" fmla="*/ 190 w 721"/>
                <a:gd name="T59" fmla="*/ 43 h 720"/>
                <a:gd name="T60" fmla="*/ 254 w 721"/>
                <a:gd name="T61" fmla="*/ 16 h 720"/>
                <a:gd name="T62" fmla="*/ 325 w 721"/>
                <a:gd name="T63" fmla="*/ 2 h 7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21" h="720">
                  <a:moveTo>
                    <a:pt x="362" y="0"/>
                  </a:moveTo>
                  <a:lnTo>
                    <a:pt x="398" y="2"/>
                  </a:lnTo>
                  <a:lnTo>
                    <a:pt x="433" y="9"/>
                  </a:lnTo>
                  <a:lnTo>
                    <a:pt x="467" y="16"/>
                  </a:lnTo>
                  <a:lnTo>
                    <a:pt x="501" y="30"/>
                  </a:lnTo>
                  <a:lnTo>
                    <a:pt x="533" y="43"/>
                  </a:lnTo>
                  <a:lnTo>
                    <a:pt x="563" y="62"/>
                  </a:lnTo>
                  <a:lnTo>
                    <a:pt x="591" y="82"/>
                  </a:lnTo>
                  <a:lnTo>
                    <a:pt x="616" y="105"/>
                  </a:lnTo>
                  <a:lnTo>
                    <a:pt x="639" y="133"/>
                  </a:lnTo>
                  <a:lnTo>
                    <a:pt x="659" y="160"/>
                  </a:lnTo>
                  <a:lnTo>
                    <a:pt x="678" y="190"/>
                  </a:lnTo>
                  <a:lnTo>
                    <a:pt x="694" y="219"/>
                  </a:lnTo>
                  <a:lnTo>
                    <a:pt x="705" y="254"/>
                  </a:lnTo>
                  <a:lnTo>
                    <a:pt x="714" y="288"/>
                  </a:lnTo>
                  <a:lnTo>
                    <a:pt x="719" y="322"/>
                  </a:lnTo>
                  <a:lnTo>
                    <a:pt x="721" y="361"/>
                  </a:lnTo>
                  <a:lnTo>
                    <a:pt x="719" y="398"/>
                  </a:lnTo>
                  <a:lnTo>
                    <a:pt x="714" y="432"/>
                  </a:lnTo>
                  <a:lnTo>
                    <a:pt x="705" y="466"/>
                  </a:lnTo>
                  <a:lnTo>
                    <a:pt x="694" y="501"/>
                  </a:lnTo>
                  <a:lnTo>
                    <a:pt x="678" y="530"/>
                  </a:lnTo>
                  <a:lnTo>
                    <a:pt x="659" y="560"/>
                  </a:lnTo>
                  <a:lnTo>
                    <a:pt x="639" y="587"/>
                  </a:lnTo>
                  <a:lnTo>
                    <a:pt x="616" y="615"/>
                  </a:lnTo>
                  <a:lnTo>
                    <a:pt x="591" y="638"/>
                  </a:lnTo>
                  <a:lnTo>
                    <a:pt x="563" y="658"/>
                  </a:lnTo>
                  <a:lnTo>
                    <a:pt x="533" y="677"/>
                  </a:lnTo>
                  <a:lnTo>
                    <a:pt x="501" y="690"/>
                  </a:lnTo>
                  <a:lnTo>
                    <a:pt x="467" y="704"/>
                  </a:lnTo>
                  <a:lnTo>
                    <a:pt x="433" y="713"/>
                  </a:lnTo>
                  <a:lnTo>
                    <a:pt x="398" y="718"/>
                  </a:lnTo>
                  <a:lnTo>
                    <a:pt x="362" y="720"/>
                  </a:lnTo>
                  <a:lnTo>
                    <a:pt x="325" y="718"/>
                  </a:lnTo>
                  <a:lnTo>
                    <a:pt x="288" y="713"/>
                  </a:lnTo>
                  <a:lnTo>
                    <a:pt x="254" y="704"/>
                  </a:lnTo>
                  <a:lnTo>
                    <a:pt x="222" y="690"/>
                  </a:lnTo>
                  <a:lnTo>
                    <a:pt x="190" y="677"/>
                  </a:lnTo>
                  <a:lnTo>
                    <a:pt x="160" y="658"/>
                  </a:lnTo>
                  <a:lnTo>
                    <a:pt x="133" y="638"/>
                  </a:lnTo>
                  <a:lnTo>
                    <a:pt x="107" y="615"/>
                  </a:lnTo>
                  <a:lnTo>
                    <a:pt x="82" y="587"/>
                  </a:lnTo>
                  <a:lnTo>
                    <a:pt x="62" y="560"/>
                  </a:lnTo>
                  <a:lnTo>
                    <a:pt x="43" y="530"/>
                  </a:lnTo>
                  <a:lnTo>
                    <a:pt x="30" y="501"/>
                  </a:lnTo>
                  <a:lnTo>
                    <a:pt x="18" y="466"/>
                  </a:lnTo>
                  <a:lnTo>
                    <a:pt x="9" y="432"/>
                  </a:lnTo>
                  <a:lnTo>
                    <a:pt x="2" y="398"/>
                  </a:lnTo>
                  <a:lnTo>
                    <a:pt x="0" y="361"/>
                  </a:lnTo>
                  <a:lnTo>
                    <a:pt x="2" y="322"/>
                  </a:lnTo>
                  <a:lnTo>
                    <a:pt x="9" y="288"/>
                  </a:lnTo>
                  <a:lnTo>
                    <a:pt x="18" y="254"/>
                  </a:lnTo>
                  <a:lnTo>
                    <a:pt x="30" y="219"/>
                  </a:lnTo>
                  <a:lnTo>
                    <a:pt x="43" y="190"/>
                  </a:lnTo>
                  <a:lnTo>
                    <a:pt x="62" y="160"/>
                  </a:lnTo>
                  <a:lnTo>
                    <a:pt x="82" y="133"/>
                  </a:lnTo>
                  <a:lnTo>
                    <a:pt x="107" y="105"/>
                  </a:lnTo>
                  <a:lnTo>
                    <a:pt x="133" y="82"/>
                  </a:lnTo>
                  <a:lnTo>
                    <a:pt x="160" y="62"/>
                  </a:lnTo>
                  <a:lnTo>
                    <a:pt x="190" y="43"/>
                  </a:lnTo>
                  <a:lnTo>
                    <a:pt x="222" y="30"/>
                  </a:lnTo>
                  <a:lnTo>
                    <a:pt x="254" y="16"/>
                  </a:lnTo>
                  <a:lnTo>
                    <a:pt x="288" y="9"/>
                  </a:lnTo>
                  <a:lnTo>
                    <a:pt x="325" y="2"/>
                  </a:lnTo>
                  <a:lnTo>
                    <a:pt x="362" y="0"/>
                  </a:lnTo>
                  <a:close/>
                </a:path>
              </a:pathLst>
            </a:custGeom>
            <a:noFill/>
            <a:ln w="3175">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67626" name="Rectangle 44"/>
            <p:cNvSpPr>
              <a:spLocks noChangeArrowheads="1"/>
            </p:cNvSpPr>
            <p:nvPr/>
          </p:nvSpPr>
          <p:spPr bwMode="auto">
            <a:xfrm>
              <a:off x="2448" y="2303"/>
              <a:ext cx="674"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negotovost</a:t>
              </a:r>
              <a:endParaRPr lang="en-GB" altLang="sl-SI" sz="1000"/>
            </a:p>
          </p:txBody>
        </p:sp>
        <p:sp>
          <p:nvSpPr>
            <p:cNvPr id="67627" name="Rectangle 45"/>
            <p:cNvSpPr>
              <a:spLocks noChangeArrowheads="1"/>
            </p:cNvSpPr>
            <p:nvPr/>
          </p:nvSpPr>
          <p:spPr bwMode="auto">
            <a:xfrm>
              <a:off x="2538" y="2431"/>
              <a:ext cx="477"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merjene</a:t>
              </a:r>
              <a:endParaRPr lang="en-GB" altLang="sl-SI" sz="1000"/>
            </a:p>
          </p:txBody>
        </p:sp>
        <p:sp>
          <p:nvSpPr>
            <p:cNvPr id="67628" name="Rectangle 46"/>
            <p:cNvSpPr>
              <a:spLocks noChangeArrowheads="1"/>
            </p:cNvSpPr>
            <p:nvPr/>
          </p:nvSpPr>
          <p:spPr bwMode="auto">
            <a:xfrm>
              <a:off x="2547" y="2556"/>
              <a:ext cx="45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GB" altLang="sl-SI" sz="1000" b="1">
                  <a:solidFill>
                    <a:srgbClr val="FFFFFF"/>
                  </a:solidFill>
                  <a:latin typeface="Arial" charset="0"/>
                </a:rPr>
                <a:t>veli</a:t>
              </a:r>
              <a:r>
                <a:rPr lang="sl-SI" altLang="sl-SI" sz="1000" b="1">
                  <a:solidFill>
                    <a:srgbClr val="FFFFFF"/>
                  </a:solidFill>
                  <a:latin typeface="Arial" charset="0"/>
                </a:rPr>
                <a:t>č</a:t>
              </a:r>
              <a:r>
                <a:rPr lang="en-GB" altLang="sl-SI" sz="1000" b="1">
                  <a:solidFill>
                    <a:srgbClr val="FFFFFF"/>
                  </a:solidFill>
                  <a:latin typeface="Arial" charset="0"/>
                </a:rPr>
                <a:t>ine</a:t>
              </a:r>
              <a:endParaRPr lang="en-GB" altLang="sl-SI" sz="1000"/>
            </a:p>
          </p:txBody>
        </p:sp>
        <p:sp>
          <p:nvSpPr>
            <p:cNvPr id="67629" name="Rectangle 47"/>
            <p:cNvSpPr>
              <a:spLocks noChangeArrowheads="1"/>
            </p:cNvSpPr>
            <p:nvPr/>
          </p:nvSpPr>
          <p:spPr bwMode="auto">
            <a:xfrm>
              <a:off x="2739" y="2556"/>
              <a:ext cx="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en-GB" altLang="sl-SI" sz="1000"/>
            </a:p>
          </p:txBody>
        </p:sp>
        <p:sp>
          <p:nvSpPr>
            <p:cNvPr id="67630" name="Freeform 48"/>
            <p:cNvSpPr>
              <a:spLocks/>
            </p:cNvSpPr>
            <p:nvPr/>
          </p:nvSpPr>
          <p:spPr bwMode="auto">
            <a:xfrm>
              <a:off x="3154" y="2227"/>
              <a:ext cx="366" cy="135"/>
            </a:xfrm>
            <a:custGeom>
              <a:avLst/>
              <a:gdLst>
                <a:gd name="T0" fmla="*/ 4 w 366"/>
                <a:gd name="T1" fmla="*/ 135 h 135"/>
                <a:gd name="T2" fmla="*/ 366 w 366"/>
                <a:gd name="T3" fmla="*/ 18 h 135"/>
                <a:gd name="T4" fmla="*/ 362 w 366"/>
                <a:gd name="T5" fmla="*/ 0 h 135"/>
                <a:gd name="T6" fmla="*/ 0 w 366"/>
                <a:gd name="T7" fmla="*/ 119 h 135"/>
                <a:gd name="T8" fmla="*/ 4 w 366"/>
                <a:gd name="T9" fmla="*/ 135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6" h="135">
                  <a:moveTo>
                    <a:pt x="4" y="135"/>
                  </a:moveTo>
                  <a:lnTo>
                    <a:pt x="366" y="18"/>
                  </a:lnTo>
                  <a:lnTo>
                    <a:pt x="362" y="0"/>
                  </a:lnTo>
                  <a:lnTo>
                    <a:pt x="0" y="119"/>
                  </a:lnTo>
                  <a:lnTo>
                    <a:pt x="4" y="13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1" name="Freeform 49"/>
            <p:cNvSpPr>
              <a:spLocks/>
            </p:cNvSpPr>
            <p:nvPr/>
          </p:nvSpPr>
          <p:spPr bwMode="auto">
            <a:xfrm>
              <a:off x="3133" y="2350"/>
              <a:ext cx="99" cy="41"/>
            </a:xfrm>
            <a:custGeom>
              <a:avLst/>
              <a:gdLst>
                <a:gd name="T0" fmla="*/ 0 w 99"/>
                <a:gd name="T1" fmla="*/ 2 h 41"/>
                <a:gd name="T2" fmla="*/ 7 w 99"/>
                <a:gd name="T3" fmla="*/ 18 h 41"/>
                <a:gd name="T4" fmla="*/ 92 w 99"/>
                <a:gd name="T5" fmla="*/ 41 h 41"/>
                <a:gd name="T6" fmla="*/ 99 w 99"/>
                <a:gd name="T7" fmla="*/ 23 h 41"/>
                <a:gd name="T8" fmla="*/ 12 w 99"/>
                <a:gd name="T9" fmla="*/ 0 h 41"/>
                <a:gd name="T10" fmla="*/ 16 w 99"/>
                <a:gd name="T11" fmla="*/ 14 h 41"/>
                <a:gd name="T12" fmla="*/ 0 w 99"/>
                <a:gd name="T13" fmla="*/ 2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41">
                  <a:moveTo>
                    <a:pt x="0" y="2"/>
                  </a:moveTo>
                  <a:lnTo>
                    <a:pt x="7" y="18"/>
                  </a:lnTo>
                  <a:lnTo>
                    <a:pt x="92" y="41"/>
                  </a:lnTo>
                  <a:lnTo>
                    <a:pt x="99" y="23"/>
                  </a:lnTo>
                  <a:lnTo>
                    <a:pt x="12" y="0"/>
                  </a:lnTo>
                  <a:lnTo>
                    <a:pt x="16" y="14"/>
                  </a:lnTo>
                  <a:lnTo>
                    <a:pt x="0" y="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2" name="Freeform 50"/>
            <p:cNvSpPr>
              <a:spLocks/>
            </p:cNvSpPr>
            <p:nvPr/>
          </p:nvSpPr>
          <p:spPr bwMode="auto">
            <a:xfrm>
              <a:off x="3124" y="2352"/>
              <a:ext cx="16" cy="16"/>
            </a:xfrm>
            <a:custGeom>
              <a:avLst/>
              <a:gdLst>
                <a:gd name="T0" fmla="*/ 9 w 16"/>
                <a:gd name="T1" fmla="*/ 0 h 16"/>
                <a:gd name="T2" fmla="*/ 0 w 16"/>
                <a:gd name="T3" fmla="*/ 12 h 16"/>
                <a:gd name="T4" fmla="*/ 16 w 16"/>
                <a:gd name="T5" fmla="*/ 16 h 16"/>
                <a:gd name="T6" fmla="*/ 9 w 16"/>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6">
                  <a:moveTo>
                    <a:pt x="9" y="0"/>
                  </a:moveTo>
                  <a:lnTo>
                    <a:pt x="0" y="12"/>
                  </a:lnTo>
                  <a:lnTo>
                    <a:pt x="16" y="16"/>
                  </a:lnTo>
                  <a:lnTo>
                    <a:pt x="9"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3" name="Freeform 51"/>
            <p:cNvSpPr>
              <a:spLocks/>
            </p:cNvSpPr>
            <p:nvPr/>
          </p:nvSpPr>
          <p:spPr bwMode="auto">
            <a:xfrm>
              <a:off x="3133" y="2284"/>
              <a:ext cx="74" cy="80"/>
            </a:xfrm>
            <a:custGeom>
              <a:avLst/>
              <a:gdLst>
                <a:gd name="T0" fmla="*/ 64 w 74"/>
                <a:gd name="T1" fmla="*/ 4 h 80"/>
                <a:gd name="T2" fmla="*/ 57 w 74"/>
                <a:gd name="T3" fmla="*/ 0 h 80"/>
                <a:gd name="T4" fmla="*/ 0 w 74"/>
                <a:gd name="T5" fmla="*/ 68 h 80"/>
                <a:gd name="T6" fmla="*/ 16 w 74"/>
                <a:gd name="T7" fmla="*/ 80 h 80"/>
                <a:gd name="T8" fmla="*/ 74 w 74"/>
                <a:gd name="T9" fmla="*/ 11 h 80"/>
                <a:gd name="T10" fmla="*/ 64 w 74"/>
                <a:gd name="T11" fmla="*/ 4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4" h="80">
                  <a:moveTo>
                    <a:pt x="64" y="4"/>
                  </a:moveTo>
                  <a:lnTo>
                    <a:pt x="57" y="0"/>
                  </a:lnTo>
                  <a:lnTo>
                    <a:pt x="0" y="68"/>
                  </a:lnTo>
                  <a:lnTo>
                    <a:pt x="16" y="80"/>
                  </a:lnTo>
                  <a:lnTo>
                    <a:pt x="74" y="11"/>
                  </a:lnTo>
                  <a:lnTo>
                    <a:pt x="64" y="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4" name="Freeform 52"/>
            <p:cNvSpPr>
              <a:spLocks/>
            </p:cNvSpPr>
            <p:nvPr/>
          </p:nvSpPr>
          <p:spPr bwMode="auto">
            <a:xfrm>
              <a:off x="3014" y="1843"/>
              <a:ext cx="238" cy="317"/>
            </a:xfrm>
            <a:custGeom>
              <a:avLst/>
              <a:gdLst>
                <a:gd name="T0" fmla="*/ 14 w 238"/>
                <a:gd name="T1" fmla="*/ 317 h 317"/>
                <a:gd name="T2" fmla="*/ 238 w 238"/>
                <a:gd name="T3" fmla="*/ 11 h 317"/>
                <a:gd name="T4" fmla="*/ 222 w 238"/>
                <a:gd name="T5" fmla="*/ 0 h 317"/>
                <a:gd name="T6" fmla="*/ 0 w 238"/>
                <a:gd name="T7" fmla="*/ 306 h 317"/>
                <a:gd name="T8" fmla="*/ 14 w 238"/>
                <a:gd name="T9" fmla="*/ 317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 h="317">
                  <a:moveTo>
                    <a:pt x="14" y="317"/>
                  </a:moveTo>
                  <a:lnTo>
                    <a:pt x="238" y="11"/>
                  </a:lnTo>
                  <a:lnTo>
                    <a:pt x="222" y="0"/>
                  </a:lnTo>
                  <a:lnTo>
                    <a:pt x="0" y="306"/>
                  </a:lnTo>
                  <a:lnTo>
                    <a:pt x="14" y="31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5" name="Freeform 53"/>
            <p:cNvSpPr>
              <a:spLocks/>
            </p:cNvSpPr>
            <p:nvPr/>
          </p:nvSpPr>
          <p:spPr bwMode="auto">
            <a:xfrm>
              <a:off x="3003" y="2126"/>
              <a:ext cx="96" cy="50"/>
            </a:xfrm>
            <a:custGeom>
              <a:avLst/>
              <a:gdLst>
                <a:gd name="T0" fmla="*/ 0 w 96"/>
                <a:gd name="T1" fmla="*/ 41 h 50"/>
                <a:gd name="T2" fmla="*/ 13 w 96"/>
                <a:gd name="T3" fmla="*/ 50 h 50"/>
                <a:gd name="T4" fmla="*/ 96 w 96"/>
                <a:gd name="T5" fmla="*/ 18 h 50"/>
                <a:gd name="T6" fmla="*/ 89 w 96"/>
                <a:gd name="T7" fmla="*/ 0 h 50"/>
                <a:gd name="T8" fmla="*/ 7 w 96"/>
                <a:gd name="T9" fmla="*/ 32 h 50"/>
                <a:gd name="T10" fmla="*/ 18 w 96"/>
                <a:gd name="T11" fmla="*/ 41 h 50"/>
                <a:gd name="T12" fmla="*/ 0 w 96"/>
                <a:gd name="T13" fmla="*/ 41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 h="50">
                  <a:moveTo>
                    <a:pt x="0" y="41"/>
                  </a:moveTo>
                  <a:lnTo>
                    <a:pt x="13" y="50"/>
                  </a:lnTo>
                  <a:lnTo>
                    <a:pt x="96" y="18"/>
                  </a:lnTo>
                  <a:lnTo>
                    <a:pt x="89" y="0"/>
                  </a:lnTo>
                  <a:lnTo>
                    <a:pt x="7" y="32"/>
                  </a:lnTo>
                  <a:lnTo>
                    <a:pt x="18" y="41"/>
                  </a:lnTo>
                  <a:lnTo>
                    <a:pt x="0"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6" name="Freeform 54"/>
            <p:cNvSpPr>
              <a:spLocks/>
            </p:cNvSpPr>
            <p:nvPr/>
          </p:nvSpPr>
          <p:spPr bwMode="auto">
            <a:xfrm>
              <a:off x="3003" y="2167"/>
              <a:ext cx="13" cy="14"/>
            </a:xfrm>
            <a:custGeom>
              <a:avLst/>
              <a:gdLst>
                <a:gd name="T0" fmla="*/ 0 w 13"/>
                <a:gd name="T1" fmla="*/ 0 h 14"/>
                <a:gd name="T2" fmla="*/ 0 w 13"/>
                <a:gd name="T3" fmla="*/ 14 h 14"/>
                <a:gd name="T4" fmla="*/ 13 w 13"/>
                <a:gd name="T5" fmla="*/ 9 h 14"/>
                <a:gd name="T6" fmla="*/ 0 w 13"/>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4">
                  <a:moveTo>
                    <a:pt x="0" y="0"/>
                  </a:moveTo>
                  <a:lnTo>
                    <a:pt x="0" y="14"/>
                  </a:lnTo>
                  <a:lnTo>
                    <a:pt x="13" y="9"/>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7" name="Freeform 55"/>
            <p:cNvSpPr>
              <a:spLocks/>
            </p:cNvSpPr>
            <p:nvPr/>
          </p:nvSpPr>
          <p:spPr bwMode="auto">
            <a:xfrm>
              <a:off x="3003" y="2078"/>
              <a:ext cx="23" cy="89"/>
            </a:xfrm>
            <a:custGeom>
              <a:avLst/>
              <a:gdLst>
                <a:gd name="T0" fmla="*/ 13 w 23"/>
                <a:gd name="T1" fmla="*/ 0 h 89"/>
                <a:gd name="T2" fmla="*/ 4 w 23"/>
                <a:gd name="T3" fmla="*/ 0 h 89"/>
                <a:gd name="T4" fmla="*/ 0 w 23"/>
                <a:gd name="T5" fmla="*/ 89 h 89"/>
                <a:gd name="T6" fmla="*/ 18 w 23"/>
                <a:gd name="T7" fmla="*/ 89 h 89"/>
                <a:gd name="T8" fmla="*/ 23 w 23"/>
                <a:gd name="T9" fmla="*/ 0 h 89"/>
                <a:gd name="T10" fmla="*/ 13 w 23"/>
                <a:gd name="T11" fmla="*/ 0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89">
                  <a:moveTo>
                    <a:pt x="13" y="0"/>
                  </a:moveTo>
                  <a:lnTo>
                    <a:pt x="4" y="0"/>
                  </a:lnTo>
                  <a:lnTo>
                    <a:pt x="0" y="89"/>
                  </a:lnTo>
                  <a:lnTo>
                    <a:pt x="18" y="89"/>
                  </a:lnTo>
                  <a:lnTo>
                    <a:pt x="23" y="0"/>
                  </a:lnTo>
                  <a:lnTo>
                    <a:pt x="1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38" name="Rectangle 56"/>
            <p:cNvSpPr>
              <a:spLocks noChangeArrowheads="1"/>
            </p:cNvSpPr>
            <p:nvPr/>
          </p:nvSpPr>
          <p:spPr bwMode="auto">
            <a:xfrm>
              <a:off x="2742" y="1682"/>
              <a:ext cx="18" cy="38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000"/>
            </a:p>
          </p:txBody>
        </p:sp>
        <p:sp>
          <p:nvSpPr>
            <p:cNvPr id="67639" name="Freeform 57"/>
            <p:cNvSpPr>
              <a:spLocks/>
            </p:cNvSpPr>
            <p:nvPr/>
          </p:nvSpPr>
          <p:spPr bwMode="auto">
            <a:xfrm>
              <a:off x="2742" y="1996"/>
              <a:ext cx="66" cy="87"/>
            </a:xfrm>
            <a:custGeom>
              <a:avLst/>
              <a:gdLst>
                <a:gd name="T0" fmla="*/ 0 w 66"/>
                <a:gd name="T1" fmla="*/ 87 h 87"/>
                <a:gd name="T2" fmla="*/ 16 w 66"/>
                <a:gd name="T3" fmla="*/ 87 h 87"/>
                <a:gd name="T4" fmla="*/ 66 w 66"/>
                <a:gd name="T5" fmla="*/ 11 h 87"/>
                <a:gd name="T6" fmla="*/ 50 w 66"/>
                <a:gd name="T7" fmla="*/ 0 h 87"/>
                <a:gd name="T8" fmla="*/ 0 w 66"/>
                <a:gd name="T9" fmla="*/ 75 h 87"/>
                <a:gd name="T10" fmla="*/ 16 w 66"/>
                <a:gd name="T11" fmla="*/ 75 h 87"/>
                <a:gd name="T12" fmla="*/ 0 w 66"/>
                <a:gd name="T13" fmla="*/ 87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 h="87">
                  <a:moveTo>
                    <a:pt x="0" y="87"/>
                  </a:moveTo>
                  <a:lnTo>
                    <a:pt x="16" y="87"/>
                  </a:lnTo>
                  <a:lnTo>
                    <a:pt x="66" y="11"/>
                  </a:lnTo>
                  <a:lnTo>
                    <a:pt x="50" y="0"/>
                  </a:lnTo>
                  <a:lnTo>
                    <a:pt x="0" y="75"/>
                  </a:lnTo>
                  <a:lnTo>
                    <a:pt x="16" y="75"/>
                  </a:lnTo>
                  <a:lnTo>
                    <a:pt x="0" y="8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0" name="Freeform 58"/>
            <p:cNvSpPr>
              <a:spLocks/>
            </p:cNvSpPr>
            <p:nvPr/>
          </p:nvSpPr>
          <p:spPr bwMode="auto">
            <a:xfrm>
              <a:off x="2742" y="2083"/>
              <a:ext cx="16" cy="11"/>
            </a:xfrm>
            <a:custGeom>
              <a:avLst/>
              <a:gdLst>
                <a:gd name="T0" fmla="*/ 0 w 16"/>
                <a:gd name="T1" fmla="*/ 0 h 11"/>
                <a:gd name="T2" fmla="*/ 9 w 16"/>
                <a:gd name="T3" fmla="*/ 11 h 11"/>
                <a:gd name="T4" fmla="*/ 16 w 16"/>
                <a:gd name="T5" fmla="*/ 0 h 11"/>
                <a:gd name="T6" fmla="*/ 0 w 16"/>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1">
                  <a:moveTo>
                    <a:pt x="0" y="0"/>
                  </a:moveTo>
                  <a:lnTo>
                    <a:pt x="9" y="11"/>
                  </a:lnTo>
                  <a:lnTo>
                    <a:pt x="16"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1" name="Freeform 59"/>
            <p:cNvSpPr>
              <a:spLocks/>
            </p:cNvSpPr>
            <p:nvPr/>
          </p:nvSpPr>
          <p:spPr bwMode="auto">
            <a:xfrm>
              <a:off x="2693" y="1996"/>
              <a:ext cx="65" cy="87"/>
            </a:xfrm>
            <a:custGeom>
              <a:avLst/>
              <a:gdLst>
                <a:gd name="T0" fmla="*/ 7 w 65"/>
                <a:gd name="T1" fmla="*/ 7 h 87"/>
                <a:gd name="T2" fmla="*/ 0 w 65"/>
                <a:gd name="T3" fmla="*/ 11 h 87"/>
                <a:gd name="T4" fmla="*/ 49 w 65"/>
                <a:gd name="T5" fmla="*/ 87 h 87"/>
                <a:gd name="T6" fmla="*/ 65 w 65"/>
                <a:gd name="T7" fmla="*/ 75 h 87"/>
                <a:gd name="T8" fmla="*/ 16 w 65"/>
                <a:gd name="T9" fmla="*/ 0 h 87"/>
                <a:gd name="T10" fmla="*/ 7 w 65"/>
                <a:gd name="T11" fmla="*/ 7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87">
                  <a:moveTo>
                    <a:pt x="7" y="7"/>
                  </a:moveTo>
                  <a:lnTo>
                    <a:pt x="0" y="11"/>
                  </a:lnTo>
                  <a:lnTo>
                    <a:pt x="49" y="87"/>
                  </a:lnTo>
                  <a:lnTo>
                    <a:pt x="65" y="75"/>
                  </a:lnTo>
                  <a:lnTo>
                    <a:pt x="16" y="0"/>
                  </a:lnTo>
                  <a:lnTo>
                    <a:pt x="7"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2" name="Freeform 60"/>
            <p:cNvSpPr>
              <a:spLocks/>
            </p:cNvSpPr>
            <p:nvPr/>
          </p:nvSpPr>
          <p:spPr bwMode="auto">
            <a:xfrm>
              <a:off x="2265" y="1820"/>
              <a:ext cx="238" cy="317"/>
            </a:xfrm>
            <a:custGeom>
              <a:avLst/>
              <a:gdLst>
                <a:gd name="T0" fmla="*/ 238 w 238"/>
                <a:gd name="T1" fmla="*/ 306 h 317"/>
                <a:gd name="T2" fmla="*/ 14 w 238"/>
                <a:gd name="T3" fmla="*/ 0 h 317"/>
                <a:gd name="T4" fmla="*/ 0 w 238"/>
                <a:gd name="T5" fmla="*/ 11 h 317"/>
                <a:gd name="T6" fmla="*/ 222 w 238"/>
                <a:gd name="T7" fmla="*/ 317 h 317"/>
                <a:gd name="T8" fmla="*/ 238 w 238"/>
                <a:gd name="T9" fmla="*/ 306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 h="317">
                  <a:moveTo>
                    <a:pt x="238" y="306"/>
                  </a:moveTo>
                  <a:lnTo>
                    <a:pt x="14" y="0"/>
                  </a:lnTo>
                  <a:lnTo>
                    <a:pt x="0" y="11"/>
                  </a:lnTo>
                  <a:lnTo>
                    <a:pt x="222" y="317"/>
                  </a:lnTo>
                  <a:lnTo>
                    <a:pt x="238" y="306"/>
                  </a:lnTo>
                  <a:close/>
                </a:path>
              </a:pathLst>
            </a:custGeom>
            <a:solidFill>
              <a:srgbClr val="1F1A17"/>
            </a:solidFill>
            <a:ln w="9525">
              <a:solidFill>
                <a:schemeClr val="bg1"/>
              </a:solidFill>
              <a:round/>
              <a:headEnd/>
              <a:tailEnd/>
            </a:ln>
          </p:spPr>
          <p:txBody>
            <a:bodyPr/>
            <a:lstStyle/>
            <a:p>
              <a:endParaRPr lang="sl-SI"/>
            </a:p>
          </p:txBody>
        </p:sp>
        <p:sp>
          <p:nvSpPr>
            <p:cNvPr id="67643" name="Freeform 61"/>
            <p:cNvSpPr>
              <a:spLocks/>
            </p:cNvSpPr>
            <p:nvPr/>
          </p:nvSpPr>
          <p:spPr bwMode="auto">
            <a:xfrm>
              <a:off x="2490" y="2053"/>
              <a:ext cx="25" cy="100"/>
            </a:xfrm>
            <a:custGeom>
              <a:avLst/>
              <a:gdLst>
                <a:gd name="T0" fmla="*/ 11 w 25"/>
                <a:gd name="T1" fmla="*/ 100 h 100"/>
                <a:gd name="T2" fmla="*/ 25 w 25"/>
                <a:gd name="T3" fmla="*/ 91 h 100"/>
                <a:gd name="T4" fmla="*/ 18 w 25"/>
                <a:gd name="T5" fmla="*/ 0 h 100"/>
                <a:gd name="T6" fmla="*/ 0 w 25"/>
                <a:gd name="T7" fmla="*/ 2 h 100"/>
                <a:gd name="T8" fmla="*/ 4 w 25"/>
                <a:gd name="T9" fmla="*/ 91 h 100"/>
                <a:gd name="T10" fmla="*/ 18 w 25"/>
                <a:gd name="T11" fmla="*/ 82 h 100"/>
                <a:gd name="T12" fmla="*/ 11 w 25"/>
                <a:gd name="T13" fmla="*/ 100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00">
                  <a:moveTo>
                    <a:pt x="11" y="100"/>
                  </a:moveTo>
                  <a:lnTo>
                    <a:pt x="25" y="91"/>
                  </a:lnTo>
                  <a:lnTo>
                    <a:pt x="18" y="0"/>
                  </a:lnTo>
                  <a:lnTo>
                    <a:pt x="0" y="2"/>
                  </a:lnTo>
                  <a:lnTo>
                    <a:pt x="4" y="91"/>
                  </a:lnTo>
                  <a:lnTo>
                    <a:pt x="18" y="82"/>
                  </a:lnTo>
                  <a:lnTo>
                    <a:pt x="11" y="10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4" name="Freeform 62"/>
            <p:cNvSpPr>
              <a:spLocks/>
            </p:cNvSpPr>
            <p:nvPr/>
          </p:nvSpPr>
          <p:spPr bwMode="auto">
            <a:xfrm>
              <a:off x="2501" y="2144"/>
              <a:ext cx="14" cy="14"/>
            </a:xfrm>
            <a:custGeom>
              <a:avLst/>
              <a:gdLst>
                <a:gd name="T0" fmla="*/ 0 w 14"/>
                <a:gd name="T1" fmla="*/ 9 h 14"/>
                <a:gd name="T2" fmla="*/ 14 w 14"/>
                <a:gd name="T3" fmla="*/ 14 h 14"/>
                <a:gd name="T4" fmla="*/ 14 w 14"/>
                <a:gd name="T5" fmla="*/ 0 h 14"/>
                <a:gd name="T6" fmla="*/ 0 w 14"/>
                <a:gd name="T7" fmla="*/ 9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9"/>
                  </a:moveTo>
                  <a:lnTo>
                    <a:pt x="14" y="14"/>
                  </a:lnTo>
                  <a:lnTo>
                    <a:pt x="14" y="0"/>
                  </a:lnTo>
                  <a:lnTo>
                    <a:pt x="0"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5" name="Freeform 63"/>
            <p:cNvSpPr>
              <a:spLocks/>
            </p:cNvSpPr>
            <p:nvPr/>
          </p:nvSpPr>
          <p:spPr bwMode="auto">
            <a:xfrm>
              <a:off x="2416" y="2103"/>
              <a:ext cx="92" cy="50"/>
            </a:xfrm>
            <a:custGeom>
              <a:avLst/>
              <a:gdLst>
                <a:gd name="T0" fmla="*/ 5 w 92"/>
                <a:gd name="T1" fmla="*/ 9 h 50"/>
                <a:gd name="T2" fmla="*/ 0 w 92"/>
                <a:gd name="T3" fmla="*/ 18 h 50"/>
                <a:gd name="T4" fmla="*/ 85 w 92"/>
                <a:gd name="T5" fmla="*/ 50 h 50"/>
                <a:gd name="T6" fmla="*/ 92 w 92"/>
                <a:gd name="T7" fmla="*/ 32 h 50"/>
                <a:gd name="T8" fmla="*/ 7 w 92"/>
                <a:gd name="T9" fmla="*/ 0 h 50"/>
                <a:gd name="T10" fmla="*/ 5 w 92"/>
                <a:gd name="T11" fmla="*/ 9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50">
                  <a:moveTo>
                    <a:pt x="5" y="9"/>
                  </a:moveTo>
                  <a:lnTo>
                    <a:pt x="0" y="18"/>
                  </a:lnTo>
                  <a:lnTo>
                    <a:pt x="85" y="50"/>
                  </a:lnTo>
                  <a:lnTo>
                    <a:pt x="92" y="32"/>
                  </a:lnTo>
                  <a:lnTo>
                    <a:pt x="7" y="0"/>
                  </a:lnTo>
                  <a:lnTo>
                    <a:pt x="5"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6" name="Freeform 64"/>
            <p:cNvSpPr>
              <a:spLocks/>
            </p:cNvSpPr>
            <p:nvPr/>
          </p:nvSpPr>
          <p:spPr bwMode="auto">
            <a:xfrm>
              <a:off x="1988" y="2220"/>
              <a:ext cx="369" cy="135"/>
            </a:xfrm>
            <a:custGeom>
              <a:avLst/>
              <a:gdLst>
                <a:gd name="T0" fmla="*/ 369 w 369"/>
                <a:gd name="T1" fmla="*/ 116 h 135"/>
                <a:gd name="T2" fmla="*/ 7 w 369"/>
                <a:gd name="T3" fmla="*/ 0 h 135"/>
                <a:gd name="T4" fmla="*/ 0 w 369"/>
                <a:gd name="T5" fmla="*/ 18 h 135"/>
                <a:gd name="T6" fmla="*/ 362 w 369"/>
                <a:gd name="T7" fmla="*/ 135 h 135"/>
                <a:gd name="T8" fmla="*/ 369 w 369"/>
                <a:gd name="T9" fmla="*/ 116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135">
                  <a:moveTo>
                    <a:pt x="369" y="116"/>
                  </a:moveTo>
                  <a:lnTo>
                    <a:pt x="7" y="0"/>
                  </a:lnTo>
                  <a:lnTo>
                    <a:pt x="0" y="18"/>
                  </a:lnTo>
                  <a:lnTo>
                    <a:pt x="362" y="135"/>
                  </a:lnTo>
                  <a:lnTo>
                    <a:pt x="369" y="1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7" name="Freeform 65"/>
            <p:cNvSpPr>
              <a:spLocks/>
            </p:cNvSpPr>
            <p:nvPr/>
          </p:nvSpPr>
          <p:spPr bwMode="auto">
            <a:xfrm>
              <a:off x="2302" y="2275"/>
              <a:ext cx="73" cy="84"/>
            </a:xfrm>
            <a:custGeom>
              <a:avLst/>
              <a:gdLst>
                <a:gd name="T0" fmla="*/ 66 w 73"/>
                <a:gd name="T1" fmla="*/ 84 h 84"/>
                <a:gd name="T2" fmla="*/ 73 w 73"/>
                <a:gd name="T3" fmla="*/ 68 h 84"/>
                <a:gd name="T4" fmla="*/ 16 w 73"/>
                <a:gd name="T5" fmla="*/ 0 h 84"/>
                <a:gd name="T6" fmla="*/ 0 w 73"/>
                <a:gd name="T7" fmla="*/ 11 h 84"/>
                <a:gd name="T8" fmla="*/ 57 w 73"/>
                <a:gd name="T9" fmla="*/ 82 h 84"/>
                <a:gd name="T10" fmla="*/ 62 w 73"/>
                <a:gd name="T11" fmla="*/ 66 h 84"/>
                <a:gd name="T12" fmla="*/ 66 w 73"/>
                <a:gd name="T13" fmla="*/ 84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 h="84">
                  <a:moveTo>
                    <a:pt x="66" y="84"/>
                  </a:moveTo>
                  <a:lnTo>
                    <a:pt x="73" y="68"/>
                  </a:lnTo>
                  <a:lnTo>
                    <a:pt x="16" y="0"/>
                  </a:lnTo>
                  <a:lnTo>
                    <a:pt x="0" y="11"/>
                  </a:lnTo>
                  <a:lnTo>
                    <a:pt x="57" y="82"/>
                  </a:lnTo>
                  <a:lnTo>
                    <a:pt x="62" y="66"/>
                  </a:lnTo>
                  <a:lnTo>
                    <a:pt x="66" y="8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8" name="Freeform 66"/>
            <p:cNvSpPr>
              <a:spLocks/>
            </p:cNvSpPr>
            <p:nvPr/>
          </p:nvSpPr>
          <p:spPr bwMode="auto">
            <a:xfrm>
              <a:off x="2368" y="2343"/>
              <a:ext cx="16" cy="16"/>
            </a:xfrm>
            <a:custGeom>
              <a:avLst/>
              <a:gdLst>
                <a:gd name="T0" fmla="*/ 0 w 16"/>
                <a:gd name="T1" fmla="*/ 16 h 16"/>
                <a:gd name="T2" fmla="*/ 16 w 16"/>
                <a:gd name="T3" fmla="*/ 12 h 16"/>
                <a:gd name="T4" fmla="*/ 7 w 16"/>
                <a:gd name="T5" fmla="*/ 0 h 16"/>
                <a:gd name="T6" fmla="*/ 0 w 16"/>
                <a:gd name="T7" fmla="*/ 16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6">
                  <a:moveTo>
                    <a:pt x="0" y="16"/>
                  </a:moveTo>
                  <a:lnTo>
                    <a:pt x="16" y="12"/>
                  </a:lnTo>
                  <a:lnTo>
                    <a:pt x="7" y="0"/>
                  </a:lnTo>
                  <a:lnTo>
                    <a:pt x="0"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49" name="Freeform 67"/>
            <p:cNvSpPr>
              <a:spLocks/>
            </p:cNvSpPr>
            <p:nvPr/>
          </p:nvSpPr>
          <p:spPr bwMode="auto">
            <a:xfrm>
              <a:off x="2277" y="2341"/>
              <a:ext cx="91" cy="41"/>
            </a:xfrm>
            <a:custGeom>
              <a:avLst/>
              <a:gdLst>
                <a:gd name="T0" fmla="*/ 4 w 91"/>
                <a:gd name="T1" fmla="*/ 32 h 41"/>
                <a:gd name="T2" fmla="*/ 6 w 91"/>
                <a:gd name="T3" fmla="*/ 41 h 41"/>
                <a:gd name="T4" fmla="*/ 91 w 91"/>
                <a:gd name="T5" fmla="*/ 18 h 41"/>
                <a:gd name="T6" fmla="*/ 87 w 91"/>
                <a:gd name="T7" fmla="*/ 0 h 41"/>
                <a:gd name="T8" fmla="*/ 0 w 91"/>
                <a:gd name="T9" fmla="*/ 23 h 41"/>
                <a:gd name="T10" fmla="*/ 4 w 91"/>
                <a:gd name="T11" fmla="*/ 32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1" h="41">
                  <a:moveTo>
                    <a:pt x="4" y="32"/>
                  </a:moveTo>
                  <a:lnTo>
                    <a:pt x="6" y="41"/>
                  </a:lnTo>
                  <a:lnTo>
                    <a:pt x="91" y="18"/>
                  </a:lnTo>
                  <a:lnTo>
                    <a:pt x="87" y="0"/>
                  </a:lnTo>
                  <a:lnTo>
                    <a:pt x="0" y="23"/>
                  </a:lnTo>
                  <a:lnTo>
                    <a:pt x="4" y="3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0" name="Freeform 68"/>
            <p:cNvSpPr>
              <a:spLocks/>
            </p:cNvSpPr>
            <p:nvPr/>
          </p:nvSpPr>
          <p:spPr bwMode="auto">
            <a:xfrm>
              <a:off x="1995" y="2576"/>
              <a:ext cx="369" cy="138"/>
            </a:xfrm>
            <a:custGeom>
              <a:avLst/>
              <a:gdLst>
                <a:gd name="T0" fmla="*/ 362 w 369"/>
                <a:gd name="T1" fmla="*/ 0 h 138"/>
                <a:gd name="T2" fmla="*/ 0 w 369"/>
                <a:gd name="T3" fmla="*/ 119 h 138"/>
                <a:gd name="T4" fmla="*/ 7 w 369"/>
                <a:gd name="T5" fmla="*/ 138 h 138"/>
                <a:gd name="T6" fmla="*/ 369 w 369"/>
                <a:gd name="T7" fmla="*/ 19 h 138"/>
                <a:gd name="T8" fmla="*/ 362 w 369"/>
                <a:gd name="T9" fmla="*/ 0 h 1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9" h="138">
                  <a:moveTo>
                    <a:pt x="362" y="0"/>
                  </a:moveTo>
                  <a:lnTo>
                    <a:pt x="0" y="119"/>
                  </a:lnTo>
                  <a:lnTo>
                    <a:pt x="7" y="138"/>
                  </a:lnTo>
                  <a:lnTo>
                    <a:pt x="369" y="19"/>
                  </a:lnTo>
                  <a:lnTo>
                    <a:pt x="36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1" name="Freeform 69"/>
            <p:cNvSpPr>
              <a:spLocks/>
            </p:cNvSpPr>
            <p:nvPr/>
          </p:nvSpPr>
          <p:spPr bwMode="auto">
            <a:xfrm>
              <a:off x="2286" y="2549"/>
              <a:ext cx="96" cy="41"/>
            </a:xfrm>
            <a:custGeom>
              <a:avLst/>
              <a:gdLst>
                <a:gd name="T0" fmla="*/ 96 w 96"/>
                <a:gd name="T1" fmla="*/ 39 h 41"/>
                <a:gd name="T2" fmla="*/ 91 w 96"/>
                <a:gd name="T3" fmla="*/ 23 h 41"/>
                <a:gd name="T4" fmla="*/ 4 w 96"/>
                <a:gd name="T5" fmla="*/ 0 h 41"/>
                <a:gd name="T6" fmla="*/ 0 w 96"/>
                <a:gd name="T7" fmla="*/ 18 h 41"/>
                <a:gd name="T8" fmla="*/ 87 w 96"/>
                <a:gd name="T9" fmla="*/ 41 h 41"/>
                <a:gd name="T10" fmla="*/ 82 w 96"/>
                <a:gd name="T11" fmla="*/ 27 h 41"/>
                <a:gd name="T12" fmla="*/ 96 w 96"/>
                <a:gd name="T13" fmla="*/ 39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6" h="41">
                  <a:moveTo>
                    <a:pt x="96" y="39"/>
                  </a:moveTo>
                  <a:lnTo>
                    <a:pt x="91" y="23"/>
                  </a:lnTo>
                  <a:lnTo>
                    <a:pt x="4" y="0"/>
                  </a:lnTo>
                  <a:lnTo>
                    <a:pt x="0" y="18"/>
                  </a:lnTo>
                  <a:lnTo>
                    <a:pt x="87" y="41"/>
                  </a:lnTo>
                  <a:lnTo>
                    <a:pt x="82" y="27"/>
                  </a:lnTo>
                  <a:lnTo>
                    <a:pt x="96" y="3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2" name="Freeform 70"/>
            <p:cNvSpPr>
              <a:spLocks/>
            </p:cNvSpPr>
            <p:nvPr/>
          </p:nvSpPr>
          <p:spPr bwMode="auto">
            <a:xfrm>
              <a:off x="2377" y="2572"/>
              <a:ext cx="14" cy="16"/>
            </a:xfrm>
            <a:custGeom>
              <a:avLst/>
              <a:gdLst>
                <a:gd name="T0" fmla="*/ 5 w 14"/>
                <a:gd name="T1" fmla="*/ 16 h 16"/>
                <a:gd name="T2" fmla="*/ 14 w 14"/>
                <a:gd name="T3" fmla="*/ 4 h 16"/>
                <a:gd name="T4" fmla="*/ 0 w 14"/>
                <a:gd name="T5" fmla="*/ 0 h 16"/>
                <a:gd name="T6" fmla="*/ 5 w 14"/>
                <a:gd name="T7" fmla="*/ 16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6">
                  <a:moveTo>
                    <a:pt x="5" y="16"/>
                  </a:moveTo>
                  <a:lnTo>
                    <a:pt x="14" y="4"/>
                  </a:lnTo>
                  <a:lnTo>
                    <a:pt x="0" y="0"/>
                  </a:lnTo>
                  <a:lnTo>
                    <a:pt x="5" y="1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3" name="Freeform 71"/>
            <p:cNvSpPr>
              <a:spLocks/>
            </p:cNvSpPr>
            <p:nvPr/>
          </p:nvSpPr>
          <p:spPr bwMode="auto">
            <a:xfrm>
              <a:off x="2311" y="2576"/>
              <a:ext cx="71" cy="80"/>
            </a:xfrm>
            <a:custGeom>
              <a:avLst/>
              <a:gdLst>
                <a:gd name="T0" fmla="*/ 7 w 71"/>
                <a:gd name="T1" fmla="*/ 76 h 80"/>
                <a:gd name="T2" fmla="*/ 14 w 71"/>
                <a:gd name="T3" fmla="*/ 80 h 80"/>
                <a:gd name="T4" fmla="*/ 71 w 71"/>
                <a:gd name="T5" fmla="*/ 12 h 80"/>
                <a:gd name="T6" fmla="*/ 57 w 71"/>
                <a:gd name="T7" fmla="*/ 0 h 80"/>
                <a:gd name="T8" fmla="*/ 0 w 71"/>
                <a:gd name="T9" fmla="*/ 69 h 80"/>
                <a:gd name="T10" fmla="*/ 7 w 71"/>
                <a:gd name="T11" fmla="*/ 76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80">
                  <a:moveTo>
                    <a:pt x="7" y="76"/>
                  </a:moveTo>
                  <a:lnTo>
                    <a:pt x="14" y="80"/>
                  </a:lnTo>
                  <a:lnTo>
                    <a:pt x="71" y="12"/>
                  </a:lnTo>
                  <a:lnTo>
                    <a:pt x="57" y="0"/>
                  </a:lnTo>
                  <a:lnTo>
                    <a:pt x="0" y="69"/>
                  </a:lnTo>
                  <a:lnTo>
                    <a:pt x="7" y="7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4" name="Freeform 72"/>
            <p:cNvSpPr>
              <a:spLocks/>
            </p:cNvSpPr>
            <p:nvPr/>
          </p:nvSpPr>
          <p:spPr bwMode="auto">
            <a:xfrm>
              <a:off x="2265" y="2803"/>
              <a:ext cx="238" cy="318"/>
            </a:xfrm>
            <a:custGeom>
              <a:avLst/>
              <a:gdLst>
                <a:gd name="T0" fmla="*/ 222 w 238"/>
                <a:gd name="T1" fmla="*/ 0 h 318"/>
                <a:gd name="T2" fmla="*/ 0 w 238"/>
                <a:gd name="T3" fmla="*/ 306 h 318"/>
                <a:gd name="T4" fmla="*/ 14 w 238"/>
                <a:gd name="T5" fmla="*/ 318 h 318"/>
                <a:gd name="T6" fmla="*/ 238 w 238"/>
                <a:gd name="T7" fmla="*/ 11 h 318"/>
                <a:gd name="T8" fmla="*/ 222 w 238"/>
                <a:gd name="T9" fmla="*/ 0 h 3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 h="318">
                  <a:moveTo>
                    <a:pt x="222" y="0"/>
                  </a:moveTo>
                  <a:lnTo>
                    <a:pt x="0" y="306"/>
                  </a:lnTo>
                  <a:lnTo>
                    <a:pt x="14" y="318"/>
                  </a:lnTo>
                  <a:lnTo>
                    <a:pt x="238" y="11"/>
                  </a:lnTo>
                  <a:lnTo>
                    <a:pt x="222"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5" name="Freeform 73"/>
            <p:cNvSpPr>
              <a:spLocks/>
            </p:cNvSpPr>
            <p:nvPr/>
          </p:nvSpPr>
          <p:spPr bwMode="auto">
            <a:xfrm>
              <a:off x="2416" y="2787"/>
              <a:ext cx="99" cy="50"/>
            </a:xfrm>
            <a:custGeom>
              <a:avLst/>
              <a:gdLst>
                <a:gd name="T0" fmla="*/ 99 w 99"/>
                <a:gd name="T1" fmla="*/ 9 h 50"/>
                <a:gd name="T2" fmla="*/ 85 w 99"/>
                <a:gd name="T3" fmla="*/ 0 h 50"/>
                <a:gd name="T4" fmla="*/ 0 w 99"/>
                <a:gd name="T5" fmla="*/ 32 h 50"/>
                <a:gd name="T6" fmla="*/ 7 w 99"/>
                <a:gd name="T7" fmla="*/ 50 h 50"/>
                <a:gd name="T8" fmla="*/ 92 w 99"/>
                <a:gd name="T9" fmla="*/ 18 h 50"/>
                <a:gd name="T10" fmla="*/ 78 w 99"/>
                <a:gd name="T11" fmla="*/ 9 h 50"/>
                <a:gd name="T12" fmla="*/ 99 w 99"/>
                <a:gd name="T13" fmla="*/ 9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50">
                  <a:moveTo>
                    <a:pt x="99" y="9"/>
                  </a:moveTo>
                  <a:lnTo>
                    <a:pt x="85" y="0"/>
                  </a:lnTo>
                  <a:lnTo>
                    <a:pt x="0" y="32"/>
                  </a:lnTo>
                  <a:lnTo>
                    <a:pt x="7" y="50"/>
                  </a:lnTo>
                  <a:lnTo>
                    <a:pt x="92" y="18"/>
                  </a:lnTo>
                  <a:lnTo>
                    <a:pt x="78" y="9"/>
                  </a:lnTo>
                  <a:lnTo>
                    <a:pt x="99"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6" name="Freeform 74"/>
            <p:cNvSpPr>
              <a:spLocks/>
            </p:cNvSpPr>
            <p:nvPr/>
          </p:nvSpPr>
          <p:spPr bwMode="auto">
            <a:xfrm>
              <a:off x="2501" y="2782"/>
              <a:ext cx="14" cy="14"/>
            </a:xfrm>
            <a:custGeom>
              <a:avLst/>
              <a:gdLst>
                <a:gd name="T0" fmla="*/ 14 w 14"/>
                <a:gd name="T1" fmla="*/ 14 h 14"/>
                <a:gd name="T2" fmla="*/ 14 w 14"/>
                <a:gd name="T3" fmla="*/ 0 h 14"/>
                <a:gd name="T4" fmla="*/ 0 w 14"/>
                <a:gd name="T5" fmla="*/ 5 h 14"/>
                <a:gd name="T6" fmla="*/ 14 w 14"/>
                <a:gd name="T7" fmla="*/ 14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14" y="14"/>
                  </a:moveTo>
                  <a:lnTo>
                    <a:pt x="14" y="0"/>
                  </a:lnTo>
                  <a:lnTo>
                    <a:pt x="0" y="5"/>
                  </a:lnTo>
                  <a:lnTo>
                    <a:pt x="14"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7" name="Freeform 75"/>
            <p:cNvSpPr>
              <a:spLocks/>
            </p:cNvSpPr>
            <p:nvPr/>
          </p:nvSpPr>
          <p:spPr bwMode="auto">
            <a:xfrm>
              <a:off x="2490" y="2796"/>
              <a:ext cx="25" cy="89"/>
            </a:xfrm>
            <a:custGeom>
              <a:avLst/>
              <a:gdLst>
                <a:gd name="T0" fmla="*/ 9 w 25"/>
                <a:gd name="T1" fmla="*/ 89 h 89"/>
                <a:gd name="T2" fmla="*/ 18 w 25"/>
                <a:gd name="T3" fmla="*/ 89 h 89"/>
                <a:gd name="T4" fmla="*/ 25 w 25"/>
                <a:gd name="T5" fmla="*/ 0 h 89"/>
                <a:gd name="T6" fmla="*/ 4 w 25"/>
                <a:gd name="T7" fmla="*/ 0 h 89"/>
                <a:gd name="T8" fmla="*/ 0 w 25"/>
                <a:gd name="T9" fmla="*/ 89 h 89"/>
                <a:gd name="T10" fmla="*/ 9 w 25"/>
                <a:gd name="T11" fmla="*/ 89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89">
                  <a:moveTo>
                    <a:pt x="9" y="89"/>
                  </a:moveTo>
                  <a:lnTo>
                    <a:pt x="18" y="89"/>
                  </a:lnTo>
                  <a:lnTo>
                    <a:pt x="25" y="0"/>
                  </a:lnTo>
                  <a:lnTo>
                    <a:pt x="4" y="0"/>
                  </a:lnTo>
                  <a:lnTo>
                    <a:pt x="0" y="89"/>
                  </a:lnTo>
                  <a:lnTo>
                    <a:pt x="9" y="8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58" name="Rectangle 76"/>
            <p:cNvSpPr>
              <a:spLocks noChangeArrowheads="1"/>
            </p:cNvSpPr>
            <p:nvPr/>
          </p:nvSpPr>
          <p:spPr bwMode="auto">
            <a:xfrm>
              <a:off x="2732" y="2901"/>
              <a:ext cx="19" cy="380"/>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000"/>
            </a:p>
          </p:txBody>
        </p:sp>
        <p:sp>
          <p:nvSpPr>
            <p:cNvPr id="67659" name="Freeform 77"/>
            <p:cNvSpPr>
              <a:spLocks/>
            </p:cNvSpPr>
            <p:nvPr/>
          </p:nvSpPr>
          <p:spPr bwMode="auto">
            <a:xfrm>
              <a:off x="2684" y="2883"/>
              <a:ext cx="67" cy="84"/>
            </a:xfrm>
            <a:custGeom>
              <a:avLst/>
              <a:gdLst>
                <a:gd name="T0" fmla="*/ 67 w 67"/>
                <a:gd name="T1" fmla="*/ 0 h 84"/>
                <a:gd name="T2" fmla="*/ 51 w 67"/>
                <a:gd name="T3" fmla="*/ 0 h 84"/>
                <a:gd name="T4" fmla="*/ 0 w 67"/>
                <a:gd name="T5" fmla="*/ 73 h 84"/>
                <a:gd name="T6" fmla="*/ 16 w 67"/>
                <a:gd name="T7" fmla="*/ 84 h 84"/>
                <a:gd name="T8" fmla="*/ 67 w 67"/>
                <a:gd name="T9" fmla="*/ 9 h 84"/>
                <a:gd name="T10" fmla="*/ 51 w 67"/>
                <a:gd name="T11" fmla="*/ 9 h 84"/>
                <a:gd name="T12" fmla="*/ 67 w 67"/>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 h="84">
                  <a:moveTo>
                    <a:pt x="67" y="0"/>
                  </a:moveTo>
                  <a:lnTo>
                    <a:pt x="51" y="0"/>
                  </a:lnTo>
                  <a:lnTo>
                    <a:pt x="0" y="73"/>
                  </a:lnTo>
                  <a:lnTo>
                    <a:pt x="16" y="84"/>
                  </a:lnTo>
                  <a:lnTo>
                    <a:pt x="67" y="9"/>
                  </a:lnTo>
                  <a:lnTo>
                    <a:pt x="51" y="9"/>
                  </a:lnTo>
                  <a:lnTo>
                    <a:pt x="6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0" name="Freeform 78"/>
            <p:cNvSpPr>
              <a:spLocks/>
            </p:cNvSpPr>
            <p:nvPr/>
          </p:nvSpPr>
          <p:spPr bwMode="auto">
            <a:xfrm>
              <a:off x="2735" y="2869"/>
              <a:ext cx="16" cy="14"/>
            </a:xfrm>
            <a:custGeom>
              <a:avLst/>
              <a:gdLst>
                <a:gd name="T0" fmla="*/ 16 w 16"/>
                <a:gd name="T1" fmla="*/ 14 h 14"/>
                <a:gd name="T2" fmla="*/ 7 w 16"/>
                <a:gd name="T3" fmla="*/ 0 h 14"/>
                <a:gd name="T4" fmla="*/ 0 w 16"/>
                <a:gd name="T5" fmla="*/ 14 h 14"/>
                <a:gd name="T6" fmla="*/ 16 w 16"/>
                <a:gd name="T7" fmla="*/ 14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4">
                  <a:moveTo>
                    <a:pt x="16" y="14"/>
                  </a:moveTo>
                  <a:lnTo>
                    <a:pt x="7" y="0"/>
                  </a:lnTo>
                  <a:lnTo>
                    <a:pt x="0" y="14"/>
                  </a:lnTo>
                  <a:lnTo>
                    <a:pt x="16" y="1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1" name="Freeform 79"/>
            <p:cNvSpPr>
              <a:spLocks/>
            </p:cNvSpPr>
            <p:nvPr/>
          </p:nvSpPr>
          <p:spPr bwMode="auto">
            <a:xfrm>
              <a:off x="2735" y="2883"/>
              <a:ext cx="64" cy="84"/>
            </a:xfrm>
            <a:custGeom>
              <a:avLst/>
              <a:gdLst>
                <a:gd name="T0" fmla="*/ 57 w 64"/>
                <a:gd name="T1" fmla="*/ 80 h 84"/>
                <a:gd name="T2" fmla="*/ 64 w 64"/>
                <a:gd name="T3" fmla="*/ 73 h 84"/>
                <a:gd name="T4" fmla="*/ 16 w 64"/>
                <a:gd name="T5" fmla="*/ 0 h 84"/>
                <a:gd name="T6" fmla="*/ 0 w 64"/>
                <a:gd name="T7" fmla="*/ 9 h 84"/>
                <a:gd name="T8" fmla="*/ 48 w 64"/>
                <a:gd name="T9" fmla="*/ 84 h 84"/>
                <a:gd name="T10" fmla="*/ 57 w 64"/>
                <a:gd name="T11" fmla="*/ 80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84">
                  <a:moveTo>
                    <a:pt x="57" y="80"/>
                  </a:moveTo>
                  <a:lnTo>
                    <a:pt x="64" y="73"/>
                  </a:lnTo>
                  <a:lnTo>
                    <a:pt x="16" y="0"/>
                  </a:lnTo>
                  <a:lnTo>
                    <a:pt x="0" y="9"/>
                  </a:lnTo>
                  <a:lnTo>
                    <a:pt x="48" y="84"/>
                  </a:lnTo>
                  <a:lnTo>
                    <a:pt x="57" y="8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2" name="Freeform 80"/>
            <p:cNvSpPr>
              <a:spLocks/>
            </p:cNvSpPr>
            <p:nvPr/>
          </p:nvSpPr>
          <p:spPr bwMode="auto">
            <a:xfrm>
              <a:off x="2998" y="2803"/>
              <a:ext cx="238" cy="318"/>
            </a:xfrm>
            <a:custGeom>
              <a:avLst/>
              <a:gdLst>
                <a:gd name="T0" fmla="*/ 0 w 238"/>
                <a:gd name="T1" fmla="*/ 11 h 318"/>
                <a:gd name="T2" fmla="*/ 222 w 238"/>
                <a:gd name="T3" fmla="*/ 318 h 318"/>
                <a:gd name="T4" fmla="*/ 238 w 238"/>
                <a:gd name="T5" fmla="*/ 306 h 318"/>
                <a:gd name="T6" fmla="*/ 14 w 238"/>
                <a:gd name="T7" fmla="*/ 0 h 318"/>
                <a:gd name="T8" fmla="*/ 0 w 238"/>
                <a:gd name="T9" fmla="*/ 11 h 3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 h="318">
                  <a:moveTo>
                    <a:pt x="0" y="11"/>
                  </a:moveTo>
                  <a:lnTo>
                    <a:pt x="222" y="318"/>
                  </a:lnTo>
                  <a:lnTo>
                    <a:pt x="238" y="306"/>
                  </a:lnTo>
                  <a:lnTo>
                    <a:pt x="14" y="0"/>
                  </a:lnTo>
                  <a:lnTo>
                    <a:pt x="0" y="1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3" name="Freeform 81"/>
            <p:cNvSpPr>
              <a:spLocks/>
            </p:cNvSpPr>
            <p:nvPr/>
          </p:nvSpPr>
          <p:spPr bwMode="auto">
            <a:xfrm>
              <a:off x="2987" y="2787"/>
              <a:ext cx="23" cy="98"/>
            </a:xfrm>
            <a:custGeom>
              <a:avLst/>
              <a:gdLst>
                <a:gd name="T0" fmla="*/ 13 w 23"/>
                <a:gd name="T1" fmla="*/ 0 h 98"/>
                <a:gd name="T2" fmla="*/ 0 w 23"/>
                <a:gd name="T3" fmla="*/ 9 h 98"/>
                <a:gd name="T4" fmla="*/ 4 w 23"/>
                <a:gd name="T5" fmla="*/ 98 h 98"/>
                <a:gd name="T6" fmla="*/ 23 w 23"/>
                <a:gd name="T7" fmla="*/ 98 h 98"/>
                <a:gd name="T8" fmla="*/ 18 w 23"/>
                <a:gd name="T9" fmla="*/ 9 h 98"/>
                <a:gd name="T10" fmla="*/ 6 w 23"/>
                <a:gd name="T11" fmla="*/ 18 h 98"/>
                <a:gd name="T12" fmla="*/ 13 w 23"/>
                <a:gd name="T13" fmla="*/ 0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98">
                  <a:moveTo>
                    <a:pt x="13" y="0"/>
                  </a:moveTo>
                  <a:lnTo>
                    <a:pt x="0" y="9"/>
                  </a:lnTo>
                  <a:lnTo>
                    <a:pt x="4" y="98"/>
                  </a:lnTo>
                  <a:lnTo>
                    <a:pt x="23" y="98"/>
                  </a:lnTo>
                  <a:lnTo>
                    <a:pt x="18" y="9"/>
                  </a:lnTo>
                  <a:lnTo>
                    <a:pt x="6" y="18"/>
                  </a:lnTo>
                  <a:lnTo>
                    <a:pt x="1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4" name="Freeform 82"/>
            <p:cNvSpPr>
              <a:spLocks/>
            </p:cNvSpPr>
            <p:nvPr/>
          </p:nvSpPr>
          <p:spPr bwMode="auto">
            <a:xfrm>
              <a:off x="2987" y="2782"/>
              <a:ext cx="13" cy="14"/>
            </a:xfrm>
            <a:custGeom>
              <a:avLst/>
              <a:gdLst>
                <a:gd name="T0" fmla="*/ 13 w 13"/>
                <a:gd name="T1" fmla="*/ 5 h 14"/>
                <a:gd name="T2" fmla="*/ 0 w 13"/>
                <a:gd name="T3" fmla="*/ 0 h 14"/>
                <a:gd name="T4" fmla="*/ 0 w 13"/>
                <a:gd name="T5" fmla="*/ 14 h 14"/>
                <a:gd name="T6" fmla="*/ 13 w 13"/>
                <a:gd name="T7" fmla="*/ 5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4">
                  <a:moveTo>
                    <a:pt x="13" y="5"/>
                  </a:moveTo>
                  <a:lnTo>
                    <a:pt x="0" y="0"/>
                  </a:lnTo>
                  <a:lnTo>
                    <a:pt x="0" y="14"/>
                  </a:lnTo>
                  <a:lnTo>
                    <a:pt x="13" y="5"/>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5" name="Freeform 83"/>
            <p:cNvSpPr>
              <a:spLocks/>
            </p:cNvSpPr>
            <p:nvPr/>
          </p:nvSpPr>
          <p:spPr bwMode="auto">
            <a:xfrm>
              <a:off x="2993" y="2787"/>
              <a:ext cx="90" cy="50"/>
            </a:xfrm>
            <a:custGeom>
              <a:avLst/>
              <a:gdLst>
                <a:gd name="T0" fmla="*/ 88 w 90"/>
                <a:gd name="T1" fmla="*/ 41 h 50"/>
                <a:gd name="T2" fmla="*/ 90 w 90"/>
                <a:gd name="T3" fmla="*/ 32 h 50"/>
                <a:gd name="T4" fmla="*/ 7 w 90"/>
                <a:gd name="T5" fmla="*/ 0 h 50"/>
                <a:gd name="T6" fmla="*/ 0 w 90"/>
                <a:gd name="T7" fmla="*/ 18 h 50"/>
                <a:gd name="T8" fmla="*/ 83 w 90"/>
                <a:gd name="T9" fmla="*/ 50 h 50"/>
                <a:gd name="T10" fmla="*/ 88 w 90"/>
                <a:gd name="T11" fmla="*/ 41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50">
                  <a:moveTo>
                    <a:pt x="88" y="41"/>
                  </a:moveTo>
                  <a:lnTo>
                    <a:pt x="90" y="32"/>
                  </a:lnTo>
                  <a:lnTo>
                    <a:pt x="7" y="0"/>
                  </a:lnTo>
                  <a:lnTo>
                    <a:pt x="0" y="18"/>
                  </a:lnTo>
                  <a:lnTo>
                    <a:pt x="83" y="50"/>
                  </a:lnTo>
                  <a:lnTo>
                    <a:pt x="88" y="4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6" name="Freeform 84"/>
            <p:cNvSpPr>
              <a:spLocks/>
            </p:cNvSpPr>
            <p:nvPr/>
          </p:nvSpPr>
          <p:spPr bwMode="auto">
            <a:xfrm>
              <a:off x="3154" y="2586"/>
              <a:ext cx="366" cy="134"/>
            </a:xfrm>
            <a:custGeom>
              <a:avLst/>
              <a:gdLst>
                <a:gd name="T0" fmla="*/ 0 w 366"/>
                <a:gd name="T1" fmla="*/ 18 h 134"/>
                <a:gd name="T2" fmla="*/ 359 w 366"/>
                <a:gd name="T3" fmla="*/ 134 h 134"/>
                <a:gd name="T4" fmla="*/ 366 w 366"/>
                <a:gd name="T5" fmla="*/ 116 h 134"/>
                <a:gd name="T6" fmla="*/ 4 w 366"/>
                <a:gd name="T7" fmla="*/ 0 h 134"/>
                <a:gd name="T8" fmla="*/ 0 w 366"/>
                <a:gd name="T9" fmla="*/ 18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6" h="134">
                  <a:moveTo>
                    <a:pt x="0" y="18"/>
                  </a:moveTo>
                  <a:lnTo>
                    <a:pt x="359" y="134"/>
                  </a:lnTo>
                  <a:lnTo>
                    <a:pt x="366" y="116"/>
                  </a:lnTo>
                  <a:lnTo>
                    <a:pt x="4" y="0"/>
                  </a:lnTo>
                  <a:lnTo>
                    <a:pt x="0" y="18"/>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7" name="Freeform 85"/>
            <p:cNvSpPr>
              <a:spLocks/>
            </p:cNvSpPr>
            <p:nvPr/>
          </p:nvSpPr>
          <p:spPr bwMode="auto">
            <a:xfrm>
              <a:off x="3133" y="2581"/>
              <a:ext cx="74" cy="85"/>
            </a:xfrm>
            <a:custGeom>
              <a:avLst/>
              <a:gdLst>
                <a:gd name="T0" fmla="*/ 7 w 74"/>
                <a:gd name="T1" fmla="*/ 0 h 85"/>
                <a:gd name="T2" fmla="*/ 0 w 74"/>
                <a:gd name="T3" fmla="*/ 14 h 85"/>
                <a:gd name="T4" fmla="*/ 57 w 74"/>
                <a:gd name="T5" fmla="*/ 85 h 85"/>
                <a:gd name="T6" fmla="*/ 74 w 74"/>
                <a:gd name="T7" fmla="*/ 73 h 85"/>
                <a:gd name="T8" fmla="*/ 16 w 74"/>
                <a:gd name="T9" fmla="*/ 2 h 85"/>
                <a:gd name="T10" fmla="*/ 12 w 74"/>
                <a:gd name="T11" fmla="*/ 18 h 85"/>
                <a:gd name="T12" fmla="*/ 7 w 74"/>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85">
                  <a:moveTo>
                    <a:pt x="7" y="0"/>
                  </a:moveTo>
                  <a:lnTo>
                    <a:pt x="0" y="14"/>
                  </a:lnTo>
                  <a:lnTo>
                    <a:pt x="57" y="85"/>
                  </a:lnTo>
                  <a:lnTo>
                    <a:pt x="74" y="73"/>
                  </a:lnTo>
                  <a:lnTo>
                    <a:pt x="16" y="2"/>
                  </a:lnTo>
                  <a:lnTo>
                    <a:pt x="12" y="18"/>
                  </a:lnTo>
                  <a:lnTo>
                    <a:pt x="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8" name="Freeform 86"/>
            <p:cNvSpPr>
              <a:spLocks/>
            </p:cNvSpPr>
            <p:nvPr/>
          </p:nvSpPr>
          <p:spPr bwMode="auto">
            <a:xfrm>
              <a:off x="3124" y="2581"/>
              <a:ext cx="16" cy="14"/>
            </a:xfrm>
            <a:custGeom>
              <a:avLst/>
              <a:gdLst>
                <a:gd name="T0" fmla="*/ 16 w 16"/>
                <a:gd name="T1" fmla="*/ 0 h 14"/>
                <a:gd name="T2" fmla="*/ 0 w 16"/>
                <a:gd name="T3" fmla="*/ 2 h 14"/>
                <a:gd name="T4" fmla="*/ 9 w 16"/>
                <a:gd name="T5" fmla="*/ 14 h 14"/>
                <a:gd name="T6" fmla="*/ 16 w 16"/>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 h="14">
                  <a:moveTo>
                    <a:pt x="16" y="0"/>
                  </a:moveTo>
                  <a:lnTo>
                    <a:pt x="0" y="2"/>
                  </a:lnTo>
                  <a:lnTo>
                    <a:pt x="9" y="14"/>
                  </a:lnTo>
                  <a:lnTo>
                    <a:pt x="1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sp>
          <p:nvSpPr>
            <p:cNvPr id="67669" name="Freeform 87"/>
            <p:cNvSpPr>
              <a:spLocks/>
            </p:cNvSpPr>
            <p:nvPr/>
          </p:nvSpPr>
          <p:spPr bwMode="auto">
            <a:xfrm>
              <a:off x="3140" y="2558"/>
              <a:ext cx="92" cy="41"/>
            </a:xfrm>
            <a:custGeom>
              <a:avLst/>
              <a:gdLst>
                <a:gd name="T0" fmla="*/ 87 w 92"/>
                <a:gd name="T1" fmla="*/ 9 h 41"/>
                <a:gd name="T2" fmla="*/ 85 w 92"/>
                <a:gd name="T3" fmla="*/ 0 h 41"/>
                <a:gd name="T4" fmla="*/ 0 w 92"/>
                <a:gd name="T5" fmla="*/ 23 h 41"/>
                <a:gd name="T6" fmla="*/ 5 w 92"/>
                <a:gd name="T7" fmla="*/ 41 h 41"/>
                <a:gd name="T8" fmla="*/ 92 w 92"/>
                <a:gd name="T9" fmla="*/ 18 h 41"/>
                <a:gd name="T10" fmla="*/ 87 w 92"/>
                <a:gd name="T11" fmla="*/ 9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 h="41">
                  <a:moveTo>
                    <a:pt x="87" y="9"/>
                  </a:moveTo>
                  <a:lnTo>
                    <a:pt x="85" y="0"/>
                  </a:lnTo>
                  <a:lnTo>
                    <a:pt x="0" y="23"/>
                  </a:lnTo>
                  <a:lnTo>
                    <a:pt x="5" y="41"/>
                  </a:lnTo>
                  <a:lnTo>
                    <a:pt x="92" y="18"/>
                  </a:lnTo>
                  <a:lnTo>
                    <a:pt x="87" y="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l-SI"/>
            </a:p>
          </p:txBody>
        </p:sp>
      </p:grpSp>
      <p:graphicFrame>
        <p:nvGraphicFramePr>
          <p:cNvPr id="67587" name="Predmet 1"/>
          <p:cNvGraphicFramePr>
            <a:graphicFrameLocks noChangeAspect="1"/>
          </p:cNvGraphicFramePr>
          <p:nvPr/>
        </p:nvGraphicFramePr>
        <p:xfrm>
          <a:off x="295275" y="1733550"/>
          <a:ext cx="7629525" cy="831850"/>
        </p:xfrm>
        <a:graphic>
          <a:graphicData uri="http://schemas.openxmlformats.org/presentationml/2006/ole">
            <mc:AlternateContent xmlns:mc="http://schemas.openxmlformats.org/markup-compatibility/2006">
              <mc:Choice xmlns:v="urn:schemas-microsoft-com:vml" Requires="v">
                <p:oleObj spid="_x0000_s67979" name="Equation" r:id="rId3" imgW="3667237" imgH="352476" progId="Equation.3">
                  <p:embed/>
                </p:oleObj>
              </mc:Choice>
              <mc:Fallback>
                <p:oleObj name="Equation" r:id="rId3" imgW="3667237" imgH="352476" progId="Equation.3">
                  <p:embed/>
                  <p:pic>
                    <p:nvPicPr>
                      <p:cNvPr id="0" name="Predme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5" y="1733550"/>
                        <a:ext cx="7629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7588" name="Predmet 2"/>
          <p:cNvGraphicFramePr>
            <a:graphicFrameLocks noChangeAspect="1"/>
          </p:cNvGraphicFramePr>
          <p:nvPr/>
        </p:nvGraphicFramePr>
        <p:xfrm>
          <a:off x="7019925" y="2914650"/>
          <a:ext cx="820738" cy="679450"/>
        </p:xfrm>
        <a:graphic>
          <a:graphicData uri="http://schemas.openxmlformats.org/presentationml/2006/ole">
            <mc:AlternateContent xmlns:mc="http://schemas.openxmlformats.org/markup-compatibility/2006">
              <mc:Choice xmlns:v="urn:schemas-microsoft-com:vml" Requires="v">
                <p:oleObj spid="_x0000_s67980" name="Equation" r:id="rId5" imgW="638191" imgH="514389" progId="Equation.3">
                  <p:embed/>
                </p:oleObj>
              </mc:Choice>
              <mc:Fallback>
                <p:oleObj name="Equation" r:id="rId5" imgW="638191" imgH="514389" progId="Equation.3">
                  <p:embed/>
                  <p:pic>
                    <p:nvPicPr>
                      <p:cNvPr id="0" name="Predme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9925" y="2914650"/>
                        <a:ext cx="82073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7589" name="Predmet 3"/>
          <p:cNvGraphicFramePr>
            <a:graphicFrameLocks noChangeAspect="1"/>
          </p:cNvGraphicFramePr>
          <p:nvPr/>
        </p:nvGraphicFramePr>
        <p:xfrm>
          <a:off x="250825" y="1087438"/>
          <a:ext cx="2695575" cy="636587"/>
        </p:xfrm>
        <a:graphic>
          <a:graphicData uri="http://schemas.openxmlformats.org/presentationml/2006/ole">
            <mc:AlternateContent xmlns:mc="http://schemas.openxmlformats.org/markup-compatibility/2006">
              <mc:Choice xmlns:v="urn:schemas-microsoft-com:vml" Requires="v">
                <p:oleObj spid="_x0000_s67981" name="Equation" r:id="rId7" imgW="1161966" imgH="238138" progId="Equation.3">
                  <p:embed/>
                </p:oleObj>
              </mc:Choice>
              <mc:Fallback>
                <p:oleObj name="Equation" r:id="rId7" imgW="1161966" imgH="238138" progId="Equation.3">
                  <p:embed/>
                  <p:pic>
                    <p:nvPicPr>
                      <p:cNvPr id="0" name="Predme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1087438"/>
                        <a:ext cx="2695575" cy="636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6" name="Picture 5" descr="LMK-logo-clr-01.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87" name="Picture 7" descr="UL_logo-02.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bwMode="auto">
          <a:xfrm>
            <a:off x="684213" y="2708275"/>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sl-SI" altLang="sl-SI" smtClean="0"/>
              <a:t>Znanost o merjenju</a:t>
            </a:r>
            <a:endParaRPr lang="en-US" altLang="sl-SI" smtClean="0"/>
          </a:p>
        </p:txBody>
      </p:sp>
      <p:sp>
        <p:nvSpPr>
          <p:cNvPr id="68611" name="Rectangle 3"/>
          <p:cNvSpPr>
            <a:spLocks noGrp="1" noChangeArrowheads="1"/>
          </p:cNvSpPr>
          <p:nvPr>
            <p:ph type="subTitle" idx="1"/>
          </p:nvPr>
        </p:nvSpPr>
        <p:spPr>
          <a:noFill/>
        </p:spPr>
        <p:txBody>
          <a:bodyPr/>
          <a:lstStyle/>
          <a:p>
            <a:pPr eaLnBrk="1" hangingPunct="1"/>
            <a:r>
              <a:rPr lang="sl-SI" altLang="sl-SI" smtClean="0"/>
              <a:t>Generični, organizirani principi merilnih procesov in merilnih instrumentov</a:t>
            </a:r>
            <a:endParaRPr lang="en-US" altLang="sl-SI" smtClean="0"/>
          </a:p>
        </p:txBody>
      </p:sp>
      <p:pic>
        <p:nvPicPr>
          <p:cNvPr id="6861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1052513"/>
            <a:ext cx="7485063" cy="146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755650" y="26368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l" eaLnBrk="1" hangingPunct="1"/>
            <a:r>
              <a:rPr lang="sl-SI" altLang="sl-SI" sz="4000" b="1" smtClean="0">
                <a:latin typeface="Trebuchet MS" pitchFamily="34" charset="0"/>
              </a:rPr>
              <a:t>Osnovni koncepti in principi meroslovja</a:t>
            </a:r>
            <a:endParaRPr lang="en-US" altLang="sl-SI" sz="4000" b="1" smtClean="0">
              <a:latin typeface="Trebuchet MS" pitchFamily="34" charset="0"/>
            </a:endParaRPr>
          </a:p>
        </p:txBody>
      </p:sp>
      <p:sp>
        <p:nvSpPr>
          <p:cNvPr id="69635" name="Rectangle 3"/>
          <p:cNvSpPr>
            <a:spLocks noGrp="1" noChangeArrowheads="1"/>
          </p:cNvSpPr>
          <p:nvPr>
            <p:ph idx="1"/>
          </p:nvPr>
        </p:nvSpPr>
        <p:spPr>
          <a:xfrm>
            <a:off x="1763713" y="3860800"/>
            <a:ext cx="5545137" cy="3455988"/>
          </a:xfrm>
          <a:noFill/>
        </p:spPr>
        <p:txBody>
          <a:bodyPr/>
          <a:lstStyle/>
          <a:p>
            <a:pPr eaLnBrk="1" hangingPunct="1"/>
            <a:r>
              <a:rPr lang="sl-SI" altLang="sl-SI" sz="1800" smtClean="0"/>
              <a:t>merjenja</a:t>
            </a:r>
            <a:r>
              <a:rPr lang="en-US" altLang="sl-SI" sz="1800" smtClean="0"/>
              <a:t> – informa</a:t>
            </a:r>
            <a:r>
              <a:rPr lang="sl-SI" altLang="sl-SI" sz="1800" smtClean="0"/>
              <a:t>cijski proces</a:t>
            </a:r>
            <a:endParaRPr lang="en-US" altLang="sl-SI" sz="1800" smtClean="0"/>
          </a:p>
          <a:p>
            <a:pPr eaLnBrk="1" hangingPunct="1"/>
            <a:r>
              <a:rPr lang="sl-SI" altLang="sl-SI" sz="1800" smtClean="0"/>
              <a:t>i</a:t>
            </a:r>
            <a:r>
              <a:rPr lang="en-US" altLang="sl-SI" sz="1800" smtClean="0"/>
              <a:t>nstrument</a:t>
            </a:r>
            <a:r>
              <a:rPr lang="sl-SI" altLang="sl-SI" sz="1800" smtClean="0"/>
              <a:t>i</a:t>
            </a:r>
            <a:r>
              <a:rPr lang="en-US" altLang="sl-SI" sz="1800" smtClean="0"/>
              <a:t> – </a:t>
            </a:r>
            <a:r>
              <a:rPr lang="sl-SI" altLang="sl-SI" sz="1800" smtClean="0"/>
              <a:t>informacijski stroji </a:t>
            </a:r>
            <a:endParaRPr lang="en-US" altLang="sl-SI" sz="1800" smtClean="0"/>
          </a:p>
          <a:p>
            <a:pPr eaLnBrk="1" hangingPunct="1"/>
            <a:r>
              <a:rPr lang="sl-SI" altLang="sl-SI" sz="1800" smtClean="0"/>
              <a:t>i</a:t>
            </a:r>
            <a:r>
              <a:rPr lang="en-US" altLang="sl-SI" sz="1800" smtClean="0"/>
              <a:t>nstrument</a:t>
            </a:r>
            <a:r>
              <a:rPr lang="sl-SI" altLang="sl-SI" sz="1800" smtClean="0"/>
              <a:t>i</a:t>
            </a:r>
            <a:r>
              <a:rPr lang="en-US" altLang="sl-SI" sz="1800" smtClean="0"/>
              <a:t> - </a:t>
            </a:r>
            <a:r>
              <a:rPr lang="sl-SI" altLang="sl-SI" sz="1800" smtClean="0"/>
              <a:t>sistemi</a:t>
            </a:r>
            <a:endParaRPr lang="en-US" altLang="sl-SI" sz="1800" smtClean="0"/>
          </a:p>
          <a:p>
            <a:pPr eaLnBrk="1" hangingPunct="1"/>
            <a:r>
              <a:rPr lang="sl-SI" altLang="sl-SI" sz="1800" smtClean="0"/>
              <a:t>s</a:t>
            </a:r>
            <a:r>
              <a:rPr lang="en-US" altLang="sl-SI" sz="1800" smtClean="0"/>
              <a:t>ignal</a:t>
            </a:r>
            <a:r>
              <a:rPr lang="sl-SI" altLang="sl-SI" sz="1800" smtClean="0"/>
              <a:t>i</a:t>
            </a:r>
            <a:r>
              <a:rPr lang="en-US" altLang="sl-SI" sz="1800" smtClean="0"/>
              <a:t> – </a:t>
            </a:r>
            <a:r>
              <a:rPr lang="sl-SI" altLang="sl-SI" sz="1800" smtClean="0"/>
              <a:t>nosilci </a:t>
            </a:r>
            <a:r>
              <a:rPr lang="en-US" altLang="sl-SI" sz="1800" smtClean="0"/>
              <a:t>informa</a:t>
            </a:r>
            <a:r>
              <a:rPr lang="sl-SI" altLang="sl-SI" sz="1800" smtClean="0"/>
              <a:t>cije</a:t>
            </a:r>
            <a:endParaRPr lang="en-US" altLang="sl-SI" sz="1800" smtClean="0"/>
          </a:p>
          <a:p>
            <a:pPr eaLnBrk="1" hangingPunct="1"/>
            <a:r>
              <a:rPr lang="sl-SI" altLang="sl-SI" sz="1800" smtClean="0"/>
              <a:t>m</a:t>
            </a:r>
            <a:r>
              <a:rPr lang="en-US" altLang="sl-SI" sz="1800" smtClean="0"/>
              <a:t>odel</a:t>
            </a:r>
            <a:r>
              <a:rPr lang="sl-SI" altLang="sl-SI" sz="1800" smtClean="0"/>
              <a:t>i</a:t>
            </a:r>
            <a:endParaRPr lang="en-US" altLang="sl-SI" sz="1800" smtClean="0"/>
          </a:p>
          <a:p>
            <a:pPr eaLnBrk="1" hangingPunct="1"/>
            <a:r>
              <a:rPr lang="sl-SI" altLang="sl-SI" sz="1800" smtClean="0"/>
              <a:t>di</a:t>
            </a:r>
            <a:r>
              <a:rPr lang="en-US" altLang="sl-SI" sz="1800" smtClean="0"/>
              <a:t>nami</a:t>
            </a:r>
            <a:r>
              <a:rPr lang="sl-SI" altLang="sl-SI" sz="1800" smtClean="0"/>
              <a:t>ka</a:t>
            </a:r>
            <a:endParaRPr lang="en-US" altLang="sl-SI" sz="1800" smtClean="0"/>
          </a:p>
          <a:p>
            <a:pPr eaLnBrk="1" hangingPunct="1"/>
            <a:r>
              <a:rPr lang="sl-SI" altLang="sl-SI" sz="1800" smtClean="0"/>
              <a:t>osrednost dizajna</a:t>
            </a:r>
            <a:endParaRPr lang="en-US" altLang="sl-SI" sz="1800" smtClean="0"/>
          </a:p>
        </p:txBody>
      </p:sp>
      <p:pic>
        <p:nvPicPr>
          <p:cNvPr id="69636"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l="-226"/>
          <a:stretch>
            <a:fillRect/>
          </a:stretch>
        </p:blipFill>
        <p:spPr bwMode="auto">
          <a:xfrm>
            <a:off x="971550" y="981075"/>
            <a:ext cx="7777163" cy="152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3"/>
          <p:cNvSpPr>
            <a:spLocks noGrp="1" noChangeArrowheads="1"/>
          </p:cNvSpPr>
          <p:nvPr>
            <p:ph idx="1"/>
          </p:nvPr>
        </p:nvSpPr>
        <p:spPr>
          <a:xfrm>
            <a:off x="1403350" y="3284538"/>
            <a:ext cx="7345363" cy="2968625"/>
          </a:xfrm>
          <a:noFill/>
        </p:spPr>
        <p:txBody>
          <a:bodyPr/>
          <a:lstStyle/>
          <a:p>
            <a:pPr eaLnBrk="1" hangingPunct="1"/>
            <a:r>
              <a:rPr lang="sl-SI" altLang="sl-SI" sz="2000" b="1" smtClean="0"/>
              <a:t>tehnološke spremembe</a:t>
            </a:r>
            <a:r>
              <a:rPr lang="sl-SI" altLang="sl-SI" sz="2000" smtClean="0"/>
              <a:t> (virtualni</a:t>
            </a:r>
            <a:r>
              <a:rPr lang="en-US" altLang="sl-SI" sz="2000" smtClean="0"/>
              <a:t> instrument</a:t>
            </a:r>
            <a:r>
              <a:rPr lang="sl-SI" altLang="sl-SI" sz="2000" smtClean="0"/>
              <a:t>i, računalniško podprta analiza in oblikovanje, senzorji, računalniško podprto shranjevanje podatkov)</a:t>
            </a:r>
            <a:endParaRPr lang="en-US" altLang="sl-SI" sz="2000" smtClean="0"/>
          </a:p>
          <a:p>
            <a:pPr eaLnBrk="1" hangingPunct="1"/>
            <a:endParaRPr lang="en-US" altLang="sl-SI" sz="2000" smtClean="0"/>
          </a:p>
          <a:p>
            <a:pPr eaLnBrk="1" hangingPunct="1"/>
            <a:r>
              <a:rPr lang="sl-SI" altLang="sl-SI" sz="2000" b="1" smtClean="0"/>
              <a:t>sociološke in politične spremembe</a:t>
            </a:r>
            <a:r>
              <a:rPr lang="sl-SI" altLang="sl-SI" sz="2000" smtClean="0"/>
              <a:t> (globalizacija, komercializacija, zahteve po kvaliteti)</a:t>
            </a:r>
            <a:endParaRPr lang="en-US" altLang="sl-SI" sz="2000" smtClean="0"/>
          </a:p>
        </p:txBody>
      </p:sp>
      <p:sp>
        <p:nvSpPr>
          <p:cNvPr id="70659" name="Rectangle 4"/>
          <p:cNvSpPr>
            <a:spLocks noChangeArrowheads="1"/>
          </p:cNvSpPr>
          <p:nvPr/>
        </p:nvSpPr>
        <p:spPr bwMode="auto">
          <a:xfrm>
            <a:off x="914400" y="2349500"/>
            <a:ext cx="747395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3600" b="1">
                <a:solidFill>
                  <a:schemeClr val="tx2"/>
                </a:solidFill>
              </a:rPr>
              <a:t>Izzivi moderne znanosti merjenja</a:t>
            </a:r>
            <a:endParaRPr lang="en-US" altLang="sl-SI" sz="3600" b="1">
              <a:solidFill>
                <a:schemeClr val="tx2"/>
              </a:solidFill>
            </a:endParaRPr>
          </a:p>
        </p:txBody>
      </p:sp>
      <p:pic>
        <p:nvPicPr>
          <p:cNvPr id="7066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981075"/>
            <a:ext cx="7416800" cy="147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bwMode="auto">
          <a:xfrm>
            <a:off x="971550" y="25654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sl-SI" altLang="sl-SI" b="1" smtClean="0">
                <a:latin typeface="Trebuchet MS" pitchFamily="34" charset="0"/>
              </a:rPr>
              <a:t>Odzivi znanosti merjenja</a:t>
            </a:r>
            <a:endParaRPr lang="en-US" altLang="sl-SI" b="1" smtClean="0">
              <a:latin typeface="Trebuchet MS" pitchFamily="34" charset="0"/>
            </a:endParaRPr>
          </a:p>
        </p:txBody>
      </p:sp>
      <p:sp>
        <p:nvSpPr>
          <p:cNvPr id="71683" name="Rectangle 3"/>
          <p:cNvSpPr>
            <a:spLocks noGrp="1" noChangeArrowheads="1"/>
          </p:cNvSpPr>
          <p:nvPr>
            <p:ph idx="1"/>
          </p:nvPr>
        </p:nvSpPr>
        <p:spPr>
          <a:xfrm>
            <a:off x="1042988" y="3648075"/>
            <a:ext cx="7272337" cy="3209925"/>
          </a:xfrm>
          <a:noFill/>
        </p:spPr>
        <p:txBody>
          <a:bodyPr/>
          <a:lstStyle/>
          <a:p>
            <a:pPr eaLnBrk="1" hangingPunct="1">
              <a:lnSpc>
                <a:spcPct val="90000"/>
              </a:lnSpc>
            </a:pPr>
            <a:r>
              <a:rPr lang="en-US" altLang="sl-SI" sz="2000" smtClean="0"/>
              <a:t>Integra</a:t>
            </a:r>
            <a:r>
              <a:rPr lang="sl-SI" altLang="sl-SI" sz="2000" smtClean="0"/>
              <a:t>cija z drugimi znanostmi (znanost o sistemih, informacijske in računalniške znanosti)</a:t>
            </a:r>
            <a:endParaRPr lang="en-US" altLang="sl-SI" sz="2000" smtClean="0"/>
          </a:p>
          <a:p>
            <a:pPr eaLnBrk="1" hangingPunct="1">
              <a:lnSpc>
                <a:spcPct val="90000"/>
              </a:lnSpc>
            </a:pPr>
            <a:r>
              <a:rPr lang="sl-SI" altLang="sl-SI" sz="2000" smtClean="0"/>
              <a:t>senzorji in pretvorniki</a:t>
            </a:r>
            <a:endParaRPr lang="en-US" altLang="sl-SI" sz="2000" smtClean="0"/>
          </a:p>
          <a:p>
            <a:pPr eaLnBrk="1" hangingPunct="1">
              <a:lnSpc>
                <a:spcPct val="90000"/>
              </a:lnSpc>
            </a:pPr>
            <a:r>
              <a:rPr lang="sl-SI" altLang="sl-SI" sz="2000" smtClean="0"/>
              <a:t>strategije obdelave informacij</a:t>
            </a:r>
            <a:endParaRPr lang="en-US" altLang="sl-SI" sz="2000" smtClean="0"/>
          </a:p>
          <a:p>
            <a:pPr eaLnBrk="1" hangingPunct="1">
              <a:lnSpc>
                <a:spcPct val="90000"/>
              </a:lnSpc>
            </a:pPr>
            <a:r>
              <a:rPr lang="sl-SI" altLang="sl-SI" sz="2000" smtClean="0"/>
              <a:t>napake in negotovosti</a:t>
            </a:r>
            <a:endParaRPr lang="en-US" altLang="sl-SI" sz="2000" smtClean="0"/>
          </a:p>
          <a:p>
            <a:pPr eaLnBrk="1" hangingPunct="1">
              <a:lnSpc>
                <a:spcPct val="90000"/>
              </a:lnSpc>
            </a:pPr>
            <a:r>
              <a:rPr lang="sl-SI" altLang="sl-SI" sz="2000" smtClean="0"/>
              <a:t>simbolizacija</a:t>
            </a:r>
            <a:endParaRPr lang="en-US" altLang="sl-SI" sz="2000" smtClean="0"/>
          </a:p>
        </p:txBody>
      </p:sp>
      <p:pic>
        <p:nvPicPr>
          <p:cNvPr id="7168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981075"/>
            <a:ext cx="7416800" cy="153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6"/>
          <p:cNvSpPr>
            <a:spLocks noChangeArrowheads="1"/>
          </p:cNvSpPr>
          <p:nvPr/>
        </p:nvSpPr>
        <p:spPr bwMode="auto">
          <a:xfrm>
            <a:off x="1120775" y="4775200"/>
            <a:ext cx="7915275" cy="1914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195" name="Rectangle 16"/>
          <p:cNvSpPr>
            <a:spLocks noChangeArrowheads="1"/>
          </p:cNvSpPr>
          <p:nvPr/>
        </p:nvSpPr>
        <p:spPr bwMode="auto">
          <a:xfrm>
            <a:off x="1979613" y="1758950"/>
            <a:ext cx="6192837" cy="1584325"/>
          </a:xfrm>
          <a:prstGeom prst="rect">
            <a:avLst/>
          </a:prstGeom>
          <a:solidFill>
            <a:srgbClr val="DDDDDD"/>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196" name="Rectangle 4"/>
          <p:cNvSpPr>
            <a:spLocks noChangeArrowheads="1"/>
          </p:cNvSpPr>
          <p:nvPr/>
        </p:nvSpPr>
        <p:spPr bwMode="auto">
          <a:xfrm>
            <a:off x="2449954" y="150581"/>
            <a:ext cx="379943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b="1" dirty="0" smtClean="0">
                <a:latin typeface="Cambria" pitchFamily="18" charset="0"/>
              </a:rPr>
              <a:t>Merilni instrument</a:t>
            </a:r>
            <a:endParaRPr lang="sl-SI" altLang="sl-SI" b="1" dirty="0">
              <a:latin typeface="Cambria" pitchFamily="18" charset="0"/>
            </a:endParaRPr>
          </a:p>
        </p:txBody>
      </p:sp>
      <p:sp>
        <p:nvSpPr>
          <p:cNvPr id="8197" name="Text Box 5"/>
          <p:cNvSpPr txBox="1">
            <a:spLocks noChangeArrowheads="1"/>
          </p:cNvSpPr>
          <p:nvPr/>
        </p:nvSpPr>
        <p:spPr bwMode="auto">
          <a:xfrm>
            <a:off x="2195513" y="2320925"/>
            <a:ext cx="792162"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a:t>senzor</a:t>
            </a:r>
          </a:p>
        </p:txBody>
      </p:sp>
      <p:sp>
        <p:nvSpPr>
          <p:cNvPr id="8198" name="Text Box 6"/>
          <p:cNvSpPr txBox="1">
            <a:spLocks noChangeArrowheads="1"/>
          </p:cNvSpPr>
          <p:nvPr/>
        </p:nvSpPr>
        <p:spPr bwMode="auto">
          <a:xfrm>
            <a:off x="3275013" y="2182813"/>
            <a:ext cx="1223962" cy="5588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a:t>prilagajanje</a:t>
            </a:r>
          </a:p>
          <a:p>
            <a:pPr algn="ctr" eaLnBrk="1" hangingPunct="1">
              <a:spcBef>
                <a:spcPct val="50000"/>
              </a:spcBef>
              <a:buFontTx/>
              <a:buNone/>
            </a:pPr>
            <a:r>
              <a:rPr lang="sl-SI" altLang="sl-SI" sz="1200"/>
              <a:t>signala</a:t>
            </a:r>
          </a:p>
        </p:txBody>
      </p:sp>
      <p:sp>
        <p:nvSpPr>
          <p:cNvPr id="8199" name="Text Box 7"/>
          <p:cNvSpPr txBox="1">
            <a:spLocks noChangeArrowheads="1"/>
          </p:cNvSpPr>
          <p:nvPr/>
        </p:nvSpPr>
        <p:spPr bwMode="auto">
          <a:xfrm>
            <a:off x="4787900" y="2046288"/>
            <a:ext cx="792163" cy="8334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a:p>
          <a:p>
            <a:pPr algn="ctr" eaLnBrk="1" hangingPunct="1">
              <a:spcBef>
                <a:spcPct val="50000"/>
              </a:spcBef>
              <a:buFontTx/>
              <a:buNone/>
            </a:pPr>
            <a:r>
              <a:rPr lang="sl-SI" altLang="sl-SI" sz="1200"/>
              <a:t>ADP</a:t>
            </a:r>
          </a:p>
          <a:p>
            <a:pPr algn="ctr" eaLnBrk="1" hangingPunct="1">
              <a:spcBef>
                <a:spcPct val="50000"/>
              </a:spcBef>
              <a:buFontTx/>
              <a:buNone/>
            </a:pPr>
            <a:endParaRPr lang="sl-SI" altLang="sl-SI" sz="1200"/>
          </a:p>
        </p:txBody>
      </p:sp>
      <p:sp>
        <p:nvSpPr>
          <p:cNvPr id="8200" name="Text Box 8"/>
          <p:cNvSpPr txBox="1">
            <a:spLocks noChangeArrowheads="1"/>
          </p:cNvSpPr>
          <p:nvPr/>
        </p:nvSpPr>
        <p:spPr bwMode="auto">
          <a:xfrm>
            <a:off x="5867400" y="2046288"/>
            <a:ext cx="647700" cy="83343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a:p>
          <a:p>
            <a:pPr algn="ctr" eaLnBrk="1" hangingPunct="1">
              <a:spcBef>
                <a:spcPct val="50000"/>
              </a:spcBef>
              <a:buFontTx/>
              <a:buNone/>
            </a:pPr>
            <a:r>
              <a:rPr lang="sl-SI" altLang="sl-SI" sz="1200">
                <a:latin typeface="Symbol" pitchFamily="18" charset="2"/>
              </a:rPr>
              <a:t>m</a:t>
            </a:r>
            <a:r>
              <a:rPr lang="sl-SI" altLang="sl-SI" sz="1200"/>
              <a:t>C</a:t>
            </a:r>
          </a:p>
          <a:p>
            <a:pPr algn="ctr" eaLnBrk="1" hangingPunct="1">
              <a:spcBef>
                <a:spcPct val="50000"/>
              </a:spcBef>
              <a:buFontTx/>
              <a:buNone/>
            </a:pPr>
            <a:endParaRPr lang="sl-SI" altLang="sl-SI" sz="1200"/>
          </a:p>
        </p:txBody>
      </p:sp>
      <p:sp>
        <p:nvSpPr>
          <p:cNvPr id="8201" name="Text Box 9"/>
          <p:cNvSpPr txBox="1">
            <a:spLocks noChangeArrowheads="1"/>
          </p:cNvSpPr>
          <p:nvPr/>
        </p:nvSpPr>
        <p:spPr bwMode="auto">
          <a:xfrm>
            <a:off x="6804025" y="2320925"/>
            <a:ext cx="1152525" cy="27781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a:t>Prikazovalnik</a:t>
            </a:r>
          </a:p>
        </p:txBody>
      </p:sp>
      <p:sp>
        <p:nvSpPr>
          <p:cNvPr id="8202" name="Line 10"/>
          <p:cNvSpPr>
            <a:spLocks noChangeShapeType="1"/>
          </p:cNvSpPr>
          <p:nvPr/>
        </p:nvSpPr>
        <p:spPr bwMode="auto">
          <a:xfrm>
            <a:off x="1763713" y="2462213"/>
            <a:ext cx="431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3" name="Line 11"/>
          <p:cNvSpPr>
            <a:spLocks noChangeShapeType="1"/>
          </p:cNvSpPr>
          <p:nvPr/>
        </p:nvSpPr>
        <p:spPr bwMode="auto">
          <a:xfrm>
            <a:off x="2987675" y="2463800"/>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4" name="Line 12"/>
          <p:cNvSpPr>
            <a:spLocks noChangeShapeType="1"/>
          </p:cNvSpPr>
          <p:nvPr/>
        </p:nvSpPr>
        <p:spPr bwMode="auto">
          <a:xfrm>
            <a:off x="4498975" y="2463800"/>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5" name="Line 13"/>
          <p:cNvSpPr>
            <a:spLocks noChangeShapeType="1"/>
          </p:cNvSpPr>
          <p:nvPr/>
        </p:nvSpPr>
        <p:spPr bwMode="auto">
          <a:xfrm>
            <a:off x="5573713" y="2463800"/>
            <a:ext cx="287337"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6" name="Line 14"/>
          <p:cNvSpPr>
            <a:spLocks noChangeShapeType="1"/>
          </p:cNvSpPr>
          <p:nvPr/>
        </p:nvSpPr>
        <p:spPr bwMode="auto">
          <a:xfrm>
            <a:off x="6515100" y="2463800"/>
            <a:ext cx="28733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7" name="Line 15"/>
          <p:cNvSpPr>
            <a:spLocks noChangeShapeType="1"/>
          </p:cNvSpPr>
          <p:nvPr/>
        </p:nvSpPr>
        <p:spPr bwMode="auto">
          <a:xfrm>
            <a:off x="7956550" y="2478088"/>
            <a:ext cx="4318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8" name="Line 17"/>
          <p:cNvSpPr>
            <a:spLocks noChangeShapeType="1"/>
          </p:cNvSpPr>
          <p:nvPr/>
        </p:nvSpPr>
        <p:spPr bwMode="auto">
          <a:xfrm flipV="1">
            <a:off x="2555875" y="2622550"/>
            <a:ext cx="0" cy="962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9" name="Text Box 18"/>
          <p:cNvSpPr txBox="1">
            <a:spLocks noChangeArrowheads="1"/>
          </p:cNvSpPr>
          <p:nvPr/>
        </p:nvSpPr>
        <p:spPr bwMode="auto">
          <a:xfrm>
            <a:off x="1939925" y="3486150"/>
            <a:ext cx="1223963" cy="10969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a:t>vplivne veličine</a:t>
            </a:r>
          </a:p>
          <a:p>
            <a:pPr algn="ctr" eaLnBrk="1" hangingPunct="1">
              <a:spcBef>
                <a:spcPct val="50000"/>
              </a:spcBef>
              <a:buFontTx/>
              <a:buNone/>
            </a:pPr>
            <a:r>
              <a:rPr lang="sl-SI" altLang="sl-SI" sz="1200"/>
              <a:t>(temperatura, tlak, vlaga, vibracije …)</a:t>
            </a:r>
          </a:p>
        </p:txBody>
      </p:sp>
      <p:sp>
        <p:nvSpPr>
          <p:cNvPr id="8210" name="Line 19"/>
          <p:cNvSpPr>
            <a:spLocks noChangeShapeType="1"/>
          </p:cNvSpPr>
          <p:nvPr/>
        </p:nvSpPr>
        <p:spPr bwMode="auto">
          <a:xfrm flipV="1">
            <a:off x="3913188" y="2767013"/>
            <a:ext cx="11112" cy="8175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11" name="Text Box 20"/>
          <p:cNvSpPr txBox="1">
            <a:spLocks noChangeArrowheads="1"/>
          </p:cNvSpPr>
          <p:nvPr/>
        </p:nvSpPr>
        <p:spPr bwMode="auto">
          <a:xfrm>
            <a:off x="3308350" y="3630613"/>
            <a:ext cx="1223963" cy="7318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a:t>analogno procesiranje</a:t>
            </a:r>
          </a:p>
          <a:p>
            <a:pPr algn="ctr" eaLnBrk="1" hangingPunct="1">
              <a:spcBef>
                <a:spcPct val="50000"/>
              </a:spcBef>
              <a:buFontTx/>
              <a:buNone/>
            </a:pPr>
            <a:r>
              <a:rPr lang="sl-SI" altLang="sl-SI" sz="1200" b="1"/>
              <a:t>SH vezje</a:t>
            </a:r>
            <a:endParaRPr lang="sl-SI" altLang="sl-SI" sz="1200"/>
          </a:p>
        </p:txBody>
      </p:sp>
      <p:sp>
        <p:nvSpPr>
          <p:cNvPr id="8212" name="Line 21"/>
          <p:cNvSpPr>
            <a:spLocks noChangeShapeType="1"/>
          </p:cNvSpPr>
          <p:nvPr/>
        </p:nvSpPr>
        <p:spPr bwMode="auto">
          <a:xfrm flipV="1">
            <a:off x="5137150" y="2857500"/>
            <a:ext cx="11113" cy="727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13" name="Text Box 22"/>
          <p:cNvSpPr txBox="1">
            <a:spLocks noChangeArrowheads="1"/>
          </p:cNvSpPr>
          <p:nvPr/>
        </p:nvSpPr>
        <p:spPr bwMode="auto">
          <a:xfrm>
            <a:off x="4532313" y="3702050"/>
            <a:ext cx="1223962"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a:t>ločljivost</a:t>
            </a:r>
          </a:p>
          <a:p>
            <a:pPr algn="ctr" eaLnBrk="1" hangingPunct="1">
              <a:spcBef>
                <a:spcPct val="50000"/>
              </a:spcBef>
              <a:buFontTx/>
              <a:buNone/>
            </a:pPr>
            <a:r>
              <a:rPr lang="sl-SI" altLang="sl-SI" sz="1200" b="1"/>
              <a:t>dinamika</a:t>
            </a:r>
            <a:endParaRPr lang="sl-SI" altLang="sl-SI" sz="1200"/>
          </a:p>
        </p:txBody>
      </p:sp>
      <p:sp>
        <p:nvSpPr>
          <p:cNvPr id="8214" name="Line 23"/>
          <p:cNvSpPr>
            <a:spLocks noChangeShapeType="1"/>
          </p:cNvSpPr>
          <p:nvPr/>
        </p:nvSpPr>
        <p:spPr bwMode="auto">
          <a:xfrm flipV="1">
            <a:off x="6227763" y="2838450"/>
            <a:ext cx="0" cy="7461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15" name="Text Box 24"/>
          <p:cNvSpPr txBox="1">
            <a:spLocks noChangeArrowheads="1"/>
          </p:cNvSpPr>
          <p:nvPr/>
        </p:nvSpPr>
        <p:spPr bwMode="auto">
          <a:xfrm>
            <a:off x="5611813" y="3702050"/>
            <a:ext cx="1223962" cy="5492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a:t>hitrost</a:t>
            </a:r>
          </a:p>
          <a:p>
            <a:pPr algn="ctr" eaLnBrk="1" hangingPunct="1">
              <a:spcBef>
                <a:spcPct val="50000"/>
              </a:spcBef>
              <a:buFontTx/>
              <a:buNone/>
            </a:pPr>
            <a:r>
              <a:rPr lang="sl-SI" altLang="sl-SI" sz="1200" b="1"/>
              <a:t>spomin</a:t>
            </a:r>
            <a:endParaRPr lang="sl-SI" altLang="sl-SI" sz="1200"/>
          </a:p>
        </p:txBody>
      </p:sp>
      <p:pic>
        <p:nvPicPr>
          <p:cNvPr id="8216" name="Picture 26" descr="296-28-TSSOP"/>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24375" y="1630363"/>
            <a:ext cx="9001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Picture 2" descr="http://www.blazedisplay.com/uploadFile/LCD_Display_Control_Board_for_Dispenser_CPU.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7838" y="1601788"/>
            <a:ext cx="1128712"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Picture 4" descr="http://img.directindustry.com/images_di/photo-mg/stainless-steel-low-pressure-pressure-sensors-7499-5127927.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24050" y="1412875"/>
            <a:ext cx="13303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9" name="Picture 6" descr="http://upload.wikimedia.org/wikipedia/commons/b/b0/Ignite_Ia_microprocessor.JPG"/>
          <p:cNvPicPr>
            <a:picLocks noChangeAspect="1" noChangeArrowheads="1"/>
          </p:cNvPicPr>
          <p:nvPr/>
        </p:nvPicPr>
        <p:blipFill>
          <a:blip r:embed="rId5">
            <a:clrChange>
              <a:clrFrom>
                <a:srgbClr val="D5D7D6"/>
              </a:clrFrom>
              <a:clrTo>
                <a:srgbClr val="D5D7D6">
                  <a:alpha val="0"/>
                </a:srgbClr>
              </a:clrTo>
            </a:clrChange>
            <a:extLst>
              <a:ext uri="{28A0092B-C50C-407E-A947-70E740481C1C}">
                <a14:useLocalDpi xmlns:a14="http://schemas.microsoft.com/office/drawing/2010/main"/>
              </a:ext>
            </a:extLst>
          </a:blip>
          <a:srcRect/>
          <a:stretch>
            <a:fillRect/>
          </a:stretch>
        </p:blipFill>
        <p:spPr bwMode="auto">
          <a:xfrm>
            <a:off x="5580063" y="1609725"/>
            <a:ext cx="99377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Picture 10" descr="D:\gregorjevi dokumenti\My Pictures\slikanje starih instrumentov\stari instrumenti neobdelano\izbrane\slikanje stari instrumentov vse neobdelano 235.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17913" y="5011963"/>
            <a:ext cx="1458143" cy="169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Picture 12" descr="D:\gregorjevi dokumenti\My Pictures\slikanje starih instrumentov\stari instrumenti neobdelano\izbrane\slikanje stari instrumentov vse neobdelano 316.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56275" y="4911303"/>
            <a:ext cx="1191989" cy="176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Picture 13" descr="D:\gregorjevi dokumenti\My Pictures\slikanje starih instrumentov\stari instrumenti neobdelano\izbrane\slikanje stari instrumentov vse neobdelano 236.jpg"/>
          <p:cNvPicPr>
            <a:picLocks noChangeAspect="1" noChangeArrowheads="1"/>
          </p:cNvPicPr>
          <p:nvPr/>
        </p:nvPicPr>
        <p:blipFill>
          <a:blip r:embed="rId8">
            <a:clrChange>
              <a:clrFrom>
                <a:srgbClr val="F9F9F9"/>
              </a:clrFrom>
              <a:clrTo>
                <a:srgbClr val="F9F9F9">
                  <a:alpha val="0"/>
                </a:srgbClr>
              </a:clrTo>
            </a:clrChange>
            <a:extLst>
              <a:ext uri="{28A0092B-C50C-407E-A947-70E740481C1C}">
                <a14:useLocalDpi xmlns:a14="http://schemas.microsoft.com/office/drawing/2010/main"/>
              </a:ext>
            </a:extLst>
          </a:blip>
          <a:srcRect/>
          <a:stretch>
            <a:fillRect/>
          </a:stretch>
        </p:blipFill>
        <p:spPr bwMode="auto">
          <a:xfrm>
            <a:off x="900113" y="5153025"/>
            <a:ext cx="25288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8" name="Picture 14" descr="D:\gregorjevi dokumenti\My Pictures\slikanje starih instrumentov\stari instrumenti neobdelano\izbrane\slikanje stari instrumentov vse neobdelano 263.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243379" y="5033596"/>
            <a:ext cx="1433077" cy="1707772"/>
          </a:xfrm>
          <a:prstGeom prst="trapezoid">
            <a:avLst>
              <a:gd name="adj" fmla="val 1375"/>
            </a:avLst>
          </a:prstGeom>
          <a:noFill/>
          <a:extLst>
            <a:ext uri="{909E8E84-426E-40DD-AFC4-6F175D3DCCD1}">
              <a14:hiddenFill xmlns:a14="http://schemas.microsoft.com/office/drawing/2010/main">
                <a:solidFill>
                  <a:srgbClr val="FFFFFF"/>
                </a:solidFill>
              </a14:hiddenFill>
            </a:ext>
          </a:extLst>
        </p:spPr>
      </p:pic>
      <p:sp>
        <p:nvSpPr>
          <p:cNvPr id="3" name="PoljeZBesedilom 2"/>
          <p:cNvSpPr txBox="1"/>
          <p:nvPr/>
        </p:nvSpPr>
        <p:spPr>
          <a:xfrm>
            <a:off x="6165850" y="6457950"/>
            <a:ext cx="2943225" cy="252413"/>
          </a:xfrm>
          <a:prstGeom prst="rect">
            <a:avLst/>
          </a:prstGeom>
          <a:noFill/>
        </p:spPr>
        <p:txBody>
          <a:bodyPr wrap="none">
            <a:spAutoFit/>
          </a:bodyPr>
          <a:lstStyle/>
          <a:p>
            <a:pPr>
              <a:defRPr/>
            </a:pPr>
            <a:r>
              <a:rPr lang="sl-SI" sz="1050" dirty="0">
                <a:latin typeface="Cambria" panose="02040503050406030204" pitchFamily="18" charset="0"/>
              </a:rPr>
              <a:t>Merilni inštrumenti iz muzeja FE (2. nadstropje)</a:t>
            </a:r>
          </a:p>
        </p:txBody>
      </p:sp>
      <p:sp>
        <p:nvSpPr>
          <p:cNvPr id="8225" name="Text Box 2"/>
          <p:cNvSpPr txBox="1">
            <a:spLocks noChangeArrowheads="1"/>
          </p:cNvSpPr>
          <p:nvPr/>
        </p:nvSpPr>
        <p:spPr bwMode="auto">
          <a:xfrm rot="-2145180">
            <a:off x="64433" y="1820639"/>
            <a:ext cx="15684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b="1" dirty="0">
                <a:latin typeface="Cambria" pitchFamily="18" charset="0"/>
              </a:rPr>
              <a:t>MODERNI</a:t>
            </a:r>
          </a:p>
          <a:p>
            <a:pPr eaLnBrk="1" hangingPunct="1">
              <a:spcBef>
                <a:spcPct val="0"/>
              </a:spcBef>
              <a:buFontTx/>
              <a:buNone/>
            </a:pPr>
            <a:r>
              <a:rPr lang="sl-SI" altLang="sl-SI" sz="1600" b="1" dirty="0">
                <a:latin typeface="Cambria" pitchFamily="18" charset="0"/>
              </a:rPr>
              <a:t>UNIVERZALNI</a:t>
            </a:r>
          </a:p>
        </p:txBody>
      </p:sp>
      <p:sp>
        <p:nvSpPr>
          <p:cNvPr id="8226" name="Text Box 2"/>
          <p:cNvSpPr txBox="1">
            <a:spLocks noChangeArrowheads="1"/>
          </p:cNvSpPr>
          <p:nvPr/>
        </p:nvSpPr>
        <p:spPr bwMode="auto">
          <a:xfrm rot="-2145180">
            <a:off x="52788" y="4860925"/>
            <a:ext cx="14366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b="1" dirty="0">
                <a:latin typeface="Cambria" pitchFamily="18" charset="0"/>
              </a:rPr>
              <a:t>KLASIČNI</a:t>
            </a:r>
          </a:p>
          <a:p>
            <a:pPr eaLnBrk="1" hangingPunct="1">
              <a:spcBef>
                <a:spcPct val="0"/>
              </a:spcBef>
              <a:buFontTx/>
              <a:buNone/>
            </a:pPr>
            <a:r>
              <a:rPr lang="sl-SI" altLang="sl-SI" sz="1600" b="1" dirty="0">
                <a:latin typeface="Cambria" pitchFamily="18" charset="0"/>
              </a:rPr>
              <a:t>NAMENSKI</a:t>
            </a:r>
          </a:p>
        </p:txBody>
      </p:sp>
    </p:spTree>
    <p:extLst>
      <p:ext uri="{BB962C8B-B14F-4D97-AF65-F5344CB8AC3E}">
        <p14:creationId xmlns:p14="http://schemas.microsoft.com/office/powerpoint/2010/main" val="3056596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838200" y="1524000"/>
            <a:ext cx="16271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l-SI" altLang="sl-SI" sz="3200" b="1">
                <a:effectLst>
                  <a:outerShdw blurRad="38100" dist="38100" dir="2700000" algn="tl">
                    <a:srgbClr val="FFFFFF"/>
                  </a:outerShdw>
                </a:effectLst>
                <a:latin typeface="Arial" charset="0"/>
              </a:rPr>
              <a:t>Dejstva</a:t>
            </a:r>
          </a:p>
        </p:txBody>
      </p:sp>
      <p:sp>
        <p:nvSpPr>
          <p:cNvPr id="72707" name="Text Box 3"/>
          <p:cNvSpPr txBox="1">
            <a:spLocks noChangeArrowheads="1"/>
          </p:cNvSpPr>
          <p:nvPr/>
        </p:nvSpPr>
        <p:spPr bwMode="auto">
          <a:xfrm>
            <a:off x="1219200" y="2349500"/>
            <a:ext cx="64484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77825" indent="-377825"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pPr>
            <a:r>
              <a:rPr lang="sl-SI" altLang="sl-SI" sz="1800">
                <a:latin typeface="Arial" charset="0"/>
              </a:rPr>
              <a:t>Nacionalna metrološka infrastruktura je strateškega pomena za razvoj vseh sektorjev in dejavnosti v državi, še posebno v primerih mednarodnega sodelovanja ter izmenjavi dobrin in storitev. </a:t>
            </a:r>
          </a:p>
          <a:p>
            <a:pPr eaLnBrk="1" hangingPunct="1">
              <a:spcBef>
                <a:spcPct val="0"/>
              </a:spcBef>
            </a:pPr>
            <a:endParaRPr lang="sl-SI" altLang="sl-SI" sz="1800">
              <a:latin typeface="Arial" charset="0"/>
            </a:endParaRPr>
          </a:p>
          <a:p>
            <a:pPr eaLnBrk="1" hangingPunct="1">
              <a:spcBef>
                <a:spcPct val="0"/>
              </a:spcBef>
            </a:pPr>
            <a:r>
              <a:rPr lang="sl-SI" altLang="sl-SI" sz="1800">
                <a:latin typeface="Arial" charset="0"/>
              </a:rPr>
              <a:t>Nacionalne metrološke institucije (NMI) postajajo čedalje bolj povezane z nacionalnimi vladnimi strukturami.</a:t>
            </a:r>
          </a:p>
          <a:p>
            <a:pPr eaLnBrk="1" hangingPunct="1">
              <a:spcBef>
                <a:spcPct val="0"/>
              </a:spcBef>
            </a:pPr>
            <a:endParaRPr lang="sl-SI" altLang="sl-SI" sz="1800">
              <a:latin typeface="Arial" charset="0"/>
            </a:endParaRPr>
          </a:p>
          <a:p>
            <a:pPr eaLnBrk="1" hangingPunct="1">
              <a:spcBef>
                <a:spcPct val="0"/>
              </a:spcBef>
            </a:pPr>
            <a:r>
              <a:rPr lang="sl-SI" altLang="sl-SI" sz="1800">
                <a:latin typeface="Arial" charset="0"/>
              </a:rPr>
              <a:t>NMI postajajo v globalnem prostoru čedalje bolj medsebojno odvisne ter se dopolnjujejo.</a:t>
            </a:r>
          </a:p>
        </p:txBody>
      </p:sp>
      <p:pic>
        <p:nvPicPr>
          <p:cNvPr id="72708"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92950" y="4365625"/>
            <a:ext cx="1474788"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5257800" y="2954338"/>
            <a:ext cx="2133600" cy="1447800"/>
          </a:xfrm>
          <a:prstGeom prst="rect">
            <a:avLst/>
          </a:prstGeom>
          <a:solidFill>
            <a:srgbClr val="FF99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3731" name="Rectangle 3"/>
          <p:cNvSpPr>
            <a:spLocks noChangeArrowheads="1"/>
          </p:cNvSpPr>
          <p:nvPr/>
        </p:nvSpPr>
        <p:spPr bwMode="auto">
          <a:xfrm>
            <a:off x="1600200" y="2878138"/>
            <a:ext cx="1600200" cy="1447800"/>
          </a:xfrm>
          <a:prstGeom prst="rect">
            <a:avLst/>
          </a:prstGeom>
          <a:solidFill>
            <a:srgbClr val="FF99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64516" name="Text Box 4"/>
          <p:cNvSpPr txBox="1">
            <a:spLocks noChangeArrowheads="1"/>
          </p:cNvSpPr>
          <p:nvPr/>
        </p:nvSpPr>
        <p:spPr bwMode="auto">
          <a:xfrm>
            <a:off x="838200" y="1201738"/>
            <a:ext cx="6062663"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l-SI" altLang="sl-SI" sz="3200" b="1">
                <a:effectLst>
                  <a:outerShdw blurRad="38100" dist="38100" dir="2700000" algn="tl">
                    <a:srgbClr val="FFFFFF"/>
                  </a:outerShdw>
                </a:effectLst>
                <a:latin typeface="Arial" charset="0"/>
              </a:rPr>
              <a:t>EU klasifikacija</a:t>
            </a:r>
          </a:p>
          <a:p>
            <a:pPr>
              <a:defRPr/>
            </a:pPr>
            <a:r>
              <a:rPr lang="sl-SI" altLang="sl-SI" sz="2000" b="1">
                <a:effectLst>
                  <a:outerShdw blurRad="38100" dist="38100" dir="2700000" algn="tl">
                    <a:srgbClr val="FFFFFF"/>
                  </a:outerShdw>
                </a:effectLst>
                <a:latin typeface="Arial" charset="0"/>
              </a:rPr>
              <a:t>Metrologija kot izrazito “demand driven science”</a:t>
            </a:r>
          </a:p>
        </p:txBody>
      </p:sp>
      <p:sp>
        <p:nvSpPr>
          <p:cNvPr id="73733" name="Text Box 5"/>
          <p:cNvSpPr txBox="1">
            <a:spLocks noChangeArrowheads="1"/>
          </p:cNvSpPr>
          <p:nvPr/>
        </p:nvSpPr>
        <p:spPr bwMode="auto">
          <a:xfrm>
            <a:off x="896938" y="2205038"/>
            <a:ext cx="7924800" cy="400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77825" indent="-377825"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pPr>
            <a:r>
              <a:rPr lang="sl-SI" altLang="sl-SI" sz="1600" dirty="0">
                <a:latin typeface="Arial" charset="0"/>
              </a:rPr>
              <a:t>Metrologija (v EU </a:t>
            </a:r>
            <a:r>
              <a:rPr lang="sl-SI" altLang="sl-SI" sz="1600" i="1" dirty="0" err="1">
                <a:latin typeface="Arial" charset="0"/>
              </a:rPr>
              <a:t>Test&amp;Measurement</a:t>
            </a:r>
            <a:r>
              <a:rPr lang="sl-SI" altLang="sl-SI" sz="1600" dirty="0">
                <a:latin typeface="Arial" charset="0"/>
              </a:rPr>
              <a:t>) v industrijskih procesih.</a:t>
            </a:r>
          </a:p>
          <a:p>
            <a:pPr lvl="2" eaLnBrk="1" hangingPunct="1">
              <a:spcBef>
                <a:spcPct val="0"/>
              </a:spcBef>
              <a:buFontTx/>
              <a:buNone/>
            </a:pPr>
            <a:endParaRPr lang="sl-SI" altLang="sl-SI" sz="1600" dirty="0">
              <a:latin typeface="Arial" charset="0"/>
            </a:endParaRPr>
          </a:p>
          <a:p>
            <a:pPr lvl="2" eaLnBrk="1" hangingPunct="1">
              <a:spcBef>
                <a:spcPct val="0"/>
              </a:spcBef>
              <a:buFontTx/>
              <a:buNone/>
            </a:pPr>
            <a:r>
              <a:rPr lang="sl-SI" altLang="sl-SI" sz="1600" dirty="0">
                <a:latin typeface="Arial" charset="0"/>
              </a:rPr>
              <a:t>nekoč:				danes:</a:t>
            </a:r>
          </a:p>
          <a:p>
            <a:pPr lvl="2" eaLnBrk="1" hangingPunct="1">
              <a:spcBef>
                <a:spcPct val="0"/>
              </a:spcBef>
              <a:buFontTx/>
              <a:buNone/>
            </a:pPr>
            <a:endParaRPr lang="sl-SI" altLang="sl-SI" sz="1600" dirty="0">
              <a:latin typeface="Arial" charset="0"/>
            </a:endParaRPr>
          </a:p>
          <a:p>
            <a:pPr lvl="2" eaLnBrk="1" hangingPunct="1">
              <a:spcBef>
                <a:spcPct val="0"/>
              </a:spcBef>
              <a:buFontTx/>
              <a:buNone/>
            </a:pPr>
            <a:r>
              <a:rPr lang="sl-SI" altLang="sl-SI" sz="1600" dirty="0">
                <a:latin typeface="Arial Narrow" pitchFamily="34" charset="0"/>
              </a:rPr>
              <a:t>za merjenje, 			izboljšave, razvoj</a:t>
            </a:r>
          </a:p>
          <a:p>
            <a:pPr lvl="2" eaLnBrk="1" hangingPunct="1">
              <a:spcBef>
                <a:spcPct val="0"/>
              </a:spcBef>
              <a:buFontTx/>
              <a:buNone/>
            </a:pPr>
            <a:r>
              <a:rPr lang="sl-SI" altLang="sl-SI" sz="1600" dirty="0" err="1">
                <a:latin typeface="Arial Narrow" pitchFamily="34" charset="0"/>
              </a:rPr>
              <a:t>kontorolo</a:t>
            </a:r>
            <a:r>
              <a:rPr lang="sl-SI" altLang="sl-SI" sz="1600" dirty="0">
                <a:latin typeface="Arial Narrow" pitchFamily="34" charset="0"/>
              </a:rPr>
              <a:t> in 				znanosti, inovacije</a:t>
            </a:r>
          </a:p>
          <a:p>
            <a:pPr lvl="2" eaLnBrk="1" hangingPunct="1">
              <a:spcBef>
                <a:spcPct val="0"/>
              </a:spcBef>
              <a:buFontTx/>
              <a:buNone/>
            </a:pPr>
            <a:r>
              <a:rPr lang="sl-SI" altLang="sl-SI" sz="1600" dirty="0">
                <a:latin typeface="Arial Narrow" pitchFamily="34" charset="0"/>
              </a:rPr>
              <a:t>preskušanje</a:t>
            </a:r>
          </a:p>
          <a:p>
            <a:pPr eaLnBrk="1" hangingPunct="1">
              <a:spcBef>
                <a:spcPct val="0"/>
              </a:spcBef>
              <a:buFontTx/>
              <a:buNone/>
            </a:pPr>
            <a:endParaRPr lang="sl-SI" altLang="sl-SI" sz="1600" dirty="0">
              <a:latin typeface="Arial" charset="0"/>
            </a:endParaRPr>
          </a:p>
          <a:p>
            <a:pPr eaLnBrk="1" hangingPunct="1">
              <a:spcBef>
                <a:spcPct val="0"/>
              </a:spcBef>
              <a:buFontTx/>
              <a:buNone/>
            </a:pPr>
            <a:endParaRPr lang="sl-SI" altLang="sl-SI" sz="1600" dirty="0">
              <a:latin typeface="Arial" charset="0"/>
            </a:endParaRPr>
          </a:p>
          <a:p>
            <a:pPr eaLnBrk="1" hangingPunct="1">
              <a:spcBef>
                <a:spcPct val="0"/>
              </a:spcBef>
            </a:pPr>
            <a:r>
              <a:rPr lang="sl-SI" altLang="sl-SI" sz="1600" dirty="0">
                <a:latin typeface="Arial" charset="0"/>
              </a:rPr>
              <a:t>Metrologija (v EU </a:t>
            </a:r>
            <a:r>
              <a:rPr lang="sl-SI" altLang="sl-SI" sz="1600" i="1" dirty="0" err="1">
                <a:latin typeface="Arial" charset="0"/>
              </a:rPr>
              <a:t>Metrology</a:t>
            </a:r>
            <a:r>
              <a:rPr lang="sl-SI" altLang="sl-SI" sz="1600" dirty="0">
                <a:latin typeface="Arial" charset="0"/>
              </a:rPr>
              <a:t>) v znanosti za potrjevanje znanstvenih hipotez ali načrtovanje novih dognanj.</a:t>
            </a:r>
          </a:p>
          <a:p>
            <a:pPr eaLnBrk="1" hangingPunct="1">
              <a:spcBef>
                <a:spcPct val="0"/>
              </a:spcBef>
            </a:pPr>
            <a:endParaRPr lang="sl-SI" altLang="sl-SI" sz="1600" dirty="0">
              <a:latin typeface="Arial" charset="0"/>
            </a:endParaRPr>
          </a:p>
          <a:p>
            <a:pPr eaLnBrk="1" hangingPunct="1">
              <a:spcBef>
                <a:spcPct val="0"/>
              </a:spcBef>
            </a:pPr>
            <a:r>
              <a:rPr lang="sl-SI" altLang="sl-SI" sz="1600" dirty="0">
                <a:latin typeface="Arial" charset="0"/>
              </a:rPr>
              <a:t>Metrologija kot temelj tehniške harmonizacije, ki je predpogoj za prost pretok blaga in storitev, zaščito človeka in okolja (nacionalna etalonska baza, preskušanje - </a:t>
            </a:r>
            <a:r>
              <a:rPr lang="sl-SI" altLang="sl-SI" sz="1600" i="1" dirty="0" err="1">
                <a:latin typeface="Arial" charset="0"/>
              </a:rPr>
              <a:t>testing</a:t>
            </a:r>
            <a:r>
              <a:rPr lang="sl-SI" altLang="sl-SI" sz="1600" dirty="0">
                <a:latin typeface="Arial" charset="0"/>
              </a:rPr>
              <a:t>, ugotavljanje skladnosti – </a:t>
            </a:r>
            <a:r>
              <a:rPr lang="sl-SI" altLang="sl-SI" sz="1600" i="1" dirty="0" err="1">
                <a:latin typeface="Arial" charset="0"/>
              </a:rPr>
              <a:t>conformity</a:t>
            </a:r>
            <a:r>
              <a:rPr lang="sl-SI" altLang="sl-SI" sz="1600" i="1" dirty="0">
                <a:latin typeface="Arial" charset="0"/>
              </a:rPr>
              <a:t> </a:t>
            </a:r>
            <a:r>
              <a:rPr lang="sl-SI" altLang="sl-SI" sz="1600" i="1" dirty="0" err="1">
                <a:latin typeface="Arial" charset="0"/>
              </a:rPr>
              <a:t>assessment</a:t>
            </a:r>
            <a:r>
              <a:rPr lang="sl-SI" altLang="sl-SI" sz="1600" dirty="0">
                <a:latin typeface="Arial" charset="0"/>
              </a:rPr>
              <a:t>, tehniška zakonodaja).</a:t>
            </a:r>
          </a:p>
        </p:txBody>
      </p:sp>
      <p:sp>
        <p:nvSpPr>
          <p:cNvPr id="73734" name="AutoShape 6"/>
          <p:cNvSpPr>
            <a:spLocks noChangeArrowheads="1"/>
          </p:cNvSpPr>
          <p:nvPr/>
        </p:nvSpPr>
        <p:spPr bwMode="auto">
          <a:xfrm>
            <a:off x="3200400" y="3335338"/>
            <a:ext cx="2057400" cy="609600"/>
          </a:xfrm>
          <a:prstGeom prst="rightArrow">
            <a:avLst>
              <a:gd name="adj1" fmla="val 50000"/>
              <a:gd name="adj2" fmla="val 84375"/>
            </a:avLst>
          </a:prstGeom>
          <a:solidFill>
            <a:srgbClr val="FF99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endParaRPr lang="en-GB" altLang="sl-SI" sz="2400">
              <a:latin typeface="Times New Roman" pitchFamily="18" charset="0"/>
            </a:endParaRPr>
          </a:p>
        </p:txBody>
      </p:sp>
      <p:pic>
        <p:nvPicPr>
          <p:cNvPr id="7"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8"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4755" name="Rectangle 3"/>
          <p:cNvSpPr>
            <a:spLocks noChangeArrowheads="1"/>
          </p:cNvSpPr>
          <p:nvPr/>
        </p:nvSpPr>
        <p:spPr bwMode="auto">
          <a:xfrm>
            <a:off x="4062413"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4756" name="Rectangle 4"/>
          <p:cNvSpPr>
            <a:spLocks noChangeArrowheads="1"/>
          </p:cNvSpPr>
          <p:nvPr/>
        </p:nvSpPr>
        <p:spPr bwMode="auto">
          <a:xfrm>
            <a:off x="2557463" y="1624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74757" name="Object 5"/>
          <p:cNvGraphicFramePr>
            <a:graphicFrameLocks noChangeAspect="1"/>
          </p:cNvGraphicFramePr>
          <p:nvPr/>
        </p:nvGraphicFramePr>
        <p:xfrm>
          <a:off x="1619250" y="836613"/>
          <a:ext cx="5767388" cy="5167312"/>
        </p:xfrm>
        <a:graphic>
          <a:graphicData uri="http://schemas.openxmlformats.org/presentationml/2006/ole">
            <mc:AlternateContent xmlns:mc="http://schemas.openxmlformats.org/markup-compatibility/2006">
              <mc:Choice xmlns:v="urn:schemas-microsoft-com:vml" Requires="v">
                <p:oleObj spid="_x0000_s74862" r:id="rId4" imgW="4026408" imgH="3608832" progId="Word.Picture.8">
                  <p:embed/>
                </p:oleObj>
              </mc:Choice>
              <mc:Fallback>
                <p:oleObj r:id="rId4" imgW="4026408" imgH="3608832" progId="Word.Picture.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0" y="836613"/>
                        <a:ext cx="5767388" cy="51673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4758" name="Text Box 6"/>
          <p:cNvSpPr txBox="1">
            <a:spLocks noChangeArrowheads="1"/>
          </p:cNvSpPr>
          <p:nvPr/>
        </p:nvSpPr>
        <p:spPr bwMode="auto">
          <a:xfrm>
            <a:off x="2555875" y="6092825"/>
            <a:ext cx="426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a:latin typeface="Arial" charset="0"/>
                <a:cs typeface="Arial" charset="0"/>
              </a:rPr>
              <a:t> </a:t>
            </a:r>
            <a:r>
              <a:rPr lang="en-GB" altLang="sl-SI" sz="1600">
                <a:latin typeface="Arial" charset="0"/>
                <a:cs typeface="Arial" charset="0"/>
              </a:rPr>
              <a:t>Organizacijska struktura Metrske konvencije</a:t>
            </a:r>
            <a:r>
              <a:rPr lang="sl-SI" altLang="sl-SI" sz="1600">
                <a:latin typeface="Times New Roman" pitchFamily="18" charset="0"/>
              </a:rPr>
              <a:t> </a:t>
            </a:r>
          </a:p>
        </p:txBody>
      </p:sp>
      <p:pic>
        <p:nvPicPr>
          <p:cNvPr id="7" name="Picture 5" descr="LMK-logo-clr-0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8" name="Picture 7" descr="UL_logo-02.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im_bipm_hom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2200" y="2057400"/>
            <a:ext cx="275431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5780" name="Rectangle 4"/>
          <p:cNvSpPr>
            <a:spLocks noChangeArrowheads="1"/>
          </p:cNvSpPr>
          <p:nvPr/>
        </p:nvSpPr>
        <p:spPr bwMode="auto">
          <a:xfrm>
            <a:off x="4062413" y="2209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5781" name="Rectangle 5"/>
          <p:cNvSpPr>
            <a:spLocks noChangeArrowheads="1"/>
          </p:cNvSpPr>
          <p:nvPr/>
        </p:nvSpPr>
        <p:spPr bwMode="auto">
          <a:xfrm>
            <a:off x="2557463" y="1624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5782" name="Rectangle 6"/>
          <p:cNvSpPr>
            <a:spLocks noChangeArrowheads="1"/>
          </p:cNvSpPr>
          <p:nvPr/>
        </p:nvSpPr>
        <p:spPr bwMode="auto">
          <a:xfrm>
            <a:off x="3976688" y="3119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7578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1676400"/>
            <a:ext cx="1905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8"/>
          <p:cNvSpPr>
            <a:spLocks noChangeArrowheads="1"/>
          </p:cNvSpPr>
          <p:nvPr/>
        </p:nvSpPr>
        <p:spPr bwMode="auto">
          <a:xfrm>
            <a:off x="533400" y="2667000"/>
            <a:ext cx="6553200" cy="344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62000" indent="-30480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600">
              <a:latin typeface="Arial" charset="0"/>
            </a:endParaRPr>
          </a:p>
          <a:p>
            <a:pPr eaLnBrk="1" hangingPunct="1">
              <a:spcBef>
                <a:spcPct val="0"/>
              </a:spcBef>
              <a:buFontTx/>
              <a:buNone/>
            </a:pPr>
            <a:r>
              <a:rPr lang="sl-SI" altLang="sl-SI" sz="1600">
                <a:latin typeface="Arial" charset="0"/>
                <a:cs typeface="Times New Roman" pitchFamily="18" charset="0"/>
              </a:rPr>
              <a:t>Mednarodni mer</a:t>
            </a:r>
            <a:r>
              <a:rPr lang="sl-SI" altLang="sl-SI" sz="1600">
                <a:latin typeface="Arial" charset="0"/>
              </a:rPr>
              <a:t>o</a:t>
            </a:r>
            <a:r>
              <a:rPr lang="sl-SI" altLang="sl-SI" sz="1600">
                <a:latin typeface="Arial" charset="0"/>
                <a:cs typeface="Times New Roman" pitchFamily="18" charset="0"/>
              </a:rPr>
              <a:t>slovni sistem koordinira in vodi </a:t>
            </a:r>
            <a:r>
              <a:rPr lang="sl-SI" altLang="sl-SI" sz="1600" b="1">
                <a:latin typeface="Arial" charset="0"/>
                <a:cs typeface="Times New Roman" pitchFamily="18" charset="0"/>
              </a:rPr>
              <a:t>Mednarodni </a:t>
            </a:r>
            <a:r>
              <a:rPr lang="sl-SI" altLang="sl-SI" sz="1600" b="1">
                <a:solidFill>
                  <a:schemeClr val="bg1"/>
                </a:solidFill>
                <a:latin typeface="Arial" charset="0"/>
                <a:cs typeface="Times New Roman" pitchFamily="18" charset="0"/>
              </a:rPr>
              <a:t>urad za</a:t>
            </a:r>
            <a:r>
              <a:rPr lang="sl-SI" altLang="sl-SI" sz="1600" b="1">
                <a:latin typeface="Arial" charset="0"/>
                <a:cs typeface="Times New Roman" pitchFamily="18" charset="0"/>
              </a:rPr>
              <a:t> mere in ute</a:t>
            </a:r>
            <a:r>
              <a:rPr lang="sl-SI" altLang="sl-SI" sz="1600" b="1">
                <a:latin typeface="Arial" charset="0"/>
              </a:rPr>
              <a:t>ž</a:t>
            </a:r>
            <a:r>
              <a:rPr lang="sl-SI" altLang="sl-SI" sz="1600" b="1">
                <a:latin typeface="Arial" charset="0"/>
                <a:cs typeface="Times New Roman" pitchFamily="18" charset="0"/>
              </a:rPr>
              <a:t>i – BIPM (Bureau International des Poids et </a:t>
            </a:r>
            <a:r>
              <a:rPr lang="sl-SI" altLang="sl-SI" sz="1600" b="1">
                <a:solidFill>
                  <a:schemeClr val="bg1"/>
                </a:solidFill>
                <a:latin typeface="Arial" charset="0"/>
                <a:cs typeface="Times New Roman" pitchFamily="18" charset="0"/>
              </a:rPr>
              <a:t>Mesures).</a:t>
            </a:r>
            <a:r>
              <a:rPr lang="sl-SI" altLang="sl-SI" sz="1400">
                <a:latin typeface="Arial" charset="0"/>
                <a:cs typeface="Times New Roman" pitchFamily="18" charset="0"/>
              </a:rPr>
              <a:t> </a:t>
            </a:r>
            <a:endParaRPr lang="sl-SI" altLang="sl-SI" sz="1400">
              <a:latin typeface="Arial" charset="0"/>
            </a:endParaRPr>
          </a:p>
          <a:p>
            <a:pPr eaLnBrk="1" hangingPunct="1">
              <a:spcBef>
                <a:spcPct val="0"/>
              </a:spcBef>
              <a:buFontTx/>
              <a:buNone/>
            </a:pPr>
            <a:endParaRPr lang="en-GB" altLang="sl-SI" sz="1400">
              <a:latin typeface="Arial" charset="0"/>
            </a:endParaRPr>
          </a:p>
          <a:p>
            <a:pPr>
              <a:spcBef>
                <a:spcPct val="0"/>
              </a:spcBef>
              <a:buFontTx/>
              <a:buNone/>
            </a:pPr>
            <a:endParaRPr lang="sl-SI" altLang="sl-SI" sz="1600">
              <a:latin typeface="Arial" charset="0"/>
            </a:endParaRPr>
          </a:p>
          <a:p>
            <a:pPr>
              <a:spcBef>
                <a:spcPct val="0"/>
              </a:spcBef>
              <a:buFontTx/>
              <a:buNone/>
            </a:pPr>
            <a:r>
              <a:rPr lang="sl-SI" altLang="sl-SI" sz="1600">
                <a:latin typeface="Arial" charset="0"/>
                <a:cs typeface="Arial" charset="0"/>
              </a:rPr>
              <a:t>Nalog</a:t>
            </a:r>
            <a:r>
              <a:rPr lang="sl-SI" altLang="sl-SI" sz="1600">
                <a:latin typeface="Arial" charset="0"/>
              </a:rPr>
              <a:t>e</a:t>
            </a:r>
            <a:r>
              <a:rPr lang="sl-SI" altLang="sl-SI" sz="1600">
                <a:latin typeface="Arial" charset="0"/>
                <a:cs typeface="Arial" charset="0"/>
              </a:rPr>
              <a:t> BIPM</a:t>
            </a:r>
            <a:r>
              <a:rPr lang="sl-SI" altLang="sl-SI" sz="1600">
                <a:latin typeface="Arial" charset="0"/>
              </a:rPr>
              <a:t> :</a:t>
            </a:r>
          </a:p>
          <a:p>
            <a:pPr lvl="1">
              <a:spcBef>
                <a:spcPct val="0"/>
              </a:spcBef>
              <a:buFontTx/>
              <a:buChar char="•"/>
            </a:pPr>
            <a:r>
              <a:rPr lang="sl-SI" altLang="sl-SI" sz="1400">
                <a:latin typeface="Arial" charset="0"/>
                <a:cs typeface="Arial" charset="0"/>
              </a:rPr>
              <a:t>zagotov</a:t>
            </a:r>
            <a:r>
              <a:rPr lang="sl-SI" altLang="sl-SI" sz="1400">
                <a:latin typeface="Arial" charset="0"/>
              </a:rPr>
              <a:t>ljanje</a:t>
            </a:r>
            <a:r>
              <a:rPr lang="sl-SI" altLang="sl-SI" sz="1400">
                <a:latin typeface="Arial" charset="0"/>
                <a:cs typeface="Arial" charset="0"/>
              </a:rPr>
              <a:t> enovitost meritev in sledljivost</a:t>
            </a:r>
            <a:r>
              <a:rPr lang="sl-SI" altLang="sl-SI" sz="1400">
                <a:latin typeface="Arial" charset="0"/>
              </a:rPr>
              <a:t>i</a:t>
            </a:r>
            <a:r>
              <a:rPr lang="sl-SI" altLang="sl-SI" sz="1400">
                <a:latin typeface="Arial" charset="0"/>
                <a:cs typeface="Arial" charset="0"/>
              </a:rPr>
              <a:t> do mednarodnega SI sistema</a:t>
            </a:r>
            <a:r>
              <a:rPr lang="sl-SI" altLang="sl-SI" sz="1400">
                <a:latin typeface="Arial" charset="0"/>
              </a:rPr>
              <a:t> </a:t>
            </a:r>
            <a:r>
              <a:rPr lang="sl-SI" altLang="sl-SI" sz="1400">
                <a:latin typeface="Arial" charset="0"/>
                <a:cs typeface="Arial" charset="0"/>
              </a:rPr>
              <a:t>na svetovni ravni</a:t>
            </a:r>
            <a:endParaRPr lang="sl-SI" altLang="sl-SI" sz="1400">
              <a:latin typeface="Arial" charset="0"/>
            </a:endParaRPr>
          </a:p>
          <a:p>
            <a:pPr lvl="1">
              <a:spcBef>
                <a:spcPct val="0"/>
              </a:spcBef>
              <a:buFontTx/>
              <a:buNone/>
            </a:pPr>
            <a:endParaRPr lang="sl-SI" altLang="sl-SI" sz="1400">
              <a:latin typeface="Arial" charset="0"/>
            </a:endParaRPr>
          </a:p>
          <a:p>
            <a:pPr lvl="1">
              <a:spcBef>
                <a:spcPct val="0"/>
              </a:spcBef>
              <a:buFontTx/>
              <a:buChar char="•"/>
            </a:pPr>
            <a:r>
              <a:rPr lang="sl-SI" altLang="sl-SI" sz="1400">
                <a:latin typeface="Arial" charset="0"/>
                <a:cs typeface="Arial" charset="0"/>
              </a:rPr>
              <a:t>raziskovanje na področju merjenja</a:t>
            </a:r>
            <a:endParaRPr lang="sl-SI" altLang="sl-SI" sz="1400">
              <a:latin typeface="Arial" charset="0"/>
            </a:endParaRPr>
          </a:p>
          <a:p>
            <a:pPr lvl="1">
              <a:spcBef>
                <a:spcPct val="0"/>
              </a:spcBef>
              <a:buFontTx/>
              <a:buNone/>
            </a:pPr>
            <a:endParaRPr lang="sl-SI" altLang="sl-SI" sz="1400">
              <a:latin typeface="Arial" charset="0"/>
            </a:endParaRPr>
          </a:p>
          <a:p>
            <a:pPr lvl="1">
              <a:spcBef>
                <a:spcPct val="0"/>
              </a:spcBef>
              <a:buFontTx/>
              <a:buChar char="•"/>
            </a:pPr>
            <a:r>
              <a:rPr lang="sl-SI" altLang="sl-SI" sz="1400">
                <a:latin typeface="Arial" charset="0"/>
                <a:cs typeface="Arial" charset="0"/>
              </a:rPr>
              <a:t>organizacija ključnih medlaboratorijskih primerjav</a:t>
            </a:r>
            <a:endParaRPr lang="sl-SI" altLang="sl-SI" sz="1400">
              <a:latin typeface="Arial" charset="0"/>
            </a:endParaRPr>
          </a:p>
          <a:p>
            <a:pPr lvl="1">
              <a:spcBef>
                <a:spcPct val="0"/>
              </a:spcBef>
              <a:buFontTx/>
              <a:buNone/>
            </a:pPr>
            <a:endParaRPr lang="sl-SI" altLang="sl-SI" sz="1400">
              <a:latin typeface="Arial" charset="0"/>
            </a:endParaRPr>
          </a:p>
          <a:p>
            <a:pPr lvl="1">
              <a:spcBef>
                <a:spcPct val="0"/>
              </a:spcBef>
              <a:buFontTx/>
              <a:buChar char="•"/>
            </a:pPr>
            <a:r>
              <a:rPr lang="sl-SI" altLang="sl-SI" sz="1400">
                <a:latin typeface="Arial" charset="0"/>
                <a:cs typeface="Arial" charset="0"/>
              </a:rPr>
              <a:t>kalibracija nekaterih etalonov za države podpisnice Metrske konvencije. </a:t>
            </a:r>
          </a:p>
        </p:txBody>
      </p:sp>
      <p:sp>
        <p:nvSpPr>
          <p:cNvPr id="75785" name="Rectangle 9"/>
          <p:cNvSpPr>
            <a:spLocks noChangeArrowheads="1"/>
          </p:cNvSpPr>
          <p:nvPr/>
        </p:nvSpPr>
        <p:spPr bwMode="auto">
          <a:xfrm>
            <a:off x="233363" y="24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75786" name="Picture 10" descr="im_bipm_home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33800" y="1036638"/>
            <a:ext cx="4614863"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7" name="Rectangle 11"/>
          <p:cNvSpPr>
            <a:spLocks noChangeArrowheads="1"/>
          </p:cNvSpPr>
          <p:nvPr/>
        </p:nvSpPr>
        <p:spPr bwMode="auto">
          <a:xfrm>
            <a:off x="1947863" y="24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12" name="Picture 5" descr="LMK-logo-clr-0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13" name="Picture 7" descr="UL_logo-02.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6803" name="Rectangle 3"/>
          <p:cNvSpPr>
            <a:spLocks noChangeArrowheads="1"/>
          </p:cNvSpPr>
          <p:nvPr/>
        </p:nvSpPr>
        <p:spPr bwMode="auto">
          <a:xfrm>
            <a:off x="2362200" y="1738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76804" name="Object 4"/>
          <p:cNvGraphicFramePr>
            <a:graphicFrameLocks noChangeAspect="1"/>
          </p:cNvGraphicFramePr>
          <p:nvPr/>
        </p:nvGraphicFramePr>
        <p:xfrm>
          <a:off x="1295400" y="1295400"/>
          <a:ext cx="6172200" cy="4722813"/>
        </p:xfrm>
        <a:graphic>
          <a:graphicData uri="http://schemas.openxmlformats.org/presentationml/2006/ole">
            <mc:AlternateContent xmlns:mc="http://schemas.openxmlformats.org/markup-compatibility/2006">
              <mc:Choice xmlns:v="urn:schemas-microsoft-com:vml" Requires="v">
                <p:oleObj spid="_x0000_s76909" r:id="rId4" imgW="5748528" imgH="4384548" progId="Word.Picture.8">
                  <p:embed/>
                </p:oleObj>
              </mc:Choice>
              <mc:Fallback>
                <p:oleObj r:id="rId4" imgW="5748528" imgH="4384548" progId="Word.Pictur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295400"/>
                        <a:ext cx="6172200" cy="47228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6805" name="Text Box 5"/>
          <p:cNvSpPr txBox="1">
            <a:spLocks noChangeArrowheads="1"/>
          </p:cNvSpPr>
          <p:nvPr/>
        </p:nvSpPr>
        <p:spPr bwMode="auto">
          <a:xfrm>
            <a:off x="1371600" y="5791200"/>
            <a:ext cx="61880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a:latin typeface="Arial" charset="0"/>
                <a:cs typeface="Arial" charset="0"/>
              </a:rPr>
              <a:t> </a:t>
            </a:r>
          </a:p>
          <a:p>
            <a:pPr eaLnBrk="1" hangingPunct="1">
              <a:spcBef>
                <a:spcPct val="0"/>
              </a:spcBef>
              <a:buFontTx/>
              <a:buNone/>
            </a:pPr>
            <a:r>
              <a:rPr lang="en-GB" altLang="sl-SI" sz="1600">
                <a:latin typeface="Arial" charset="0"/>
                <a:cs typeface="Arial" charset="0"/>
              </a:rPr>
              <a:t>Sheme ključnih medlaboratorijskih primerjav v organizaciji BIPM in regionalnih metroloških združenj.</a:t>
            </a:r>
            <a:r>
              <a:rPr lang="sl-SI" altLang="sl-SI" sz="1600">
                <a:latin typeface="Times New Roman" pitchFamily="18" charset="0"/>
              </a:rPr>
              <a:t> </a:t>
            </a:r>
          </a:p>
        </p:txBody>
      </p:sp>
      <p:pic>
        <p:nvPicPr>
          <p:cNvPr id="6" name="Picture 5" descr="LMK-logo-clr-0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7" name="Picture 7" descr="UL_logo-02.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Line 2"/>
          <p:cNvSpPr>
            <a:spLocks noChangeShapeType="1"/>
          </p:cNvSpPr>
          <p:nvPr/>
        </p:nvSpPr>
        <p:spPr bwMode="auto">
          <a:xfrm>
            <a:off x="787400" y="2082800"/>
            <a:ext cx="0" cy="327660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sp>
        <p:nvSpPr>
          <p:cNvPr id="95235" name="Text Box 3"/>
          <p:cNvSpPr txBox="1">
            <a:spLocks noChangeArrowheads="1"/>
          </p:cNvSpPr>
          <p:nvPr/>
        </p:nvSpPr>
        <p:spPr bwMode="auto">
          <a:xfrm rot="10800000">
            <a:off x="328613" y="2147888"/>
            <a:ext cx="458787" cy="3167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800" b="1">
                <a:solidFill>
                  <a:srgbClr val="3366CC"/>
                </a:solidFill>
                <a:latin typeface="Arial" charset="0"/>
              </a:rPr>
              <a:t>sledljivost</a:t>
            </a:r>
            <a:endParaRPr lang="en-GB" altLang="sl-SI" sz="1800" b="1">
              <a:solidFill>
                <a:srgbClr val="3366CC"/>
              </a:solidFill>
              <a:latin typeface="Arial" charset="0"/>
            </a:endParaRPr>
          </a:p>
        </p:txBody>
      </p:sp>
      <p:pic>
        <p:nvPicPr>
          <p:cNvPr id="95236" name="Picture 4" descr="bd07179_"/>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56100" y="908050"/>
            <a:ext cx="998538"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5"/>
          <p:cNvSpPr txBox="1">
            <a:spLocks noChangeArrowheads="1"/>
          </p:cNvSpPr>
          <p:nvPr/>
        </p:nvSpPr>
        <p:spPr bwMode="auto">
          <a:xfrm>
            <a:off x="3995738" y="1628775"/>
            <a:ext cx="1711325" cy="517525"/>
          </a:xfrm>
          <a:prstGeom prst="rect">
            <a:avLst/>
          </a:prstGeom>
          <a:solidFill>
            <a:srgbClr val="FF9900"/>
          </a:solidFill>
          <a:ln>
            <a:noFill/>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400" b="1">
                <a:latin typeface="Arial" charset="0"/>
              </a:rPr>
              <a:t>medlaboratorijska</a:t>
            </a:r>
          </a:p>
          <a:p>
            <a:pPr algn="ctr" eaLnBrk="1" hangingPunct="1">
              <a:spcBef>
                <a:spcPct val="0"/>
              </a:spcBef>
              <a:buFontTx/>
              <a:buNone/>
            </a:pPr>
            <a:r>
              <a:rPr lang="sl-SI" altLang="sl-SI" sz="1400" b="1">
                <a:latin typeface="Arial" charset="0"/>
              </a:rPr>
              <a:t>primerjava</a:t>
            </a:r>
            <a:endParaRPr lang="en-GB" altLang="sl-SI" sz="1400" b="1">
              <a:latin typeface="Arial" charset="0"/>
            </a:endParaRPr>
          </a:p>
        </p:txBody>
      </p:sp>
      <p:sp>
        <p:nvSpPr>
          <p:cNvPr id="95238" name="Line 6"/>
          <p:cNvSpPr>
            <a:spLocks noChangeShapeType="1"/>
          </p:cNvSpPr>
          <p:nvPr/>
        </p:nvSpPr>
        <p:spPr bwMode="auto">
          <a:xfrm flipV="1">
            <a:off x="3708400" y="2205038"/>
            <a:ext cx="223202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grpSp>
        <p:nvGrpSpPr>
          <p:cNvPr id="95239" name="Group 7"/>
          <p:cNvGrpSpPr>
            <a:grpSpLocks/>
          </p:cNvGrpSpPr>
          <p:nvPr/>
        </p:nvGrpSpPr>
        <p:grpSpPr bwMode="auto">
          <a:xfrm>
            <a:off x="1195388" y="1143000"/>
            <a:ext cx="2432050" cy="1292225"/>
            <a:chOff x="753" y="720"/>
            <a:chExt cx="1532" cy="814"/>
          </a:xfrm>
        </p:grpSpPr>
        <p:sp>
          <p:nvSpPr>
            <p:cNvPr id="77861" name="Text Box 8"/>
            <p:cNvSpPr txBox="1">
              <a:spLocks noChangeArrowheads="1"/>
            </p:cNvSpPr>
            <p:nvPr/>
          </p:nvSpPr>
          <p:spPr bwMode="auto">
            <a:xfrm>
              <a:off x="753" y="1296"/>
              <a:ext cx="153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solidFill>
                    <a:schemeClr val="accent2"/>
                  </a:solidFill>
                  <a:latin typeface="Arial" charset="0"/>
                </a:rPr>
                <a:t>nacionalni metrološki inštitut 1</a:t>
              </a:r>
              <a:endParaRPr lang="en-GB" altLang="sl-SI" sz="1200" b="1">
                <a:solidFill>
                  <a:schemeClr val="accent2"/>
                </a:solidFill>
                <a:latin typeface="Arial" charset="0"/>
              </a:endParaRPr>
            </a:p>
          </p:txBody>
        </p:sp>
        <p:pic>
          <p:nvPicPr>
            <p:cNvPr id="77862" name="Picture 9" descr="Image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81" y="720"/>
              <a:ext cx="727"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63" name="Line 10"/>
            <p:cNvSpPr>
              <a:spLocks noChangeShapeType="1"/>
            </p:cNvSpPr>
            <p:nvPr/>
          </p:nvSpPr>
          <p:spPr bwMode="auto">
            <a:xfrm>
              <a:off x="1557" y="1442"/>
              <a:ext cx="0" cy="92"/>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43" name="Group 11"/>
          <p:cNvGrpSpPr>
            <a:grpSpLocks/>
          </p:cNvGrpSpPr>
          <p:nvPr/>
        </p:nvGrpSpPr>
        <p:grpSpPr bwMode="auto">
          <a:xfrm>
            <a:off x="1147763" y="3694113"/>
            <a:ext cx="2606675" cy="1096962"/>
            <a:chOff x="723" y="2327"/>
            <a:chExt cx="1642" cy="691"/>
          </a:xfrm>
        </p:grpSpPr>
        <p:sp>
          <p:nvSpPr>
            <p:cNvPr id="77858" name="Text Box 12"/>
            <p:cNvSpPr txBox="1">
              <a:spLocks noChangeArrowheads="1"/>
            </p:cNvSpPr>
            <p:nvPr/>
          </p:nvSpPr>
          <p:spPr bwMode="auto">
            <a:xfrm>
              <a:off x="723" y="2727"/>
              <a:ext cx="164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solidFill>
                    <a:schemeClr val="accent2"/>
                  </a:solidFill>
                  <a:latin typeface="Arial" charset="0"/>
                </a:rPr>
                <a:t>tovarniški kalibracijski laboratorij</a:t>
              </a:r>
              <a:endParaRPr lang="en-GB" altLang="sl-SI" sz="1200" b="1">
                <a:solidFill>
                  <a:schemeClr val="accent2"/>
                </a:solidFill>
                <a:latin typeface="Arial" charset="0"/>
              </a:endParaRPr>
            </a:p>
          </p:txBody>
        </p:sp>
        <p:pic>
          <p:nvPicPr>
            <p:cNvPr id="77859" name="Picture 13" descr="Image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42" y="2327"/>
              <a:ext cx="808"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60" name="Line 14"/>
            <p:cNvSpPr>
              <a:spLocks noChangeShapeType="1"/>
            </p:cNvSpPr>
            <p:nvPr/>
          </p:nvSpPr>
          <p:spPr bwMode="auto">
            <a:xfrm>
              <a:off x="1569" y="2925"/>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47" name="Group 15"/>
          <p:cNvGrpSpPr>
            <a:grpSpLocks/>
          </p:cNvGrpSpPr>
          <p:nvPr/>
        </p:nvGrpSpPr>
        <p:grpSpPr bwMode="auto">
          <a:xfrm>
            <a:off x="6022975" y="1130300"/>
            <a:ext cx="2432050" cy="1333500"/>
            <a:chOff x="3794" y="712"/>
            <a:chExt cx="1532" cy="840"/>
          </a:xfrm>
        </p:grpSpPr>
        <p:sp>
          <p:nvSpPr>
            <p:cNvPr id="77855" name="Rectangle 16"/>
            <p:cNvSpPr>
              <a:spLocks noChangeArrowheads="1"/>
            </p:cNvSpPr>
            <p:nvPr/>
          </p:nvSpPr>
          <p:spPr bwMode="auto">
            <a:xfrm>
              <a:off x="3794" y="1321"/>
              <a:ext cx="153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en-GB" altLang="sl-SI" sz="1200" b="1">
                  <a:solidFill>
                    <a:schemeClr val="accent2"/>
                  </a:solidFill>
                  <a:latin typeface="Arial" charset="0"/>
                </a:rPr>
                <a:t>nacionalni metrološki inštitut </a:t>
              </a:r>
              <a:r>
                <a:rPr lang="sl-SI" altLang="sl-SI" sz="1200" b="1">
                  <a:solidFill>
                    <a:schemeClr val="accent2"/>
                  </a:solidFill>
                  <a:latin typeface="Arial" charset="0"/>
                </a:rPr>
                <a:t>2</a:t>
              </a:r>
              <a:endParaRPr lang="en-GB" altLang="sl-SI" sz="1200" b="1">
                <a:solidFill>
                  <a:schemeClr val="accent2"/>
                </a:solidFill>
                <a:latin typeface="Arial" charset="0"/>
              </a:endParaRPr>
            </a:p>
          </p:txBody>
        </p:sp>
        <p:pic>
          <p:nvPicPr>
            <p:cNvPr id="77856" name="Picture 17" descr="Image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47" y="712"/>
              <a:ext cx="72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57" name="Line 18"/>
            <p:cNvSpPr>
              <a:spLocks noChangeShapeType="1"/>
            </p:cNvSpPr>
            <p:nvPr/>
          </p:nvSpPr>
          <p:spPr bwMode="auto">
            <a:xfrm>
              <a:off x="4611" y="1460"/>
              <a:ext cx="0" cy="92"/>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grpSp>
        <p:nvGrpSpPr>
          <p:cNvPr id="95251" name="Group 19"/>
          <p:cNvGrpSpPr>
            <a:grpSpLocks/>
          </p:cNvGrpSpPr>
          <p:nvPr/>
        </p:nvGrpSpPr>
        <p:grpSpPr bwMode="auto">
          <a:xfrm>
            <a:off x="6488113" y="3721100"/>
            <a:ext cx="1844675" cy="1143000"/>
            <a:chOff x="4087" y="2344"/>
            <a:chExt cx="1162" cy="720"/>
          </a:xfrm>
        </p:grpSpPr>
        <p:sp>
          <p:nvSpPr>
            <p:cNvPr id="77852" name="Text Box 20"/>
            <p:cNvSpPr txBox="1">
              <a:spLocks noChangeArrowheads="1"/>
            </p:cNvSpPr>
            <p:nvPr/>
          </p:nvSpPr>
          <p:spPr bwMode="auto">
            <a:xfrm>
              <a:off x="4087" y="2807"/>
              <a:ext cx="1162"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en-GB" altLang="sl-SI" sz="1200" b="1">
                  <a:solidFill>
                    <a:schemeClr val="accent2"/>
                  </a:solidFill>
                  <a:latin typeface="Arial" charset="0"/>
                </a:rPr>
                <a:t>kalibracijski laboratorij</a:t>
              </a:r>
            </a:p>
          </p:txBody>
        </p:sp>
        <p:pic>
          <p:nvPicPr>
            <p:cNvPr id="77853" name="Picture 21" descr="Image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43" y="2344"/>
              <a:ext cx="846"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54" name="Line 22"/>
            <p:cNvSpPr>
              <a:spLocks noChangeShapeType="1"/>
            </p:cNvSpPr>
            <p:nvPr/>
          </p:nvSpPr>
          <p:spPr bwMode="auto">
            <a:xfrm>
              <a:off x="4692" y="2971"/>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grpSp>
      <p:sp>
        <p:nvSpPr>
          <p:cNvPr id="95255" name="Text Box 23"/>
          <p:cNvSpPr txBox="1">
            <a:spLocks noChangeArrowheads="1"/>
          </p:cNvSpPr>
          <p:nvPr/>
        </p:nvSpPr>
        <p:spPr bwMode="auto">
          <a:xfrm>
            <a:off x="1258888" y="5805488"/>
            <a:ext cx="2362200" cy="581025"/>
          </a:xfrm>
          <a:prstGeom prst="rect">
            <a:avLst/>
          </a:prstGeom>
          <a:solidFill>
            <a:srgbClr val="FFFF99"/>
          </a:solidFill>
          <a:ln w="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600" b="1">
                <a:solidFill>
                  <a:srgbClr val="FF3300"/>
                </a:solidFill>
                <a:latin typeface="Arial" charset="0"/>
              </a:rPr>
              <a:t>meritve zobnikov </a:t>
            </a:r>
          </a:p>
          <a:p>
            <a:pPr algn="ctr" eaLnBrk="1" hangingPunct="1">
              <a:spcBef>
                <a:spcPct val="0"/>
              </a:spcBef>
              <a:buFontTx/>
              <a:buNone/>
            </a:pPr>
            <a:r>
              <a:rPr lang="sl-SI" altLang="sl-SI" sz="1600" b="1">
                <a:solidFill>
                  <a:srgbClr val="FF3300"/>
                </a:solidFill>
                <a:latin typeface="Arial" charset="0"/>
              </a:rPr>
              <a:t>v tovarni</a:t>
            </a:r>
            <a:endParaRPr lang="en-GB" altLang="sl-SI" sz="1600" b="1">
              <a:solidFill>
                <a:srgbClr val="FF3300"/>
              </a:solidFill>
              <a:latin typeface="Arial" charset="0"/>
            </a:endParaRPr>
          </a:p>
        </p:txBody>
      </p:sp>
      <p:pic>
        <p:nvPicPr>
          <p:cNvPr id="77836" name="Picture 24" descr="Image9_ALES"/>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24300" y="2636838"/>
            <a:ext cx="1655763"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7" name="Picture 25" descr="Image11"/>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914525" y="4845050"/>
            <a:ext cx="10668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8" name="Text Box 26"/>
          <p:cNvSpPr txBox="1">
            <a:spLocks noChangeArrowheads="1"/>
          </p:cNvSpPr>
          <p:nvPr/>
        </p:nvSpPr>
        <p:spPr bwMode="auto">
          <a:xfrm>
            <a:off x="6443663" y="5805488"/>
            <a:ext cx="1874837" cy="581025"/>
          </a:xfrm>
          <a:prstGeom prst="rect">
            <a:avLst/>
          </a:prstGeom>
          <a:solidFill>
            <a:srgbClr val="FFFF99"/>
          </a:solidFill>
          <a:ln w="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600" b="1">
                <a:solidFill>
                  <a:srgbClr val="FF3300"/>
                </a:solidFill>
                <a:latin typeface="Arial" charset="0"/>
              </a:rPr>
              <a:t>meritve zobnikov</a:t>
            </a:r>
          </a:p>
          <a:p>
            <a:pPr algn="ctr" eaLnBrk="1" hangingPunct="1">
              <a:spcBef>
                <a:spcPct val="0"/>
              </a:spcBef>
              <a:buFontTx/>
              <a:buNone/>
            </a:pPr>
            <a:r>
              <a:rPr lang="sl-SI" altLang="sl-SI" sz="1600" b="1">
                <a:solidFill>
                  <a:srgbClr val="FF3300"/>
                </a:solidFill>
                <a:latin typeface="Arial" charset="0"/>
              </a:rPr>
              <a:t>pri kupcu</a:t>
            </a:r>
            <a:endParaRPr lang="en-GB" altLang="sl-SI" sz="1600" b="1">
              <a:solidFill>
                <a:srgbClr val="FF3300"/>
              </a:solidFill>
              <a:latin typeface="Arial" charset="0"/>
            </a:endParaRPr>
          </a:p>
        </p:txBody>
      </p:sp>
      <p:pic>
        <p:nvPicPr>
          <p:cNvPr id="95259" name="Picture 27" descr="Image1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919913" y="4895850"/>
            <a:ext cx="1068387"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60" name="Group 28"/>
          <p:cNvGrpSpPr>
            <a:grpSpLocks/>
          </p:cNvGrpSpPr>
          <p:nvPr/>
        </p:nvGrpSpPr>
        <p:grpSpPr bwMode="auto">
          <a:xfrm>
            <a:off x="1531938" y="2497138"/>
            <a:ext cx="1920875" cy="1152525"/>
            <a:chOff x="965" y="1573"/>
            <a:chExt cx="1210" cy="726"/>
          </a:xfrm>
        </p:grpSpPr>
        <p:sp>
          <p:nvSpPr>
            <p:cNvPr id="77849" name="Text Box 29"/>
            <p:cNvSpPr txBox="1">
              <a:spLocks noChangeArrowheads="1"/>
            </p:cNvSpPr>
            <p:nvPr/>
          </p:nvSpPr>
          <p:spPr bwMode="auto">
            <a:xfrm>
              <a:off x="965" y="2025"/>
              <a:ext cx="121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sl-SI" altLang="sl-SI" sz="1200" b="1">
                  <a:solidFill>
                    <a:schemeClr val="accent2"/>
                  </a:solidFill>
                  <a:latin typeface="Arial" charset="0"/>
                </a:rPr>
                <a:t>akreditirani laboratorij 1</a:t>
              </a:r>
              <a:endParaRPr lang="en-GB" altLang="sl-SI" sz="1200" b="1">
                <a:solidFill>
                  <a:schemeClr val="accent2"/>
                </a:solidFill>
                <a:latin typeface="Arial" charset="0"/>
              </a:endParaRPr>
            </a:p>
          </p:txBody>
        </p:sp>
        <p:sp>
          <p:nvSpPr>
            <p:cNvPr id="77850" name="Line 30"/>
            <p:cNvSpPr>
              <a:spLocks noChangeShapeType="1"/>
            </p:cNvSpPr>
            <p:nvPr/>
          </p:nvSpPr>
          <p:spPr bwMode="auto">
            <a:xfrm>
              <a:off x="1557" y="2206"/>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pic>
          <p:nvPicPr>
            <p:cNvPr id="77851" name="Picture 31" descr="Image4ALE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314" y="1573"/>
              <a:ext cx="47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264" name="Group 32"/>
          <p:cNvGrpSpPr>
            <a:grpSpLocks/>
          </p:cNvGrpSpPr>
          <p:nvPr/>
        </p:nvGrpSpPr>
        <p:grpSpPr bwMode="auto">
          <a:xfrm>
            <a:off x="6376988" y="2498725"/>
            <a:ext cx="1920875" cy="1149350"/>
            <a:chOff x="4017" y="1574"/>
            <a:chExt cx="1210" cy="724"/>
          </a:xfrm>
        </p:grpSpPr>
        <p:sp>
          <p:nvSpPr>
            <p:cNvPr id="77846" name="Rectangle 33"/>
            <p:cNvSpPr>
              <a:spLocks noChangeArrowheads="1"/>
            </p:cNvSpPr>
            <p:nvPr/>
          </p:nvSpPr>
          <p:spPr bwMode="auto">
            <a:xfrm>
              <a:off x="4017" y="2052"/>
              <a:ext cx="121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0"/>
                </a:spcBef>
                <a:buFontTx/>
                <a:buNone/>
              </a:pPr>
              <a:r>
                <a:rPr lang="en-GB" altLang="sl-SI" sz="1200" b="1">
                  <a:solidFill>
                    <a:schemeClr val="accent2"/>
                  </a:solidFill>
                  <a:latin typeface="Arial" charset="0"/>
                </a:rPr>
                <a:t>akreditirani laboratorij </a:t>
              </a:r>
              <a:r>
                <a:rPr lang="sl-SI" altLang="sl-SI" sz="1200" b="1">
                  <a:solidFill>
                    <a:schemeClr val="accent2"/>
                  </a:solidFill>
                  <a:latin typeface="Arial" charset="0"/>
                </a:rPr>
                <a:t>2</a:t>
              </a:r>
              <a:endParaRPr lang="en-GB" altLang="sl-SI" sz="1200" b="1">
                <a:solidFill>
                  <a:schemeClr val="accent2"/>
                </a:solidFill>
                <a:latin typeface="Arial" charset="0"/>
              </a:endParaRPr>
            </a:p>
          </p:txBody>
        </p:sp>
        <p:sp>
          <p:nvSpPr>
            <p:cNvPr id="77847" name="Line 34"/>
            <p:cNvSpPr>
              <a:spLocks noChangeShapeType="1"/>
            </p:cNvSpPr>
            <p:nvPr/>
          </p:nvSpPr>
          <p:spPr bwMode="auto">
            <a:xfrm>
              <a:off x="4634" y="2205"/>
              <a:ext cx="0" cy="93"/>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pic>
          <p:nvPicPr>
            <p:cNvPr id="77848" name="Picture 35" descr="45"/>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329" y="1574"/>
              <a:ext cx="611"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268" name="Group 36"/>
          <p:cNvGrpSpPr>
            <a:grpSpLocks/>
          </p:cNvGrpSpPr>
          <p:nvPr/>
        </p:nvGrpSpPr>
        <p:grpSpPr bwMode="auto">
          <a:xfrm>
            <a:off x="3851275" y="4724400"/>
            <a:ext cx="1873250" cy="685800"/>
            <a:chOff x="2470" y="2840"/>
            <a:chExt cx="1268" cy="568"/>
          </a:xfrm>
        </p:grpSpPr>
        <p:sp>
          <p:nvSpPr>
            <p:cNvPr id="77843" name="Line 37"/>
            <p:cNvSpPr>
              <a:spLocks noChangeShapeType="1"/>
            </p:cNvSpPr>
            <p:nvPr/>
          </p:nvSpPr>
          <p:spPr bwMode="auto">
            <a:xfrm>
              <a:off x="2470" y="3408"/>
              <a:ext cx="1268"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l-SI"/>
            </a:p>
          </p:txBody>
        </p:sp>
        <p:pic>
          <p:nvPicPr>
            <p:cNvPr id="77844" name="Picture 38" descr="bd06747_"/>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502" y="2840"/>
              <a:ext cx="1177"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45" name="Rectangle 39"/>
            <p:cNvSpPr>
              <a:spLocks noChangeArrowheads="1"/>
            </p:cNvSpPr>
            <p:nvPr/>
          </p:nvSpPr>
          <p:spPr bwMode="auto">
            <a:xfrm>
              <a:off x="2766" y="2865"/>
              <a:ext cx="420" cy="216"/>
            </a:xfrm>
            <a:prstGeom prst="rect">
              <a:avLst/>
            </a:prstGeom>
            <a:solidFill>
              <a:srgbClr val="0099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52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52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526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9523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52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523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526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52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525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9525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95264"/>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95247"/>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952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52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5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p:bldP spid="95237" grpId="0" animBg="1"/>
      <p:bldP spid="95238" grpId="0" animBg="1"/>
      <p:bldP spid="95255" grpId="0" animBg="1"/>
      <p:bldP spid="9525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15000" y="2819400"/>
            <a:ext cx="2909888" cy="346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1" name="WordArt 3"/>
          <p:cNvSpPr>
            <a:spLocks noChangeArrowheads="1" noChangeShapeType="1" noTextEdit="1"/>
          </p:cNvSpPr>
          <p:nvPr/>
        </p:nvSpPr>
        <p:spPr bwMode="auto">
          <a:xfrm>
            <a:off x="762000" y="2667000"/>
            <a:ext cx="5943600" cy="1143000"/>
          </a:xfrm>
          <a:prstGeom prst="rect">
            <a:avLst/>
          </a:prstGeom>
        </p:spPr>
        <p:txBody>
          <a:bodyPr wrap="none" fromWordArt="1">
            <a:prstTxWarp prst="textPlain">
              <a:avLst>
                <a:gd name="adj" fmla="val 50000"/>
              </a:avLst>
            </a:prstTxWarp>
          </a:bodyPr>
          <a:lstStyle/>
          <a:p>
            <a:pPr algn="ctr"/>
            <a:r>
              <a:rPr lang="sl-SI" sz="3600" kern="10">
                <a:ln w="9525">
                  <a:solidFill>
                    <a:schemeClr val="tx1"/>
                  </a:solidFill>
                  <a:round/>
                  <a:headEnd/>
                  <a:tailEnd/>
                </a:ln>
                <a:solidFill>
                  <a:srgbClr val="FFFFFF"/>
                </a:solidFill>
                <a:latin typeface="Arial Black"/>
              </a:rPr>
              <a:t>metrološke organizacije</a:t>
            </a:r>
          </a:p>
        </p:txBody>
      </p:sp>
      <p:sp>
        <p:nvSpPr>
          <p:cNvPr id="78852" name="Rectangle 4"/>
          <p:cNvSpPr>
            <a:spLocks noChangeArrowheads="1"/>
          </p:cNvSpPr>
          <p:nvPr/>
        </p:nvSpPr>
        <p:spPr bwMode="auto">
          <a:xfrm>
            <a:off x="3143250" y="2752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5"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79875" name="Rectangle 3"/>
          <p:cNvSpPr>
            <a:spLocks noChangeArrowheads="1"/>
          </p:cNvSpPr>
          <p:nvPr/>
        </p:nvSpPr>
        <p:spPr bwMode="auto">
          <a:xfrm>
            <a:off x="2362200" y="1738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9332" name="Text Box 4"/>
          <p:cNvSpPr txBox="1">
            <a:spLocks noChangeArrowheads="1"/>
          </p:cNvSpPr>
          <p:nvPr/>
        </p:nvSpPr>
        <p:spPr bwMode="auto">
          <a:xfrm>
            <a:off x="1066800" y="1676400"/>
            <a:ext cx="7026275"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74650" indent="-374650">
              <a:defRPr>
                <a:solidFill>
                  <a:schemeClr val="tx1"/>
                </a:solidFill>
                <a:latin typeface="Arial" charset="0"/>
              </a:defRPr>
            </a:lvl1pPr>
            <a:lvl2pPr marL="56515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a:defRPr/>
            </a:pPr>
            <a:r>
              <a:rPr lang="sl-SI" altLang="sl-SI" sz="2000" b="1" smtClean="0">
                <a:effectLst>
                  <a:outerShdw blurRad="38100" dist="38100" dir="2700000" algn="tl">
                    <a:srgbClr val="FFFFFF"/>
                  </a:outerShdw>
                </a:effectLst>
                <a:latin typeface="Tahoma" pitchFamily="34" charset="0"/>
              </a:rPr>
              <a:t>Vloga</a:t>
            </a:r>
            <a:r>
              <a:rPr lang="en-US" altLang="sl-SI" sz="2000" b="1" smtClean="0">
                <a:effectLst>
                  <a:outerShdw blurRad="38100" dist="38100" dir="2700000" algn="tl">
                    <a:srgbClr val="FFFFFF"/>
                  </a:outerShdw>
                </a:effectLst>
                <a:latin typeface="Tahoma" pitchFamily="34" charset="0"/>
                <a:cs typeface="Times New Roman" pitchFamily="18" charset="0"/>
              </a:rPr>
              <a:t> dr</a:t>
            </a:r>
            <a:r>
              <a:rPr lang="sl-SI" altLang="sl-SI" sz="2000" b="1" smtClean="0">
                <a:effectLst>
                  <a:outerShdw blurRad="38100" dist="38100" dir="2700000" algn="tl">
                    <a:srgbClr val="FFFFFF"/>
                  </a:outerShdw>
                </a:effectLst>
                <a:latin typeface="Tahoma" pitchFamily="34" charset="0"/>
              </a:rPr>
              <a:t>ž</a:t>
            </a:r>
            <a:r>
              <a:rPr lang="en-US" altLang="sl-SI" sz="2000" b="1" smtClean="0">
                <a:effectLst>
                  <a:outerShdw blurRad="38100" dist="38100" dir="2700000" algn="tl">
                    <a:srgbClr val="FFFFFF"/>
                  </a:outerShdw>
                </a:effectLst>
                <a:latin typeface="Tahoma" pitchFamily="34" charset="0"/>
                <a:cs typeface="Times New Roman" pitchFamily="18" charset="0"/>
              </a:rPr>
              <a:t>ave v metrologiji</a:t>
            </a:r>
          </a:p>
          <a:p>
            <a:pPr>
              <a:defRPr/>
            </a:pPr>
            <a:r>
              <a:rPr lang="en-US" altLang="sl-SI" sz="1600" smtClean="0">
                <a:cs typeface="Times New Roman" pitchFamily="18" charset="0"/>
              </a:rPr>
              <a:t> </a:t>
            </a:r>
          </a:p>
          <a:p>
            <a:pPr>
              <a:buFontTx/>
              <a:buChar char="•"/>
              <a:defRPr/>
            </a:pPr>
            <a:r>
              <a:rPr lang="en-US" altLang="sl-SI" sz="1600" smtClean="0">
                <a:cs typeface="Times New Roman" pitchFamily="18" charset="0"/>
              </a:rPr>
              <a:t>Definicija kompatibilnih enot pri meritvah.</a:t>
            </a:r>
          </a:p>
          <a:p>
            <a:pPr>
              <a:buFontTx/>
              <a:buChar char="•"/>
              <a:defRPr/>
            </a:pPr>
            <a:r>
              <a:rPr lang="en-US" altLang="sl-SI" sz="1600" smtClean="0">
                <a:cs typeface="Times New Roman" pitchFamily="18" charset="0"/>
              </a:rPr>
              <a:t>Vzdrževanje nacionalnih merilnih etalonov </a:t>
            </a:r>
            <a:r>
              <a:rPr lang="sl-SI" altLang="sl-SI" sz="1600" smtClean="0"/>
              <a:t>i</a:t>
            </a:r>
            <a:r>
              <a:rPr lang="en-US" altLang="sl-SI" sz="1600" smtClean="0">
                <a:cs typeface="Times New Roman" pitchFamily="18" charset="0"/>
              </a:rPr>
              <a:t>n zagotavljanje njihove enotnosti s podobnimi merilnimi etaloni v drugih državah.</a:t>
            </a:r>
          </a:p>
          <a:p>
            <a:pPr>
              <a:buFontTx/>
              <a:buChar char="•"/>
              <a:defRPr/>
            </a:pPr>
            <a:r>
              <a:rPr lang="en-US" altLang="sl-SI" sz="1600" smtClean="0">
                <a:cs typeface="Times New Roman" pitchFamily="18" charset="0"/>
              </a:rPr>
              <a:t>Organizacija metroloških povezav (sledljivosti) med nacionalnimi merilnimi etaloni in merilnimi procesi.</a:t>
            </a:r>
          </a:p>
          <a:p>
            <a:pPr>
              <a:buFontTx/>
              <a:buChar char="•"/>
              <a:defRPr/>
            </a:pPr>
            <a:r>
              <a:rPr lang="en-US" altLang="sl-SI" sz="1600" smtClean="0">
                <a:cs typeface="Times New Roman" pitchFamily="18" charset="0"/>
              </a:rPr>
              <a:t>Ustanovitev zakonskega meroslovja.</a:t>
            </a:r>
          </a:p>
          <a:p>
            <a:pPr>
              <a:buFontTx/>
              <a:buChar char="•"/>
              <a:defRPr/>
            </a:pPr>
            <a:r>
              <a:rPr lang="en-US" altLang="sl-SI" sz="1600" smtClean="0">
                <a:cs typeface="Times New Roman" pitchFamily="18" charset="0"/>
              </a:rPr>
              <a:t>Ustanovitev sistema akreditacije metroloških laboratorijev.</a:t>
            </a:r>
          </a:p>
          <a:p>
            <a:pPr>
              <a:buFontTx/>
              <a:buChar char="•"/>
              <a:defRPr/>
            </a:pPr>
            <a:r>
              <a:rPr lang="en-US" altLang="sl-SI" sz="1600" smtClean="0">
                <a:cs typeface="Times New Roman" pitchFamily="18" charset="0"/>
              </a:rPr>
              <a:t>Prispevati k razvoju metroloških raziskav, šolanja in informiranja.</a:t>
            </a:r>
          </a:p>
          <a:p>
            <a:pPr>
              <a:defRPr/>
            </a:pPr>
            <a:r>
              <a:rPr lang="en-US" altLang="sl-SI" sz="1600" smtClean="0">
                <a:cs typeface="Times New Roman" pitchFamily="18" charset="0"/>
              </a:rPr>
              <a:t> </a:t>
            </a:r>
            <a:endParaRPr lang="sl-SI" altLang="sl-SI" sz="1600" smtClean="0"/>
          </a:p>
          <a:p>
            <a:pPr>
              <a:defRPr/>
            </a:pPr>
            <a:endParaRPr lang="sl-SI" altLang="sl-SI" sz="1600" smtClean="0"/>
          </a:p>
          <a:p>
            <a:pPr>
              <a:defRPr/>
            </a:pPr>
            <a:endParaRPr lang="en-US" altLang="sl-SI" sz="1600" smtClean="0"/>
          </a:p>
          <a:p>
            <a:pPr>
              <a:defRPr/>
            </a:pPr>
            <a:r>
              <a:rPr lang="en-US" altLang="sl-SI" sz="1600" smtClean="0">
                <a:cs typeface="Times New Roman" pitchFamily="18" charset="0"/>
              </a:rPr>
              <a:t>Te odgovornosti in naloge običajno prevzamejo </a:t>
            </a:r>
            <a:r>
              <a:rPr lang="en-US" altLang="sl-SI" sz="1600" b="1" smtClean="0">
                <a:cs typeface="Times New Roman" pitchFamily="18" charset="0"/>
              </a:rPr>
              <a:t>nacionalne metrološke službe</a:t>
            </a:r>
            <a:r>
              <a:rPr lang="en-US" altLang="sl-SI" sz="1600" smtClean="0">
                <a:cs typeface="Times New Roman" pitchFamily="18" charset="0"/>
              </a:rPr>
              <a:t> (NMI – National Metrology Institute).</a:t>
            </a:r>
          </a:p>
        </p:txBody>
      </p:sp>
      <p:pic>
        <p:nvPicPr>
          <p:cNvPr id="5"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4114800" y="2652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0899" name="Rectangle 3"/>
          <p:cNvSpPr>
            <a:spLocks noChangeArrowheads="1"/>
          </p:cNvSpPr>
          <p:nvPr/>
        </p:nvSpPr>
        <p:spPr bwMode="auto">
          <a:xfrm>
            <a:off x="2362200" y="1738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0900" name="Text Box 4"/>
          <p:cNvSpPr txBox="1">
            <a:spLocks noChangeArrowheads="1"/>
          </p:cNvSpPr>
          <p:nvPr/>
        </p:nvSpPr>
        <p:spPr bwMode="auto">
          <a:xfrm>
            <a:off x="1295400" y="3429000"/>
            <a:ext cx="70866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b="1">
                <a:latin typeface="Arial" charset="0"/>
                <a:cs typeface="Arial" charset="0"/>
              </a:rPr>
              <a:t>Države podpisnice Metrske konvencije so se odločile, da Mednarodni urad za mere in uteži – BIPM (Bureau International des Poids et Mesures)  ne bo deloval tudi na področju zakonskih vidikov meroslovja. </a:t>
            </a:r>
            <a:endParaRPr lang="sl-SI" altLang="sl-SI" sz="1600" b="1">
              <a:latin typeface="Arial" charset="0"/>
            </a:endParaRPr>
          </a:p>
          <a:p>
            <a:pPr eaLnBrk="1" hangingPunct="1">
              <a:spcBef>
                <a:spcPct val="0"/>
              </a:spcBef>
              <a:buFontTx/>
              <a:buNone/>
            </a:pPr>
            <a:endParaRPr lang="sl-SI" altLang="sl-SI" sz="1600" b="1">
              <a:latin typeface="Arial" charset="0"/>
            </a:endParaRPr>
          </a:p>
          <a:p>
            <a:pPr eaLnBrk="1" hangingPunct="1">
              <a:spcBef>
                <a:spcPct val="0"/>
              </a:spcBef>
              <a:buFontTx/>
              <a:buNone/>
            </a:pPr>
            <a:r>
              <a:rPr lang="sl-SI" altLang="sl-SI" sz="1600" b="1">
                <a:latin typeface="Arial" charset="0"/>
                <a:cs typeface="Arial" charset="0"/>
              </a:rPr>
              <a:t>Leta 1955 </a:t>
            </a:r>
            <a:r>
              <a:rPr lang="sl-SI" altLang="sl-SI" sz="1600" b="1">
                <a:latin typeface="Arial" charset="0"/>
              </a:rPr>
              <a:t>so u</a:t>
            </a:r>
            <a:r>
              <a:rPr lang="sl-SI" altLang="sl-SI" sz="1600" b="1">
                <a:latin typeface="Arial" charset="0"/>
                <a:cs typeface="Arial" charset="0"/>
              </a:rPr>
              <a:t>stanovile International Organization of Legal Metrology (OIML).</a:t>
            </a:r>
            <a:r>
              <a:rPr lang="sl-SI" altLang="sl-SI" sz="1600">
                <a:latin typeface="Arial" charset="0"/>
                <a:cs typeface="Arial" charset="0"/>
              </a:rPr>
              <a:t> </a:t>
            </a:r>
          </a:p>
        </p:txBody>
      </p:sp>
      <p:graphicFrame>
        <p:nvGraphicFramePr>
          <p:cNvPr id="80901" name="Object 5"/>
          <p:cNvGraphicFramePr>
            <a:graphicFrameLocks noChangeAspect="1"/>
          </p:cNvGraphicFramePr>
          <p:nvPr/>
        </p:nvGraphicFramePr>
        <p:xfrm>
          <a:off x="1371600" y="1981200"/>
          <a:ext cx="3810000" cy="1295400"/>
        </p:xfrm>
        <a:graphic>
          <a:graphicData uri="http://schemas.openxmlformats.org/presentationml/2006/ole">
            <mc:AlternateContent xmlns:mc="http://schemas.openxmlformats.org/markup-compatibility/2006">
              <mc:Choice xmlns:v="urn:schemas-microsoft-com:vml" Requires="v">
                <p:oleObj spid="_x0000_s81006" name="Picture" r:id="rId4" imgW="3127022" imgH="1061156" progId="Word.Picture.8">
                  <p:embed/>
                </p:oleObj>
              </mc:Choice>
              <mc:Fallback>
                <p:oleObj name="Picture" r:id="rId4" imgW="3127022" imgH="1061156" progId="Word.Picture.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981200"/>
                        <a:ext cx="3810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1382" name="Text Box 6"/>
          <p:cNvSpPr txBox="1">
            <a:spLocks noChangeArrowheads="1"/>
          </p:cNvSpPr>
          <p:nvPr/>
        </p:nvSpPr>
        <p:spPr bwMode="auto">
          <a:xfrm>
            <a:off x="1331913" y="1341438"/>
            <a:ext cx="12906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l-SI" altLang="sl-SI" sz="3200" b="1">
                <a:effectLst>
                  <a:outerShdw blurRad="38100" dist="38100" dir="2700000" algn="tl">
                    <a:srgbClr val="FFFFFF"/>
                  </a:outerShdw>
                </a:effectLst>
                <a:latin typeface="Tahoma" pitchFamily="34" charset="0"/>
              </a:rPr>
              <a:t>OIML</a:t>
            </a:r>
          </a:p>
        </p:txBody>
      </p:sp>
      <p:pic>
        <p:nvPicPr>
          <p:cNvPr id="7" name="Picture 5" descr="LMK-logo-clr-0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8" name="Picture 7" descr="UL_logo-02.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3114675" y="293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81923" name="Object 3"/>
          <p:cNvGraphicFramePr>
            <a:graphicFrameLocks noChangeAspect="1"/>
          </p:cNvGraphicFramePr>
          <p:nvPr/>
        </p:nvGraphicFramePr>
        <p:xfrm>
          <a:off x="457200" y="990600"/>
          <a:ext cx="2438400" cy="828675"/>
        </p:xfrm>
        <a:graphic>
          <a:graphicData uri="http://schemas.openxmlformats.org/presentationml/2006/ole">
            <mc:AlternateContent xmlns:mc="http://schemas.openxmlformats.org/markup-compatibility/2006">
              <mc:Choice xmlns:v="urn:schemas-microsoft-com:vml" Requires="v">
                <p:oleObj spid="_x0000_s81998" name="Picture" r:id="rId4" imgW="3127022" imgH="1061156" progId="Word.Picture.8">
                  <p:embed/>
                </p:oleObj>
              </mc:Choice>
              <mc:Fallback>
                <p:oleObj name="Picture" r:id="rId4" imgW="3127022" imgH="1061156" progId="Word.Pictur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90600"/>
                        <a:ext cx="2438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24" name="Text Box 4"/>
          <p:cNvSpPr txBox="1">
            <a:spLocks noChangeArrowheads="1"/>
          </p:cNvSpPr>
          <p:nvPr/>
        </p:nvSpPr>
        <p:spPr bwMode="auto">
          <a:xfrm>
            <a:off x="990600" y="1905000"/>
            <a:ext cx="6858000" cy="375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7850" indent="-376238" eaLnBrk="0" hangingPunct="0">
              <a:spcBef>
                <a:spcPct val="20000"/>
              </a:spcBef>
              <a:buChar char="•"/>
              <a:defRPr sz="3200">
                <a:solidFill>
                  <a:schemeClr val="tx1"/>
                </a:solidFill>
                <a:latin typeface="Trebuchet MS" pitchFamily="34" charset="0"/>
              </a:defRPr>
            </a:lvl1pPr>
            <a:lvl2pPr marL="2173288" indent="-457200" eaLnBrk="0" hangingPunct="0">
              <a:spcBef>
                <a:spcPct val="20000"/>
              </a:spcBef>
              <a:buChar char="–"/>
              <a:defRPr sz="2800">
                <a:solidFill>
                  <a:schemeClr val="tx1"/>
                </a:solidFill>
                <a:latin typeface="Trebuchet MS" pitchFamily="34" charset="0"/>
              </a:defRPr>
            </a:lvl2pPr>
            <a:lvl3pPr marL="2820988" indent="-457200" eaLnBrk="0" hangingPunct="0">
              <a:spcBef>
                <a:spcPct val="20000"/>
              </a:spcBef>
              <a:buChar char="•"/>
              <a:defRPr sz="2400">
                <a:solidFill>
                  <a:schemeClr val="tx1"/>
                </a:solidFill>
                <a:latin typeface="Trebuchet MS" pitchFamily="34" charset="0"/>
              </a:defRPr>
            </a:lvl3pPr>
            <a:lvl4pPr marL="3468688" indent="-457200" eaLnBrk="0" hangingPunct="0">
              <a:spcBef>
                <a:spcPct val="20000"/>
              </a:spcBef>
              <a:buChar char="–"/>
              <a:defRPr sz="2000">
                <a:solidFill>
                  <a:schemeClr val="tx1"/>
                </a:solidFill>
                <a:latin typeface="Trebuchet MS" pitchFamily="34" charset="0"/>
              </a:defRPr>
            </a:lvl4pPr>
            <a:lvl5pPr marL="4116388" indent="-457200" eaLnBrk="0" hangingPunct="0">
              <a:spcBef>
                <a:spcPct val="20000"/>
              </a:spcBef>
              <a:buChar char="»"/>
              <a:defRPr sz="2000">
                <a:solidFill>
                  <a:schemeClr val="tx1"/>
                </a:solidFill>
                <a:latin typeface="Trebuchet MS" pitchFamily="34" charset="0"/>
              </a:defRPr>
            </a:lvl5pPr>
            <a:lvl6pPr marL="4573588" indent="-457200" eaLnBrk="0" fontAlgn="base" hangingPunct="0">
              <a:spcBef>
                <a:spcPct val="20000"/>
              </a:spcBef>
              <a:spcAft>
                <a:spcPct val="0"/>
              </a:spcAft>
              <a:buChar char="»"/>
              <a:defRPr sz="2000">
                <a:solidFill>
                  <a:schemeClr val="tx1"/>
                </a:solidFill>
                <a:latin typeface="Trebuchet MS" pitchFamily="34" charset="0"/>
              </a:defRPr>
            </a:lvl6pPr>
            <a:lvl7pPr marL="5030788" indent="-457200" eaLnBrk="0" fontAlgn="base" hangingPunct="0">
              <a:spcBef>
                <a:spcPct val="20000"/>
              </a:spcBef>
              <a:spcAft>
                <a:spcPct val="0"/>
              </a:spcAft>
              <a:buChar char="»"/>
              <a:defRPr sz="2000">
                <a:solidFill>
                  <a:schemeClr val="tx1"/>
                </a:solidFill>
                <a:latin typeface="Trebuchet MS" pitchFamily="34" charset="0"/>
              </a:defRPr>
            </a:lvl7pPr>
            <a:lvl8pPr marL="5487988" indent="-457200" eaLnBrk="0" fontAlgn="base" hangingPunct="0">
              <a:spcBef>
                <a:spcPct val="20000"/>
              </a:spcBef>
              <a:spcAft>
                <a:spcPct val="0"/>
              </a:spcAft>
              <a:buChar char="»"/>
              <a:defRPr sz="2000">
                <a:solidFill>
                  <a:schemeClr val="tx1"/>
                </a:solidFill>
                <a:latin typeface="Trebuchet MS" pitchFamily="34" charset="0"/>
              </a:defRPr>
            </a:lvl8pPr>
            <a:lvl9pPr marL="5945188" indent="-4572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en-US" altLang="sl-SI" sz="1600" b="1">
                <a:latin typeface="Arial" charset="0"/>
                <a:cs typeface="Times New Roman" pitchFamily="18" charset="0"/>
              </a:rPr>
              <a:t>Glavni cilji OIML</a:t>
            </a:r>
            <a:endParaRPr lang="sl-SI" altLang="sl-SI" sz="1600" b="1">
              <a:latin typeface="Arial" charset="0"/>
            </a:endParaRPr>
          </a:p>
          <a:p>
            <a:pPr eaLnBrk="1" hangingPunct="1">
              <a:spcBef>
                <a:spcPct val="0"/>
              </a:spcBef>
            </a:pPr>
            <a:endParaRPr lang="sl-SI" altLang="sl-SI" sz="1600" b="1">
              <a:latin typeface="Arial" charset="0"/>
            </a:endParaRPr>
          </a:p>
          <a:p>
            <a:pPr eaLnBrk="1" hangingPunct="1">
              <a:spcBef>
                <a:spcPct val="0"/>
              </a:spcBef>
            </a:pPr>
            <a:r>
              <a:rPr lang="en-US" altLang="sl-SI" sz="1600">
                <a:latin typeface="Arial" charset="0"/>
                <a:cs typeface="Times New Roman" pitchFamily="18" charset="0"/>
              </a:rPr>
              <a:t>Osnovati in podpirati informacijske centre za zakonsko meroslovje.</a:t>
            </a:r>
            <a:endParaRPr lang="sl-SI" altLang="sl-SI" sz="1600">
              <a:latin typeface="Arial" charset="0"/>
            </a:endParaRPr>
          </a:p>
          <a:p>
            <a:pPr eaLnBrk="1" hangingPunct="1">
              <a:spcBef>
                <a:spcPct val="0"/>
              </a:spcBef>
              <a:buFontTx/>
              <a:buNone/>
            </a:pPr>
            <a:endParaRPr lang="en-US" altLang="sl-SI" sz="1600">
              <a:latin typeface="Arial" charset="0"/>
            </a:endParaRPr>
          </a:p>
          <a:p>
            <a:pPr eaLnBrk="1" hangingPunct="1">
              <a:spcBef>
                <a:spcPct val="0"/>
              </a:spcBef>
            </a:pPr>
            <a:r>
              <a:rPr lang="en-US" altLang="sl-SI" sz="1600">
                <a:latin typeface="Arial" charset="0"/>
                <a:cs typeface="Times New Roman" pitchFamily="18" charset="0"/>
              </a:rPr>
              <a:t>Določiti in preučevati osnovna načela zakonskega meroslovja v okviru mednarodnih interesov.</a:t>
            </a:r>
            <a:endParaRPr lang="sl-SI" altLang="sl-SI" sz="1600">
              <a:latin typeface="Arial" charset="0"/>
            </a:endParaRPr>
          </a:p>
          <a:p>
            <a:pPr eaLnBrk="1" hangingPunct="1">
              <a:spcBef>
                <a:spcPct val="0"/>
              </a:spcBef>
              <a:buFontTx/>
              <a:buNone/>
            </a:pPr>
            <a:endParaRPr lang="en-US" altLang="sl-SI" sz="1600">
              <a:latin typeface="Arial" charset="0"/>
            </a:endParaRPr>
          </a:p>
          <a:p>
            <a:pPr eaLnBrk="1" hangingPunct="1">
              <a:spcBef>
                <a:spcPct val="0"/>
              </a:spcBef>
            </a:pPr>
            <a:r>
              <a:rPr lang="en-US" altLang="sl-SI" sz="1600">
                <a:latin typeface="Arial" charset="0"/>
                <a:cs typeface="Times New Roman" pitchFamily="18" charset="0"/>
              </a:rPr>
              <a:t>Osnovati priporočila za določanje kriterijev delovanja merilnih instrumentov in pomen za njihov pregled in kontrolo.</a:t>
            </a:r>
            <a:endParaRPr lang="sl-SI" altLang="sl-SI" sz="1600">
              <a:latin typeface="Arial" charset="0"/>
            </a:endParaRPr>
          </a:p>
          <a:p>
            <a:pPr eaLnBrk="1" hangingPunct="1">
              <a:spcBef>
                <a:spcPct val="0"/>
              </a:spcBef>
              <a:buFontTx/>
              <a:buNone/>
            </a:pPr>
            <a:endParaRPr lang="en-US" altLang="sl-SI" sz="1600">
              <a:latin typeface="Arial" charset="0"/>
            </a:endParaRPr>
          </a:p>
          <a:p>
            <a:pPr eaLnBrk="1" hangingPunct="1">
              <a:spcBef>
                <a:spcPct val="0"/>
              </a:spcBef>
            </a:pPr>
            <a:r>
              <a:rPr lang="en-US" altLang="sl-SI" sz="1600">
                <a:latin typeface="Arial" charset="0"/>
                <a:cs typeface="Times New Roman" pitchFamily="18" charset="0"/>
              </a:rPr>
              <a:t>Med članicami OIML pospeševati vzajemno priznavanje instrumentov in merilnih rezultatov, ki se podrejajo OIML zahtevam.</a:t>
            </a:r>
            <a:endParaRPr lang="sl-SI" altLang="sl-SI" sz="1600">
              <a:latin typeface="Arial" charset="0"/>
            </a:endParaRPr>
          </a:p>
          <a:p>
            <a:pPr eaLnBrk="1" hangingPunct="1">
              <a:spcBef>
                <a:spcPct val="0"/>
              </a:spcBef>
              <a:buFontTx/>
              <a:buNone/>
            </a:pPr>
            <a:endParaRPr lang="sl-SI" altLang="sl-SI" sz="1600">
              <a:latin typeface="Arial" charset="0"/>
            </a:endParaRPr>
          </a:p>
          <a:p>
            <a:pPr eaLnBrk="1" hangingPunct="1">
              <a:spcBef>
                <a:spcPct val="0"/>
              </a:spcBef>
            </a:pPr>
            <a:r>
              <a:rPr lang="en-US" altLang="sl-SI" sz="1600">
                <a:latin typeface="Arial" charset="0"/>
                <a:cs typeface="Times New Roman" pitchFamily="18" charset="0"/>
              </a:rPr>
              <a:t>Pospeševati sodelovanje med nacionalnimi službami za zakonsko meroslovje in jim pomagati pri njihovem razvoju.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lika 11"/>
          <p:cNvPicPr>
            <a:picLocks noChangeAspect="1"/>
          </p:cNvPicPr>
          <p:nvPr/>
        </p:nvPicPr>
        <p:blipFill rotWithShape="1">
          <a:blip r:embed="rId2" cstate="print">
            <a:extLst>
              <a:ext uri="{28A0092B-C50C-407E-A947-70E740481C1C}">
                <a14:useLocalDpi xmlns:a14="http://schemas.microsoft.com/office/drawing/2010/main"/>
              </a:ext>
            </a:extLst>
          </a:blip>
          <a:srcRect r="-2236"/>
          <a:stretch/>
        </p:blipFill>
        <p:spPr>
          <a:xfrm>
            <a:off x="2058713" y="2093438"/>
            <a:ext cx="1652959" cy="1423311"/>
          </a:xfrm>
          <a:prstGeom prst="rect">
            <a:avLst/>
          </a:prstGeom>
        </p:spPr>
      </p:pic>
      <p:sp>
        <p:nvSpPr>
          <p:cNvPr id="14" name="Pravokotnik 13"/>
          <p:cNvSpPr/>
          <p:nvPr/>
        </p:nvSpPr>
        <p:spPr>
          <a:xfrm>
            <a:off x="0" y="44624"/>
            <a:ext cx="9098599"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196" name="Rectangle 4"/>
          <p:cNvSpPr>
            <a:spLocks noChangeArrowheads="1"/>
          </p:cNvSpPr>
          <p:nvPr/>
        </p:nvSpPr>
        <p:spPr bwMode="auto">
          <a:xfrm>
            <a:off x="2167758" y="897871"/>
            <a:ext cx="44644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b="1" dirty="0" smtClean="0">
                <a:latin typeface="Cambria" pitchFamily="18" charset="0"/>
              </a:rPr>
              <a:t>Blokovna shema merilnega instrumenta</a:t>
            </a:r>
            <a:endParaRPr lang="sl-SI" altLang="sl-SI" sz="1800" b="1" dirty="0">
              <a:latin typeface="Cambria" pitchFamily="18" charset="0"/>
            </a:endParaRPr>
          </a:p>
        </p:txBody>
      </p:sp>
      <p:sp>
        <p:nvSpPr>
          <p:cNvPr id="8197" name="Text Box 5"/>
          <p:cNvSpPr txBox="1">
            <a:spLocks noChangeArrowheads="1"/>
          </p:cNvSpPr>
          <p:nvPr/>
        </p:nvSpPr>
        <p:spPr bwMode="auto">
          <a:xfrm>
            <a:off x="599358" y="3629869"/>
            <a:ext cx="792162" cy="284163"/>
          </a:xfrm>
          <a:prstGeom prst="rect">
            <a:avLst/>
          </a:prstGeom>
          <a:solidFill>
            <a:srgbClr val="33CC33"/>
          </a:solidFill>
          <a:ln w="9525">
            <a:solidFill>
              <a:schemeClr val="tx1"/>
            </a:solidFill>
            <a:miter lim="800000"/>
            <a:headEnd/>
            <a:tailEnd/>
          </a:ln>
          <a:effectLs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smtClean="0">
                <a:solidFill>
                  <a:schemeClr val="bg1"/>
                </a:solidFill>
              </a:rPr>
              <a:t>Senzor</a:t>
            </a:r>
            <a:endParaRPr lang="sl-SI" altLang="sl-SI" sz="1200" b="1" dirty="0">
              <a:solidFill>
                <a:schemeClr val="bg1"/>
              </a:solidFill>
            </a:endParaRPr>
          </a:p>
        </p:txBody>
      </p:sp>
      <p:sp>
        <p:nvSpPr>
          <p:cNvPr id="8200" name="Text Box 8"/>
          <p:cNvSpPr txBox="1">
            <a:spLocks noChangeArrowheads="1"/>
          </p:cNvSpPr>
          <p:nvPr/>
        </p:nvSpPr>
        <p:spPr bwMode="auto">
          <a:xfrm>
            <a:off x="5865116" y="3407496"/>
            <a:ext cx="647700" cy="833437"/>
          </a:xfrm>
          <a:prstGeom prst="rect">
            <a:avLst/>
          </a:prstGeom>
          <a:solidFill>
            <a:srgbClr val="7030A0"/>
          </a:solidFill>
          <a:ln w="9525">
            <a:solidFill>
              <a:schemeClr val="tx1"/>
            </a:solidFill>
            <a:miter lim="800000"/>
            <a:headEnd/>
            <a:tailEnd/>
          </a:ln>
          <a:effectLs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b="1" dirty="0">
              <a:solidFill>
                <a:schemeClr val="bg1"/>
              </a:solidFill>
            </a:endParaRPr>
          </a:p>
          <a:p>
            <a:pPr algn="ctr" eaLnBrk="1" hangingPunct="1">
              <a:spcBef>
                <a:spcPct val="50000"/>
              </a:spcBef>
              <a:buFontTx/>
              <a:buNone/>
            </a:pPr>
            <a:r>
              <a:rPr lang="sl-SI" altLang="sl-SI" sz="1200" b="1" dirty="0" err="1">
                <a:solidFill>
                  <a:schemeClr val="bg1"/>
                </a:solidFill>
                <a:latin typeface="Symbol" pitchFamily="18" charset="2"/>
              </a:rPr>
              <a:t>m</a:t>
            </a:r>
            <a:r>
              <a:rPr lang="sl-SI" altLang="sl-SI" sz="1200" b="1" dirty="0" err="1">
                <a:solidFill>
                  <a:schemeClr val="bg1"/>
                </a:solidFill>
              </a:rPr>
              <a:t>C</a:t>
            </a:r>
            <a:endParaRPr lang="sl-SI" altLang="sl-SI" sz="1200" b="1" dirty="0">
              <a:solidFill>
                <a:schemeClr val="bg1"/>
              </a:solidFill>
            </a:endParaRPr>
          </a:p>
          <a:p>
            <a:pPr algn="ctr" eaLnBrk="1" hangingPunct="1">
              <a:spcBef>
                <a:spcPct val="50000"/>
              </a:spcBef>
              <a:buFontTx/>
              <a:buNone/>
            </a:pPr>
            <a:endParaRPr lang="sl-SI" altLang="sl-SI" sz="1200" b="1" dirty="0">
              <a:solidFill>
                <a:schemeClr val="bg1"/>
              </a:solidFill>
            </a:endParaRPr>
          </a:p>
        </p:txBody>
      </p:sp>
      <p:sp>
        <p:nvSpPr>
          <p:cNvPr id="8203" name="Line 11"/>
          <p:cNvSpPr>
            <a:spLocks noChangeShapeType="1"/>
          </p:cNvSpPr>
          <p:nvPr/>
        </p:nvSpPr>
        <p:spPr bwMode="auto">
          <a:xfrm flipV="1">
            <a:off x="1377336" y="3766687"/>
            <a:ext cx="734264" cy="5804"/>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5" name="Line 13"/>
          <p:cNvSpPr>
            <a:spLocks noChangeShapeType="1"/>
          </p:cNvSpPr>
          <p:nvPr/>
        </p:nvSpPr>
        <p:spPr bwMode="auto">
          <a:xfrm>
            <a:off x="5164418" y="3777489"/>
            <a:ext cx="691117" cy="2009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6" name="Line 14"/>
          <p:cNvSpPr>
            <a:spLocks noChangeShapeType="1"/>
          </p:cNvSpPr>
          <p:nvPr/>
        </p:nvSpPr>
        <p:spPr bwMode="auto">
          <a:xfrm flipV="1">
            <a:off x="6556233" y="3775530"/>
            <a:ext cx="658656" cy="2204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sp>
        <p:nvSpPr>
          <p:cNvPr id="8209" name="Text Box 18"/>
          <p:cNvSpPr txBox="1">
            <a:spLocks noChangeArrowheads="1"/>
          </p:cNvSpPr>
          <p:nvPr/>
        </p:nvSpPr>
        <p:spPr bwMode="auto">
          <a:xfrm>
            <a:off x="411709" y="4093845"/>
            <a:ext cx="1217341" cy="116955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400" b="1" dirty="0" smtClean="0"/>
              <a:t>Pretvorba </a:t>
            </a:r>
            <a:r>
              <a:rPr lang="sl-SI" altLang="sl-SI" sz="1400" b="1" dirty="0"/>
              <a:t>fizikalne veličine </a:t>
            </a:r>
            <a:r>
              <a:rPr lang="sl-SI" altLang="sl-SI" sz="1400" b="1" dirty="0" smtClean="0"/>
              <a:t>v električno veličine</a:t>
            </a:r>
            <a:endParaRPr lang="sl-SI" altLang="sl-SI" sz="1050" dirty="0"/>
          </a:p>
        </p:txBody>
      </p:sp>
      <p:sp>
        <p:nvSpPr>
          <p:cNvPr id="35" name="Text Box 5"/>
          <p:cNvSpPr txBox="1">
            <a:spLocks noChangeArrowheads="1"/>
          </p:cNvSpPr>
          <p:nvPr/>
        </p:nvSpPr>
        <p:spPr bwMode="auto">
          <a:xfrm>
            <a:off x="2276576" y="3535854"/>
            <a:ext cx="1216416" cy="461665"/>
          </a:xfrm>
          <a:prstGeom prst="rect">
            <a:avLst/>
          </a:prstGeom>
          <a:solidFill>
            <a:srgbClr val="0070C0"/>
          </a:solidFill>
          <a:ln w="9525">
            <a:solidFill>
              <a:schemeClr val="tx1"/>
            </a:solidFill>
            <a:miter lim="800000"/>
            <a:headEnd/>
            <a:tailEnd/>
          </a:ln>
          <a:effectLs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smtClean="0">
                <a:solidFill>
                  <a:schemeClr val="bg1"/>
                </a:solidFill>
              </a:rPr>
              <a:t>Prilagoditveno vezje</a:t>
            </a:r>
            <a:endParaRPr lang="sl-SI" altLang="sl-SI" sz="1200" b="1" dirty="0">
              <a:solidFill>
                <a:schemeClr val="bg1"/>
              </a:solidFill>
            </a:endParaRPr>
          </a:p>
        </p:txBody>
      </p:sp>
      <p:sp>
        <p:nvSpPr>
          <p:cNvPr id="37" name="Line 11"/>
          <p:cNvSpPr>
            <a:spLocks noChangeShapeType="1"/>
          </p:cNvSpPr>
          <p:nvPr/>
        </p:nvSpPr>
        <p:spPr bwMode="auto">
          <a:xfrm>
            <a:off x="3509939" y="3764169"/>
            <a:ext cx="843658" cy="1136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l-SI"/>
          </a:p>
        </p:txBody>
      </p:sp>
      <p:pic>
        <p:nvPicPr>
          <p:cNvPr id="2" name="Slika 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flipH="1">
            <a:off x="474922" y="2624357"/>
            <a:ext cx="1100956" cy="931578"/>
          </a:xfrm>
          <a:prstGeom prst="rect">
            <a:avLst/>
          </a:prstGeom>
        </p:spPr>
      </p:pic>
      <p:sp>
        <p:nvSpPr>
          <p:cNvPr id="63" name="Text Box 18"/>
          <p:cNvSpPr txBox="1">
            <a:spLocks noChangeArrowheads="1"/>
          </p:cNvSpPr>
          <p:nvPr/>
        </p:nvSpPr>
        <p:spPr bwMode="auto">
          <a:xfrm>
            <a:off x="2230711" y="4285969"/>
            <a:ext cx="1308145"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600" b="1" dirty="0" err="1" smtClean="0"/>
              <a:t>Ojačevanj</a:t>
            </a:r>
            <a:r>
              <a:rPr lang="sl-SI" altLang="sl-SI" sz="1600" b="1" dirty="0" smtClean="0"/>
              <a:t>, filtriranje</a:t>
            </a:r>
          </a:p>
        </p:txBody>
      </p:sp>
      <p:sp>
        <p:nvSpPr>
          <p:cNvPr id="66" name="Text Box 18"/>
          <p:cNvSpPr txBox="1">
            <a:spLocks noChangeArrowheads="1"/>
          </p:cNvSpPr>
          <p:nvPr/>
        </p:nvSpPr>
        <p:spPr bwMode="auto">
          <a:xfrm>
            <a:off x="3995936" y="4279238"/>
            <a:ext cx="1514040"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600" b="1" dirty="0" smtClean="0"/>
              <a:t>Analogno-digitalno pretvarjanje</a:t>
            </a:r>
            <a:endParaRPr lang="sl-SI" altLang="sl-SI" sz="1600" b="1" dirty="0"/>
          </a:p>
        </p:txBody>
      </p:sp>
      <p:sp>
        <p:nvSpPr>
          <p:cNvPr id="67" name="Text Box 18"/>
          <p:cNvSpPr txBox="1">
            <a:spLocks noChangeArrowheads="1"/>
          </p:cNvSpPr>
          <p:nvPr/>
        </p:nvSpPr>
        <p:spPr bwMode="auto">
          <a:xfrm>
            <a:off x="5509976" y="4401528"/>
            <a:ext cx="1582304"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es-ES" altLang="sl-SI" sz="1800" b="1" dirty="0" smtClean="0"/>
              <a:t>Procesiranje</a:t>
            </a:r>
            <a:endParaRPr lang="es-ES" altLang="sl-SI" sz="1800" b="1" dirty="0"/>
          </a:p>
        </p:txBody>
      </p:sp>
      <p:sp>
        <p:nvSpPr>
          <p:cNvPr id="68" name="Text Box 18"/>
          <p:cNvSpPr txBox="1">
            <a:spLocks noChangeArrowheads="1"/>
          </p:cNvSpPr>
          <p:nvPr/>
        </p:nvSpPr>
        <p:spPr bwMode="auto">
          <a:xfrm>
            <a:off x="7390369" y="4143919"/>
            <a:ext cx="1646127" cy="3693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800" b="1" dirty="0" smtClean="0"/>
              <a:t>Prikazovanje</a:t>
            </a:r>
            <a:endParaRPr lang="sl-SI" altLang="sl-SI" sz="1200" dirty="0"/>
          </a:p>
        </p:txBody>
      </p:sp>
      <p:sp>
        <p:nvSpPr>
          <p:cNvPr id="71" name="Text Box 5"/>
          <p:cNvSpPr txBox="1">
            <a:spLocks noChangeArrowheads="1"/>
          </p:cNvSpPr>
          <p:nvPr/>
        </p:nvSpPr>
        <p:spPr bwMode="auto">
          <a:xfrm>
            <a:off x="4378048" y="3356992"/>
            <a:ext cx="786370" cy="830997"/>
          </a:xfrm>
          <a:prstGeom prst="rect">
            <a:avLst/>
          </a:prstGeom>
          <a:solidFill>
            <a:srgbClr val="FF0000"/>
          </a:solidFill>
          <a:ln w="9525">
            <a:solidFill>
              <a:schemeClr val="tx1"/>
            </a:solidFill>
            <a:miter lim="800000"/>
            <a:headEnd/>
            <a:tailEnd/>
          </a:ln>
          <a:effectLs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endParaRPr lang="sl-SI" altLang="sl-SI" sz="1200" b="1" dirty="0" smtClean="0">
              <a:solidFill>
                <a:schemeClr val="bg1"/>
              </a:solidFill>
            </a:endParaRPr>
          </a:p>
          <a:p>
            <a:pPr algn="ctr" eaLnBrk="1" hangingPunct="1">
              <a:spcBef>
                <a:spcPct val="50000"/>
              </a:spcBef>
              <a:buFontTx/>
              <a:buNone/>
            </a:pPr>
            <a:r>
              <a:rPr lang="sl-SI" altLang="sl-SI" sz="1200" b="1" dirty="0" smtClean="0">
                <a:solidFill>
                  <a:schemeClr val="bg1"/>
                </a:solidFill>
              </a:rPr>
              <a:t>ADP</a:t>
            </a:r>
          </a:p>
          <a:p>
            <a:pPr algn="ctr" eaLnBrk="1" hangingPunct="1">
              <a:spcBef>
                <a:spcPct val="50000"/>
              </a:spcBef>
              <a:buFontTx/>
              <a:buNone/>
            </a:pPr>
            <a:endParaRPr lang="sl-SI" altLang="sl-SI" sz="1200" b="1" dirty="0">
              <a:solidFill>
                <a:schemeClr val="bg1"/>
              </a:solidFill>
            </a:endParaRPr>
          </a:p>
        </p:txBody>
      </p:sp>
      <p:sp>
        <p:nvSpPr>
          <p:cNvPr id="72" name="Text Box 8"/>
          <p:cNvSpPr txBox="1">
            <a:spLocks noChangeArrowheads="1"/>
          </p:cNvSpPr>
          <p:nvPr/>
        </p:nvSpPr>
        <p:spPr bwMode="auto">
          <a:xfrm>
            <a:off x="7296159" y="3644672"/>
            <a:ext cx="1322056" cy="276999"/>
          </a:xfrm>
          <a:prstGeom prst="rect">
            <a:avLst/>
          </a:prstGeom>
          <a:solidFill>
            <a:srgbClr val="FFC000"/>
          </a:solidFill>
          <a:ln w="9525">
            <a:solidFill>
              <a:schemeClr val="tx1"/>
            </a:solidFill>
            <a:miter lim="800000"/>
            <a:headEnd/>
            <a:tailEnd/>
          </a:ln>
          <a:effectLst/>
          <a:extLst/>
        </p:spPr>
        <p:txBody>
          <a:bodyPr wrap="squar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lgn="ctr" eaLnBrk="1" hangingPunct="1">
              <a:spcBef>
                <a:spcPct val="50000"/>
              </a:spcBef>
              <a:buFontTx/>
              <a:buNone/>
            </a:pPr>
            <a:r>
              <a:rPr lang="sl-SI" altLang="sl-SI" sz="1200" b="1" dirty="0" smtClean="0"/>
              <a:t>Prikazovalnik</a:t>
            </a:r>
            <a:r>
              <a:rPr lang="sl-SI" altLang="sl-SI" sz="1200" b="1" dirty="0" smtClean="0">
                <a:solidFill>
                  <a:schemeClr val="bg1"/>
                </a:solidFill>
              </a:rPr>
              <a:t> </a:t>
            </a:r>
            <a:endParaRPr lang="sl-SI" altLang="sl-SI" sz="1200" b="1" dirty="0">
              <a:solidFill>
                <a:schemeClr val="bg1"/>
              </a:solidFill>
            </a:endParaRPr>
          </a:p>
        </p:txBody>
      </p:sp>
      <p:pic>
        <p:nvPicPr>
          <p:cNvPr id="8217" name="Picture 2" descr="http://www.blazedisplay.com/uploadFile/LCD_Display_Control_Board_for_Dispenser_CPU.jpg"/>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7283137" y="2820767"/>
            <a:ext cx="1321311" cy="68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26" descr="296-28-TSSOP"/>
          <p:cNvPicPr>
            <a:picLocks noChangeAspect="1" noChangeArrowheads="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333303" y="2545298"/>
            <a:ext cx="923109" cy="75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ka 2"/>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509976" y="2564903"/>
            <a:ext cx="1299297" cy="812061"/>
          </a:xfrm>
          <a:prstGeom prst="rect">
            <a:avLst/>
          </a:prstGeom>
        </p:spPr>
      </p:pic>
    </p:spTree>
    <p:extLst>
      <p:ext uri="{BB962C8B-B14F-4D97-AF65-F5344CB8AC3E}">
        <p14:creationId xmlns:p14="http://schemas.microsoft.com/office/powerpoint/2010/main" val="20636300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681413" y="3319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2947" name="Rectangle 3"/>
          <p:cNvSpPr>
            <a:spLocks noChangeArrowheads="1"/>
          </p:cNvSpPr>
          <p:nvPr/>
        </p:nvSpPr>
        <p:spPr bwMode="auto">
          <a:xfrm>
            <a:off x="2033588" y="1514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82948" name="Object 4"/>
          <p:cNvGraphicFramePr>
            <a:graphicFrameLocks noChangeAspect="1"/>
          </p:cNvGraphicFramePr>
          <p:nvPr/>
        </p:nvGraphicFramePr>
        <p:xfrm>
          <a:off x="1143000" y="1447800"/>
          <a:ext cx="6858000" cy="5172075"/>
        </p:xfrm>
        <a:graphic>
          <a:graphicData uri="http://schemas.openxmlformats.org/presentationml/2006/ole">
            <mc:AlternateContent xmlns:mc="http://schemas.openxmlformats.org/markup-compatibility/2006">
              <mc:Choice xmlns:v="urn:schemas-microsoft-com:vml" Requires="v">
                <p:oleObj spid="_x0000_s83097" r:id="rId4" imgW="6105144" imgH="4605528" progId="Word.Picture.8">
                  <p:embed/>
                </p:oleObj>
              </mc:Choice>
              <mc:Fallback>
                <p:oleObj r:id="rId4" imgW="6105144" imgH="4605528" progId="Word.Picture.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447800"/>
                        <a:ext cx="6858000" cy="5172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949" name="Text Box 5"/>
          <p:cNvSpPr txBox="1">
            <a:spLocks noChangeArrowheads="1"/>
          </p:cNvSpPr>
          <p:nvPr/>
        </p:nvSpPr>
        <p:spPr bwMode="auto">
          <a:xfrm>
            <a:off x="1143000" y="990600"/>
            <a:ext cx="3543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b="1">
                <a:latin typeface="Arial" charset="0"/>
                <a:cs typeface="Arial" charset="0"/>
              </a:rPr>
              <a:t>Organizacijska struktura OIML</a:t>
            </a:r>
            <a:r>
              <a:rPr lang="sl-SI" altLang="sl-SI" sz="1800">
                <a:latin typeface="Times New Roman" pitchFamily="18" charset="0"/>
              </a:rPr>
              <a:t> </a:t>
            </a:r>
          </a:p>
        </p:txBody>
      </p:sp>
      <p:graphicFrame>
        <p:nvGraphicFramePr>
          <p:cNvPr id="82950" name="Object 6"/>
          <p:cNvGraphicFramePr>
            <a:graphicFrameLocks noChangeAspect="1"/>
          </p:cNvGraphicFramePr>
          <p:nvPr/>
        </p:nvGraphicFramePr>
        <p:xfrm>
          <a:off x="1219200" y="1600200"/>
          <a:ext cx="2286000" cy="776288"/>
        </p:xfrm>
        <a:graphic>
          <a:graphicData uri="http://schemas.openxmlformats.org/presentationml/2006/ole">
            <mc:AlternateContent xmlns:mc="http://schemas.openxmlformats.org/markup-compatibility/2006">
              <mc:Choice xmlns:v="urn:schemas-microsoft-com:vml" Requires="v">
                <p:oleObj spid="_x0000_s83098" name="Picture" r:id="rId6" imgW="3127022" imgH="1061156" progId="Word.Picture.8">
                  <p:embed/>
                </p:oleObj>
              </mc:Choice>
              <mc:Fallback>
                <p:oleObj name="Picture" r:id="rId6" imgW="3127022" imgH="1061156" progId="Word.Picture.8">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1600200"/>
                        <a:ext cx="22860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3143250" y="2752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107523" name="Text Box 3"/>
          <p:cNvSpPr txBox="1">
            <a:spLocks noChangeArrowheads="1"/>
          </p:cNvSpPr>
          <p:nvPr/>
        </p:nvSpPr>
        <p:spPr bwMode="auto">
          <a:xfrm>
            <a:off x="684213" y="1412875"/>
            <a:ext cx="19716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l-SI" altLang="sl-SI" sz="3200" b="1">
                <a:effectLst>
                  <a:outerShdw blurRad="38100" dist="38100" dir="2700000" algn="tl">
                    <a:srgbClr val="FFFFFF"/>
                  </a:outerShdw>
                </a:effectLst>
                <a:latin typeface="Tahoma" pitchFamily="34" charset="0"/>
              </a:rPr>
              <a:t>WELMEC</a:t>
            </a:r>
          </a:p>
        </p:txBody>
      </p:sp>
      <p:sp>
        <p:nvSpPr>
          <p:cNvPr id="83972" name="Text Box 4"/>
          <p:cNvSpPr txBox="1">
            <a:spLocks noChangeArrowheads="1"/>
          </p:cNvSpPr>
          <p:nvPr/>
        </p:nvSpPr>
        <p:spPr bwMode="auto">
          <a:xfrm>
            <a:off x="1258888" y="2276475"/>
            <a:ext cx="6950075"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800">
                <a:latin typeface="Arial" charset="0"/>
                <a:cs typeface="Times New Roman" pitchFamily="18" charset="0"/>
              </a:rPr>
              <a:t>Evropsko zakonsko meroslovje urejuje organizacija WELMEC (Western European Legal Metrology Cooperation), ki jo je leta 1990 ustanovilo 18 predstavnikov držav Evropske unije in članic EFTA. </a:t>
            </a:r>
            <a:endParaRPr lang="sl-SI" altLang="sl-SI" sz="1800">
              <a:latin typeface="Arial" charset="0"/>
            </a:endParaRPr>
          </a:p>
          <a:p>
            <a:pPr eaLnBrk="1" hangingPunct="1">
              <a:spcBef>
                <a:spcPct val="0"/>
              </a:spcBef>
              <a:buFontTx/>
              <a:buNone/>
            </a:pPr>
            <a:endParaRPr lang="sl-SI" altLang="sl-SI" sz="1800">
              <a:latin typeface="Arial" charset="0"/>
            </a:endParaRPr>
          </a:p>
          <a:p>
            <a:pPr eaLnBrk="1" hangingPunct="1">
              <a:spcBef>
                <a:spcPct val="0"/>
              </a:spcBef>
              <a:buFontTx/>
              <a:buNone/>
            </a:pPr>
            <a:endParaRPr lang="en-US" altLang="sl-SI" sz="1800">
              <a:latin typeface="Arial" charset="0"/>
            </a:endParaRPr>
          </a:p>
          <a:p>
            <a:pPr eaLnBrk="1" hangingPunct="1">
              <a:spcBef>
                <a:spcPct val="0"/>
              </a:spcBef>
              <a:buFontTx/>
              <a:buNone/>
            </a:pPr>
            <a:r>
              <a:rPr lang="sl-SI" altLang="sl-SI" sz="1800">
                <a:latin typeface="Arial" charset="0"/>
                <a:cs typeface="Arial" charset="0"/>
              </a:rPr>
              <a:t>Danes so države članice tudi srednjeevropske in vzhodnoevropske države. Danes kratica WELMEC predstavlja organizacijo </a:t>
            </a:r>
            <a:r>
              <a:rPr lang="sl-SI" altLang="sl-SI" sz="1800" b="1">
                <a:latin typeface="Arial" charset="0"/>
                <a:cs typeface="Arial" charset="0"/>
              </a:rPr>
              <a:t>Evropskega sodelovanja v zakonskem meroslovju</a:t>
            </a:r>
            <a:r>
              <a:rPr lang="sl-SI" altLang="sl-SI" sz="1800" b="1">
                <a:latin typeface="Arial" charset="0"/>
              </a:rPr>
              <a:t>.</a:t>
            </a:r>
            <a:r>
              <a:rPr lang="sl-SI" altLang="sl-SI" sz="1800">
                <a:latin typeface="Times New Roman" pitchFamily="18" charset="0"/>
              </a:rPr>
              <a:t> </a:t>
            </a:r>
          </a:p>
        </p:txBody>
      </p:sp>
      <p:pic>
        <p:nvPicPr>
          <p:cNvPr id="5" name="Picture 5" descr="LMK-logo-clr-0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2543175" y="52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4995" name="Rectangle 3"/>
          <p:cNvSpPr>
            <a:spLocks noChangeArrowheads="1"/>
          </p:cNvSpPr>
          <p:nvPr/>
        </p:nvSpPr>
        <p:spPr bwMode="auto">
          <a:xfrm>
            <a:off x="3048000" y="1785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4996" name="Rectangle 4"/>
          <p:cNvSpPr>
            <a:spLocks noChangeArrowheads="1"/>
          </p:cNvSpPr>
          <p:nvPr/>
        </p:nvSpPr>
        <p:spPr bwMode="auto">
          <a:xfrm>
            <a:off x="3048000" y="33639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4997" name="Rectangle 5"/>
          <p:cNvSpPr>
            <a:spLocks noChangeArrowheads="1"/>
          </p:cNvSpPr>
          <p:nvPr/>
        </p:nvSpPr>
        <p:spPr bwMode="auto">
          <a:xfrm>
            <a:off x="304323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84998" name="Object 6"/>
          <p:cNvGraphicFramePr>
            <a:graphicFrameLocks noChangeAspect="1"/>
          </p:cNvGraphicFramePr>
          <p:nvPr/>
        </p:nvGraphicFramePr>
        <p:xfrm>
          <a:off x="4038600" y="1676400"/>
          <a:ext cx="3822700" cy="4572000"/>
        </p:xfrm>
        <a:graphic>
          <a:graphicData uri="http://schemas.openxmlformats.org/presentationml/2006/ole">
            <mc:AlternateContent xmlns:mc="http://schemas.openxmlformats.org/markup-compatibility/2006">
              <mc:Choice xmlns:v="urn:schemas-microsoft-com:vml" Requires="v">
                <p:oleObj spid="_x0000_s85104" r:id="rId4" imgW="9525" imgH="9525" progId="CorelDRAW.Graphic.10">
                  <p:embed/>
                </p:oleObj>
              </mc:Choice>
              <mc:Fallback>
                <p:oleObj r:id="rId4" imgW="9525" imgH="9525" progId="CorelDRAW.Graphic.10">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1676400"/>
                        <a:ext cx="38227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4999" name="Text Box 7"/>
          <p:cNvSpPr txBox="1">
            <a:spLocks noChangeArrowheads="1"/>
          </p:cNvSpPr>
          <p:nvPr/>
        </p:nvSpPr>
        <p:spPr bwMode="auto">
          <a:xfrm>
            <a:off x="457200" y="2209800"/>
            <a:ext cx="344487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600" b="1">
                <a:latin typeface="Arial" charset="0"/>
                <a:cs typeface="Arial" charset="0"/>
              </a:rPr>
              <a:t>EURAMET je organizacija, ki povezuje nacionalne metrološke institute (NMI) Evropske unije, Evropske komisije, EFTE in pristopne članic EU. </a:t>
            </a:r>
          </a:p>
        </p:txBody>
      </p:sp>
      <p:sp>
        <p:nvSpPr>
          <p:cNvPr id="109576" name="Text Box 8"/>
          <p:cNvSpPr txBox="1">
            <a:spLocks noChangeArrowheads="1"/>
          </p:cNvSpPr>
          <p:nvPr/>
        </p:nvSpPr>
        <p:spPr bwMode="auto">
          <a:xfrm>
            <a:off x="457200" y="914400"/>
            <a:ext cx="2171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sl-SI" altLang="sl-SI" sz="3200" b="1">
                <a:effectLst>
                  <a:outerShdw blurRad="38100" dist="38100" dir="2700000" algn="tl">
                    <a:srgbClr val="FFFFFF"/>
                  </a:outerShdw>
                </a:effectLst>
                <a:latin typeface="Tahoma" pitchFamily="34" charset="0"/>
                <a:cs typeface="Arial" charset="0"/>
              </a:rPr>
              <a:t>EURAMET</a:t>
            </a:r>
          </a:p>
        </p:txBody>
      </p:sp>
      <p:pic>
        <p:nvPicPr>
          <p:cNvPr id="9" name="Picture 5" descr="LMK-logo-clr-01.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10" name="Picture 7" descr="UL_logo-02.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WordArt 2"/>
          <p:cNvSpPr>
            <a:spLocks noChangeArrowheads="1" noChangeShapeType="1" noTextEdit="1"/>
          </p:cNvSpPr>
          <p:nvPr/>
        </p:nvSpPr>
        <p:spPr bwMode="auto">
          <a:xfrm>
            <a:off x="1905000" y="1371600"/>
            <a:ext cx="5257800" cy="1143000"/>
          </a:xfrm>
          <a:prstGeom prst="rect">
            <a:avLst/>
          </a:prstGeom>
        </p:spPr>
        <p:txBody>
          <a:bodyPr wrap="none" fromWordArt="1">
            <a:prstTxWarp prst="textPlain">
              <a:avLst>
                <a:gd name="adj" fmla="val 50000"/>
              </a:avLst>
            </a:prstTxWarp>
          </a:bodyPr>
          <a:lstStyle/>
          <a:p>
            <a:pPr algn="ctr"/>
            <a:r>
              <a:rPr lang="nb-NO" sz="3600" kern="10">
                <a:ln w="9525">
                  <a:solidFill>
                    <a:schemeClr val="tx1"/>
                  </a:solidFill>
                  <a:round/>
                  <a:headEnd/>
                  <a:tailEnd/>
                </a:ln>
                <a:solidFill>
                  <a:srgbClr val="FFFFFF"/>
                </a:solidFill>
                <a:latin typeface="Arial Black"/>
              </a:rPr>
              <a:t>mednarodni sistem enot</a:t>
            </a:r>
          </a:p>
          <a:p>
            <a:pPr algn="ctr"/>
            <a:r>
              <a:rPr lang="nb-NO" sz="3600" kern="10">
                <a:ln w="9525">
                  <a:solidFill>
                    <a:schemeClr val="tx1"/>
                  </a:solidFill>
                  <a:round/>
                  <a:headEnd/>
                  <a:tailEnd/>
                </a:ln>
                <a:solidFill>
                  <a:srgbClr val="FFFFFF"/>
                </a:solidFill>
                <a:latin typeface="Arial Black"/>
              </a:rPr>
              <a:t>SI sistem</a:t>
            </a:r>
            <a:endParaRPr lang="sl-SI" sz="3600" kern="10">
              <a:ln w="9525">
                <a:solidFill>
                  <a:schemeClr val="tx1"/>
                </a:solidFill>
                <a:round/>
                <a:headEnd/>
                <a:tailEnd/>
              </a:ln>
              <a:solidFill>
                <a:srgbClr val="FFFFFF"/>
              </a:solidFill>
              <a:latin typeface="Arial Black"/>
            </a:endParaRPr>
          </a:p>
        </p:txBody>
      </p:sp>
      <p:sp>
        <p:nvSpPr>
          <p:cNvPr id="88067" name="Rectangle 3"/>
          <p:cNvSpPr>
            <a:spLocks noChangeArrowheads="1"/>
          </p:cNvSpPr>
          <p:nvPr/>
        </p:nvSpPr>
        <p:spPr bwMode="auto">
          <a:xfrm>
            <a:off x="1866900" y="933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88068" name="Rectangle 4"/>
          <p:cNvSpPr>
            <a:spLocks noChangeArrowheads="1"/>
          </p:cNvSpPr>
          <p:nvPr/>
        </p:nvSpPr>
        <p:spPr bwMode="auto">
          <a:xfrm>
            <a:off x="3390900" y="2357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8806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87675" y="2997200"/>
            <a:ext cx="32766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7"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762000" y="1143000"/>
            <a:ext cx="79565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sz="1800" b="1">
                <a:latin typeface="Arial" charset="0"/>
              </a:rPr>
              <a:t>Primer enačb za kinetično energijo telesa s podatki </a:t>
            </a:r>
            <a:r>
              <a:rPr lang="sl-SI" altLang="sl-SI" sz="1800" b="1" i="1">
                <a:latin typeface="Arial" charset="0"/>
              </a:rPr>
              <a:t>m=</a:t>
            </a:r>
            <a:r>
              <a:rPr lang="sl-SI" altLang="sl-SI" sz="1800" b="1">
                <a:latin typeface="Arial" charset="0"/>
              </a:rPr>
              <a:t>1 kg in </a:t>
            </a:r>
            <a:r>
              <a:rPr lang="sl-SI" altLang="sl-SI" sz="1800" b="1" i="1">
                <a:latin typeface="Arial" charset="0"/>
              </a:rPr>
              <a:t>v</a:t>
            </a:r>
            <a:r>
              <a:rPr lang="sl-SI" altLang="sl-SI" sz="1800" b="1">
                <a:latin typeface="Arial" charset="0"/>
              </a:rPr>
              <a:t>=10 m/s</a:t>
            </a:r>
            <a:r>
              <a:rPr lang="sl-SI" altLang="sl-SI" sz="1800">
                <a:latin typeface="Arial" charset="0"/>
              </a:rPr>
              <a:t>.</a:t>
            </a:r>
          </a:p>
          <a:p>
            <a:pPr>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r>
              <a:rPr lang="sl-SI" altLang="sl-SI" sz="1800">
                <a:latin typeface="Arial" charset="0"/>
              </a:rPr>
              <a:t>veličinska enačba</a:t>
            </a: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r>
              <a:rPr lang="sl-SI" altLang="sl-SI" sz="1800">
                <a:latin typeface="Arial" charset="0"/>
              </a:rPr>
              <a:t>številska enačba </a:t>
            </a: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r>
              <a:rPr lang="sl-SI" altLang="sl-SI" sz="1800">
                <a:latin typeface="Arial" charset="0"/>
              </a:rPr>
              <a:t>enotska enačba</a:t>
            </a:r>
            <a:r>
              <a:rPr lang="sl-SI" altLang="sl-SI" sz="1800">
                <a:latin typeface="Times New Roman" pitchFamily="18" charset="0"/>
              </a:rPr>
              <a:t> </a:t>
            </a:r>
          </a:p>
          <a:p>
            <a:pPr eaLnBrk="1" hangingPunct="1">
              <a:spcBef>
                <a:spcPct val="0"/>
              </a:spcBef>
              <a:buFontTx/>
              <a:buNone/>
            </a:pPr>
            <a:endParaRPr lang="sl-SI" altLang="sl-SI" sz="1800">
              <a:latin typeface="Times New Roman" pitchFamily="18" charset="0"/>
            </a:endParaRPr>
          </a:p>
        </p:txBody>
      </p:sp>
      <p:sp>
        <p:nvSpPr>
          <p:cNvPr id="89091" name="Rectangle 3"/>
          <p:cNvSpPr>
            <a:spLocks noChangeArrowheads="1"/>
          </p:cNvSpPr>
          <p:nvPr/>
        </p:nvSpPr>
        <p:spPr bwMode="auto">
          <a:xfrm>
            <a:off x="3681413" y="3319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89092" name="Object 4"/>
          <p:cNvGraphicFramePr>
            <a:graphicFrameLocks noChangeAspect="1"/>
          </p:cNvGraphicFramePr>
          <p:nvPr/>
        </p:nvGraphicFramePr>
        <p:xfrm>
          <a:off x="3505200" y="2389188"/>
          <a:ext cx="1219200" cy="725487"/>
        </p:xfrm>
        <a:graphic>
          <a:graphicData uri="http://schemas.openxmlformats.org/presentationml/2006/ole">
            <mc:AlternateContent xmlns:mc="http://schemas.openxmlformats.org/markup-compatibility/2006">
              <mc:Choice xmlns:v="urn:schemas-microsoft-com:vml" Requires="v">
                <p:oleObj spid="_x0000_s89316" name="Equation" r:id="rId4" imgW="660113" imgH="393529" progId="Equation.3">
                  <p:embed/>
                </p:oleObj>
              </mc:Choice>
              <mc:Fallback>
                <p:oleObj name="Equation" r:id="rId4" imgW="660113" imgH="393529"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389188"/>
                        <a:ext cx="1219200" cy="7254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9093" name="Rectangle 5"/>
          <p:cNvSpPr>
            <a:spLocks noChangeArrowheads="1"/>
          </p:cNvSpPr>
          <p:nvPr/>
        </p:nvSpPr>
        <p:spPr bwMode="auto">
          <a:xfrm>
            <a:off x="3486150" y="3238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89094" name="Object 6"/>
          <p:cNvGraphicFramePr>
            <a:graphicFrameLocks noChangeAspect="1"/>
          </p:cNvGraphicFramePr>
          <p:nvPr/>
        </p:nvGraphicFramePr>
        <p:xfrm>
          <a:off x="3505200" y="3443288"/>
          <a:ext cx="4267200" cy="747712"/>
        </p:xfrm>
        <a:graphic>
          <a:graphicData uri="http://schemas.openxmlformats.org/presentationml/2006/ole">
            <mc:AlternateContent xmlns:mc="http://schemas.openxmlformats.org/markup-compatibility/2006">
              <mc:Choice xmlns:v="urn:schemas-microsoft-com:vml" Requires="v">
                <p:oleObj spid="_x0000_s89317" r:id="rId6" imgW="2171700" imgH="381000" progId="Equation.3">
                  <p:embed/>
                </p:oleObj>
              </mc:Choice>
              <mc:Fallback>
                <p:oleObj r:id="rId6" imgW="2171700" imgH="3810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3443288"/>
                        <a:ext cx="4267200" cy="747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9095" name="Object 7"/>
          <p:cNvGraphicFramePr>
            <a:graphicFrameLocks noChangeAspect="1"/>
          </p:cNvGraphicFramePr>
          <p:nvPr/>
        </p:nvGraphicFramePr>
        <p:xfrm>
          <a:off x="3505200" y="4495800"/>
          <a:ext cx="4038600" cy="452438"/>
        </p:xfrm>
        <a:graphic>
          <a:graphicData uri="http://schemas.openxmlformats.org/presentationml/2006/ole">
            <mc:AlternateContent xmlns:mc="http://schemas.openxmlformats.org/markup-compatibility/2006">
              <mc:Choice xmlns:v="urn:schemas-microsoft-com:vml" Requires="v">
                <p:oleObj spid="_x0000_s89318" name="Equation" r:id="rId8" imgW="2184400" imgH="241300" progId="Equation.3">
                  <p:embed/>
                </p:oleObj>
              </mc:Choice>
              <mc:Fallback>
                <p:oleObj name="Equation" r:id="rId8" imgW="2184400" imgH="2413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4495800"/>
                        <a:ext cx="4038600" cy="452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9096" name="Text Box 8"/>
          <p:cNvSpPr txBox="1">
            <a:spLocks noChangeArrowheads="1"/>
          </p:cNvSpPr>
          <p:nvPr/>
        </p:nvSpPr>
        <p:spPr bwMode="auto">
          <a:xfrm>
            <a:off x="1143000" y="5181600"/>
            <a:ext cx="67976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Arial" charset="0"/>
                <a:cs typeface="Arial" charset="0"/>
              </a:rPr>
              <a:t>Če so enote v enotski enačbi izbrane tako, da noben številski faktor ni različen od ena, pravimo, da so enote </a:t>
            </a:r>
            <a:r>
              <a:rPr lang="sl-SI" altLang="sl-SI" sz="1400" b="1">
                <a:latin typeface="Arial" charset="0"/>
                <a:cs typeface="Arial" charset="0"/>
              </a:rPr>
              <a:t>koherentne</a:t>
            </a:r>
            <a:r>
              <a:rPr lang="sl-SI" altLang="sl-SI" sz="1400">
                <a:latin typeface="Arial" charset="0"/>
                <a:cs typeface="Arial" charset="0"/>
              </a:rPr>
              <a:t> glede na veličinsko enačbo. </a:t>
            </a:r>
            <a:endParaRPr lang="sl-SI" altLang="sl-SI" sz="1400">
              <a:latin typeface="Arial" charset="0"/>
            </a:endParaRPr>
          </a:p>
          <a:p>
            <a:pPr eaLnBrk="1" hangingPunct="1">
              <a:spcBef>
                <a:spcPct val="0"/>
              </a:spcBef>
              <a:buFontTx/>
              <a:buNone/>
            </a:pPr>
            <a:r>
              <a:rPr lang="sl-SI" altLang="sl-SI" sz="1400">
                <a:latin typeface="Arial" charset="0"/>
                <a:cs typeface="Times New Roman" pitchFamily="18" charset="0"/>
              </a:rPr>
              <a:t>Sistem je tudi </a:t>
            </a:r>
            <a:r>
              <a:rPr lang="sl-SI" altLang="sl-SI" sz="1400" b="1">
                <a:latin typeface="Arial" charset="0"/>
                <a:cs typeface="Times New Roman" pitchFamily="18" charset="0"/>
              </a:rPr>
              <a:t>racionaliziran</a:t>
            </a:r>
            <a:r>
              <a:rPr lang="sl-SI" altLang="sl-SI" sz="1400">
                <a:latin typeface="Arial" charset="0"/>
                <a:cs typeface="Times New Roman" pitchFamily="18" charset="0"/>
              </a:rPr>
              <a:t>, </a:t>
            </a:r>
            <a:r>
              <a:rPr lang="sl-SI" altLang="sl-SI" sz="1400">
                <a:latin typeface="Arial" charset="0"/>
              </a:rPr>
              <a:t>kadar</a:t>
            </a:r>
            <a:r>
              <a:rPr lang="sl-SI" altLang="sl-SI" sz="1400">
                <a:latin typeface="Arial" charset="0"/>
                <a:cs typeface="Times New Roman" pitchFamily="18" charset="0"/>
              </a:rPr>
              <a:t> faktorja 2</a:t>
            </a:r>
            <a:r>
              <a:rPr lang="sl-SI" altLang="sl-SI" sz="1400">
                <a:latin typeface="Arial" charset="0"/>
                <a:cs typeface="Times New Roman" pitchFamily="18" charset="0"/>
                <a:sym typeface="Symbol" pitchFamily="18" charset="2"/>
              </a:rPr>
              <a:t></a:t>
            </a:r>
            <a:r>
              <a:rPr lang="sl-SI" altLang="sl-SI" sz="1400">
                <a:latin typeface="Arial" charset="0"/>
                <a:cs typeface="Times New Roman" pitchFamily="18" charset="0"/>
              </a:rPr>
              <a:t> in 4</a:t>
            </a:r>
            <a:r>
              <a:rPr lang="sl-SI" altLang="sl-SI" sz="1400">
                <a:latin typeface="Arial" charset="0"/>
                <a:cs typeface="Times New Roman" pitchFamily="18" charset="0"/>
                <a:sym typeface="Symbol" pitchFamily="18" charset="2"/>
              </a:rPr>
              <a:t></a:t>
            </a:r>
            <a:r>
              <a:rPr lang="sl-SI" altLang="sl-SI" sz="1400">
                <a:latin typeface="Arial" charset="0"/>
                <a:cs typeface="Times New Roman" pitchFamily="18" charset="0"/>
              </a:rPr>
              <a:t> nastopata le pri izrazih, kjer nastopata rotacijska oziroma sferična simetrija.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762000" y="1143000"/>
            <a:ext cx="795655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a:spcBef>
                <a:spcPct val="0"/>
              </a:spcBef>
              <a:buFontTx/>
              <a:buNone/>
            </a:pPr>
            <a:r>
              <a:rPr lang="sl-SI" altLang="sl-SI" sz="1800" b="1">
                <a:latin typeface="Arial" charset="0"/>
              </a:rPr>
              <a:t>Primer enačb za kinetično energijo telesa s podatki </a:t>
            </a:r>
            <a:r>
              <a:rPr lang="sl-SI" altLang="sl-SI" sz="1800" b="1" i="1">
                <a:latin typeface="Arial" charset="0"/>
              </a:rPr>
              <a:t>m=</a:t>
            </a:r>
            <a:r>
              <a:rPr lang="sl-SI" altLang="sl-SI" sz="1800" b="1">
                <a:latin typeface="Arial" charset="0"/>
              </a:rPr>
              <a:t>1 kg in </a:t>
            </a:r>
            <a:r>
              <a:rPr lang="sl-SI" altLang="sl-SI" sz="1800" b="1" i="1">
                <a:latin typeface="Arial" charset="0"/>
              </a:rPr>
              <a:t>v</a:t>
            </a:r>
            <a:r>
              <a:rPr lang="sl-SI" altLang="sl-SI" sz="1800" b="1">
                <a:latin typeface="Arial" charset="0"/>
              </a:rPr>
              <a:t>=10 m/s</a:t>
            </a:r>
            <a:r>
              <a:rPr lang="sl-SI" altLang="sl-SI" sz="1800">
                <a:latin typeface="Arial" charset="0"/>
              </a:rPr>
              <a:t>.</a:t>
            </a:r>
          </a:p>
          <a:p>
            <a:pPr>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r>
              <a:rPr lang="sl-SI" altLang="sl-SI" sz="1800">
                <a:latin typeface="Arial" charset="0"/>
              </a:rPr>
              <a:t>veličinska enačba</a:t>
            </a: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r>
              <a:rPr lang="sl-SI" altLang="sl-SI" sz="1800">
                <a:latin typeface="Arial" charset="0"/>
              </a:rPr>
              <a:t>številska enačba </a:t>
            </a: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endParaRPr lang="sl-SI" altLang="sl-SI" sz="1800">
              <a:latin typeface="Arial" charset="0"/>
            </a:endParaRPr>
          </a:p>
          <a:p>
            <a:pPr lvl="1">
              <a:spcBef>
                <a:spcPct val="0"/>
              </a:spcBef>
              <a:buFontTx/>
              <a:buNone/>
            </a:pPr>
            <a:r>
              <a:rPr lang="sl-SI" altLang="sl-SI" sz="1800">
                <a:latin typeface="Arial" charset="0"/>
              </a:rPr>
              <a:t>enotska enačba</a:t>
            </a:r>
            <a:r>
              <a:rPr lang="sl-SI" altLang="sl-SI" sz="1800">
                <a:latin typeface="Times New Roman" pitchFamily="18" charset="0"/>
              </a:rPr>
              <a:t> </a:t>
            </a:r>
          </a:p>
          <a:p>
            <a:pPr eaLnBrk="1" hangingPunct="1">
              <a:spcBef>
                <a:spcPct val="0"/>
              </a:spcBef>
              <a:buFontTx/>
              <a:buNone/>
            </a:pPr>
            <a:endParaRPr lang="sl-SI" altLang="sl-SI" sz="1800">
              <a:latin typeface="Times New Roman" pitchFamily="18" charset="0"/>
            </a:endParaRPr>
          </a:p>
        </p:txBody>
      </p:sp>
      <p:sp>
        <p:nvSpPr>
          <p:cNvPr id="90115" name="Rectangle 3"/>
          <p:cNvSpPr>
            <a:spLocks noChangeArrowheads="1"/>
          </p:cNvSpPr>
          <p:nvPr/>
        </p:nvSpPr>
        <p:spPr bwMode="auto">
          <a:xfrm>
            <a:off x="3681413" y="3319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90116" name="Object 4"/>
          <p:cNvGraphicFramePr>
            <a:graphicFrameLocks noChangeAspect="1"/>
          </p:cNvGraphicFramePr>
          <p:nvPr/>
        </p:nvGraphicFramePr>
        <p:xfrm>
          <a:off x="3505200" y="2389188"/>
          <a:ext cx="1219200" cy="725487"/>
        </p:xfrm>
        <a:graphic>
          <a:graphicData uri="http://schemas.openxmlformats.org/presentationml/2006/ole">
            <mc:AlternateContent xmlns:mc="http://schemas.openxmlformats.org/markup-compatibility/2006">
              <mc:Choice xmlns:v="urn:schemas-microsoft-com:vml" Requires="v">
                <p:oleObj spid="_x0000_s90341" name="Equation" r:id="rId4" imgW="660113" imgH="393529" progId="Equation.3">
                  <p:embed/>
                </p:oleObj>
              </mc:Choice>
              <mc:Fallback>
                <p:oleObj name="Equation" r:id="rId4" imgW="660113" imgH="393529"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2389188"/>
                        <a:ext cx="1219200" cy="7254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17" name="Rectangle 5"/>
          <p:cNvSpPr>
            <a:spLocks noChangeArrowheads="1"/>
          </p:cNvSpPr>
          <p:nvPr/>
        </p:nvSpPr>
        <p:spPr bwMode="auto">
          <a:xfrm>
            <a:off x="3486150" y="3238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graphicFrame>
        <p:nvGraphicFramePr>
          <p:cNvPr id="90118" name="Object 6"/>
          <p:cNvGraphicFramePr>
            <a:graphicFrameLocks noChangeAspect="1"/>
          </p:cNvGraphicFramePr>
          <p:nvPr/>
        </p:nvGraphicFramePr>
        <p:xfrm>
          <a:off x="3505200" y="3443288"/>
          <a:ext cx="4267200" cy="747712"/>
        </p:xfrm>
        <a:graphic>
          <a:graphicData uri="http://schemas.openxmlformats.org/presentationml/2006/ole">
            <mc:AlternateContent xmlns:mc="http://schemas.openxmlformats.org/markup-compatibility/2006">
              <mc:Choice xmlns:v="urn:schemas-microsoft-com:vml" Requires="v">
                <p:oleObj spid="_x0000_s90342" r:id="rId6" imgW="2171700" imgH="381000" progId="Equation.3">
                  <p:embed/>
                </p:oleObj>
              </mc:Choice>
              <mc:Fallback>
                <p:oleObj r:id="rId6" imgW="2171700" imgH="381000"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3443288"/>
                        <a:ext cx="4267200" cy="747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0119" name="Object 7"/>
          <p:cNvGraphicFramePr>
            <a:graphicFrameLocks noChangeAspect="1"/>
          </p:cNvGraphicFramePr>
          <p:nvPr/>
        </p:nvGraphicFramePr>
        <p:xfrm>
          <a:off x="3505200" y="4495800"/>
          <a:ext cx="4038600" cy="452438"/>
        </p:xfrm>
        <a:graphic>
          <a:graphicData uri="http://schemas.openxmlformats.org/presentationml/2006/ole">
            <mc:AlternateContent xmlns:mc="http://schemas.openxmlformats.org/markup-compatibility/2006">
              <mc:Choice xmlns:v="urn:schemas-microsoft-com:vml" Requires="v">
                <p:oleObj spid="_x0000_s90343" name="Equation" r:id="rId8" imgW="2184400" imgH="241300" progId="Equation.3">
                  <p:embed/>
                </p:oleObj>
              </mc:Choice>
              <mc:Fallback>
                <p:oleObj name="Equation" r:id="rId8" imgW="2184400" imgH="241300"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4495800"/>
                        <a:ext cx="4038600" cy="452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0120" name="Text Box 8"/>
          <p:cNvSpPr txBox="1">
            <a:spLocks noChangeArrowheads="1"/>
          </p:cNvSpPr>
          <p:nvPr/>
        </p:nvSpPr>
        <p:spPr bwMode="auto">
          <a:xfrm>
            <a:off x="1143000" y="5181600"/>
            <a:ext cx="67976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1400">
                <a:latin typeface="Arial" charset="0"/>
                <a:cs typeface="Arial" charset="0"/>
              </a:rPr>
              <a:t>Če so enote v enotski enačbi izbrane tako, da noben številski faktor ni različen od ena, pravimo, da so enote </a:t>
            </a:r>
            <a:r>
              <a:rPr lang="sl-SI" altLang="sl-SI" sz="1400" b="1">
                <a:latin typeface="Arial" charset="0"/>
                <a:cs typeface="Arial" charset="0"/>
              </a:rPr>
              <a:t>koherentne</a:t>
            </a:r>
            <a:r>
              <a:rPr lang="sl-SI" altLang="sl-SI" sz="1400">
                <a:latin typeface="Arial" charset="0"/>
                <a:cs typeface="Arial" charset="0"/>
              </a:rPr>
              <a:t> glede na veličinsko enačbo. </a:t>
            </a:r>
            <a:endParaRPr lang="sl-SI" altLang="sl-SI" sz="1400">
              <a:latin typeface="Arial" charset="0"/>
            </a:endParaRPr>
          </a:p>
          <a:p>
            <a:pPr eaLnBrk="1" hangingPunct="1">
              <a:spcBef>
                <a:spcPct val="0"/>
              </a:spcBef>
              <a:buFontTx/>
              <a:buNone/>
            </a:pPr>
            <a:r>
              <a:rPr lang="sl-SI" altLang="sl-SI" sz="1400">
                <a:latin typeface="Arial" charset="0"/>
                <a:cs typeface="Times New Roman" pitchFamily="18" charset="0"/>
              </a:rPr>
              <a:t>Sistem je tudi </a:t>
            </a:r>
            <a:r>
              <a:rPr lang="sl-SI" altLang="sl-SI" sz="1400" b="1">
                <a:latin typeface="Arial" charset="0"/>
                <a:cs typeface="Times New Roman" pitchFamily="18" charset="0"/>
              </a:rPr>
              <a:t>racionaliziran</a:t>
            </a:r>
            <a:r>
              <a:rPr lang="sl-SI" altLang="sl-SI" sz="1400">
                <a:latin typeface="Arial" charset="0"/>
                <a:cs typeface="Times New Roman" pitchFamily="18" charset="0"/>
              </a:rPr>
              <a:t>, </a:t>
            </a:r>
            <a:r>
              <a:rPr lang="sl-SI" altLang="sl-SI" sz="1400">
                <a:latin typeface="Arial" charset="0"/>
              </a:rPr>
              <a:t>kadar</a:t>
            </a:r>
            <a:r>
              <a:rPr lang="sl-SI" altLang="sl-SI" sz="1400">
                <a:latin typeface="Arial" charset="0"/>
                <a:cs typeface="Times New Roman" pitchFamily="18" charset="0"/>
              </a:rPr>
              <a:t> faktorja 2</a:t>
            </a:r>
            <a:r>
              <a:rPr lang="sl-SI" altLang="sl-SI" sz="1400">
                <a:latin typeface="Arial" charset="0"/>
                <a:cs typeface="Times New Roman" pitchFamily="18" charset="0"/>
                <a:sym typeface="Symbol" pitchFamily="18" charset="2"/>
              </a:rPr>
              <a:t></a:t>
            </a:r>
            <a:r>
              <a:rPr lang="sl-SI" altLang="sl-SI" sz="1400">
                <a:latin typeface="Arial" charset="0"/>
                <a:cs typeface="Times New Roman" pitchFamily="18" charset="0"/>
              </a:rPr>
              <a:t> in 4</a:t>
            </a:r>
            <a:r>
              <a:rPr lang="sl-SI" altLang="sl-SI" sz="1400">
                <a:latin typeface="Arial" charset="0"/>
                <a:cs typeface="Times New Roman" pitchFamily="18" charset="0"/>
                <a:sym typeface="Symbol" pitchFamily="18" charset="2"/>
              </a:rPr>
              <a:t></a:t>
            </a:r>
            <a:r>
              <a:rPr lang="sl-SI" altLang="sl-SI" sz="1400">
                <a:latin typeface="Arial" charset="0"/>
                <a:cs typeface="Times New Roman" pitchFamily="18" charset="0"/>
              </a:rPr>
              <a:t> nastopata le pri izrazih, kjer nastopata rotacijska oziroma sferična simetrija. </a:t>
            </a:r>
          </a:p>
        </p:txBody>
      </p:sp>
      <p:sp>
        <p:nvSpPr>
          <p:cNvPr id="122889" name="Text Box 9"/>
          <p:cNvSpPr txBox="1">
            <a:spLocks noChangeArrowheads="1"/>
          </p:cNvSpPr>
          <p:nvPr/>
        </p:nvSpPr>
        <p:spPr bwMode="auto">
          <a:xfrm>
            <a:off x="2339975" y="2349500"/>
            <a:ext cx="6477000" cy="1552575"/>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4163"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2400">
              <a:latin typeface="Times New Roman" pitchFamily="18" charset="0"/>
            </a:endParaRPr>
          </a:p>
          <a:p>
            <a:pPr eaLnBrk="1" hangingPunct="1">
              <a:spcBef>
                <a:spcPct val="0"/>
              </a:spcBef>
              <a:buFontTx/>
              <a:buNone/>
            </a:pPr>
            <a:r>
              <a:rPr lang="sl-SI" altLang="sl-SI" sz="2400">
                <a:latin typeface="Times New Roman" pitchFamily="18" charset="0"/>
              </a:rPr>
              <a:t>SI mednarodni sistem enot</a:t>
            </a:r>
          </a:p>
          <a:p>
            <a:pPr eaLnBrk="1" hangingPunct="1">
              <a:spcBef>
                <a:spcPct val="0"/>
              </a:spcBef>
              <a:buFontTx/>
              <a:buNone/>
            </a:pPr>
            <a:r>
              <a:rPr lang="sl-SI" altLang="sl-SI" sz="2400">
                <a:latin typeface="Times New Roman" pitchFamily="18" charset="0"/>
              </a:rPr>
              <a:t>je koherenten in racionaliziran sistem enot.</a:t>
            </a:r>
          </a:p>
          <a:p>
            <a:pPr eaLnBrk="1" hangingPunct="1">
              <a:spcBef>
                <a:spcPct val="0"/>
              </a:spcBef>
              <a:buFontTx/>
              <a:buNone/>
            </a:pPr>
            <a:endParaRPr lang="sl-SI" altLang="sl-SI" sz="2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89"/>
                                        </p:tgtEl>
                                        <p:attrNameLst>
                                          <p:attrName>style.visibility</p:attrName>
                                        </p:attrNameLst>
                                      </p:cBhvr>
                                      <p:to>
                                        <p:strVal val="visible"/>
                                      </p:to>
                                    </p:set>
                                    <p:animEffect transition="in" filter="dissolve">
                                      <p:cBhvr>
                                        <p:cTn id="7" dur="500"/>
                                        <p:tgtEl>
                                          <p:spTgt spid="12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2543175" y="52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685800"/>
            <a:ext cx="431006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4932" name="Group 4"/>
          <p:cNvGrpSpPr>
            <a:grpSpLocks/>
          </p:cNvGrpSpPr>
          <p:nvPr/>
        </p:nvGrpSpPr>
        <p:grpSpPr bwMode="auto">
          <a:xfrm>
            <a:off x="152400" y="304800"/>
            <a:ext cx="3429000" cy="6858000"/>
            <a:chOff x="566" y="192"/>
            <a:chExt cx="1690" cy="4320"/>
          </a:xfrm>
        </p:grpSpPr>
        <p:sp>
          <p:nvSpPr>
            <p:cNvPr id="91144" name="Oval 5"/>
            <p:cNvSpPr>
              <a:spLocks noChangeArrowheads="1"/>
            </p:cNvSpPr>
            <p:nvPr/>
          </p:nvSpPr>
          <p:spPr bwMode="auto">
            <a:xfrm>
              <a:off x="1104" y="192"/>
              <a:ext cx="1152" cy="4320"/>
            </a:xfrm>
            <a:prstGeom prst="ellipse">
              <a:avLst/>
            </a:prstGeom>
            <a:noFill/>
            <a:ln w="762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1145" name="Text Box 6"/>
            <p:cNvSpPr txBox="1">
              <a:spLocks noChangeArrowheads="1"/>
            </p:cNvSpPr>
            <p:nvPr/>
          </p:nvSpPr>
          <p:spPr bwMode="auto">
            <a:xfrm>
              <a:off x="566" y="1801"/>
              <a:ext cx="1077" cy="518"/>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solidFill>
                    <a:schemeClr val="bg1"/>
                  </a:solidFill>
                  <a:latin typeface="Arial" charset="0"/>
                </a:rPr>
                <a:t>osnovne enote</a:t>
              </a:r>
            </a:p>
            <a:p>
              <a:pPr eaLnBrk="1" hangingPunct="1">
                <a:spcBef>
                  <a:spcPct val="0"/>
                </a:spcBef>
                <a:buFontTx/>
                <a:buNone/>
              </a:pPr>
              <a:r>
                <a:rPr lang="sl-SI" altLang="sl-SI" sz="2400">
                  <a:solidFill>
                    <a:schemeClr val="bg1"/>
                  </a:solidFill>
                  <a:latin typeface="Arial" charset="0"/>
                </a:rPr>
                <a:t>SI sistema</a:t>
              </a:r>
            </a:p>
          </p:txBody>
        </p:sp>
      </p:grpSp>
      <p:grpSp>
        <p:nvGrpSpPr>
          <p:cNvPr id="124935" name="Group 7"/>
          <p:cNvGrpSpPr>
            <a:grpSpLocks/>
          </p:cNvGrpSpPr>
          <p:nvPr/>
        </p:nvGrpSpPr>
        <p:grpSpPr bwMode="auto">
          <a:xfrm>
            <a:off x="2667000" y="533400"/>
            <a:ext cx="5556250" cy="5791200"/>
            <a:chOff x="3546" y="288"/>
            <a:chExt cx="2984" cy="3648"/>
          </a:xfrm>
        </p:grpSpPr>
        <p:sp>
          <p:nvSpPr>
            <p:cNvPr id="91142" name="Oval 8"/>
            <p:cNvSpPr>
              <a:spLocks noChangeArrowheads="1"/>
            </p:cNvSpPr>
            <p:nvPr/>
          </p:nvSpPr>
          <p:spPr bwMode="auto">
            <a:xfrm>
              <a:off x="3546" y="288"/>
              <a:ext cx="2454" cy="3648"/>
            </a:xfrm>
            <a:prstGeom prst="ellipse">
              <a:avLst/>
            </a:prstGeom>
            <a:noFill/>
            <a:ln w="76200">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sp>
          <p:nvSpPr>
            <p:cNvPr id="91143" name="Text Box 9"/>
            <p:cNvSpPr txBox="1">
              <a:spLocks noChangeArrowheads="1"/>
            </p:cNvSpPr>
            <p:nvPr/>
          </p:nvSpPr>
          <p:spPr bwMode="auto">
            <a:xfrm>
              <a:off x="5328" y="528"/>
              <a:ext cx="1202" cy="518"/>
            </a:xfrm>
            <a:prstGeom prst="rect">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a:solidFill>
                    <a:schemeClr val="bg1"/>
                  </a:solidFill>
                  <a:latin typeface="Arial" charset="0"/>
                </a:rPr>
                <a:t>izpeljane enote</a:t>
              </a:r>
            </a:p>
            <a:p>
              <a:pPr eaLnBrk="1" hangingPunct="1">
                <a:spcBef>
                  <a:spcPct val="0"/>
                </a:spcBef>
                <a:buFontTx/>
                <a:buNone/>
              </a:pPr>
              <a:r>
                <a:rPr lang="sl-SI" altLang="sl-SI" sz="2400">
                  <a:solidFill>
                    <a:schemeClr val="bg1"/>
                  </a:solidFill>
                  <a:latin typeface="Arial" charset="0"/>
                </a:rPr>
                <a:t>SI sistema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4932"/>
                                        </p:tgtEl>
                                        <p:attrNameLst>
                                          <p:attrName>style.visibility</p:attrName>
                                        </p:attrNameLst>
                                      </p:cBhvr>
                                      <p:to>
                                        <p:strVal val="visible"/>
                                      </p:to>
                                    </p:set>
                                    <p:animEffect transition="in" filter="dissolve">
                                      <p:cBhvr>
                                        <p:cTn id="7" dur="500"/>
                                        <p:tgtEl>
                                          <p:spTgt spid="1249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4935"/>
                                        </p:tgtEl>
                                        <p:attrNameLst>
                                          <p:attrName>style.visibility</p:attrName>
                                        </p:attrNameLst>
                                      </p:cBhvr>
                                      <p:to>
                                        <p:strVal val="visible"/>
                                      </p:to>
                                    </p:set>
                                    <p:animEffect transition="in" filter="dissolve">
                                      <p:cBhvr>
                                        <p:cTn id="12" dur="500"/>
                                        <p:tgtEl>
                                          <p:spTgt spid="124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447800" y="3200400"/>
            <a:ext cx="5334000" cy="2286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endParaRPr lang="sl-SI" altLang="sl-SI" sz="1400"/>
          </a:p>
        </p:txBody>
      </p:sp>
      <p:pic>
        <p:nvPicPr>
          <p:cNvPr id="9216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3429000"/>
            <a:ext cx="6019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Text Box 4"/>
          <p:cNvSpPr txBox="1">
            <a:spLocks noChangeArrowheads="1"/>
          </p:cNvSpPr>
          <p:nvPr/>
        </p:nvSpPr>
        <p:spPr bwMode="auto">
          <a:xfrm>
            <a:off x="762000" y="2057400"/>
            <a:ext cx="71786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dirty="0">
                <a:solidFill>
                  <a:schemeClr val="accent6">
                    <a:lumMod val="75000"/>
                  </a:schemeClr>
                </a:solidFill>
                <a:latin typeface="Arial" charset="0"/>
              </a:rPr>
              <a:t>Osnovne veličine in osnovne enote mednarodnega sistema </a:t>
            </a:r>
            <a:r>
              <a:rPr lang="sl-SI" altLang="sl-SI" sz="2400" b="1" dirty="0" smtClean="0">
                <a:solidFill>
                  <a:schemeClr val="accent6">
                    <a:lumMod val="75000"/>
                  </a:schemeClr>
                </a:solidFill>
                <a:latin typeface="Arial" charset="0"/>
              </a:rPr>
              <a:t>enot SI</a:t>
            </a:r>
            <a:r>
              <a:rPr lang="sl-SI" altLang="sl-SI" sz="1800" b="1" dirty="0" smtClean="0">
                <a:solidFill>
                  <a:schemeClr val="accent6">
                    <a:lumMod val="75000"/>
                  </a:schemeClr>
                </a:solidFill>
                <a:latin typeface="Times New Roman" pitchFamily="18" charset="0"/>
              </a:rPr>
              <a:t> </a:t>
            </a:r>
            <a:endParaRPr lang="sl-SI" altLang="sl-SI" sz="1800" b="1" dirty="0">
              <a:solidFill>
                <a:schemeClr val="accent6">
                  <a:lumMod val="75000"/>
                </a:schemeClr>
              </a:solidFill>
              <a:latin typeface="Times New Roman" pitchFamily="18" charset="0"/>
            </a:endParaRPr>
          </a:p>
        </p:txBody>
      </p:sp>
      <p:pic>
        <p:nvPicPr>
          <p:cNvPr id="5"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6"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457200" y="914400"/>
            <a:ext cx="71786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dirty="0">
                <a:solidFill>
                  <a:schemeClr val="accent6">
                    <a:lumMod val="75000"/>
                  </a:schemeClr>
                </a:solidFill>
                <a:latin typeface="Arial" charset="0"/>
                <a:cs typeface="Times New Roman" pitchFamily="18" charset="0"/>
              </a:rPr>
              <a:t>Izpeljane veli</a:t>
            </a:r>
            <a:r>
              <a:rPr lang="sl-SI" altLang="sl-SI" sz="2400" b="1" dirty="0">
                <a:solidFill>
                  <a:schemeClr val="accent6">
                    <a:lumMod val="75000"/>
                  </a:schemeClr>
                </a:solidFill>
                <a:latin typeface="Arial" charset="0"/>
              </a:rPr>
              <a:t>č</a:t>
            </a:r>
            <a:r>
              <a:rPr lang="sl-SI" altLang="sl-SI" sz="2400" b="1" dirty="0">
                <a:solidFill>
                  <a:schemeClr val="accent6">
                    <a:lumMod val="75000"/>
                  </a:schemeClr>
                </a:solidFill>
                <a:latin typeface="Arial" charset="0"/>
                <a:cs typeface="Times New Roman" pitchFamily="18" charset="0"/>
              </a:rPr>
              <a:t>ine</a:t>
            </a:r>
            <a:r>
              <a:rPr lang="sl-SI" altLang="sl-SI" sz="2400" b="1" dirty="0">
                <a:solidFill>
                  <a:schemeClr val="accent6">
                    <a:lumMod val="75000"/>
                  </a:schemeClr>
                </a:solidFill>
                <a:latin typeface="Arial" charset="0"/>
              </a:rPr>
              <a:t>,</a:t>
            </a:r>
            <a:r>
              <a:rPr lang="sl-SI" altLang="sl-SI" sz="2400" b="1" dirty="0">
                <a:solidFill>
                  <a:schemeClr val="accent6">
                    <a:lumMod val="75000"/>
                  </a:schemeClr>
                </a:solidFill>
                <a:latin typeface="Arial" charset="0"/>
                <a:cs typeface="Times New Roman" pitchFamily="18" charset="0"/>
              </a:rPr>
              <a:t> izra</a:t>
            </a:r>
            <a:r>
              <a:rPr lang="sl-SI" altLang="sl-SI" sz="2400" b="1" dirty="0">
                <a:solidFill>
                  <a:schemeClr val="accent6">
                    <a:lumMod val="75000"/>
                  </a:schemeClr>
                </a:solidFill>
                <a:latin typeface="Arial" charset="0"/>
              </a:rPr>
              <a:t>ž</a:t>
            </a:r>
            <a:r>
              <a:rPr lang="sl-SI" altLang="sl-SI" sz="2400" b="1" dirty="0">
                <a:solidFill>
                  <a:schemeClr val="accent6">
                    <a:lumMod val="75000"/>
                  </a:schemeClr>
                </a:solidFill>
                <a:latin typeface="Arial" charset="0"/>
                <a:cs typeface="Times New Roman" pitchFamily="18" charset="0"/>
              </a:rPr>
              <a:t>ene s pomo</a:t>
            </a:r>
            <a:r>
              <a:rPr lang="sl-SI" altLang="sl-SI" sz="2400" b="1" dirty="0">
                <a:solidFill>
                  <a:schemeClr val="accent6">
                    <a:lumMod val="75000"/>
                  </a:schemeClr>
                </a:solidFill>
                <a:latin typeface="Arial" charset="0"/>
              </a:rPr>
              <a:t>č</a:t>
            </a:r>
            <a:r>
              <a:rPr lang="sl-SI" altLang="sl-SI" sz="2400" b="1" dirty="0">
                <a:solidFill>
                  <a:schemeClr val="accent6">
                    <a:lumMod val="75000"/>
                  </a:schemeClr>
                </a:solidFill>
                <a:latin typeface="Arial" charset="0"/>
                <a:cs typeface="Times New Roman" pitchFamily="18" charset="0"/>
              </a:rPr>
              <a:t>jo izpeljanih veli</a:t>
            </a:r>
            <a:r>
              <a:rPr lang="sl-SI" altLang="sl-SI" sz="2400" b="1" dirty="0">
                <a:solidFill>
                  <a:schemeClr val="accent6">
                    <a:lumMod val="75000"/>
                  </a:schemeClr>
                </a:solidFill>
                <a:latin typeface="Arial" charset="0"/>
              </a:rPr>
              <a:t>č</a:t>
            </a:r>
            <a:r>
              <a:rPr lang="sl-SI" altLang="sl-SI" sz="2400" b="1" dirty="0">
                <a:solidFill>
                  <a:schemeClr val="accent6">
                    <a:lumMod val="75000"/>
                  </a:schemeClr>
                </a:solidFill>
                <a:latin typeface="Arial" charset="0"/>
                <a:cs typeface="Times New Roman" pitchFamily="18" charset="0"/>
              </a:rPr>
              <a:t>in s posebnimi imeni</a:t>
            </a:r>
            <a:r>
              <a:rPr lang="sl-SI" altLang="sl-SI" sz="2400" b="1" dirty="0">
                <a:solidFill>
                  <a:schemeClr val="accent6">
                    <a:lumMod val="75000"/>
                  </a:schemeClr>
                </a:solidFill>
                <a:latin typeface="Arial" charset="0"/>
              </a:rPr>
              <a:t> </a:t>
            </a:r>
            <a:r>
              <a:rPr lang="sl-SI" altLang="sl-SI" sz="1800" b="1" dirty="0">
                <a:solidFill>
                  <a:schemeClr val="accent6">
                    <a:lumMod val="75000"/>
                  </a:schemeClr>
                </a:solidFill>
                <a:latin typeface="Times New Roman" pitchFamily="18" charset="0"/>
              </a:rPr>
              <a:t> </a:t>
            </a:r>
          </a:p>
        </p:txBody>
      </p:sp>
      <p:pic>
        <p:nvPicPr>
          <p:cNvPr id="931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2133600"/>
            <a:ext cx="6400800"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5"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2"/>
          <p:cNvSpPr txBox="1">
            <a:spLocks noChangeArrowheads="1"/>
          </p:cNvSpPr>
          <p:nvPr/>
        </p:nvSpPr>
        <p:spPr bwMode="auto">
          <a:xfrm>
            <a:off x="179388" y="765175"/>
            <a:ext cx="7178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rebuchet MS" pitchFamily="34" charset="0"/>
              </a:defRPr>
            </a:lvl1pPr>
            <a:lvl2pPr marL="742950" indent="-285750" eaLnBrk="0" hangingPunct="0">
              <a:spcBef>
                <a:spcPct val="20000"/>
              </a:spcBef>
              <a:buChar char="–"/>
              <a:defRPr sz="2800">
                <a:solidFill>
                  <a:schemeClr val="tx1"/>
                </a:solidFill>
                <a:latin typeface="Trebuchet MS" pitchFamily="34" charset="0"/>
              </a:defRPr>
            </a:lvl2pPr>
            <a:lvl3pPr marL="1143000" indent="-228600" eaLnBrk="0" hangingPunct="0">
              <a:spcBef>
                <a:spcPct val="20000"/>
              </a:spcBef>
              <a:buChar char="•"/>
              <a:defRPr sz="2400">
                <a:solidFill>
                  <a:schemeClr val="tx1"/>
                </a:solidFill>
                <a:latin typeface="Trebuchet MS" pitchFamily="34" charset="0"/>
              </a:defRPr>
            </a:lvl3pPr>
            <a:lvl4pPr marL="1600200" indent="-228600" eaLnBrk="0" hangingPunct="0">
              <a:spcBef>
                <a:spcPct val="20000"/>
              </a:spcBef>
              <a:buChar char="–"/>
              <a:defRPr sz="2000">
                <a:solidFill>
                  <a:schemeClr val="tx1"/>
                </a:solidFill>
                <a:latin typeface="Trebuchet MS" pitchFamily="34" charset="0"/>
              </a:defRPr>
            </a:lvl4pPr>
            <a:lvl5pPr marL="2057400" indent="-228600" eaLnBrk="0" hangingPunct="0">
              <a:spcBef>
                <a:spcPct val="20000"/>
              </a:spcBef>
              <a:buChar char="»"/>
              <a:defRPr sz="2000">
                <a:solidFill>
                  <a:schemeClr val="tx1"/>
                </a:solidFill>
                <a:latin typeface="Trebuchet MS" pitchFamily="34" charset="0"/>
              </a:defRPr>
            </a:lvl5pPr>
            <a:lvl6pPr marL="2514600" indent="-228600" eaLnBrk="0" fontAlgn="base" hangingPunct="0">
              <a:spcBef>
                <a:spcPct val="20000"/>
              </a:spcBef>
              <a:spcAft>
                <a:spcPct val="0"/>
              </a:spcAft>
              <a:buChar char="»"/>
              <a:defRPr sz="2000">
                <a:solidFill>
                  <a:schemeClr val="tx1"/>
                </a:solidFill>
                <a:latin typeface="Trebuchet MS" pitchFamily="34" charset="0"/>
              </a:defRPr>
            </a:lvl6pPr>
            <a:lvl7pPr marL="2971800" indent="-228600" eaLnBrk="0" fontAlgn="base" hangingPunct="0">
              <a:spcBef>
                <a:spcPct val="20000"/>
              </a:spcBef>
              <a:spcAft>
                <a:spcPct val="0"/>
              </a:spcAft>
              <a:buChar char="»"/>
              <a:defRPr sz="2000">
                <a:solidFill>
                  <a:schemeClr val="tx1"/>
                </a:solidFill>
                <a:latin typeface="Trebuchet MS" pitchFamily="34" charset="0"/>
              </a:defRPr>
            </a:lvl7pPr>
            <a:lvl8pPr marL="3429000" indent="-228600" eaLnBrk="0" fontAlgn="base" hangingPunct="0">
              <a:spcBef>
                <a:spcPct val="20000"/>
              </a:spcBef>
              <a:spcAft>
                <a:spcPct val="0"/>
              </a:spcAft>
              <a:buChar char="»"/>
              <a:defRPr sz="2000">
                <a:solidFill>
                  <a:schemeClr val="tx1"/>
                </a:solidFill>
                <a:latin typeface="Trebuchet MS" pitchFamily="34" charset="0"/>
              </a:defRPr>
            </a:lvl8pPr>
            <a:lvl9pPr marL="3886200" indent="-228600" eaLnBrk="0" fontAlgn="base" hangingPunct="0">
              <a:spcBef>
                <a:spcPct val="20000"/>
              </a:spcBef>
              <a:spcAft>
                <a:spcPct val="0"/>
              </a:spcAft>
              <a:buChar char="»"/>
              <a:defRPr sz="2000">
                <a:solidFill>
                  <a:schemeClr val="tx1"/>
                </a:solidFill>
                <a:latin typeface="Trebuchet MS" pitchFamily="34" charset="0"/>
              </a:defRPr>
            </a:lvl9pPr>
          </a:lstStyle>
          <a:p>
            <a:pPr eaLnBrk="1" hangingPunct="1">
              <a:spcBef>
                <a:spcPct val="0"/>
              </a:spcBef>
              <a:buFontTx/>
              <a:buNone/>
            </a:pPr>
            <a:r>
              <a:rPr lang="sl-SI" altLang="sl-SI" sz="2400" b="1">
                <a:latin typeface="Arial" charset="0"/>
                <a:cs typeface="Times New Roman" pitchFamily="18" charset="0"/>
              </a:rPr>
              <a:t>Izpeljane veli</a:t>
            </a:r>
            <a:r>
              <a:rPr lang="sl-SI" altLang="sl-SI" sz="2400" b="1">
                <a:latin typeface="Arial" charset="0"/>
              </a:rPr>
              <a:t>č</a:t>
            </a:r>
            <a:r>
              <a:rPr lang="sl-SI" altLang="sl-SI" sz="2400" b="1">
                <a:latin typeface="Arial" charset="0"/>
                <a:cs typeface="Times New Roman" pitchFamily="18" charset="0"/>
              </a:rPr>
              <a:t>ine s posebnimi imeni</a:t>
            </a:r>
            <a:endParaRPr lang="sl-SI" altLang="sl-SI" sz="1800" b="1">
              <a:latin typeface="Times New Roman" pitchFamily="18" charset="0"/>
            </a:endParaRPr>
          </a:p>
        </p:txBody>
      </p:sp>
      <p:pic>
        <p:nvPicPr>
          <p:cNvPr id="942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68413"/>
            <a:ext cx="5688013" cy="519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LMK-logo-clr-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520" y="224645"/>
            <a:ext cx="1872208" cy="468052"/>
          </a:xfrm>
          <a:prstGeom prst="rect">
            <a:avLst/>
          </a:prstGeom>
        </p:spPr>
      </p:pic>
      <p:pic>
        <p:nvPicPr>
          <p:cNvPr id="5" name="Picture 7" descr="UL_logo-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7574" y="116632"/>
            <a:ext cx="2636914" cy="57606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LMK templejt">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MK templejt" id="{BE2D94A1-B719-4E88-AC0F-6AB55DF47182}" vid="{4AA51999-59D3-46E3-A8EE-4DC7350ECF2B}"/>
    </a:ext>
  </a:extLst>
</a:theme>
</file>

<file path=ppt/theme/theme2.xml><?xml version="1.0" encoding="utf-8"?>
<a:theme xmlns:a="http://schemas.openxmlformats.org/drawingml/2006/main" name="Officeova 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LMK templejt</Template>
  <TotalTime>8778</TotalTime>
  <Words>6243</Words>
  <Application>Microsoft Office PowerPoint</Application>
  <PresentationFormat>Diaprojekcija na zaslonu (4:3)</PresentationFormat>
  <Paragraphs>1339</Paragraphs>
  <Slides>131</Slides>
  <Notes>37</Notes>
  <HiddenSlides>0</HiddenSlides>
  <MMClips>1</MMClips>
  <ScaleCrop>false</ScaleCrop>
  <HeadingPairs>
    <vt:vector size="8" baseType="variant">
      <vt:variant>
        <vt:lpstr>Uporabljene pisave</vt:lpstr>
      </vt:variant>
      <vt:variant>
        <vt:i4>16</vt:i4>
      </vt:variant>
      <vt:variant>
        <vt:lpstr>Tema</vt:lpstr>
      </vt:variant>
      <vt:variant>
        <vt:i4>1</vt:i4>
      </vt:variant>
      <vt:variant>
        <vt:lpstr>Vdelani OLE strežniki</vt:lpstr>
      </vt:variant>
      <vt:variant>
        <vt:i4>8</vt:i4>
      </vt:variant>
      <vt:variant>
        <vt:lpstr>Naslovi diapozitivov</vt:lpstr>
      </vt:variant>
      <vt:variant>
        <vt:i4>131</vt:i4>
      </vt:variant>
    </vt:vector>
  </HeadingPairs>
  <TitlesOfParts>
    <vt:vector size="156" baseType="lpstr">
      <vt:lpstr>ＭＳ Ｐゴシック</vt:lpstr>
      <vt:lpstr>Arial</vt:lpstr>
      <vt:lpstr>Arial Black</vt:lpstr>
      <vt:lpstr>Arial Narrow</vt:lpstr>
      <vt:lpstr>AvantGarde Bk BT</vt:lpstr>
      <vt:lpstr>Book Antiqua</vt:lpstr>
      <vt:lpstr>Calibri</vt:lpstr>
      <vt:lpstr>Cambria</vt:lpstr>
      <vt:lpstr>Cambria Math</vt:lpstr>
      <vt:lpstr>Dauphin</vt:lpstr>
      <vt:lpstr>Symbol</vt:lpstr>
      <vt:lpstr>Tahoma</vt:lpstr>
      <vt:lpstr>Times New Roman</vt:lpstr>
      <vt:lpstr>Trebuchet MS</vt:lpstr>
      <vt:lpstr>Verdana</vt:lpstr>
      <vt:lpstr>Wingdings</vt:lpstr>
      <vt:lpstr>LMK templejt</vt:lpstr>
      <vt:lpstr>Enačba</vt:lpstr>
      <vt:lpstr>Microsoft Word Picture</vt:lpstr>
      <vt:lpstr>Dokument</vt:lpstr>
      <vt:lpstr>Equation</vt:lpstr>
      <vt:lpstr>Picture</vt:lpstr>
      <vt:lpstr>CorelDRAW.Graphic.10</vt:lpstr>
      <vt:lpstr>Equation.3</vt:lpstr>
      <vt:lpstr>Formel</vt:lpstr>
      <vt:lpstr>Meritve  Kompleksni merilni sistemi</vt:lpstr>
      <vt:lpstr>Meritve predavanja  izr. prof. dr. Gregor Geršak prof. dr. Janko Drnovšek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Grafična ponazoritev meritve M</vt:lpstr>
      <vt:lpstr>Ključni parametri za merjenje, merljivost, merilni rezultat → za odločanje</vt:lpstr>
      <vt:lpstr>Primeri lestvic</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Sledljivost ušesnih termometrov</vt:lpstr>
      <vt:lpstr>Neposredno merjene veličine </vt:lpstr>
      <vt:lpstr>Posredno merjene veličine </vt:lpstr>
      <vt:lpstr>Posredno merjenje veličin – splošno </vt:lpstr>
      <vt:lpstr>Senzorično meroslovje se tipično ukvarja s posredno merjenimi veličinami.</vt:lpstr>
      <vt:lpstr>Merjenje prevodnosti kože</vt:lpstr>
      <vt:lpstr>Posredno merjenje  (merjenje vznemirjenosti D) </vt:lpstr>
      <vt:lpstr>Merilna negotovost vznemirjenja D</vt:lpstr>
      <vt:lpstr>Problem matematičnega modela</vt:lpstr>
      <vt:lpstr>Merjenje z osebami</vt:lpstr>
      <vt:lpstr>Človek kot merilni instrument</vt:lpstr>
      <vt:lpstr>Merjenje človeka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Vpliv opazovalca</vt:lpstr>
      <vt:lpstr>Vpliv opazovalca</vt:lpstr>
      <vt:lpstr>Vpliv opazovalca</vt:lpstr>
      <vt:lpstr>PowerPointova predstavitev</vt:lpstr>
      <vt:lpstr>PowerPointova predstavitev</vt:lpstr>
      <vt:lpstr>PowerPointova predstavitev</vt:lpstr>
      <vt:lpstr>PowerPointova predstavitev</vt:lpstr>
      <vt:lpstr>Znanost o merjenju</vt:lpstr>
      <vt:lpstr>Osnovni koncepti in principi meroslovja</vt:lpstr>
      <vt:lpstr>PowerPointova predstavitev</vt:lpstr>
      <vt:lpstr>Odzivi znanosti merjenja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2019 - Redefinicija SI sistema</vt:lpstr>
      <vt:lpstr>PowerPointova predstavitev</vt:lpstr>
      <vt:lpstr>Zakaj so nove definicije enot SI potrebne?</vt:lpstr>
      <vt:lpstr>Nove definicije SI enot morajo biti take, da velja:</vt:lpstr>
      <vt:lpstr>PowerPointova predstavitev</vt:lpstr>
      <vt:lpstr>Definicija sekunde</vt:lpstr>
      <vt:lpstr>Definicija metra</vt:lpstr>
      <vt:lpstr>Definicija kilograma</vt:lpstr>
      <vt:lpstr>Definicija ampera</vt:lpstr>
      <vt:lpstr>Definicija kelvina</vt:lpstr>
      <vt:lpstr>Definicija mola</vt:lpstr>
      <vt:lpstr>Definicija kandele</vt:lpstr>
      <vt:lpstr>PowerPointova predstavitev</vt:lpstr>
      <vt:lpstr>Da je nova enota vključena v sistem enot, potrebuje vrsto dokazov.  </vt:lpstr>
      <vt:lpstr>Definicija kilograma</vt:lpstr>
      <vt:lpstr>PowerPointova predstavitev</vt:lpstr>
      <vt:lpstr>Določanje Planckove konstante v različnih študijah </vt:lpstr>
      <vt:lpstr>PowerPointova predstavitev</vt:lpstr>
      <vt:lpstr>Definicija kelvina</vt:lpstr>
      <vt:lpstr>Zahteve za novo definicijo kelvina</vt:lpstr>
      <vt:lpstr>PowerPointova predstavitev</vt:lpstr>
      <vt:lpstr>PowerPointova predstavitev</vt:lpstr>
      <vt:lpstr>PowerPointova predstavitev</vt:lpstr>
      <vt:lpstr>PowerPointova predstavitev</vt:lpstr>
    </vt:vector>
  </TitlesOfParts>
  <Company>UL 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Diapozitiv 1</dc:title>
  <dc:creator>gregor</dc:creator>
  <cp:lastModifiedBy>Janko Drnovšek</cp:lastModifiedBy>
  <cp:revision>215</cp:revision>
  <dcterms:created xsi:type="dcterms:W3CDTF">2007-02-16T06:55:25Z</dcterms:created>
  <dcterms:modified xsi:type="dcterms:W3CDTF">2020-09-29T15:36:43Z</dcterms:modified>
</cp:coreProperties>
</file>