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5.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3"/>
  </p:notesMasterIdLst>
  <p:handoutMasterIdLst>
    <p:handoutMasterId r:id="rId264"/>
  </p:handoutMasterIdLst>
  <p:sldIdLst>
    <p:sldId id="516" r:id="rId2"/>
    <p:sldId id="515" r:id="rId3"/>
    <p:sldId id="450" r:id="rId4"/>
    <p:sldId id="451" r:id="rId5"/>
    <p:sldId id="546" r:id="rId6"/>
    <p:sldId id="547" r:id="rId7"/>
    <p:sldId id="548" r:id="rId8"/>
    <p:sldId id="549" r:id="rId9"/>
    <p:sldId id="550" r:id="rId10"/>
    <p:sldId id="551" r:id="rId11"/>
    <p:sldId id="552" r:id="rId12"/>
    <p:sldId id="553" r:id="rId13"/>
    <p:sldId id="456" r:id="rId14"/>
    <p:sldId id="457" r:id="rId15"/>
    <p:sldId id="458" r:id="rId16"/>
    <p:sldId id="508" r:id="rId17"/>
    <p:sldId id="509" r:id="rId18"/>
    <p:sldId id="507" r:id="rId19"/>
    <p:sldId id="459" r:id="rId20"/>
    <p:sldId id="460" r:id="rId21"/>
    <p:sldId id="488" r:id="rId22"/>
    <p:sldId id="462" r:id="rId23"/>
    <p:sldId id="463" r:id="rId24"/>
    <p:sldId id="464" r:id="rId25"/>
    <p:sldId id="465" r:id="rId26"/>
    <p:sldId id="467" r:id="rId27"/>
    <p:sldId id="517" r:id="rId28"/>
    <p:sldId id="466" r:id="rId29"/>
    <p:sldId id="468" r:id="rId30"/>
    <p:sldId id="469" r:id="rId31"/>
    <p:sldId id="489" r:id="rId32"/>
    <p:sldId id="490" r:id="rId33"/>
    <p:sldId id="492" r:id="rId34"/>
    <p:sldId id="493" r:id="rId35"/>
    <p:sldId id="510" r:id="rId36"/>
    <p:sldId id="499" r:id="rId37"/>
    <p:sldId id="504" r:id="rId38"/>
    <p:sldId id="505" r:id="rId39"/>
    <p:sldId id="498" r:id="rId40"/>
    <p:sldId id="555" r:id="rId41"/>
    <p:sldId id="591" r:id="rId42"/>
    <p:sldId id="592" r:id="rId43"/>
    <p:sldId id="593" r:id="rId44"/>
    <p:sldId id="594" r:id="rId45"/>
    <p:sldId id="595" r:id="rId46"/>
    <p:sldId id="596" r:id="rId47"/>
    <p:sldId id="597" r:id="rId48"/>
    <p:sldId id="599" r:id="rId49"/>
    <p:sldId id="600" r:id="rId50"/>
    <p:sldId id="609" r:id="rId51"/>
    <p:sldId id="610" r:id="rId52"/>
    <p:sldId id="611" r:id="rId53"/>
    <p:sldId id="612" r:id="rId54"/>
    <p:sldId id="613" r:id="rId55"/>
    <p:sldId id="614" r:id="rId56"/>
    <p:sldId id="615" r:id="rId57"/>
    <p:sldId id="616" r:id="rId58"/>
    <p:sldId id="617" r:id="rId59"/>
    <p:sldId id="618" r:id="rId60"/>
    <p:sldId id="603" r:id="rId61"/>
    <p:sldId id="604" r:id="rId62"/>
    <p:sldId id="605" r:id="rId63"/>
    <p:sldId id="606" r:id="rId64"/>
    <p:sldId id="608" r:id="rId65"/>
    <p:sldId id="501" r:id="rId66"/>
    <p:sldId id="502" r:id="rId67"/>
    <p:sldId id="470" r:id="rId68"/>
    <p:sldId id="471" r:id="rId69"/>
    <p:sldId id="472" r:id="rId70"/>
    <p:sldId id="473" r:id="rId71"/>
    <p:sldId id="474" r:id="rId72"/>
    <p:sldId id="475" r:id="rId73"/>
    <p:sldId id="476" r:id="rId74"/>
    <p:sldId id="477" r:id="rId75"/>
    <p:sldId id="478" r:id="rId76"/>
    <p:sldId id="479" r:id="rId77"/>
    <p:sldId id="480" r:id="rId78"/>
    <p:sldId id="481" r:id="rId79"/>
    <p:sldId id="443" r:id="rId80"/>
    <p:sldId id="444" r:id="rId81"/>
    <p:sldId id="445" r:id="rId82"/>
    <p:sldId id="446" r:id="rId83"/>
    <p:sldId id="447" r:id="rId84"/>
    <p:sldId id="448" r:id="rId85"/>
    <p:sldId id="449" r:id="rId86"/>
    <p:sldId id="511" r:id="rId87"/>
    <p:sldId id="512" r:id="rId88"/>
    <p:sldId id="482" r:id="rId89"/>
    <p:sldId id="483" r:id="rId90"/>
    <p:sldId id="484" r:id="rId91"/>
    <p:sldId id="485" r:id="rId92"/>
    <p:sldId id="486" r:id="rId93"/>
    <p:sldId id="487" r:id="rId94"/>
    <p:sldId id="266" r:id="rId95"/>
    <p:sldId id="267" r:id="rId96"/>
    <p:sldId id="497" r:id="rId97"/>
    <p:sldId id="269" r:id="rId98"/>
    <p:sldId id="270" r:id="rId99"/>
    <p:sldId id="271" r:id="rId100"/>
    <p:sldId id="274" r:id="rId101"/>
    <p:sldId id="289" r:id="rId102"/>
    <p:sldId id="290" r:id="rId103"/>
    <p:sldId id="302" r:id="rId104"/>
    <p:sldId id="303" r:id="rId105"/>
    <p:sldId id="304" r:id="rId106"/>
    <p:sldId id="305" r:id="rId107"/>
    <p:sldId id="306" r:id="rId108"/>
    <p:sldId id="307" r:id="rId109"/>
    <p:sldId id="308" r:id="rId110"/>
    <p:sldId id="309" r:id="rId111"/>
    <p:sldId id="310" r:id="rId112"/>
    <p:sldId id="311" r:id="rId113"/>
    <p:sldId id="312" r:id="rId114"/>
    <p:sldId id="317" r:id="rId115"/>
    <p:sldId id="318" r:id="rId116"/>
    <p:sldId id="319" r:id="rId117"/>
    <p:sldId id="320" r:id="rId118"/>
    <p:sldId id="321" r:id="rId119"/>
    <p:sldId id="322" r:id="rId120"/>
    <p:sldId id="323" r:id="rId121"/>
    <p:sldId id="324" r:id="rId122"/>
    <p:sldId id="325" r:id="rId123"/>
    <p:sldId id="326" r:id="rId124"/>
    <p:sldId id="554" r:id="rId125"/>
    <p:sldId id="327" r:id="rId126"/>
    <p:sldId id="328" r:id="rId127"/>
    <p:sldId id="528" r:id="rId128"/>
    <p:sldId id="329" r:id="rId129"/>
    <p:sldId id="330" r:id="rId130"/>
    <p:sldId id="619" r:id="rId131"/>
    <p:sldId id="620" r:id="rId132"/>
    <p:sldId id="621" r:id="rId133"/>
    <p:sldId id="622" r:id="rId134"/>
    <p:sldId id="623" r:id="rId135"/>
    <p:sldId id="624" r:id="rId136"/>
    <p:sldId id="625" r:id="rId137"/>
    <p:sldId id="626" r:id="rId138"/>
    <p:sldId id="627" r:id="rId139"/>
    <p:sldId id="628" r:id="rId140"/>
    <p:sldId id="629" r:id="rId141"/>
    <p:sldId id="630" r:id="rId142"/>
    <p:sldId id="631" r:id="rId143"/>
    <p:sldId id="632" r:id="rId144"/>
    <p:sldId id="633" r:id="rId145"/>
    <p:sldId id="634" r:id="rId146"/>
    <p:sldId id="635" r:id="rId147"/>
    <p:sldId id="636" r:id="rId148"/>
    <p:sldId id="637" r:id="rId149"/>
    <p:sldId id="638" r:id="rId150"/>
    <p:sldId id="639" r:id="rId151"/>
    <p:sldId id="640" r:id="rId152"/>
    <p:sldId id="641" r:id="rId153"/>
    <p:sldId id="642" r:id="rId154"/>
    <p:sldId id="643" r:id="rId155"/>
    <p:sldId id="644" r:id="rId156"/>
    <p:sldId id="645" r:id="rId157"/>
    <p:sldId id="646" r:id="rId158"/>
    <p:sldId id="647" r:id="rId159"/>
    <p:sldId id="648" r:id="rId160"/>
    <p:sldId id="649" r:id="rId161"/>
    <p:sldId id="650" r:id="rId162"/>
    <p:sldId id="651" r:id="rId163"/>
    <p:sldId id="652" r:id="rId164"/>
    <p:sldId id="653" r:id="rId165"/>
    <p:sldId id="654" r:id="rId166"/>
    <p:sldId id="655" r:id="rId167"/>
    <p:sldId id="656" r:id="rId168"/>
    <p:sldId id="657" r:id="rId169"/>
    <p:sldId id="658" r:id="rId170"/>
    <p:sldId id="659" r:id="rId171"/>
    <p:sldId id="660" r:id="rId172"/>
    <p:sldId id="661" r:id="rId173"/>
    <p:sldId id="662" r:id="rId174"/>
    <p:sldId id="663" r:id="rId175"/>
    <p:sldId id="664" r:id="rId176"/>
    <p:sldId id="665" r:id="rId177"/>
    <p:sldId id="666" r:id="rId178"/>
    <p:sldId id="667" r:id="rId179"/>
    <p:sldId id="668" r:id="rId180"/>
    <p:sldId id="669" r:id="rId181"/>
    <p:sldId id="670" r:id="rId182"/>
    <p:sldId id="671" r:id="rId183"/>
    <p:sldId id="672" r:id="rId184"/>
    <p:sldId id="673" r:id="rId185"/>
    <p:sldId id="674" r:id="rId186"/>
    <p:sldId id="675" r:id="rId187"/>
    <p:sldId id="676" r:id="rId188"/>
    <p:sldId id="677" r:id="rId189"/>
    <p:sldId id="678" r:id="rId190"/>
    <p:sldId id="679" r:id="rId191"/>
    <p:sldId id="680" r:id="rId192"/>
    <p:sldId id="681" r:id="rId193"/>
    <p:sldId id="682" r:id="rId194"/>
    <p:sldId id="683" r:id="rId195"/>
    <p:sldId id="684" r:id="rId196"/>
    <p:sldId id="685" r:id="rId197"/>
    <p:sldId id="686" r:id="rId198"/>
    <p:sldId id="687" r:id="rId199"/>
    <p:sldId id="688" r:id="rId200"/>
    <p:sldId id="689" r:id="rId201"/>
    <p:sldId id="690" r:id="rId202"/>
    <p:sldId id="691" r:id="rId203"/>
    <p:sldId id="692" r:id="rId204"/>
    <p:sldId id="693" r:id="rId205"/>
    <p:sldId id="694" r:id="rId206"/>
    <p:sldId id="695" r:id="rId207"/>
    <p:sldId id="696" r:id="rId208"/>
    <p:sldId id="697" r:id="rId209"/>
    <p:sldId id="698" r:id="rId210"/>
    <p:sldId id="699" r:id="rId211"/>
    <p:sldId id="700" r:id="rId212"/>
    <p:sldId id="701" r:id="rId213"/>
    <p:sldId id="702" r:id="rId214"/>
    <p:sldId id="703" r:id="rId215"/>
    <p:sldId id="704" r:id="rId216"/>
    <p:sldId id="705" r:id="rId217"/>
    <p:sldId id="706" r:id="rId218"/>
    <p:sldId id="707" r:id="rId219"/>
    <p:sldId id="708" r:id="rId220"/>
    <p:sldId id="709" r:id="rId221"/>
    <p:sldId id="710" r:id="rId222"/>
    <p:sldId id="711" r:id="rId223"/>
    <p:sldId id="712" r:id="rId224"/>
    <p:sldId id="713" r:id="rId225"/>
    <p:sldId id="714" r:id="rId226"/>
    <p:sldId id="715" r:id="rId227"/>
    <p:sldId id="716" r:id="rId228"/>
    <p:sldId id="717" r:id="rId229"/>
    <p:sldId id="718" r:id="rId230"/>
    <p:sldId id="719" r:id="rId231"/>
    <p:sldId id="720" r:id="rId232"/>
    <p:sldId id="721" r:id="rId233"/>
    <p:sldId id="722" r:id="rId234"/>
    <p:sldId id="723" r:id="rId235"/>
    <p:sldId id="724" r:id="rId236"/>
    <p:sldId id="725" r:id="rId237"/>
    <p:sldId id="726" r:id="rId238"/>
    <p:sldId id="526" r:id="rId239"/>
    <p:sldId id="545" r:id="rId240"/>
    <p:sldId id="518" r:id="rId241"/>
    <p:sldId id="519" r:id="rId242"/>
    <p:sldId id="530" r:id="rId243"/>
    <p:sldId id="537" r:id="rId244"/>
    <p:sldId id="538" r:id="rId245"/>
    <p:sldId id="539" r:id="rId246"/>
    <p:sldId id="540" r:id="rId247"/>
    <p:sldId id="544" r:id="rId248"/>
    <p:sldId id="541" r:id="rId249"/>
    <p:sldId id="542" r:id="rId250"/>
    <p:sldId id="534" r:id="rId251"/>
    <p:sldId id="520" r:id="rId252"/>
    <p:sldId id="532" r:id="rId253"/>
    <p:sldId id="529" r:id="rId254"/>
    <p:sldId id="522" r:id="rId255"/>
    <p:sldId id="523" r:id="rId256"/>
    <p:sldId id="531" r:id="rId257"/>
    <p:sldId id="524" r:id="rId258"/>
    <p:sldId id="536" r:id="rId259"/>
    <p:sldId id="535" r:id="rId260"/>
    <p:sldId id="543" r:id="rId261"/>
    <p:sldId id="525" r:id="rId262"/>
  </p:sldIdLst>
  <p:sldSz cx="9144000" cy="6858000" type="screen4x3"/>
  <p:notesSz cx="6858000" cy="9144000"/>
  <p:defaultTextStyle>
    <a:defPPr>
      <a:defRPr lang="sl-SI"/>
    </a:defPPr>
    <a:lvl1pPr algn="l" rtl="0" fontAlgn="base">
      <a:spcBef>
        <a:spcPct val="0"/>
      </a:spcBef>
      <a:spcAft>
        <a:spcPct val="0"/>
      </a:spcAft>
      <a:defRPr sz="1400" kern="1200">
        <a:solidFill>
          <a:schemeClr val="tx1"/>
        </a:solidFill>
        <a:latin typeface="Trebuchet MS" pitchFamily="34" charset="0"/>
        <a:ea typeface="+mn-ea"/>
        <a:cs typeface="+mn-cs"/>
      </a:defRPr>
    </a:lvl1pPr>
    <a:lvl2pPr marL="457200" algn="l" rtl="0" fontAlgn="base">
      <a:spcBef>
        <a:spcPct val="0"/>
      </a:spcBef>
      <a:spcAft>
        <a:spcPct val="0"/>
      </a:spcAft>
      <a:defRPr sz="1400" kern="1200">
        <a:solidFill>
          <a:schemeClr val="tx1"/>
        </a:solidFill>
        <a:latin typeface="Trebuchet MS" pitchFamily="34" charset="0"/>
        <a:ea typeface="+mn-ea"/>
        <a:cs typeface="+mn-cs"/>
      </a:defRPr>
    </a:lvl2pPr>
    <a:lvl3pPr marL="914400" algn="l" rtl="0" fontAlgn="base">
      <a:spcBef>
        <a:spcPct val="0"/>
      </a:spcBef>
      <a:spcAft>
        <a:spcPct val="0"/>
      </a:spcAft>
      <a:defRPr sz="1400" kern="1200">
        <a:solidFill>
          <a:schemeClr val="tx1"/>
        </a:solidFill>
        <a:latin typeface="Trebuchet MS" pitchFamily="34" charset="0"/>
        <a:ea typeface="+mn-ea"/>
        <a:cs typeface="+mn-cs"/>
      </a:defRPr>
    </a:lvl3pPr>
    <a:lvl4pPr marL="1371600" algn="l" rtl="0" fontAlgn="base">
      <a:spcBef>
        <a:spcPct val="0"/>
      </a:spcBef>
      <a:spcAft>
        <a:spcPct val="0"/>
      </a:spcAft>
      <a:defRPr sz="1400" kern="1200">
        <a:solidFill>
          <a:schemeClr val="tx1"/>
        </a:solidFill>
        <a:latin typeface="Trebuchet MS" pitchFamily="34" charset="0"/>
        <a:ea typeface="+mn-ea"/>
        <a:cs typeface="+mn-cs"/>
      </a:defRPr>
    </a:lvl4pPr>
    <a:lvl5pPr marL="1828800" algn="l" rtl="0" fontAlgn="base">
      <a:spcBef>
        <a:spcPct val="0"/>
      </a:spcBef>
      <a:spcAft>
        <a:spcPct val="0"/>
      </a:spcAft>
      <a:defRPr sz="1400" kern="1200">
        <a:solidFill>
          <a:schemeClr val="tx1"/>
        </a:solidFill>
        <a:latin typeface="Trebuchet MS" pitchFamily="34" charset="0"/>
        <a:ea typeface="+mn-ea"/>
        <a:cs typeface="+mn-cs"/>
      </a:defRPr>
    </a:lvl5pPr>
    <a:lvl6pPr marL="2286000" algn="l" defTabSz="914400" rtl="0" eaLnBrk="1" latinLnBrk="0" hangingPunct="1">
      <a:defRPr sz="1400" kern="1200">
        <a:solidFill>
          <a:schemeClr val="tx1"/>
        </a:solidFill>
        <a:latin typeface="Trebuchet MS" pitchFamily="34" charset="0"/>
        <a:ea typeface="+mn-ea"/>
        <a:cs typeface="+mn-cs"/>
      </a:defRPr>
    </a:lvl6pPr>
    <a:lvl7pPr marL="2743200" algn="l" defTabSz="914400" rtl="0" eaLnBrk="1" latinLnBrk="0" hangingPunct="1">
      <a:defRPr sz="1400" kern="1200">
        <a:solidFill>
          <a:schemeClr val="tx1"/>
        </a:solidFill>
        <a:latin typeface="Trebuchet MS" pitchFamily="34" charset="0"/>
        <a:ea typeface="+mn-ea"/>
        <a:cs typeface="+mn-cs"/>
      </a:defRPr>
    </a:lvl7pPr>
    <a:lvl8pPr marL="3200400" algn="l" defTabSz="914400" rtl="0" eaLnBrk="1" latinLnBrk="0" hangingPunct="1">
      <a:defRPr sz="1400" kern="1200">
        <a:solidFill>
          <a:schemeClr val="tx1"/>
        </a:solidFill>
        <a:latin typeface="Trebuchet MS" pitchFamily="34" charset="0"/>
        <a:ea typeface="+mn-ea"/>
        <a:cs typeface="+mn-cs"/>
      </a:defRPr>
    </a:lvl8pPr>
    <a:lvl9pPr marL="3657600" algn="l" defTabSz="914400" rtl="0" eaLnBrk="1" latinLnBrk="0" hangingPunct="1">
      <a:defRPr sz="1400"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33CC33"/>
    <a:srgbClr val="3366FF"/>
    <a:srgbClr val="FFFFCC"/>
    <a:srgbClr val="FFFFFF"/>
    <a:srgbClr val="CC99FF"/>
    <a:srgbClr val="66FF99"/>
    <a:srgbClr val="33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6817" autoAdjust="0"/>
  </p:normalViewPr>
  <p:slideViewPr>
    <p:cSldViewPr>
      <p:cViewPr>
        <p:scale>
          <a:sx n="112" d="100"/>
          <a:sy n="112" d="100"/>
        </p:scale>
        <p:origin x="1620" y="-150"/>
      </p:cViewPr>
      <p:guideLst>
        <p:guide orient="horz" pos="2160"/>
        <p:guide pos="2880"/>
      </p:guideLst>
    </p:cSldViewPr>
  </p:slideViewPr>
  <p:notesTextViewPr>
    <p:cViewPr>
      <p:scale>
        <a:sx n="100" d="100"/>
        <a:sy n="100" d="100"/>
      </p:scale>
      <p:origin x="0" y="0"/>
    </p:cViewPr>
  </p:notesTextViewPr>
  <p:sorterViewPr>
    <p:cViewPr>
      <p:scale>
        <a:sx n="52" d="100"/>
        <a:sy n="52" d="100"/>
      </p:scale>
      <p:origin x="0" y="-4410"/>
    </p:cViewPr>
  </p:sorterViewPr>
  <p:notesViewPr>
    <p:cSldViewPr>
      <p:cViewPr varScale="1">
        <p:scale>
          <a:sx n="82" d="100"/>
          <a:sy n="82" d="100"/>
        </p:scale>
        <p:origin x="-316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AD6EE64-B166-4A37-931A-EE43C1D12998}" type="datetimeFigureOut">
              <a:rPr lang="sl-SI"/>
              <a:pPr>
                <a:defRPr/>
              </a:pPr>
              <a:t>5. 01. 2023</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1935EBF-A6EF-46A0-98B3-849471B19606}" type="slidenum">
              <a:rPr lang="sl-SI"/>
              <a:pPr>
                <a:defRPr/>
              </a:pPr>
              <a:t>‹#›</a:t>
            </a:fld>
            <a:endParaRPr lang="sl-SI"/>
          </a:p>
        </p:txBody>
      </p:sp>
    </p:spTree>
    <p:extLst>
      <p:ext uri="{BB962C8B-B14F-4D97-AF65-F5344CB8AC3E}">
        <p14:creationId xmlns:p14="http://schemas.microsoft.com/office/powerpoint/2010/main" val="37761605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8:44.0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7549 12471 0,'0'0'0,"-123"-18"16,-71 18 0,-53 0-16,-88 18 15,88 35-15,-18-18 16,36 18 0,17 17-16,-35 1 15,-123 88 1,35-71-16,-106 88 15,-88-35 1,0 36 0,35-1-16,-36 36 15,160-36 1,141-52-16,52-18 16,19 17-1,87-35-15,-17 18 16,35 0-1,0 0-15,18 52 16,35-52 0,0 18-16,0-1 15,0-17 1,0 35-16,17-17 16,19-1-16,52 53 15,0-17 1,53-35-16,0 17 15,-52-53 1,16 0-16,19 18 16,52 18-1,53 17-15,71 0 16,141-35 0,36 35-16,69-53 15,54 0-15,-159-88 16,-53 0-1,-53 0 1,-35 0 0,-53 0-16,18 0 15,-18-18 1,35 18-16,-35 0 16,0-17-16,-53-1 15,-18-17 1,-35 35-16,0-35 15,53-1 1,0 1-16,0-36 16,36 19-1,17-19-15,-106 0 16,-18-34 0,-52 16-16,-1-34 15,-34 17-15,-19-17 16,1-1-1,0-17-15,-1 0 16,1 0 0,-1 35-16,-17-35 15,18-18 1,-18-17-16,0-36 16,0 36-1,-18-18-15,-17 53 16,0-18-1,-18 88 1,18-17-16,35 53 16,-36 0-1,19-1-15,-18-34 16,-18 34 0,-18-34-16,53 52 15,-17-35 1,0 53-1,35-17-15,-18 17 32</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30.9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5838 11677 0,'53'18'78,"18"17"-78,-53-17 16,17-1 0,53 36-16,-53-18 15,54 36 1,-72-53-16,18-1 15,-17 1 1,0-18-16,-1 17 16,1-17 31,0 0-47,52 0 15,-35 0 1,1 0-16,-1 0 15,-17 0 1,17-17-16,-17-1 16,17 1-1,-35-1-15,35 0 16,-17 18-16,-18-17 16,17 17-1,1 0 16,0-36-31,-1 1 16,-17 0 0,0 17-1,0-17 1,18 0 0,-18 17 15,0 0-31,0 1 31,18-1 0,-1 18-15,1 0 31,0-18-47,17 1 547,-18-1-532,54 0-15,0-17 16,-19 0 0,19 35-16,-53 0 15,35 0 63,-36 18-62,36 17-16,-35 18 31,17 17-31,0-34 16,-35 17-1,18-18-15,17 35 16,-17-17-16,-18 0 16,18 35-1,17-35-15,-18-17 16,-17 16 0,18 1-16,0 0 15,-1 18 1,-17-54-16,0 19 15,18-36 126,0 0-125,-1 0-1,1 0-15,0 0 47,-1 0-31,36 0-16,-18-36 15,-17 36-15,17-17 16,-17 17 0,0-18-16,-1-17 31,-17 17-31,18 1 16,-18-1 62,18 18-47,-1-18 63,1 1-79,-1-1 32,19-17-31,-1 35-16,0 0 15,1-18 1,-19 18-16,1-17 16,-1 17-1,1-36-15,17 19 16,-17-19 0,35-17-16,0 1 15,-36 16 1,36 1-16,-17 0 15,-1 35 1,0-36-16,-17 19 16,-18-1-16,17 1 15,1-1 1,0-17-16,-18 17 16,17 0-1,1-17 1,0 17-1,17-35-15,-17 36 16,17-18 0,0 35-16,-17-18 15,17 0-15,0 18 16,1-35 0,-1 17-16,18-17 15,-36 35 1,1-18-16,17 1 15,18 17 1,0-18-16,0 18 16,0 0-1,18-35-15,-18 17 16,-18 1 0,-18 17-16,1 0 46,53 0-30,-18 0-16,-1 0 16,1 0-16,-17 0 15,-19 0 1,1 0 15,17 17 0,18 1-31,0 0 16,35 17-16,0-18 16,-17 19-1,-36-36-15,18 17 16,-18 19 0,1-19-16,-1 1 15,18 35 1,-18-18-16,1 0 15,34 1 1,-52-1-16,17-17 16,0 17-1,1 18-15,16-18 16,-16-17 0,-1 35-16,-17-36 15,17 19-15,-17-36 16,-1 17-1,-17 1 1,18-18 0,-1 0-16,1 0 78,70 0-63,-52 0-15,16-35 16,19-1 0,-53 36-16,-1-35 15,1 35-15,0-35 32,-1 17-32,1 0 15,17-17 1,-35 0-16,35 17 15,-17-35 1,0 18-16,-1 17 16,1-17-1,0 17-15,-18 1 16,35-1 0,-17-17-1,-1 17 16,1 1-31,-1-1 16,1 0 0,0 1-16,17-1 31,-35 0-31,35-17 16,-17 18-16,17-1 15,18-17 1,-35 17-16,17-17 15,0 17 1,-17 0-16,0 1 16,35 17-1,-36-18-15,1 0 16,17 18 0,0-17-16,1-1 15,17 1 1,-18 17-16,18-18 15,0 18 1,35-18-16,-35 1 16,17-1-1,-17 18-15,-17 0 16,-19 0 0,18 0-1,1 0 16,-1 0-31,36 0 16,-1 18 0,-17-1-16,0 1 15,-18 0-15,-17-1 16,0-17 0,-1 18-1,-17-1 1,35 1-16,-17 0 15,0 17 1,17 18-16,0 0 16,1 17-1,-1-17-15,-18-17 16,19 17 0,-19-1-16,-17-16 15,18-19-15,0 19 16,-1 17-1,1-18 1,17 0 0,-35 0-16,18 1 15,-1-36 1,-17 35-16,18-35 156,35 0-156,18-18 16,-19 1-1,1-1-15,-35 18 16,0 0-16,-18-18 16,17 18 31,1-17-16,0-1-31,-1-17 15,1 0 1,-18 17-16,18-17 16,-1-18-1,-17 17-15,0 1 16,18 0 0,-1 17-16,-17-35 15,0 36-15,0-19 16,0 19-1,0-18-15,18-1 16,-18 19 0,18-36-16,-18 17 15,0 1 1,0 17-16,17 1 16,1-18-1,0 17 1,-1-17-1,1 17-15,17-35 16,0 18 0,1 0-1,-1-1-15,-17 19 16,17-1 0,18 0-16,-18 18 15,18-35 1,-18 17-16,1 18 15,34-17-15,-52-1 32,17 18-32,18 0 15,18 0 1,-19 0-16,19-17 16,0 17-1,-36 0-15,-18 0 16,1 0 46,53 52-46,-18-16-16,17-1 16,-35 0-1,-17 1-15,0-19 31,-1 36-15,19-18-16,-19 1 16,1 17-1,17 17-15,0 1 16,-17 17 0,17-35-16,-17 0 15,0-18 1,-1 0-16,1-17 31,-18 0-15,18-18-16,-18 17 31,53 1 63,-36-18-79,1 17-15,17-17 16,-17 18-16,17-18 16,18 18-1,-35-18 1,-1 0-1,1 0 48,17 0-63,0 0 16,-17 0-16,0 0 15,17-18 1,0-17-16,-17 0 15,35 17 1,-18-17-16,18-1 16,-18 19-1,-17-1-15,-1 0 16,1 18 0,0 0-16,-18-17 15,0-1 1,17 18-16,-17-17 15,18-1 1,-18-17 0,35 35-1,-35-36 1,0 19-16,36-1 16,-19-35-1,1 35-15,0-17 16,-18 18-1,17-19-15,1 19 16,-1-19 0,1 1-16,0 0 15,17 0-15,-17-1 16,-1 1 0,1 0-16,0 17 15,-1-17 1,18 17-16,1-17 15,34 0 1,-34-18-16,-1 35 16,0-17-1,0 17-15,1-17 16,-1 17 0,36-17-16,-36 35 15,-18 0 1,1 0-16,0 0 47,-1 0-32,1 0 1,0 0-16,17 0 16,18 35-1,-18-35-15,0 0 16,-17 18-1,-18 0 1,18-18 0,-1 0-1,36 52 1,-18 19-16,18-18 16,-17-18-1,-1 18-15,0-18 16,1 1-1,-19-1-15,1-17 16,17 52 0,-17-17-1,35 35-15,0-17 16,17 17 0,-17 0-1,0 0 1,-18-52-16,-17 17 15,17-18 1,-17 0-16,-18 0 16,17-35-16,1 18 15</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01.0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5680 13317 0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04.1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5644 10619 0,'36'0'484,"193"0"-468,36 35-16,-18-17 15,17 34 1,54-16-16,-71-19 15,-71-17 1,-70 0-16,-18 0 16,-53 0-1,1 0-15,-36 18 16,17-18 31,18 0-32,36 0-15,17-18 16,36 1 0,-18 17-16,-18-18 15,-18 18 1,36-18-16,0 1 16,-18 17-1,0-18-15,-35 18 16,0-17-1,0 17-15,18-18 16,-36 18-16,18 0 16,0-18-1,-18 18-15,18-17 16,0 17 0,35-18-16,0 0 15,-35 1 1,18 17-16,52-18 15,-17 18 1,-18 0-16,-17 0 16,-18 0-1,0 0 1,0 0-16,-1 0 0,19 0 31,0 18-31,17-18 16,-18 0-1,36 17-15,18 1 16,17 0 0,0-1-16,0-17 15,35 18-15,-17-18 16,-18 0 0,-53 0-16,18 0 15,-18 0 1,-17 0-16,35 0 15,17 0 1,-35 0-16,36 0 16,-36 0-1,18 0-15,35-18 16,-35 1 0,-18-1-16,36 0 15,52-17-15,-35 17 16,18-34-1,0 16 1,-18 1 0,35 0-16,-35-1 15,0 19-15,-17-1 16,-1 0 0,-17 18-16,35 0 15,36 0 1,-19-17-16,-17-1 15,36 1 1,-89 17-16,18-18 16,35 0-1,-18 18-15,19 0 16,16-17 0,36-1-16,0 18 15,-35-18-15,-35 18 16,-54 0-1,-17 0-15,0 0 16,0 18 0,0 0-16,-18-1 15,0-17 1,-17 0-16,0 18 16,17 0-1,-17-18 1,34 17-16,-16 1 15,52-1 1,53 36-16,53 18 16,-53-18-1,36 17-15,-89-70 16,-53 18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09.5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5662 9754 0,'18'18'62,"-1"-18"-46,1 0 0,0 0-16,-1 18 31,1-18-31,0 0 16,-1 0 15,18 0-16,54 17-15,-19-17 16,71 18-16,89-18 16,-1 0-1,36 17-15,-54-17 32,1 18-32,-53-18 0,-18 0 31,-35 0-31,-71 0 15,0 0-15,0 0 32,-17 0-32,0 18 15,17-18 1,18 0-16,-18 0 16,36 0-1,-1 0-15,1 0 16,-18 17-1,17-17-15,18 18 16,1-18 0,16 0-16,1 0 15,18 0-15,-36 0 16,18 0 0,-53 0-16,-18 0 15,18 0 1,-35 0-16,35 0 15,17 0 1,1 0-16,17 0 16,-35 0-1,35-18-15,18 18 16,-36 0 0,1-17-1,-18 17-15,53 0 16,-1-18-1,-34 0-15,35 18 16,-36-17 0,19-18-16,-1 17 15,-35 18 1,0 0-16,-18 0 16,0 0-16,36 0 15,-18 0 1,0 0-16,35-18 15,0 18 1,35 0-16,1-17 16,-36 17-1,36-18-15,-19 0 16,-16 18 0,-19 0-16,-17 0 15,-18 0 1,-17 0-16,0 0 15,35 0 17,35 0-32,35 0 15,-17 0 1,70 0-16,-87 18 16,34-18-1,18 18-15,36-18 16,-1 0-16,0 17 15,-17-17 1,35 0-16,-35-17 16,-53 17-1,-53 0-15,-36 0 16,1 0 0,0 0-16,87 0 15,-34 0 1,17 0-16,36 0 15,-54 0 1,54-18-16,-36 18 16,-18 0-1,54 0-15,70 0 16,70 53-16,36-35 16,-70-1-1,17 1 1,-71-18-1,-35 0-15,-35 0 16,88 17-16,-18-17 16,36 0-1,-18 0-15,-18 0 16,-34 0 0,-72 0-16,-17 0 15,-35 0 1,52 0 62,-52 0-62,-1 0-16,72 0 312,122-35-296,1 18-1,-71-1-15,-35 0 16,-88 18 0</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22.0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5697 13264 0,'18'0'93,"0"0"-61,-1 0-17,19 0 141,-1 0-140,-18-17-16,1 17 31,17-18-31,36-17 16,17 17 0,-35 1-16,35 17 15,-52-18-15,-1 0 16,-18 18-1,1 0-15,17 0 32,1 0-17,17-17 1,-1 17-16,-16-18 16,17 18-1,0 0-15,-36 0 16,19 0-1,-1 0-15,18 0 16,0 0 0,35 18-1,35-18-15,-17 0 16,0 17 0,17-17-16,-17 0 15,-18 0 1,-35 0-16,0 0 15,-17 0-15,34 0 16,1 0 0,-1 0-16,36 18 15,-35-18 1,-1 18-16,-17-18 16,-18 0-1,-17 0-15,0 17 16,35-17-1,-1 18-15,37 0 16,34-1 0,36 36-16,-53-53 15,17 0-15,36 0 16,-36 0 0,-52 0-1,0 0-15,-36 0 16,18 0-1,53 0-15,-18 18 16,35-18 0,-52 17-16,35-17 15,-18 0 1,18-17-16,-36 17 16,-17 0-1,-18 0-15,18 0 16,-35-18-1,17 18-15,-17-18 16,35 18 0,-18 0-16,0 0 15,18 0-15,0 0 16,0 0 0,0 0-16,-18-17 15,18-1 1,0 1-16,-18 17 15,18-36 1,18 1-16,-1-18 16,19 35-1,-54 1-15,-17-1 16,34 18 0,1-17-1,-53-1-15,36 0 16,-1 1-1,-17-1-15,17 0 16,18-17 0,0 35-16,0-18 15,-18 1 1,-17-1-16,17 18 16,-35-18-16,35 1 15,18-18 1,0-1-16,17 1 15,1 0 1,35-18-16,-53 53 16,0-35-1,0-1-15,17 19 16,-52-1 0,17 0-16,18 1 15,-18-19-15,53 1 16,-17 0-1,-18 17 1,17 1 0,-34-36-16,-1 35 15,0 0 1,1-17-16,-1-18 16,-17 36-1,17-1-15,18-17 16,0 17-16,-36 0 15,1 18 1,0-17 78,17-1-79,0 18 1,18 0-16,0-18 16,0 18-1,-18 0-15,0 0 16,-35-17 0,18 17-16,0 0 31,-1 0-16,19 0-15,16 0 16,19 0 0,17 17-16,0-17 15,1 18 1,-54-18-16,-17 0 16,-1 0-1,1 18 1,17-18-1,0 0 1,18 17 0,0 19-16,0-36 15,0 17-15,18 36 16,-36-35 0,0 17-16,0-17 15,1 35 1,-1-36-16,-17 1 15,-1 0 1,1-1 78,-18 1-94,18 17 15,-1-17 1,1 17-16,-18-17 16,17 17-16,1-17 15,-18 35 1,18-36-16,-1 18 16,-17 1-1,18 17-15,0-36 16,-1 1-1,-17 17 1,18-17 0,-18-1-16,18 19 15,-1-19 1,-17 1-16,18 17 16,-18-17-16,35 17 15,-35-17 1,35 17 15,-35 0-15,36-17-1,-19 17-15,19-17 16,-19 17 0,19-17-16,-1 17 15,0-35 1,0 18-16,1-1 15,-19-17 1,1 0 0,17 18-16,0 0 15,36-1 1,17 1-16,36 17 16,-1-17-1,18 0-15,-35-18 16,-18 17-1,-35 1-15,0-18 16,-18 17 0,18-17-16,-17 18 15,17-18 1,-1 0-16,37 0 16,-1 18-1,0-18 1,18 0-16,-36 17 15,19-17 1,-36 0-16,52 18 16,1-18-16,0 0 15,17 0 1,-34 0-16,17 0 16,-18 0-1,-35 0-15,0 0 16,17 0-1,-35 0-15</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31.2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21114 6156 0,'0'0'0,"-282"0"16,-159-18-1,35-17-15,-70 35 16,-18 0 0,159-18-16,17 18 15,106 18 1,71 0-16,53-1 15,0 1 1,0 0 0,-36-1-16,1 1 15,-71-18 1,-18 18-16,-17 17 16,17 18-1,18 0-15,35 0 16,18-18-16,18 18 15,-18-36 1,52 36-16,1 18 16,35-18-1,-17 17-15,-18 19 16,-18-1 0,18 0-16,-1 18 15,19 17 1,-54 36-16,36-18 15,0 35 1,0-17-16,35-18 16,-18-35-16,36 18 15,0-1 1,17 1-16,18-19 31,0-16-31,0-1 16,0-18-16,0 1 15,0-1 1,18 1-16,-1 0 16,-17 17-1,18-35-15,0 0 16,-1 0 0,1-18-16,-18 35 15,35 36 1,-17-53-16,-1 35 15,1-35 1,-18 0-16,18-18 16,-1 18-1,19 18-15,-1 52 16,0 18-16,0-52 16,1-1-1,-19-18-15,19 19 16,-19-36-1,1 17-15,0 1 16,17 17 0,0 18-16,-17-53 15,17-1 1,-35-34 0,18 0-1,17 17 1,18 36-16,0 17 15,17 18 1,-34-71-16,-19-17 16</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33.0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15452 11748 0,'35'52'47,"71"142"-32,35 71-15,71 105 16,34 19-1,-16-107-15,17 35 16,-18-123 0,0-35-16,89-18 15,-54-106 1,1-17-16,17-18 16,89-53-16,-54 0 15,142-17 1,-36-19-16,-70 72 15,0-36 1,52 35-16,-52 1 16,-35 34-1,-18 1-15,-36 0 16,-17-18 0,53-18-16,88-88 15,53-53 1,53-17-1,-106 52-15,0-17 16,-35 18-16,-124-18 16,-70-36-1,-53 1 1,-53 0-16,-1-1 16,-16 18-16,-1-17 15,18 17 1,-18-17-16,-17 17 15,-1-17 1,-17-1-16,-17-17 16,-36-17-1,35 17-15,-17 0 16,0 17 0,-1 1-16,-52-53 15,18 70 1,-54-18-16,1-34 15,-1 70-15,18 0 16,-17 35 0,52 17-16,-17 19 15,0-18 1,-71 17-16,18-17 16,-18 17-1,18-34 1,-35 16-1,-1-52-15,-17 0 16,18 18-16,-36 17 16,18 0-1,0 18-15,0 0 16,0 17 0,0-17-16,53 35 15,18 0 1,17 0-16,18 18 15,17 17 1,-35-17-16,-35 0 16,0 17-16,-53-35 15,18 36 1,52-1-16,89 18 16</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40.03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10283 16387 0,'-123'35'47,"-18"35"-32,17-17-15,1-17 16,17 16-1,0 1-15,53 18 16,0-18 0,1 35-16,34-17 15,-17 17 1,-1-18-16,19 1 16,-1-36-16,0-17 31,1 17-31,17-17 15,-18 35 1,18-18-16,0 35 16,0-17-1,0 0-15,0 18 16,18-36-16,-1 18 16,19-18-1,-36 18-15,53 0 16,-36 18-1,54-18-15,-36-18 16,0 0 0,18-35-16,0 36 15,0-1 1,71 18-16,34 0 16,-34-18-1,52-17-15,-52-1 16,-18-17-16,-36 0 15,-17 0 1,0 18-16,-18-18 16,36 17-1,70-17 1,0 0-16,0-17 16,-35 17-1,35-53-15,-35 53 16,53-18-1,-1-17-15,-17 0 16,-17 17 0,-1-17-16,-52 17 15,-1-17 1,-17-18-16,-17 18 16,34-36-1,18 36-15,-35-53 16,18 17-16,-36 1 15,18-36 1,-18 0-16,-35 35 16,18 1-1,-18 17-15,0 0 16,0 0 0,0 0-16,-18-35 15,1 53 1,-19-18-16,19 0 15,-18-18 1,-1 18 0,1 0-16,17-17 15,-17 52 1,0-35-16,0 18 16,17 17-1,-17-35-15,-1 18 16,1 18-1,0-19-15,-18 19 16,18-1 0,-1-17-16,-17 35 15,18-18-15,-18 18 16,18-35 0,-36 35-16,-34-36 15,16 19 1,-34-1-16,17 18 15,35 0 1,1 0-16,-1 0 16,-34 0-1,16 0-15,1 0 16,-35 0 0,-1 0-1,1 0-15,52 0 16,1 0-1,-19 0-15,1 35 16,-18-17 0,36 17-16,17 1 15,0-19-15</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0:43.6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6385 9384 0,'0'0'0,"-106"35"16,71-35-16,18 0 15,-19 35 48,-34 54-63,-1-19 15,54-35 1,-36 18-16,17 18 16,1-36-16,0 53 15,-18 18 1,18 18-16,17-1 16,-17 36-1,35-36-15,-18-34 16,0 16-1,18-52-15,0 18 16,0-1 0,0 36-16,0-18 15,0 36 1,36 17-16,-1-53 16,-17-17-16,-1-18 15,-17 0 1,35 0-16,-35 0 31,53 17-31,-17 1 16,-1-18-1,0-1-15,1 1 16,-19-17-16,18 17 16,-35-36-1,53 36-15,-17-18 16,-1 1-1,18 17-15,0-18 16,-18 18 0,53-18-16,0 0 15,-35 1 1,18-1-16,-18-35 16,0 18-1,-18 17-15,-17-35 16,17 0-16,18 17 15,0 1 1,0-18-16,0 18 16,17-18-1,1 0-15,70 0 16,-18 0 0,18 0-16,18 0 15,18 0 1,-36-18-1,0-17-15,-18 17 16,1-17 0,34 0-16,-16-18 15,-19 0 1,-35 0-16,-17 0 16,-18 0-1,17-35-15,-34-18 16,16 18-16,-16-18 15,17 0 1,-36 0-16,19-17 16,-19 52-1,1-17-15,-18 35 16,0 0 0,0-17-16,0-1 15,0 18 1,0 0-16,0-17 15,0 17 1,-35-53-16,-1-17 16,-17-1-1,0 1-15,18 17 16,-18 0 0,36 35-1,-19 18-15,19-17 16,-19 17-1,-17 0-15,36-18 16,-36 1-16,0-1 16,0-17-1,0 35-15,-17-17 16,34 34 0,1 1-16,0 0 15,-1 17 1,1 1-16,-35-19 15,-19 19 1,-16-19-16,34 19 16,1-18-1,34 35-15,-17-18 16,0 18 0,1 0-16,-1 0 15,0-18-15,17 18 16,-34 0-1,-54 0 1,-17 0 0,0-17-16,18 17 15,34 0 1,19 0-16,-54 17 16,1 1-16,0-18 15,17 18 1,0-1-16,-53 1 15,18-18 1,70 0-16,36 0 16,18 0-1</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1:29.0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8132 2222 0,'-36'0'31,"-105"0"-15,-35-17-16,-18 17 15,0 17 1,106-17-16,-18 36 16,0 17-1,-53 53-15,36-18 16,-54 35-16,71-52 16,-17 17-1,-53 18-15,34 17 16,19 1-1,-18-1-15,53 1 16,-1-1 0,19-17-16,17 35 15,-18 0 1,19-35-16,16-71 16,19 18-1,-1 0-15,-17-18 16,35 1-16,0-1 15,17 53 1,1 18 0,35 17-1,-18-17-15,-17-35 16,-1-18 0,1 35-16,0 53 15,-18-70-15,35-18 16,18 35-1,-35-53-15,17 36 16,-18-54 0,-17 1-16,18-18 15,-18 18 1,18-1-16,17 18 16,0 18-1,71 18-15,-18-36 16,36 36-1,-1-1-15,1-17 16,-36-18 0,53 54-16,53-19 15,35-17-15,36 0 16,-36-35 0,1 17-16,17-17 31,-36-1-31,1 1 15,17 35-15,-17-18 16,52-17 0,-17-1-16,0 1 15,0 0 1,0-1-16,-35-17 16,35 36-1,17-19-15,-17 1 16,0-18-1,-17 0-15,17 0 16,17 17 0,36 19-16,88-36 15,53 35-15,0-17 16,70 35 0,-105 0-16,-53-1 15,-106-34 1,-71 0-16,36-1 15,35 1 1,-18 17-16,36 1 16,-1-19-1,-17 1 1,124-1-16,-89-17 16,106 0-1,-88 0-15,-71 0 16,0-17-1,-17-1-15,0 1 16,-1-1 0,1-17-16,-35 17 15,17-35-15,-71 18 16,-17-36 0,-18 18-16,36-35 15,-1-18 1,36 0-16,-53-17 15,-18 17 1,-18 0-16,-17 53 16,0-35-1,-35 35-15,35-35 16,0-18 0,0-17-16,-18-18 15,0-36-15,0-17 16,-17 71-1,17-36-15,-35 36 32,0-36-32,18 53 15,-18-35-15,0 70 16,0 36 0,0 17-16,0-35 15,0 36 1,-35-54-16,-1-17 15,1-18 1,-35 36-16,-1-36 16,0 18-1,1-1-15,35 72 16,-18-36 0,17 35-16,1-35 15,-53 0-15,-18 1 16,-17-19-1,-36-17-15,18 35 16,-36 0 0,36 0-16,-35 18 15,0-18 1,-54 18-16,19-1 16,-19 19-1,1-1 1,53 18-16,-36-18 15,35 18 1,-17 0-16,-17 0 16,-1 0-1,-70 0-15,-71-35 16,0 17 0,106 18-16,-88 0 15,106 18-15,0 17 16,17-17-1,18 0-15,0-1 16,-18-17 0,1 18-16,34-18 15,18 18 1,1-1-16,34-17 16,-17 18-1,18-18-15,-1 17 16,18 1-1,-17 0-15,-54-18 16,-34 17-16,-1 19 16,-105-19-1,-89 36-15,-17 35 16,52-35 0,89 0-1,35-35-15,-18 35 16,-52-18-1,17-17-15,-17 17 16,87-17 0,19 17-16,34-17 15,36-1 1,18 1-16,-18-18 16,52 17-1,-16 1-15,-37 0 16,1-18-1,18 17-15,52-17 16,1 18-16,34-18 16,-52 18-1,18-18-15,-1 0 16,1 17 0,-36-17-16,18 0 15,-54 0 1,1 0-16,35 18 15,-35-18 1,18 18 0,52-18-16,36 0 15,17 0 1,-17 0 0,0 0-1,-18 17-15,-71-17 16,-52 35-1,17 1-15,71-1 16,35-17 0,-17 17-16,17 0 15,-18 18-15,18-18 16,0 36 0,-35 0-16,35 17 15,-17-35 1,-1 17-16,36-17 15,0 35 1,-1-17-16,36-18 16,-17 0-1,17 0-15,-18-18 16,0 18 0,18 17-16,0-17 15,0 0-15,0-18 31,18 1-31,-18-1 16,0 18 0,18 18-16,17 52 15,0 0 1,18 19-16,35 16 16,-52-52-16,-1-53 15,0 18 1,-17-18-16,-1-18 15,19 0 1,-19-17-16,36 52 16,-17-34-1,52 34-15,-18-17 16,71 18 0,1-18-16,-19-18 15,-17-18-15,-18 19 16,0-36-1,-17 17-15,-1-17 16,54 18 0,17-18-16,88 0 31,18-18-31,35-35 16,36 18-16,-54 0 15,-52 35 1,0 0-16,-36 0 15,18 18 1,0-18-16,18 35 16,0-18-1,-18 1-15,-18 0 16,-17 17 0,52-17-16,19 35 15,105-18-15,-35-18 16,105 36-1,-52-35-15,-53-18 16,-71 0 0,-17 18-16,0-1 15,-1-17 1,-34 0-16,87 0 16,1 0-1,52 0-15,19 0 16,-54 0-1,-18 0-15,19 0 16,52 0 0,18-17-1,-18 17-15,17 0 16,-105 0 0,18 0-16,-53 0 15,-36 17 1,53 1-16,-17 0 15,-36-18-15,18 0 16,-35-36 0,35-17-16,-17 0 15,-36 18 1,88-35-16,-53 34 16,-17 1-1,-18 0-15,-70 0 16,17-1-1,-35 19-15,0-1 16,53-35-16,-18 35 16,-18-35-1,1 36-15,-53-18 16,-1 17 0,-17 0-16,35 1 31,18-19-31,0-17 15,36-35-15,16 0 16,36-88 0,-35 17-16,0 18 15,-53-18 1,0 0-16,0 53 16,0 1-1,0-1-15,-18 18 16,-17 35-1,-1-18-15,1 18 16,-18-53 0,18 18-16,-18-18 15,0 1-15,0-1 16,0 35 0,0-52-16,0 70 15,0-18 1,-18 18-16,0 18 15,-17 0 1,17-18-16,-17 35 16,17-17-1,1 0 1,-54 17-16,1-35 16,-36 18-1,-35-18-15,-53 18 16,0 17-1,0-17-15,35 17 16,-88-17 0,18 0-16,35-1 15,-18 36 1,36 0-16,-1 0 16,36 0-16,-35 0 15,35 0 1,-71 0-16,-35 0 15,18 0 1,-1 0-16,72 0 16,17 0-1,17 0-15,-52-17 16,17-1 0,-35 0-16,-35-17 15,-1 0 1,54 35-16,35-18 15,17 18-15,-17 0 32,18-18-32,17 18 15,-35-17 1,17-1-16,-123 1 16,-70-1-16,105 18 15,18-18 1,35 18-16,18 0 15,0 0 1,18 0-16,-18 0 16,-18 0-1,-88-17-15,-71 17 16,36 0 0,18-18-16,-1-17 15,18 35 1,-18 0-16,36-18 15,18 18-15,16-18 16,-16 1 0,-36 17-16,-18 0 15,89 0 1,-18 0-16,35 0 16,18 0-1,18 0 1,52 17-16,-35 1 15,-35 0 1,35-1-16,36 1 16,-36 0-1,53-1-15,-18-17 16,-17 36 0,-18-1-16,18 0 15,-35 0 1,-36 36-16,18-18 15,-18 35-15,53-17 16,-17-18 0,17-1-16,-18 1 15,19 0 1,34 0-16,-35-35 16,0-1-1,53 19-15,1-19 16,16-17-1,1 18 1,0 0-16,-18-1 16,-35 36-16,17-18 15,-35 36-15,-53 17 16,36 0 0,17-17-1,0 17 1,36-17-16,-18-18 15,52 0-15,1-18 16,-18 0 0,35 18-16,-34 0 15,34 0 1,-35 53-16,0-18 16,-17 35-1,17-17-15,0 0 16,17 0-1,1-18-15,0-17 16,35-18 0,-18 35-16,1-53 15,17 18-15,-18 0 16,18-18 0,0 0-16,0 1 15,0-1 1,0-17-16,0-1 31,0 1 0,0 0-15,53 17-16,-18 0 16,18 18-1,18 0-15,-1-53 16,36 18-1,35-18-15,0 17 16,18-17 0,88 0-16,-18 0 15,1 0 1,-36 0-16,-106 0 16,-18 0-16,-17 0 15,0 0 1,53 0-16,17 35 15,36 1 1,35-19-16,-35 1 16,0 35-1,-71-53-15,18 0 16,-18 18 0,35-1-16,71 36 15,18-35 1,-18 35-1,0-18-15,35 0 16,-17 18 0,0-35-16,35 17 15,17 0 1,54 18-16,-54-17 16,-52-19-1,-53 1-15,17 17 16,-35-17-16,53-1 15,0 36 1,53-35-16,53 0 16,-18-18-1,36 17-15,-71 1 16,-35-18 0,17 18-16,0-1 15,0 18 1,1-35-16,34 18 15,-17-18-15,18 0 16,-18 0 0,35 0-16,-70 0 15,35 18 1,-18-18-16,106 70 31,0-70-31,18 18 16,35-18-16,-123 0 15,-18 0 1,-36 0-16,-34-18 16,-72 18-1,19 0-15,70-17 16,-18 17 0,-17-36-16,17 19 15,1-36 1,-36 0-16,18 18 15,-71-1 1,0 19-16,18-19 16,35 19-16,-17-19 15,-1 19 1,0-18-16,-34 35 16,34-36-1,1 19-15,-1-1 16,-17 0-1,-18 1-15,0-19 16,36-34 0,-18 17-1,-1-35-15,-69 35 16,17 18 0,0-18-16,-36 53 15,54-53 1,-18 17-16,17-34 15,1-36 1,-36 0-16,0-35 16,1 18-16,-1-1 15,0 1 1,-17 17-16,17 18 16,-35-36-1,18 18-15,-18 18 16,0-35-1,0 35-15,0-36 16,0 1 0,-18 17-16,18 18 15,-18 17 1,1 18-16,-1-35 16,1 35-16,-19 0 31,1 0-31,17 18 15,-17-18 1,17-35-16,-34 52 16,16-16-1,-17-19-15,18 53 16,0-17-16,-18 17 16,0 1-1,0-1-15,-18 1 16,-87-19-1,-19 19-15,-34-1 16,34 0 0,-52 1-16,17-1 15,18 0 1,-35-34-16,17 34 16,1 18-1,17-18-15,-18 18 16,53 0-16,-17 0 15,35 0 1,-18 0-16,0 0 16,-35 18-1,0-18-15,-18 0 16,36 0 0,35 0-1,53 18-15,0-18 16,-1 0-1,-52 0-15,-35 0 16,17-18 0,-53 0-16,-17-17 15,35 35 1,18-18-16,17 1 16,18 17-1,-36 0-15,1-18 16,-71 18-16,-35 0 15,-106 0 1,-35 0-16,158 0 16,53 0-1,1 35-15,52-17 16,0 0 0,18-18-16,-35 0 15,-36 17 1,-53-17-16,-17 18 15,70 0 1,36-18-16,17 52 16,-17-52-1,0 18 1,-36-18-16,-53 18 16,-105 17-1,17 18-15,18 17 16,106-34-16,17-19 15,0 19 1,1-36-16,17 17 16,-18-17-1,18 18-15,53 0 16,53-1 0,-1 1-16,54-18 15,-53 17 1,-18 19-16,-17-19 15,-1 19 1,54-19-16,52 1 16,-35-18-16,35 0 15,-17 0 1,-35 18-16,-36-1 16,-35 18-1,35-17-15,-18 17 31,71 1-31,1-36 16,-1 17-16,35 1 16,-53 0-1,19 17-15,-1 0 16,0-17 0,17 35-16,1-18 15,-35 18 1,17-18-16,-18 18 15,18 0 1,-17 18-16,34-36 16,-17 35-1,18-34-15,-18 34 16,0 18-16,18-17 16,-36 35-1,1 17-15,-1-35 16,18 18-1,18 0-15,0-35 16,0 17 0,35-53-16,-36 36 15,1-18 1,17 35 0,18-53-16,0 0 15,0-17 1,0 0 78,0 35-79,18-36 1,0 19-16,52 16 15,18 37 1,18-19-16,35 1 16,1-18-1,34 0-15,18-36 16,18-17 0,-71 0-16,-18-17 15,-52 17-15,-36 0 16,0 0 31,1 0-32,105 17 1,-18 18-16,54 18 16,-1 18-1,0-36-15,18 1 16,-53-19-16,-17 18 15,35-17 1,-18 0-16,-35-18 16,17 17-1,53-17-15,1 0 16,-36 18 0,0-18-16,18 0 15,-53 0 1,0 0-16,-36 0 15,-17 0 1,0 0-16,35 0 16,53 0-16,0 0 15,71 0 1,0-18-16,-18 18 16,-36 0-1,-16-17-15,16 17 31,1 0-31,17 0 16,36 0-16,17 0 16,-17-18-1,35 0-15,-18 1 16,-35 17 0,18 0-16,-36 0 15,1 0 1,-18 0-16,35 0 15,-18 0 1,36 0-16,17 17 16,-70-17-16,-71 18 15,-70-18 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8:46.0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22437 11642 0,'0'0'0,"-124"-18"16,-35 0-1,-35 18-15,-35 0 16,-18 0 0,-53 18-16,-70 35 15,-36 0 1,0 35-16,54 36 16,52-36-1,123 18-15,72-36 16,16 18-16,1 18 15,35 0 1,0 0-16,0 17 31,-17 18-31,17-17 16,0-1-16,0 1 16,36 35-1,-1 52-15,18 54 16,18-36-1,-1-17-15,1-53 16,-18-18 0,17-36-16,1 72 15,0-36 1,17 0-16,0 18 16,53 35-1,-17 53-15,70-18 16,-53-35-16,1 0 15,-1-35 1,-18-18-16,1-35 16,-1-18-1,-17-17-15,0-1 16,35 1 0,-17-36-16,-18-17 15,17 17 1,-17-17-16,0-18 15,18 0 1,35 17-16,35-17 16,18 0-1,35 0 1,0-17-16,35-36 16,-17-53-1,-18-53-15,-36 0 16,-69-17-16,-37 35 15,19 0 1,-36 17-16,18-17 16,0 53-1,18-53-15,17 35 16,-18-35 0,-34 17-16,-1-70 15,-17 53 1,-1-53-16,36-17 15,-53 17 1,18 0-16,-1 17 16,-17-35-16,0 36 15,-17 17 1,-1 18-16,-17 18 16,0-1-1,17 71 1,0-35-16,1 35 15,-1 0 1,18 36-16,-18-1 16,-17-17-1,0-36 1,-18 36 0,35 0-16,1 35 15,17-18 1,-18 18-1,18-18 1,-18 18 0,1-17-1</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1:32.3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14464 6332 0,'35'0'93,"36"0"-93,-18 0 16,70-35 0,53 17-16,36-34 15,0 16 1,-18-52-16,-88 70 16,-36 1-1,-34 17-15,-19 0 16,36 0-1,0 0 1,18 0-16,34 17 16,19 1-1,35 0-15,17-1 16,36 19 0,35-36-16,35 0 15,106 0 1,-53 0-16,-35 0 15,-18 0 1,-70 0-16,52 0 16,-52 0-1,17-18 1,-35 18-16,18 0 16,-53-18-1,-53 1-15,35-19 16,-18 1-16,-35 0 15,-17 17 1,-18 1-16,-18-1 16,18 0-1,0 18-15,-18-17 16,-17-1 0,0 18-16,-1-18 31,1 1-16,17-19 1,18 19-16,-18-18 16,1 17-1,-19 0-15,-17 1 16,18-1 0,-1 0-16,36-35 15,-17-17-15,34 17 31,18-35-31,-17-18 16,17-18 0,0-52-16,-35-18 15,0-18 1,-18 18-16,1 18 16,34 35-16,-34 17 15,-1 19 1,-35 69-16,0 1 15,0 0 1,0 17-16,18 0 16,-18-17-1,0 0-15,0 0 16,0-18 0,0-18-16,0 18 15,0 18 1,0 17-16,-18-17 15,18 17 1,-35 1 109,-18-36-109,-18 18-16,36 17 15,17 0 1,-17 18-16</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1:42.9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2646 8114 0,'17'0'125,"389"-71"-109,106-17 0,-36 0-16,-106 17 15,-123 54 1,18-1-16,35 0 16,0-17-16,17 0 15,-88 17 1,-105 1-16,-1-19 15,-52 19 1,17-1-16,18 0 16,-18 1-1,-17-1-15,35 18 16,52-17 0,36-1-16,-53 0 15,-70 1 1,-53 17-16,264 0 156,18 35-140,-89-35-16,-122 0 15,-72 0 1,36 0-16,-35 0 31,17 0 47,-17 0-62,-1 0 15,-87 35 32,-195 0-63,-193 54 15,-195-1-15,-441-18 16,-70 36 0,0 0-16,264 70 15,389-87 1,334-36-16,142-36 15,35 1 1,71 17 15,193-35-15,54 18 0,70-18-16,88 0 15,71-18 1,17 18-16,18-18 15,-158-34-15,-71-1 16,-142 0 0,-123 35-16,-70 0 15,88 1 63,-53-1-78,0 18 16,17-17 0,89-1-16,211-35 15,230 0-15,-18-17 16,-158-1 0,-336 53-16,-71 18 15,-69 0 126,-266 36-110,-282 17-31,-141 52 0,-246 36 31,69-17-31,19 17 16,229-106 0,264-17-16,159-18 15,106 0-15,106 0 16,123 0 140,123 0-156,-17 0 16,-17 0-16,70 0 15,106 0 1,105-53-16,142-35 31,-247 35-31,-177 18 16</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1:50.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9507 12083 0,'0'0'0,"-405"70"16,-177 71-1,70-17-15,-52-36 16,-18-35-16,35-18 15,-35-88 1,-36-35-16,-158-35 16,-18 17-1,142 18-15,246 35 16,106 35 0,124-17-16,35 17 15,53-35 1,-36 0-1,-17-53-15,-18 54 16,36-19 0,35 0-16,35 36 15,-18-35 1,-17-1-16,53 18 16,-36-70-1,-17-19-15,0-34 16,17 17-16,36 1 15,0 69 1,17 37-16,18-1 16,0 0-1,0 0-15,0 17 16,18-16 0,-1-19-16,18 0 15,1 19 1,34-37-16,18 19 15,36-1 1,123 1-16,53-54 16,88 18-16,-88 1 15,-124-1 1,-70 70 0,-36 19-1,1-1-15,35 1 16,0 17-1,0 0-15,70-36 16,53 19-16,-35-1 16,18 18-1,0 0-15,-1 0 16,19 0 0,-19-18-16,-52 18 15,35-17 1,-53-1-16,35 0 15,-34 1 1,16-1-16,19 0 16,-19 1-16,37-1 15,-37 1 1,36-19-16,-17-17 16,-19 18-1,19 0-15,17-18 31,18 35-31,-71-17 0,0 17 16,0 1 0,-18-1-1,1 18-15,-1-18 16,1 1 0,17-1-16,53 0 15,0-17 1,0 35-16,35-35 15,-88 17 1,18-17-16,-18 17 16,-17 18-1,17-17-15,-18-1 16,18 0-16,-17 18 16,-1-17-1,1 17-15,17-18 16,0 18-1,-18 0-15,89 18 16,17 17 0,1 0-16,-1 1 15,-17-1 1,-18 0-16,-36 36 16,19-18-16,-1 0 31,-17 0-31,17 35 15,-70-71 1,-70 1-16,-36 0 16,17-18-1,1 17-15,17 19 16,0 34-16,36 1 16,-1 35-1,19 17-15,-36-88 16,-53-17-1,17 17-15,1-17 16,-18 17 0,0 18-16,0 0 15,0 53 1,0 17-16,0-35 16,0-17-1,0-18-15,0 0 16,-18 17-1,-35 1-15,0 35 16,0 53-16,1-18 16,-19-18-1,0-17 1,19-53 0,34-36-16,-17 19 15,-18-1-15,17-17 16,-16 35-1,-54-1-15,0 1 16,-18 0 0,1 0-16,-18 18 15,0-18 1,17 0-16,1 0 16,17-18-1,0-18-15,-17 1 16,-36 0-1,0-1-15,-35 19 16,-18 17-16,18-18 16,0 18-1,0-18-15,53 18 16,18-35 0,-1 17-16,36 0 15,17-17 1,19-1-16,-37 1 15,1-18 1,-18 18 0,-17-1-16,52-17 15,36 18 1,-18 0-16,18-1 16,-18-17-1,18 0-15,-1 0 16,-34 0-1,35 0-15,-1 0 16,19 18 0</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2:04.2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4092 12206 0,'0'-18'63,"212"-34"-48,211 16 1,-17-17-16,-18 18 16,124-18-1,-72 0-15,-157-17 32,-160 52-32,-105 18 15,-159 0 48,-230 0-63,-105 0 15,247 0 1,123 35-16,300-35 94,388 36-94,-35-19 15,-71-17 1,-123 36-16,-194-36 16,-106 0-1,-89 17 32,-123 36-47,1 18 16,17-18-1,52-36-15,72 18 16,211-17 62,88-18-62,-141 18-1,-635 52 48,-105 54-48,263-36 1,231-53-16,87-17 16,106-18 46,300 0-46,-35-18-1,-124 18-15,-88 0 16,-123 0 0,-71 0 15,-264 0-15,-71 36-1,194-19-15,88 1 16,529-71 62,265 0-78,-71 18 16,-211-18-1,-318 35-15,-264 18 47,-636 0-31,-140 18-16,35 17 15,193-35 1,231 35 0,316-35-16,124 0 15,265 0 32,158-17-31,-123-1-1,0-17-15,-106 17 16,-88 18-16,-17 0 156,34-35-140,248-53-16,-54-18 15,-140 53 1,-71 18-16,-71 35 78,-282 70-62,-53 18-1,71-17-15,123-18 16,-17-18 0,141 0-16,17-35 15,230-35 48,70-35-48,-70 34-15,17 1 16,0 17 0,-70 1-16,-88-1 15,-54 18-15,54-18 125,35 1-125,-71-1 16,-18 18 62,54 0-78,52 0 16,19 0-1,-1 0-15,-18-17 16,18 17-16,-53-18 16,18 0-1,-53-17-15,0 0 16,-18 35-1,-35-18-15,18 18 16,35-18 187,-35 18-62,-1 0-126,19 0 17,-1-17-32,18-1 15,-18 18-15,0-17 16,1-1 0,-1 18-16,0-18 15,-17 18 1,35 0-16,0 0 15,-36 0 1,18-17-16,1 17 109,-19-18-93,1 18 15,17 0-31,18 0 16,0 0 0,0 0-16,-35 18 15,-1-18 1,1 0 31,0 0-32,-1 0 1,1 0 109,-18 35-63,-18-35-46,1 18 0,-36-1-16,0 1 15,0-1 1,-18 1-16,-17 17 16,35-17-1,-17 0 1,-19-1-16,-16 19 15,34-1 1,18-18-16,-53 19 16,36-1-1,-18-35-15,35 35 16,17-35 0,1 36-16,0-36 15,0 0-15,-18 0 16,-18 17-1,1-17-15,17 18 16,17-18 0,1 0-16,0 0 15,-18 17 1,0-17-16,-18 18 16,-52-18-1,-36 0-15,-52 0 16,-1 0-1,71 0 1,17 0-16,54 0 16,-36 0-1,71 0-15,-54-18 16,36 18 0,1 0-16,16 0 15,19 0-15,-1 0 63,-35 0-48,18-17 1,-36 17-16,36 0 16,-18 0-1,0-18-15,-17 1 16,-1 17-1,-17 0-15,0-18 16,35 18 0,35 0-16,0 0 31,-34-18-31,16 1 16,-17 17-1,-52-18-15,69 18 16,1 0-1</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2:05.9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5574 11853 0,'0'0'0,"-18"0"16,1 0-16,-36 0 15,0 0 1,-35 36-16,-18-19 16,53 19-1,-35-19-15,52 1 16,-17-18-1,1 0-15,16 0 16,-17 0-16,18 0 16,17 0-1,-17 0-15,18 0 32,-36 0-32,0 0 15,17 0 1,1 0-16,0 0 15,0 0 1,17 0-16,-35 0 16,18 17-1,17-17 1,-17 0 0,17 0-1,1 0-15,-19 0 16,1 0-1,0 0 1,-18 0 0,0 0-16,-18 0 15,-35 0 1,18 0-16,-35 0 16,52 0-16,1 0 15,-19 0 1,54 18-16,18-18 31,-1 0 0,-53 0 94,-34 0-109,-19 0-16,-17 0 16,70-18-1,19 18-15,34 0 16,0 0-1</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2:12.0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1923 11889 0,'35'0'93,"-17"0"-77,17 0 0,71 0-16,-18 0 15,-18 17 1,-17-17-16,0 18 16,-35-18-16,17 0 15,-17 0 1,-1 0-1,1 0 1,0 0 47,35 18-32,0-18-31,-1 17 15,54-17 1,53 18-16,35-18 16,-18 0-16,-34 35 15,16-35 1,-69 0-16,16 0 16,-34 18-1,-18-1-15,17 1 16,-17-18-1,0 18-15,-35-18 16,17 0 15,0 0 32,1 0-63,-1 0 15,36 0 1,-1 0-16,1 0 16,-1 0-1,-35 0-15,18 0 16,-17 0 0,-19 0-16,19 0 15,-1 0 1,18 0-16,0 0 15,17 17-15,36-17 16,18 0 0,-36 0-16,-18 0 15,-17 0 1,18 0-16,17 0 16,-53 0-1,36 0-15,-18 0 16,-18 0-1,0 0-15,1 0 16,-1 0 0,18-17-1,0 17-15,0 0 16,0 0 0,-36 0-16,36 0 15,-18 0 1,1 0-16,-1 0 15,-17 0-15,17 0 16,-18 0 0,1 0-16,0 0 15,-1 0 1,36 0-16,0 0 16,18 0-1,-1 0-15,19 0 16,-19 0-1,36 0-15,-71 0 16,36 0 0,-1 0-16,-34 0 15,-1 0 1,-18 0 0,19 0 15,17 0-16,-18 0 1,18-18-16,-18 18 16,0 0-16,18 0 15,0 0 1,35-18-16,1 18 16,-1-17-1,0 17-15,-17-18 16,-18 0-1,-1 1-15,1 17 16,-35 0 0,0-18-16,17 18 15,-17 0-15,17-17 16,18 17 0,53-18-16,-18 0 15,0 1 1,0 17-16,-17-18 15,35 18 1,-36 0-16,-35-18 16,-17 18-1,0 0 1,-1 0-16,1 0 31,17 0-31,-17 0 16,35 0-1,0-17-15,0 17 16,0-18 0,17 18-16,18-18 15,-52 18 1,16-17-16,-16 17 16,-1 0-1,0-18-15,18 18 16,-18-17-16,18 17 15,0 0 1,0 0-16,-18-18 16,-17 18-1,53-18 173,-18 18-173,0 0 1,-1 0-16,-16 0 16,-19 0-16,1 0 172,35-17-157,0 17-15,35 0 16,-35 0-1,-18 0 1,1 0 0,-19 17-16</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2:18.2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14093 15081 0,'-17'0'281,"-71"0"-281,-36-17 16,18 17-1,-17-18-15,17 18 16,53 0-16,35 0 31,-52-18 157,35 1-173,-18-1 1,0 18-16,-53-18 16,-17 1-1,-1-19-15,53 19 16,19-1-16,16 18 16,36-17-1</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2:40.4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13317 13670 0,'36'0'94,"34"0"-79,-17 0-15,35 0 16,-17 0-16,35 18 15,17-18 1,18 0-16,-53 0 16,18 0-1,-35 0 1,-18 0 0,17 0-16,54 0 15,17 0-15,18 0 16,35 0-1,-36-18-15,-16-35 16,-19 36 0,-35-1-16,-52 18 15,16-18 1,1 1-16,-17 17 16,52 0-1,-18 0-15,54 0 16,-54 0-1,19 0-15,16 0 16,54-36-16,-18 1 16,-17 0-1,-18-18-15,-36 18 16,1 17 0,-18 0-16,-36 1 15,36-1 1,-18 18-16,1 0 15,-36-18 1,17 18 0,-70 53 109,-35 18-110,-18 17 1,18-35-16,-53 35 16,-35 36-1,17-54-15,18 1 16,35-18-1,0 0-15,0-36 16,36 19 0,-18-1-16,17-35 15,1 17 1,-19 1-16,19-18 16,-18 18-16,-54-18 31,-52 0-31,0 0 15,18 0 1,-36 0-16,18 0 16,36 0-16,16 0 15,19 0 1,-18 0-16,17-18 16,-17 0-1,35-17-15,-17 18 16,52-1-1,36 18-15,0 0 16,0 0 0,35-18-16,70 18 187,195 18-171,87 0-1,213 70-15,17-53 16,-18-35-16,-175 0 16,-90 0-1,-87 0-15,-71 0 16,-88 0 0,-18 0-16,-17-18 31,35 18-31,17-35 15,19 0 1,-19 0-16,-34 35 16,-19-18-1,1 18-15,-18-18 141,35-17-125,18-18-1,-35 35-15,17-34 16,-35 34-1,18 0-15,-54 18 188,-87 53-172,17-18-16,53-17 15,0 0-15,159-71 156,17-18-156,-17 1 16,-18-1 0,-52 53-16,-19 1 15,-70 17 95,-88 35-110,-53 18 15,0 0-15,0 35 32,35-35-32,-17 0 15,53 0 1,-36 0-16,35-36 15,54 19-15,-18-1 16,17 0 0,1-17-16,17-18 15,53 18 1,-18-18-16,-17 0 31,-36 0-31,-35 0 16,-17 0-1,-36 0-15,36-18 16,70 0 0,35 18-16,0 0 15,1 0 1,34 0 109,142-35-125,88 17 16,18-52-16,-54 35 15,-52-1 1</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2:40.9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15663 13970 0,'36'-18'0,"-72"36"0,107-53 16,-195 35 172,-140 0-188,52 17 31,53-17-31,1 18 15,87-18 1,53 0 0</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3:01.0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20532 1464 0,'0'0'0,"-247"0"16,-18-18 0,-17 18-16,-71 0 15,53 36 1,-17 34-16,-54-34 16,142-1-1,-36 0-15,71 0 16,18 1-16,35 17 15,35 35 1,-35 18-16,35 17 16,0-17-1,-35 35-15,18-53 16,-1 18 0,1 0-16,17-18 15,18 53 1,-18 36-16,35-1 15,1 0 1,-18 18 0,35-35-16,17 17 15,19 54 1,-1-19-16,18 1 16,0-18-1,35 0-15,1-53 16,17-17-1,17-1-15,-17 36 16,35-18-16,-35-17 16,35-54-1,-52 1-15,-1-54 16,-17 1 0,-1-18-16,19 18 31,52 17-31,53 18 15,53-53 1,-35 17-16,35 1 16,17-18-1,72 0-15,-37 0 16,90 18-16,16 17 16,36-35-1,18-71 1,17 1-16,-70-89 15,-35 53 1,35-88 0,-36 53-16,-52 0 15,-36 18-15,53-36 16,71-71 0,-141 36-16,52-52 15,-105 34 1,0 35-16,-18 1 15,-18 17 1,-52-52-16,-36 52 16,0-88-1,-35 0-15,0-88 16,0-53-16,-70 17 16,-1 89-1,-17 35-15,0 71 16,0 17-1,-53 18-15,-1 0 16,1 53 0,-53-18-16,-53 53 15,0 35 1,-88-17 0,-18 17-16,1 1 15,70 17 1,-18 0-16,-124 0 15,-52 53 1,70 35-16,36-18 16,141 1-1,35 0-15,-18-1 16,18 18 0,-18-17-16,18 17 15,-35 18-15,-53 88 16,17 53-1,18 17-15,18 72 16,-18 52 0,-53 88-16,88-106 15,-35 18 1,71-35-16,-18 70 16,71-87-1,52-54-15,18 124 16,0 17-16,53-88 15,0-106 1,0-17-16,0 0 31,0-36-31,0 18 16,71 53 0,-36-53-16,53 18 15,0-36-15,-17-105 16,-53-18-1,17-18-15,53 35 16,71 1 0,35-1-16,18 19 15,123-54 1,70 18-16,89-18 16,-18-35-1,54 0-15,-54 0 16,106 0-16,-53 0 15,0 0 1,-17-70-16,-36-72 16,0 1-1,-35-17-15,-70-36 16,-1-18 0,18-70-16,-35 17 15,53-70 1,-36-88-1,-35 70-15,-70-70 16,-71-36 0,-35 71-16,-54 35 15,-52 71 1,0 17-16,-53 18 16,0 0-1,-106-88-15,-88-159 16,-53-70-16,-105-36 15,34 159 1,36 53-16,-53 18 16,-36 211-1,-52 159-15,-141 0 16,-18 0 0,-142 0-16,-175 0 15,17 0 1,-35 0-16,140 0 15,107 0 1,88 0-16,35 53 16,-17 88-16,-106 53 15,35 53 1,176-18 0,18 71-1,71 71-15,70 105 16,0 71-1,53-1-15,53 89 16,88-70-16,53-107 16,18-69-1,35-54-15,0 17 16,35 54 0,0-141-16,36 17 15,52 106 1,36-70-16,18-72 15,17-34 1,-36-88-16,36-54 16,-17-35-16,70 36 15,53-36 1,88 1-16,158-19 16,37 18-1,87 1-15,0-36 16,18-18-1,35-52-15,18 17 16,0-53 0,0 53-1,-18-18-15,-70-52 16,-213-18 0,19-53-16,-230 35 15,18 18 1,-35-53-16,53-18 15,34-52 1,-69 34-16,-19-52 16,-69 70-1,-37 71-15,-34-35 16,-18 35-16,-18 0 16,0 52-1,-35-34-15,18-18 16,-18 17-1,0-87-15,-53 17 16,-35-53 0,-36 70-16,1 36 15,17 53 1,18 35-16,35 36 16,18 17-16,-53 0 31,-106 52-31,-124 72 15,-158-54 1,-124 54-16,-70 35 16,-89 105-1,1 107-15,193-19 16,160 72-16,105-71 16,-18-71-1,124-159-15,36-52 16,34-54-1,54-17-15,-1 0 16,0 0 0,36 0-16,-35-17 15,-19-18 1,-34 35-16,-36-18 16,-35 18-1,-18 0-15,18 0 16,53 18-16,71-18 15,52 0 1,-35 0-16,0-18 16,-17 0-1,-36-17-15,35 17 16,36 18 0,17 0-1,1-17 1,-54-1-1,18-35-15,-35-17 16,-53-54 0,-18-88-16,-88-87 15,36-37 1,-36-52-16,70 71 16,36-1-1,35 19-15,36 87 16,35 71-1,35 0-15,0-18 16,0 53-16,35-53 16,0 18-1,36-35-15,35 35 16,17 0 0,106-18-16,195-106 15,175-17 1,-17 106-16,1-54 15,-142 107 1,-247 35-16,-71 35 16,-105 53-1,-71 0 48,-229 88-48,-54 88-15,-87 107 16,-88 16 0,17 107-16,-106 123 15,141-70 1,54 35-16,105-18 16,106-17-16,53-18 15,70-71 1,53-17-16,-17-18 15,35-35 1,18-71-16,17-17 16,0-18-1,1-53-15,-19-18 16,19-17 0,-1 0-16,0-71 15,36 36 1,-1-36-16,54 0 15,70-35 1,35 18 0,88-18-16,160 0 15,122-18 1,36-70-16,18-35 16,53-1-16,-142 1 15,-88-18 1,-123 35-16,-141 35 15,-89 18 1,-70 36-16,-35-1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8:55.1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10195 11236 0,'265'0'125,"176"0"-110,282 35-15,194 36 32,53-36-32,-105 0 15,-195-52-15,-176-1 16,-159 18-1,-194 0-15,-88 0 16,-35 0 0,-212 0 62,-459 106-63,36 35-15,-54 18 16,-34-18 0,70-53-16,0-70 15,53 17 1,264-17-16,177-1 16,370-17 109,36-35-125,-71 17 15,-123 18 1,-283-17 46,-317 17-46,-194 35 0,105-35-16,160 0 15,281 0 1,160 0-16,458-35 47,899-36-32,159-88-15,-246 89 16,-177-71-16,-353 88 31,-317 0-31,-301 35 16,-210 18 31,-530 0-47,-477 36 15,-34-1 1,-1-35-16,336 0 16,229 0-16,423-18 15,141 18 1,336-53 15,476-35-15,370 18-1,-106-36-15,-317 35 16,-565 53 0,-140 18-16,-389 0 62,-600 36-62,-17-1 16,247-35-1,335 18-15,282-18 16,230 17 15,387 19-15,548-54-1,369 36-15,-52-18 16,-318-18 0,-528 18-16,-407 0 15,-176 0 32,-741 141-47,-617 0 16,-17-53-16,158 54 15,352-72 1,495-70-16,370 0 16,35 0-1,195 0 17,811 0-32,493-18 15,-52-17 1,-459-35-16,-652 17 15,-283 53 1,-582 17 31,-688 19-47,71-1 16,353 0-1,511-35-15,265 0 16,282 18 31,617-1-47,-194 19 15,-458-36 1,-194 17-16,-1-17 125,1 0-125,423 18 16,0-18-1,-265-18 1,-176 1 109,141-1-110,-53 0-15,-70 18 157</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3:06.2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23372 7938 0,'0'0'0,"-142"52"16,-16-16-1,-177 17-15,-177 17 16,36 71 0,141-70-16,105-1 15,-70-34 1,18 17-16,0-53 15,-53 0-15,-88-71 16,-1 0 0,-17 19-16,71-1 15,52 0 1,71 35-16,-17-17 16,-1 17-1,-35-35-15,36 18 16,-18-36-1,-36 36-15,-17-35 16,35 52 0,35-17-16,18 17 15,18 18-15,35 0 16,35-18 0,-35 18-1,0-17 1,-17-1-16,-1-17 15,-53 17 1,36-52-16,0 52 16,17 0-16,53 1 15,71 17 1,18 0-16,-54-18 16,71 0-1,36 18-15,-54-105 94,18 16-94,18 36 16,0-52-1,17 34-15,-17-105 16,-1-18-1,19-18-15,-18 71 16,17-35-16,18 70 31,-18 17-31,18 1 16,18-18 0,17-35-16,0 0 15,1-53 1,-1 18-16,0-18 15,18 53-15,35-36 16,-35 36 0,18-35-16,-1 17 15,-17 0 1,0 71-16,-18-35 16,1-1-1,-1 18-15,18-17 16,0-1-1,0 1-15,35-36 16,-17 18 0,-19 0-16,19 0 15,0 35 1,-1 18-16,18 17 16,-35-17-16,0 35 15,-18 18 1,1 17-1,-19 1 1,1 17-16,35 0 16,35 0-16,-17 0 15,34-36 1,19 1-16,-1-36 16,1 19-1,-18-1-15,35-18 16,18 36-1,-18-36-15,35 36 16,-35 0 0,-35 17-16,-18 0 15,36 1 1,17-1-16,53 1 16,18 17-16,17-18 15,-18 0 1,-34 18-16,-71 0 15,-53 0 1,-18-17-16</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3:07.9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23954 7585 0,'17'-71'47,"230"-423"-31,0-194-16,18 0 15,-54 106 1,-87 18-16,-36 105 15,-17 36 1,-36 194-16,-35 35 16,0 70-16,0 71 15,-35 0 1,-18-35-16,0 18 16,-18 17-1,-17-18 1,-18 1-1,-17-1-15,-1-17 16,-87-18-16,-1 35 16,0-17-1,-70-18-15,-124-52 16,18 52 0,194 53-16,124 18 15,34 35 1,19 0-16</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3:14.4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13194 1164 0,'-35'0'0,"-54"71"16,1-1-16,-18 1 15,18-36 1,0 53-16,17 1 16,-52 34-1,17 18-15,-17 18 16,52-18 0,-17 35-16,0-17 15,52-18 1,1-17-16,-18-18 15,36-36 1,-19 1-16,1 34 16,-18-16-16,0 52 15,18 17 1,0 19 0,-1-36-1,1-70-15,17-36 16,1-18-1,-1 19 1,-35 52-16,0 18 16,36 35-1,-36-35-15,35 17 16,-35 18 0,18-35-16,0 18 15,-1 17 1,1 0-16,17-18 15,1 18 1,-1-17-16,18 17 16,-17-18-1,17 54-15,-18-1 16,18 18-16,0-53 16,0-17-1,0-89-15,18-17 16,-18-1-1,0 1 1,17 17 0,-17 18-1,18 35 1,35-17-16,-36-18 16,1 0-16,0-18 15,-1-17 1,1-1-16,0 36 15,17-17 1,18 16-16,-18-16 16,-17-36-1,-18 17 1,35-17 156,-17 0-157,17 18-15,18-18 16,35 18 0,18 17-16,17-17 15,1 17 1,-71-35-16,-36 0 31,1 0 16,176 18-31,18-18-16,-36-36 15,-52 1 1,-54 17-16,-52 1 16,-1 17 62,19 0-47,52 0-15,18 0-16,35 0 15,18 17 1,35 1-16,-18 0 15,-88-18 1,18 17-16,-53-17 16,0 0-16,17 0 15,1 0 1,70 18-16,-17-18 16,17 0-1,17 18-15,-34-18 16,35 0-1,17 0-15,36 0 16,-36-18 0,0 18-16,1 0 15,-1 0 1,-35 0-16,18 0 16,-35 0-16,17 0 15,17 18 1,36-18-16,0 17 15,-17-17 1,17 0 0,-53 0-1,0 18-15,0-18 16,-70 17-16,52-17 16,54 18-1,-36 17-15,17-35 16,-34 18-1,-53-18-15,-36 0 16,18 0 0,0 0-16,17 18 15,36-1 1,-35-17-16,-1 0 16,1 0-16,-18 0 15,-18 0 1,-123 18 78,-106 35-94,0 17 31,0-34-31,35-19 15,-35 1 1,-53-18-16,35 18 16,18-18-16,53 0 15,106 0 1,17 0-16,1 0 62,-142 0-46,0 0 0,71 0-16,70 0 15,18 17 1,-17-17 125,-142 0-126,-123 0-15,88 0 16,105 0-16,-16 0 15,-19-17 1,36-1-16,53 18 16</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3:48.0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6227 12753 0,'-53'0'63,"-53"0"-48,-18 0-15,-34 18 16,-36-18 0,-53 0-16,-89-18 15,19-35 1,17 35-16,106 18 15,53-17 1,53 17-16,52 0 16,-16 0-1,16 0-15,1-18 16,17 18 0,1 0-1,-1 0 16,-17 0-31,-71 0 16,0 0 0,18 0-16,17 0 31,18 18-31,18-1 16,-18-17-16,0 18 15,18-18 1,0 35-16,-18-35 15,0 36 1,-18-1-16,19-35 16,16 35-1,-17 0-15,-17 18 16,34-17 0,1-1-16,0 18 15,17-18 1,1 18-16,-1-35 15,0 35-15,18-36 16,0 54 0,-17-18-16,17 0 15,0-1 1,0-16-16,0 17 16,0-18-1,0 18-15,0 17 16,17 1-1,19 0 1,-19-19-16,36 54 16,18-18-1,-1 18-15,-34-17 16,52-19 0,-35 18-16,35 18 15,-18 0 1,1-18-16,0 18 15,-1-18-15,-17-17 16,18-18 0,-19 17-16,19-17 15,0 0 1,17 0-16,-35-18 16,-18-17-1,18-1-15,0 1 16,-36-18-1,19 18-15,-1-1 16,71 36 0,35-17-16,35-1 15,-17 18 1,35-18-16,-17 0 16,-1 1-1,-17-19 1,-18 36-16,18-35 15,35-1 1,-53 1-16,35-18 16,-35 18-16,18-1 15,-36 1 1,1-18-16,-1 0 16,-34 0-1,-37 0-15,37 0 16,16 0-1,-34 0-15,0-18 16,-18 18 0,35 0-16,18-17 15,-1 17 1,1 0-16,35 0 16,18 0-16,35 0 15,18 0 1,-1-18-16,-17 0 15,-52 18 1,-37 0 0,37 0-1,-19-17-15,0-1 16,19 1-16,-19-19 16,0 19-1,-52-1-15,17-17 16,-35 17-1,0 18-15,0-35 16,18 17 0,-36 1-16,35-19 15,-17 19 1,36-1-16,-37 0 16,1-17-16,0 35 15,18-35 1,52-1-16,36 19 15,-36-18 1,-17 17-16,18-17 16,-1 17-1,18 0-15,36 1 16,-1-19 0,-17 36-16,35-35 15,18 18 1,-1-1-1,19 0-15,-1-17 16,18 35 0,-18 0-16,0-35 15,18 17 1,-70 0-16,70 1 16,-71-1-1,18 18-15,-35-18 16,35 1-16,0-1 15,-35 1 1,88-1-16,-71-35 16,18 53-1,-18-18-15,-17 1 16,35-1 0,53 18-16,0-18 15,-35 18 1,-18 0-16,17-17 15,-69 17 1,16-18-16,-34 1 16,17 17-16,-35 0 15,35-18 1,18 0-16,-1 1 31,19-19-31,-36 19 16,0-19-16,-18 19 15,-52-18 1,17 17-16,-17-17 16,-1 17-1,-17-17-15,0-1 16,53-16 0,-35 16-16,-1-34 15,18-19 1,0 37-16,18-19 15,-17 0 1,-1 1-16,-35-1 16,0-17-16,-18 0 15,-18 0 1,1-18-16,-18-18 16,0 19-1,18-19-15,-18 18 16,0 0-1,0 36-15,-18-18 16,0 35 0,18 35-1,-17 1-15,17-1 16,-35 18 0,-1-18-1,-52-17 1,-106 0-16,-18-1 15,-35 1 1,-17-18-16,35 36 16,35-1-1,-36 0-15,19 18 16,-1-17-16,0 17 16,1 0-1,-19-18-15,19 18 16,17 0-1,-18 0-15,35 0 16,36 0 0,0 18-16,18-18 15,-18 17 1,17 19-16,36-19 16,0 1-1,-18-1 1,0 1-16,0 0 15,0-1 1,-70 19-16,70-19 16,0 1-1,-17 17-15,17-17 16,18-18-16,-18 0 16,18 18-1,-36-1-15,36-17 16,-71 35-1,18-35-15,18 18 16,-18 0 0,0-1-16,17-17 15,-17 0 1,-18 0-16,36 0 16,-18 0-1,0 0-15,17 0 16,-17 0-16,-18-17 15,-17-1 1,0 18-16,-36 0 16,53 0-1,18 0-15,18 0 16,17 0 0,18 0-1,-36 0-15,-17 0 16,0 0-1,0 18-15,0-18 16,17 0 0,18 17-16,18-17 15,-53 0 1,18 18-16,-36-18 16,18 0-1,-18 18-15,18-18 16,0 17-16,70-17 15,-17 0 1,17 0-16,-17 0 16,0 0-1,-35 0-15,34 0 16,19 0 0,-1 0-16,-52 0 15,17 0 1,18 0-16,17 0 15,1 0 1,17 0-16,-53 18 16,0 0-1,35-1 1,-34-17-16,34 0 16,1 0-1,-54 0-15,18 0 16,-17 0-1,17 0-15,18 18 16,-18-1-16,-18-17 16,36 0-1,-35 0-15,17 0 16,0 0 0,53 18-16,36-18 15,-1 0 1,-17 0-1,-36 0 1,18 0-16,-17 0 16,34 0-16,1 0 15,17 0 126,1 0-141,-19 0 16,1 0-1</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4:36.1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4269 16298 0,'17'-17'31,"213"-19"-31,-19-17 16,-87 18-1,-89 18-15,-247 17 63,-458 0-47,-194 52-1,-124 90-15,194-1 16,424-71-1,282-34 1,246-54 15,618-247-15,265-70 0,-88 88-16,-142 18 15,-158 105 1,-212 19-16,-265 69 15,-141 19 1,-176 34 78,-300 19-94,124 17 15,229-36 1,264-17 31,776-17-31,495-125-16,-177 19 15,-494 35 1,-547 88-1,-194-18-15,-652 71 47,-1411 229-31,-36 89-16,265-89 16,670-35-1,494 17-15,564-175 16,89-1-16,194 0 15,476-70 1,758-177-16,388-88 16,-140-35-1,-107 52-15,-599 54 16,-565 70 0,-405 106-16,-512 88 46,-600 159-30,265-106-16,424-17 16,317-89-1,282-35 32,1181-194-47,742-141 16,-177 18-1,-493 87-15,-777 107 16,-617 105 0,-794 53 15,-1323 177-15,1-18-1,528-35-15,829 0 16,618-124-1,106-35 1,158 0 0,689-106-16,810-88 15,407-35-15,-124-54 16,-177 72 0,-670 105-16,-652 88 15,-424 18 1,-52 0-1,-618 18 1,-1006 264 0,-493 124-16,123-124 15,494 0 1,670-52-16,583-125 16,246-105-1,18 18-15,247-36 16,1200-211-1,863-53-15,371 17 16,-158 142 0,-424-71-16,-688 35 15,-723 106 1,-600 53-16,-741 124 31,-1428 228-15,-724-140-16,-70 88 15,194 0 1,653 53-16,705-89 16,970-105-1,406-124 1,529-70 0,970-230-16,759-105 15,70 158 1,-158-70-1,-318 123-15,-494-70 16,-812 141 0,-563 88-16,-777 70 47,-1041 177-32,248-141-15,370 0 16,511 35-1,477-70-15,176-36 32,194-17-32,476-18 15,653 0 1,300 35-16,-371-53 16,-300-17-16,-511 0 15,-388 35 1,-599 17 15,-742 89-15,265-71-1,723 18-15,247-53 32,53 18-32,18 17 31,158 18-31,371 35 15,317-52-15,-52-36 16,-230 0 0,-424 17-16,-140-17 15,-36 0 17,-740 53-17,-530 18-15,283-71 16,423 35-1,370 18-15,177-35 16,158-1 31,442-34-47,493-19 16,-194 19-1,-458-36-15,-371 53 16,-670-36 31,-1358 36-32,-441 106-15,141-17 16,388 34 0,511-52-16,865-36 15,476-35 1,671 17 15,1287-17-15,194 89-1,-335-54-15,-618-35 16,-617 0-16,-458 0 16,-300 0 30,-1024 0-46,-810-71 16,-407 36 0,-335 53-16,71 246 15,406-105 1,829 70-16,1128-176 16,371-35-1,194 0-15,600-36 16,1111-141-1,353-158 1,-124-89-16,-299 159 16,-477 18-1,-476 88-15,-670 105 16,-265 36 31,-1147-17-47,-528 70 15,299 52 1,582 1-16,247 18 16,406-54-1,177-70-15,758-141 47,1252-300-47,-18 159 16,-370 0-1,-705 88-15,-724 123 16,-617 89 15,-1199 141-15,-565 123 0,-105 35-1,334 54-15,371-54 16,723-140-16,705-124 15,160-53 1,34 0-16,283 0 16,1111-159-1,424-247-15,-177 106 16,-388 106 0,-723 141-16,-494 36 15,-865 87 32,-881 248-47,70 70 16,706-247-1,635-88-15,264-53 16,71 0 0,547-53-1,687-247 1,124 35-16,-193 71 15,-513 71 1,-564 105 0,-264 18 15,-847 212-15,-124 35-1,283-35-15,617-160 16,194-16-1,88 87 1,335 1 0,459-18-16,18-106 15,-212-53-15,-424 35 16,-440 18 31,-530 71-32,-546-1 1,-36-70-16,230 35 16,458 18-1,459-17-15,123-36 16,54 0 0,105 0-1,353-124 1,493-52-1,142-36-15,-282-35 16,-406 106 0,-335 88-16,-300 88 47,-706 106-32,-140 36-15,687-160 16,335-17-1,36 0 1,440-52 0,865-248-16,0 35 15,-247 18 1,-564 159-16,-424 53 16,-335 35 30,-670 53-46,-530 52 16,-87-69-16,581-1 16,548 0-1,369-35 1,318-53 31,565-70-47,-53-89 15,-159 36 1,-476 123-16,-124 53 16,-441 18 31,-423 123-47,88-88 15,424 0-15,193-36 16,142-17 31,317 0-32,300-17 1,-194-36-16,-264 17 16,-160 36-1,-405 53 16,-547 71 1,-194 34-32,406-69 15,406-36-15,246-36 16,71 18 0,18-17-16,52 0 15,107-18 1,123 0-16,-18-71 15,-71 18 1,-105 36-16,-476 52 63,-212 18-48,158 35 1,319-35-16,87-53 15,53 18 1,459-18 0,582-89-16,0-87 15,-300 70 1,-582 71-16,-211 35 62,-618 53-46,-477 17 0,213-70-16,423 0 15,352 0-15,459-105 63,230-54-63,52 18 15,-229 35 1,-282 53-16,-106 35 31,-18 18-15,-564 0 0,-511 0-16,87 0 15,248 0 1,493 0-16,247 0 15,36 0 17,53 0-17,299 18 126,653 88-125,71-71-1,-36 0-15,-105-35 16,-1 0-1,-123-17-15,0-54 16,-88-17 0,-53-36-16,-247 89 15,-247 0 1,-177 35-16,-740 53 62,-353 158-62,371-52 16,511-71 0,176-70-1,18 0-15,35-18 16,177 0 0,335-124-16,599-176 15,71 71 1,-423 141-16,-565 53 15,-193 17-15,-177 36 47,-318 70-31,89 0-16,299-70 16,124-18 30,476 0-46,212-71 16,-300 53 0,-229 18-16,-177 0 15,-70 53 17,-212 53-17,-247 71-15,176-36 16,283-106-1,35 18 1,0 0-16,88 0 16,53 0-1,124-18-15,70-35 16,-35 18 0,-141 17-16,-142-35 15,-317 70 32,-476 124-47,406-123 16,335-36-1,264-35 17,565-70-17,123-1 1,-247 71-16,-317-18 15,-265 1-15,-247 17 47,-917 35-31,-564 159 0,158 0-1,530 53-15,617-159 16,299-70-1,230-18 17,724-106-17,634-17-15,18-1 16,-71 18 0,-247 0-16,-475 36 15,-548 52 1,-176 1-16,-194 17 47,-353 53-32,-441 52-15,-212-34 16,-70 35 0,106-36-16,194 36 15,441-18 1,423-70-16,53 0 15,35-1 17,441-105-32,318-53 15,194 0 1,-106 17-16,-142 19 16,-140 52-1,-353 35-15,-194 0 16,-282 18 31,-741 18-47,-177 17 15,106 142 1,124-36-16,18 35 16,140 18-16,283-88 15,352-88 1,124-1-16,53-17 31,794-70-15,247 70-1,-124-35-15,-159 35 16,-52 0 0,-19 17-16,-263 1 15,-371-1 1,-106 19 46,-177-1-46,-87-17-16,-89 17 16,-194 35-1,159 1-15,300-36 16,88-17-1,35 0 1,424-1 0,599-70-16,212-123 15,-88-89 1,-336 89-16,-281 70 16,-389 36-16,-158 70 15,-212-36 32,-335 1-47,-283 35 16,36 53-1,370-35 1,265 17 0,124-35-16,17 35 15,17-35 16,89-18-31,71-34 16,34 52 0,-34-18-16,-89 0 15,-35 18 1,-71 0 78,-123 71-94,53 17 15,53-53 1,35-17-16,0 0 16,17 17-1,89-18-15,53-17 16,-18 18-1,-88-18-15,-282 18 79,-548 52-79,336-52 15,318 0 1,105-1-16,54-17 94,-195 0 46,-159 0-124,-17 0-16,-18 18 15,89-18 1,52 0 0,106 0-16,71 0 15,0 0 1,17 0 0,0 0-1,-87-18-15,-125-17 16,-193-18-1,-371-70-15,-123 52 16,35 36-16,18-1 16,-53 1-1,-36 0-15,142 0 16,229 35 0,282 17-16,123 1 15,107-18 1,52 0-16,1 0 15,-19-18 1,-17 18-16,-52-35 16,52 35-1,-18 0 1,53 0-16,-17 0 62,-106 0-46,0 71 0,35-1-16,36 36 15,-1 0 1,36 0-16,-1-53 16,1 35-1,0-53-15,-36 53 16,-17 0-16,18 1 15,17-72 1,53 1-16,-18-18 78,0 0-62,-17 17-16,0-17 15,-36 0 1,-35 0-16,36 0 31,35 0-31,17 18 16,0-18 0,1 0 30,-36 0-30,-53 18-16,-70 17 16,-19-17-16,-16-1 15,34-17 1,1 18-16,35-18 16,106 18-1,17-18-15,0 0 63,-70 0-48,-71 0 1,-52 17-16,-19 18 16,89-17-1,53 0 1,35-1-16,0-17 15,159-35 64,229 0-64,247-36 1,230 71-16,70-70 15,-106 17 1,-265-35-16,-281 52 16,-107 1-1,-105 17-15,-142-17 47,-475 35-47,-477-70 16,-18 70-1,89 0-15,140 17 16,424 19 0,283-19-16,140-17 15,282-17 32,654-54-31,17 18-16,-248-17 15,-246 17 1,-229 35-16,-177 0 16,-35 1-1,-88-19 1,-229 19 0,-318 17-16,-36 0 15,178 35 1,281 0-16,177-17 15,176-36 32,300-88-47,35 1 16,-141 34 0,-264 53-16,-54 18 15,-105 0 16,-582-35-31,-247 88 32,193-53-32,566 0 15,228 0 32,477-35-47,-53-18 16,-353 35-1,-123 18-15,-36 0 47,-317 88-31,141-52-16,194-19 16,106 19 30,335 17-46,158-1 16,-193 1-16,-265-17 16,-123-36-1,-18 17 17,-53-17-1,53 18-31,88-18 47,141 0-32,-17 18-15,-71-18 16,-106 0 0,-123 17 46,0 1-62,53 0 16,158-18 46,301-18-46,-19-35-16,-228 35 15,-160 18-15,-123 0 47,-476 106-31,-352 35 0,-142-35-1,105 0-15,195 0 16,265-36-1,317 18-15,158-70 16,72-18 31,158-35-47,53-18 16,-89 35-16,-52 18 15,-70 0 1,-19 0-16,36 0 15,71-17 1,87-1-16,107 18 16,-54-18-1,-52 1-15,-36-19 16,-105 36 0,-36 0 62,18-35-78,35 18 15,-52 17 1,-19-18-16,36 0 16,53 18-1,53 0-15,-36-17 16,-35 17-1,-35 0 64,194-53-64,-53 17-15,-70 1 16,-89 18-1,0 17 110,-17 0-109,105-36-16,1 1 16,-71 17-1,53 1 48,-71-1-48,-17 18 1,-1 0 47,142-18-48,-36-17 1,-87 35-16</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5:13.4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7003 6209 0,'-18'-18'31,"-53"18"-15,-52-17 0,-36-1-1,-17 18-15,17 0 16,0 0 0,-52 0-16,-1 0 15,18 0 1,-18 18-16,54-18 15,16 0-15,1 0 16,36-18 0,16 18-16,19-18 15,-1 18 1,-17 18-16,-35 0 16,-1 17-1,-70-17-15,-18-18 16,1 17-1,17 18 1,35-17-16,-17 0 16,52-1-1,36 19-15,-36-1 16,1-17 0,17-1-16,0 1 15,0-1 1,-17 19-16,-1-1 15,-34 36-15,34-18 16,-34 17 0,34-35-16,36 1 15,0-1 1,35 0-16,17-17 16,-16 35-1,34-36-15,0 1 16,-17 35-1,17 35-15,-17 0 16,0 36 0,17-18-16,0-53 15,18-1 1,0-34 0,-17 70-16,17-52 15,0-19 1,0 18-16,0 1 15,17-36 1,36 35 47,36 18-63,16 0 15,-34-18 1,35 36-16,-53-36 15,53 18-15,-18-18 16,18 18 0,17 0-16,1 35 15,-1-35 1,-17 0-16,53 0 16,-18 0-1,0 0-15,53 0 16,-35-18-1,-1 18-15,-34-35 16,-1 17 0,-52-35-1,35 0-15,-36 0 16,1 17 0,35-17-16,-18 18 15,18-18 1,35 18-16,-53-18 15,18 35 1,35-17-16,-35 17 16,17-17-16,1-18 15,34 17 1,-16 1-16,-19-1 16,71-17-1,-53 0-15,-17 0 16,17 0-1,0 0-15,-18 18 16,18 0 0,18-1-16,-35 1 15,17 0-15,-35-1 16,-18 1 0,0 0-16,-17-1 31,-19 1-31,37 0 0,-1-18 31,-18 0-31,19 0 16,34 0-16,1 0 15,-1 0 1,1 17-16,-36-17 16,18 35-1,-36-17-15,36 0 16,-36-18-1,1 0-15,35 17 16,-18 1 0,36-18-16,-36 0 15,88 0 1,-35 0-16,36 0 16,-1 0-16,0 0 15,1 0 1,-36 0-16,-18-18 15,-34 18 1,16-17-16,-34-1 16,52 18-1,1-18 1,-18 18-16,88-35 16,0 0-16,17 0 15,-17 17 1,-17-17-1,-71 17-15,0 0 16,-54-17 0,1 17-16,18 1 15,-1-18 1,36-36-16,-35 18 16,17-35-1,-17 17-15,17 18 16,0-17-16,-17 17 15,-54 35 1,36-70-16,-35 18 16,-1-36-1,1 35-15,0-52 16,-18 52 0,17 18-16,1 0 15,-18 0 1,18-17-16,-1-1 15,-17-17 1,0 0 0,0 0-16,0-18 15,-35 18 1,0-1-16,35 1 16,-36 0-1,-17 0-15,18 35 16,18 0-16,-19 18 15,19 0 1,-1 17-16,18 0 16,-35-17-1,17 17 1,18-17 0,-35 35-16,17-35 15,1 17 1,-1 0-16,0 18 15,-17-17 1,17 17 0,-17-18-1,0 18-15,-18 0 16,18-17 0,-36 17-16,18 0 15,-17 0 1,-54 0-16,-17 0 15,0 0 1,0 0 0,0 0-16,17 0 15,54 0 1,-36 17-16,53-17 16,-35 18-1,35-18-15,0 0 16,0 0-16,-18 0 15,-17-18 1,0 18-16,-35 0 16,52 0-1,-53-17-15,36 17 16,-18 0 0,18 0-16,-53 0 15,0-18 1,0 0-16,17 1 15,36-1 1,0 18-16,18 0 16,-1-18-16,-17 18 15,-18 0 1,-18-17-16,19 17 31,52 0-31,0 0 16,17 0-16,-16 0 15,-19-18 1,18 18-16,-35-18 16,-18 18-1,18-17-15,35-1 16,35 18 171,1 0-140,-1 0-31,-17 0 0,0 0-16,17 0 15,-17 0 63,17 0-62,0 0 0,1 0-16,-1 0 15,0 0 1,-17 0 78,-18 0-94,36 0 15,-1 0 126,0 0-126,1 0 95,-19 0 46,-17 0-140,-193 0-16,104-17 15,107 17 1</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08.6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15875 10866 0,'18'0'125,"-1"0"-109,36 0-16,0-18 16,0 0-1,0 1-15,-18 17 32,-17 0-32,17-18 15,0 18-15,-17 0 16,0-18-1,17 18-15,-17 0 16,17 0 15,0 0-15,-17 0 0,-1 0 109,1 0-110,0 0-15,-1 0 188,19 0-173,17 0-15,-36 0 16,1 0 0,-1 0 15,54 18-16,-53-18 1,-1 18 172,-17 17-173,-17-17 1,-36-1-16,0 18 15,-18-17 1,-17 0-16,35 17 16,0-17-16,0-18 15,0 17 1,0-17-16,36 18 16,-1-18-1,1 0 1,-1 0-1,-17 0 79,-71 0-78,53 0-16,-18 0 15,18 0 1,36 0-16,52 0 78,0 18-62,1-1-16,17 1 15,52-1 1,1 1-16,53 0 16,0-1-1,-18-17-15,-35 0 16,-53 0 0,-36 0-16,1 0 15,17-17-15,-17 17 16,-1-18-1,19 0-15,-19 18 16,19-17 0,-36-1 171,-71 18-171</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14.1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2575 11377 0,'71'0'157,"70"0"-157,106 0 15,0 0 1,-18 0-16,-52 0 16,-19 0-1,-17 0-15,-35 0 16,-70 0-16,-19 0 62,1 0-30,123 18-32,18-18 15,17 17 1,-70-17-16,0 0 15,-18 0 1,-35 0 0,0 0-16,-36 0 15,36 18 1,0-18-16,18 0 16,-1 0-1,1 0-15,-1 0 16,-17 0-1,18 0-15,-18 0 16,0 0 0,-18 0-16,0 0 15,36 0 1,17-18-16,-53 18 16,18 0-1,-35 0 1,17 0 46,18 0-62,18 0 16,17 18 0,18-18-16,-53 0 15,17 18 1,-17-18-16,-18 0 31,1 0-31,-1 0 16,-17 0-1,-1 0 1,1 0-16,17 17 16,0-17-1,18 0-15,-35 0 16,35 0-1,-36 0 95,19 18-95,-19-18 32,1 18-31,-18-1-16,0 18 94,-35 1-79,-1-36 1,-34 17-16,-1 1 16,-34 0-16,-1 17 15,17 0 1,-16-17-16,34 0 15,18-18 1,0 0-16,18 0 16,-18 0-1,18 0-15,17 0 16,-17 0 0,0 0-16,-1 0 15,1 0 1,0-18-16,-1 18 15,1 0 1,0-18 0,-18 18-16,0-17 15,-70 17 1,17-18-16,-18 0 16,18 1-1,36-19-15,-18 36 16,52 0-1,-16-17-15,34 17 16,0 0-16,18-18 16,-35 18-1,17 0 1,-35 0 0,-17 0-16,-54 0 15,36 0 1,18 0-16,17 0 15,-35 0 1,35 0-16,-18 0 16,18 0-1,18 0-15,-18 0 16,35 0-16,1 0 16,-19 0-1,1 18-15,-18-18 16,-17 17-1,-1-17 1,18 0 0,-17 0-16,-1 18 15,18-18-15,18 0 16,17 0 0,-17 0-16,17 0 15,-17 0 79,0 0-78,17 18 46,-17-18 110,-71 17-156,35-17-16,36 0 15,18 0 1,-1 0-1,-106 0 32,-70 0-31,53-17 0,71-1-16,-18 18 15,52-18 1,19 18-16,17-17 281,17 17-281,-17-18 16,18 18-1,-18-18 1,0-17 125,-18 35 359,1 0-485,-19 0-15,1 0 16,-18 0-1,18 18-15,17-18 16,1 0 0,-19 17 109,89-34 15,0-18-124,0-1-16,-35 1 16,-1 35-1,-17-18-15,36 18 125,52 18-109,35 17-16,-17-17 15,-71-18 1,-17 0 0,-36 0 93,1 0-62,-1 0-31,0 0 46,18 18-31</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22.7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5662 15311 0,'-106'-36'63,"-35"36"-63,0-17 15,-18 17 1,53 0-16,-35 0 16,0 0-1,0 0-15,53 0 16,17 0-1,-17 0-15,18-18 16,-36 0 0,-18 1-1,-17-1-15,0 0 16,0 18 0,35-17-16,36 17 15,34 0 1,19 0 31,-19 0-32,1 0-15,-35-18 16,-54 1 0,-88 17-16,-17-18 15,35 18 1,88 0-16</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24.1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6050 16140 0,'-17'35'32,"-54"-18"-17,0 19 1,-70-1-16,-35 18 16,-18-18-1,-35-17-15,-1 0 16,-17 17-1,36-35-15,34 17 16,-52 1 0,70-18-16,0 0 15,54 0 1,34 0-16,18 0 16,18 0-16,17 0 15,-17 0 1,-36 0-16,-17 0 31,35 0-31,36 0 16,-19-18 62,-69 1-63,-54-18 1,88 17-16,36 18 16,-18 0-16,-18-18 15,-52 1 1,88 17-16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05.1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21855 6632 0,'0'0'0,"-53"53"0,0-18 15,0 36 1,0-18-16,0 35 16,53-53-1,-18 1 1,1-19-16,17 1 16,0 0-1,0 17-15,0 35 16,17 1-1,19 17-15,17 18 16,-18-53 0,0-18-16,-17-17 31,-1-1-31,19 1 16,-19 0-1,19-1-15,-19 1 16,1-18-16,17 0 78,53 18-62,71-1-16,-18-17 15,-35 18 1,-53-18-1,-35 0-15,-1 0 16,1 0-16,17-18 31,0 18-15,-17 0-16,17-17 16,18-1-1,-35 0-15,0 18 16,-1 0-1,1-17 17,-1 17-32,1-36 15,-18 19 1,18-18-16,17-18 16,-35 0-1,0 17-15,0 19 16,0-1-1,0-35-15,0 36 16,0-1 0,0 0-1,0-17-15,0 17 16,-18-35 0,18 36-16,-17-18 15,-19-1 1,36 19-1,-17-19-15,-1 1 16,1 17 0,-1 1-16,0-36 15,1 18 1,-1-1-16,-17-17 16,17 18-1,-17-18-15,17 18 16,0 17-1,1-17-15,-1 0 16,-17-1 0,35 19-16,-35 17 109,17 0-93,-17-18-16,-18 18 15,-18 0-15,54 0 32,-36 0-32,53 18 15,-18-18 1,0 17-16,1 1 15,-54-18 32,54 0-31</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28.0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21766 8026 0,'0'0'0,"-158"17"0,-36 19 16,-18 34-16,-141 36 15,71-35 1,35 17-1,53-18 1,18 1-16,70 17 16,0 18-16,18-71 15,17 53 1,18 1-16,0-37 16,-17 54-1,-1 35-15,18-35 16,0-35-1,18 52-15,0 1 16,0-18 0,17 35-16,0-35 15,18-18 1,0 18-16,0 35 16,0 0-16,0-18 15,0-17 1,18 18-16,17-36 15,-17 35 1,35 1-16,0-1 16,17 18-1,-17-70-15,18 52 16,-1-34 0,-17-1-1,18-18-15,-1-34 16,-52-1-1,17-18-15,0 1 16,-17 17 0,53 1-16,-1 17 15,54-1 1,34 19-16,-16 17 16,16-17-1,-17-18-15,1 17 16,16 18-16,1-35 15,0-17 1,-18-36-16,-18 0 16,36-36-1,-35-17-15,-54-17 16,36-1 0,17-17-16,-17 35 15,-35-17 1,35-1-16,-1 1 15,-34 34 1,-18 1-16,-18 0 16,1-18-16,16-35 31,1 17-31,0 1 16,0-54-1,0 36-15,18-36 16,-18-17-16,-18 18 15,0 17 1,0 0-16,-17 36 16,17-36-1,-17 0-15,-18-35 16,0 35 0,0-18-16,0 1 15,0 35 1,-18-18-16,18 35 15,-17-17 1,-1 0-16,-17-18 16,0-17-16,-18 17 15,0 0 1,17 36-16,-17-72 16,18 54-1,-18-18-15,-17 1 31,17 16-31,-18 1 16,18 18-16,-17-19 16,34 1-1,-34 0-15,-18 0 16,0 35 0,-18-18-16,0 1 15,-18-18 1,19 17-16,-54 18 15,106 35 1,0 1-16,18-1 16</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52.0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20884 11730 0,'0'88'406,"18"88"-390,-18-70-16,18-53 15,-18-35 1,0-212 109,-18-53-125,18 18 16,0-107-1,0 54-15,0 18 16,0 34-1,0 1-15,0 35 16,18 18 0,-18-36-1,0 36-15,0 34 16,0-16 0,0 34-16,0-70 15,0 35 1,17-35-16,19 36 15,-19 34-15,1-70 16,17 0 0,-17-18-16,-18 36 15,0-18 1,0-18-16,0 89 16,0 52-1,0 54-15,0-1 16,0 300 93,0 159-109,0 141 16,-18-141-1,18 88 1,-35-176-16,17-53 16,18-53-1,0 0-15,0-18 16,18 18 0,17 18-16,18 158 15,-18-88 1,-17-17-16,0-18 15,-18-142 1,0-16-16,0-19 16,0 0-16,0-34 15,0-19 1,0 36-16,0-35 16,0-18-1,0-18-15,17-35 125,177-71-125</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6:57.3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23795 12488 0,'17'-35'125,"-17"-36"-109,18-70-16,-18 0 16,18-17-16,-18-36 15,0-18 1,0 71-16,0-18 31,0 18-31,-18-18 16,18 18-1,0 35-15,0 0 16,0-52-16,0-1 16,0-53-1,-18 18-15,1 0 16,-1 53-1,18 0-15,0 0 16,0 17 0,-17-34-16,17 34 15,-18 54 1,-17-19-16,17 36 16,0 18-1,18-18-15,-17 18 16,-1 0-16,0-1 15,18 19 1,0-19-16,0-16 16,0-1-1,-17-18-15,17 18 16,0 36 0,0-1-1,0 88 79,0 177-78,0 36-1,0 52-15,0-53 16,-35 177-1,17-124-15,0 18 16,1-142 0,-1 1-16,18-1 15,0-16 1,0-37-16,-35 19 16,35-36-1,0 18-15,0-18 16,0 0-16,0-18 15,-18 1 1,18-54-16,0-34 16,0 16-1,0 19 1,0 35 0,0-18-16,0 0 15,0-70-15,0 0 16,0-36 187,0-123-203,-18-18 16,-17-53-1,35-35-15,0 0 16,0 18-1,0-71 1,0 53 0,18 18-16,-18 35 15,17 0-15,1 18 16,-18-71 0,0 35-16,0 0 15,-18 71 1,18 53-16,0 17 15,0 19 1,0-1-16,0 0 16,0 0-1,0-71-15,-17-17 16,-1 53 0,18 35-16,0 35 15,-53-34 126,0-1-126,-35-36-15,18 36 16,-1 18 0,0 0-16,1 0 15,35 17 1,-36 18-16,18 0 16,0-18-1,-53 1-15,36 17 16,-18 0-16,-18 0 15,35 35 1,1-17-16,17 35 16,-35-18-1,17 18-15,-17-36 16,0 36 0,35 0-16,-18-17 15,18 34 1,0-17-16,-17 35 15,35 0 1,-36 1-16,36-72 16,-1 19-16,19-1 31,-1-35-31,371-141 94,300-177-94,34-17 15,-175 70 1,-247 124-16,-177 106 16,-247 88 30,-458 264-46,-124 107 16,176-89 0,71 0-16,248-123 15,104-89-15,142-52 16,18-71 31,53 0-16,-18 0-31,-18 0 16,0 0-1,71 0-15,35 0 16,53 0-16,-106 0 16,-70 0-1,-18 17 48,35-17-63,-17 18 15,105-18 1,142 0-16,35-35 16,-89-1-1,-158 36-15,-53-17 16,-17 34 31,-354 142-47,54-18 15,193-52 1,89-54 0,17-18-16,54-34 31,458-195-16,105-35 1,-52 0-16,-371 159 16,-158 70-1,-106 18 17,-388 71-17,35 70 1,229-88-16,106-35 15,494-177 32,300-176-31,-176 88 0,-318 141-16,-177 71 15,-105 52 32,-353 195-47,124-18 16,176-70-1,88-89 1,247-123 31,17-18-32,-34 35-15,-160 36 16,-228 70 31,-654 212-47,142-18 16,300-87-1,282-90-15,123-52 47,371-35-31,388-71-16,-283 89 15,-299-1-15,-141 18 32,-142 53-1,-70 53-31,35 0 31,36 17-31,88-70 16,35-18-16,0-17 31,53-18-15,247-71-1,-71 19-15,-194 34 16,-123 53 31,-230 106-47,-52 36 15,194-36 1,87-35-16,89-53 16,-17-53-1,193 0 48,-105 0-63,-71 17 47,-141 54-32,17-1 1,18-17-16,89-18 15,-1-35 1,18 18 15,88-18 32,0 0-48,-52 18 1,-160-18 47,-87 35-63,140-17 15,336-54 63,176 19-62,-142 17-16,-246-18 16,-123 36 30,-230 70-46,-35 88 16,105-35 0,72 36-16,17-36 15,70-35 1,71-89-16,0 1 16,18-18-1,211-18-15,371-105 16,52-1-1,-87 36-15,-265 71 16,-195-1-16,-475 89 63,-283 87-63,18 54 15,177 17 1,176-88-1,158-52 1,106-72-16,265-52 47,441-71-31,-53 53-16,-264 0 15,-230 18-15,-123 35 16,-142 0 31,-246 18-47,140-1 15,107 19 1,105-36-16,106-89 47,142-69-32,70-72-15,-89 72 16,-87-19 0,-89 54-16,-35 70 15,-18 0 1,-158-18 0,-106 54-16,-124 34 15,177 19 1,123-1-16,88-35 15,106-35 48,124-71-47,0 35-16,-124 18 15,-70 36 1,-18-1-1,-230 0 1,-122 1-16,87 17 16,194 0-1,142-18 48,-18 18-48</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7:47.1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20884 17709 0,'-17'-70'62,"17"-71"-46,17 17 0,1-17-16,17-35 15,18-18 1,18 0-16,-18 17 15,0 1-15,0 52 16,-1-34 0,1 34-16,-17 54 15,-1-18 1,-17 52-16,17-17 16,0-17-1,0 17-15,36-71 16,0 19-1,34-37-15,-34 1 16,35-17 0,0 34-1,-1 18-15,-34 18 16,-18 35 0,-18 36-16,0-1 15,1-17 1,-1 17-16,53-53 15,53-17-15,53 18 16,71-71 0,-18 70-16,-35 0 15,-36 54 1,-88-1-16,36 18 16,-36 18-1,-18 17-15,-34 0 16,17-17-1,-36 17-15,18 18 16,1 18 0,17 17-16,-18 35 15,-17-34-15,17 69 16,-17 1 0,-1 17-16,1-34 15,-18 16 1,0 36-16,-18-35 15,-17 35 1,17 35 0,-35 18-16,0 53 15,-17-88 1,17 17-16,18-52 16,-1-54-1,19 1-15,-19-19 16,19 19-1,-18-1-15,-1-17 16,36-71 0,-17-35-16</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8:01.43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5786 14870 0,'-36'0'78,"-52"0"-63,-53 0-15,-53-18 16,-18 0 0,-70 18-16,0 0 15,70 0-15,18 0 16,53 36-1,-35-19-15,-18 1 16,17-18 0,36 0-16,18 0 15,34 0 1,72 0-16,70 0 219,88 17-219,-18-17 15,36 0-15,53 0 16,35 18 0,0-18-16,17 0 15,-17 0 1,-18 0-16,-105 0 15,-71 0 1,-36 0 0,-52 0 109,-71 0-110,-35-53-15,-106-17 16,-17 17-16,-18 0 16,70 35-1,71 18-15,53 0 16,52 0-1,1 0-15,17 0 16,-35 18 15,-35-18-15,18 0-16,-1 17 16,18 1-1,-35 0-15,-35-1 16,-19-17-1,37 0 1,-1 0-16,35 0 16,1 0-1,52 0-15,0 0 94,1 18-94,-36 17 16,35-17-1,-35 17-15,-17-17 16,17-1 0,35 1-16,0-18 15,36 0 95,70 0-95,106-18-15,0 18 16,-35-35-1,-88 18-15,-18 17 16,-36-18 0,213 0 124,-1 18-124,-17 0-16,34-17 16,1 17-1,-70 0-15,-36 17 16,-88-17-1,-36 0 95,1 0-95,17 0 1,71-17-16,18-19 16,-18 19-1,-18 17-15,-53 0 16,-17 0 62,-1 17-62,1-17-1,17 18 1,-17-18 0,-1 0-1,-17 18-15,36-18 31,-19 17-31,36 19 16,0-1 0,-17 0-16,-19-35 15,-70 0 188,-35 0-203,0 35 16,35-17 0,18 0-16,-18-1 15,35-17 1,-52 18 0,-19 0-16,36-1 15,1-17 1,-1 0-16,17 0 15,-17 18 1,-17 0-16,-54-18 16,-17 0-1,-70 0-15,-1 0 16,18-18 0,-18 0-16,1-17 15,-54 17-15,18-17 16,18 35-1,88 0-15,35 0 16,229-18 343,54 1-359,52-1 16,0 0 0,-17 1-16,-36-36 15,-52 53 1,-54 0-16,-52 0 16,0 0-1,17 0 126,124 0-141,17 18 15,-70-18 1,53 35-16,-106-35 16,-36 0-1,1 0-15,-18 17 219,-124 1-219,-34 17 16,-19-17-1,-34 0-15,-89 17 16,-35-35 0,141 35-16,123-35 15,36 18-15,-1-18 94,-52 0-78,35 0-1,-17 0-15,52 0 16,-17 0-1,17 0 1,18 18 187,18-1-172,-1 1 1,72 35-17,-54-18 1,-17-17-16,17-1 16,-18-17-1,19 0-15,-1-17 16,-17-19-1,17 1 1,18 0-16,0 0 16,0 17-1,53-17-15,-18 17 16,0 0 0,0 1-16,-35 17 15,-18 0-15,-17 0 16,35 0-1,17 0-15,160 35 16,140 18 0,-35 17-16,-105-34 15,-36-1 1,-18-17-16,-53 17 16,-105-35-1,-71 18 110,-158-1-109,-54 1-16,-88-18 15,-35 0 1,-53 0-16,141 17 16,89 1-1,52 0-15,106-18 16,18 17 0,17-17-16,0 0 15,1 0 1,-1 0-1,-35 0 1,-35 0-16,-35 0 16,17 0-1,17 0-15,54 0 16,18 0-16,-1 0 16,53 0 124,18 0-124,88-17-1,53-19-15,36 19 16,17-18 0,-89-1-16,-17 19 15,-88 17-15,-35 0 16,-18-18 62,-141 0-62,-18 18-16,18-17 15,0-1-15,35 18 16,18-18 0,53 18-16,17 0 15,18-17 95,70 17 108,72-35-202,-89 35 0,-18 0-16,-35-18 15,-71 18 79,1 18-94,-1-1 16,36 1-1</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8:09.2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5715 15187 0,'-71'0'172,"36"18"-156,18-18-1,-72 0 173,-52 0-172,0 17-16,-18-17 15,-52 0 1,-54 18-16,53 0 15,71-18 1,106 17-16,17-17 16,-52 0 296,-124 18-296,0-18-16,-18 18 15,-35-18 1,-17 0-16,158 0 16,18 17-1,52-17 95,1 18-95,17-18 1,-17 0-16,-53 17 16,35-17-1,18 0-15,-1 0 16,19 0-1,-1 0-15,1 0 79,-19 0-64,19 0 16,-19 0 141,19 0-140,-1-17-17,0 17 1,1 0 93,-1 17-78,-17-17-15,-36 0 0,18 18-1,18-18-15,53 0 94,-1-18-94,36-17 16,0 0-1,0 0-15,35-1 16,-52 1-16,17 0 16,-36 17-1,1 18 1,-18-17-1,0-1 48,-18 18-32,1 0-31,-1 0 16,-17 0-16,17 0 15,36-18 126,17 1-125,0-1-16,-17 0 15,-1 18-15,-69 0 94,-1 0-78,0 0-1,35 0 17,-17 18 155,17 0-171,0-18 77,-17 0-77,0 17-16,0 1 16,-18-18-16,0 0 15,35 0 1,18-18 78,35-17-94,18-18 15,18 18 1,17-1-16,-17 19 16,-36-1-1,0 1-15,-17 17 16,35 0-1,-36 0-15,19 0 16,-1 0 0,-17-18-1,-54 18 110,-69 0-125,-37 0 16,-34 0 0,88 0-16,17 18 15,36-18 1,88-18 93,70-88-93,1 53-16,35-35 15,-106 53 1,-1-1 0,-69 36 62,-18 53-63,-36 53-15,0-18 16,1-17 0,17-18-16,0 0 15,18-18 1,-1 0-16,1-17 16,35 0-1,-17-18 1,17 17 46,-18 19-62,18-19 16,-18 1 0,18-1 15,0 19-16,0-19 1,0 1 15,0 0-31,18-18 94,35 0-94,-36-18 16,1 18-1,-53 53 63,-18 17-62,18-17-16,-18 0 16,53-17-16,-18-36 15,18 17 1,0 1 125,35-18-126,-17 0 16,0-35-15,17-1 0,-17-34-16</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8:24.9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1834 12665 0,'18'0'109,"0"0"-93,70 0-16,88 0 16,36 17-1,-53 1-15,-36 0 16,-105-18-16,-1 0 15,54 35 173,123 18-172,35 17-16,-70-17 15,-35-35 1,-89-18-16,0 0 15,0 0 189,-17 0-204,17 0 31,-17 0-16,0 0-15,-1 0 32,1-18 186,-18 1-218,0-1 79,18-17-64,-54 35 235,-17 0-234,-35 0-1,-35 0-15,-1 0 32,-35 35-32,-70-53 15,17 18-15,71-17 16,18-19 0,17 36-16,18-17 15,-18-1 1,53 18-16,18-17 15,17 17 1,36 0 172,105-18-188,54 18 15,34 0 1,1 0-16,17 0 31,-17 18-31,-53-1 16,-18-17-16,-35 0 15,-53 0 1,-36 0-16,36 0 16,-35 0-1,-124 0 220,-88-17-235,18-1 15,-71 0-15,35 1 31,36-1-31,52-17 16,54 17 0,87 18 109,160 0-125,17-18 15,35-17 1,35 0-16,1 0 16,0 17-1,-124 18-15,-88 0 16,-36 0 46,-17-18 63,18 54-109,0-19 0,-18 1-16,0 0 15,0-1 1,0 1-16,0-1 31,17 1 0,-17 0-15,0-1 0,0 1 46,-35 0-46,0-18-1,17 17 1,-17-17-16,-1 0 16,1 18-1,18-18-15,-19 0 16,19 0 124,-1 18-140,-35-18 16,18 0 0,-18 0-16,0 0 15,0 0 1,-18 0-16,1 0 16,-36 0-1,53 0 1,-17 0-16,17 0 15,0-18 1,0 18-16,0 0 16,-18-18-16,1 18 15,52 0 1,-17-17-16,17 17 31,1 0-31,-19 0 16,19 17-1,-1-17-15,-17 0 16,0 18 0,-1 0-16,1-1 15,-18 1 1,-17 35-16,52-53 16,0 0-16,18 17 15,-17-17 1,-1 18-16,0 0 15,-17-18 1,17 0-16,18 17 16,-17-17-1,-1 0 48,0 18-48,1 0 1,-1-18 0,1 17 62,-19-17-78,-70 36 15,-17-1 1,17-18-16,36 1 16,52-18-1,0 0-15,124 18 141,106-18-141,88 0 16,35 0-1,-18-53-15,-158 18 16,-35 17-1,-72 18-15,-16 0 16,17 0 125,-36 0-141,54 0 15,-18 0 1,17 0 0,1 0-16,-36 0 15,0 0 1,-17 0 78,0-35-79,-1 35 1,1 0 78,0 0-63,-1 0-31,1 0 15,0 17 1,-1-17 0,1 0 31,-1 0-32,19 0 1,-19 0-16,1 0 15,0 0 17,-1 0-1,19 0-31,-19 0 16,1 0 46,0 0-46,17 0-16,-35-17 15,17 17 1,-17-18 0,18-17-1,-18-1 16,18 1-15,-18-18-16,0 0 16,0 0-1,-18 0-15,-17 18 16,35 18 0,0-1-16,-18 0 15,1 1 1,-1 17-1,18-18 1,-18 18-16,1 0 31,17-18-15,-18 18 0,0 0-1,18-17 1,-17 17-1,-1 0 110,-17 0-125,17-18 16,-17 18 0,17 0-1,1-18 1,-1 18 0,-17 0-1,17 0-15,-17 0 16,-1 0-1,-16 0-15,16 0 16,1 0 0,-18 0-16,35 0 15,-17 0-15,0 0 16,17 0 0,-35 0-16,-17 0 15,17 0 1,18 0-16,17 0 15,0 0 1,-17 0-16,0 0 16,-1 0 15,19 0-31,-18 0 16,-1 0-1,1 0-15,0 0 16,-36 0-1,18 0-15,36 0 16,-54 0 0,18 0-16,18 0 15,-18 0 1,35 0-16,1 0 16,-1 0-1,0 0-15,1 0 16,-1 0 62,-35 0-62,-17 0-1,17 0-15,-18 0 16,1 0-1,17 0 1,0 0-16,17 0 16,19 0-1,-1 0 17,-17 0 46,0 0-63,-36 0-15,18 0 16,18 0 0,17 0-16,18 36 187,0-1-171,0 0-16,0 1 15,0-1 1,0-18-16,0 1 16,0 17-1,0-17 16,0 0-31,36-18 16,-19 35 0,1-35-16,17 18 31,-17-1-15,-1 18-1,1-17-15,0 0 16,-18-1-16,0 1 31,0-53 141,-18-53-156,-17 17-16,17-35 15,18 53 1,0 0-16,0 36 15,0-1 1,0 0-16,0 1 16,0-1-1,0 53 157,-18 54-156,18 16-16,-17-16 15,-18 16 1,17-69-16,18-1 16,-18-35 156,18-71-157,-17-34-15,17-19 16,0-17-1,-18 18-15,18 52 16,0 18 0,0 18-16,0 17 15,-18 89 110,1 52-109,-1-17-16,-17 35 16,17 0-1,1-35-15,-1-53 16,0-35-16,18-1 15,18-17 189,0 18-189,-1-18 1</inkml:trace>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8:29.2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9225 13353 0,'18'0'187,"17"0"-187,-17 0 32,35 0-32,-18 0 15,-17 0 1,105 0 78,89-18-79,-18 18 1,0-18-16,35 18 16,0-35-1,18 17-15,-70 18 16,-19-35-16,-105 35 15,-53-17 1,-53-1 281,-70 0-281,-36 18-16,-35 0 15,18 0 1,-1 0-16,54 0 15,35 0 1,52 0-16,19 0 16,-1 0-1,1 0 157,-19 0-156,19 0-16,-36 0 15,-36 0-15,-34 0 16,35 0 0,-36 0-16,89 0 15,17 0 1,1 0 140,-18 0-156,-1 0 16,19 0 62,-19 0-62,19-17-16</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9:33.6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5239 13423 0,'17'0'157,"-17"-17"-142,36 17-15,-36-18 16,17 18-16,1 0 31,0-18-31,17 18 16,-17-17-1,17-1-15,-18 18 16,19-18-16,-1 18 16,-17-17-1,17 17 1,-35-18-16,18 18 15,17 0 1,-18 0-16,19 0 16,-19 0-1,1 0 32,53 0-47,-19 0 16,1 0-1,-17 0-15,-19 0 16,1 0 0,0-18-1,17 1-15,18 17 16,0-18 0,-36 18-16,1-17 15,0 17-15,-1 0 16,19 0-1,-19 0-15,18-18 16,-17 18 0,17 0-16,-17 0 15,0 0 17,-1 0-32,1 0 15,17 0-15,-17 0 94,52 0-63,-52 0-31,0 0 16,-1 0 31,19 0-47,-19 0 31,19 0 141,-1 0-172,-18 0 15,1 0 1,0 0 47,-1 0-32,1 0 31,0 0 32,-18 18-78,17-18-1,-17 17-15,36-17 16,-36 35-16,0-17 16,0 0-1,17-18-15,-17 17 47,0 1-31,0 0-1,0-1-15,0 1 16,0 0 0,0-1-16,0 1 15,-35-1 16,17 1-15,1-18 0,-1 0-16,18 18 15,-18-18-15,1 0 32,-1 0-32,0 0 15,1 0-15,-1 0 16,1 0-1,-1 0-15,0 0 16,1 0 62,-19 17-78,19-17 16,-36 18-16,0 0 15,18-18 1,-36 17-16,18 1 16,0-18-16,18 18 15,17-18 1,1 0-16,-19 0 16,1 0-1,-18 0-15,18 0 16,0 0-16,17 0 15,-35 0 1,35 0-16,1 0 16,-19 17-16,1-17 15,18 0 1,-72 0-16,19 18 16,-1-18-16,18 0 15,-17 0 1,35 0-16,-18 0 15,35 0-15,-17 0 204,-18-18-204,0-17 15,35 35-15,-17-35 16,0 17-1,17 18-15,18-18 16,-18 1 31,18-1-16,0 0-15,0 1 15,0-1-15,0-35-16,0 36 15,0-1 63,18 0-78,0-17 16,-1 35 0,1-35-16,17 35 31,-35-18-31,18 18 62,52-17-46,-34-1 0,-1 0-16,-17 18 15,17-17-15,-17 17 16,-1-18 0,1 18-1,-1-18-15,1 18 16,0 0-1,17 0 48,-17-17-63,-1 17 16,1 0-1,-18-18 48,35 18-48,-17 0 1,-1 0-16,1-18 16,0 18 15,17-17-16,71-1 1,-18 18-16,-53-17 16,1 17-16,-1-18 15,35 18 1,-17 0 0,-17-18-16,-1 18 15,-17 0-15,-1 0 16,1 0 93,35 0-109,0 0 16,-18 0-1,0 0-15,-17 0 16,-1 18-16,19-18 94,-1 0-63,-17 18-31,17-1 16,-17-17-1,17 0 17,-17 0-32,-1 18 15,1-18 16,17 0-15,-35 17-16,18 1 16,35-18-16,-36 18 15,1-18 1,0 17 0,-1-17-1,18 0 1,-17 18-1,0-18 64,-1 0-64,19 18-15,-36-1 16,17-17-1,1 0 1,-18 18 0,35-18-1,-17 18 1,-18-1-16,17 1 16,1-1-1,-18 1-15,0 0 31,0-1-15,0 1-16,0 0 16,0-1-16,0 1 15,0 0 79,-18-18-94,-17 17 16,35 1-16,-35-18 31,35 17-15,-18-17-16,1 18 15,-1-18 1,18 18-1,-18-18-15,1 0 32,17 17-32,-36-17 15,36 18-15,-17 0 16,-1-18 0,1 17-16,-1-17 15,0 18-15,-17 0 16,17-18-1,-17 17 1,0 1-16,17-18 16,1 0-1,-1 17-15,0 1 16,-17-18 0,17 0-16,1 0 15,-36 18-15,0-18 16,18 17-1,-18 1 1,17-18-16,1 0 16,0 0-16,-18 18 15,0-18 1,18 0-16,-36 0 16,1 0-1,-1 0-15,18 0 16,0 0-16,0 0 15,-17 0 1,34 0-16,1 0 16,0 0-16,17 0 15,-17 0 1,17 0 0,-17 0 15,17 0-16,-17 0-15,18 0 16,-36 0 0,-18-18-16,0 18 15,19-18 1,-1 1-16,17-1 16,-17 0-1,36 1-15,-1 17 16,18-18-1,-17 18 17,17-35-17,-18 17-15,0 18 16,18-17 0,0-1 46,0 0-62,0 1 16,0-19-1,0 1-15,0 18 16,0-1 0,0-17 15,18 17-16,-18 0 1,18 18 0,17-17 15,-18-19-31,1 19 16,0-1-16,17-17 15,-17 35 1,-1-18-16,19 1 15,-19-1 1,1 0-16,-1 18 16,19-17-1,-19 17 1,1-18 0,0 18-16,-1-18 15,1 18 1,0-17-16,-1 17 15,19-18-15,-19 18 32,1-17-17,-1 17-15,1-18 16,0 18 0,17 0-16,18-35 15,0 17 1,17 0-16,-17 1 15,18-19-15,-36 19 16,-17 17 15,17 0 16,36-36-47,-18 19 16,-18 17-1,0-18-15,18 1 16,-18-1-16,-17 18 31,0 0-31,-1 0 16,36-18-16,-35 18 16,-1 0 155,19 0-155,34 0 0,-35 0-16,-17 18 15,17-18 63,-17 0-62,0 18 0,35-1-16,17 18 15,-17-17-15,0 0 16,0 17 0,17-17-16,-52 17 15,17-35 1,-17 18-16,-18-1 15,35-17-15,-35 18 16,18-18 0,0 18 109,17-18-110,0 17-15,-17 1 16,-1-18-16,-17 17 16,18-17 46,-18 18-46,35 0-16,-17-18 31,-18 17-15,18-17-1,-18 18-15,17-18 16,1 0-16,-18 18 15,0-1 1,18-17 0,-18 18-1,17 0 32,-17-1-31,0 1 15,0-1-15,0 1-16,0 17 15,-17-17 17,-1 0-32,0 17 15,1 0-15,-19-17 16,19 17-1,-1-35-15,18 18 16,-35-1 0,17 19-1,0-36 1,1 0 0,17 17-1,-18-17 16,-17 18-15,17 0 0,1-18-16,-1 17 15,-17 1 1,35-1 0,-18-17-1,0 0-15,1 18 16,-1 0-16,1-1 15,-19 1 1,19 0 0,-19-1-1,19 1 1,-1-18-16,0 18 16,1-18-1,-1 0 1,1 0-1,-19 0 17,1 17-32,0-17 0,-1 18 15,1-18-15,0 18 32,0-18-32,-36 0 15,18 0-15,0 0 16,-17 0-1,-36 0-15,53 0 16,-18 0-16,1 0 16,17 0-1,18 17-15,17-17 16,0 0 0,1 0-16,-1 0 15,-17 0 16,-1 0-15,1 0-16,-18 0 16,-17 0-1,-1-17-15,-35 17 16,53 0-16,36 0 31,-1 0 141,-17-36-172,17 1 16,-17 17-16,-18-35 15,35 36 1,1 17-16,17-18 16,-36 18 77,19-18-61,17 1-32,-18 17 15,18-18-15,-17 18 16,17-17-1,-18 17 1,18-18-16,0 0 16,0 1-1,-18-1-15,1 0 16,17 1-16,0-1 16,-18-17-1,0 0 1,18 17-16,-17-17 15,17 17 1,0 0-16,0-17 16,-18 35-1,18-18-15,0 1 16,-18-1 0,18 1-1,0-19-15,0 19 16,0-1 15,0-17-15,0 17 31,18-17-32,-18 17 1,18 1-16,-1 17 15,1-18 32,0 0-47,17-17 16,-17 17 0,-1 1-16,1-1 31,-1 0-16,1 18 32,0 0-47,-1-17 16,19-1 0,-19 0-1,1 18 1,0 0-1,34-35 1,-16 35-16,17-35 16,-18 35-1,0-18-15,1 1 16,-1 17 0,-18 0-1,1-18 1,17 0-1,-17 18 1,0 0-16,52 0 16,-17-17-1,0 17-15,0-18 16,0 18-16,-36 0 16,1 0-1,0 0-15,-1 0 47,19-18-31,17 1-16,-36-1 15,36 18 1,0 0-16,0 0 16,-18 0-1,18-17 1,-18 17-16,1 0 15,-1 0-15,18 0 16,-18 0 0,18 0-16,-18 0 15,1 0 1,17 0-16,-18 0 16,0 0-16,-17 0 15,-1 0 63,54 17-62,-53-17 0,-1 0-16,1 18 15,17-1 110,-17 1-125,-1 0 16,1-1-16,0 1 15,-1 0 1,1-1 0,-18 1-1,18-18 1,-1 18 0,1-1-1,0 18-15,-18-17 16,17 0-16,1 17 15,-18-17 1,17-1-16,1 1 16,0 0-16,-18-1 15,17 19 17,1-19-32,-18 1 15,18-1 1,-1 1-16,-17 0 15,18 17 17,0 0-32,-1 1 15,1-19 17,-18 1-32,0-1 15,18 1-15,-1 0 31,-17-1-31,35 1 94,-35 17-63,0-70 126,0 17-157,0-35 15,0 36 1,0-1-16,0 1 16,0-19-16,0-17 15,0 18 1,0 0-16,0 17 15,0-17 1,0 17-16,0 1 16,0-1-16,-17 0 15,17-17 1,0 0-16,0 17 16,-35-17 124,-1 17-124,1 1-1,17 17-15,1-18 16,-1 18-16,0 0 94,1 0-79,-1 0-15,0 0 32,-17-18 140,0 18-157,0 0 1,-1-17-16,19 17 15,-19 0 329,-16 0-344,16 0 16,-17 0-16,36 0 15,-1 0 1,-17 0 47,0 35-48,-18-17-15,17 17 16,-17-18-16,0 19 15,1-19 1,16 19-16,1-19 16,-18 19-1,18-19 1,17 1-16,1 0 16,-1-18 77,0 0-77,-17 0 0,17 0-16,18-18 15,-35 18-15,35-18 31,-18 18-31</inkml:trace>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29:40.7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1535 7391 0,'-18'0'15,"0"0"1,1 0-16,-19 17 15,36 1-15,0 17 16,0 18 0,0 18-16,0 17 15,0-53-15,18 18 16,0-35 0,-18-1-1,17-17 32,1 0-31,17 0-1,71 18-15,106-18 16,158 0-16,71-35 16,124-53-1,-160 17-15,-105 71 16,-71-18-1,-17 18-15,0 0 16,-71 0-16,0-17 16,-53-1-1,-423 18 79,-353 35-94,-35 18 16,123 18-1,247-54 1,142 1-16,87-18 16,107 0-1,17 18 32,105-54-31,37-16-16,-1-1 15,17 0-15,-34 0 16,-1 0 0,-70 35-16,-35 1 15,-89 17 48,-52 0-48,88 0-15,17 0 16,177-36 46,70-17-62,-105 0 16,-89 36 0,-53 17 31,-440-18-32,-460 18-15,213 0 16,440-17-16,212-1 15,512-53 32,123 1-31,-212 17-16,-264 53 16,-88 0-1,-106 0 48,-106-35-63,17 35 15,124 0 1,212 0 31,211-36-32,-140 36-15,-89 0 16,-123 0 0,-54 0 31,-140 53-32,17 0-15,124-18 16,17 1-1,18 17-15,0-36 16,0 1 0,53 0-16,53-18 15,0 17-15,17-17 16,-17 0 0,-53 0-16,-88 18 109,-53 17-109,70-35 16,18 18-1,18-1 1,87-17-1,-34 0 1,0-17-16,-54 17 16,-176 35 62,1 18-78,105-35 15,53-1 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07.7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21220 7726 0,'123'17'62,"36"19"-62,52-1 16,72 36 0,34-36-16,54 35 15,34-17 1,-52 0-16,-106-17 15,-53-1 1,-123-18-16,-54-17 16,1 0-16,-18 18 31,18-18-31,34 0 16,1 0-1,18-18-15,-18-17 16,-18 35-1,-17-17-15,-1 17 94,1 52-78,-18-16-16,0-1 15,0 36 1,0-19-16,-35 72 16,-18-36-1,0 18-15,0 0 16,18 17 0,-1-52-16,-16 35 15,-1 0 1,17-1-16,-17 19 15,0-18 1,1-1-16,16-34 16,1 35-16,17 0 15,1-18 1,-1 71-16,0-54 16,1 1-1,-18-17-15,17-19 16,0 1-1,-17 34 1,0 37-16,-1 16 16,1-34-1,0-54-15,0 19 16,17-54 0,-17 0-16,17 18 15,0-35 1,1 17 15,17 0-31,-35 18 16,17-18-1,0 1-15,-35-36 219,0 0-219,-17 0 16,-89-36-16,-53 19 15,36-1 1,105 0-16,36 18 16,35-17 249,0-1-249,-53-123-1,18 35-15,0 18 16,17-35 0,-35-1-16,18 1 15,-18-36 1,18 53-16,-18-35 16,0 17-1,18 36-15,-18-35 16,17-1-16,-17 1 15,18 17 1,0-17-16,-18-19 16,0-16-1,18 17-15,-18 17 16,0 36 0,18 0-16,17 17 15,0 18 1,18 18-1,-35-36-15,17 1 16,-17-36 0,18 35-16,-1-17 15,18 35 1,-18-35-16,18 53 16,0-36-1,0 18-15,0 36 16,0-1 187</inkml:trace>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0:07.2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17762 8908 0,'-17'0'47,"-107"0"-47,-17 0 15,-35 0 1,-18 35-16,-18-17 16,-53-18-16,-17 0 15,0 0 1,35 0-16,71-18 15,-1 0-15,89 18 16,18 0 0,52 0-16,0 0 140,-35 0-140,-176 0 16,-36 0-16,54-17 16,34 17-1,1 0-15,-36 0 16,36 0-1,35 0-15,35 0 16,35 0-16,36-18 16,0 18-1,17 0 79,-88 0-94,1-18 16,-19 1-16,-17-1 15,0 0 1,17 18-16,19 0 16,52 0-16,0 0 15,35 0 1,-17 0-1,-53 0 1,-18 0 0,-53-17-16,36 17 15,-1 0 1,36 0-16,0-18 16,17 18-16,18 0 15,0 0 1,0 0-16,18-17 15,-18 17-15,0 0 16,18 0 0,-18 0-16,18 0 15,-18 0-15,-18 0 16,18 0 0,-52 17-1,34-17-15,-35 18 16,0-18-1,-35 0-15,-35 17 16,17-17-16,-17 18 16,35-18-1,35 0-15,-18 18 16,36-1-16,53-17 16,0 0-1,-18 0-15,-35 0 16,-18 18-1,-53 17-15,-17-17 16,70-18-16,-18 18 16,1-1-1,-18 1-15,17-18 16,1 0-16,17 0 16,-18 0-1,19 0-15,34 17 16,-17-17-16,-18 0 15,18 0 1,17 0-16,-35 0 16,18 0-1,18 0 1,-36 0-16,35 0 16,-17 0-16,0 0 15,0-17 1,17 17-16,-35 0 15,36-18 1,17 18-16,18 0 16,-18-17-16,0 17 15,-18 0 1,18-18-16,-35 18 16,-18 0-16,-35 0 15,53 0 1,-53 0-16,70 0 15,1 0-15,34 0 16,1 0 0,0 0-16,-18 0 15,0 0 1,0 0-16,-17 0 16,17 0-16,17 0 15,1 0 1,0 0-1,17 0-15,-35 0 16,0 0 0,0 0-16,0 0 15,-17 0-15,35-18 16,-18 18 0,0 0-16,-18 0 15,18 0-15,-17-17 16,-18 17-1,-18 0-15,53 0 16,35 0-16,1 0 16,-1 0-1,-35 0 1,18 0-16,-18 0 16,0 0-1,0 0-15,-35 0 16,0 0-1,-36 0-15,18-18 16,18 18-16,0-18 16,53 18-1,17 0-15</inkml:trace>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0:10.8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21308 8537 0,'0'0'0,"-406"35"0,-53 18 16,71-35-16,-70 35 15,70-53 1,-18 53-16,53 0 15,71-18 1,123 0-16,53 1 16,54-19-16,-19 54 15,0-36 1,-17 53-16,-18-17 16,1 17-16,-37 18 15,37 0 1,-19 52-16,54-52 15,17-35-15,35-18 16,-17 35 0,17-53-16,1 18 15,-1 0 1,0 18-16,-17 17 16,35 35-16,-18 36 15,18 17 1,0-17-16,18-18 15,53 53 1,-36-35 0,18-18-16,-18-17 15,0 17-15,18-18 16,-18 36 0,1-36-16,17 19 15,-18-19-15,0 18 16,18 18-1,18-18-15,-1 35 16,18 1-16,18-1 16,-18-35-1,-35-17-15,0-18 16,-17-1-16,16 19 16,1 35-1,0-53-15,0 35 16,18-18-1,-18 1-15,17-19 16,-34-16-16,16 16 16,1-52-1,-35 0-15,35 0 16,-35-35 0,34 35-16,1-36 15,-35 19 1,35-36-16,-53 35 15,35-35 1,18 35-16,0 0 16,53 18-16,0-17 15,17-1 1,18-17-16,0 17 16,1-17-16,34 34 15,36-16 1,-1-19-16,36-17 15,18 0 1,-36 0-16,18-17 16,-88-1-16,-18-17 15,-18-18 1,18 0-16,-17-18 16,-1 1-16,36-71 15,-35 17 1,17-52-16,-53 17 15,18 0-15,-18-17 16,35-18 0,-34 0-1,-36-35-15,-1 35 16,-16 35 0,-19-53-16,-17 18 15,0-18-15,0 54 16,0-36-1,-17 35-15,-19-17 16,19 17 0,-18-18-16,17 36 15,18 0-15,-18 18 16,1 17 0,-1 0-16,-17-17 15,-18-36-15,-53-18 16,18 1-1,-36 35-15,54 35 16,-18-53-16,17 18 16,0 35-1,-17-70-15,0 0 16,0 35 0,-18-1-16,18 19 15,0 35-15,-18-18 16,18 0-1,-1 53-15,72 18 16,-1 17 0,18 1-1,-18-1 32,1 18-47</inkml:trace>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0:19.1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20214 9225 0,'35'0'110,"1"0"-110,17 0 15,0 0 1,-1 0-16,37 0 16,17 0-16,35 0 15,-18-17 1,-35-1-16,-17 18 16,-36 0-16,18 0 93,123 0-77,36 18-16,35-1 16,-35 18-1,-1-17 1,-87 0-16,-71-18 15,-53 17-15,-53-17 94,-353-35-94,-88 0 16,-88 17-1,-88-17-15,-106 35 16,158 0-16,230-35 16,212 35-1,158 0-15,107 0 110,210 53-95,72-1-15,17-34 16,123 35 0,-87-53-1,17 35-15,-124-17 16,-158-18-16,-106 0 15,-230 18 95,72 17-95,-19-18-15,36 1 16,-18 0 0,53-18-16,18 17 15,53-17 95,229 0-95,52 0-15,-69 18 16,-107 0 0,-105-18-16,-318 0 46,-247-53-30,-35 17-16,53 19 16,106-36-1,193 35-15,89 18 16,247 0 31,353 0-32,211 0-15,-194 0 16,-141 0-16,-123 0 16,-71 18-1,-88-18-15</inkml:trace>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1:04.72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21467 2099 0,'0'0'0,"-71"-18"0,-35 1 15,18 17-15,-36-18 16,1 18-1,-18 0-15,0 0 16,0 0 0,17 0-16,-17 0 15,35 18-15,53-18 16,36 0 0,-72 70 124,-16 18-140,34-35 16,-17 36-16,-18-19 15,0-17 1,36 0-16,-1-35 16,54-1-16,-1 1 15,0-18 1,18 18-16,-35-1 16,-18 54-1,18-36-15,-1 18 16,-34 0-16,17 35 15,18-53 1,-1 18-16,1 0 16,18 0-16,-19 18 15,1-1 1,17 1-16,-17-18 16,17 0-16,1-18 15,-19 18 1,36 0-16,-17-18 15,17 0-15,-18 36 16,1-18 0,17 35-1,0-35-15,-18 17 16,0 1 0,18-18-16,-17 0 15,17 0-15,-18-18 16,18 36-1,0-19-15,0 19 16,0-18 0,0 35-16,0-17 15,0 34-15,0-34 16,0-18 0,0 0-16,0-18 15,0 18-15,0-18 16,0 36-1,0 17-15,0-35 16,18 0-16,-1-18 16,-17 18-1,0-18-15,0 18 16,18 18 0,-18-1-16,0 36 15,0 0-15,18-18 16,-1 0-1,1 1 1,17-19-16,-17 18 16,-1-35-1,1 36-15,17-19 16,1-17-16,-1 18 16,-17-54-1,17 36-15,0-18 16,0 36-16,1-18 15,-1 0 1,18 17-16,-18-17 16,36 18-16,-36-36 15,0 0 1,18-17-16,-18 35 16,-17-35-1,17-1-15,-17 1 16,17 17-16,18 0 15,18 1 1,17 17-16,18-36 16,-18 1-16,-35 17 15,0-17 1,-18-1-16,0-17 16,1 18-16,17 0 31,35 35-31,18-18 15,-54-17-15,54 17 16,0 18 0,-18-36-16,1 1 15,-54 0-15,35-18 16,-17 17 0,53 1-16,-35 0 15,17-18 1,0 0-16,0 0 15,-35 0-15,0 0 16,-18 0 0,1 0-16,-1 0 15,0 0-15,53 0 16,-17 0 0,17-36-16,36 19 15,-1-19-15,1 19 16,-1-1-1,-35 0-15,-17 18 16,17-17 0,-17 17-1,34 0-15,-34-18 16,35 18-16,-36 0 16,19-17-1,16-1-15,-34 0 16,17 1-1,-17-1-15,-18 0 16,-1 1-16,19-19 16,-18 1-1,17 0-15,-17 0 16,-17 17-16,17-35 16,0 35-1,-1-35-15,-16 36 16,17-36-16,-18 18 15,0-1 1,0 1-16,1-35 16,-1 17-1,-17 17-15,52-34 16,-17-1-16,-35-17 16,35 35-1,-18-17-15,0 17 16,18-18-1,-18 18 1,1 0-16,-19 0 0,1-17 16,-18-1-1,0 36 1,0-53-16,0 0 16,18-1-16,-1 1 15,1 0 1,0 0-16,-1 0 15,-17-1-15,0 1 16,0-18 0,0 53-16,0-35 15,0 0 1,0 0-16,0 0 16,0 52-16,0 1 15,0-35 1,0 17-16,0-18 15,0 36-15,-17-36 16,17 1 0,-18-1-16,18 1 15,-18-19-15,18 19 16,-17 17 0,-1-18-1,0-17-15,-17 0 16,17 0-1,-17 17-15,18 18 16,-19 0-16,36 0 16,-35 18-1,17-35-15,-17 34 16,0-34 0,0 17-16,-1 0 15,1-18-15,-18 19 16,0-19-1,35 18-15,-17 35 16,18 1-16,-19-36 16,1 0-1,0 35-15,-1-17 16,-16-18-16,-37-17 16,54 17-1,-53-18-15,0 1 16,-18-19-1,53 54-15,-35-36 16,-18 1-16,0 17 16,-17-18-1,17 1 1,-53 17-16,88 18 16,-17 17-1,18 0-15,17 1 16,0-1-16,-18 18 15,18-17 1,-35 17-16,-18 0 16,-52-18-16,-19 18 15,-52 0 1,17 0-16,36 0 16,35 0-16,35 0 15,0 0 1,53 18-16,18-18 15,0 17 1</inkml:trace>
</inkml:ink>
</file>

<file path=ppt/ink/ink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1:26.6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18309 11077 0,'35'-17'109,"-17"17"-93,0 0 0,17 0-1,-17 0-15,-1 0 188,19 0 171,16 0-343,1 17-16,-35-17 15,0 0 1,-1 0 78,1 0-94,0 0 31,17 0 16,-18 0 78,1-17-47,53-1-62,-18 18-1,17-18-15,36 18 16,-35-17-16,-36 17 16,-35-18-1,17 18 1,1 0 93,0 0-93,-1 0 124,1 0-124,35 0 0,-35 0-16,-1 0 15,1 0-15,0 0 32,-1 0-17,1 0 1,-1 0-16,-17 18 15</inkml:trace>
</inkml:ink>
</file>

<file path=ppt/ink/ink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1:28.1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19315 11183 0,'-18'18'16,"0"-18"-16,1 17 15,-36-17 1,17 18-16,-34 0 16,-18-18-16,17 0 15,18 17 1,0-17-16,0 0 16,18 0-1,0 0 1,0 0-16,17 0 15,0 0-15,-17 0 79,17 0-64,-17 0 157,-18 0-156,-35 0-1,35-17 1,0-1-16,36 18 16,-1 0-1,0 0-15,1 0 16,-19-18-16,1 18 15,17 0 1,1 0 0,-1-17 62,36-19 141,17 19-204</inkml:trace>
</inkml:ink>
</file>

<file path=ppt/ink/ink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1:37.1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19420 11201 0,'-17'0'78,"17"17"-63,0 1 17,0 0 46,17-18-63,1 0-15,17 0 16,1 0 0,-19 0-16,1 0 15,0 0 1,-71 0 296,0-18-296,-18 18-16,36 0 16,-18-18-16,0 18 15,0 0 1,35 0-16,-17 0 15,53 0 235,17-17-250,36-36 16,-1 17-16,-34-16 16,-19 52-1,1 0-15,-1-18 16,-17 0 296,0 1-296,18-1 0,-18 0-1,0 1 110,-18 17-125,1-36 16,-1 36 0,1 0 93,-1-17-109,0 17 16,-17 0-1,-18 0-15,-18 0 16,19 0-16,-19 0 15,36 0 1,-18-18-16,18 18 16,-1 0-16,-17 0 15,18 0 1,-18 0-16,35 0 16,1 0-16,-1 0 15,1 0 1,-36 0-16,35 0 15,-17 0 1,17 0 0,-17 0-1,-18 0 1,35 0-16,-17 0 16,0 0-16,-1-17 15,1 17 1,18-18-16,-1 18 15,0 0 17,1 0-17,-19 0-15,19 0 16,-1 0 62,-35 0-62,36 18-1,-1-18-15,0 17 16,-17-17 0,0 18-1,35-1 1,-18 1-1,0 0 1,18-1-16,-17 1 16,-1 0-1,18-1 1,0 1-16,-18-18 16,18 18-1,0 34 1,0-34-1,18 0 1,0-1-16,-1-17 31,1 18-15,0 0-16,17 17 16,-17-17-16,17 17 31,-17-35-31,17 18 31,-18-1-31,1-17 16,17 0-1,-52 0 517,-1 0-532,0 0 31,1 0-16,17-35 1,0 17 0,0 1-16,17 17 156,19 0-140,-19 0-1,1 0-15,17 0 16,-17 0 31,0 0-32,-1 0-15,1 0 16,-53 0 234,17 0-234,0 0 62,-17 0-47,35 17-15,-18-17-16,1 0 15,-1 0 1,36 18 109,-1-18-125,19 18 15,-19-18 1,1 0-16,17 0 16,-17 0-16,-1 17 15,1-17 1</inkml:trace>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1:40.6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19579 10901 0,'18'0'172,"17"0"-172,-35 17 63,0 1-48,-18-18 1,1 18 125,-18-18-141,17 0 31,-17 0-15,17 0-16,0 0 15,1 0 1,-19 0-16,1 0 15,0 0-15,0 0 16,17 0 0,18-18-1,-18 18-15</inkml:trace>
</inkml:ink>
</file>

<file path=ppt/ink/ink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1:42.5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19350 11077 0,'0'-17'15,"0"-1"32,-53 18-31,18 0-1,-1 0 1,-17 0-16,18 0 16,0 0-16,0 18 15,17-18 1,0 0-16,1 0 15,-1 0-15,0 0 94,1 0-63,-1 0 32,-35 0-63,36 0 16,-1 0-1,0 0 1,-17 0-16,0 0 15,-18 0 1,35 0-16,1 0 16,-1 0-1,0 0 1,1 0 0,-19 0-1,19 0 32,-1 0-31</inkml:trace>
</inkml:ink>
</file>

<file path=ppt/ink/ink5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2:05.5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19720 12665 0,'53'0'93,"-35"0"-77,35 0-16,-36 0 31,1 0 1,0 0-32,-1 0 93,19 17-93,16 1 16,-34-18 0,0 0-16,-1 18 15,1-18 32,17 0-16,-17 0-31,0 0 16,-1 0-16,1 0 31,17 0-15,0 0-16,1 0 15,-1 0 1,0 0 0,-17 17-16,0-17 15,-1 0 17,1 0-32,-1 0 31,1 0 94,-36 0-78,1 36-47,-18-36 15,-1 35-15,-17-18 16,0-17 0,18 0-1,-18 0-15,18 0 16,0 0-1,-1 0-15,1 0 16,17 0 0,1 0-1,-1 0 1,1 0-16,-19 0 31,19 0-31,-1 0 78,-17 0-78,17 0 16,0 0-16,-17 0 16,35 18-1,-17-18 1,-19 18 78,19-18-79,-1 0 1,-35 17-16,18 1 15,17 0-15,1-18 32,17 17-17,0 1-15,0 17 32,17-35-32,18 0 15,1 36 1,-1-19-16,0 18 15,53 1-15,-17-36 16,0 35 0,34-35-16,-34 0 15,0 0-15,-36 0 16,0 0 0,-17 0-16,-1 0 15,1 0 32,0 0-47,-1 0 16,1 0-1,0 0-15,-1 0 16,18 0-16,1 0 16,-19-18-1,1 18-15,0 0 16,-18-35 203,0 17-188,-18 18-16,18-17-15,0-1 32,0 1 15,0-1-32,0 0 1,0 1-1,0-19-15,0 1 16,0 0 0,0 17 281,0-17-297,0 17 15,0 1 1,0-1 343,0 0-359,0 1 16,0-1 249,0 0-249,18 18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08.1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21202 7955 0,'0'18'125,"-53"105"-110,-18 36 1,1-18-16,-36 35 16,36-17-1,-19 18-15,36-36 16,1-35 0,-1-18-16,17-71 15,36 19 1,-17-19-16,87-34 203</inkml:trace>
</inkml:ink>
</file>

<file path=ppt/ink/ink6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2:51.5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9631 9102 0,'176'-18'266,"124"-53"-266,-88 54 0,35-1 16,-53 1-1,-88 17 1,70-18-16,-88 18 15,-17 0-15,-36 0 16,-17 0 0,-1 0 62,19 0-63,34 0-15,36 0 16,17 0 0,19 0-16,-54 0 15,-18 0-15,-34 0 16,-1 0 0,71 0 155,52 0-155,19-18-16,17 1 16,-53-1-1,-18 0-15,-70 18 16,0-17-16,-35 17 16,0 0 77,-1 0-93,54-18 16,-1 18-16,-17 0 16,18 0-1,-18 0-15,-18 0 16,18 0 124,35 0-140,0 0 16,36 0 0,-54 0-16,1 0 15,-36-18-15,-17 18 125,-1 0-109,1 0 0</inkml:trace>
</inkml:ink>
</file>

<file path=ppt/ink/ink6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4:31.7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10072 9013 0,'-88'0'78,"-36"0"-62,1-17-16,34-1 16,19 1-16,-89-19 15,71 19 1,17-1-16,36 18 15,18-18-15,-19 1 16,-17 17 0,18 0-16,17 0 15,1 0 1,-1 0 0,18-18-16,-18 18 15,1 0 1,-1 0-16,1 0 15,-1 0 1,0 0 0,1 0 15,-36 0 0,17 0-31,1 18 0,-18-18 31,18 0-31,-18 17 16,18-17-16,17 0 16,0 18-1,1-18-15,-1 0 16,1 0 31,-1 0-32,36 0 142,-1 0-95,54 0-46,-1 0-16,-17-18 15,0 18-15,35-17 16,-35 17 0,35 0-16,-17 0 15,-18 0 1,-18 0-16,-17 0 16,0 0-16,17 17 15,-18-17 1,1 0-16,0 0 15,-1 0-15,1 0 32,0 0-32,-1 0 31,19 0-15,-1 0-16,-35 18 15,17-18-15,1 0 16,17 0 46,-17 18-62,17-18 16,-17 17-16,0-17 16,-1 0 15,1 18-16,-1-18 17,19 0-17,-19 0 1,1 0 15,-53 0 110,-1 0-141,-16 0 15,16 0-15,-34 0 16,17 0 0,0 0-16,-35 0 15,52 18 1,-16-18-16,-1 0 16,17 0-16,-17 0 15,-17 0 1,17-18-16,-18 0 15,-17 1-15,35 17 16,18 0 0,17 0-16,-17 0 15,-18 0-15,18 0 16,-36 0 0,-35-18-16,18 18 15,35-18-15,0 18 16,1 0-1,34 0-15,0-17 16,1 17 0,-1 0-16,-17 0 15,17 0 1,0 0-16,1-18 16,-1 18-1,-35 0-15,0 0 16,0 0-1,-17 18-15,-1-18 16,36 0-16,-18 0 16,18 0-1,-18 0-15,-71 35 16,1-17-16,88-18 16,-1 0-1,1 0 1,-71 17-16,53 1 15,18 0 1,0-18-16,0 0 16,-36 0-1,0 0-15,19 0 16,16 0-16,1 0 16,17 0-1,-17 0-15,17 0 16,-17 0-16,0 0 15,-18 0 1,0-18 0,0 18-16,-35 0 15,35 0 1,0 0-16,0 0 16,18 0-16,-18-18 15,0 1 1,0-1-16,0 0 15,0 18-15,0-17 16,18-1 0,17 18-1,1 0 1,-18 0 0,-1 0-16,-17 0 15,-17 0 1,-36 0-16,53 0 15,-18 0-15,1-18 16,-18 1 0,-36-18-16,-34-1 15,16 19-15,19-1 16,-53 18 0,-18 0-16,35 0 15,53 0 1,18 0-1,-36 0-15,1 0 16,-1 0-16,18 0 16,18 0-1,18 0-15,34 0 16,1 0 0,-18 0-16,36 0 15,-19 0-15,19 0 31,-19 0-31,19 0 16,-1 0-16,1 0 31,-1 0-15,0 0 0,1 0-1,34 18 220,54-1-220,-54-17 1,54 36-16,-36-19 15,18-17-15,-35 0 16,17 18 0,0-1-16,18-17 15,-35 0-15,0 0 32,-1 0-1,1 18-31,-1-18 15,1 0 1,0 0-16,-1 0 94,1 0-79,0 0-15,-1 0 16,19 0 0,-1 0-1,35 0-15,1 0 16,-18 18-16,-18-18 31,-17 0 47,-1 0-62,1 0-16,0 0 16,-1 0-1,19 0 16,-1 0-31,88 0 16,19 0 0,-37 0-16,1 0 15,35 0 1,0 17-16,18-17 16,18 0-16,-36 0 15,0 0 1,-53 0-16,-17 0 15,34 0-15,-34 0 16,-1 0 0,1 18-16,35-18 15,-18 18 1,18-18-16,-18 17 16,18 1-16,-36-18 15,1 0 1,0 0-16,34 0 15,-16 0-15,34 0 16,1 0 0,17 0-16,0-18 15,-18 18 1,36 0-16,-36 0 16,19 0-1,-37 18-15,-34-18 16,17 0-1,-17 0-15,-1 0 16,54 18-16,-18-18 16,-18 0-1,0 0-15,-35 0 16,53 0 0,0 0-16,-18 0 15,-18-18-15,1 18 16,-36 0-1,18 0-15,0 0 16,0 0-16,35 0 16,18-18-1,-18 18-15,36 0 16,-1 0 0,-35-17-16,36 17 15,-18-18-15,-1 18 16,1 0-1,-18 0-15,-17 0 16,35 0 0,-36 0-1,1 0-15,35 0 16,0 0-16,-1 0 16,-16 0-1,16 0-15,1 0 16,0 0-16,35 0 15,-17 0 1,34 0-16,-16 0 16,16 0-16,-34 0 15,52 0 1,1 0-16,-1 0 16,0 0-1,18-35-15,0 17 16,0-35-16,-35 53 15,0-17 1,0-1-16,-1 0 16,1 1-16,-18 17 15,-17-18 1,-1 18-16,-52-18 16,52 1-16,-17 17 15,18-18 1,-36 18-1,18-18-15,35 1 16,-18-1 0,1 0-16,-36 18 15,18-17-15,-71 17 16,35 0 0,-17 0-16,0 0 15,-17 0 1,34 0-16,36 0 15,0 17-15,17-17 16,1 0 0,-1 0-16,-35 18 15,18 0-15,-18-18 16,1 17 0,-36-17-16,-18 0 15,18 18-15,-36-18 16,1 0-1,0 0 32,17 18-47,-17-18 32,-1 0-17,18 0 1,-17 17-1,0-17 1,17 0-16</inkml:trace>
</inkml:ink>
</file>

<file path=ppt/ink/ink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4:44.652"/>
    </inkml:context>
    <inkml:brush xml:id="br0">
      <inkml:brushProperty name="width" value="0.05292" units="cm"/>
      <inkml:brushProperty name="height" value="0.05292" units="cm"/>
      <inkml:brushProperty name="color" value="#FF0000"/>
    </inkml:brush>
  </inkml:definitions>
  <inkml:trace contextRef="#ctx0" brushRef="#br0">10407 10001 0,'-18'0'78,"1"0"-62,-19-17 0,19 17-16,-1 0 15,-17-18-15,-18 0 16,0 1-1,-35 17-15,17 0 16,-35-18-16,71 0 16,-35 18-1,52 0-15,-53 0 16,18 0 0,18 0-16,18 0 15,-19 0-15,19 18 47,-1-18-16,18 18-31,-18-18 16,18 35 15,0 0-15,0 36-16,0-18 15,36-18 1,-19 0-16,19 1 16,-36-19-16,17-17 15,1 35 1,17-17-16,-35 17 16,35-17-16,-17 0 15,35 35 1,-18-36-16,0 19 15,-17-36-15,35 52 16,-18-34 0,18 17-16,-17-17 15,52 17 1,-71-35-16,19 18 16,-1-18-16,0 0 31,18 0-31,-18 0 15,1 0-15,-19 0 16,19 0 0,-1 0-16,0-18 15,-17 1-15,17-1 16,-17 18 0,-1 0-1,-17-18 1,18 1-1,-18-1 1,0-17 0,0-18-1,0-18-15,0 1 16,0 17-16,0 0 16,0-18-1,0 36-15,0 17 16,-18 1-1,18-1-15,0 1 16,-17-1-16,-1 0 16,-17 1 62,0-19-78,-18 36 15,0-17 1,35 17-16,18-18 16,-18 18-16,1 0 15,34 0 95</inkml:trace>
  <inkml:trace contextRef="#ctx0" brushRef="#br0" timeOffset="3687.33">10336 8590 0,'0'18'16,"0"-1"-1,0 1 1,0 0 0,0-1-1,18 19 1,-18-1-1,18 0-15,-18 0 16,17-17-16,-17 17 16,18-35-1,-18 18-15,0 0 16,18-1-16,-1 19 31,1-19-31,0 1 16,-1-1-16,1 1 15,-1 0 17,1-1-1,17 1-15,-17 0-16,0-1 15,-1-17 1,19 18-16,-19 0 15,18-1 1,1 1-16,-36 0 16,35-18-16,-17 0 15,-1 17 1,1-17-16,17 18 16,0-18-16,-17 17 15,35 1 1,-18-18-16,-17 18 15,0-1-15,-1-17 16,1 0 0,-1 0-1,1 18 17,0-18-32,17 0 15,0 18 1,-17-1-1,35-17-15,-18 18 16,18 0-16,-18-18 16,-17 17-1,0-17-15,-1 0 16,1 18-16,0-1 16,17 1-1,-18-18-15,36 35 16,0-17-1,-17-18-15,-1 18 16,-17-1-16,17 1 16,0 0-1,-17-1-15,52 18 16,-34 1-16,-1-19 16,0 19-1,-17-36-15,-1 0 16,1 17-16,-18 1 15,35 0 1,-35-1 0,36 1-16,-19-1 15,1 19 1,17-19-16,-17 19 16,17-19-16,-35 1 15,18 0 1,-1 17-16,-17 0 15,36-17-15,-19 17 16,-17-17 0,18-1-16,-18 1 15,17-18-15,-17 35 32,0-17-32,18 0 15,-18-1 1,0 18-16,0 1 15,0-19 17,0 1-32,0 17 15,0-17 1,0 17 0,0-17-1,0 35-15,0-36 16,0 1-1,0 0-15,-18 17 16,18-17 15,-17-1-31,-1 1 16,1 0 0,-19 17-1,36-18-15,-17 1 16,-1-18-16,18 18 15,-18-1 1,-17 1 0,35 0-16,-18-1 15,1-17 1,-18 36-16,17-19 16,-17 1-1,-18 17-15,17 0 16,-16-17-16,34 17 15,-17-17 1,-1 17-16,19-35 16,-1 0-16,0 35 31,1-35-31,-1 18 16,1-18-16,-19 18 15,1-18 1,0 17-16,-1 1 15,1-18-15,-18 18 16,18-1 0,0 1-16,-1 0 15,19-1-15,-1 1 16,-17 17 0,0-17-16,17-1 15,-70 1 1,35-18-16,17 18 15,1-1-15,18 1 16,-1-18 0,0 0-16,1 18 15,-1-18-15,0 17 16,-17 1 0,17-18-16,-17 35 15,18-35-15,-1 0 16,-17 35-1,17-17 1,0-18 0,1 18-1,-19-1-15,19 1 16,-1 0-16,-17-1 16,0 1-1,35 0 1,-18-1-16,0-17 15,1 18 1,17 0-16,-18-1 16,18 1-1,-18-1 1,1 1 15,17 0-15,-18 17 15,18-17-15,-17 17-16,17-17 15,-18 17 1,18-18-16,0 1 16,-18 0 15,18-1-31,-17 19 15,17-19 1,0 1 0,0 0-16,0-1 15,-18-34 157</inkml:trace>
  <inkml:trace contextRef="#ctx0" brushRef="#br0" timeOffset="7512.09">9402 9013 0,'0'0'0,"70"0"16,36 0-16,0 0 15,0 36 1,-18-1-16,0 0 16,0 1-16,-35-1 15,18 18 1,-1-18-16,1 0 16,-18 18-16,17 18 15,18 35 1,1-1-16,-19 19 15,18-1-15,-17 19 16,-36-72 0,18-17-16,-53-35 15,18-1 1,-1-17 0,-17 18-1,36 17-15,-36-17 16,17 17-1,1 18-15,0 0 16,-18-18-16,0 1 16,0 16-1,0 19-15,-36-18 16,1 35 0,0-17-16,-1-18 15,1-18-15,-53 0 16,0-17-1,-36-18-15,1 0 16,-1 0-16,19 17 16,-37-17-1,19 0-15,17-35 16,-17 0-16,17 0 16,53-1-1,0 36-15,18 0 16,17 0-1,0-53 1,-17-17 0,18 17-1,-1-18 1,0 36-16,18 0 16,0 0-1,0 17-15,18 0 16,52 1-16,19-1 15,-1 0 1,18 18-16,-18-17 16,18 17-16,-36 0 15,1 0 1,35 0-16,-71 0 16,0 0-16,-17 0 93,17 0-77</inkml:trace>
  <inkml:trace contextRef="#ctx0" brushRef="#br0" timeOffset="11488.52">10160 8520 0,'-35'0'16,"17"17"-1,0-17-15,18 18 31,0-1 32,-17 1-32,17 0-15,0-1-1,0 1-15,0 0 16,0-1 0,0 1-16,17 0 31,-17-1-31,18 1 16,-18 0-16,18-1 15,-1 18 1,1-17 15,0-18 125,-1 18-140,19-18 0,-19 17-16,1-17 15,17 0 1,-17 0-1,-1 0-15,1 0 16,-18 18-16,35-18 16,-17 0-1,0 0 1,-1 0 0,1 0-1,0 0 1,17 0-1,-18 0 1,1 0 0,0 0-1,-18-18-15,17 18 16,-17-17-16,0-1 31,0 0-15,0 1 15,18 17-31,-18-18 16,0 1-16,0-1 47,0 0-47,0 1 15,0-19 1,0 19-16,0-19 15,0 19-15,-18-36 32,18 35-17,-17 1 17,-1-1-17,0 18 1,1-18-1,-1 1 1,1 17 0,17-18-1,-18 18 63,0 0-78,1-18 16,-19 18 0,19 0-16,-1 0 15,0 0 1,1 0 0,-1 0-1,-17 0-15,17 0 16,1 0-1,-1 0 1,0 0 0,1 0-1,-1 0 1,0 0 31,-17 0-47,17 0 15,18 18 1,-17-18 0</inkml:trace>
  <inkml:trace contextRef="#ctx0" brushRef="#br0" timeOffset="26216.62">13882 8026 0,'0'-18'47,"-18"18"-31,1 0-1,-19 0 48,19 0-63,-1 0 15,-17 0 1,17 0-16,0 0 16,1 18 15,-1-18-15,0 17-1,1 19 1,17-19-16,-18 19 15,1-36-15,-1 17 16,0 1 0,1-1-16,-1-17 15,18 18-15,-18 0 32,18-1-17,0 1-15,-17 0 16,17-1-1,-18 19-15,18-1 16,0-18 0,0 1-1,0 0-15,0 17 16,0-17-16,0-1 16,0 1-1,0 17 32,18-17-31,-1-1-1,1 19 1,17-19 0,-17 19 15,17-36-31,0 0 15,18 17 1,0 1-16,0 17 16,35-35-16,-52 0 15,-1 18 1,0-18-16,1 18 16,-1-18-16,18 17 15,-36-17 1,1 0-16,0 0 15,-1 0 32,1 0-31,0 0-16,-1 0 31,1 0-31,0-17 47,-1 17-47,1-18 16,-1 0-1,1 1-15,-18-19 16,18 1 0,-18 17-16,0 1 15,0-1-15,0-17 16,0 0-1,0-1 1,0 19-16,0-1 16,0-17-1,0 17-15,0-17 16,-18 17-16,18-17 16,0 17-1,-18-35-15,18 36 16,-17-19-1,-1 19-15,18-36 16,-17 35-16,-1-17 16,18 17-1,-18 1-15,18-1 16,-17 18 0,-1-18-16,0 1 31,-17-1 31,17 1-46,1 17 0,-36 0-1,18 0 1,-1 0-16,-17 0 15,36 0 1,-19 0-16,1 0 16,0 0-16,17 0 15,1 0 1</inkml:trace>
  <inkml:trace contextRef="#ctx0" brushRef="#br0" timeOffset="39352.07">13882 6526 0,'0'18'140,"0"17"-124,17-17 0,-17 17-16,0-17 15,18 17 16,-18-17-31,18-1 16,-18 1-16,17 0 63,-17-1-48,18 19-15,0-1 31,-1-17-31,-17-1 16,0 18-16,18-17 16,0 0-1,-18-1-15,17-17 16,-17 18-16,0 0 16,18-18-1,-1 17 1,-17 1-16,18 0 15,0-1 1,-1 1 0,1-1 15,-18 1-31,18 0 16,-1-1 15,1 1-16,-18 0 17,18-18-32,-1 0 15,-17 17-15,18 1 16,17-18 0,-35 35-16,35-35 15,-17 35-15,17-17 16,1 0-1,-19-1-15,1 1 16,17 0 0,18-1-1,-35 1-15,17-18 16,-17 18 0,17-1-16,0-17 15,-17 0-15,-1 18 16,36 0-1,-35-18 1,17 17-16,1-17 16,-1 0-1,-18 18 1,1-18 0,17 17-1,1-17 1,-19 0-16,1 18 15,17-18 1,1 18 0,-19-18-1,18 0-15,-17 17 16,0-17-16,-1 0 16,1 0-1,0 18-15,-1-18 16,-17 18-1,36-18 1,-19 0 0,-17 17-16,35-17 15,-17 0 1,0 18 0,-1 0 15,19-18-16,-36 17-15,35 1 16,-17-18 0,-1 17-16,1 1 15,0 0 1,-1-18 0,-17 17-16,18-17 15,-1 18 16,1 0-15,0-1-16,-1 1 31,-17 0-15,18-1 0,0 1 30,-1 0-46,-17-1 16,18 18-16,-18 1 16,18-36-1,-18 17-15,0 1 16,0 0 0,17-1-1,-17 1-15,0 0 16,0-1-16,0 1 15,0-1 1,0 1-16,0 17 16,0-17 15,0 0-31,0-1 16,0 19-16,0-19 15,0 1 1,0-1-1,0 1 1,0 0 0,-17-18-16,-1 35 15,-17 0 1,17-17 0,0 0-16,-17 17 15,17-18 1,-17 1-16,0 0 15,17 17-15,-17-17 16,17-1 0,1 1-1,-36-18-15,53 18 16,-36-1 0,1-17-16,0 0 15,17 18 1,-35 0-1,36-18-15,-1 17 16,-35 1-16,0-1 16,0 1-1,18-18-15,17 18 16,-35-1-16,36-17 16,-1 0-1,1 0-15,-1 0 16,0 18-16,-35 0 15,36-18 1,-36 17-16,35-17 16,-17 18-1,17 0-15,-17-18 16,17 0-16,-17 17 16,17-17-1,-17 18 1,-18-1-1,53 19-15,-35-19 16,17-17 0,1 18-16,-36 0 15,35 17 1,1-35-16,-19 35 16,19-17-16,-1 0 15,0-1 1,1-17-1,17 18-15,-18-18 32,18 17-32,-18 1 15,1 0 1,-1 17 0,0-17-16,1 17 15,-1-17-15,1-1 16,-1 1-1,18 17-15,-18-17 16,18-1 0,-17 1-16,-1 0 15,0-1 1,18 1 0,-17 0-1,17-1-15,0 1 16,0-1-16,-18 1 15,18 0 1,-18-1-16,18 1 16,0 0-1,0-1-15,-17-17 16,17 18-16,0 0 31,0-1 0,0 1-15,0 17 0,0-17-16,0-1 15,0 1 1,0 0 0,0-1-1,0 1 32</inkml:trace>
  <inkml:trace contextRef="#ctx0" brushRef="#br0" timeOffset="45599.44">14076 9172 0,'0'36'94,"-18"-36"-16,-35-18-62,36 0-16,17 1 31,17 17 125,1 35 94,0-35-250,-18 18 0,0-1 63,-18-17 15,18-17-62,18-1 15,-1 18-16,-17-35 251,18 17-235,-1 18-31,1 0 16,-18-18-16,18 18 78,-18 18-62,0 0-1,0-1 1,-18-17-16,0 0 16,1 0-1,-1 0 16,-17 0-31,17-17 16,1-1 0,-19 18-16,36-18 15,0 1 1,0-1 15,0 0-15,36 36 46,-36 0-46,17-1 0,-34-17 109,34 0-47,1 0 125,0 0-203,-1 0 78,-17 36-62,0-1-16,-17-53 125,-1 1-125,18-1 15,18 18 16,-1 0-15,18 18 0,-35-1-1,0 1-15,0-36 110,-17 1-110,17-1 15,0 0 1,17 36 31,19 0-32,-36-1 1,0 19-16,0-19 47,-18-52 0,0 0-32,1 17-15,17 0 32,17 18-1,1 0-15,-36-17 124,18-19-124,0 19-1,0-1 1,-17 53 47,-1 18-48,18-17-15,0-19 16,-17 19-16,17-19 31,-18-17-31,18 35 203,0 18-187,0-17-16,0-1 15,0-17-15,0-36 79,0-106-64,0 19 1,53 16-1,-18 54-15,-35 17 16,0 36 31,0 70-47,0 1 16,0 16-1,0-69-15,-18-1 16,1-35-16,17 18 15,0-71 48,53-18-47,-18 18-1,18 18-15,-18 0 16,-35 70 31,0 18-32,0 17 1,-17-34-16,-1-1 0,0-17 16,54-54 62,-1-17-78,35 0 15,-52 18 1,0 35-16,-36 0 62,-35 18-46,18-1 0,17-17-1,18-17 63,0-36-78,0 0 16,0 18-16,0-1 31,0 19-15,-17 17 31,-19 35-32,-34-17 1,17-18-16,70-53 94,1 35-94,-18 36 62,0 35-46,-35 17-16,17-17 16,18 0-16,0-35 31,0-54 31,0-16-62,18 16 16,-18 1 0,0 17-16</inkml:trace>
  <inkml:trace contextRef="#ctx0" brushRef="#br0" timeOffset="69896.07">5521 11359 0,'-18'0'47,"-35"-17"-32,36 17 1,-1 0-16,1 0 16,-1 0-16,0 0 15,-17 0 1,17 0-16,1 0 15,-1 0-15,0 0 32,1 0-17,-1 17-15,-17 1 16,17 0 0,1-18-16,-1 17 15,18 1-15,0 0 16,0 17-1,-18-17-15,18 17 16,0-18 0,0 1-1,0 0-15,0 17 16,18 0-16,0-17 16,17 0-1,-35-1-15,35-17 16,-35 18-16,18-18 15,17 18 1,-17-1 0,17 1-1,-17-18 1,17 17-16,0-17 16,0 0-1,1 0-15,-1 18 16,0-18-16,1 0 15,-1 0 1,0 0-16,0 0 16,18 0-16,-17-18 15,-1 1 1,-18 17-16,19-18 16,-19 18-16,1 0 31,-18-17-31,18 17 0,-1-18 15,-17 0 1,18 18 0,-18-17-16,18-1 15,-18-17-15,0-1 16,0 19 0,0-19-16,0 19 15,0-1 1,-18 18-1,18-17 1,-18 17-16,1-18 16,-1 18-1,-17 0-15,17 0 16,-35-18 0,18 18-16,0-17 15,-18 17-15,17-18 16,-34 18-1,17 0-15,-18-18 16,19 1-16,-1-1 16,35 18 15,53 0 219,1 0-250,-19-18 16,36 18-16,0 0 15,-18 0 1,1-17-16,-19 17 15,1 0 17,-1 0 15,19 0-32,-1 0 1,-17 0-1,-1 0 1,1 0 0,0 0-1,-1 0 1,1 0 0,-1 0-1,1 0 16,35 0 1,-35 0-17,-1 0 1,1 0-16,0 0 31,-1 0-15,19 0-16,-19 0 31,1 0-15,17 0 31,-17 0-32,-18 17 1,17-17-16,1 0 15,0 0 1,-1 0 47,36 0 62,-35 0-110,-1 0 1,1 0-1,0 0-15,17 18 16,-17-18 0,17 0-1,18 18-15,17-18 16,36 17-16,18-17 16,17 0-1,0 0-15,-35 0 16,-36 0-16,19 0 15,-37 0 1,-34 18 93,0 17-93,-18-17 0,0 17-16,0 0 15,0 18 1,-36-17 0,19-1-16,-18 18 15,-1-18 1,1 0-16,-18-17 15,18 0-15,-18 17 16,18-35 0,-1 18-16,1-1 15,0-17-15,-1 18 16,1-18 0,0 0-16,17 0 15,-52 0 235,-54 0-250,-17 0 16,-18 0-16,-17-35 15,35 35 1,0 0-16,70 0 16,1 0-16,17 0 15,17-18 1,19 18 0</inkml:trace>
  <inkml:trace contextRef="#ctx0" brushRef="#br0" timeOffset="75664.43">6403 11060 0,'18'17'172,"17"1"-156,-18-1-1,1 19-15,0-19 16,-1-17 0,-17 18-1,18-18 1,0 0 46,-1 0-46,1 18-16,0-18 16,-1 0-16,1 0 15,52 0 79,1 17-94,-18 1 16,17-18-16,36 18 15,-35-18 1,-18 0-16,17 0 16,-34 0-16,-1 0 31,-17 0-31,17 0 15,0 0-15,0 0 16,-17 0 0,35 17-16,0-17 15,0 18-15,-18-18 16,18 0 0,-18 18-16,18-1 15,-18 1 1,18-18-16,-17 17 15,-1 1-15,-17-18 16,17 35 0,0-17-16,-17-18 15,-1 18-15,1-18 16,0 0 0,-1 35 15,1-17-16,-18 17 1,0 0-16,18 18 16,-18-35-1,0-1 1,0 19-16,0-19 31,0 19-31,-36-1 16,19-35-1,-1 17 1,-35 1-16,0-18 16,18 18-1,-18-1-15,18 1 16,-18-18-16,-18 18 16,36-18-1,-18 17-15,0-17 16,0 0-16,0 0 15,0 0 1,-35 0-16,18 0 16,-1-17-16,-17-1 15,17 0 1,18 18-16,-17-17 16,17-1-1,18 18-15,-1 0 16,19-18-16,-1 18 15,-17 0 48,0 0-47,17 0-1,0 0 1,1 18 15,-19 0-15,19-18-1,17 17 17,-18 1 14,0 0-46,18-1 32,-17-17-17,-1 36-15,0-19 16,18 1 0,0-1-16,-17-17 31</inkml:trace>
  <inkml:trace contextRef="#ctx0" brushRef="#br0" timeOffset="80704.01">7391 4639 0,'0'0'15,"70"-35"-15,54 17 0,-36 0 16,18 1-1,35 17-15,18-18 16,-18 18 0,17 0-16,36 53 15,1 18 1,-1-1-16,17 36 16,19 18-1,-54-1-15,-53-35 16,18 18-16,-52 0 15,-19 0 1,18 35-16,-35-71 16,18 89-16,-36-18 15,18-35 1,-35 0-16,-1-36 16,-17 54-16,0-36 15,-17 36 1,-36-1-16,-18-35 15,1-17 1,-1-36-16,1-35 16,-54 0-16,-17-18 15,-53-52 1,-35-18-16,17 17 16,-53 1-16,18 34 31,89 1-31,34 0 15,54-1-15,34 36 16,19-35 0,-18-18-16,35-17 15,-18-89-15,18-17 16,0-54 0,0-34-16,18 87 15,-1-34-15,18 34 16,-17 54-1,17-1-15,-35 89 16,0 17-16,0 36 94</inkml:trace>
  <inkml:trace contextRef="#ctx0" brushRef="#br0" timeOffset="83623.28">10266 9737 0,'53'-18'109,"17"0"-93,19 18-16,16-17 16,1-1-16,-35 18 15,-18 0 1,0 0-16,-1-18 16,-16 18-16,-19 0 15,19 0 1,-1 0-16,18 0 15,0 0-15,0 18 16,17 0 0,1-1-16,17-17 15,-17 18-15,-36-18 16,0 18 0,0-18-16,1 17 15,-19 1 1,19 0-1,17 17-15,-18-18 16,0 19-16,0-1 16,-17 18-1,17-35-15,-17 17 16,0-17 0,-1 17-16,1 18 15,-1 0-15,1-18 16,-18 53-1,0 18-15,18-18 16,-1 18-16,-17-53 16,0-18-1,0 0-15,0-17 16,0 17-16,0 1 16,-17-1-1,-1 0-15,18 0 16,-35 36-1,0-18-15,-1-18 16,1 0-16,0-17 16,-18 17-1,18-17-15,-1 17 16,-17-35 0,0 18-1,-17 17-15,17-17 16,18-18-16,-18 0 15,-18 18 1,18-1-16,-17-17 16,34 18-16,-17-18 15,18 0 1,0 0-16,-36 0 16,18 0-16,-17 0 15,-1 0 1,-34-18-16,-1 1 15,35 17 1,18-18-16,-17 0 16,-1 1-16,-35 17 15,36-18 1,-1 0-16,18-17 16,-17 0-16,17 17 15,-18-35 1,36 36-16,0-19 15,-1 36-15,19-35 16,-1 35 0,18-35-1,-18 35-15,1-36 16,17 1 0,-18-18-16,1 0 15,-1 0-15,18 1 16,0 16-1,0-34-15,0 34 16,0 1-16,0-18 16,0 0-1,35-17-15,-17 17 16,-1 0 0,36-35-16,0 35 15,-17-18-15,34 36 16,-35-18-1,36 18-15,-53-1 16,-1 19-16,19-1 16,-19-17-1,18 17-15,1 1 16,-1-1-16,18 0 16,0 1-1,0-1 1</inkml:trace>
  <inkml:trace contextRef="#ctx0" brushRef="#br0" timeOffset="-199113.44">7320 9402 0,'35'35'0,"-17"0"15,0 53 1,-18 18-16,0-53 16,0-18-1,0-17 1,-18-18 46,18-35-46,0 17 0,0-17 15,18 35-15,-1 0-1,-34 0 79,-1 0-78,18-18 15,0 0-16,0 1-15,18 17 63,-18 17-47,0 1-16,0 0 15,0 17 1,0-17-1,-18-18 1,0 0 0,1 0 31,17-53-47,0 17 15,0 19-15,0-1 16,17 18 15,1 0-15,0 18-16,-18 35 15,17-18 1,-17 0 0,0-17-1,-17-18 16,-1 0-31,-17-18 16,35 1 0,35 17 77,-17 0-61,-18 35-17,0-17 1,-36-18 15,19 0-15,-1 0-16,-35-36 31,18-52-31,0 35 16,17 18-1,18 0-15,0 17 16,35 18 15,18 0-15,0 0-16,-18 18 15,1-1-15,-19-17 32,-17 18-32,18 0 15,-18-1 1,0 1-16,0-1 16,-18-17 15,1 0-16,17-17 110,0-18-93</inkml:trace>
  <inkml:trace contextRef="#ctx0" brushRef="#br0" timeOffset="-198959.77">7391 9596 0,'-18'0'47,"-17"0"-31</inkml:trace>
  <inkml:trace contextRef="#ctx0" brushRef="#br0" timeOffset="-197720.99">7373 8731 0,'0'18'46,"0"70"-30,0 71-16,0-36 16,0-34-16,0 16 15,0-52 1,0-35-16,0 0 16,0 17-1,0-18-15,0 19 16,0-19-1,0 19-15,0-1 16,18-35 0,-18 35-16,0 18 15,0-18 1,0 18-16,0 0 16,0-18-1,0 1-15,0-1 16,0 0-1,0 18 1,0 0-16,0 0 16,0-18-1,0 18-15,-18-35 16,18 0 0,0-1-16,0 1 15,0-1 1,0 19-16,0-1 15,0-17 1</inkml:trace>
  <inkml:trace contextRef="#ctx0" brushRef="#br0" timeOffset="-196233.07">14199 12629 0,'18'0'125,"17"0"-109,1 18-16,-19-18 15,1 35 1,-1 18-16,-17-17 16,0-19-16,0 1 15,0 17 1,-17-35-16,-1 0 15,-17 0 1,17-18 0,-17-17-1,17 0-15,18 17 32,18 18 46,0 0-63,-1 0-15,1 0 16,-18 18 0,0 0-1,0-1 1,-18-17 15,1 0-15,-1 0-16,-17-35 15,35 17 1,0 1 0,0-1-1,0-17-15,17 35 31,1 0-15,0 0 125,-18-36-126</inkml:trace>
  <inkml:trace contextRef="#ctx0" brushRef="#br0" timeOffset="-195272.66">14323 12206 0,'0'106'63,"0"-18"-47,-18-17-16,18-1 15,0-17 1,0-18-16,0 1 31,0-1-31,0 0 16,0 1-16,-17 16 15,17-16 1,0 17 0,0-18-1,-18 0-15,18 18 16,0-35-1,0-1 1,0 1-16,0 0 16,0-1-1,0 1-15,0 0 16,0 35 0,0-36-16,0 18 15,0-17 1,0-36 249</inkml:trace>
</inkml:ink>
</file>

<file path=ppt/ink/ink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37:37.723"/>
    </inkml:context>
    <inkml:brush xml:id="br0">
      <inkml:brushProperty name="width" value="0.05292" units="cm"/>
      <inkml:brushProperty name="height" value="0.05292" units="cm"/>
      <inkml:brushProperty name="color" value="#FF0000"/>
    </inkml:brush>
  </inkml:definitions>
  <inkml:trace contextRef="#ctx0" brushRef="#br0">13564 7461 0,'0'18'62,"0"0"-46,-17 17-16,17-18 15,-18 19 1,0-1-16,1-17 16,17-1-1,0 1 79,0 0-78,0-1-1,0 1 1,0-1 46,17 19-15,19-19-31,-36 1-16,35 0 15,0-18 1,-35 17-16,35-17 109,1 18-93,34-18 0,-17 0-1,-35 0-15,0 0 16,-1 18 0,1-18-16,-1 0 15,19 0-15,-1 0 31,-17 0-31,35-18 16,-36 0 0,1 18-16,-1 0 15,-17-17 1,18 17 0,0 0-1,-1-18 1,1 0-1,0 1 1,-1 17 0,1-36-16,0 1 15,-18 18 1,17-19-16,1 1 16,-18 17-1,0 1-15,0-1 16,0 0-16,0 1 31,0-1-15,0 1-1,0-1 1,-18 18 0,1-18-1,-1 18 1,-17-17-1,35-1 1,-36 18-16,19-35 16,-1 35-16,0-18 31,-17 18-31,18 0 31,-1 0-31,-17-18 16,-1 18-1,1 0-15,0 0 16,17 0 0,1 0-16,-19 0 15,19 0 17,-1 0-32,-17 0 15,-18 18 1,35 0-16,0-1 15,-34 1 1,34 0-16,0-18 16,-35 35-1</inkml:trace>
  <inkml:trace contextRef="#ctx0" brushRef="#br0" timeOffset="35831.71">5450 7232 0,'18'0'94,"17"0"-94,-17 0 16,17 0-1,36 18-15,17 17 16,35 18-16,-34-18 16,-19 0-1,-17-17-15,0 0 16,-53-1 0,18-17-16,17 0 125,0 36-94,18-19-16,18 1-15,-1 17 16,-17-35 0,0 35-16,0-35 15,-35 0 1,17 18-16,-35 0 31,18-18 188,-18-18-203,0-35-1,0 18-15,0-18 16,0 18-1,0-1-15,0 19 16,0-1 0,0 0-16,0 1 15,0-1 1,0 0-16,0-34 16,0 16-1,0-17-15,0 18 16,0 0-16,0 0 15,0 17 1,0 0-16,0 1 16,0-19-1,0 1-15,0 0 16,0 0 0,0-1-16,0 19 15,0-1 1,0 0-16,0 1 15,0-1 1,0 0 0,0 1-16,0-18 15,17 17 1,1-17-16,-18 17 16,18 0-1,-18 1-15,0-19 31,17 36-31,1-17 32,-1 17-17,19-18 1,-19 18 15,19 0-31,-19 0 63,19 18-32,-19-1-31,1 19 31,17-19-31,-35 1 16,18 17 62,-1-17-62,1 0-1,-18-1 1,18-17-16,-18 18 15,35 17 17,0-17 15,-17-1-32,-1 1 1,1-18-16,0 18 15,-1-18 1,1 0 0,17 0-1,-17-18-15,17 0 16,1 1 0,-1-1-1,-18 0-15,1 1 16,-18-1-1,35 1-15,-35-1 16,18 18 0,-18-18-16,18-17 15,-18 17 1,0 1 0,17 17 77,1 0-93,17 0 16,-17 0 0,-1 0 30,1 17-30,35 19-16,-35-1 31,-1-17-31,-17-1 47,18-17-31,0 18-1,-18-1 1,17-17 0,1 18-16,-1-18 31,1 0 0,17 0-31,-17 0 16,35 0-1,-18 0-15,36 18 16,-36-18 0,18 0-16,-35 17 15,-1-17 1,1 0-16,0 0 47,34 0-32,-34-17 1,17 17-16,-17-36 16,0 36-1,-1-17 17,1 17-17,0 0 1,17 0-16,-35-18 15,35 18 1,-17 0 47,17 18-48,-17-1 1,-1 36-16,1-17 15,-18-19 1,18 1-16,-1-18 109,18 0-109,-17 0 16,17 0 31,1-18-31,-36-35-1,17 18-15,1 0 16,0 0-1,-18-1-15,17 19 16,1-1 0,-18 0-1,0 1 1,18-1-16,-1-17 16,-17 17-1,0 0 1,18 1 15,-1 17 63,19 0-79,-19 0 1,1 17-16,17 36 16,-17-35-1,0 17 1,-1-17 0,1 17-16,-18-17 31,0 0-31,17-1 15,-17 1-15,18-18 63,0 0-63,-1 0 16,-17 17-1,36 1-15,-19-18 31,36 35-31,0-17 16,-18 0 0,36 17-16,0-17 15,-36-18-15,18 17 16,-18 1 0,18-1-16,-18-17 15,-17 18 1,17 0-16,18-1 15,-35 1 1,17 0-16,18 17 16,17 0-1,-17 0-15,18 1 16,-36-19 0,-17 1-16,35 17 15,-18-35 1,-17 18-16,-1-18 15,19 18-15,-19-18 32,1 0-17,-1 0 32,1 0-16,0 0-15,17-36 0,-17 1-16,-1 0 15,19-1-15,-19 19 16,1-18 0,0 17-16,-1 0 15,1-17 1,-18 17-16,17 1 15,1-1 1,-18 0-16,0 1 16,18 17-1,-18-35 17,17 35-32,-17-18 15,0 0 1,18 1-16,-18-19 15,18-17 1,-18 36 0,17-36-16,-17 35 31,0 1-31,0-1 31,0 0 32,18 1-48,0 17 32,-1 0-47,1 0 31,-1 0-31,1 0 16,0 0 0,-1 0 15,1 0 63,0 0-79,35 0-15,-18 17 16,-35 1 0,17-18-16,1 0 15,0 0 32,-1 18-31,1-18-1,-18 17-15,18-17 16,-1 0 0,19 0-16,-19 18 15,18-18 1,1 18-16,-1-1 15,-17-17 1,17 0-16,-35 18 31,18-18 47,-1 0-78,1 0 16,17 0 0,18 17-16,-18 1 15,1-18 1,-1 0-16,-17 0 16,-1 0-1,1 0 1,35 0 31,-18 0-47,-17 0 15,17 0 1,0 0-16,-17-18 16,0 18-1,-18-35 1,35 35-16,-35-17 15,0-1 17,35 0-17,-35 1 1,18 17 0,-18-18-16,35 18 15,-35-18 1,18 18 15,-1 0-15,19 0-1,-1-17-15,18 17 16,-36 0-16,19 0 16,-19 0-1,1 0 1,0 0-1,-1 17-15,18 19 16,-17-36 0,0 17-16,-1-17 62,19 18-46,17 0-1,-18-18 1,-18 0 0,19 17-1,-19-17-15,19 0 16,-1 0 0,-17 0-16,-1 0 15,1 0 1,0 0-16,-1 0 15,36 0 1,-35 0-16,17 0 16,-17 0-1,17 0-15,-17 0 16,-1 0 0,1 0-16,17 0 15,-17 0 1,-1 0-16,1 0 15,0 0 1,17 0 62,-17 0-62,-1 0 93,36-53-109,-18 53 16,18-35-1,-17 17-15,17-17 16,-18 17 0,18 18-16,-36 0 15,1-17 1,0 17 15,-1 0-15,36 17-16,-18-17 31,1 18-31,-36 0 16,17-18-1,1 0 48,-18 17-32,18 1-31,-18 0 16,17-18-1,1 0 63,17 0-62,18-18-16,-18 0 16,-17 1-1,17-1-15,-17-17 16,0 17 0,-1-17-16,19 0 15,-19-1 1,1 1-1,-1-18-15,1 35 16,0-17 0,-1 0-16,-17 0 15,18 17 1,0-17-16,-18 17 16,0 0-16,0 1 15,0-1 1,0 0-16,0 1 15,0-1 1,0-17-16,17-36 16,-17 36-1,0 17-15,18-17 16,-18 0 0,0 17-16,0 1 15,0-19 1,18 19-16,-1-1 15,-17 0 1,0 1-16,18 17 31,-1-35-31,1 17 16,-18 0 0,18 1-1,-1-19-15,1 36 16,-18 18 203,0 17-204,18 1-15,-18-19 16,0 1-1,0-1 1,0 1-16,17-18 156,19 0-140,34-35 0,-35 17-16,1 1 15,-19-1 1,19 0-16,-36 1 15,17 17 1,1 0-16,0-18 31,-18 0-15,17 1 0,1-1-16,-18 0 15,0 1 1,17 17-1,-17-18 17,18 18 61,0 0-77,-1 53 31,1 0-31,-18 0-1,18-18-15,-18-17 16,17-1-1,-17 1-15,0 0 16,0-1 0,0 19 31,18-36-47,-18 17 15,35 19 1,-17-19-16,17 18 15,0 1 1,1-19-16,17-17 16,-18 0-1,18 0-15,0 0 16,-18 0-16,0 0 16,18 0-1,18 18-15,-1-18 16,1 18-1,17-18-15,-53 17 16,18-17 0,-17 18-16,-19-18 15,1 0 1,-1 0-16,1 18 16,17-1-1,-17 1-15,35 17 16,-18-17-1,-17-1-15,17 1 16,-17 0 15,-1-1-31,-17 1 16,18 0 0,0-1-16,-1-17 15,1 36 1,0-36-16,-1 17 15,1-17 1,-1 0-16,-17 35 16,18-35-1,17 0-15,-17 0 16,17 0 0,-17 18-16,17-18 15,0 18-15,1-1 16,34-17-1,-17 18-15,-17-18 16,-1 0 0,0 0-16,-17 18 15,17-18 1,-17 0-16,-1 17 16,19-17-1,52 18 1,-35 0-16,17-1 15,1 1 1,17-1-16,-35-17 16,0 18-1,-18 0-15,0-18 16,1 0 0,-19 0-16,1 0 15,35 17 63,-18-17-62,0 0 0,18 18-16,-35-18 15</inkml:trace>
  <inkml:trace contextRef="#ctx0" brushRef="#br0" timeOffset="43992.13">5521 7497 0,'0'-18'141,"-18"0"-141,1-17 15,-1-18 1,-17 18-16,17-1 16,1 19-1,17-1-15,0 1 78,-18-19-62,18 19-16,0-1 16,0-17-16,0 17 15,18-35 1,17 18-16,-35 0 15,17 17 1,1-17-16,0 35 16,17-36-1,0 36-15,18-17 16,0-1 0,0 1-16,-18 17 15,-17-18 1,0 18-16,-1 0 62,18 35-46,-17-17 0,-18-1-16,18-17 15,-1 18 1,-17 0-1,0-1-15,0 1 16,0 17 0,0 1-16,0 16 15,0-16 1,-35 34-16,-18 18 16,18-35-1,17 0-15,-17-17 16,17-19-1,1 1 1,-1-18 0,0 0-1,1 0 17,-1 0-32,1 0 15,-1 0 1,-17-18 31,-1-35-32,1 18-15,17-18 16,1 35 0,17 1-1,0-1-15,0 1 47,-18-19-31,18 1-16,0 17 15,0-17 1,0 0-16,0 0 16,0-1-1,0-17-15,18 36 31</inkml:trace>
  <inkml:trace contextRef="#ctx0" brushRef="#br0" timeOffset="46176.52">13370 7497 0,'18'0'109,"35"-18"-109,0-17 16,-18 35 0,18-18-16,17 0 15,-17 1 1,-17 17 0,-19 0-16,1 0 15,0 0 32,-1 0-16,1 0-15,17 0 0,18 0-16,-35 0 15,-1 0-15,1 0 16,0 17 109,-1 1-110,19 17 1,-19-17 0,1 17-16,-1 0 15,-17 18 1,0-17-16,0-19 16,0 1-1,0 35-15,0-36 16,0 19-1,0-1-15,-17 0 16,17 1 0,-18-1-16,18-17 15,-17-18 1,-1 0-16,0 0 16,1 0-1,-1 0 1,0 0-1,1 0 1,-19 0 0,19 0-1,-1 0-15,1-18 16,17 0 0,-18 18-16,0-17 31,1-1-31,-1-17 15,0 17 1,1-17-16,17 17 31,0 0 1,-18 18-17,18-35 1,0 0-1,0 17 1,0 1 0,0-19-1,18 1 1,17 17-16,0-17 16,1 18-1,-1-19-15,18 19 16,0-1-1,-36 0-15,19 18 16,-1-17 0,-18 17-16,1-18 15,0 18 1,-1 0-16,1 0 16,0 0 62,-1 0-63,1 18-15,0-18 16,-18 17 0,17 1-16,-17 17 15,0 1 1,0 16-16,0-16 15,0-1 1,-17 36-16,-19-36 16,1 0-1,0 0-15,-1 1 16,19-19 0,-18 1-16,17-18 15,0 18-15,-17-18 16,17 0-1,1 17-15,-1-17 16,0 0 0,1 0-1,-1 0 1,1 0 46,-54 18-46,-88-71 0</inkml:trace>
  <inkml:trace contextRef="#ctx0" brushRef="#br0" timeOffset="65432.28">8590 7003 0,'0'0'0,"-18"35"16,1 35-16,-18-17 15,35 0-15,-36 18 16,36-18-1,-17 0-15,17 17 16,0 1 0,0-18-16,0 17 15,0 1 1,17-36 0,-17 0-16,18 1 15,0-19 1,-1 19-16,-17-19 15,18 1 1,-1 35-16,19-36 16,-1 19-1,53-1-15,-17 0 16,-18-17 0,35 0-16,-35-18 15,35 0 1,-17 0-16,34 0 15,-34 0-15,17 0 16,0 0 0,-17-36-16,-1 1 15,-34 17 1,17 1-16,-18-19 16,0 1-1,-17 0-15,-1-18 16,19 0-1,-36-35-15,17 35 16,-17 0 0,0 18-1,0 17-15,0-17 16,0 17 0,0 1-16,0-19 15,0 1 1,0-36-16,-53 18 15,18 1 1,-35-1-16,34 35 16,1 0-1,17 1-15,-34-1 16,-1 18 0,-71-18-16,-35-17 15,-17 0-15,17 17 16,36 1-1,-18 17-15,35 0 16,18 0 0,35 0-16,17 0 15,36 17 17</inkml:trace>
</inkml:ink>
</file>

<file path=ppt/ink/ink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8:44.0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7549 12471 0,'0'0'0,"-123"-18"16,-71 18 0,-53 0-16,-88 18 15,88 35-15,-18-18 16,36 18 0,17 17-16,-35 1 15,-123 88 1,35-71-16,-106 88 15,-88-35 1,0 36 0,35-1-16,-36 36 15,160-36 1,141-52-16,52-18 16,19 17-1,87-35-15,-17 18 16,35 0-1,0 0-15,18 52 16,35-52 0,0 18-16,0-1 15,0-17 1,0 35-16,17-17 16,19-1-16,52 53 15,0-17 1,53-35-16,0 17 15,-52-53 1,16 0-16,19 18 16,52 18-1,53 17-15,71 0 16,141-35 0,36 35-16,69-53 15,54 0-15,-159-88 16,-53 0-1,-53 0 1,-35 0 0,-53 0-16,18 0 15,-18-18 1,35 18-16,-35 0 16,0-17-16,-53-1 15,-18-17 1,-35 35-16,0-35 15,53-1 1,0 1-16,0-36 16,36 19-1,17-19-15,-106 0 16,-18-34 0,-52 16-16,-1-34 15,-34 17-15,-19-17 16,1-1-1,0-17-15,-1 0 16,1 0 0,-1 35-16,-17-35 15,18-18 1,-18-17-16,0-36 16,0 36-1,-18-18-15,-17 53 16,0-18-1,-18 88 1,18-17-16,35 53 16,-36 0-1,19-1-15,-18-34 16,-18 34 0,-18-34-16,53 52 15,-17-35 1,0 53-1,35-17-15,-18 17 32</inkml:trace>
</inkml:ink>
</file>

<file path=ppt/ink/ink6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8:46.0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22437 11642 0,'0'0'0,"-124"-18"16,-35 0-1,-35 18-15,-35 0 16,-18 0 0,-53 18-16,-70 35 15,-36 0 1,0 35-16,54 36 16,52-36-1,123 18-15,72-36 16,16 18-16,1 18 15,35 0 1,0 0-16,0 17 31,-17 18-31,17-17 16,0-1-16,0 1 16,36 35-1,-1 52-15,18 54 16,18-36-1,-1-17-15,1-53 16,-18-18 0,17-36-16,1 72 15,0-36 1,17 0-16,0 18 16,53 35-1,-17 53-15,70-18 16,-53-35-16,1 0 15,-1-35 1,-18-18-16,1-35 16,-1-18-1,-17-17-15,0-1 16,35 1 0,-17-36-16,-18-17 15,17 17 1,-17-17-16,0-18 15,18 0 1,35 17-16,35-17 16,18 0-1,35 0 1,0-17-16,35-36 16,-17-53-1,-18-53-15,-36 0 16,-69-17-16,-37 35 15,19 0 1,-36 17-16,18-17 16,0 53-1,18-53-15,17 35 16,-18-35 0,-34 17-16,-1-70 15,-17 53 1,-1-53-16,36-17 15,-53 17 1,18 0-16,-1 17 16,-17-35-16,0 36 15,-17 17 1,-1 18-16,-17 18 16,0-1-1,17 71 1,0-35-16,1 35 15,-1 0 1,18 36-16,-18-1 16,-17-17-1,0-36 1,-18 36 0,35 0-16,1 35 15,17-18 1,-18 18-1,18-18 1,-18 18 0,1-17-1</inkml:trace>
</inkml:ink>
</file>

<file path=ppt/ink/ink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8:55.1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10195 11236 0,'265'0'125,"176"0"-110,282 35-15,194 36 32,53-36-32,-105 0 15,-195-52-15,-176-1 16,-159 18-1,-194 0-15,-88 0 16,-35 0 0,-212 0 62,-459 106-63,36 35-15,-54 18 16,-34-18 0,70-53-16,0-70 15,53 17 1,264-17-16,177-1 16,370-17 109,36-35-125,-71 17 15,-123 18 1,-283-17 46,-317 17-46,-194 35 0,105-35-16,160 0 15,281 0 1,160 0-16,458-35 47,899-36-32,159-88-15,-246 89 16,-177-71-16,-353 88 31,-317 0-31,-301 35 16,-210 18 31,-530 0-47,-477 36 15,-34-1 1,-1-35-16,336 0 16,229 0-16,423-18 15,141 18 1,336-53 15,476-35-15,370 18-1,-106-36-15,-317 35 16,-565 53 0,-140 18-16,-389 0 62,-600 36-62,-17-1 16,247-35-1,335 18-15,282-18 16,230 17 15,387 19-15,548-54-1,369 36-15,-52-18 16,-318-18 0,-528 18-16,-407 0 15,-176 0 32,-741 141-47,-617 0 16,-17-53-16,158 54 15,352-72 1,495-70-16,370 0 16,35 0-1,195 0 17,811 0-32,493-18 15,-52-17 1,-459-35-16,-652 17 15,-283 53 1,-582 17 31,-688 19-47,71-1 16,353 0-1,511-35-15,265 0 16,282 18 31,617-1-47,-194 19 15,-458-36 1,-194 17-16,-1-17 125,1 0-125,423 18 16,0-18-1,-265-18 1,-176 1 109,141-1-110,-53 0-15,-70 18 157</inkml:trace>
</inkml:ink>
</file>

<file path=ppt/ink/ink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40:53.820"/>
    </inkml:context>
    <inkml:brush xml:id="br0">
      <inkml:brushProperty name="width" value="0.05292" units="cm"/>
      <inkml:brushProperty name="height" value="0.05292" units="cm"/>
      <inkml:brushProperty name="color" value="#FF0000"/>
    </inkml:brush>
  </inkml:definitions>
  <inkml:trace contextRef="#ctx0" brushRef="#br0">5062 5609 0,'0'0'0,"-123"35"15,-18 1-15,-71 34 16,18-52 0,-18 17-16,-17-35 15,17 0-15,18 0 16,36 0-1,105 18-15,17-18 16,-34 0 0,17 17-16,-18 19 15,-34-19 1,34 1-16,-35 0 16,36-1-1,52 1-15,-17 0 16,17-1-1,-17 36 1,17 18-16,-17-18 16,17 0-1,18-1-15,-17 19 16,17 0 0,0 52-16,35 1 15,0-1 1,18 36-16,-18-36 15,18 1-15,-17-19 16,17 19 0,-18-71-16,0 0 15,0 0 1,18 0-16,-17-18 16,34 53-1,36 0-15,0 1 16,0 16-1,-18-52-15,-18 53 16,36-35 0,-18-1-16,-35 1 15,53-18 1,-18 0-16,1-18 16,-19-18-16,-17-17 31,-18 18-31,1-18 15,16 18 1,-16-18-16,70 17 16,17 19-16,18-19 15,36-17 1,17 0-16,17 0 16,19-17-1,-54-1-15,0 0 16,1 18-1,-1-17-15,-17-1 16,35 18 0,-35 0-16,52 0 15,-34 0 1,-36 18-16,-35-18 16,-18 17-16,-18-17 15,-17 0 1,0 0-16,-18 0 15,36 0 1,-36 0-16,18 0 31,0 0-31,-18-17 16,18 17 0,-35 0-16,35-18 15,35-35-15,18 0 16,-53 18-1,35-36-15,-35 19 16,35-19 0,-17-17-16,-18 35 15,-18-35 1,18 52-16,-36 1 16,19 18-1,-19-19-15,1 1 16,17-36-1,1 18-15,-1-17 16,-35-36-16,17 36 16,1-19-1,0 1-15,-18-35 16,17 52 0,-17-70-16,0 35 15,-17 0 1,-1 18-1,0-18-15,-17 0 16,0 18 0,-36-53-16,1 35 15,-18-35 1,-36-18-16,1 36 16,-18 0-1,17 34-15,1 19 16,-1-1-1,18 36-15,-88-36 16,18 36 0,17 0-16,-53 0 15,-34-18-15,34-18 16,-17 36 0,-1-18-16,54 35 15,-1 1 1,36 17-16,18-18 15,35 18 1,-18 0-16,0 0 16,0 18-1,-17 17-15,-1-17 16,18-1 0,-17 18-1,17 1-15,-17 17 16,34-36-1,1 19-15,18-1 16,-18-18 0,-18 36-16,17 0 15,19-17 1,17 17-16,-18-1 16,1 1-16,35 18 15,-18-18 1,0 17-16,0-34 15,18 34 1,-1-35-16,19 18 16,-1-35-1,-17 53-15,35-19 16,-18 1 0,0 0-16,18 18 15,-17-1 1,17 36-16,0-18 15,0 18-15,0-35 16,0 17 0,17 18-1,1-36 1,0 19-16,-1-19 16,-17 1-1,36-1-15,-19 1 16,36 35-16,-35-71 15,17 18 1,0 17-16,-17-17 16,0-17-1,35 34-15,-18 18 16,35-17 0,1 0-16,0 17 15,17 18 1,18-1-16,-18-34 15,0-1 1,0 19-16,18-19 16,0 1-16,17-1 15,54 54 1,17-1-16,0-17 16,35 18-1,-17-19-15,-18-52 31,0 0-31,-18-17 16,-35-19-16,18 1 16,35-1-1,18-17-15,-1 0 16,1 0 0,-36 0-16,18 0 15,-35 0 1,-35 18-16,-18 0 15,-18-18 1,18 0-16,-1 0 16,36 0-1,-35-36-15,0 1 16,-18-35-16,-17-19 16,-18 19-1,0 35-15,-18-18 16,36-36-1,-18 19-15,-18 17 16,0-88 0,-17 35-16,-18-17 15,0 17 1,0-18-16,0 54 16,0-36-1,0 0 1,0 18-16,0 17 15,-18 1 1,-35-18-16,0-18 16,0 18-1,0 17-15,0 0 16,1-17-16,-19 18 16,0-36-1,-34-35-15,16 35 16,-52-35-1,53 35-15,-18 18 16,0-18 0,-17 18-16,17 0 15,0 17 1,-17 0-16,-36-34 16,18 16-1,18 36-15,-107-70 16,36 17-16,0 36 15,-18-19 1,-17-16 0,-71-19-1,36 18-15,52 36 16,-35 17 0,35 0-16,36 18 15,35 17-15,0 18 16,53 0-1,-18 0-15,18 0 16,-36 0 0,1 0-16,52 18 15,-17 17 1,17 0-16,-17 18 16,35-18-1,-35 36-15,53-18 16,-18-18-1,18 0-15,-18 36 16,53-18-16,-36 53 16,19-36-1,17 54-15,0-18 16,0-1 0,-18-16-16,18-19 15,0 54 1,0-54-16,0 1 15,0 35 1,18-1 0,-1 19-16,1-18 15,17 17 1,1-35-16,34 36 16,-35-36-1,18 18-15,0-18 16,18 18-1,-1 17-15,36 18 16,-18 1 0,1-37-16,-19-16 15,-35-36-15,18-18 16,0 18 0,0-18-16,18 36 15,35-1 1,-1-17-16,19 0 15,17 0 1,-53-18-16,18 18 16,0-18-1,17 18-15,18 0 16,36-18 0,17 36-1,35-53-15,18-18 16,0 0-1,18-53-15,17 17 16,-88 19 0,-53-18-16,-18 17 15,-34 0 1,16 1-16,-34-1 16,-18 0-16,-18 18 15,1-17 1,-1 17-16,0-18 15,0 18 1,54-35-16,-37-1 16,54-16-1,0-19-15,-18-17 16,0 17 0,-35 18-16,18-17 15,0-18 1,-36 17-16,-18-17 15,1 35-15,17 0 32,1-53-32,-19 36 15,1-1 1,17 1-16,-17 17 16,-1-36-1,-17 36-15,18-17 16,-18 35-16,18-36 15,-18-17 1,0 53-16,0-36 16,0 18-1,-18-17-15,0-1 16,1 18 0,-1 18-16,1 0 15,-1 17 1,18-35-16,-35 18 15,-1-1 1,-17-34-16,1-18 16,-37-36-1,1 71-15,0-35 16,17 18-16,-17-1 16,18 0-1,-19 19-15,19-19 31,-18 18-31,-18 0 16,-18 0 0,19 36-16,-37-19 15,1 1-15,-17 0 16,-1 0 0,-18-18-16,-17 0 15,36 0 1,34 35-16,-52-35 15,17 36 1,-17-19-16,35 19 16,17-1-1,1 0-15,-1 18 16,18 0 0,-17 0-16,52 0 15,-70 0-15,53 0 16,0 0-1,0 18-15,-1 0 16,-16-1 0,16-17-16,-16 36 15,34-1 1,-17 0 0,0-17-16,35 17 15,0 18 1,-35-18-16,35 1 15,0-1 1,0-18-16,18 19 16,-1-19-1,1 36-15,0-35 16,17 0 0,-17 34-16,17-34 15,-17 17 1,0 1-16,17-19 15,-35 19-15,35 16 16,-35 1 0,36 36-16,-18-1 15,17 53 1,18-35-16,-18-36 16,1 18-1,17-70-15</inkml:trace>
  <inkml:trace contextRef="#ctx0" brushRef="#br0" timeOffset="2984.2">6456 11042 0,'17'0'78,"36"0"-62,-35 0-16,35 0 15,0 0 1,-18 0-16,0 0 15,1 0-15,-1 0 16,-17 0 0,17 0-16,18 0 15,0 0 1,0 0-16,-36 0 16,36 0-1,-35 0-15,-1 0 16,1 0-1,0 0-15,-1 0 16,19 0 0,-1 0-16,36 18 15,-1-18 1,54 0-16,-36 0 16,53 17-16,-35-17 31,17 18-31,1-1 15,-54-17 1,18 0-16,18 0 16,-53 0-1,0 0-15,0 0 16,17 0-16,-17 0 16,-17 0-1,17 18-15,-18-18 16,18 0-1,17 0-15,19 0 16,16 0 0,-69 0-16,52 0 15,-18 18 1,19-18-16,-19 17 16,1-17-1,-1 0-15,-17 0 16,18 0-1,-18 0-15,17 0 16,-17 0-16,18 0 16,-36 0-1,0 0-15,-17 0 16,0 0 46,-1 0-46,1 0 0,-1 0-16,1 0 140</inkml:trace>
  <inkml:trace contextRef="#ctx0" brushRef="#br0" timeOffset="6368.67">10777 11077 0,'-35'0'109,"17"0"-109,1 0 16,-1 0-1,1 0-15,-1 0 16,-70 0 218,70 0-218,0 0 0,-17 18-16,-18-1 15,36-17 1,-1 0-16,0 36 109,-35-36-93,53 17-1,-17-17 17</inkml:trace>
  <inkml:trace contextRef="#ctx0" brushRef="#br0" timeOffset="47767.95">10672 10848 0,'17'0'15,"-87"-18"1,-71 18-16,-1 0 16,-16 0-1,-36 53-15,52-35 16,-16 17 0,17-17-16,-18-18 15,-53 0 1,1 0-16,52 0 15,-18 0-15,72 0 32,34 0-32,0 0 0,-17 0 31,18 0-31,-1 0 16,1 0-16,-1 0 15,-35 0 1,0 0-16,-17 0 15,-18-18 1,0 18-16,17 0 16,1 0-1,-18 0-15,0 0 16,17 18 0,1-18-16,52 0 15,0 17 1,36-17-16,-18 0 15,18 18 1,0-18-16,52 0 203,177 0-187,36 0-1,-19 0-15,72 0 16,-1-53 0,18 35-16,-89 18 15,-17-17 1,-35-1-16,0 1 16,-36-1-1,54 0-15,-36 1 16,-18 17-16,-34-18 15,16 0 1,-34 1-16,-36 17 16,-17 0-1,35 0 48,0 0-48,0 0-15,35 0 16,0 0 0,35 0-16,-52-18 15,-36 18 1,36 0 46,158 35-62,-52-17 16,-89-18 0,-53 18-16,-17-18 15,-124 0 142,-53 0-157,18 0 15,-35 0 1,34 0-16,-16 0 15,-36 0 1,17 0-16,-17 0 16,-17 0-1,-1 0-15,0 35 16,-17-35 0,35 18-16,0-1 15,17-17 1,1 0-16,17 0 15,36 0-15,35 0 16,-36 0 0,36 0-16,17 0 15,19 0 1,-1 0-16,17 0 16,1 0-1,-53-17-15,-36 17 16,19-18-1,34 18 1,18-18-16,35 18 16,1 0-1,70 0 95,141 0-95,17 0-15,36 0 16,36 0 0,16 18-16,1-18 15,-17 0 1,-19 0-16,-35 0 15,-17 0 1,-18 0-16,-35 0 16,35 35-1,-53-17-15,-53-18 16,18 0-16,-35 0 31,-36 0-31,0 0 16,0 0 78,-17 0-32,106 0-46,-19 17-1,-52-17 1,18 0-16,-18 0 16,-36 0-16,1 0 15,-89 0 126,-52 0-141,0 0 15,-54 0 1,18 0-16,-35 0 16,0 0-1,36 18-15,-36 0 16,0-1 0,17-17-16,-17 0 15,-18 18-15,18 0 16,36-1-1,17 1-15,-1 0 16,37-18 0,16 17-16,1-17 15,0 0 1,-53 18-16,17-18 16,1 0-1,52 0-15,36 0 16,0 0-1,-18 0 1,0 0-16,0 0 16,0 0-1,36 0-15,-19 0 16,19 0 0,-1 0-16,-17 0 15,17 17 1,194-17 109,71-35-110,18 18 1,0-19-16,52-17 16,-52 53-1,-1-35-15,-34 17 16,-19 18 0,-70-17-1,-70 17-15,-1 0 16,1 0-1,-18 0-15,35 0 16,-17 0 0,17 0-16,18 17 15,-36-17 1,-17 0-16,0 0 16,-18 0-16,1 0 15,52 0 1,18 0-16,-53 18 15,-36-18 1,36 0 78,0 0-79,-18 0 1,-17 0-16,70 18 16,18-18-1,17 17 1,1-17-16,-53 0 16,-54 0-1,18 0 266,1 0-265,17 0 0,17 0-16,1-17 15,35-1 1,-54 0-16,-16 1 16,-1-1-1,-35 1-15,0-1 16,-18 18 156,-52 18-141,17-1-31,18-17 16,17 18-16,0-18 375,-35 0-360,1 0 1,-19 0-16,0-18 15,-34 1 1,34 17-16,36 0 16,35-18-1,-36 18 157,-52 0-156,-35 0-1,-18 0 1,0 0-16,70 0 16,36 0-1,-1 0-15,19 0 203,-142 18-187,-88-1-16,0 1 16,-88-1-1,-18 36-15,-52-17 16,158-36 0,53 0-16,123 0 15,36 0 1,0 0 124,-36 0-124,18 0 0,-18 17-16,19 1 15,-1 0 1,-18-1-16,18-17 16,0 0-1,0 0-15,0 0 16,-17 0-1,17 0-15,0 0 16,18 0-16,17 0 125,-35-17-109,0-19-1,-17-17-15,17 0 16,18 36 0,-1-18-16,36-1 15,-17 19 1,-1 17-16,36 0 187,35 53-171,-18-18-16,18 18 16,-18-53 265,-17 0-266</inkml:trace>
  <inkml:trace contextRef="#ctx0" brushRef="#br0" timeOffset="98511.78">1623 2663 0,'17'0'47,"1"0"-31,0 0-1,-1 0-15,1 0 16,17-17 0,-17-1-1,0 1-15,17-1 32,-18 0-32,36 18 15,-53-17 1,18-1-16,17 0 15,-17 1 1,0-1-16,-1 0 16,-17 1-16,0 52 140,0 36-124,0-18 0,0-1-16,0 19 15,0-18-15,0 18 31,0-36-31,0 0 16,0 0 0,-17-17-16,17 17 31,0-17-31,0 35 16,0 0-16,-18-53 15,18 17 1,53-34 78</inkml:trace>
  <inkml:trace contextRef="#ctx0" brushRef="#br0" timeOffset="100032.72">2222 2716 0,'0'-17'94,"18"-1"-94,17 0 15,1 1 1,17-18-16,17-1 15,1 1 1,-18 0-16,-18 35 16,0 0-1,-17 0 79,17 0-78,0 17-1,1 1-15,-1 17 16,-17 1-16,-1-19 16,-17 36-1,0-35 1,0-1-1,-17-17-15,-1 18 32,0-18-32,1 18 15,-1-18-15,53 0 172,1 0-156,-1 0-1,0 17-15,-17 1 16,17 0 0,0 17-16,-17-17 15,0 17-15,-1 0 32,-17 0-32,0 1 31,-17-19-31,-1 1 15,0-18-15,-17 35 16,0-35 0,0 18-1,17-1 1,-17 1-16,-1-18 16,1 0-1,17 0 1,1 0-1,-19 0 1,1 0 0,18 0-16,-1 0 15,0 0 1,1 0-16</inkml:trace>
  <inkml:trace contextRef="#ctx0" brushRef="#br0" timeOffset="102055.8">3969 2505 0,'-36'0'125,"1"0"-110,18 0 1,-19 35-16,-17-35 16,0 35-16,36-17 15,-1-18 1,1 0-16,17 18 16,-36-18-1,36 35-15,-35-18 16,17 19-1,-17 17-15,17-36 16,18 19 0,-17 17-16,-1-1 15,18-34 1,-18 35 0,18-35-16,0 35 15,0-18 1,0-18-16,0 54 15,18-53 1,0-1 31,-1-17 62,1 0-93,17 0 0,1-17-16,-1-19 15,-17 36 1,-1-17-1,18-1-15,-17 0 32,0-17-17,-1 35 1,1-35-16,0 17 16,-18 1-1,17-1-15,-17 0 63,0 1-48,0-1 48,-35 18-32,0-18-15,17 18-16,0 0 15,-17 0 1,18-17-16,-1 17 16,-17 0 93,17 0 63,-17 0-157,35 17-15</inkml:trace>
  <inkml:trace contextRef="#ctx0" brushRef="#br0" timeOffset="102744.48">4251 3157 0,'18'18'47,"-18"17"-32,0-17 1,0 0-16,17-1 16,-17 1-1,0-1 1,0 1-16,0 0 16,-17-18 77,-1-36-77,18-16-16</inkml:trace>
  <inkml:trace contextRef="#ctx0" brushRef="#br0" timeOffset="104096.16">5080 2716 0,'0'18'62,"18"-18"-62,-1 0 16,1-18 93,35 1-109,-53-1 16,17 18 0,1-18-16,0 1 15,17-18 1,-17-1-16,17 19 16,-35-1-1,18 18 1,-1 35 203,-17 89-204,0 17-15,0-71 16,0 19-16,0 16 15,-17-34 1,-1-18-16,0-53 125,1 0-109,34-53-1</inkml:trace>
  <inkml:trace contextRef="#ctx0" brushRef="#br0" timeOffset="105199.85">5803 2558 0,'18'0'125,"-1"0"-125,36-18 16,0-17-1,-35 35-15,17-18 16,-17 18-1,17-18-15,0 18 32,1 18-17,-1-18 1,0 18-16,1-1 16,-1 1-1,0 53 1,-17-19-16,-1 1 15,-17 0 1,0-17-16,0-1 16,0-17-1,-17-1-15,-19 1 16,-16 17-16,-1-17 16,17-18-1,1 17-15,-18 1 16,18 0-1,0-18-15,17 17 16,0-17 0,18 18 62,18-18-63,0 18-15,17-1 16,0 1 0,-17-1-16,35-17 15,-36 18 1,1-18 0</inkml:trace>
  <inkml:trace contextRef="#ctx0" brushRef="#br0" timeOffset="106744.68">6756 2593 0,'70'18'94,"36"-1"-78,53 1-16,-18-1 15,-18 19 1,-87-19-16,-19-17 15,19 18 1,-19 0 15,1-18-15,-18 17 0,0 19-16,0-19 15,0 19 1,-71-19-16,36-17 15,-35 18 1,17-1-16,0-17 16,0 0-16,35 0 15,0 0 1,1 0-16,87 18 125,36 0-125,0-1 16,0 1-1,-36 17-15,-17 1 16,-35-36-16,-18 17 15,0 1 1,0 17 0,-18-17-1,-52 17-15,17 0 16,-35 1 0,17-19-16,1 1 15,-36-18 1,35 17-16,36-17 15,-36 18 1,36-18-16,17 0 16,1 0-16,-18 0 15,17 0 17,18-18 77,123-34-109</inkml:trace>
  <inkml:trace contextRef="#ctx0" brushRef="#br0" timeOffset="107768.56">8132 2469 0,'0'0'0,"0"53"16,-18-17-16,0 34 16,18-35-1,0 18-15,0-17 16,0 17 0,0 17-16,0-17 15,-17 53 1,-1-18-16,0 0 15,18-17 1,-17-18-16,-1-18 16,18-17-1,71-18 79,70-18-94,-18 0 16,-17 1-1,-35-19-15,-36 19 16,-18 17 0,-17-18 93,-17-17-93,-36 0-1</inkml:trace>
  <inkml:trace contextRef="#ctx0" brushRef="#br0" timeOffset="108151.92">8414 3016 0,'0'88'15,"0"36"1,0 17 0,0 0-1,0-70-15,0 35 16,0-71 0,0-18-16,0 1 15,35-71 110</inkml:trace>
  <inkml:trace contextRef="#ctx0" brushRef="#br0" timeOffset="109471.62">9701 2381 0,'18'106'79,"17"70"-64,1-52 1,-19-18-16,-17-18 15,18 18 1,-18-36-16,0-34 16,0-19-16,0 1 15,0 0 1,0-1 15,17-17 47,-17-17-62,36-54-16,17 18 16,-18 18-1,0 0-15,1 17 16,-1 0-1,-18 18 110,1 0-125,0 0 16,17 18 0,-35 17-1,18-17-15,-1 17 16,-17-17 0,0 17-16,0-17 31,0-1-31,-17 19 15,-1-36 1,0 17-16,-17 1 16,17-1-1,1-17-15,-18 18 16,-1-18 0,19 0-16,-36 0 15,17 0 1,19 0-16,-36-18 15,35 18 1,-17 0 0,17 0-16,1 0 31,17-17 63,-18 17-94</inkml:trace>
  <inkml:trace contextRef="#ctx0" brushRef="#br0" timeOffset="110840.86">10248 3210 0,'0'-35'78,"0"0"-78,18-1 15,-1 1 1,1 0 0,0 17-1,-1 1-15,1 17 16,0 0 46,35 0-46,-36 0-16,1 0 16,17 0-1,-17 0-15,-1 17 16,19 1-1,-19 17-15,1 18 16,-18-18 0,0 1-16,0-19 15,0 19-15,-18-1 16,1 0 0,-1-17-16,0-18 15,18 17 1,-17-17-16,-1 0 31,1 0-31,-19 0 16,19 0-16,-1 0 15,-17 0 1,17 0 0,0-17-1,-17-1-15,35 0 16,-18-17-1,18 18-15,0-1 16,-17 0 0,17 71 109,-18 18-125,1 17 15,-19-35 1,19 17-16,-19 1 16,36-36-1,-17 1 1,17-19-16,0 1 15,0-1 1,0-105 125</inkml:trace>
  <inkml:trace contextRef="#ctx0" brushRef="#br0" timeOffset="112543.9">10672 3016 0,'17'0'31,"1"18"-15,-18 35 0,0-18-16,0 0 15,0-17 1,0 0-16,0-36 125,17-17-94,1-53-31,0 17 16,-18 36-1,0-1-15,17 36 16,-17-17-16,36 34 94,-19 19-94,1-1 15,0 0 1,-18 1-16,0-1 16,0 0-1,0-17-15,0-1 16,0 19 0,-18-19-16,18 1 46,0-53 33,0-18-64,18 17-15,-18 1 16,17 18-1,-17-1-15,18 18 16,-1 0 47,1 0-48,0 18 48,-1-18-63,-17 17 15,0 1 32,0 35-31,18 0-1,-18-36-15,0 1 16,0 0 0,0-1-1,0 1 1,0 17 31,0-17-32,0-1 32,-18-52 16,-17 0-63</inkml:trace>
  <inkml:trace contextRef="#ctx0" brushRef="#br0" timeOffset="116248.37">3916 1499 0,'0'0'0,"-88"0"0,-106 0 15,-18 18 1,-88 0-16,18 52 16,0 1-16,35-1 15,-71 89 1,54-36-16,70 19 16,17-1-1,36-35-15,35-1 16,18 19-1,17-71-15,36 17 16,0-34 0,17 17-1,-35 35-15,36-18 16,-19-17 0,19 35-16,17 1 15,0-37 1,0 72-16,0-18 15,35 17 1,36 36-16,-1 0 16,36-18-1,-18-53-15,18 0 16,35 18-16,36-71 16,34 18-1,54 18-15,158-18 16,18-36-1,176 19-15,177 52 16,71-53 0,-125 36-16,1 17 15,35-53 1,36 36-16,52-71 16,-141 35-1,-35 0-15,-18-35 16,-87 18-1,-54 17 1,70 0-16,-105 18 16,35-35-1,54-18-15,-107 0 16,-35 0 0,-53 0-16,0 0 15,-88 0-15,-71-35 16,-17 17-1,-106-35-15,-18 0 16,0-35 0,18-18-16,-18-35 15,-18 0 1,-17-18-16,-35 53 16,-18-70-1,18 35-15,-18 17 16,0 36-1,-18-18-15,-17 18 16,-36-18-16,-17 1 16,-53-19-1,35 18-15,-53-35 32,-17 0-32,-71 18 15,-35-19-15,70 72 16,-35-18-1,53 35-15,-106-18 16,71 54 0,-106-1-16,-53-17 15,-106 17 1,-53-17-16,-70 35 16,-54-36-1,72-16-15,158 34 16,159-35-1,35 35-15,35 1 16,-35-1-16,18 0 16,-1 1-1,1 17-15,53-18 16,17 1 0,18 17-16,-36 0 15,1-18 1,-18 18-16,0 0 15,-53 0 1,-70 0 0,-177 18-16,-141 17 15,0 0-15,70-35 16,107 18 0,70-18-1,141 0-15,-89 0 16,89 0-1,36 0-15,17 0 16,17 0 0,19 0-16,-1-18 15,18 18-15,17 0 16,-17-18 0,0 18-16,71 0 15,52 0 1,53 0 62</inkml:trace>
  <inkml:trace contextRef="#ctx0" brushRef="#br0" timeOffset="122656.83">1852 3545 0,'18'0'93,"35"0"-77,-18 0-16,35 18 16,19 0-1,-1-1-15,0 1 16,-17-18 0,-18 0-16,-18 0 31,-18 0-16,19 0 32,-1 0-47,0-18 16,1 18 0,-1-17-16,0-1 15,0 18-15,-17-18 31,17 1-31,-17 17 16,0 0 0,-1 0-16,1 0 15,0-18 1,-1 0 0,1 18-16,-1-17 15,1 17 1,-18-18 218,0 1-218</inkml:trace>
  <inkml:trace contextRef="#ctx0" brushRef="#br0" timeOffset="128024.13">1870 3845 0,'35'0'125,"-17"0"-109,-1 0-1,1 0 17,17 0 15,-17 0-32,-1 0 1,1 0-16,0 0 15,17 0 1,0 0 0,18 18-1,-18-18-15,36 0 16,0 0-16,52 0 16,-52-18-1,-1 1-15,-17-1 16,-35 18-1,17 0-15,-17 0 16,17 0 0,0 0-16,-17 0 15,35 0 1,17 0-16,1 0 16,-18 0-1,35 0-15,0 35 16,-35-17-16,0-18 15,-18 18 1,1-18-16,-1 17 16,-18-17-1,1 0-15,0 0 63,17 18-48,0-18 1,-17 0-16,17 0 16,1 17-1,16-17-15,-34 0 16,0 0 62,52 18-78,-17-18 16,-35 0-16</inkml:trace>
  <inkml:trace contextRef="#ctx0" brushRef="#br0" timeOffset="130567.68">5415 1605 0,'-35'0'15,"0"35"17,-1 1-32,-17 52 15,0 18-15,-17 17 16,35 18 0,17 53-16,18-35 15,0-35 1,-18-1-16,18-52 15,-17-1 1,-1 18-16,18-17 16,0-1-1,0-17-15,0 0 16,35 35 0,-17-35-1,17 18-15,-17-18 16,0-18-1,-18 0-15,17 1 16,18-1 0,1 0-16,-1 1 15,18 34 1,0-17-16,17 18 16,19 34-16,16-16 15,-16-19 1,69 54-16,1-54 15,18 1 1,17 17-16,0-53 16,-18 0-1,-17-35-15,-18 0 16,18 0 0,-36 0-16,1-17 15,-1-18 1,0-1-16,-17 19 15,-35-19-15,17 1 32,-17 17-32,34-34 15,-16-1 1,-1-18-16,-35 1 16,0-54-1,-18-17-15,-17-35 16,-18 17-16,17 18 15,1 35 1,17 18-16,0-18 16,-17 53-1,0 0-15,-1-53 16,-17-17 0,0 17-16,0-18 15,0 1 1,0-1-16,-17-34 15,-1 34 1,-17 1-16,-18-36 16,-35 36-16,17-1 15,-17 18 1,-18 18-16,18 17 16,17 19-1,-70-19 1,0 18-16,-71-18 15,-34 36 1,-1 35-16,35 0 16,36 0-1,-19 71-15,37 17 16,-19 18 0,36 0-16,18-1 15,17 1 1,0 35-16,53-35 15,18 0 1,-18 0-16,0-18 16,18-17-1,17-36-15,18-17 16</inkml:trace>
  <inkml:trace contextRef="#ctx0" brushRef="#br0" timeOffset="135608.15">5627 2046 0,'17'35'78,"1"71"-62,17-18 0,-35-35-16,18 36 15,-18-19 1,0 1-16,0 34 15,0 19 1,0-53-16,0 70 16,0-53-16,0 35 15,0-52 1,0-18-16,0 17 16,0-17-1,-18 0-15,18 0 31,-17 0-31,17 0 16,-18 17 0,0 1-16,1 17 15,17-17-15,0 17 16,-18 0 0,1-35-16,17 0 15,0-18 1,0-17-16,0 0 15</inkml:trace>
  <inkml:trace contextRef="#ctx0" brushRef="#br0" timeOffset="152937.48">9860 829 0,'18'-53'94,"35"18"-94,35-53 15,18-1 1,0 1-16,-36 18 15,-52 17 1,17 35-16,-35 1 16,0 122 124,0 72-124,0-54-16,-18-17 16,-17 35-1,17-53-15,1-17 16,-1-18-1,1-18-15,34-70 110,1-18-95,17 35-15</inkml:trace>
  <inkml:trace contextRef="#ctx0" brushRef="#br0" timeOffset="154432.18">10901 88 0,'0'35'0,"0"1"0,17 17 31,-17 17-31,0 54 16,0-36 0,0 35-16,0 1 15,0-36 1,-17 0-16,-1 0 15,1-35-15,17-17 16,-36 17 0,19-18-16,17 0 15,0-17 1,0-1 0,0-34 93,35-54-109,53-52 31,-53 70-31,1 0 16,-19 35-1,1 18 48,0 0-63,-1 18 16,1 17-1,-1-17-15,1-1 16,0 1-1,17 17-15,-35 1 16,18-19 0,-18 1-16,0 0 15,17-1 1,-17 1-16,0 17 16,0-17-16,0 17 15,0-17 1,0-1-1,-17-17 64,-19 0-33,19 0-30,-19-35-16,1 17 16,18 1-1,-19-1-15,19 0 16,17 1 0,-18 17 109,0 0-94,1 0 0,-1 0-15,0 0-1,-17-35 1,18 35 0</inkml:trace>
  <inkml:trace contextRef="#ctx0" brushRef="#br0" timeOffset="156361.61">11412 970 0,'0'0'0,"-17"71"0,-1-18 16,18 0 0,-18-1-16,18-16 15,-17-19 1,17 19-16,-18 17 15,18-18 1,35-35 93,71 0-93,18-35-16,35-36 16,-54 18-1,1-17-15,-53 17 16,-18 0 0,1 35-16,-19 0 15,-17 1 1,18-1-16,-18 0 62,0-17-46,0 18 0,0-19-1,0 19-15,-18 17 47,1 0-31,-19 0-16,-17 0 15,1 0 1,16 0-16,-17 0 16,18 0-16,17 0 15,1 0 1,-1 0-16,1 0 15,-1 0 1,0 0-16,1 17 16,-1 1-1,0-18-15,-17 18 16,17-18 0,1 17-1,-1-17 1,18 18-16,0-1 78,-35-17-62,35 36-16,-18-19 265,-17 36-265,-18 36 16,18 16-1,-18-52-15,35 0 16,-17 18 0,17-18-16,1 0 15,17-18 1,-18-17-16,18-1 31,-18 1 32,18 17-48,0-17 1,-17-18-16,17-53 125</inkml:trace>
  <inkml:trace contextRef="#ctx0" brushRef="#br0" timeOffset="159736.07">12365 900 0,'0'17'47,"0"71"-31,0-17-1,17 52-15,-17-52 16,0-36 0,0 1-16,0-19 15,36-34 95,-1-72-95,18-16 1,0 34-16,-18 18 16,0 18-1,-17-1-15,17 107 156,-35-18-140,0 0 0,18-18-16,-18-17 15,0-1-15,35-52 141,1-18-125,-1 0-16,-35 36 15,35-1 1,0 53 93,-17 1-93,17 34-16,-17-17 15,-18 0 1,0-18-16,18-17 16</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09.3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24430 8572 0,'0'18'62,"35"176"-46,36 88-16,-18-70 15,0 0 1,-1-71 0,-16 35-16,-19-52 15,19-1 1,-19-35-16,-17-35 15,0 0 1,0-18-16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10.5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22313 11624 0,'0'0'0,"-70"71"16,-1 52-1,-17 53 1,-18 71-16,18 18 16,0 17-1,-1-35-15,37 0 16,-1-35-1,0-18-15,35 35 16,18 0 0,0 36-16,0-106 15,-18-18 1,18-88-16,36 17 172,175 265-157,1 36 1,0-36-16,-106-141 16,-1-18-1,-87-140-15,0-19 16,-18-34 93,141-89-109,18-71 16</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3-20T13:19:12.3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22948 11800 0,'18'71'62,"35"123"-62,35 53 31,18 18-31,-53 17 16,88 106 0,-53-53-16,-17 0 15,-1-106-15,-17 18 16,-35-88-1,17 35-15,0-35 16,0-18 0,-17-53-16,0 18 15,-1-88 1,-17-1-16,0 19 16,36 34-1,-19 36-15,19 17 16,-1 1-1,-17-36-15,-1-53 16,1-35-16,-18 36 109,0-19 126,70 142-235,-34-36 15,-19-52 1,36 17-16,-35-17 16,-1-18-1,1-18 1,0-35 0,-18 18-1,0 17 1,35 18-1,0 17-15,-35-17 16,0-35 0,0 0-16,18-1 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ltLang="sl-SI"/>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ltLang="sl-SI"/>
          </a:p>
        </p:txBody>
      </p:sp>
      <p:sp>
        <p:nvSpPr>
          <p:cNvPr id="2160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sl-SI" noProof="0"/>
              <a:t>Kliknite, če želite urediti sloge besedila matrice</a:t>
            </a:r>
          </a:p>
          <a:p>
            <a:pPr lvl="1"/>
            <a:r>
              <a:rPr lang="en-GB" altLang="sl-SI" noProof="0"/>
              <a:t>Druga raven</a:t>
            </a:r>
          </a:p>
          <a:p>
            <a:pPr lvl="2"/>
            <a:r>
              <a:rPr lang="en-GB" altLang="sl-SI" noProof="0"/>
              <a:t>Tretja raven</a:t>
            </a:r>
          </a:p>
          <a:p>
            <a:pPr lvl="3"/>
            <a:r>
              <a:rPr lang="en-GB" altLang="sl-SI" noProof="0"/>
              <a:t>Četrta raven</a:t>
            </a:r>
          </a:p>
          <a:p>
            <a:pPr lvl="4"/>
            <a:r>
              <a:rPr lang="en-GB" altLang="sl-SI" noProof="0"/>
              <a:t>Peta raven</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ltLang="sl-SI"/>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6DF9206-E28E-43CD-936B-FE47BC3B30F6}" type="slidenum">
              <a:rPr lang="en-GB" altLang="sl-SI"/>
              <a:pPr>
                <a:defRPr/>
              </a:pPr>
              <a:t>‹#›</a:t>
            </a:fld>
            <a:endParaRPr lang="en-GB" altLang="sl-SI"/>
          </a:p>
        </p:txBody>
      </p:sp>
    </p:spTree>
    <p:extLst>
      <p:ext uri="{BB962C8B-B14F-4D97-AF65-F5344CB8AC3E}">
        <p14:creationId xmlns:p14="http://schemas.microsoft.com/office/powerpoint/2010/main" val="768744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EF80855-3F96-4037-9CB1-74D8E767F20C}" type="slidenum">
              <a:rPr lang="en-GB" altLang="sl-SI" smtClean="0"/>
              <a:pPr eaLnBrk="1" hangingPunct="1">
                <a:spcBef>
                  <a:spcPct val="0"/>
                </a:spcBef>
              </a:pPr>
              <a:t>14</a:t>
            </a:fld>
            <a:endParaRPr lang="en-GB" altLang="sl-SI"/>
          </a:p>
        </p:txBody>
      </p:sp>
      <p:sp>
        <p:nvSpPr>
          <p:cNvPr id="218115" name="Rectangle 2"/>
          <p:cNvSpPr>
            <a:spLocks noGrp="1" noRot="1" noChangeAspect="1" noChangeArrowheads="1" noTextEdit="1"/>
          </p:cNvSpPr>
          <p:nvPr>
            <p:ph type="sldImg"/>
          </p:nvPr>
        </p:nvSpPr>
        <p:spPr>
          <a:xfrm>
            <a:off x="1143000" y="685800"/>
            <a:ext cx="4573588" cy="3430588"/>
          </a:xfrm>
          <a:ln/>
        </p:spPr>
      </p:sp>
      <p:sp>
        <p:nvSpPr>
          <p:cNvPr id="2181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A877E2-5143-4FD2-8328-CCCDF2287624}" type="slidenum">
              <a:rPr lang="en-GB" altLang="sl-SI" smtClean="0"/>
              <a:pPr eaLnBrk="1" hangingPunct="1">
                <a:spcBef>
                  <a:spcPct val="0"/>
                </a:spcBef>
              </a:pPr>
              <a:t>99</a:t>
            </a:fld>
            <a:endParaRPr lang="en-GB" altLang="sl-SI"/>
          </a:p>
        </p:txBody>
      </p:sp>
      <p:sp>
        <p:nvSpPr>
          <p:cNvPr id="223235" name="Rectangle 2"/>
          <p:cNvSpPr>
            <a:spLocks noGrp="1" noRot="1" noChangeAspect="1" noChangeArrowheads="1" noTextEdit="1"/>
          </p:cNvSpPr>
          <p:nvPr>
            <p:ph type="sldImg"/>
          </p:nvPr>
        </p:nvSpPr>
        <p:spPr>
          <a:xfrm>
            <a:off x="1143000" y="685800"/>
            <a:ext cx="4573588" cy="3430588"/>
          </a:xfrm>
          <a:ln/>
        </p:spPr>
      </p:sp>
      <p:sp>
        <p:nvSpPr>
          <p:cNvPr id="223236" name="Rectangle 3"/>
          <p:cNvSpPr>
            <a:spLocks noGrp="1" noChangeArrowheads="1"/>
          </p:cNvSpPr>
          <p:nvPr>
            <p:ph type="body" idx="1"/>
          </p:nvPr>
        </p:nvSpPr>
        <p:spPr>
          <a:xfrm>
            <a:off x="914400" y="4343400"/>
            <a:ext cx="5029200" cy="4114800"/>
          </a:xfrm>
          <a:noFill/>
        </p:spPr>
        <p:txBody>
          <a:bodyPr/>
          <a:lstStyle/>
          <a:p>
            <a:pPr eaLnBrk="1" hangingPunct="1"/>
            <a:endParaRPr lang="en-GB" altLang="sl-SI"/>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E46447-B8D2-4790-BC54-045F3607B573}" type="slidenum">
              <a:rPr lang="en-GB" altLang="sl-SI" smtClean="0"/>
              <a:pPr>
                <a:spcBef>
                  <a:spcPct val="0"/>
                </a:spcBef>
              </a:pPr>
              <a:t>191</a:t>
            </a:fld>
            <a:endParaRPr lang="en-GB" altLang="sl-SI"/>
          </a:p>
        </p:txBody>
      </p:sp>
      <p:sp>
        <p:nvSpPr>
          <p:cNvPr id="134147" name="Rectangle 2"/>
          <p:cNvSpPr>
            <a:spLocks noGrp="1" noRot="1" noChangeAspect="1" noChangeArrowheads="1" noTextEdit="1"/>
          </p:cNvSpPr>
          <p:nvPr>
            <p:ph type="sldImg"/>
          </p:nvPr>
        </p:nvSpPr>
        <p:spPr>
          <a:xfrm>
            <a:off x="1143000" y="685800"/>
            <a:ext cx="4573588" cy="3430588"/>
          </a:xfrm>
          <a:ln/>
        </p:spPr>
      </p:sp>
      <p:sp>
        <p:nvSpPr>
          <p:cNvPr id="13414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808993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B34069-15E8-43F7-9868-16E996454E66}" type="slidenum">
              <a:rPr lang="en-GB" altLang="sl-SI" smtClean="0"/>
              <a:pPr>
                <a:spcBef>
                  <a:spcPct val="0"/>
                </a:spcBef>
              </a:pPr>
              <a:t>192</a:t>
            </a:fld>
            <a:endParaRPr lang="en-GB" altLang="sl-SI"/>
          </a:p>
        </p:txBody>
      </p:sp>
      <p:sp>
        <p:nvSpPr>
          <p:cNvPr id="136195" name="Rectangle 2"/>
          <p:cNvSpPr>
            <a:spLocks noGrp="1" noRot="1" noChangeAspect="1" noChangeArrowheads="1" noTextEdit="1"/>
          </p:cNvSpPr>
          <p:nvPr>
            <p:ph type="sldImg"/>
          </p:nvPr>
        </p:nvSpPr>
        <p:spPr>
          <a:xfrm>
            <a:off x="1143000" y="685800"/>
            <a:ext cx="4573588" cy="3430588"/>
          </a:xfrm>
          <a:ln/>
        </p:spPr>
      </p:sp>
      <p:sp>
        <p:nvSpPr>
          <p:cNvPr id="136196" name="Rectangle 3"/>
          <p:cNvSpPr>
            <a:spLocks noGrp="1" noChangeArrowheads="1"/>
          </p:cNvSpPr>
          <p:nvPr>
            <p:ph type="body" idx="1"/>
          </p:nvPr>
        </p:nvSpPr>
        <p:spPr>
          <a:xfrm>
            <a:off x="914400" y="4343400"/>
            <a:ext cx="5029200" cy="4114800"/>
          </a:xfrm>
          <a:noFill/>
        </p:spPr>
        <p:txBody>
          <a:bodyPr/>
          <a:lstStyle/>
          <a:p>
            <a:pPr eaLnBrk="1" hangingPunct="1"/>
            <a:endParaRPr lang="en-GB" altLang="sl-SI">
              <a:latin typeface="Arial" panose="020B0604020202020204" pitchFamily="34" charset="0"/>
            </a:endParaRPr>
          </a:p>
        </p:txBody>
      </p:sp>
    </p:spTree>
    <p:extLst>
      <p:ext uri="{BB962C8B-B14F-4D97-AF65-F5344CB8AC3E}">
        <p14:creationId xmlns:p14="http://schemas.microsoft.com/office/powerpoint/2010/main" val="16036679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71FCF4-4A11-4832-B333-67CD390D7B01}" type="slidenum">
              <a:rPr lang="en-GB" altLang="sl-SI" smtClean="0"/>
              <a:pPr>
                <a:spcBef>
                  <a:spcPct val="0"/>
                </a:spcBef>
              </a:pPr>
              <a:t>193</a:t>
            </a:fld>
            <a:endParaRPr lang="en-GB" altLang="sl-SI"/>
          </a:p>
        </p:txBody>
      </p:sp>
      <p:sp>
        <p:nvSpPr>
          <p:cNvPr id="138243" name="Rectangle 2"/>
          <p:cNvSpPr>
            <a:spLocks noGrp="1" noRot="1" noChangeAspect="1" noChangeArrowheads="1" noTextEdit="1"/>
          </p:cNvSpPr>
          <p:nvPr>
            <p:ph type="sldImg"/>
          </p:nvPr>
        </p:nvSpPr>
        <p:spPr>
          <a:xfrm>
            <a:off x="1143000" y="685800"/>
            <a:ext cx="4573588" cy="3430588"/>
          </a:xfrm>
          <a:ln/>
        </p:spPr>
      </p:sp>
      <p:sp>
        <p:nvSpPr>
          <p:cNvPr id="13824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170477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4643DC-8895-48A0-99E8-81FD968FBAFA}" type="slidenum">
              <a:rPr lang="en-GB" altLang="sl-SI" smtClean="0"/>
              <a:pPr>
                <a:spcBef>
                  <a:spcPct val="0"/>
                </a:spcBef>
              </a:pPr>
              <a:t>194</a:t>
            </a:fld>
            <a:endParaRPr lang="en-GB" altLang="sl-SI"/>
          </a:p>
        </p:txBody>
      </p:sp>
      <p:sp>
        <p:nvSpPr>
          <p:cNvPr id="140291" name="Rectangle 2"/>
          <p:cNvSpPr>
            <a:spLocks noGrp="1" noRot="1" noChangeAspect="1" noChangeArrowheads="1" noTextEdit="1"/>
          </p:cNvSpPr>
          <p:nvPr>
            <p:ph type="sldImg"/>
          </p:nvPr>
        </p:nvSpPr>
        <p:spPr>
          <a:xfrm>
            <a:off x="1143000" y="685800"/>
            <a:ext cx="4573588" cy="3430588"/>
          </a:xfrm>
          <a:ln/>
        </p:spPr>
      </p:sp>
      <p:sp>
        <p:nvSpPr>
          <p:cNvPr id="14029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2062742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7AADF3-76C4-49B2-8A3A-4748B780DBF1}" type="slidenum">
              <a:rPr lang="en-GB" altLang="sl-SI" smtClean="0"/>
              <a:pPr>
                <a:spcBef>
                  <a:spcPct val="0"/>
                </a:spcBef>
              </a:pPr>
              <a:t>195</a:t>
            </a:fld>
            <a:endParaRPr lang="en-GB" altLang="sl-SI"/>
          </a:p>
        </p:txBody>
      </p:sp>
      <p:sp>
        <p:nvSpPr>
          <p:cNvPr id="142339" name="Rectangle 2"/>
          <p:cNvSpPr>
            <a:spLocks noGrp="1" noRot="1" noChangeAspect="1" noChangeArrowheads="1" noTextEdit="1"/>
          </p:cNvSpPr>
          <p:nvPr>
            <p:ph type="sldImg"/>
          </p:nvPr>
        </p:nvSpPr>
        <p:spPr>
          <a:xfrm>
            <a:off x="1143000" y="685800"/>
            <a:ext cx="4573588" cy="3430588"/>
          </a:xfrm>
          <a:ln/>
        </p:spPr>
      </p:sp>
      <p:sp>
        <p:nvSpPr>
          <p:cNvPr id="1423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3195912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C6A2D2-12A0-4AF5-B90A-AC7A66E103A3}" type="slidenum">
              <a:rPr lang="en-GB" altLang="sl-SI" smtClean="0"/>
              <a:pPr>
                <a:spcBef>
                  <a:spcPct val="0"/>
                </a:spcBef>
              </a:pPr>
              <a:t>196</a:t>
            </a:fld>
            <a:endParaRPr lang="en-GB" altLang="sl-SI"/>
          </a:p>
        </p:txBody>
      </p:sp>
      <p:sp>
        <p:nvSpPr>
          <p:cNvPr id="144387" name="Rectangle 2"/>
          <p:cNvSpPr>
            <a:spLocks noGrp="1" noRot="1" noChangeAspect="1" noChangeArrowheads="1" noTextEdit="1"/>
          </p:cNvSpPr>
          <p:nvPr>
            <p:ph type="sldImg"/>
          </p:nvPr>
        </p:nvSpPr>
        <p:spPr>
          <a:xfrm>
            <a:off x="1143000" y="685800"/>
            <a:ext cx="4573588" cy="3430588"/>
          </a:xfrm>
          <a:ln/>
        </p:spPr>
      </p:sp>
      <p:sp>
        <p:nvSpPr>
          <p:cNvPr id="14438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2142220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AEA556-5A7E-4EE6-B3FC-127F691EF8C7}" type="slidenum">
              <a:rPr lang="en-GB" altLang="sl-SI" smtClean="0"/>
              <a:pPr>
                <a:spcBef>
                  <a:spcPct val="0"/>
                </a:spcBef>
              </a:pPr>
              <a:t>197</a:t>
            </a:fld>
            <a:endParaRPr lang="en-GB" altLang="sl-SI"/>
          </a:p>
        </p:txBody>
      </p:sp>
      <p:sp>
        <p:nvSpPr>
          <p:cNvPr id="146435" name="Rectangle 2"/>
          <p:cNvSpPr>
            <a:spLocks noGrp="1" noRot="1" noChangeAspect="1" noChangeArrowheads="1" noTextEdit="1"/>
          </p:cNvSpPr>
          <p:nvPr>
            <p:ph type="sldImg"/>
          </p:nvPr>
        </p:nvSpPr>
        <p:spPr>
          <a:xfrm>
            <a:off x="1143000" y="685800"/>
            <a:ext cx="4573588" cy="3430588"/>
          </a:xfrm>
          <a:ln/>
        </p:spPr>
      </p:sp>
      <p:sp>
        <p:nvSpPr>
          <p:cNvPr id="14643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9100341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D858EF-CD1C-4E35-992D-03FF093AD080}" type="slidenum">
              <a:rPr lang="en-GB" altLang="sl-SI" smtClean="0"/>
              <a:pPr>
                <a:spcBef>
                  <a:spcPct val="0"/>
                </a:spcBef>
              </a:pPr>
              <a:t>198</a:t>
            </a:fld>
            <a:endParaRPr lang="en-GB" altLang="sl-SI"/>
          </a:p>
        </p:txBody>
      </p:sp>
      <p:sp>
        <p:nvSpPr>
          <p:cNvPr id="148483" name="Rectangle 2"/>
          <p:cNvSpPr>
            <a:spLocks noGrp="1" noRot="1" noChangeAspect="1" noChangeArrowheads="1" noTextEdit="1"/>
          </p:cNvSpPr>
          <p:nvPr>
            <p:ph type="sldImg"/>
          </p:nvPr>
        </p:nvSpPr>
        <p:spPr>
          <a:xfrm>
            <a:off x="1143000" y="685800"/>
            <a:ext cx="4573588" cy="3430588"/>
          </a:xfrm>
          <a:ln/>
        </p:spPr>
      </p:sp>
      <p:sp>
        <p:nvSpPr>
          <p:cNvPr id="1484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885817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CF0F7F-D142-43CB-8A31-458F5CB8E531}" type="slidenum">
              <a:rPr lang="en-GB" altLang="sl-SI" smtClean="0"/>
              <a:pPr>
                <a:spcBef>
                  <a:spcPct val="0"/>
                </a:spcBef>
              </a:pPr>
              <a:t>199</a:t>
            </a:fld>
            <a:endParaRPr lang="en-GB" altLang="sl-SI"/>
          </a:p>
        </p:txBody>
      </p:sp>
      <p:sp>
        <p:nvSpPr>
          <p:cNvPr id="150531" name="Rectangle 2"/>
          <p:cNvSpPr>
            <a:spLocks noGrp="1" noRot="1" noChangeAspect="1" noChangeArrowheads="1" noTextEdit="1"/>
          </p:cNvSpPr>
          <p:nvPr>
            <p:ph type="sldImg"/>
          </p:nvPr>
        </p:nvSpPr>
        <p:spPr>
          <a:xfrm>
            <a:off x="1143000" y="685800"/>
            <a:ext cx="4573588" cy="3430588"/>
          </a:xfrm>
          <a:ln/>
        </p:spPr>
      </p:sp>
      <p:sp>
        <p:nvSpPr>
          <p:cNvPr id="1505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4156801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CB9B47-1195-4AE1-8ABA-10189F11D000}" type="slidenum">
              <a:rPr lang="en-GB" altLang="sl-SI" smtClean="0"/>
              <a:pPr>
                <a:spcBef>
                  <a:spcPct val="0"/>
                </a:spcBef>
              </a:pPr>
              <a:t>200</a:t>
            </a:fld>
            <a:endParaRPr lang="en-GB" altLang="sl-SI"/>
          </a:p>
        </p:txBody>
      </p:sp>
      <p:sp>
        <p:nvSpPr>
          <p:cNvPr id="152579" name="Rectangle 2"/>
          <p:cNvSpPr>
            <a:spLocks noGrp="1" noRot="1" noChangeAspect="1" noChangeArrowheads="1" noTextEdit="1"/>
          </p:cNvSpPr>
          <p:nvPr>
            <p:ph type="sldImg"/>
          </p:nvPr>
        </p:nvSpPr>
        <p:spPr>
          <a:xfrm>
            <a:off x="1143000" y="685800"/>
            <a:ext cx="4573588" cy="3430588"/>
          </a:xfrm>
          <a:ln/>
        </p:spPr>
      </p:sp>
      <p:sp>
        <p:nvSpPr>
          <p:cNvPr id="1525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43947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BDBFD24-572E-473F-BE3E-C05C164574FB}" type="slidenum">
              <a:rPr lang="en-GB" altLang="sl-SI" smtClean="0"/>
              <a:pPr eaLnBrk="1" hangingPunct="1">
                <a:spcBef>
                  <a:spcPct val="0"/>
                </a:spcBef>
              </a:pPr>
              <a:t>100</a:t>
            </a:fld>
            <a:endParaRPr lang="en-GB" altLang="sl-SI"/>
          </a:p>
        </p:txBody>
      </p:sp>
      <p:sp>
        <p:nvSpPr>
          <p:cNvPr id="224259" name="Rectangle 2"/>
          <p:cNvSpPr>
            <a:spLocks noGrp="1" noRot="1" noChangeAspect="1" noChangeArrowheads="1" noTextEdit="1"/>
          </p:cNvSpPr>
          <p:nvPr>
            <p:ph type="sldImg"/>
          </p:nvPr>
        </p:nvSpPr>
        <p:spPr>
          <a:xfrm>
            <a:off x="1143000" y="685800"/>
            <a:ext cx="4573588" cy="3430588"/>
          </a:xfrm>
          <a:ln/>
        </p:spPr>
      </p:sp>
      <p:sp>
        <p:nvSpPr>
          <p:cNvPr id="224260" name="Rectangle 3"/>
          <p:cNvSpPr>
            <a:spLocks noGrp="1" noChangeArrowheads="1"/>
          </p:cNvSpPr>
          <p:nvPr>
            <p:ph type="body" idx="1"/>
          </p:nvPr>
        </p:nvSpPr>
        <p:spPr>
          <a:xfrm>
            <a:off x="914400" y="4343400"/>
            <a:ext cx="5029200" cy="4114800"/>
          </a:xfrm>
          <a:noFill/>
        </p:spPr>
        <p:txBody>
          <a:bodyPr/>
          <a:lstStyle/>
          <a:p>
            <a:pPr eaLnBrk="1" hangingPunct="1"/>
            <a:endParaRPr lang="en-GB" altLang="sl-SI"/>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CB5A79-8B70-4468-87D5-4731650144C5}" type="slidenum">
              <a:rPr lang="en-GB" altLang="sl-SI" smtClean="0"/>
              <a:pPr>
                <a:spcBef>
                  <a:spcPct val="0"/>
                </a:spcBef>
              </a:pPr>
              <a:t>201</a:t>
            </a:fld>
            <a:endParaRPr lang="en-GB" altLang="sl-SI"/>
          </a:p>
        </p:txBody>
      </p:sp>
      <p:sp>
        <p:nvSpPr>
          <p:cNvPr id="154627" name="Rectangle 2"/>
          <p:cNvSpPr>
            <a:spLocks noGrp="1" noRot="1" noChangeAspect="1" noChangeArrowheads="1" noTextEdit="1"/>
          </p:cNvSpPr>
          <p:nvPr>
            <p:ph type="sldImg"/>
          </p:nvPr>
        </p:nvSpPr>
        <p:spPr>
          <a:xfrm>
            <a:off x="1143000" y="685800"/>
            <a:ext cx="4573588" cy="3430588"/>
          </a:xfrm>
          <a:ln/>
        </p:spPr>
      </p:sp>
      <p:sp>
        <p:nvSpPr>
          <p:cNvPr id="1546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5657517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57A201-A22D-4DC3-86D1-639DAE343224}" type="slidenum">
              <a:rPr lang="en-GB" altLang="sl-SI" smtClean="0"/>
              <a:pPr>
                <a:spcBef>
                  <a:spcPct val="0"/>
                </a:spcBef>
              </a:pPr>
              <a:t>202</a:t>
            </a:fld>
            <a:endParaRPr lang="en-GB" altLang="sl-SI"/>
          </a:p>
        </p:txBody>
      </p:sp>
      <p:sp>
        <p:nvSpPr>
          <p:cNvPr id="156675" name="Rectangle 2"/>
          <p:cNvSpPr>
            <a:spLocks noGrp="1" noRot="1" noChangeAspect="1" noChangeArrowheads="1" noTextEdit="1"/>
          </p:cNvSpPr>
          <p:nvPr>
            <p:ph type="sldImg"/>
          </p:nvPr>
        </p:nvSpPr>
        <p:spPr>
          <a:xfrm>
            <a:off x="1143000" y="685800"/>
            <a:ext cx="4573588" cy="3430588"/>
          </a:xfrm>
          <a:ln/>
        </p:spPr>
      </p:sp>
      <p:sp>
        <p:nvSpPr>
          <p:cNvPr id="1566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143503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F6C4F6-7780-48FF-899A-48A3419CA62F}" type="slidenum">
              <a:rPr lang="en-GB" altLang="sl-SI" smtClean="0"/>
              <a:pPr>
                <a:spcBef>
                  <a:spcPct val="0"/>
                </a:spcBef>
              </a:pPr>
              <a:t>203</a:t>
            </a:fld>
            <a:endParaRPr lang="en-GB" altLang="sl-SI"/>
          </a:p>
        </p:txBody>
      </p:sp>
      <p:sp>
        <p:nvSpPr>
          <p:cNvPr id="158723" name="Rectangle 2"/>
          <p:cNvSpPr>
            <a:spLocks noGrp="1" noRot="1" noChangeAspect="1" noChangeArrowheads="1" noTextEdit="1"/>
          </p:cNvSpPr>
          <p:nvPr>
            <p:ph type="sldImg"/>
          </p:nvPr>
        </p:nvSpPr>
        <p:spPr>
          <a:xfrm>
            <a:off x="1143000" y="685800"/>
            <a:ext cx="4573588" cy="3430588"/>
          </a:xfrm>
          <a:ln/>
        </p:spPr>
      </p:sp>
      <p:sp>
        <p:nvSpPr>
          <p:cNvPr id="1587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4817308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207871-6D30-4022-91B4-9D10124CD744}" type="slidenum">
              <a:rPr lang="en-GB" altLang="sl-SI" smtClean="0"/>
              <a:pPr>
                <a:spcBef>
                  <a:spcPct val="0"/>
                </a:spcBef>
              </a:pPr>
              <a:t>204</a:t>
            </a:fld>
            <a:endParaRPr lang="en-GB" altLang="sl-SI"/>
          </a:p>
        </p:txBody>
      </p:sp>
      <p:sp>
        <p:nvSpPr>
          <p:cNvPr id="160771" name="Rectangle 2"/>
          <p:cNvSpPr>
            <a:spLocks noGrp="1" noRot="1" noChangeAspect="1" noChangeArrowheads="1" noTextEdit="1"/>
          </p:cNvSpPr>
          <p:nvPr>
            <p:ph type="sldImg"/>
          </p:nvPr>
        </p:nvSpPr>
        <p:spPr>
          <a:xfrm>
            <a:off x="1143000" y="685800"/>
            <a:ext cx="4573588" cy="3430588"/>
          </a:xfrm>
          <a:ln/>
        </p:spPr>
      </p:sp>
      <p:sp>
        <p:nvSpPr>
          <p:cNvPr id="1607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5372124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AD01D9-9407-4A56-AEE3-B8ADD4F1C179}" type="slidenum">
              <a:rPr lang="en-GB" altLang="sl-SI" smtClean="0"/>
              <a:pPr>
                <a:spcBef>
                  <a:spcPct val="0"/>
                </a:spcBef>
              </a:pPr>
              <a:t>205</a:t>
            </a:fld>
            <a:endParaRPr lang="en-GB" altLang="sl-SI"/>
          </a:p>
        </p:txBody>
      </p:sp>
      <p:sp>
        <p:nvSpPr>
          <p:cNvPr id="162819" name="Rectangle 2"/>
          <p:cNvSpPr>
            <a:spLocks noGrp="1" noRot="1" noChangeAspect="1" noChangeArrowheads="1" noTextEdit="1"/>
          </p:cNvSpPr>
          <p:nvPr>
            <p:ph type="sldImg"/>
          </p:nvPr>
        </p:nvSpPr>
        <p:spPr>
          <a:xfrm>
            <a:off x="1143000" y="685800"/>
            <a:ext cx="4573588" cy="3430588"/>
          </a:xfrm>
          <a:ln/>
        </p:spPr>
      </p:sp>
      <p:sp>
        <p:nvSpPr>
          <p:cNvPr id="16282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0171253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09E937-5836-4F41-948A-DB190857B742}" type="slidenum">
              <a:rPr lang="en-GB" altLang="sl-SI" smtClean="0"/>
              <a:pPr>
                <a:spcBef>
                  <a:spcPct val="0"/>
                </a:spcBef>
              </a:pPr>
              <a:t>206</a:t>
            </a:fld>
            <a:endParaRPr lang="en-GB" altLang="sl-SI"/>
          </a:p>
        </p:txBody>
      </p:sp>
      <p:sp>
        <p:nvSpPr>
          <p:cNvPr id="164867" name="Rectangle 2"/>
          <p:cNvSpPr>
            <a:spLocks noGrp="1" noRot="1" noChangeAspect="1" noChangeArrowheads="1" noTextEdit="1"/>
          </p:cNvSpPr>
          <p:nvPr>
            <p:ph type="sldImg"/>
          </p:nvPr>
        </p:nvSpPr>
        <p:spPr>
          <a:xfrm>
            <a:off x="1143000" y="685800"/>
            <a:ext cx="4573588" cy="3430588"/>
          </a:xfrm>
          <a:ln/>
        </p:spPr>
      </p:sp>
      <p:sp>
        <p:nvSpPr>
          <p:cNvPr id="1648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8392841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810734-799B-46AA-A2EC-E507E0318E8A}" type="slidenum">
              <a:rPr lang="en-GB" altLang="sl-SI" smtClean="0"/>
              <a:pPr>
                <a:spcBef>
                  <a:spcPct val="0"/>
                </a:spcBef>
              </a:pPr>
              <a:t>207</a:t>
            </a:fld>
            <a:endParaRPr lang="en-GB" altLang="sl-SI"/>
          </a:p>
        </p:txBody>
      </p:sp>
      <p:sp>
        <p:nvSpPr>
          <p:cNvPr id="166915" name="Rectangle 2"/>
          <p:cNvSpPr>
            <a:spLocks noGrp="1" noRot="1" noChangeAspect="1" noChangeArrowheads="1" noTextEdit="1"/>
          </p:cNvSpPr>
          <p:nvPr>
            <p:ph type="sldImg"/>
          </p:nvPr>
        </p:nvSpPr>
        <p:spPr>
          <a:xfrm>
            <a:off x="1143000" y="685800"/>
            <a:ext cx="4573588" cy="3430588"/>
          </a:xfrm>
          <a:ln/>
        </p:spPr>
      </p:sp>
      <p:sp>
        <p:nvSpPr>
          <p:cNvPr id="1669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9817060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4CDF90-E7AD-471C-9BA8-A626A1FFDA8E}" type="slidenum">
              <a:rPr lang="en-GB" altLang="sl-SI" smtClean="0"/>
              <a:pPr>
                <a:spcBef>
                  <a:spcPct val="0"/>
                </a:spcBef>
              </a:pPr>
              <a:t>208</a:t>
            </a:fld>
            <a:endParaRPr lang="en-GB" altLang="sl-SI"/>
          </a:p>
        </p:txBody>
      </p:sp>
      <p:sp>
        <p:nvSpPr>
          <p:cNvPr id="168963" name="Rectangle 2"/>
          <p:cNvSpPr>
            <a:spLocks noGrp="1" noRot="1" noChangeAspect="1" noChangeArrowheads="1" noTextEdit="1"/>
          </p:cNvSpPr>
          <p:nvPr>
            <p:ph type="sldImg"/>
          </p:nvPr>
        </p:nvSpPr>
        <p:spPr>
          <a:xfrm>
            <a:off x="1143000" y="685800"/>
            <a:ext cx="4573588" cy="3430588"/>
          </a:xfrm>
          <a:ln/>
        </p:spPr>
      </p:sp>
      <p:sp>
        <p:nvSpPr>
          <p:cNvPr id="1689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6316677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D86EA9-6F4E-4F09-AF2E-C6F130C6FFAF}" type="slidenum">
              <a:rPr lang="en-GB" altLang="sl-SI" smtClean="0"/>
              <a:pPr>
                <a:spcBef>
                  <a:spcPct val="0"/>
                </a:spcBef>
              </a:pPr>
              <a:t>209</a:t>
            </a:fld>
            <a:endParaRPr lang="en-GB" altLang="sl-SI"/>
          </a:p>
        </p:txBody>
      </p:sp>
      <p:sp>
        <p:nvSpPr>
          <p:cNvPr id="171011" name="Rectangle 2"/>
          <p:cNvSpPr>
            <a:spLocks noGrp="1" noRot="1" noChangeAspect="1" noChangeArrowheads="1" noTextEdit="1"/>
          </p:cNvSpPr>
          <p:nvPr>
            <p:ph type="sldImg"/>
          </p:nvPr>
        </p:nvSpPr>
        <p:spPr>
          <a:xfrm>
            <a:off x="1143000" y="685800"/>
            <a:ext cx="4573588" cy="3430588"/>
          </a:xfrm>
          <a:ln/>
        </p:spPr>
      </p:sp>
      <p:sp>
        <p:nvSpPr>
          <p:cNvPr id="1710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3618360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6E14F3-292F-47E7-98D5-864592CC951F}" type="slidenum">
              <a:rPr lang="en-GB" altLang="sl-SI" smtClean="0"/>
              <a:pPr>
                <a:spcBef>
                  <a:spcPct val="0"/>
                </a:spcBef>
              </a:pPr>
              <a:t>210</a:t>
            </a:fld>
            <a:endParaRPr lang="en-GB" altLang="sl-SI"/>
          </a:p>
        </p:txBody>
      </p:sp>
      <p:sp>
        <p:nvSpPr>
          <p:cNvPr id="173059" name="Rectangle 2"/>
          <p:cNvSpPr>
            <a:spLocks noGrp="1" noRot="1" noChangeAspect="1" noChangeArrowheads="1" noTextEdit="1"/>
          </p:cNvSpPr>
          <p:nvPr>
            <p:ph type="sldImg"/>
          </p:nvPr>
        </p:nvSpPr>
        <p:spPr>
          <a:xfrm>
            <a:off x="1143000" y="685800"/>
            <a:ext cx="4573588" cy="3430588"/>
          </a:xfrm>
          <a:ln/>
        </p:spPr>
      </p:sp>
      <p:sp>
        <p:nvSpPr>
          <p:cNvPr id="1730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67159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8D822C-A165-4DC6-99B0-70AA71E4CC2A}" type="slidenum">
              <a:rPr lang="en-GB" altLang="sl-SI" smtClean="0"/>
              <a:pPr eaLnBrk="1" hangingPunct="1">
                <a:spcBef>
                  <a:spcPct val="0"/>
                </a:spcBef>
              </a:pPr>
              <a:t>101</a:t>
            </a:fld>
            <a:endParaRPr lang="en-GB" altLang="sl-SI"/>
          </a:p>
        </p:txBody>
      </p:sp>
      <p:sp>
        <p:nvSpPr>
          <p:cNvPr id="225283" name="Rectangle 2"/>
          <p:cNvSpPr>
            <a:spLocks noGrp="1" noRot="1" noChangeAspect="1" noChangeArrowheads="1" noTextEdit="1"/>
          </p:cNvSpPr>
          <p:nvPr>
            <p:ph type="sldImg"/>
          </p:nvPr>
        </p:nvSpPr>
        <p:spPr>
          <a:xfrm>
            <a:off x="1143000" y="685800"/>
            <a:ext cx="4573588" cy="3430588"/>
          </a:xfrm>
          <a:ln/>
        </p:spPr>
      </p:sp>
      <p:sp>
        <p:nvSpPr>
          <p:cNvPr id="2252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5DC271-F60E-4C8F-ADD9-306225DB56B4}" type="slidenum">
              <a:rPr lang="en-GB" altLang="sl-SI" smtClean="0"/>
              <a:pPr>
                <a:spcBef>
                  <a:spcPct val="0"/>
                </a:spcBef>
              </a:pPr>
              <a:t>211</a:t>
            </a:fld>
            <a:endParaRPr lang="en-GB" altLang="sl-SI"/>
          </a:p>
        </p:txBody>
      </p:sp>
      <p:sp>
        <p:nvSpPr>
          <p:cNvPr id="175107" name="Rectangle 2"/>
          <p:cNvSpPr>
            <a:spLocks noGrp="1" noRot="1" noChangeAspect="1" noChangeArrowheads="1" noTextEdit="1"/>
          </p:cNvSpPr>
          <p:nvPr>
            <p:ph type="sldImg"/>
          </p:nvPr>
        </p:nvSpPr>
        <p:spPr>
          <a:xfrm>
            <a:off x="1143000" y="685800"/>
            <a:ext cx="4573588" cy="3430588"/>
          </a:xfrm>
          <a:ln/>
        </p:spPr>
      </p:sp>
      <p:sp>
        <p:nvSpPr>
          <p:cNvPr id="1751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4628868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41C51E-ABDC-435C-8869-6BBE4C6ADB9F}" type="slidenum">
              <a:rPr lang="en-GB" altLang="sl-SI" smtClean="0"/>
              <a:pPr>
                <a:spcBef>
                  <a:spcPct val="0"/>
                </a:spcBef>
              </a:pPr>
              <a:t>212</a:t>
            </a:fld>
            <a:endParaRPr lang="en-GB" altLang="sl-SI"/>
          </a:p>
        </p:txBody>
      </p:sp>
      <p:sp>
        <p:nvSpPr>
          <p:cNvPr id="177155" name="Rectangle 2"/>
          <p:cNvSpPr>
            <a:spLocks noGrp="1" noRot="1" noChangeAspect="1" noChangeArrowheads="1" noTextEdit="1"/>
          </p:cNvSpPr>
          <p:nvPr>
            <p:ph type="sldImg"/>
          </p:nvPr>
        </p:nvSpPr>
        <p:spPr>
          <a:xfrm>
            <a:off x="1143000" y="685800"/>
            <a:ext cx="4573588" cy="3430588"/>
          </a:xfrm>
          <a:ln/>
        </p:spPr>
      </p:sp>
      <p:sp>
        <p:nvSpPr>
          <p:cNvPr id="1771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8657132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B5455D-70B3-4453-BE40-71BF896F1855}" type="slidenum">
              <a:rPr lang="en-GB" altLang="sl-SI" smtClean="0"/>
              <a:pPr>
                <a:spcBef>
                  <a:spcPct val="0"/>
                </a:spcBef>
              </a:pPr>
              <a:t>213</a:t>
            </a:fld>
            <a:endParaRPr lang="en-GB" altLang="sl-SI"/>
          </a:p>
        </p:txBody>
      </p:sp>
      <p:sp>
        <p:nvSpPr>
          <p:cNvPr id="179203" name="Rectangle 2"/>
          <p:cNvSpPr>
            <a:spLocks noGrp="1" noRot="1" noChangeAspect="1" noChangeArrowheads="1" noTextEdit="1"/>
          </p:cNvSpPr>
          <p:nvPr>
            <p:ph type="sldImg"/>
          </p:nvPr>
        </p:nvSpPr>
        <p:spPr>
          <a:xfrm>
            <a:off x="1143000" y="685800"/>
            <a:ext cx="4573588" cy="3430588"/>
          </a:xfrm>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0170357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188184-FA0E-413F-BC2D-50B1B2D804B0}" type="slidenum">
              <a:rPr lang="en-GB" altLang="sl-SI" smtClean="0"/>
              <a:pPr>
                <a:spcBef>
                  <a:spcPct val="0"/>
                </a:spcBef>
              </a:pPr>
              <a:t>214</a:t>
            </a:fld>
            <a:endParaRPr lang="en-GB" altLang="sl-SI"/>
          </a:p>
        </p:txBody>
      </p:sp>
      <p:sp>
        <p:nvSpPr>
          <p:cNvPr id="181251" name="Rectangle 2"/>
          <p:cNvSpPr>
            <a:spLocks noGrp="1" noRot="1" noChangeAspect="1" noChangeArrowheads="1" noTextEdit="1"/>
          </p:cNvSpPr>
          <p:nvPr>
            <p:ph type="sldImg"/>
          </p:nvPr>
        </p:nvSpPr>
        <p:spPr>
          <a:xfrm>
            <a:off x="1143000" y="685800"/>
            <a:ext cx="4573588" cy="3430588"/>
          </a:xfrm>
          <a:ln/>
        </p:spPr>
      </p:sp>
      <p:sp>
        <p:nvSpPr>
          <p:cNvPr id="18125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827113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FA3049-BBD4-4B29-B21C-48EB4C5E4681}" type="slidenum">
              <a:rPr lang="en-GB" altLang="sl-SI" smtClean="0"/>
              <a:pPr>
                <a:spcBef>
                  <a:spcPct val="0"/>
                </a:spcBef>
              </a:pPr>
              <a:t>215</a:t>
            </a:fld>
            <a:endParaRPr lang="en-GB" altLang="sl-SI"/>
          </a:p>
        </p:txBody>
      </p:sp>
      <p:sp>
        <p:nvSpPr>
          <p:cNvPr id="183299" name="Rectangle 2"/>
          <p:cNvSpPr>
            <a:spLocks noGrp="1" noRot="1" noChangeAspect="1" noChangeArrowheads="1" noTextEdit="1"/>
          </p:cNvSpPr>
          <p:nvPr>
            <p:ph type="sldImg"/>
          </p:nvPr>
        </p:nvSpPr>
        <p:spPr>
          <a:xfrm>
            <a:off x="1143000" y="685800"/>
            <a:ext cx="4573588" cy="3430588"/>
          </a:xfrm>
          <a:ln/>
        </p:spPr>
      </p:sp>
      <p:sp>
        <p:nvSpPr>
          <p:cNvPr id="18330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5780990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B844E9-0C28-4C26-BB29-592BA4A033E1}" type="slidenum">
              <a:rPr lang="en-GB" altLang="sl-SI" smtClean="0"/>
              <a:pPr>
                <a:spcBef>
                  <a:spcPct val="0"/>
                </a:spcBef>
              </a:pPr>
              <a:t>216</a:t>
            </a:fld>
            <a:endParaRPr lang="en-GB" altLang="sl-SI"/>
          </a:p>
        </p:txBody>
      </p:sp>
      <p:sp>
        <p:nvSpPr>
          <p:cNvPr id="185347" name="Rectangle 2"/>
          <p:cNvSpPr>
            <a:spLocks noGrp="1" noRot="1" noChangeAspect="1" noChangeArrowheads="1" noTextEdit="1"/>
          </p:cNvSpPr>
          <p:nvPr>
            <p:ph type="sldImg"/>
          </p:nvPr>
        </p:nvSpPr>
        <p:spPr>
          <a:xfrm>
            <a:off x="1143000" y="685800"/>
            <a:ext cx="4573588" cy="3430588"/>
          </a:xfrm>
          <a:ln/>
        </p:spPr>
      </p:sp>
      <p:sp>
        <p:nvSpPr>
          <p:cNvPr id="18534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9999947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895BD3-FD8C-4789-8C2A-0F278F85E4F3}" type="slidenum">
              <a:rPr lang="en-GB" altLang="sl-SI" smtClean="0"/>
              <a:pPr>
                <a:spcBef>
                  <a:spcPct val="0"/>
                </a:spcBef>
              </a:pPr>
              <a:t>217</a:t>
            </a:fld>
            <a:endParaRPr lang="en-GB" altLang="sl-SI"/>
          </a:p>
        </p:txBody>
      </p:sp>
      <p:sp>
        <p:nvSpPr>
          <p:cNvPr id="187395" name="Rectangle 2"/>
          <p:cNvSpPr>
            <a:spLocks noGrp="1" noRot="1" noChangeAspect="1" noChangeArrowheads="1" noTextEdit="1"/>
          </p:cNvSpPr>
          <p:nvPr>
            <p:ph type="sldImg"/>
          </p:nvPr>
        </p:nvSpPr>
        <p:spPr>
          <a:xfrm>
            <a:off x="1143000" y="685800"/>
            <a:ext cx="4573588" cy="3430588"/>
          </a:xfrm>
          <a:ln/>
        </p:spPr>
      </p:sp>
      <p:sp>
        <p:nvSpPr>
          <p:cNvPr id="18739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8460559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B6DF11-96BE-47A7-9F45-FF234C5D081B}" type="slidenum">
              <a:rPr lang="en-GB" altLang="sl-SI" smtClean="0"/>
              <a:pPr>
                <a:spcBef>
                  <a:spcPct val="0"/>
                </a:spcBef>
              </a:pPr>
              <a:t>218</a:t>
            </a:fld>
            <a:endParaRPr lang="en-GB" altLang="sl-SI"/>
          </a:p>
        </p:txBody>
      </p:sp>
      <p:sp>
        <p:nvSpPr>
          <p:cNvPr id="189443" name="Rectangle 2"/>
          <p:cNvSpPr>
            <a:spLocks noGrp="1" noRot="1" noChangeAspect="1" noChangeArrowheads="1" noTextEdit="1"/>
          </p:cNvSpPr>
          <p:nvPr>
            <p:ph type="sldImg"/>
          </p:nvPr>
        </p:nvSpPr>
        <p:spPr>
          <a:xfrm>
            <a:off x="1143000" y="685800"/>
            <a:ext cx="4573588" cy="3430588"/>
          </a:xfrm>
          <a:ln/>
        </p:spPr>
      </p:sp>
      <p:sp>
        <p:nvSpPr>
          <p:cNvPr id="18944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8829906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96FB84-B106-4D09-A8C1-24737B9BF86A}" type="slidenum">
              <a:rPr lang="en-GB" altLang="sl-SI" smtClean="0"/>
              <a:pPr>
                <a:spcBef>
                  <a:spcPct val="0"/>
                </a:spcBef>
              </a:pPr>
              <a:t>219</a:t>
            </a:fld>
            <a:endParaRPr lang="en-GB" altLang="sl-SI"/>
          </a:p>
        </p:txBody>
      </p:sp>
      <p:sp>
        <p:nvSpPr>
          <p:cNvPr id="191491" name="Rectangle 2"/>
          <p:cNvSpPr>
            <a:spLocks noGrp="1" noRot="1" noChangeAspect="1" noChangeArrowheads="1" noTextEdit="1"/>
          </p:cNvSpPr>
          <p:nvPr>
            <p:ph type="sldImg"/>
          </p:nvPr>
        </p:nvSpPr>
        <p:spPr>
          <a:xfrm>
            <a:off x="1143000" y="685800"/>
            <a:ext cx="4573588" cy="3430588"/>
          </a:xfrm>
          <a:ln/>
        </p:spPr>
      </p:sp>
      <p:sp>
        <p:nvSpPr>
          <p:cNvPr id="19149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3374981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A40703-EDBD-4520-ADD4-3DA6E1CB977C}" type="slidenum">
              <a:rPr lang="en-GB" altLang="sl-SI" smtClean="0"/>
              <a:pPr>
                <a:spcBef>
                  <a:spcPct val="0"/>
                </a:spcBef>
              </a:pPr>
              <a:t>220</a:t>
            </a:fld>
            <a:endParaRPr lang="en-GB" altLang="sl-SI"/>
          </a:p>
        </p:txBody>
      </p:sp>
      <p:sp>
        <p:nvSpPr>
          <p:cNvPr id="193539" name="Rectangle 2"/>
          <p:cNvSpPr>
            <a:spLocks noGrp="1" noRot="1" noChangeAspect="1" noChangeArrowheads="1" noTextEdit="1"/>
          </p:cNvSpPr>
          <p:nvPr>
            <p:ph type="sldImg"/>
          </p:nvPr>
        </p:nvSpPr>
        <p:spPr>
          <a:xfrm>
            <a:off x="1143000" y="685800"/>
            <a:ext cx="4573588" cy="3430588"/>
          </a:xfrm>
          <a:ln/>
        </p:spPr>
      </p:sp>
      <p:sp>
        <p:nvSpPr>
          <p:cNvPr id="1935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14840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3322D98-06AA-4A18-8A3F-9418475A1005}" type="slidenum">
              <a:rPr lang="en-GB" altLang="sl-SI" smtClean="0"/>
              <a:pPr eaLnBrk="1" hangingPunct="1">
                <a:spcBef>
                  <a:spcPct val="0"/>
                </a:spcBef>
              </a:pPr>
              <a:t>102</a:t>
            </a:fld>
            <a:endParaRPr lang="en-GB" altLang="sl-SI"/>
          </a:p>
        </p:txBody>
      </p:sp>
      <p:sp>
        <p:nvSpPr>
          <p:cNvPr id="226307" name="Rectangle 2"/>
          <p:cNvSpPr>
            <a:spLocks noGrp="1" noRot="1" noChangeAspect="1" noChangeArrowheads="1" noTextEdit="1"/>
          </p:cNvSpPr>
          <p:nvPr>
            <p:ph type="sldImg"/>
          </p:nvPr>
        </p:nvSpPr>
        <p:spPr>
          <a:xfrm>
            <a:off x="1143000" y="685800"/>
            <a:ext cx="4573588" cy="3430588"/>
          </a:xfrm>
          <a:ln/>
        </p:spPr>
      </p:sp>
      <p:sp>
        <p:nvSpPr>
          <p:cNvPr id="2263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A4C1BD-EB18-4F82-8DD7-2008134DEC32}" type="slidenum">
              <a:rPr lang="en-GB" altLang="sl-SI" smtClean="0"/>
              <a:pPr>
                <a:spcBef>
                  <a:spcPct val="0"/>
                </a:spcBef>
              </a:pPr>
              <a:t>221</a:t>
            </a:fld>
            <a:endParaRPr lang="en-GB" altLang="sl-SI"/>
          </a:p>
        </p:txBody>
      </p:sp>
      <p:sp>
        <p:nvSpPr>
          <p:cNvPr id="195587" name="Rectangle 2"/>
          <p:cNvSpPr>
            <a:spLocks noGrp="1" noRot="1" noChangeAspect="1" noChangeArrowheads="1" noTextEdit="1"/>
          </p:cNvSpPr>
          <p:nvPr>
            <p:ph type="sldImg"/>
          </p:nvPr>
        </p:nvSpPr>
        <p:spPr>
          <a:xfrm>
            <a:off x="1143000" y="685800"/>
            <a:ext cx="4573588" cy="3430588"/>
          </a:xfrm>
          <a:ln/>
        </p:spPr>
      </p:sp>
      <p:sp>
        <p:nvSpPr>
          <p:cNvPr id="19558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3332355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74665F-60BF-4368-B4F3-5A4E13C03F20}" type="slidenum">
              <a:rPr lang="en-GB" altLang="sl-SI" smtClean="0"/>
              <a:pPr>
                <a:spcBef>
                  <a:spcPct val="0"/>
                </a:spcBef>
              </a:pPr>
              <a:t>222</a:t>
            </a:fld>
            <a:endParaRPr lang="en-GB" altLang="sl-SI"/>
          </a:p>
        </p:txBody>
      </p:sp>
      <p:sp>
        <p:nvSpPr>
          <p:cNvPr id="197635" name="Rectangle 2"/>
          <p:cNvSpPr>
            <a:spLocks noGrp="1" noRot="1" noChangeAspect="1" noChangeArrowheads="1" noTextEdit="1"/>
          </p:cNvSpPr>
          <p:nvPr>
            <p:ph type="sldImg"/>
          </p:nvPr>
        </p:nvSpPr>
        <p:spPr>
          <a:xfrm>
            <a:off x="1143000" y="685800"/>
            <a:ext cx="4573588" cy="3430588"/>
          </a:xfrm>
          <a:ln/>
        </p:spPr>
      </p:sp>
      <p:sp>
        <p:nvSpPr>
          <p:cNvPr id="19763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9707232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503A88-A155-4BDD-84EA-E2F0C2D1BF29}" type="slidenum">
              <a:rPr lang="en-GB" altLang="sl-SI" smtClean="0"/>
              <a:pPr>
                <a:spcBef>
                  <a:spcPct val="0"/>
                </a:spcBef>
              </a:pPr>
              <a:t>223</a:t>
            </a:fld>
            <a:endParaRPr lang="en-GB" altLang="sl-SI"/>
          </a:p>
        </p:txBody>
      </p:sp>
      <p:sp>
        <p:nvSpPr>
          <p:cNvPr id="199683" name="Rectangle 2"/>
          <p:cNvSpPr>
            <a:spLocks noGrp="1" noRot="1" noChangeAspect="1" noChangeArrowheads="1" noTextEdit="1"/>
          </p:cNvSpPr>
          <p:nvPr>
            <p:ph type="sldImg"/>
          </p:nvPr>
        </p:nvSpPr>
        <p:spPr>
          <a:xfrm>
            <a:off x="1143000" y="685800"/>
            <a:ext cx="4573588" cy="3430588"/>
          </a:xfrm>
          <a:ln/>
        </p:spPr>
      </p:sp>
      <p:sp>
        <p:nvSpPr>
          <p:cNvPr id="1996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52213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5E4B25-42CB-4EB0-BE12-39FFDAA7AF6A}" type="slidenum">
              <a:rPr lang="en-GB" altLang="sl-SI" smtClean="0"/>
              <a:pPr>
                <a:spcBef>
                  <a:spcPct val="0"/>
                </a:spcBef>
              </a:pPr>
              <a:t>224</a:t>
            </a:fld>
            <a:endParaRPr lang="en-GB" altLang="sl-SI"/>
          </a:p>
        </p:txBody>
      </p:sp>
      <p:sp>
        <p:nvSpPr>
          <p:cNvPr id="201731" name="Rectangle 2"/>
          <p:cNvSpPr>
            <a:spLocks noGrp="1" noRot="1" noChangeAspect="1" noChangeArrowheads="1" noTextEdit="1"/>
          </p:cNvSpPr>
          <p:nvPr>
            <p:ph type="sldImg"/>
          </p:nvPr>
        </p:nvSpPr>
        <p:spPr>
          <a:xfrm>
            <a:off x="1143000" y="685800"/>
            <a:ext cx="4573588" cy="3430588"/>
          </a:xfrm>
          <a:ln/>
        </p:spPr>
      </p:sp>
      <p:sp>
        <p:nvSpPr>
          <p:cNvPr id="2017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7102087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4F84BD-D2D2-4110-9C80-4528055555E2}" type="slidenum">
              <a:rPr lang="en-GB" altLang="sl-SI" smtClean="0"/>
              <a:pPr>
                <a:spcBef>
                  <a:spcPct val="0"/>
                </a:spcBef>
              </a:pPr>
              <a:t>225</a:t>
            </a:fld>
            <a:endParaRPr lang="en-GB" altLang="sl-SI"/>
          </a:p>
        </p:txBody>
      </p:sp>
      <p:sp>
        <p:nvSpPr>
          <p:cNvPr id="203779" name="Rectangle 2"/>
          <p:cNvSpPr>
            <a:spLocks noGrp="1" noRot="1" noChangeAspect="1" noChangeArrowheads="1" noTextEdit="1"/>
          </p:cNvSpPr>
          <p:nvPr>
            <p:ph type="sldImg"/>
          </p:nvPr>
        </p:nvSpPr>
        <p:spPr>
          <a:xfrm>
            <a:off x="1143000" y="685800"/>
            <a:ext cx="4573588" cy="3430588"/>
          </a:xfrm>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5578821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26308F-5166-4942-BED1-05A0A9F0982C}" type="slidenum">
              <a:rPr lang="en-GB" altLang="sl-SI" smtClean="0"/>
              <a:pPr>
                <a:spcBef>
                  <a:spcPct val="0"/>
                </a:spcBef>
              </a:pPr>
              <a:t>226</a:t>
            </a:fld>
            <a:endParaRPr lang="en-GB" altLang="sl-SI"/>
          </a:p>
        </p:txBody>
      </p:sp>
      <p:sp>
        <p:nvSpPr>
          <p:cNvPr id="205827" name="Rectangle 2"/>
          <p:cNvSpPr>
            <a:spLocks noGrp="1" noRot="1" noChangeAspect="1" noChangeArrowheads="1" noTextEdit="1"/>
          </p:cNvSpPr>
          <p:nvPr>
            <p:ph type="sldImg"/>
          </p:nvPr>
        </p:nvSpPr>
        <p:spPr>
          <a:xfrm>
            <a:off x="1143000" y="685800"/>
            <a:ext cx="4573588" cy="3430588"/>
          </a:xfrm>
          <a:ln/>
        </p:spPr>
      </p:sp>
      <p:sp>
        <p:nvSpPr>
          <p:cNvPr id="2058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2671572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0A4F5-14B0-4B0D-95DB-45A389D89BCF}" type="slidenum">
              <a:rPr lang="en-GB" altLang="sl-SI" smtClean="0"/>
              <a:pPr>
                <a:spcBef>
                  <a:spcPct val="0"/>
                </a:spcBef>
              </a:pPr>
              <a:t>227</a:t>
            </a:fld>
            <a:endParaRPr lang="en-GB" altLang="sl-SI"/>
          </a:p>
        </p:txBody>
      </p:sp>
      <p:sp>
        <p:nvSpPr>
          <p:cNvPr id="207875" name="Rectangle 2"/>
          <p:cNvSpPr>
            <a:spLocks noGrp="1" noRot="1" noChangeAspect="1" noChangeArrowheads="1" noTextEdit="1"/>
          </p:cNvSpPr>
          <p:nvPr>
            <p:ph type="sldImg"/>
          </p:nvPr>
        </p:nvSpPr>
        <p:spPr>
          <a:xfrm>
            <a:off x="1143000" y="685800"/>
            <a:ext cx="4573588" cy="3430588"/>
          </a:xfrm>
          <a:ln/>
        </p:spPr>
      </p:sp>
      <p:sp>
        <p:nvSpPr>
          <p:cNvPr id="2078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6132028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3644CE-962D-41BD-8FA0-8B5521AEE006}" type="slidenum">
              <a:rPr lang="en-GB" altLang="sl-SI" smtClean="0"/>
              <a:pPr>
                <a:spcBef>
                  <a:spcPct val="0"/>
                </a:spcBef>
              </a:pPr>
              <a:t>228</a:t>
            </a:fld>
            <a:endParaRPr lang="en-GB" altLang="sl-SI"/>
          </a:p>
        </p:txBody>
      </p:sp>
      <p:sp>
        <p:nvSpPr>
          <p:cNvPr id="209923" name="Rectangle 2"/>
          <p:cNvSpPr>
            <a:spLocks noGrp="1" noRot="1" noChangeAspect="1" noChangeArrowheads="1" noTextEdit="1"/>
          </p:cNvSpPr>
          <p:nvPr>
            <p:ph type="sldImg"/>
          </p:nvPr>
        </p:nvSpPr>
        <p:spPr>
          <a:xfrm>
            <a:off x="1143000" y="685800"/>
            <a:ext cx="4573588" cy="3430588"/>
          </a:xfrm>
          <a:ln/>
        </p:spPr>
      </p:sp>
      <p:sp>
        <p:nvSpPr>
          <p:cNvPr id="2099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7820203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6957C3-456B-422D-86C3-C13B3257AB30}" type="slidenum">
              <a:rPr lang="en-GB" altLang="sl-SI" smtClean="0"/>
              <a:pPr>
                <a:spcBef>
                  <a:spcPct val="0"/>
                </a:spcBef>
              </a:pPr>
              <a:t>229</a:t>
            </a:fld>
            <a:endParaRPr lang="en-GB" altLang="sl-SI"/>
          </a:p>
        </p:txBody>
      </p:sp>
      <p:sp>
        <p:nvSpPr>
          <p:cNvPr id="211971" name="Rectangle 2"/>
          <p:cNvSpPr>
            <a:spLocks noGrp="1" noRot="1" noChangeAspect="1" noChangeArrowheads="1" noTextEdit="1"/>
          </p:cNvSpPr>
          <p:nvPr>
            <p:ph type="sldImg"/>
          </p:nvPr>
        </p:nvSpPr>
        <p:spPr>
          <a:xfrm>
            <a:off x="1143000" y="685800"/>
            <a:ext cx="4573588" cy="3430588"/>
          </a:xfrm>
          <a:ln/>
        </p:spPr>
      </p:sp>
      <p:sp>
        <p:nvSpPr>
          <p:cNvPr id="2119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9823445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3A49A3-3558-44D7-A940-BB967F0C0371}" type="slidenum">
              <a:rPr lang="en-GB" altLang="sl-SI" smtClean="0"/>
              <a:pPr>
                <a:spcBef>
                  <a:spcPct val="0"/>
                </a:spcBef>
              </a:pPr>
              <a:t>230</a:t>
            </a:fld>
            <a:endParaRPr lang="en-GB" altLang="sl-SI"/>
          </a:p>
        </p:txBody>
      </p:sp>
      <p:sp>
        <p:nvSpPr>
          <p:cNvPr id="214019" name="Rectangle 2"/>
          <p:cNvSpPr>
            <a:spLocks noGrp="1" noRot="1" noChangeAspect="1" noChangeArrowheads="1" noTextEdit="1"/>
          </p:cNvSpPr>
          <p:nvPr>
            <p:ph type="sldImg"/>
          </p:nvPr>
        </p:nvSpPr>
        <p:spPr>
          <a:xfrm>
            <a:off x="1143000" y="685800"/>
            <a:ext cx="4573588" cy="3430588"/>
          </a:xfrm>
          <a:ln/>
        </p:spPr>
      </p:sp>
      <p:sp>
        <p:nvSpPr>
          <p:cNvPr id="21402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61920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CCDEEAB-4A38-4B0D-BDD9-C633437560F5}" type="slidenum">
              <a:rPr lang="en-GB" altLang="sl-SI" smtClean="0"/>
              <a:pPr eaLnBrk="1" hangingPunct="1">
                <a:spcBef>
                  <a:spcPct val="0"/>
                </a:spcBef>
              </a:pPr>
              <a:t>103</a:t>
            </a:fld>
            <a:endParaRPr lang="en-GB" altLang="sl-SI"/>
          </a:p>
        </p:txBody>
      </p:sp>
      <p:sp>
        <p:nvSpPr>
          <p:cNvPr id="227331" name="Rectangle 2"/>
          <p:cNvSpPr>
            <a:spLocks noGrp="1" noRot="1" noChangeAspect="1" noChangeArrowheads="1" noTextEdit="1"/>
          </p:cNvSpPr>
          <p:nvPr>
            <p:ph type="sldImg"/>
          </p:nvPr>
        </p:nvSpPr>
        <p:spPr>
          <a:xfrm>
            <a:off x="1143000" y="685800"/>
            <a:ext cx="4573588" cy="3430588"/>
          </a:xfrm>
          <a:ln/>
        </p:spPr>
      </p:sp>
      <p:sp>
        <p:nvSpPr>
          <p:cNvPr id="2273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6974E9-90D6-485C-9DF6-756E07A1457D}" type="slidenum">
              <a:rPr lang="en-GB" altLang="sl-SI" smtClean="0"/>
              <a:pPr>
                <a:spcBef>
                  <a:spcPct val="0"/>
                </a:spcBef>
              </a:pPr>
              <a:t>231</a:t>
            </a:fld>
            <a:endParaRPr lang="en-GB" altLang="sl-SI"/>
          </a:p>
        </p:txBody>
      </p:sp>
      <p:sp>
        <p:nvSpPr>
          <p:cNvPr id="216067" name="Rectangle 2"/>
          <p:cNvSpPr>
            <a:spLocks noGrp="1" noRot="1" noChangeAspect="1" noChangeArrowheads="1" noTextEdit="1"/>
          </p:cNvSpPr>
          <p:nvPr>
            <p:ph type="sldImg"/>
          </p:nvPr>
        </p:nvSpPr>
        <p:spPr>
          <a:xfrm>
            <a:off x="1143000" y="685800"/>
            <a:ext cx="4573588" cy="3430588"/>
          </a:xfrm>
          <a:ln/>
        </p:spPr>
      </p:sp>
      <p:sp>
        <p:nvSpPr>
          <p:cNvPr id="2160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9103121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526FDD-8692-4C5D-8F16-CC7E8F5A1538}" type="slidenum">
              <a:rPr lang="en-GB" altLang="sl-SI" smtClean="0"/>
              <a:pPr>
                <a:spcBef>
                  <a:spcPct val="0"/>
                </a:spcBef>
              </a:pPr>
              <a:t>232</a:t>
            </a:fld>
            <a:endParaRPr lang="en-GB" altLang="sl-SI"/>
          </a:p>
        </p:txBody>
      </p:sp>
      <p:sp>
        <p:nvSpPr>
          <p:cNvPr id="218115" name="Rectangle 2"/>
          <p:cNvSpPr>
            <a:spLocks noGrp="1" noRot="1" noChangeAspect="1" noChangeArrowheads="1" noTextEdit="1"/>
          </p:cNvSpPr>
          <p:nvPr>
            <p:ph type="sldImg"/>
          </p:nvPr>
        </p:nvSpPr>
        <p:spPr>
          <a:xfrm>
            <a:off x="1143000" y="685800"/>
            <a:ext cx="4573588" cy="3430588"/>
          </a:xfrm>
          <a:ln/>
        </p:spPr>
      </p:sp>
      <p:sp>
        <p:nvSpPr>
          <p:cNvPr id="2181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845996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44325D-BD29-4C0F-9A3D-3FD36233A7DC}" type="slidenum">
              <a:rPr lang="en-GB" altLang="sl-SI" smtClean="0"/>
              <a:pPr>
                <a:spcBef>
                  <a:spcPct val="0"/>
                </a:spcBef>
              </a:pPr>
              <a:t>233</a:t>
            </a:fld>
            <a:endParaRPr lang="en-GB" altLang="sl-SI"/>
          </a:p>
        </p:txBody>
      </p:sp>
      <p:sp>
        <p:nvSpPr>
          <p:cNvPr id="220163" name="Rectangle 2"/>
          <p:cNvSpPr>
            <a:spLocks noGrp="1" noRot="1" noChangeAspect="1" noChangeArrowheads="1" noTextEdit="1"/>
          </p:cNvSpPr>
          <p:nvPr>
            <p:ph type="sldImg"/>
          </p:nvPr>
        </p:nvSpPr>
        <p:spPr>
          <a:xfrm>
            <a:off x="1143000" y="685800"/>
            <a:ext cx="4573588" cy="3430588"/>
          </a:xfrm>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3733786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7F1BA2-EF08-47E5-BE63-3A19A7939A15}" type="slidenum">
              <a:rPr lang="en-GB" altLang="sl-SI" smtClean="0"/>
              <a:pPr>
                <a:spcBef>
                  <a:spcPct val="0"/>
                </a:spcBef>
              </a:pPr>
              <a:t>234</a:t>
            </a:fld>
            <a:endParaRPr lang="en-GB" altLang="sl-SI"/>
          </a:p>
        </p:txBody>
      </p:sp>
      <p:sp>
        <p:nvSpPr>
          <p:cNvPr id="222211" name="Rectangle 2"/>
          <p:cNvSpPr>
            <a:spLocks noGrp="1" noRot="1" noChangeAspect="1" noChangeArrowheads="1" noTextEdit="1"/>
          </p:cNvSpPr>
          <p:nvPr>
            <p:ph type="sldImg"/>
          </p:nvPr>
        </p:nvSpPr>
        <p:spPr>
          <a:xfrm>
            <a:off x="1143000" y="685800"/>
            <a:ext cx="4573588" cy="3430588"/>
          </a:xfrm>
          <a:ln/>
        </p:spPr>
      </p:sp>
      <p:sp>
        <p:nvSpPr>
          <p:cNvPr id="2222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3953508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98D869-F6DD-422A-A29D-CF3A0AB5F2E6}" type="slidenum">
              <a:rPr lang="en-GB" altLang="sl-SI" smtClean="0"/>
              <a:pPr>
                <a:spcBef>
                  <a:spcPct val="0"/>
                </a:spcBef>
              </a:pPr>
              <a:t>235</a:t>
            </a:fld>
            <a:endParaRPr lang="en-GB" altLang="sl-SI"/>
          </a:p>
        </p:txBody>
      </p:sp>
      <p:sp>
        <p:nvSpPr>
          <p:cNvPr id="224259" name="Rectangle 2"/>
          <p:cNvSpPr>
            <a:spLocks noGrp="1" noRot="1" noChangeAspect="1" noChangeArrowheads="1" noTextEdit="1"/>
          </p:cNvSpPr>
          <p:nvPr>
            <p:ph type="sldImg"/>
          </p:nvPr>
        </p:nvSpPr>
        <p:spPr>
          <a:xfrm>
            <a:off x="1143000" y="685800"/>
            <a:ext cx="4573588" cy="3430588"/>
          </a:xfrm>
          <a:ln/>
        </p:spPr>
      </p:sp>
      <p:sp>
        <p:nvSpPr>
          <p:cNvPr id="2242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04747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4F059C-6E1B-4194-9AE3-9271D12E47C6}" type="slidenum">
              <a:rPr lang="en-GB" altLang="sl-SI" smtClean="0"/>
              <a:pPr eaLnBrk="1" hangingPunct="1">
                <a:spcBef>
                  <a:spcPct val="0"/>
                </a:spcBef>
              </a:pPr>
              <a:t>104</a:t>
            </a:fld>
            <a:endParaRPr lang="en-GB" altLang="sl-SI"/>
          </a:p>
        </p:txBody>
      </p:sp>
      <p:sp>
        <p:nvSpPr>
          <p:cNvPr id="228355" name="Rectangle 2"/>
          <p:cNvSpPr>
            <a:spLocks noGrp="1" noRot="1" noChangeAspect="1" noChangeArrowheads="1" noTextEdit="1"/>
          </p:cNvSpPr>
          <p:nvPr>
            <p:ph type="sldImg"/>
          </p:nvPr>
        </p:nvSpPr>
        <p:spPr>
          <a:xfrm>
            <a:off x="1143000" y="685800"/>
            <a:ext cx="4573588" cy="3430588"/>
          </a:xfrm>
          <a:ln/>
        </p:spPr>
      </p:sp>
      <p:sp>
        <p:nvSpPr>
          <p:cNvPr id="2283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8A4C3B-5639-4C1E-88FB-96692B542F02}" type="slidenum">
              <a:rPr lang="en-GB" altLang="sl-SI" smtClean="0"/>
              <a:pPr eaLnBrk="1" hangingPunct="1">
                <a:spcBef>
                  <a:spcPct val="0"/>
                </a:spcBef>
              </a:pPr>
              <a:t>105</a:t>
            </a:fld>
            <a:endParaRPr lang="en-GB" altLang="sl-SI"/>
          </a:p>
        </p:txBody>
      </p:sp>
      <p:sp>
        <p:nvSpPr>
          <p:cNvPr id="229379" name="Rectangle 2"/>
          <p:cNvSpPr>
            <a:spLocks noGrp="1" noRot="1" noChangeAspect="1" noChangeArrowheads="1" noTextEdit="1"/>
          </p:cNvSpPr>
          <p:nvPr>
            <p:ph type="sldImg"/>
          </p:nvPr>
        </p:nvSpPr>
        <p:spPr>
          <a:xfrm>
            <a:off x="1143000" y="685800"/>
            <a:ext cx="4573588" cy="3430588"/>
          </a:xfrm>
          <a:ln/>
        </p:spPr>
      </p:sp>
      <p:sp>
        <p:nvSpPr>
          <p:cNvPr id="2293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2BD8DF-ED49-4F6F-8C29-79FCB3E66784}" type="slidenum">
              <a:rPr lang="en-GB" altLang="sl-SI" smtClean="0"/>
              <a:pPr eaLnBrk="1" hangingPunct="1">
                <a:spcBef>
                  <a:spcPct val="0"/>
                </a:spcBef>
              </a:pPr>
              <a:t>106</a:t>
            </a:fld>
            <a:endParaRPr lang="en-GB" altLang="sl-SI"/>
          </a:p>
        </p:txBody>
      </p:sp>
      <p:sp>
        <p:nvSpPr>
          <p:cNvPr id="230403" name="Rectangle 2"/>
          <p:cNvSpPr>
            <a:spLocks noGrp="1" noRot="1" noChangeAspect="1" noChangeArrowheads="1" noTextEdit="1"/>
          </p:cNvSpPr>
          <p:nvPr>
            <p:ph type="sldImg"/>
          </p:nvPr>
        </p:nvSpPr>
        <p:spPr>
          <a:xfrm>
            <a:off x="1143000" y="685800"/>
            <a:ext cx="4573588" cy="3430588"/>
          </a:xfrm>
          <a:ln/>
        </p:spPr>
      </p:sp>
      <p:sp>
        <p:nvSpPr>
          <p:cNvPr id="2304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7F1437-24EE-4B93-9961-7C6C6EB2C38F}" type="slidenum">
              <a:rPr lang="en-GB" altLang="sl-SI" smtClean="0"/>
              <a:pPr eaLnBrk="1" hangingPunct="1">
                <a:spcBef>
                  <a:spcPct val="0"/>
                </a:spcBef>
              </a:pPr>
              <a:t>107</a:t>
            </a:fld>
            <a:endParaRPr lang="en-GB" altLang="sl-SI"/>
          </a:p>
        </p:txBody>
      </p:sp>
      <p:sp>
        <p:nvSpPr>
          <p:cNvPr id="231427" name="Rectangle 2"/>
          <p:cNvSpPr>
            <a:spLocks noGrp="1" noRot="1" noChangeAspect="1" noChangeArrowheads="1" noTextEdit="1"/>
          </p:cNvSpPr>
          <p:nvPr>
            <p:ph type="sldImg"/>
          </p:nvPr>
        </p:nvSpPr>
        <p:spPr>
          <a:xfrm>
            <a:off x="1143000" y="685800"/>
            <a:ext cx="4573588" cy="3430588"/>
          </a:xfrm>
          <a:ln/>
        </p:spPr>
      </p:sp>
      <p:sp>
        <p:nvSpPr>
          <p:cNvPr id="2314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7B87440-6125-4910-B1EE-E6C9A82E00E0}" type="slidenum">
              <a:rPr lang="en-GB" altLang="sl-SI" smtClean="0"/>
              <a:pPr eaLnBrk="1" hangingPunct="1">
                <a:spcBef>
                  <a:spcPct val="0"/>
                </a:spcBef>
              </a:pPr>
              <a:t>108</a:t>
            </a:fld>
            <a:endParaRPr lang="en-GB" altLang="sl-SI"/>
          </a:p>
        </p:txBody>
      </p:sp>
      <p:sp>
        <p:nvSpPr>
          <p:cNvPr id="232451" name="Rectangle 2"/>
          <p:cNvSpPr>
            <a:spLocks noGrp="1" noRot="1" noChangeAspect="1" noChangeArrowheads="1" noTextEdit="1"/>
          </p:cNvSpPr>
          <p:nvPr>
            <p:ph type="sldImg"/>
          </p:nvPr>
        </p:nvSpPr>
        <p:spPr>
          <a:xfrm>
            <a:off x="1143000" y="685800"/>
            <a:ext cx="4573588" cy="3430588"/>
          </a:xfrm>
          <a:ln/>
        </p:spPr>
      </p:sp>
      <p:sp>
        <p:nvSpPr>
          <p:cNvPr id="23245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715B98C-5D97-4567-88C0-A037694D4B4E}" type="slidenum">
              <a:rPr lang="en-GB" altLang="sl-SI" smtClean="0"/>
              <a:pPr eaLnBrk="1" hangingPunct="1">
                <a:spcBef>
                  <a:spcPct val="0"/>
                </a:spcBef>
              </a:pPr>
              <a:t>15</a:t>
            </a:fld>
            <a:endParaRPr lang="en-GB" altLang="sl-SI"/>
          </a:p>
        </p:txBody>
      </p:sp>
      <p:sp>
        <p:nvSpPr>
          <p:cNvPr id="219139" name="Rectangle 2"/>
          <p:cNvSpPr>
            <a:spLocks noGrp="1" noRot="1" noChangeAspect="1" noChangeArrowheads="1" noTextEdit="1"/>
          </p:cNvSpPr>
          <p:nvPr>
            <p:ph type="sldImg"/>
          </p:nvPr>
        </p:nvSpPr>
        <p:spPr>
          <a:xfrm>
            <a:off x="1143000" y="685800"/>
            <a:ext cx="4573588" cy="3430588"/>
          </a:xfrm>
          <a:ln/>
        </p:spPr>
      </p:sp>
      <p:sp>
        <p:nvSpPr>
          <p:cNvPr id="2191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C77165-5AEB-4115-9743-0A55A6C4B0AB}" type="slidenum">
              <a:rPr lang="en-GB" altLang="sl-SI" smtClean="0"/>
              <a:pPr eaLnBrk="1" hangingPunct="1">
                <a:spcBef>
                  <a:spcPct val="0"/>
                </a:spcBef>
              </a:pPr>
              <a:t>109</a:t>
            </a:fld>
            <a:endParaRPr lang="en-GB" altLang="sl-SI"/>
          </a:p>
        </p:txBody>
      </p:sp>
      <p:sp>
        <p:nvSpPr>
          <p:cNvPr id="233475" name="Rectangle 2"/>
          <p:cNvSpPr>
            <a:spLocks noGrp="1" noRot="1" noChangeAspect="1" noChangeArrowheads="1" noTextEdit="1"/>
          </p:cNvSpPr>
          <p:nvPr>
            <p:ph type="sldImg"/>
          </p:nvPr>
        </p:nvSpPr>
        <p:spPr>
          <a:xfrm>
            <a:off x="1143000" y="685800"/>
            <a:ext cx="4573588" cy="3430588"/>
          </a:xfrm>
          <a:ln/>
        </p:spPr>
      </p:sp>
      <p:sp>
        <p:nvSpPr>
          <p:cNvPr id="2334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E64DCE-BC87-4CD9-A684-47C2915BA1B0}" type="slidenum">
              <a:rPr lang="en-GB" altLang="sl-SI" smtClean="0"/>
              <a:pPr eaLnBrk="1" hangingPunct="1">
                <a:spcBef>
                  <a:spcPct val="0"/>
                </a:spcBef>
              </a:pPr>
              <a:t>110</a:t>
            </a:fld>
            <a:endParaRPr lang="en-GB" altLang="sl-SI"/>
          </a:p>
        </p:txBody>
      </p:sp>
      <p:sp>
        <p:nvSpPr>
          <p:cNvPr id="234499" name="Rectangle 2"/>
          <p:cNvSpPr>
            <a:spLocks noGrp="1" noRot="1" noChangeAspect="1" noChangeArrowheads="1" noTextEdit="1"/>
          </p:cNvSpPr>
          <p:nvPr>
            <p:ph type="sldImg"/>
          </p:nvPr>
        </p:nvSpPr>
        <p:spPr>
          <a:xfrm>
            <a:off x="1143000" y="685800"/>
            <a:ext cx="4573588" cy="3430588"/>
          </a:xfrm>
          <a:ln/>
        </p:spPr>
      </p:sp>
      <p:sp>
        <p:nvSpPr>
          <p:cNvPr id="23450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99A2FD-7F94-43AF-BDC6-BAEC2F1FF57E}" type="slidenum">
              <a:rPr lang="en-GB" altLang="sl-SI" smtClean="0"/>
              <a:pPr eaLnBrk="1" hangingPunct="1">
                <a:spcBef>
                  <a:spcPct val="0"/>
                </a:spcBef>
              </a:pPr>
              <a:t>111</a:t>
            </a:fld>
            <a:endParaRPr lang="en-GB" altLang="sl-SI"/>
          </a:p>
        </p:txBody>
      </p:sp>
      <p:sp>
        <p:nvSpPr>
          <p:cNvPr id="235523" name="Rectangle 2"/>
          <p:cNvSpPr>
            <a:spLocks noGrp="1" noRot="1" noChangeAspect="1" noChangeArrowheads="1" noTextEdit="1"/>
          </p:cNvSpPr>
          <p:nvPr>
            <p:ph type="sldImg"/>
          </p:nvPr>
        </p:nvSpPr>
        <p:spPr>
          <a:xfrm>
            <a:off x="1143000" y="685800"/>
            <a:ext cx="4573588" cy="3430588"/>
          </a:xfrm>
          <a:ln/>
        </p:spPr>
      </p:sp>
      <p:sp>
        <p:nvSpPr>
          <p:cNvPr id="2355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F2944D-5369-45A9-9447-C6A3E0F7A704}" type="slidenum">
              <a:rPr lang="en-GB" altLang="sl-SI" smtClean="0"/>
              <a:pPr eaLnBrk="1" hangingPunct="1">
                <a:spcBef>
                  <a:spcPct val="0"/>
                </a:spcBef>
              </a:pPr>
              <a:t>112</a:t>
            </a:fld>
            <a:endParaRPr lang="en-GB" altLang="sl-SI"/>
          </a:p>
        </p:txBody>
      </p:sp>
      <p:sp>
        <p:nvSpPr>
          <p:cNvPr id="236547" name="Rectangle 2"/>
          <p:cNvSpPr>
            <a:spLocks noGrp="1" noRot="1" noChangeAspect="1" noChangeArrowheads="1" noTextEdit="1"/>
          </p:cNvSpPr>
          <p:nvPr>
            <p:ph type="sldImg"/>
          </p:nvPr>
        </p:nvSpPr>
        <p:spPr>
          <a:xfrm>
            <a:off x="1143000" y="685800"/>
            <a:ext cx="4573588" cy="3430588"/>
          </a:xfrm>
          <a:ln/>
        </p:spPr>
      </p:sp>
      <p:sp>
        <p:nvSpPr>
          <p:cNvPr id="23654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AF0B84-9994-4A8B-8906-B5E33E85F9D7}" type="slidenum">
              <a:rPr lang="en-GB" altLang="sl-SI" smtClean="0"/>
              <a:pPr eaLnBrk="1" hangingPunct="1">
                <a:spcBef>
                  <a:spcPct val="0"/>
                </a:spcBef>
              </a:pPr>
              <a:t>113</a:t>
            </a:fld>
            <a:endParaRPr lang="en-GB" altLang="sl-SI"/>
          </a:p>
        </p:txBody>
      </p:sp>
      <p:sp>
        <p:nvSpPr>
          <p:cNvPr id="237571" name="Rectangle 2"/>
          <p:cNvSpPr>
            <a:spLocks noGrp="1" noRot="1" noChangeAspect="1" noChangeArrowheads="1" noTextEdit="1"/>
          </p:cNvSpPr>
          <p:nvPr>
            <p:ph type="sldImg"/>
          </p:nvPr>
        </p:nvSpPr>
        <p:spPr>
          <a:xfrm>
            <a:off x="1143000" y="685800"/>
            <a:ext cx="4573588" cy="3430588"/>
          </a:xfrm>
          <a:ln/>
        </p:spPr>
      </p:sp>
      <p:sp>
        <p:nvSpPr>
          <p:cNvPr id="2375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C04B734-F83B-4802-96FE-9B499647F28E}" type="slidenum">
              <a:rPr lang="en-GB" altLang="sl-SI" smtClean="0"/>
              <a:pPr eaLnBrk="1" hangingPunct="1">
                <a:spcBef>
                  <a:spcPct val="0"/>
                </a:spcBef>
              </a:pPr>
              <a:t>114</a:t>
            </a:fld>
            <a:endParaRPr lang="en-GB" altLang="sl-SI"/>
          </a:p>
        </p:txBody>
      </p:sp>
      <p:sp>
        <p:nvSpPr>
          <p:cNvPr id="240643" name="Rectangle 2"/>
          <p:cNvSpPr>
            <a:spLocks noGrp="1" noRot="1" noChangeAspect="1" noChangeArrowheads="1" noTextEdit="1"/>
          </p:cNvSpPr>
          <p:nvPr>
            <p:ph type="sldImg"/>
          </p:nvPr>
        </p:nvSpPr>
        <p:spPr>
          <a:xfrm>
            <a:off x="1143000" y="685800"/>
            <a:ext cx="4573588" cy="3430588"/>
          </a:xfrm>
          <a:ln/>
        </p:spPr>
      </p:sp>
      <p:sp>
        <p:nvSpPr>
          <p:cNvPr id="24064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71047C-C06A-46A3-BEF2-3BB0428EBB92}" type="slidenum">
              <a:rPr lang="en-GB" altLang="sl-SI" smtClean="0"/>
              <a:pPr eaLnBrk="1" hangingPunct="1">
                <a:spcBef>
                  <a:spcPct val="0"/>
                </a:spcBef>
              </a:pPr>
              <a:t>115</a:t>
            </a:fld>
            <a:endParaRPr lang="en-GB" altLang="sl-SI"/>
          </a:p>
        </p:txBody>
      </p:sp>
      <p:sp>
        <p:nvSpPr>
          <p:cNvPr id="241667" name="Rectangle 2"/>
          <p:cNvSpPr>
            <a:spLocks noGrp="1" noRot="1" noChangeAspect="1" noChangeArrowheads="1" noTextEdit="1"/>
          </p:cNvSpPr>
          <p:nvPr>
            <p:ph type="sldImg"/>
          </p:nvPr>
        </p:nvSpPr>
        <p:spPr>
          <a:xfrm>
            <a:off x="1143000" y="685800"/>
            <a:ext cx="4573588" cy="3430588"/>
          </a:xfrm>
          <a:ln/>
        </p:spPr>
      </p:sp>
      <p:sp>
        <p:nvSpPr>
          <p:cNvPr id="2416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0252BE3-4425-41FA-B736-6F0B47B1830E}" type="slidenum">
              <a:rPr lang="en-GB" altLang="sl-SI" smtClean="0"/>
              <a:pPr eaLnBrk="1" hangingPunct="1">
                <a:spcBef>
                  <a:spcPct val="0"/>
                </a:spcBef>
              </a:pPr>
              <a:t>116</a:t>
            </a:fld>
            <a:endParaRPr lang="en-GB" altLang="sl-SI"/>
          </a:p>
        </p:txBody>
      </p:sp>
      <p:sp>
        <p:nvSpPr>
          <p:cNvPr id="242691" name="Rectangle 2"/>
          <p:cNvSpPr>
            <a:spLocks noGrp="1" noRot="1" noChangeAspect="1" noChangeArrowheads="1" noTextEdit="1"/>
          </p:cNvSpPr>
          <p:nvPr>
            <p:ph type="sldImg"/>
          </p:nvPr>
        </p:nvSpPr>
        <p:spPr>
          <a:xfrm>
            <a:off x="1143000" y="685800"/>
            <a:ext cx="4573588" cy="3430588"/>
          </a:xfrm>
          <a:ln/>
        </p:spPr>
      </p:sp>
      <p:sp>
        <p:nvSpPr>
          <p:cNvPr id="24269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137D50-A2F4-498A-BE16-582CE473F912}" type="slidenum">
              <a:rPr lang="en-GB" altLang="sl-SI" smtClean="0"/>
              <a:pPr eaLnBrk="1" hangingPunct="1">
                <a:spcBef>
                  <a:spcPct val="0"/>
                </a:spcBef>
              </a:pPr>
              <a:t>117</a:t>
            </a:fld>
            <a:endParaRPr lang="en-GB" altLang="sl-SI"/>
          </a:p>
        </p:txBody>
      </p:sp>
      <p:sp>
        <p:nvSpPr>
          <p:cNvPr id="243715" name="Rectangle 2"/>
          <p:cNvSpPr>
            <a:spLocks noGrp="1" noRot="1" noChangeAspect="1" noChangeArrowheads="1" noTextEdit="1"/>
          </p:cNvSpPr>
          <p:nvPr>
            <p:ph type="sldImg"/>
          </p:nvPr>
        </p:nvSpPr>
        <p:spPr>
          <a:xfrm>
            <a:off x="1143000" y="685800"/>
            <a:ext cx="4573588" cy="3430588"/>
          </a:xfrm>
          <a:ln/>
        </p:spPr>
      </p:sp>
      <p:sp>
        <p:nvSpPr>
          <p:cNvPr id="2437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E532D32-C51B-4F1E-A504-71E4A33615AB}" type="slidenum">
              <a:rPr lang="en-GB" altLang="sl-SI" smtClean="0"/>
              <a:pPr eaLnBrk="1" hangingPunct="1">
                <a:spcBef>
                  <a:spcPct val="0"/>
                </a:spcBef>
              </a:pPr>
              <a:t>118</a:t>
            </a:fld>
            <a:endParaRPr lang="en-GB" altLang="sl-SI"/>
          </a:p>
        </p:txBody>
      </p:sp>
      <p:sp>
        <p:nvSpPr>
          <p:cNvPr id="244739" name="Rectangle 2"/>
          <p:cNvSpPr>
            <a:spLocks noGrp="1" noRot="1" noChangeAspect="1" noChangeArrowheads="1" noTextEdit="1"/>
          </p:cNvSpPr>
          <p:nvPr>
            <p:ph type="sldImg"/>
          </p:nvPr>
        </p:nvSpPr>
        <p:spPr>
          <a:xfrm>
            <a:off x="1143000" y="685800"/>
            <a:ext cx="4573588" cy="3430588"/>
          </a:xfrm>
          <a:ln/>
        </p:spPr>
      </p:sp>
      <p:sp>
        <p:nvSpPr>
          <p:cNvPr id="2447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8BE451-4C7D-42F2-AD83-ED32F2D7F28F}" type="slidenum">
              <a:rPr lang="en-GB" altLang="sl-SI" smtClean="0"/>
              <a:pPr eaLnBrk="1" hangingPunct="1">
                <a:spcBef>
                  <a:spcPct val="0"/>
                </a:spcBef>
              </a:pPr>
              <a:t>18</a:t>
            </a:fld>
            <a:endParaRPr lang="en-GB" altLang="sl-SI"/>
          </a:p>
        </p:txBody>
      </p:sp>
      <p:sp>
        <p:nvSpPr>
          <p:cNvPr id="220163" name="Rectangle 2"/>
          <p:cNvSpPr>
            <a:spLocks noGrp="1" noRot="1" noChangeAspect="1" noChangeArrowheads="1" noTextEdit="1"/>
          </p:cNvSpPr>
          <p:nvPr>
            <p:ph type="sldImg"/>
          </p:nvPr>
        </p:nvSpPr>
        <p:spPr>
          <a:xfrm>
            <a:off x="1144588" y="687388"/>
            <a:ext cx="4570412" cy="3427412"/>
          </a:xfrm>
          <a:ln/>
        </p:spPr>
      </p:sp>
      <p:sp>
        <p:nvSpPr>
          <p:cNvPr id="220164" name="Rectangle 3"/>
          <p:cNvSpPr>
            <a:spLocks noGrp="1" noChangeArrowheads="1"/>
          </p:cNvSpPr>
          <p:nvPr>
            <p:ph type="body" idx="1"/>
          </p:nvPr>
        </p:nvSpPr>
        <p:spPr>
          <a:xfrm>
            <a:off x="914400" y="4343400"/>
            <a:ext cx="5029200" cy="4113213"/>
          </a:xfrm>
          <a:noFill/>
        </p:spPr>
        <p:txBody>
          <a:bodyPr/>
          <a:lstStyle/>
          <a:p>
            <a:pPr eaLnBrk="1" hangingPunct="1"/>
            <a:endParaRPr lang="sl-SI" altLang="sl-SI"/>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403CCBF-6A54-4E5D-A70F-550098C4A893}" type="slidenum">
              <a:rPr lang="en-GB" altLang="sl-SI" smtClean="0"/>
              <a:pPr eaLnBrk="1" hangingPunct="1">
                <a:spcBef>
                  <a:spcPct val="0"/>
                </a:spcBef>
              </a:pPr>
              <a:t>119</a:t>
            </a:fld>
            <a:endParaRPr lang="en-GB" altLang="sl-SI"/>
          </a:p>
        </p:txBody>
      </p:sp>
      <p:sp>
        <p:nvSpPr>
          <p:cNvPr id="245763" name="Rectangle 2"/>
          <p:cNvSpPr>
            <a:spLocks noGrp="1" noRot="1" noChangeAspect="1" noChangeArrowheads="1" noTextEdit="1"/>
          </p:cNvSpPr>
          <p:nvPr>
            <p:ph type="sldImg"/>
          </p:nvPr>
        </p:nvSpPr>
        <p:spPr>
          <a:xfrm>
            <a:off x="1143000" y="685800"/>
            <a:ext cx="4573588" cy="3430588"/>
          </a:xfrm>
          <a:ln/>
        </p:spPr>
      </p:sp>
      <p:sp>
        <p:nvSpPr>
          <p:cNvPr id="2457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07467E-55FC-49B0-970A-25F8066F3626}" type="slidenum">
              <a:rPr lang="en-GB" altLang="sl-SI" smtClean="0"/>
              <a:pPr eaLnBrk="1" hangingPunct="1">
                <a:spcBef>
                  <a:spcPct val="0"/>
                </a:spcBef>
              </a:pPr>
              <a:t>120</a:t>
            </a:fld>
            <a:endParaRPr lang="en-GB" altLang="sl-SI"/>
          </a:p>
        </p:txBody>
      </p:sp>
      <p:sp>
        <p:nvSpPr>
          <p:cNvPr id="246787" name="Rectangle 2"/>
          <p:cNvSpPr>
            <a:spLocks noGrp="1" noRot="1" noChangeAspect="1" noChangeArrowheads="1" noTextEdit="1"/>
          </p:cNvSpPr>
          <p:nvPr>
            <p:ph type="sldImg"/>
          </p:nvPr>
        </p:nvSpPr>
        <p:spPr>
          <a:xfrm>
            <a:off x="1143000" y="685800"/>
            <a:ext cx="4573588" cy="3430588"/>
          </a:xfrm>
          <a:ln/>
        </p:spPr>
      </p:sp>
      <p:sp>
        <p:nvSpPr>
          <p:cNvPr id="24678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5FB3E2-506C-4BE7-8CC6-D2421C10C6F2}" type="slidenum">
              <a:rPr lang="en-GB" altLang="sl-SI" smtClean="0"/>
              <a:pPr eaLnBrk="1" hangingPunct="1">
                <a:spcBef>
                  <a:spcPct val="0"/>
                </a:spcBef>
              </a:pPr>
              <a:t>121</a:t>
            </a:fld>
            <a:endParaRPr lang="en-GB" altLang="sl-SI"/>
          </a:p>
        </p:txBody>
      </p:sp>
      <p:sp>
        <p:nvSpPr>
          <p:cNvPr id="247811" name="Rectangle 2"/>
          <p:cNvSpPr>
            <a:spLocks noGrp="1" noRot="1" noChangeAspect="1" noChangeArrowheads="1" noTextEdit="1"/>
          </p:cNvSpPr>
          <p:nvPr>
            <p:ph type="sldImg"/>
          </p:nvPr>
        </p:nvSpPr>
        <p:spPr>
          <a:xfrm>
            <a:off x="1143000" y="685800"/>
            <a:ext cx="4573588" cy="3430588"/>
          </a:xfrm>
          <a:ln/>
        </p:spPr>
      </p:sp>
      <p:sp>
        <p:nvSpPr>
          <p:cNvPr id="2478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84E77E-551D-47D5-8569-4AB082CCE350}" type="slidenum">
              <a:rPr lang="en-GB" altLang="sl-SI" smtClean="0"/>
              <a:pPr eaLnBrk="1" hangingPunct="1">
                <a:spcBef>
                  <a:spcPct val="0"/>
                </a:spcBef>
              </a:pPr>
              <a:t>122</a:t>
            </a:fld>
            <a:endParaRPr lang="en-GB" altLang="sl-SI"/>
          </a:p>
        </p:txBody>
      </p:sp>
      <p:sp>
        <p:nvSpPr>
          <p:cNvPr id="248835" name="Rectangle 2"/>
          <p:cNvSpPr>
            <a:spLocks noGrp="1" noRot="1" noChangeAspect="1" noChangeArrowheads="1" noTextEdit="1"/>
          </p:cNvSpPr>
          <p:nvPr>
            <p:ph type="sldImg"/>
          </p:nvPr>
        </p:nvSpPr>
        <p:spPr>
          <a:xfrm>
            <a:off x="1143000" y="685800"/>
            <a:ext cx="4573588" cy="3430588"/>
          </a:xfrm>
          <a:ln/>
        </p:spPr>
      </p:sp>
      <p:sp>
        <p:nvSpPr>
          <p:cNvPr id="24883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8EB4B8-8F5E-42E7-A74D-604AD44B4EF0}" type="slidenum">
              <a:rPr lang="en-GB" altLang="sl-SI" smtClean="0"/>
              <a:pPr eaLnBrk="1" hangingPunct="1">
                <a:spcBef>
                  <a:spcPct val="0"/>
                </a:spcBef>
              </a:pPr>
              <a:t>123</a:t>
            </a:fld>
            <a:endParaRPr lang="en-GB" altLang="sl-SI"/>
          </a:p>
        </p:txBody>
      </p:sp>
      <p:sp>
        <p:nvSpPr>
          <p:cNvPr id="249859" name="Rectangle 2"/>
          <p:cNvSpPr>
            <a:spLocks noGrp="1" noRot="1" noChangeAspect="1" noChangeArrowheads="1" noTextEdit="1"/>
          </p:cNvSpPr>
          <p:nvPr>
            <p:ph type="sldImg"/>
          </p:nvPr>
        </p:nvSpPr>
        <p:spPr>
          <a:xfrm>
            <a:off x="1143000" y="685800"/>
            <a:ext cx="4573588" cy="3430588"/>
          </a:xfrm>
          <a:ln/>
        </p:spPr>
      </p:sp>
      <p:sp>
        <p:nvSpPr>
          <p:cNvPr id="2498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8EB4B8-8F5E-42E7-A74D-604AD44B4EF0}" type="slidenum">
              <a:rPr lang="en-GB" altLang="sl-SI" smtClean="0"/>
              <a:pPr eaLnBrk="1" hangingPunct="1">
                <a:spcBef>
                  <a:spcPct val="0"/>
                </a:spcBef>
              </a:pPr>
              <a:t>124</a:t>
            </a:fld>
            <a:endParaRPr lang="en-GB" altLang="sl-SI"/>
          </a:p>
        </p:txBody>
      </p:sp>
      <p:sp>
        <p:nvSpPr>
          <p:cNvPr id="249859" name="Rectangle 2"/>
          <p:cNvSpPr>
            <a:spLocks noGrp="1" noRot="1" noChangeAspect="1" noChangeArrowheads="1" noTextEdit="1"/>
          </p:cNvSpPr>
          <p:nvPr>
            <p:ph type="sldImg"/>
          </p:nvPr>
        </p:nvSpPr>
        <p:spPr>
          <a:xfrm>
            <a:off x="1143000" y="685800"/>
            <a:ext cx="4573588" cy="3430588"/>
          </a:xfrm>
          <a:ln/>
        </p:spPr>
      </p:sp>
      <p:sp>
        <p:nvSpPr>
          <p:cNvPr id="2498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extLst>
      <p:ext uri="{BB962C8B-B14F-4D97-AF65-F5344CB8AC3E}">
        <p14:creationId xmlns:p14="http://schemas.microsoft.com/office/powerpoint/2010/main" val="301274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35908E-AB87-431E-91D3-74CA6E2A982C}" type="slidenum">
              <a:rPr lang="en-GB" altLang="sl-SI" smtClean="0"/>
              <a:pPr eaLnBrk="1" hangingPunct="1">
                <a:spcBef>
                  <a:spcPct val="0"/>
                </a:spcBef>
              </a:pPr>
              <a:t>125</a:t>
            </a:fld>
            <a:endParaRPr lang="en-GB" altLang="sl-SI"/>
          </a:p>
        </p:txBody>
      </p:sp>
      <p:sp>
        <p:nvSpPr>
          <p:cNvPr id="250883" name="Rectangle 2"/>
          <p:cNvSpPr>
            <a:spLocks noGrp="1" noRot="1" noChangeAspect="1" noChangeArrowheads="1" noTextEdit="1"/>
          </p:cNvSpPr>
          <p:nvPr>
            <p:ph type="sldImg"/>
          </p:nvPr>
        </p:nvSpPr>
        <p:spPr>
          <a:xfrm>
            <a:off x="1143000" y="685800"/>
            <a:ext cx="4573588" cy="3430588"/>
          </a:xfrm>
          <a:ln/>
        </p:spPr>
      </p:sp>
      <p:sp>
        <p:nvSpPr>
          <p:cNvPr id="2508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975E59-2B30-4FFB-A744-3AE8FFF53F39}" type="slidenum">
              <a:rPr lang="en-GB" altLang="sl-SI" smtClean="0"/>
              <a:pPr eaLnBrk="1" hangingPunct="1">
                <a:spcBef>
                  <a:spcPct val="0"/>
                </a:spcBef>
              </a:pPr>
              <a:t>126</a:t>
            </a:fld>
            <a:endParaRPr lang="en-GB" altLang="sl-SI"/>
          </a:p>
        </p:txBody>
      </p:sp>
      <p:sp>
        <p:nvSpPr>
          <p:cNvPr id="251907" name="Rectangle 2"/>
          <p:cNvSpPr>
            <a:spLocks noGrp="1" noRot="1" noChangeAspect="1" noChangeArrowheads="1" noTextEdit="1"/>
          </p:cNvSpPr>
          <p:nvPr>
            <p:ph type="sldImg"/>
          </p:nvPr>
        </p:nvSpPr>
        <p:spPr>
          <a:xfrm>
            <a:off x="1143000" y="685800"/>
            <a:ext cx="4573588" cy="3430588"/>
          </a:xfrm>
          <a:ln/>
        </p:spPr>
      </p:sp>
      <p:sp>
        <p:nvSpPr>
          <p:cNvPr id="2519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163E16-9B85-47C4-B571-7E16C1037EE9}" type="slidenum">
              <a:rPr lang="en-GB" altLang="sl-SI" smtClean="0"/>
              <a:pPr eaLnBrk="1" hangingPunct="1">
                <a:spcBef>
                  <a:spcPct val="0"/>
                </a:spcBef>
              </a:pPr>
              <a:t>128</a:t>
            </a:fld>
            <a:endParaRPr lang="en-GB" altLang="sl-SI"/>
          </a:p>
        </p:txBody>
      </p:sp>
      <p:sp>
        <p:nvSpPr>
          <p:cNvPr id="252931" name="Rectangle 2"/>
          <p:cNvSpPr>
            <a:spLocks noGrp="1" noRot="1" noChangeAspect="1" noChangeArrowheads="1" noTextEdit="1"/>
          </p:cNvSpPr>
          <p:nvPr>
            <p:ph type="sldImg"/>
          </p:nvPr>
        </p:nvSpPr>
        <p:spPr>
          <a:xfrm>
            <a:off x="1143000" y="685800"/>
            <a:ext cx="4573588" cy="3430588"/>
          </a:xfrm>
          <a:ln/>
        </p:spPr>
      </p:sp>
      <p:sp>
        <p:nvSpPr>
          <p:cNvPr id="2529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C72D3F-259D-427A-9699-06D69265B36A}" type="slidenum">
              <a:rPr lang="en-GB" altLang="sl-SI" smtClean="0"/>
              <a:pPr eaLnBrk="1" hangingPunct="1">
                <a:spcBef>
                  <a:spcPct val="0"/>
                </a:spcBef>
              </a:pPr>
              <a:t>129</a:t>
            </a:fld>
            <a:endParaRPr lang="en-GB" altLang="sl-SI"/>
          </a:p>
        </p:txBody>
      </p:sp>
      <p:sp>
        <p:nvSpPr>
          <p:cNvPr id="253955" name="Rectangle 2"/>
          <p:cNvSpPr>
            <a:spLocks noGrp="1" noRot="1" noChangeAspect="1" noChangeArrowheads="1" noTextEdit="1"/>
          </p:cNvSpPr>
          <p:nvPr>
            <p:ph type="sldImg"/>
          </p:nvPr>
        </p:nvSpPr>
        <p:spPr>
          <a:xfrm>
            <a:off x="1143000" y="685800"/>
            <a:ext cx="4573588" cy="3430588"/>
          </a:xfrm>
          <a:ln/>
        </p:spPr>
      </p:sp>
      <p:sp>
        <p:nvSpPr>
          <p:cNvPr id="2539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2BD8DF-ED49-4F6F-8C29-79FCB3E66784}" type="slidenum">
              <a:rPr lang="en-GB" altLang="sl-SI" smtClean="0"/>
              <a:pPr eaLnBrk="1" hangingPunct="1">
                <a:spcBef>
                  <a:spcPct val="0"/>
                </a:spcBef>
              </a:pPr>
              <a:t>42</a:t>
            </a:fld>
            <a:endParaRPr lang="en-GB" altLang="sl-SI"/>
          </a:p>
        </p:txBody>
      </p:sp>
      <p:sp>
        <p:nvSpPr>
          <p:cNvPr id="230403" name="Rectangle 2"/>
          <p:cNvSpPr>
            <a:spLocks noGrp="1" noRot="1" noChangeAspect="1" noChangeArrowheads="1" noTextEdit="1"/>
          </p:cNvSpPr>
          <p:nvPr>
            <p:ph type="sldImg"/>
          </p:nvPr>
        </p:nvSpPr>
        <p:spPr>
          <a:xfrm>
            <a:off x="1143000" y="685800"/>
            <a:ext cx="4573588" cy="3430588"/>
          </a:xfrm>
          <a:ln/>
        </p:spPr>
      </p:sp>
      <p:sp>
        <p:nvSpPr>
          <p:cNvPr id="2304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extLst>
      <p:ext uri="{BB962C8B-B14F-4D97-AF65-F5344CB8AC3E}">
        <p14:creationId xmlns:p14="http://schemas.microsoft.com/office/powerpoint/2010/main" val="1741258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E78D0E-EB77-40AF-9879-E6BDAE1B2F82}" type="slidenum">
              <a:rPr lang="en-GB" altLang="sl-SI" smtClean="0"/>
              <a:pPr>
                <a:spcBef>
                  <a:spcPct val="0"/>
                </a:spcBef>
              </a:pPr>
              <a:t>130</a:t>
            </a:fld>
            <a:endParaRPr lang="en-GB" altLang="sl-SI"/>
          </a:p>
        </p:txBody>
      </p:sp>
      <p:sp>
        <p:nvSpPr>
          <p:cNvPr id="10243" name="Rectangle 2"/>
          <p:cNvSpPr>
            <a:spLocks noGrp="1" noRot="1" noChangeAspect="1" noChangeArrowheads="1" noTextEdit="1"/>
          </p:cNvSpPr>
          <p:nvPr>
            <p:ph type="sldImg"/>
          </p:nvPr>
        </p:nvSpPr>
        <p:spPr>
          <a:xfrm>
            <a:off x="1143000" y="685800"/>
            <a:ext cx="4573588" cy="3430588"/>
          </a:xfrm>
          <a:ln/>
        </p:spPr>
      </p:sp>
      <p:sp>
        <p:nvSpPr>
          <p:cNvPr id="1024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40200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B50DC6-882D-4B4A-A525-E06917CCBC1B}" type="slidenum">
              <a:rPr lang="en-GB" altLang="sl-SI" smtClean="0"/>
              <a:pPr>
                <a:spcBef>
                  <a:spcPct val="0"/>
                </a:spcBef>
              </a:pPr>
              <a:t>131</a:t>
            </a:fld>
            <a:endParaRPr lang="en-GB" altLang="sl-SI"/>
          </a:p>
        </p:txBody>
      </p:sp>
      <p:sp>
        <p:nvSpPr>
          <p:cNvPr id="12291" name="Rectangle 2"/>
          <p:cNvSpPr>
            <a:spLocks noGrp="1" noRot="1" noChangeAspect="1" noChangeArrowheads="1" noTextEdit="1"/>
          </p:cNvSpPr>
          <p:nvPr>
            <p:ph type="sldImg"/>
          </p:nvPr>
        </p:nvSpPr>
        <p:spPr>
          <a:xfrm>
            <a:off x="1143000" y="685800"/>
            <a:ext cx="4573588" cy="3430588"/>
          </a:xfrm>
          <a:ln/>
        </p:spPr>
      </p:sp>
      <p:sp>
        <p:nvSpPr>
          <p:cNvPr id="1229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519578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AD017B-9AB8-40C3-ADB7-C1D3E11387EF}" type="slidenum">
              <a:rPr lang="en-GB" altLang="sl-SI" smtClean="0"/>
              <a:pPr>
                <a:spcBef>
                  <a:spcPct val="0"/>
                </a:spcBef>
              </a:pPr>
              <a:t>132</a:t>
            </a:fld>
            <a:endParaRPr lang="en-GB" altLang="sl-SI"/>
          </a:p>
        </p:txBody>
      </p:sp>
      <p:sp>
        <p:nvSpPr>
          <p:cNvPr id="14339" name="Rectangle 2"/>
          <p:cNvSpPr>
            <a:spLocks noGrp="1" noRot="1" noChangeAspect="1" noChangeArrowheads="1" noTextEdit="1"/>
          </p:cNvSpPr>
          <p:nvPr>
            <p:ph type="sldImg"/>
          </p:nvPr>
        </p:nvSpPr>
        <p:spPr>
          <a:xfrm>
            <a:off x="1143000" y="685800"/>
            <a:ext cx="4573588" cy="3430588"/>
          </a:xfrm>
          <a:ln/>
        </p:spPr>
      </p:sp>
      <p:sp>
        <p:nvSpPr>
          <p:cNvPr id="143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58117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7A604E-B49B-4738-A483-2EA18D199FC8}" type="slidenum">
              <a:rPr lang="en-GB" altLang="sl-SI" smtClean="0"/>
              <a:pPr>
                <a:spcBef>
                  <a:spcPct val="0"/>
                </a:spcBef>
              </a:pPr>
              <a:t>133</a:t>
            </a:fld>
            <a:endParaRPr lang="en-GB" altLang="sl-SI"/>
          </a:p>
        </p:txBody>
      </p:sp>
      <p:sp>
        <p:nvSpPr>
          <p:cNvPr id="16387" name="Rectangle 2"/>
          <p:cNvSpPr>
            <a:spLocks noGrp="1" noRot="1" noChangeAspect="1" noChangeArrowheads="1" noTextEdit="1"/>
          </p:cNvSpPr>
          <p:nvPr>
            <p:ph type="sldImg"/>
          </p:nvPr>
        </p:nvSpPr>
        <p:spPr>
          <a:xfrm>
            <a:off x="1143000" y="685800"/>
            <a:ext cx="4573588" cy="3430588"/>
          </a:xfrm>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121233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D7D9BF-1019-40E2-A21E-C506FE652243}" type="slidenum">
              <a:rPr lang="en-GB" altLang="sl-SI" smtClean="0"/>
              <a:pPr>
                <a:spcBef>
                  <a:spcPct val="0"/>
                </a:spcBef>
              </a:pPr>
              <a:t>134</a:t>
            </a:fld>
            <a:endParaRPr lang="en-GB" altLang="sl-SI"/>
          </a:p>
        </p:txBody>
      </p:sp>
      <p:sp>
        <p:nvSpPr>
          <p:cNvPr id="18435" name="Rectangle 2"/>
          <p:cNvSpPr>
            <a:spLocks noGrp="1" noRot="1" noChangeAspect="1" noChangeArrowheads="1" noTextEdit="1"/>
          </p:cNvSpPr>
          <p:nvPr>
            <p:ph type="sldImg"/>
          </p:nvPr>
        </p:nvSpPr>
        <p:spPr>
          <a:xfrm>
            <a:off x="1143000" y="685800"/>
            <a:ext cx="4573588" cy="3430588"/>
          </a:xfrm>
          <a:ln/>
        </p:spPr>
      </p:sp>
      <p:sp>
        <p:nvSpPr>
          <p:cNvPr id="1843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400272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A89891-E2D8-46D5-B727-992E3E8B47B4}" type="slidenum">
              <a:rPr lang="en-GB" altLang="sl-SI" smtClean="0"/>
              <a:pPr>
                <a:spcBef>
                  <a:spcPct val="0"/>
                </a:spcBef>
              </a:pPr>
              <a:t>135</a:t>
            </a:fld>
            <a:endParaRPr lang="en-GB" altLang="sl-SI"/>
          </a:p>
        </p:txBody>
      </p:sp>
      <p:sp>
        <p:nvSpPr>
          <p:cNvPr id="20483" name="Rectangle 2"/>
          <p:cNvSpPr>
            <a:spLocks noGrp="1" noRot="1" noChangeAspect="1" noChangeArrowheads="1" noTextEdit="1"/>
          </p:cNvSpPr>
          <p:nvPr>
            <p:ph type="sldImg"/>
          </p:nvPr>
        </p:nvSpPr>
        <p:spPr>
          <a:xfrm>
            <a:off x="1143000" y="685800"/>
            <a:ext cx="4573588" cy="3430588"/>
          </a:xfrm>
          <a:ln/>
        </p:spPr>
      </p:sp>
      <p:sp>
        <p:nvSpPr>
          <p:cNvPr id="204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287164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1DBAA8-3327-4DD2-92C0-A5A20AA3C3A7}" type="slidenum">
              <a:rPr lang="en-GB" altLang="sl-SI" smtClean="0"/>
              <a:pPr>
                <a:spcBef>
                  <a:spcPct val="0"/>
                </a:spcBef>
              </a:pPr>
              <a:t>136</a:t>
            </a:fld>
            <a:endParaRPr lang="en-GB" altLang="sl-SI"/>
          </a:p>
        </p:txBody>
      </p:sp>
      <p:sp>
        <p:nvSpPr>
          <p:cNvPr id="22531" name="Rectangle 2"/>
          <p:cNvSpPr>
            <a:spLocks noGrp="1" noRot="1" noChangeAspect="1" noChangeArrowheads="1" noTextEdit="1"/>
          </p:cNvSpPr>
          <p:nvPr>
            <p:ph type="sldImg"/>
          </p:nvPr>
        </p:nvSpPr>
        <p:spPr>
          <a:xfrm>
            <a:off x="1143000" y="685800"/>
            <a:ext cx="4573588" cy="3430588"/>
          </a:xfrm>
          <a:ln/>
        </p:spPr>
      </p:sp>
      <p:sp>
        <p:nvSpPr>
          <p:cNvPr id="225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693273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33A849-53FB-4BF7-9A2B-9C35A6ACB5E1}" type="slidenum">
              <a:rPr lang="en-GB" altLang="sl-SI" smtClean="0"/>
              <a:pPr>
                <a:spcBef>
                  <a:spcPct val="0"/>
                </a:spcBef>
              </a:pPr>
              <a:t>137</a:t>
            </a:fld>
            <a:endParaRPr lang="en-GB" altLang="sl-SI"/>
          </a:p>
        </p:txBody>
      </p:sp>
      <p:sp>
        <p:nvSpPr>
          <p:cNvPr id="24579" name="Rectangle 2"/>
          <p:cNvSpPr>
            <a:spLocks noGrp="1" noRot="1" noChangeAspect="1" noChangeArrowheads="1" noTextEdit="1"/>
          </p:cNvSpPr>
          <p:nvPr>
            <p:ph type="sldImg"/>
          </p:nvPr>
        </p:nvSpPr>
        <p:spPr>
          <a:xfrm>
            <a:off x="1143000" y="685800"/>
            <a:ext cx="4573588" cy="3430588"/>
          </a:xfrm>
          <a:ln/>
        </p:spPr>
      </p:sp>
      <p:sp>
        <p:nvSpPr>
          <p:cNvPr id="245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509594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688E42-0A74-4E51-85C5-AEF54A7CA57B}" type="slidenum">
              <a:rPr lang="en-GB" altLang="sl-SI" smtClean="0"/>
              <a:pPr>
                <a:spcBef>
                  <a:spcPct val="0"/>
                </a:spcBef>
              </a:pPr>
              <a:t>138</a:t>
            </a:fld>
            <a:endParaRPr lang="en-GB" altLang="sl-SI"/>
          </a:p>
        </p:txBody>
      </p:sp>
      <p:sp>
        <p:nvSpPr>
          <p:cNvPr id="26627" name="Rectangle 2"/>
          <p:cNvSpPr>
            <a:spLocks noGrp="1" noRot="1" noChangeAspect="1" noChangeArrowheads="1" noTextEdit="1"/>
          </p:cNvSpPr>
          <p:nvPr>
            <p:ph type="sldImg"/>
          </p:nvPr>
        </p:nvSpPr>
        <p:spPr>
          <a:xfrm>
            <a:off x="1143000" y="685800"/>
            <a:ext cx="4573588" cy="3430588"/>
          </a:xfrm>
          <a:ln/>
        </p:spPr>
      </p:sp>
      <p:sp>
        <p:nvSpPr>
          <p:cNvPr id="266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987630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3D6449-EA0D-4EA4-AAAE-F18F065A041D}" type="slidenum">
              <a:rPr lang="en-GB" altLang="sl-SI" smtClean="0"/>
              <a:pPr>
                <a:spcBef>
                  <a:spcPct val="0"/>
                </a:spcBef>
              </a:pPr>
              <a:t>139</a:t>
            </a:fld>
            <a:endParaRPr lang="en-GB" altLang="sl-SI"/>
          </a:p>
        </p:txBody>
      </p:sp>
      <p:sp>
        <p:nvSpPr>
          <p:cNvPr id="28675" name="Rectangle 2"/>
          <p:cNvSpPr>
            <a:spLocks noGrp="1" noRot="1" noChangeAspect="1" noChangeArrowheads="1" noTextEdit="1"/>
          </p:cNvSpPr>
          <p:nvPr>
            <p:ph type="sldImg"/>
          </p:nvPr>
        </p:nvSpPr>
        <p:spPr>
          <a:xfrm>
            <a:off x="1143000" y="685800"/>
            <a:ext cx="4573588" cy="3430588"/>
          </a:xfrm>
          <a:ln/>
        </p:spPr>
      </p:sp>
      <p:sp>
        <p:nvSpPr>
          <p:cNvPr id="286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69226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2BD8DF-ED49-4F6F-8C29-79FCB3E66784}" type="slidenum">
              <a:rPr lang="en-GB" altLang="sl-SI" smtClean="0"/>
              <a:pPr eaLnBrk="1" hangingPunct="1">
                <a:spcBef>
                  <a:spcPct val="0"/>
                </a:spcBef>
              </a:pPr>
              <a:t>59</a:t>
            </a:fld>
            <a:endParaRPr lang="en-GB" altLang="sl-SI"/>
          </a:p>
        </p:txBody>
      </p:sp>
      <p:sp>
        <p:nvSpPr>
          <p:cNvPr id="230403" name="Rectangle 2"/>
          <p:cNvSpPr>
            <a:spLocks noGrp="1" noRot="1" noChangeAspect="1" noChangeArrowheads="1" noTextEdit="1"/>
          </p:cNvSpPr>
          <p:nvPr>
            <p:ph type="sldImg"/>
          </p:nvPr>
        </p:nvSpPr>
        <p:spPr>
          <a:xfrm>
            <a:off x="1143000" y="685800"/>
            <a:ext cx="4573588" cy="3430588"/>
          </a:xfrm>
          <a:ln/>
        </p:spPr>
      </p:sp>
      <p:sp>
        <p:nvSpPr>
          <p:cNvPr id="2304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extLst>
      <p:ext uri="{BB962C8B-B14F-4D97-AF65-F5344CB8AC3E}">
        <p14:creationId xmlns:p14="http://schemas.microsoft.com/office/powerpoint/2010/main" val="38056456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C79DA2-771C-40AA-B5CA-032138C65756}" type="slidenum">
              <a:rPr lang="en-GB" altLang="sl-SI" smtClean="0"/>
              <a:pPr>
                <a:spcBef>
                  <a:spcPct val="0"/>
                </a:spcBef>
              </a:pPr>
              <a:t>140</a:t>
            </a:fld>
            <a:endParaRPr lang="en-GB" altLang="sl-SI"/>
          </a:p>
        </p:txBody>
      </p:sp>
      <p:sp>
        <p:nvSpPr>
          <p:cNvPr id="30723" name="Rectangle 2"/>
          <p:cNvSpPr>
            <a:spLocks noGrp="1" noRot="1" noChangeAspect="1" noChangeArrowheads="1" noTextEdit="1"/>
          </p:cNvSpPr>
          <p:nvPr>
            <p:ph type="sldImg"/>
          </p:nvPr>
        </p:nvSpPr>
        <p:spPr>
          <a:xfrm>
            <a:off x="1143000" y="685800"/>
            <a:ext cx="4573588" cy="3430588"/>
          </a:xfrm>
          <a:ln/>
        </p:spPr>
      </p:sp>
      <p:sp>
        <p:nvSpPr>
          <p:cNvPr id="307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141070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942F36-5416-42B1-9C16-DD5B138C738B}" type="slidenum">
              <a:rPr lang="en-GB" altLang="sl-SI" smtClean="0"/>
              <a:pPr>
                <a:spcBef>
                  <a:spcPct val="0"/>
                </a:spcBef>
              </a:pPr>
              <a:t>141</a:t>
            </a:fld>
            <a:endParaRPr lang="en-GB" altLang="sl-SI"/>
          </a:p>
        </p:txBody>
      </p:sp>
      <p:sp>
        <p:nvSpPr>
          <p:cNvPr id="32771" name="Rectangle 2"/>
          <p:cNvSpPr>
            <a:spLocks noGrp="1" noRot="1" noChangeAspect="1" noChangeArrowheads="1" noTextEdit="1"/>
          </p:cNvSpPr>
          <p:nvPr>
            <p:ph type="sldImg"/>
          </p:nvPr>
        </p:nvSpPr>
        <p:spPr>
          <a:xfrm>
            <a:off x="1143000" y="685800"/>
            <a:ext cx="4573588" cy="3430588"/>
          </a:xfrm>
          <a:ln/>
        </p:spPr>
      </p:sp>
      <p:sp>
        <p:nvSpPr>
          <p:cNvPr id="327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107367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AF2EC8-3D32-4652-AFB4-0C62DC2F1E0B}" type="slidenum">
              <a:rPr lang="en-GB" altLang="sl-SI" smtClean="0"/>
              <a:pPr>
                <a:spcBef>
                  <a:spcPct val="0"/>
                </a:spcBef>
              </a:pPr>
              <a:t>142</a:t>
            </a:fld>
            <a:endParaRPr lang="en-GB" altLang="sl-SI"/>
          </a:p>
        </p:txBody>
      </p:sp>
      <p:sp>
        <p:nvSpPr>
          <p:cNvPr id="34819" name="Rectangle 2"/>
          <p:cNvSpPr>
            <a:spLocks noGrp="1" noRot="1" noChangeAspect="1" noChangeArrowheads="1" noTextEdit="1"/>
          </p:cNvSpPr>
          <p:nvPr>
            <p:ph type="sldImg"/>
          </p:nvPr>
        </p:nvSpPr>
        <p:spPr>
          <a:xfrm>
            <a:off x="1143000" y="685800"/>
            <a:ext cx="4573588" cy="3430588"/>
          </a:xfrm>
          <a:ln/>
        </p:spPr>
      </p:sp>
      <p:sp>
        <p:nvSpPr>
          <p:cNvPr id="3482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62762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9B6647-E954-404E-918C-05FC83912F10}" type="slidenum">
              <a:rPr lang="en-GB" altLang="sl-SI" smtClean="0"/>
              <a:pPr>
                <a:spcBef>
                  <a:spcPct val="0"/>
                </a:spcBef>
              </a:pPr>
              <a:t>143</a:t>
            </a:fld>
            <a:endParaRPr lang="en-GB" altLang="sl-SI"/>
          </a:p>
        </p:txBody>
      </p:sp>
      <p:sp>
        <p:nvSpPr>
          <p:cNvPr id="36867" name="Rectangle 2"/>
          <p:cNvSpPr>
            <a:spLocks noGrp="1" noRot="1" noChangeAspect="1" noChangeArrowheads="1" noTextEdit="1"/>
          </p:cNvSpPr>
          <p:nvPr>
            <p:ph type="sldImg"/>
          </p:nvPr>
        </p:nvSpPr>
        <p:spPr>
          <a:xfrm>
            <a:off x="1143000" y="685800"/>
            <a:ext cx="4573588" cy="3430588"/>
          </a:xfrm>
          <a:ln/>
        </p:spPr>
      </p:sp>
      <p:sp>
        <p:nvSpPr>
          <p:cNvPr id="368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966198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878AE9-3DF2-4FD2-A02F-9E025B642020}" type="slidenum">
              <a:rPr lang="en-GB" altLang="sl-SI" smtClean="0"/>
              <a:pPr>
                <a:spcBef>
                  <a:spcPct val="0"/>
                </a:spcBef>
              </a:pPr>
              <a:t>144</a:t>
            </a:fld>
            <a:endParaRPr lang="en-GB" altLang="sl-SI"/>
          </a:p>
        </p:txBody>
      </p:sp>
      <p:sp>
        <p:nvSpPr>
          <p:cNvPr id="38915" name="Rectangle 2"/>
          <p:cNvSpPr>
            <a:spLocks noGrp="1" noRot="1" noChangeAspect="1" noChangeArrowheads="1" noTextEdit="1"/>
          </p:cNvSpPr>
          <p:nvPr>
            <p:ph type="sldImg"/>
          </p:nvPr>
        </p:nvSpPr>
        <p:spPr>
          <a:xfrm>
            <a:off x="1143000" y="685800"/>
            <a:ext cx="4573588" cy="3430588"/>
          </a:xfrm>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4410260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EEDDE5-B1C4-4E47-B2EE-5BACF7003AAC}" type="slidenum">
              <a:rPr lang="en-GB" altLang="sl-SI" smtClean="0"/>
              <a:pPr>
                <a:spcBef>
                  <a:spcPct val="0"/>
                </a:spcBef>
              </a:pPr>
              <a:t>145</a:t>
            </a:fld>
            <a:endParaRPr lang="en-GB" altLang="sl-SI"/>
          </a:p>
        </p:txBody>
      </p:sp>
      <p:sp>
        <p:nvSpPr>
          <p:cNvPr id="40963" name="Rectangle 2"/>
          <p:cNvSpPr>
            <a:spLocks noGrp="1" noRot="1" noChangeAspect="1" noChangeArrowheads="1" noTextEdit="1"/>
          </p:cNvSpPr>
          <p:nvPr>
            <p:ph type="sldImg"/>
          </p:nvPr>
        </p:nvSpPr>
        <p:spPr>
          <a:xfrm>
            <a:off x="1143000" y="685800"/>
            <a:ext cx="4573588" cy="3430588"/>
          </a:xfrm>
          <a:ln/>
        </p:spPr>
      </p:sp>
      <p:sp>
        <p:nvSpPr>
          <p:cNvPr id="409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046314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2A9391-1273-46A4-8591-56C8297C0646}" type="slidenum">
              <a:rPr lang="en-GB" altLang="sl-SI" smtClean="0"/>
              <a:pPr>
                <a:spcBef>
                  <a:spcPct val="0"/>
                </a:spcBef>
              </a:pPr>
              <a:t>146</a:t>
            </a:fld>
            <a:endParaRPr lang="en-GB" altLang="sl-SI"/>
          </a:p>
        </p:txBody>
      </p:sp>
      <p:sp>
        <p:nvSpPr>
          <p:cNvPr id="43011" name="Rectangle 2"/>
          <p:cNvSpPr>
            <a:spLocks noGrp="1" noRot="1" noChangeAspect="1" noChangeArrowheads="1" noTextEdit="1"/>
          </p:cNvSpPr>
          <p:nvPr>
            <p:ph type="sldImg"/>
          </p:nvPr>
        </p:nvSpPr>
        <p:spPr>
          <a:xfrm>
            <a:off x="1143000" y="685800"/>
            <a:ext cx="4573588" cy="3430588"/>
          </a:xfrm>
          <a:ln/>
        </p:spPr>
      </p:sp>
      <p:sp>
        <p:nvSpPr>
          <p:cNvPr id="430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19326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4B6397-B2D7-47F9-8013-E11D8FB187E0}" type="slidenum">
              <a:rPr lang="en-GB" altLang="sl-SI" smtClean="0"/>
              <a:pPr>
                <a:spcBef>
                  <a:spcPct val="0"/>
                </a:spcBef>
              </a:pPr>
              <a:t>147</a:t>
            </a:fld>
            <a:endParaRPr lang="en-GB" altLang="sl-SI"/>
          </a:p>
        </p:txBody>
      </p:sp>
      <p:sp>
        <p:nvSpPr>
          <p:cNvPr id="45059" name="Rectangle 2"/>
          <p:cNvSpPr>
            <a:spLocks noGrp="1" noRot="1" noChangeAspect="1" noChangeArrowheads="1" noTextEdit="1"/>
          </p:cNvSpPr>
          <p:nvPr>
            <p:ph type="sldImg"/>
          </p:nvPr>
        </p:nvSpPr>
        <p:spPr>
          <a:xfrm>
            <a:off x="1143000" y="685800"/>
            <a:ext cx="4573588" cy="3430588"/>
          </a:xfrm>
          <a:ln/>
        </p:spPr>
      </p:sp>
      <p:sp>
        <p:nvSpPr>
          <p:cNvPr id="450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402848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D0D559-D5B4-4B76-91C0-4984F7F156B6}" type="slidenum">
              <a:rPr lang="en-GB" altLang="sl-SI" smtClean="0"/>
              <a:pPr>
                <a:spcBef>
                  <a:spcPct val="0"/>
                </a:spcBef>
              </a:pPr>
              <a:t>148</a:t>
            </a:fld>
            <a:endParaRPr lang="en-GB" altLang="sl-SI"/>
          </a:p>
        </p:txBody>
      </p:sp>
      <p:sp>
        <p:nvSpPr>
          <p:cNvPr id="47107" name="Rectangle 2"/>
          <p:cNvSpPr>
            <a:spLocks noGrp="1" noRot="1" noChangeAspect="1" noChangeArrowheads="1" noTextEdit="1"/>
          </p:cNvSpPr>
          <p:nvPr>
            <p:ph type="sldImg"/>
          </p:nvPr>
        </p:nvSpPr>
        <p:spPr>
          <a:xfrm>
            <a:off x="1143000" y="685800"/>
            <a:ext cx="4573588" cy="3430588"/>
          </a:xfrm>
          <a:ln/>
        </p:spPr>
      </p:sp>
      <p:sp>
        <p:nvSpPr>
          <p:cNvPr id="471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846136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DC7DDF-E9F6-4839-9946-307014ABD020}" type="slidenum">
              <a:rPr lang="en-GB" altLang="sl-SI" smtClean="0"/>
              <a:pPr>
                <a:spcBef>
                  <a:spcPct val="0"/>
                </a:spcBef>
              </a:pPr>
              <a:t>149</a:t>
            </a:fld>
            <a:endParaRPr lang="en-GB" altLang="sl-SI"/>
          </a:p>
        </p:txBody>
      </p:sp>
      <p:sp>
        <p:nvSpPr>
          <p:cNvPr id="49155" name="Rectangle 2"/>
          <p:cNvSpPr>
            <a:spLocks noGrp="1" noRot="1" noChangeAspect="1" noChangeArrowheads="1" noTextEdit="1"/>
          </p:cNvSpPr>
          <p:nvPr>
            <p:ph type="sldImg"/>
          </p:nvPr>
        </p:nvSpPr>
        <p:spPr>
          <a:xfrm>
            <a:off x="1143000" y="685800"/>
            <a:ext cx="4573588" cy="3430588"/>
          </a:xfrm>
          <a:ln/>
        </p:spPr>
      </p:sp>
      <p:sp>
        <p:nvSpPr>
          <p:cNvPr id="491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06584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endParaRPr lang="en-AU" altLang="sl-SI">
              <a:latin typeface="Arial" panose="020B0604020202020204" pitchFamily="34" charset="0"/>
            </a:endParaRPr>
          </a:p>
        </p:txBody>
      </p:sp>
    </p:spTree>
    <p:extLst>
      <p:ext uri="{BB962C8B-B14F-4D97-AF65-F5344CB8AC3E}">
        <p14:creationId xmlns:p14="http://schemas.microsoft.com/office/powerpoint/2010/main" val="3421845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663FD9-4B7B-4C28-9D25-6BB5FAE7F464}" type="slidenum">
              <a:rPr lang="en-GB" altLang="sl-SI" smtClean="0"/>
              <a:pPr>
                <a:spcBef>
                  <a:spcPct val="0"/>
                </a:spcBef>
              </a:pPr>
              <a:t>150</a:t>
            </a:fld>
            <a:endParaRPr lang="en-GB" altLang="sl-SI"/>
          </a:p>
        </p:txBody>
      </p:sp>
      <p:sp>
        <p:nvSpPr>
          <p:cNvPr id="51203" name="Rectangle 2"/>
          <p:cNvSpPr>
            <a:spLocks noGrp="1" noRot="1" noChangeAspect="1" noChangeArrowheads="1" noTextEdit="1"/>
          </p:cNvSpPr>
          <p:nvPr>
            <p:ph type="sldImg"/>
          </p:nvPr>
        </p:nvSpPr>
        <p:spPr>
          <a:xfrm>
            <a:off x="1143000" y="685800"/>
            <a:ext cx="4573588" cy="3430588"/>
          </a:xfrm>
          <a:ln/>
        </p:spPr>
      </p:sp>
      <p:sp>
        <p:nvSpPr>
          <p:cNvPr id="512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763697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D0206B-9BE2-499C-B771-DC2709AF03E4}" type="slidenum">
              <a:rPr lang="en-GB" altLang="sl-SI" smtClean="0"/>
              <a:pPr>
                <a:spcBef>
                  <a:spcPct val="0"/>
                </a:spcBef>
              </a:pPr>
              <a:t>151</a:t>
            </a:fld>
            <a:endParaRPr lang="en-GB" altLang="sl-SI"/>
          </a:p>
        </p:txBody>
      </p:sp>
      <p:sp>
        <p:nvSpPr>
          <p:cNvPr id="53251" name="Rectangle 2"/>
          <p:cNvSpPr>
            <a:spLocks noGrp="1" noRot="1" noChangeAspect="1" noChangeArrowheads="1" noTextEdit="1"/>
          </p:cNvSpPr>
          <p:nvPr>
            <p:ph type="sldImg"/>
          </p:nvPr>
        </p:nvSpPr>
        <p:spPr>
          <a:xfrm>
            <a:off x="1143000" y="685800"/>
            <a:ext cx="4573588" cy="3430588"/>
          </a:xfrm>
          <a:ln/>
        </p:spPr>
      </p:sp>
      <p:sp>
        <p:nvSpPr>
          <p:cNvPr id="5325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381651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17232B-88EA-46B0-98BD-7E097C3A4ED0}" type="slidenum">
              <a:rPr lang="en-GB" altLang="sl-SI" smtClean="0"/>
              <a:pPr>
                <a:spcBef>
                  <a:spcPct val="0"/>
                </a:spcBef>
              </a:pPr>
              <a:t>152</a:t>
            </a:fld>
            <a:endParaRPr lang="en-GB" altLang="sl-SI"/>
          </a:p>
        </p:txBody>
      </p:sp>
      <p:sp>
        <p:nvSpPr>
          <p:cNvPr id="55299" name="Rectangle 2"/>
          <p:cNvSpPr>
            <a:spLocks noGrp="1" noRot="1" noChangeAspect="1" noChangeArrowheads="1" noTextEdit="1"/>
          </p:cNvSpPr>
          <p:nvPr>
            <p:ph type="sldImg"/>
          </p:nvPr>
        </p:nvSpPr>
        <p:spPr>
          <a:xfrm>
            <a:off x="1143000" y="685800"/>
            <a:ext cx="4573588" cy="3430588"/>
          </a:xfrm>
          <a:ln/>
        </p:spPr>
      </p:sp>
      <p:sp>
        <p:nvSpPr>
          <p:cNvPr id="5530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008336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DB81F4-4A6A-48AA-B440-C20FF0E96DBF}" type="slidenum">
              <a:rPr lang="en-GB" altLang="sl-SI" smtClean="0"/>
              <a:pPr>
                <a:spcBef>
                  <a:spcPct val="0"/>
                </a:spcBef>
              </a:pPr>
              <a:t>153</a:t>
            </a:fld>
            <a:endParaRPr lang="en-GB" altLang="sl-SI"/>
          </a:p>
        </p:txBody>
      </p:sp>
      <p:sp>
        <p:nvSpPr>
          <p:cNvPr id="57347" name="Rectangle 2"/>
          <p:cNvSpPr>
            <a:spLocks noGrp="1" noRot="1" noChangeAspect="1" noChangeArrowheads="1" noTextEdit="1"/>
          </p:cNvSpPr>
          <p:nvPr>
            <p:ph type="sldImg"/>
          </p:nvPr>
        </p:nvSpPr>
        <p:spPr>
          <a:xfrm>
            <a:off x="1143000" y="685800"/>
            <a:ext cx="4573588" cy="3430588"/>
          </a:xfrm>
          <a:ln/>
        </p:spPr>
      </p:sp>
      <p:sp>
        <p:nvSpPr>
          <p:cNvPr id="5734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2363954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7D1A7-C5ED-482E-BFEB-4E6FC5AEAF24}" type="slidenum">
              <a:rPr lang="en-GB" altLang="sl-SI" smtClean="0"/>
              <a:pPr>
                <a:spcBef>
                  <a:spcPct val="0"/>
                </a:spcBef>
              </a:pPr>
              <a:t>154</a:t>
            </a:fld>
            <a:endParaRPr lang="en-GB" altLang="sl-SI"/>
          </a:p>
        </p:txBody>
      </p:sp>
      <p:sp>
        <p:nvSpPr>
          <p:cNvPr id="59395" name="Rectangle 2"/>
          <p:cNvSpPr>
            <a:spLocks noGrp="1" noRot="1" noChangeAspect="1" noChangeArrowheads="1" noTextEdit="1"/>
          </p:cNvSpPr>
          <p:nvPr>
            <p:ph type="sldImg"/>
          </p:nvPr>
        </p:nvSpPr>
        <p:spPr>
          <a:xfrm>
            <a:off x="1143000" y="685800"/>
            <a:ext cx="4573588" cy="3430588"/>
          </a:xfrm>
          <a:ln/>
        </p:spPr>
      </p:sp>
      <p:sp>
        <p:nvSpPr>
          <p:cNvPr id="5939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423181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47EC97-4A18-488F-A7CB-5BC5A0B82B9F}" type="slidenum">
              <a:rPr lang="en-GB" altLang="sl-SI" smtClean="0"/>
              <a:pPr>
                <a:spcBef>
                  <a:spcPct val="0"/>
                </a:spcBef>
              </a:pPr>
              <a:t>155</a:t>
            </a:fld>
            <a:endParaRPr lang="en-GB" altLang="sl-SI"/>
          </a:p>
        </p:txBody>
      </p:sp>
      <p:sp>
        <p:nvSpPr>
          <p:cNvPr id="61443" name="Rectangle 2"/>
          <p:cNvSpPr>
            <a:spLocks noGrp="1" noRot="1" noChangeAspect="1" noChangeArrowheads="1" noTextEdit="1"/>
          </p:cNvSpPr>
          <p:nvPr>
            <p:ph type="sldImg"/>
          </p:nvPr>
        </p:nvSpPr>
        <p:spPr>
          <a:xfrm>
            <a:off x="1143000" y="685800"/>
            <a:ext cx="4573588" cy="3430588"/>
          </a:xfrm>
          <a:ln/>
        </p:spPr>
      </p:sp>
      <p:sp>
        <p:nvSpPr>
          <p:cNvPr id="6144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596874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CBD6BD-A8F6-46A2-A69F-6D99CBB44594}" type="slidenum">
              <a:rPr lang="en-GB" altLang="sl-SI" smtClean="0"/>
              <a:pPr>
                <a:spcBef>
                  <a:spcPct val="0"/>
                </a:spcBef>
              </a:pPr>
              <a:t>156</a:t>
            </a:fld>
            <a:endParaRPr lang="en-GB" altLang="sl-SI"/>
          </a:p>
        </p:txBody>
      </p:sp>
      <p:sp>
        <p:nvSpPr>
          <p:cNvPr id="63491" name="Rectangle 2"/>
          <p:cNvSpPr>
            <a:spLocks noGrp="1" noRot="1" noChangeAspect="1" noChangeArrowheads="1" noTextEdit="1"/>
          </p:cNvSpPr>
          <p:nvPr>
            <p:ph type="sldImg"/>
          </p:nvPr>
        </p:nvSpPr>
        <p:spPr>
          <a:xfrm>
            <a:off x="1143000" y="685800"/>
            <a:ext cx="4573588" cy="3430588"/>
          </a:xfrm>
          <a:ln/>
        </p:spPr>
      </p:sp>
      <p:sp>
        <p:nvSpPr>
          <p:cNvPr id="6349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862956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9C5B66-6BA5-4960-8291-FF2196C883B7}" type="slidenum">
              <a:rPr lang="en-GB" altLang="sl-SI" smtClean="0"/>
              <a:pPr>
                <a:spcBef>
                  <a:spcPct val="0"/>
                </a:spcBef>
              </a:pPr>
              <a:t>157</a:t>
            </a:fld>
            <a:endParaRPr lang="en-GB" altLang="sl-SI"/>
          </a:p>
        </p:txBody>
      </p:sp>
      <p:sp>
        <p:nvSpPr>
          <p:cNvPr id="65539" name="Rectangle 2"/>
          <p:cNvSpPr>
            <a:spLocks noGrp="1" noRot="1" noChangeAspect="1" noChangeArrowheads="1" noTextEdit="1"/>
          </p:cNvSpPr>
          <p:nvPr>
            <p:ph type="sldImg"/>
          </p:nvPr>
        </p:nvSpPr>
        <p:spPr>
          <a:xfrm>
            <a:off x="1143000" y="685800"/>
            <a:ext cx="4573588" cy="3430588"/>
          </a:xfrm>
          <a:ln/>
        </p:spPr>
      </p:sp>
      <p:sp>
        <p:nvSpPr>
          <p:cNvPr id="655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7997066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8CF206-BCB5-4D10-B101-F8BE94272888}" type="slidenum">
              <a:rPr lang="en-GB" altLang="sl-SI" smtClean="0"/>
              <a:pPr>
                <a:spcBef>
                  <a:spcPct val="0"/>
                </a:spcBef>
              </a:pPr>
              <a:t>158</a:t>
            </a:fld>
            <a:endParaRPr lang="en-GB" altLang="sl-SI"/>
          </a:p>
        </p:txBody>
      </p:sp>
      <p:sp>
        <p:nvSpPr>
          <p:cNvPr id="67587" name="Rectangle 2"/>
          <p:cNvSpPr>
            <a:spLocks noGrp="1" noRot="1" noChangeAspect="1" noChangeArrowheads="1" noTextEdit="1"/>
          </p:cNvSpPr>
          <p:nvPr>
            <p:ph type="sldImg"/>
          </p:nvPr>
        </p:nvSpPr>
        <p:spPr>
          <a:xfrm>
            <a:off x="1143000" y="685800"/>
            <a:ext cx="4573588" cy="3430588"/>
          </a:xfrm>
          <a:ln/>
        </p:spPr>
      </p:sp>
      <p:sp>
        <p:nvSpPr>
          <p:cNvPr id="6758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5071196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8AA6CF-C226-46A4-8ED9-6AE39A746937}" type="slidenum">
              <a:rPr lang="en-GB" altLang="sl-SI" smtClean="0"/>
              <a:pPr>
                <a:spcBef>
                  <a:spcPct val="0"/>
                </a:spcBef>
              </a:pPr>
              <a:t>159</a:t>
            </a:fld>
            <a:endParaRPr lang="en-GB" altLang="sl-SI"/>
          </a:p>
        </p:txBody>
      </p:sp>
      <p:sp>
        <p:nvSpPr>
          <p:cNvPr id="69635" name="Rectangle 2"/>
          <p:cNvSpPr>
            <a:spLocks noGrp="1" noRot="1" noChangeAspect="1" noChangeArrowheads="1" noTextEdit="1"/>
          </p:cNvSpPr>
          <p:nvPr>
            <p:ph type="sldImg"/>
          </p:nvPr>
        </p:nvSpPr>
        <p:spPr>
          <a:xfrm>
            <a:off x="1143000" y="685800"/>
            <a:ext cx="4573588" cy="3430588"/>
          </a:xfrm>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22498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2BD8DF-ED49-4F6F-8C29-79FCB3E66784}" type="slidenum">
              <a:rPr lang="en-GB" altLang="sl-SI" smtClean="0"/>
              <a:pPr eaLnBrk="1" hangingPunct="1">
                <a:spcBef>
                  <a:spcPct val="0"/>
                </a:spcBef>
              </a:pPr>
              <a:t>64</a:t>
            </a:fld>
            <a:endParaRPr lang="en-GB" altLang="sl-SI"/>
          </a:p>
        </p:txBody>
      </p:sp>
      <p:sp>
        <p:nvSpPr>
          <p:cNvPr id="230403" name="Rectangle 2"/>
          <p:cNvSpPr>
            <a:spLocks noGrp="1" noRot="1" noChangeAspect="1" noChangeArrowheads="1" noTextEdit="1"/>
          </p:cNvSpPr>
          <p:nvPr>
            <p:ph type="sldImg"/>
          </p:nvPr>
        </p:nvSpPr>
        <p:spPr>
          <a:xfrm>
            <a:off x="1143000" y="685800"/>
            <a:ext cx="4573588" cy="3430588"/>
          </a:xfrm>
          <a:ln/>
        </p:spPr>
      </p:sp>
      <p:sp>
        <p:nvSpPr>
          <p:cNvPr id="2304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p>
        </p:txBody>
      </p:sp>
    </p:spTree>
    <p:extLst>
      <p:ext uri="{BB962C8B-B14F-4D97-AF65-F5344CB8AC3E}">
        <p14:creationId xmlns:p14="http://schemas.microsoft.com/office/powerpoint/2010/main" val="25644522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831BD7-C9F9-4AFF-A13B-3C93A36B440C}" type="slidenum">
              <a:rPr lang="en-GB" altLang="sl-SI" smtClean="0"/>
              <a:pPr>
                <a:spcBef>
                  <a:spcPct val="0"/>
                </a:spcBef>
              </a:pPr>
              <a:t>160</a:t>
            </a:fld>
            <a:endParaRPr lang="en-GB" altLang="sl-SI"/>
          </a:p>
        </p:txBody>
      </p:sp>
      <p:sp>
        <p:nvSpPr>
          <p:cNvPr id="71683" name="Rectangle 2"/>
          <p:cNvSpPr>
            <a:spLocks noGrp="1" noRot="1" noChangeAspect="1" noChangeArrowheads="1" noTextEdit="1"/>
          </p:cNvSpPr>
          <p:nvPr>
            <p:ph type="sldImg"/>
          </p:nvPr>
        </p:nvSpPr>
        <p:spPr>
          <a:xfrm>
            <a:off x="1143000" y="685800"/>
            <a:ext cx="4573588" cy="3430588"/>
          </a:xfrm>
          <a:ln/>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9701387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D0FFEF-9B6D-4975-AD97-DD9A94CB0286}" type="slidenum">
              <a:rPr lang="en-GB" altLang="sl-SI" smtClean="0"/>
              <a:pPr>
                <a:spcBef>
                  <a:spcPct val="0"/>
                </a:spcBef>
              </a:pPr>
              <a:t>161</a:t>
            </a:fld>
            <a:endParaRPr lang="en-GB" altLang="sl-SI"/>
          </a:p>
        </p:txBody>
      </p:sp>
      <p:sp>
        <p:nvSpPr>
          <p:cNvPr id="73731" name="Rectangle 2"/>
          <p:cNvSpPr>
            <a:spLocks noGrp="1" noRot="1" noChangeAspect="1" noChangeArrowheads="1" noTextEdit="1"/>
          </p:cNvSpPr>
          <p:nvPr>
            <p:ph type="sldImg"/>
          </p:nvPr>
        </p:nvSpPr>
        <p:spPr>
          <a:xfrm>
            <a:off x="1143000" y="685800"/>
            <a:ext cx="4573588" cy="3430588"/>
          </a:xfrm>
          <a:ln/>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4569774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0FDB24-909D-4E57-8D6E-C0539CEB9771}" type="slidenum">
              <a:rPr lang="en-GB" altLang="sl-SI" smtClean="0"/>
              <a:pPr>
                <a:spcBef>
                  <a:spcPct val="0"/>
                </a:spcBef>
              </a:pPr>
              <a:t>162</a:t>
            </a:fld>
            <a:endParaRPr lang="en-GB" altLang="sl-SI"/>
          </a:p>
        </p:txBody>
      </p:sp>
      <p:sp>
        <p:nvSpPr>
          <p:cNvPr id="75779" name="Rectangle 2"/>
          <p:cNvSpPr>
            <a:spLocks noGrp="1" noRot="1" noChangeAspect="1" noChangeArrowheads="1" noTextEdit="1"/>
          </p:cNvSpPr>
          <p:nvPr>
            <p:ph type="sldImg"/>
          </p:nvPr>
        </p:nvSpPr>
        <p:spPr>
          <a:xfrm>
            <a:off x="1143000" y="685800"/>
            <a:ext cx="4573588" cy="3430588"/>
          </a:xfrm>
          <a:ln/>
        </p:spPr>
      </p:sp>
      <p:sp>
        <p:nvSpPr>
          <p:cNvPr id="757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626223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C2015E-292E-484C-AEE8-F4989E9130E4}" type="slidenum">
              <a:rPr lang="en-GB" altLang="sl-SI" smtClean="0"/>
              <a:pPr>
                <a:spcBef>
                  <a:spcPct val="0"/>
                </a:spcBef>
              </a:pPr>
              <a:t>163</a:t>
            </a:fld>
            <a:endParaRPr lang="en-GB" altLang="sl-SI"/>
          </a:p>
        </p:txBody>
      </p:sp>
      <p:sp>
        <p:nvSpPr>
          <p:cNvPr id="77827" name="Rectangle 2"/>
          <p:cNvSpPr>
            <a:spLocks noGrp="1" noRot="1" noChangeAspect="1" noChangeArrowheads="1" noTextEdit="1"/>
          </p:cNvSpPr>
          <p:nvPr>
            <p:ph type="sldImg"/>
          </p:nvPr>
        </p:nvSpPr>
        <p:spPr>
          <a:xfrm>
            <a:off x="1143000" y="685800"/>
            <a:ext cx="4573588" cy="3430588"/>
          </a:xfrm>
          <a:ln/>
        </p:spPr>
      </p:sp>
      <p:sp>
        <p:nvSpPr>
          <p:cNvPr id="778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682821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C67419-5559-482A-A630-DDDE3135596E}" type="slidenum">
              <a:rPr lang="en-GB" altLang="sl-SI" smtClean="0"/>
              <a:pPr>
                <a:spcBef>
                  <a:spcPct val="0"/>
                </a:spcBef>
              </a:pPr>
              <a:t>164</a:t>
            </a:fld>
            <a:endParaRPr lang="en-GB" altLang="sl-SI"/>
          </a:p>
        </p:txBody>
      </p:sp>
      <p:sp>
        <p:nvSpPr>
          <p:cNvPr id="79875" name="Rectangle 2"/>
          <p:cNvSpPr>
            <a:spLocks noGrp="1" noRot="1" noChangeAspect="1" noChangeArrowheads="1" noTextEdit="1"/>
          </p:cNvSpPr>
          <p:nvPr>
            <p:ph type="sldImg"/>
          </p:nvPr>
        </p:nvSpPr>
        <p:spPr>
          <a:xfrm>
            <a:off x="1143000" y="685800"/>
            <a:ext cx="4573588" cy="3430588"/>
          </a:xfrm>
          <a:ln/>
        </p:spPr>
      </p:sp>
      <p:sp>
        <p:nvSpPr>
          <p:cNvPr id="798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503984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96F2DD-3F26-43AE-8596-D49CFF8B14F0}" type="slidenum">
              <a:rPr lang="en-GB" altLang="sl-SI" smtClean="0"/>
              <a:pPr>
                <a:spcBef>
                  <a:spcPct val="0"/>
                </a:spcBef>
              </a:pPr>
              <a:t>165</a:t>
            </a:fld>
            <a:endParaRPr lang="en-GB" altLang="sl-SI"/>
          </a:p>
        </p:txBody>
      </p:sp>
      <p:sp>
        <p:nvSpPr>
          <p:cNvPr id="81923" name="Rectangle 2"/>
          <p:cNvSpPr>
            <a:spLocks noGrp="1" noRot="1" noChangeAspect="1" noChangeArrowheads="1" noTextEdit="1"/>
          </p:cNvSpPr>
          <p:nvPr>
            <p:ph type="sldImg"/>
          </p:nvPr>
        </p:nvSpPr>
        <p:spPr>
          <a:xfrm>
            <a:off x="1143000" y="685800"/>
            <a:ext cx="4573588" cy="3430588"/>
          </a:xfrm>
          <a:ln/>
        </p:spPr>
      </p:sp>
      <p:sp>
        <p:nvSpPr>
          <p:cNvPr id="819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025629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AAA6EA-12EE-41C0-8EC6-24479834D765}" type="slidenum">
              <a:rPr lang="en-GB" altLang="sl-SI" smtClean="0"/>
              <a:pPr>
                <a:spcBef>
                  <a:spcPct val="0"/>
                </a:spcBef>
              </a:pPr>
              <a:t>166</a:t>
            </a:fld>
            <a:endParaRPr lang="en-GB" altLang="sl-SI"/>
          </a:p>
        </p:txBody>
      </p:sp>
      <p:sp>
        <p:nvSpPr>
          <p:cNvPr id="83971" name="Rectangle 2"/>
          <p:cNvSpPr>
            <a:spLocks noGrp="1" noRot="1" noChangeAspect="1" noChangeArrowheads="1" noTextEdit="1"/>
          </p:cNvSpPr>
          <p:nvPr>
            <p:ph type="sldImg"/>
          </p:nvPr>
        </p:nvSpPr>
        <p:spPr>
          <a:xfrm>
            <a:off x="1143000" y="685800"/>
            <a:ext cx="4573588" cy="3430588"/>
          </a:xfrm>
          <a:ln/>
        </p:spPr>
      </p:sp>
      <p:sp>
        <p:nvSpPr>
          <p:cNvPr id="839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9913091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D46D6B-C21C-4C04-B90F-3F5BC0E09D04}" type="slidenum">
              <a:rPr lang="en-GB" altLang="sl-SI" smtClean="0"/>
              <a:pPr>
                <a:spcBef>
                  <a:spcPct val="0"/>
                </a:spcBef>
              </a:pPr>
              <a:t>167</a:t>
            </a:fld>
            <a:endParaRPr lang="en-GB" altLang="sl-SI"/>
          </a:p>
        </p:txBody>
      </p:sp>
      <p:sp>
        <p:nvSpPr>
          <p:cNvPr id="86019" name="Rectangle 2"/>
          <p:cNvSpPr>
            <a:spLocks noGrp="1" noRot="1" noChangeAspect="1" noChangeArrowheads="1" noTextEdit="1"/>
          </p:cNvSpPr>
          <p:nvPr>
            <p:ph type="sldImg"/>
          </p:nvPr>
        </p:nvSpPr>
        <p:spPr>
          <a:xfrm>
            <a:off x="1143000" y="685800"/>
            <a:ext cx="4573588" cy="3430588"/>
          </a:xfrm>
          <a:ln/>
        </p:spPr>
      </p:sp>
      <p:sp>
        <p:nvSpPr>
          <p:cNvPr id="8602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429787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ADD204-0292-47A8-83B8-4B227EAA02D2}" type="slidenum">
              <a:rPr lang="en-GB" altLang="sl-SI" smtClean="0"/>
              <a:pPr>
                <a:spcBef>
                  <a:spcPct val="0"/>
                </a:spcBef>
              </a:pPr>
              <a:t>168</a:t>
            </a:fld>
            <a:endParaRPr lang="en-GB" altLang="sl-SI"/>
          </a:p>
        </p:txBody>
      </p:sp>
      <p:sp>
        <p:nvSpPr>
          <p:cNvPr id="88067" name="Rectangle 2"/>
          <p:cNvSpPr>
            <a:spLocks noGrp="1" noRot="1" noChangeAspect="1" noChangeArrowheads="1" noTextEdit="1"/>
          </p:cNvSpPr>
          <p:nvPr>
            <p:ph type="sldImg"/>
          </p:nvPr>
        </p:nvSpPr>
        <p:spPr>
          <a:xfrm>
            <a:off x="1143000" y="685800"/>
            <a:ext cx="4573588" cy="3430588"/>
          </a:xfrm>
          <a:ln/>
        </p:spPr>
      </p:sp>
      <p:sp>
        <p:nvSpPr>
          <p:cNvPr id="880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690247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F3CCAA-9441-40AB-B42C-5F3FEE9DAD8A}" type="slidenum">
              <a:rPr lang="en-GB" altLang="sl-SI" smtClean="0"/>
              <a:pPr>
                <a:spcBef>
                  <a:spcPct val="0"/>
                </a:spcBef>
              </a:pPr>
              <a:t>169</a:t>
            </a:fld>
            <a:endParaRPr lang="en-GB" altLang="sl-SI"/>
          </a:p>
        </p:txBody>
      </p:sp>
      <p:sp>
        <p:nvSpPr>
          <p:cNvPr id="90115" name="Rectangle 2"/>
          <p:cNvSpPr>
            <a:spLocks noGrp="1" noRot="1" noChangeAspect="1" noChangeArrowheads="1" noTextEdit="1"/>
          </p:cNvSpPr>
          <p:nvPr>
            <p:ph type="sldImg"/>
          </p:nvPr>
        </p:nvSpPr>
        <p:spPr>
          <a:xfrm>
            <a:off x="1143000" y="685800"/>
            <a:ext cx="4573588" cy="3430588"/>
          </a:xfrm>
          <a:ln/>
        </p:spPr>
      </p:sp>
      <p:sp>
        <p:nvSpPr>
          <p:cNvPr id="901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053779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A917041-BEA4-4182-BDB6-C61D19DA572D}" type="slidenum">
              <a:rPr lang="en-GB" altLang="sl-SI" smtClean="0"/>
              <a:pPr eaLnBrk="1" hangingPunct="1">
                <a:spcBef>
                  <a:spcPct val="0"/>
                </a:spcBef>
              </a:pPr>
              <a:t>97</a:t>
            </a:fld>
            <a:endParaRPr lang="en-GB" altLang="sl-SI"/>
          </a:p>
        </p:txBody>
      </p:sp>
      <p:sp>
        <p:nvSpPr>
          <p:cNvPr id="221187" name="Rectangle 2"/>
          <p:cNvSpPr>
            <a:spLocks noGrp="1" noRot="1" noChangeAspect="1" noChangeArrowheads="1" noTextEdit="1"/>
          </p:cNvSpPr>
          <p:nvPr>
            <p:ph type="sldImg"/>
          </p:nvPr>
        </p:nvSpPr>
        <p:spPr>
          <a:xfrm>
            <a:off x="1143000" y="685800"/>
            <a:ext cx="4573588" cy="3430588"/>
          </a:xfrm>
          <a:ln/>
        </p:spPr>
      </p:sp>
      <p:sp>
        <p:nvSpPr>
          <p:cNvPr id="221188" name="Rectangle 3"/>
          <p:cNvSpPr>
            <a:spLocks noGrp="1" noChangeArrowheads="1"/>
          </p:cNvSpPr>
          <p:nvPr>
            <p:ph type="body" idx="1"/>
          </p:nvPr>
        </p:nvSpPr>
        <p:spPr>
          <a:xfrm>
            <a:off x="914400" y="4343400"/>
            <a:ext cx="5029200" cy="4114800"/>
          </a:xfrm>
          <a:noFill/>
        </p:spPr>
        <p:txBody>
          <a:bodyPr/>
          <a:lstStyle/>
          <a:p>
            <a:pPr eaLnBrk="1" hangingPunct="1"/>
            <a:endParaRPr lang="en-GB" altLang="sl-SI"/>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D26344-718F-4170-BC80-1D33B8A9ACA9}" type="slidenum">
              <a:rPr lang="en-GB" altLang="sl-SI" smtClean="0"/>
              <a:pPr>
                <a:spcBef>
                  <a:spcPct val="0"/>
                </a:spcBef>
              </a:pPr>
              <a:t>170</a:t>
            </a:fld>
            <a:endParaRPr lang="en-GB" altLang="sl-SI"/>
          </a:p>
        </p:txBody>
      </p:sp>
      <p:sp>
        <p:nvSpPr>
          <p:cNvPr id="92163" name="Rectangle 2"/>
          <p:cNvSpPr>
            <a:spLocks noGrp="1" noRot="1" noChangeAspect="1" noChangeArrowheads="1" noTextEdit="1"/>
          </p:cNvSpPr>
          <p:nvPr>
            <p:ph type="sldImg"/>
          </p:nvPr>
        </p:nvSpPr>
        <p:spPr>
          <a:xfrm>
            <a:off x="1143000" y="685800"/>
            <a:ext cx="4573588" cy="3430588"/>
          </a:xfrm>
          <a:ln/>
        </p:spPr>
      </p:sp>
      <p:sp>
        <p:nvSpPr>
          <p:cNvPr id="921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1163139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554860-A76B-4DD4-88B4-08C5339E2F14}" type="slidenum">
              <a:rPr lang="en-GB" altLang="sl-SI" smtClean="0"/>
              <a:pPr>
                <a:spcBef>
                  <a:spcPct val="0"/>
                </a:spcBef>
              </a:pPr>
              <a:t>171</a:t>
            </a:fld>
            <a:endParaRPr lang="en-GB" altLang="sl-SI"/>
          </a:p>
        </p:txBody>
      </p:sp>
      <p:sp>
        <p:nvSpPr>
          <p:cNvPr id="94211" name="Rectangle 2"/>
          <p:cNvSpPr>
            <a:spLocks noGrp="1" noRot="1" noChangeAspect="1" noChangeArrowheads="1" noTextEdit="1"/>
          </p:cNvSpPr>
          <p:nvPr>
            <p:ph type="sldImg"/>
          </p:nvPr>
        </p:nvSpPr>
        <p:spPr>
          <a:xfrm>
            <a:off x="1143000" y="685800"/>
            <a:ext cx="4573588" cy="3430588"/>
          </a:xfrm>
          <a:ln/>
        </p:spPr>
      </p:sp>
      <p:sp>
        <p:nvSpPr>
          <p:cNvPr id="942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077601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C342B3-DA4C-4753-B4EF-4C43E7AF6666}" type="slidenum">
              <a:rPr lang="en-GB" altLang="sl-SI" smtClean="0"/>
              <a:pPr>
                <a:spcBef>
                  <a:spcPct val="0"/>
                </a:spcBef>
              </a:pPr>
              <a:t>172</a:t>
            </a:fld>
            <a:endParaRPr lang="en-GB" altLang="sl-SI"/>
          </a:p>
        </p:txBody>
      </p:sp>
      <p:sp>
        <p:nvSpPr>
          <p:cNvPr id="96259" name="Rectangle 2"/>
          <p:cNvSpPr>
            <a:spLocks noGrp="1" noRot="1" noChangeAspect="1" noChangeArrowheads="1" noTextEdit="1"/>
          </p:cNvSpPr>
          <p:nvPr>
            <p:ph type="sldImg"/>
          </p:nvPr>
        </p:nvSpPr>
        <p:spPr>
          <a:xfrm>
            <a:off x="1143000" y="685800"/>
            <a:ext cx="4573588" cy="3430588"/>
          </a:xfrm>
          <a:ln/>
        </p:spPr>
      </p:sp>
      <p:sp>
        <p:nvSpPr>
          <p:cNvPr id="962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545478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F2E3D2-986F-4062-BC62-B187C22F34C1}" type="slidenum">
              <a:rPr lang="en-GB" altLang="sl-SI" smtClean="0"/>
              <a:pPr>
                <a:spcBef>
                  <a:spcPct val="0"/>
                </a:spcBef>
              </a:pPr>
              <a:t>174</a:t>
            </a:fld>
            <a:endParaRPr lang="en-GB" altLang="sl-SI"/>
          </a:p>
        </p:txBody>
      </p:sp>
      <p:sp>
        <p:nvSpPr>
          <p:cNvPr id="99331" name="Rectangle 2"/>
          <p:cNvSpPr>
            <a:spLocks noGrp="1" noRot="1" noChangeAspect="1" noChangeArrowheads="1" noTextEdit="1"/>
          </p:cNvSpPr>
          <p:nvPr>
            <p:ph type="sldImg"/>
          </p:nvPr>
        </p:nvSpPr>
        <p:spPr>
          <a:xfrm>
            <a:off x="1143000" y="685800"/>
            <a:ext cx="4573588" cy="3430588"/>
          </a:xfrm>
          <a:ln/>
        </p:spPr>
      </p:sp>
      <p:sp>
        <p:nvSpPr>
          <p:cNvPr id="993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47728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DACB3A-C5DD-42A7-8290-52AF69FE8CF2}" type="slidenum">
              <a:rPr lang="en-GB" altLang="sl-SI" smtClean="0"/>
              <a:pPr>
                <a:spcBef>
                  <a:spcPct val="0"/>
                </a:spcBef>
              </a:pPr>
              <a:t>175</a:t>
            </a:fld>
            <a:endParaRPr lang="en-GB" altLang="sl-SI"/>
          </a:p>
        </p:txBody>
      </p:sp>
      <p:sp>
        <p:nvSpPr>
          <p:cNvPr id="101379" name="Rectangle 2"/>
          <p:cNvSpPr>
            <a:spLocks noGrp="1" noRot="1" noChangeAspect="1" noChangeArrowheads="1" noTextEdit="1"/>
          </p:cNvSpPr>
          <p:nvPr>
            <p:ph type="sldImg"/>
          </p:nvPr>
        </p:nvSpPr>
        <p:spPr>
          <a:xfrm>
            <a:off x="1143000" y="685800"/>
            <a:ext cx="4573588" cy="3430588"/>
          </a:xfrm>
          <a:ln/>
        </p:spPr>
      </p:sp>
      <p:sp>
        <p:nvSpPr>
          <p:cNvPr id="1013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3613466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43EE85-DD0E-4491-9723-4F33682AF937}" type="slidenum">
              <a:rPr lang="en-GB" altLang="sl-SI" smtClean="0"/>
              <a:pPr>
                <a:spcBef>
                  <a:spcPct val="0"/>
                </a:spcBef>
              </a:pPr>
              <a:t>176</a:t>
            </a:fld>
            <a:endParaRPr lang="en-GB" altLang="sl-SI"/>
          </a:p>
        </p:txBody>
      </p:sp>
      <p:sp>
        <p:nvSpPr>
          <p:cNvPr id="103427" name="Rectangle 2"/>
          <p:cNvSpPr>
            <a:spLocks noGrp="1" noRot="1" noChangeAspect="1" noChangeArrowheads="1" noTextEdit="1"/>
          </p:cNvSpPr>
          <p:nvPr>
            <p:ph type="sldImg"/>
          </p:nvPr>
        </p:nvSpPr>
        <p:spPr>
          <a:xfrm>
            <a:off x="1143000" y="685800"/>
            <a:ext cx="4573588" cy="3430588"/>
          </a:xfrm>
          <a:ln/>
        </p:spPr>
      </p:sp>
      <p:sp>
        <p:nvSpPr>
          <p:cNvPr id="1034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8123168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61E5F3-4241-44F5-89A7-E808C0BCE372}" type="slidenum">
              <a:rPr lang="en-GB" altLang="sl-SI" smtClean="0"/>
              <a:pPr>
                <a:spcBef>
                  <a:spcPct val="0"/>
                </a:spcBef>
              </a:pPr>
              <a:t>177</a:t>
            </a:fld>
            <a:endParaRPr lang="en-GB" altLang="sl-SI"/>
          </a:p>
        </p:txBody>
      </p:sp>
      <p:sp>
        <p:nvSpPr>
          <p:cNvPr id="105475" name="Rectangle 2"/>
          <p:cNvSpPr>
            <a:spLocks noGrp="1" noRot="1" noChangeAspect="1" noChangeArrowheads="1" noTextEdit="1"/>
          </p:cNvSpPr>
          <p:nvPr>
            <p:ph type="sldImg"/>
          </p:nvPr>
        </p:nvSpPr>
        <p:spPr>
          <a:xfrm>
            <a:off x="1143000" y="685800"/>
            <a:ext cx="4573588" cy="3430588"/>
          </a:xfrm>
          <a:ln/>
        </p:spPr>
      </p:sp>
      <p:sp>
        <p:nvSpPr>
          <p:cNvPr id="1054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0781263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82D112-7D88-4CE1-A7A8-19B767654DDE}" type="slidenum">
              <a:rPr lang="en-GB" altLang="sl-SI" smtClean="0"/>
              <a:pPr>
                <a:spcBef>
                  <a:spcPct val="0"/>
                </a:spcBef>
              </a:pPr>
              <a:t>178</a:t>
            </a:fld>
            <a:endParaRPr lang="en-GB" altLang="sl-SI"/>
          </a:p>
        </p:txBody>
      </p:sp>
      <p:sp>
        <p:nvSpPr>
          <p:cNvPr id="107523" name="Rectangle 2"/>
          <p:cNvSpPr>
            <a:spLocks noGrp="1" noRot="1" noChangeAspect="1" noChangeArrowheads="1" noTextEdit="1"/>
          </p:cNvSpPr>
          <p:nvPr>
            <p:ph type="sldImg"/>
          </p:nvPr>
        </p:nvSpPr>
        <p:spPr>
          <a:xfrm>
            <a:off x="1143000" y="685800"/>
            <a:ext cx="4573588" cy="3430588"/>
          </a:xfrm>
          <a:ln/>
        </p:spPr>
      </p:sp>
      <p:sp>
        <p:nvSpPr>
          <p:cNvPr id="1075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8835568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338EDC-D91C-4B97-A9DF-BCEFFE156E9A}" type="slidenum">
              <a:rPr lang="en-GB" altLang="sl-SI" smtClean="0"/>
              <a:pPr>
                <a:spcBef>
                  <a:spcPct val="0"/>
                </a:spcBef>
              </a:pPr>
              <a:t>179</a:t>
            </a:fld>
            <a:endParaRPr lang="en-GB" altLang="sl-SI"/>
          </a:p>
        </p:txBody>
      </p:sp>
      <p:sp>
        <p:nvSpPr>
          <p:cNvPr id="109571" name="Rectangle 2"/>
          <p:cNvSpPr>
            <a:spLocks noGrp="1" noRot="1" noChangeAspect="1" noChangeArrowheads="1" noTextEdit="1"/>
          </p:cNvSpPr>
          <p:nvPr>
            <p:ph type="sldImg"/>
          </p:nvPr>
        </p:nvSpPr>
        <p:spPr>
          <a:xfrm>
            <a:off x="1143000" y="685800"/>
            <a:ext cx="4573588" cy="3430588"/>
          </a:xfrm>
          <a:ln/>
        </p:spPr>
      </p:sp>
      <p:sp>
        <p:nvSpPr>
          <p:cNvPr id="1095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5205123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7F84F4-430D-4D44-9730-4A9742137C3D}" type="slidenum">
              <a:rPr lang="en-GB" altLang="sl-SI" smtClean="0"/>
              <a:pPr>
                <a:spcBef>
                  <a:spcPct val="0"/>
                </a:spcBef>
              </a:pPr>
              <a:t>180</a:t>
            </a:fld>
            <a:endParaRPr lang="en-GB" altLang="sl-SI"/>
          </a:p>
        </p:txBody>
      </p:sp>
      <p:sp>
        <p:nvSpPr>
          <p:cNvPr id="111619" name="Rectangle 2"/>
          <p:cNvSpPr>
            <a:spLocks noGrp="1" noRot="1" noChangeAspect="1" noChangeArrowheads="1" noTextEdit="1"/>
          </p:cNvSpPr>
          <p:nvPr>
            <p:ph type="sldImg"/>
          </p:nvPr>
        </p:nvSpPr>
        <p:spPr>
          <a:xfrm>
            <a:off x="1143000" y="685800"/>
            <a:ext cx="4573588" cy="3430588"/>
          </a:xfrm>
          <a:ln/>
        </p:spPr>
      </p:sp>
      <p:sp>
        <p:nvSpPr>
          <p:cNvPr id="11162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948119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204D5D-B90E-4418-914E-7D53E6CA49D3}" type="slidenum">
              <a:rPr lang="en-GB" altLang="sl-SI" smtClean="0"/>
              <a:pPr eaLnBrk="1" hangingPunct="1">
                <a:spcBef>
                  <a:spcPct val="0"/>
                </a:spcBef>
              </a:pPr>
              <a:t>98</a:t>
            </a:fld>
            <a:endParaRPr lang="en-GB" altLang="sl-SI"/>
          </a:p>
        </p:txBody>
      </p:sp>
      <p:sp>
        <p:nvSpPr>
          <p:cNvPr id="222211" name="Rectangle 2"/>
          <p:cNvSpPr>
            <a:spLocks noGrp="1" noRot="1" noChangeAspect="1" noChangeArrowheads="1" noTextEdit="1"/>
          </p:cNvSpPr>
          <p:nvPr>
            <p:ph type="sldImg"/>
          </p:nvPr>
        </p:nvSpPr>
        <p:spPr>
          <a:xfrm>
            <a:off x="1143000" y="685800"/>
            <a:ext cx="4573588" cy="3430588"/>
          </a:xfrm>
          <a:ln/>
        </p:spPr>
      </p:sp>
      <p:sp>
        <p:nvSpPr>
          <p:cNvPr id="222212" name="Rectangle 3"/>
          <p:cNvSpPr>
            <a:spLocks noGrp="1" noChangeArrowheads="1"/>
          </p:cNvSpPr>
          <p:nvPr>
            <p:ph type="body" idx="1"/>
          </p:nvPr>
        </p:nvSpPr>
        <p:spPr>
          <a:xfrm>
            <a:off x="914400" y="4343400"/>
            <a:ext cx="5029200" cy="4114800"/>
          </a:xfrm>
          <a:noFill/>
        </p:spPr>
        <p:txBody>
          <a:bodyPr/>
          <a:lstStyle/>
          <a:p>
            <a:pPr eaLnBrk="1" hangingPunct="1"/>
            <a:endParaRPr lang="en-GB" altLang="sl-SI"/>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CD9162-7EA5-4E3C-8A70-0BF3267B6391}" type="slidenum">
              <a:rPr lang="en-GB" altLang="sl-SI" smtClean="0"/>
              <a:pPr>
                <a:spcBef>
                  <a:spcPct val="0"/>
                </a:spcBef>
              </a:pPr>
              <a:t>181</a:t>
            </a:fld>
            <a:endParaRPr lang="en-GB" altLang="sl-SI"/>
          </a:p>
        </p:txBody>
      </p:sp>
      <p:sp>
        <p:nvSpPr>
          <p:cNvPr id="113667" name="Rectangle 2"/>
          <p:cNvSpPr>
            <a:spLocks noGrp="1" noRot="1" noChangeAspect="1" noChangeArrowheads="1" noTextEdit="1"/>
          </p:cNvSpPr>
          <p:nvPr>
            <p:ph type="sldImg"/>
          </p:nvPr>
        </p:nvSpPr>
        <p:spPr>
          <a:xfrm>
            <a:off x="1143000" y="685800"/>
            <a:ext cx="4573588" cy="3430588"/>
          </a:xfrm>
          <a:ln/>
        </p:spPr>
      </p:sp>
      <p:sp>
        <p:nvSpPr>
          <p:cNvPr id="1136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5464109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EA3067-4572-4846-9E49-4107DFDEBB1B}" type="slidenum">
              <a:rPr lang="en-GB" altLang="sl-SI" smtClean="0"/>
              <a:pPr>
                <a:spcBef>
                  <a:spcPct val="0"/>
                </a:spcBef>
              </a:pPr>
              <a:t>182</a:t>
            </a:fld>
            <a:endParaRPr lang="en-GB" altLang="sl-SI"/>
          </a:p>
        </p:txBody>
      </p:sp>
      <p:sp>
        <p:nvSpPr>
          <p:cNvPr id="115715" name="Rectangle 2"/>
          <p:cNvSpPr>
            <a:spLocks noGrp="1" noRot="1" noChangeAspect="1" noChangeArrowheads="1" noTextEdit="1"/>
          </p:cNvSpPr>
          <p:nvPr>
            <p:ph type="sldImg"/>
          </p:nvPr>
        </p:nvSpPr>
        <p:spPr>
          <a:xfrm>
            <a:off x="1143000" y="685800"/>
            <a:ext cx="4573588" cy="3430588"/>
          </a:xfrm>
          <a:ln/>
        </p:spPr>
      </p:sp>
      <p:sp>
        <p:nvSpPr>
          <p:cNvPr id="1157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1211087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A954EB-EB06-4CE7-A6A9-A4B2C2613AA5}" type="slidenum">
              <a:rPr lang="en-GB" altLang="sl-SI" smtClean="0"/>
              <a:pPr>
                <a:spcBef>
                  <a:spcPct val="0"/>
                </a:spcBef>
              </a:pPr>
              <a:t>183</a:t>
            </a:fld>
            <a:endParaRPr lang="en-GB" altLang="sl-SI"/>
          </a:p>
        </p:txBody>
      </p:sp>
      <p:sp>
        <p:nvSpPr>
          <p:cNvPr id="117763" name="Rectangle 2"/>
          <p:cNvSpPr>
            <a:spLocks noGrp="1" noRot="1" noChangeAspect="1" noChangeArrowheads="1" noTextEdit="1"/>
          </p:cNvSpPr>
          <p:nvPr>
            <p:ph type="sldImg"/>
          </p:nvPr>
        </p:nvSpPr>
        <p:spPr>
          <a:xfrm>
            <a:off x="1143000" y="685800"/>
            <a:ext cx="4573588" cy="3430588"/>
          </a:xfrm>
          <a:ln/>
        </p:spPr>
      </p:sp>
      <p:sp>
        <p:nvSpPr>
          <p:cNvPr id="1177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228047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410B21-5ACE-4706-90F2-E0DA2F484ED1}" type="slidenum">
              <a:rPr lang="en-GB" altLang="sl-SI" smtClean="0"/>
              <a:pPr>
                <a:spcBef>
                  <a:spcPct val="0"/>
                </a:spcBef>
              </a:pPr>
              <a:t>184</a:t>
            </a:fld>
            <a:endParaRPr lang="en-GB" altLang="sl-SI"/>
          </a:p>
        </p:txBody>
      </p:sp>
      <p:sp>
        <p:nvSpPr>
          <p:cNvPr id="119811" name="Rectangle 2"/>
          <p:cNvSpPr>
            <a:spLocks noGrp="1" noRot="1" noChangeAspect="1" noChangeArrowheads="1" noTextEdit="1"/>
          </p:cNvSpPr>
          <p:nvPr>
            <p:ph type="sldImg"/>
          </p:nvPr>
        </p:nvSpPr>
        <p:spPr>
          <a:xfrm>
            <a:off x="1143000" y="685800"/>
            <a:ext cx="4573588" cy="3430588"/>
          </a:xfrm>
          <a:ln/>
        </p:spPr>
      </p:sp>
      <p:sp>
        <p:nvSpPr>
          <p:cNvPr id="1198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7813670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B08CA0-8A9C-4701-9B00-18680CBE0A1C}" type="slidenum">
              <a:rPr lang="en-GB" altLang="sl-SI" smtClean="0"/>
              <a:pPr>
                <a:spcBef>
                  <a:spcPct val="0"/>
                </a:spcBef>
              </a:pPr>
              <a:t>185</a:t>
            </a:fld>
            <a:endParaRPr lang="en-GB" altLang="sl-SI"/>
          </a:p>
        </p:txBody>
      </p:sp>
      <p:sp>
        <p:nvSpPr>
          <p:cNvPr id="121859" name="Rectangle 2"/>
          <p:cNvSpPr>
            <a:spLocks noGrp="1" noRot="1" noChangeAspect="1" noChangeArrowheads="1" noTextEdit="1"/>
          </p:cNvSpPr>
          <p:nvPr>
            <p:ph type="sldImg"/>
          </p:nvPr>
        </p:nvSpPr>
        <p:spPr>
          <a:xfrm>
            <a:off x="1143000" y="685800"/>
            <a:ext cx="4573588" cy="3430588"/>
          </a:xfrm>
          <a:ln/>
        </p:spPr>
      </p:sp>
      <p:sp>
        <p:nvSpPr>
          <p:cNvPr id="1218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41409866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C6DDD3-F398-42DC-B1E7-44A25F0ACAAB}" type="slidenum">
              <a:rPr lang="en-GB" altLang="sl-SI" smtClean="0"/>
              <a:pPr>
                <a:spcBef>
                  <a:spcPct val="0"/>
                </a:spcBef>
              </a:pPr>
              <a:t>186</a:t>
            </a:fld>
            <a:endParaRPr lang="en-GB" altLang="sl-SI"/>
          </a:p>
        </p:txBody>
      </p:sp>
      <p:sp>
        <p:nvSpPr>
          <p:cNvPr id="123907" name="Rectangle 2"/>
          <p:cNvSpPr>
            <a:spLocks noGrp="1" noRot="1" noChangeAspect="1" noChangeArrowheads="1" noTextEdit="1"/>
          </p:cNvSpPr>
          <p:nvPr>
            <p:ph type="sldImg"/>
          </p:nvPr>
        </p:nvSpPr>
        <p:spPr>
          <a:xfrm>
            <a:off x="1143000" y="685800"/>
            <a:ext cx="4573588" cy="3430588"/>
          </a:xfrm>
          <a:ln/>
        </p:spPr>
      </p:sp>
      <p:sp>
        <p:nvSpPr>
          <p:cNvPr id="1239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22363118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671217-6494-48FB-8E3C-E2C7A08C2CF0}" type="slidenum">
              <a:rPr lang="en-GB" altLang="sl-SI" smtClean="0"/>
              <a:pPr>
                <a:spcBef>
                  <a:spcPct val="0"/>
                </a:spcBef>
              </a:pPr>
              <a:t>187</a:t>
            </a:fld>
            <a:endParaRPr lang="en-GB" altLang="sl-SI"/>
          </a:p>
        </p:txBody>
      </p:sp>
      <p:sp>
        <p:nvSpPr>
          <p:cNvPr id="125955" name="Rectangle 2"/>
          <p:cNvSpPr>
            <a:spLocks noGrp="1" noRot="1" noChangeAspect="1" noChangeArrowheads="1" noTextEdit="1"/>
          </p:cNvSpPr>
          <p:nvPr>
            <p:ph type="sldImg"/>
          </p:nvPr>
        </p:nvSpPr>
        <p:spPr>
          <a:xfrm>
            <a:off x="1143000" y="685800"/>
            <a:ext cx="4573588" cy="3430588"/>
          </a:xfrm>
          <a:ln/>
        </p:spPr>
      </p:sp>
      <p:sp>
        <p:nvSpPr>
          <p:cNvPr id="1259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19980912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301A42-0CFA-4C91-81B0-534CACB6388D}" type="slidenum">
              <a:rPr lang="en-GB" altLang="sl-SI" smtClean="0"/>
              <a:pPr>
                <a:spcBef>
                  <a:spcPct val="0"/>
                </a:spcBef>
              </a:pPr>
              <a:t>188</a:t>
            </a:fld>
            <a:endParaRPr lang="en-GB" altLang="sl-SI"/>
          </a:p>
        </p:txBody>
      </p:sp>
      <p:sp>
        <p:nvSpPr>
          <p:cNvPr id="128003" name="Rectangle 2"/>
          <p:cNvSpPr>
            <a:spLocks noGrp="1" noRot="1" noChangeAspect="1" noChangeArrowheads="1" noTextEdit="1"/>
          </p:cNvSpPr>
          <p:nvPr>
            <p:ph type="sldImg"/>
          </p:nvPr>
        </p:nvSpPr>
        <p:spPr>
          <a:xfrm>
            <a:off x="1143000" y="685800"/>
            <a:ext cx="4573588" cy="3430588"/>
          </a:xfrm>
          <a:ln/>
        </p:spPr>
      </p:sp>
      <p:sp>
        <p:nvSpPr>
          <p:cNvPr id="1280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7470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CD5DE0-5ED2-4CE4-822D-61084350E05F}" type="slidenum">
              <a:rPr lang="en-GB" altLang="sl-SI" smtClean="0"/>
              <a:pPr>
                <a:spcBef>
                  <a:spcPct val="0"/>
                </a:spcBef>
              </a:pPr>
              <a:t>189</a:t>
            </a:fld>
            <a:endParaRPr lang="en-GB" altLang="sl-SI"/>
          </a:p>
        </p:txBody>
      </p:sp>
      <p:sp>
        <p:nvSpPr>
          <p:cNvPr id="130051" name="Rectangle 2"/>
          <p:cNvSpPr>
            <a:spLocks noGrp="1" noRot="1" noChangeAspect="1" noChangeArrowheads="1" noTextEdit="1"/>
          </p:cNvSpPr>
          <p:nvPr>
            <p:ph type="sldImg"/>
          </p:nvPr>
        </p:nvSpPr>
        <p:spPr>
          <a:xfrm>
            <a:off x="1143000" y="685800"/>
            <a:ext cx="4573588" cy="3430588"/>
          </a:xfrm>
          <a:ln/>
        </p:spPr>
      </p:sp>
      <p:sp>
        <p:nvSpPr>
          <p:cNvPr id="130052"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7252933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1CE613-45B7-43E5-B613-7D0A796A2137}" type="slidenum">
              <a:rPr lang="en-GB" altLang="sl-SI" smtClean="0"/>
              <a:pPr>
                <a:spcBef>
                  <a:spcPct val="0"/>
                </a:spcBef>
              </a:pPr>
              <a:t>190</a:t>
            </a:fld>
            <a:endParaRPr lang="en-GB" altLang="sl-SI"/>
          </a:p>
        </p:txBody>
      </p:sp>
      <p:sp>
        <p:nvSpPr>
          <p:cNvPr id="132099" name="Rectangle 2"/>
          <p:cNvSpPr>
            <a:spLocks noGrp="1" noRot="1" noChangeAspect="1" noChangeArrowheads="1" noTextEdit="1"/>
          </p:cNvSpPr>
          <p:nvPr>
            <p:ph type="sldImg"/>
          </p:nvPr>
        </p:nvSpPr>
        <p:spPr>
          <a:xfrm>
            <a:off x="1143000" y="685800"/>
            <a:ext cx="4573588" cy="3430588"/>
          </a:xfrm>
          <a:ln/>
        </p:spPr>
      </p:sp>
      <p:sp>
        <p:nvSpPr>
          <p:cNvPr id="132100" name="Rectangle 3"/>
          <p:cNvSpPr>
            <a:spLocks noGrp="1" noChangeArrowheads="1"/>
          </p:cNvSpPr>
          <p:nvPr>
            <p:ph type="body" idx="1"/>
          </p:nvPr>
        </p:nvSpPr>
        <p:spPr>
          <a:xfrm>
            <a:off x="914400" y="4343400"/>
            <a:ext cx="5029200" cy="4114800"/>
          </a:xfrm>
          <a:noFill/>
        </p:spPr>
        <p:txBody>
          <a:bodyPr/>
          <a:lstStyle/>
          <a:p>
            <a:pPr eaLnBrk="1" hangingPunct="1"/>
            <a:endParaRPr lang="en-AU" altLang="sl-SI">
              <a:latin typeface="Arial" panose="020B0604020202020204" pitchFamily="34" charset="0"/>
            </a:endParaRPr>
          </a:p>
        </p:txBody>
      </p:sp>
    </p:spTree>
    <p:extLst>
      <p:ext uri="{BB962C8B-B14F-4D97-AF65-F5344CB8AC3E}">
        <p14:creationId xmlns:p14="http://schemas.microsoft.com/office/powerpoint/2010/main" val="359667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l-SI"/>
              <a:t>Uredite slog naslova matrice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da uredite slog podnaslova matrice</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17296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GB"/>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05/01/2023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042439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sl-SI"/>
              <a:t>Uredite slog naslova matrice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2823884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itel 4"/>
          <p:cNvSpPr>
            <a:spLocks noGrp="1"/>
          </p:cNvSpPr>
          <p:nvPr>
            <p:ph type="title"/>
          </p:nvPr>
        </p:nvSpPr>
        <p:spPr>
          <a:xfrm>
            <a:off x="0" y="0"/>
            <a:ext cx="9144000" cy="533400"/>
          </a:xfrm>
          <a:prstGeom prst="rect">
            <a:avLst/>
          </a:prstGeom>
        </p:spPr>
        <p:txBody>
          <a:bodyPr/>
          <a:lstStyle>
            <a:lvl1pPr>
              <a:defRPr sz="2800"/>
            </a:lvl1pPr>
          </a:lstStyle>
          <a:p>
            <a:r>
              <a:rPr lang="de-DE" dirty="0"/>
              <a:t>Titelmasterformat durch Klicken bearbeiten</a:t>
            </a:r>
          </a:p>
        </p:txBody>
      </p:sp>
    </p:spTree>
    <p:extLst>
      <p:ext uri="{BB962C8B-B14F-4D97-AF65-F5344CB8AC3E}">
        <p14:creationId xmlns:p14="http://schemas.microsoft.com/office/powerpoint/2010/main" val="1050095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GB"/>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pic>
        <p:nvPicPr>
          <p:cNvPr id="7" name="Picture 5" descr="LMK-logo-clr-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3483735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sl-SI"/>
              <a:t>Uredite slog naslova matrice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12071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Date Placeholder 4"/>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5DCAD-FFF4-4EF5-930B-AEFC36D7BDA0}" type="slidenum">
              <a:rPr lang="en-GB" smtClean="0"/>
              <a:pPr/>
              <a:t>‹#›</a:t>
            </a:fld>
            <a:endParaRPr lang="en-GB"/>
          </a:p>
        </p:txBody>
      </p:sp>
      <p:pic>
        <p:nvPicPr>
          <p:cNvPr id="8" name="Picture 5" descr="LMK-logo-clr-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9" name="Picture 7" descr="UL_logo-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52764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Uredite slog naslova matrice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Date Placeholder 6"/>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27540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GB"/>
          </a:p>
        </p:txBody>
      </p:sp>
      <p:sp>
        <p:nvSpPr>
          <p:cNvPr id="3" name="Date Placeholder 2"/>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24764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383668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sl-SI"/>
              <a:t>Uredite slog naslova matrice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380997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sl-SI"/>
              <a:t>Uredite slog naslova matrice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20363764-71C5-47F5-9971-A4FA5B9EA222}" type="datetimeFigureOut">
              <a:rPr lang="en-GB" smtClean="0"/>
              <a:pPr/>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415167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63764-71C5-47F5-9971-A4FA5B9EA222}" type="datetimeFigureOut">
              <a:rPr lang="en-GB" smtClean="0"/>
              <a:pPr/>
              <a:t>05/01/2023</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5DCAD-FFF4-4EF5-930B-AEFC36D7BDA0}" type="slidenum">
              <a:rPr lang="en-GB" smtClean="0"/>
              <a:pPr/>
              <a:t>‹#›</a:t>
            </a:fld>
            <a:endParaRPr lang="en-GB"/>
          </a:p>
        </p:txBody>
      </p:sp>
      <p:sp>
        <p:nvSpPr>
          <p:cNvPr id="9" name="Text Box 38"/>
          <p:cNvSpPr txBox="1">
            <a:spLocks noChangeArrowheads="1"/>
          </p:cNvSpPr>
          <p:nvPr userDrawn="1"/>
        </p:nvSpPr>
        <p:spPr bwMode="auto">
          <a:xfrm>
            <a:off x="5433974" y="6669360"/>
            <a:ext cx="37465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defRPr/>
            </a:pPr>
            <a:r>
              <a:rPr lang="sl-SI" altLang="sl-SI" sz="600" dirty="0">
                <a:solidFill>
                  <a:schemeClr val="bg1">
                    <a:lumMod val="75000"/>
                  </a:schemeClr>
                </a:solidFill>
              </a:rPr>
              <a:t>LMK, FE, UNI-LJ ©  Vsako neavtorizirano razmnoževanje je prepovedano. Vsebinske napake so mogoče.</a:t>
            </a:r>
          </a:p>
        </p:txBody>
      </p:sp>
    </p:spTree>
    <p:extLst>
      <p:ext uri="{BB962C8B-B14F-4D97-AF65-F5344CB8AC3E}">
        <p14:creationId xmlns:p14="http://schemas.microsoft.com/office/powerpoint/2010/main" val="426489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10" Type="http://schemas.openxmlformats.org/officeDocument/2006/relationships/image" Target="../media/image33.gif"/><Relationship Id="rId4" Type="http://schemas.openxmlformats.org/officeDocument/2006/relationships/image" Target="../media/image29.jpeg"/><Relationship Id="rId9"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9.wmf"/></Relationships>
</file>

<file path=ppt/slides/_rels/slide10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0.jpeg"/><Relationship Id="rId4" Type="http://schemas.openxmlformats.org/officeDocument/2006/relationships/image" Target="../media/image48.pn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1.wmf"/></Relationships>
</file>

<file path=ppt/slides/_rels/slide106.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202.wmf"/><Relationship Id="rId7" Type="http://schemas.openxmlformats.org/officeDocument/2006/relationships/image" Target="../media/image204.jpeg"/><Relationship Id="rId12" Type="http://schemas.openxmlformats.org/officeDocument/2006/relationships/image" Target="../media/image133.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0.jpeg"/><Relationship Id="rId11" Type="http://schemas.openxmlformats.org/officeDocument/2006/relationships/image" Target="../media/image206.jpeg"/><Relationship Id="rId5" Type="http://schemas.openxmlformats.org/officeDocument/2006/relationships/image" Target="../media/image129.jpeg"/><Relationship Id="rId10" Type="http://schemas.openxmlformats.org/officeDocument/2006/relationships/image" Target="../media/image132.jpeg"/><Relationship Id="rId4" Type="http://schemas.openxmlformats.org/officeDocument/2006/relationships/image" Target="../media/image203.jpeg"/><Relationship Id="rId9" Type="http://schemas.openxmlformats.org/officeDocument/2006/relationships/image" Target="../media/image205.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8.wmf"/></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8.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8.wmf"/><Relationship Id="rId5" Type="http://schemas.openxmlformats.org/officeDocument/2006/relationships/oleObject" Target="../embeddings/oleObject25.bin"/><Relationship Id="rId4" Type="http://schemas.openxmlformats.org/officeDocument/2006/relationships/image" Target="../media/image209.wmf"/></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10.wmf"/></Relationships>
</file>

<file path=ppt/slides/_rels/slide11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8" Type="http://schemas.openxmlformats.org/officeDocument/2006/relationships/image" Target="../media/image214.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3.wmf"/><Relationship Id="rId5" Type="http://schemas.openxmlformats.org/officeDocument/2006/relationships/oleObject" Target="../embeddings/oleObject28.bin"/><Relationship Id="rId4" Type="http://schemas.openxmlformats.org/officeDocument/2006/relationships/image" Target="../media/image212.wmf"/></Relationships>
</file>

<file path=ppt/slides/_rels/slide116.xml.rels><?xml version="1.0" encoding="UTF-8" standalone="yes"?>
<Relationships xmlns="http://schemas.openxmlformats.org/package/2006/relationships"><Relationship Id="rId8" Type="http://schemas.openxmlformats.org/officeDocument/2006/relationships/image" Target="../media/image214.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3.wmf"/><Relationship Id="rId5" Type="http://schemas.openxmlformats.org/officeDocument/2006/relationships/oleObject" Target="../embeddings/oleObject31.bin"/><Relationship Id="rId4" Type="http://schemas.openxmlformats.org/officeDocument/2006/relationships/image" Target="../media/image212.wmf"/></Relationships>
</file>

<file path=ppt/slides/_rels/slide11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19.wmf"/></Relationships>
</file>

<file path=ppt/slides/_rels/slide1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21.wmf"/><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22.emf"/><Relationship Id="rId5" Type="http://schemas.openxmlformats.org/officeDocument/2006/relationships/image" Target="../media/image221.wmf"/><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5.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www.livius.org/a/1/alexander/phoen_ship_coin.jpg"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238.w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37.wmf"/><Relationship Id="rId5" Type="http://schemas.openxmlformats.org/officeDocument/2006/relationships/oleObject" Target="../embeddings/oleObject35.bin"/><Relationship Id="rId4" Type="http://schemas.openxmlformats.org/officeDocument/2006/relationships/image" Target="../media/image236.png"/></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41.wmf"/><Relationship Id="rId4" Type="http://schemas.openxmlformats.org/officeDocument/2006/relationships/image" Target="../media/image240.wmf"/></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50.xml.rels><?xml version="1.0" encoding="UTF-8" standalone="yes"?>
<Relationships xmlns="http://schemas.openxmlformats.org/package/2006/relationships"><Relationship Id="rId3" Type="http://schemas.openxmlformats.org/officeDocument/2006/relationships/image" Target="../media/image242.w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43.wmf"/><Relationship Id="rId4" Type="http://schemas.openxmlformats.org/officeDocument/2006/relationships/oleObject" Target="../embeddings/oleObject37.bin"/></Relationships>
</file>

<file path=ppt/slides/_rels/slide151.x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45.wmf"/></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50.png"/></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image" Target="../media/image252.wmf"/><Relationship Id="rId7"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53.png"/><Relationship Id="rId4" Type="http://schemas.openxmlformats.org/officeDocument/2006/relationships/oleObject" Target="../embeddings/oleObject41.bin"/></Relationships>
</file>

<file path=ppt/slides/_rels/slide16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http://www.lavallab.com/images/cal-weights.jpg"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55.png"/><Relationship Id="rId7"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56.wmf"/><Relationship Id="rId4" Type="http://schemas.openxmlformats.org/officeDocument/2006/relationships/oleObject" Target="../embeddings/oleObject42.bin"/></Relationships>
</file>

<file path=ppt/slides/_rels/slide16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oleObject" Target="../embeddings/oleObject43.bin"/><Relationship Id="rId7" Type="http://schemas.openxmlformats.org/officeDocument/2006/relationships/image" Target="../media/image260.wmf"/><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259.png"/><Relationship Id="rId5" Type="http://schemas.openxmlformats.org/officeDocument/2006/relationships/oleObject" Target="../embeddings/oleObject44.bin"/><Relationship Id="rId4" Type="http://schemas.openxmlformats.org/officeDocument/2006/relationships/image" Target="../media/image258.png"/><Relationship Id="rId9"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image" Target="../media/image261.wmf"/><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62.wmf"/></Relationships>
</file>

<file path=ppt/slides/_rels/slide1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6.bin"/><Relationship Id="rId7"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64.wmf"/><Relationship Id="rId5" Type="http://schemas.openxmlformats.org/officeDocument/2006/relationships/oleObject" Target="../embeddings/oleObject47.bin"/><Relationship Id="rId4" Type="http://schemas.openxmlformats.org/officeDocument/2006/relationships/image" Target="../media/image263.w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80.png"/></Relationships>
</file>

<file path=ppt/slides/_rels/slide170.xml.rels><?xml version="1.0" encoding="UTF-8" standalone="yes"?>
<Relationships xmlns="http://schemas.openxmlformats.org/package/2006/relationships"><Relationship Id="rId3" Type="http://schemas.openxmlformats.org/officeDocument/2006/relationships/image" Target="../media/image265.wmf"/><Relationship Id="rId7"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67.jpeg"/><Relationship Id="rId4" Type="http://schemas.openxmlformats.org/officeDocument/2006/relationships/image" Target="../media/image266.wmf"/></Relationships>
</file>

<file path=ppt/slides/_rels/slide171.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image" Target="../media/image265.wmf"/><Relationship Id="rId7" Type="http://schemas.openxmlformats.org/officeDocument/2006/relationships/oleObject" Target="../embeddings/oleObject49.bin"/><Relationship Id="rId12"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68.wmf"/><Relationship Id="rId11" Type="http://schemas.openxmlformats.org/officeDocument/2006/relationships/image" Target="../media/image1.png"/><Relationship Id="rId5" Type="http://schemas.openxmlformats.org/officeDocument/2006/relationships/oleObject" Target="../embeddings/oleObject48.bin"/><Relationship Id="rId10" Type="http://schemas.openxmlformats.org/officeDocument/2006/relationships/image" Target="../media/image270.wmf"/><Relationship Id="rId4" Type="http://schemas.openxmlformats.org/officeDocument/2006/relationships/image" Target="../media/image266.wmf"/><Relationship Id="rId9" Type="http://schemas.openxmlformats.org/officeDocument/2006/relationships/oleObject" Target="../embeddings/oleObject50.bin"/></Relationships>
</file>

<file path=ppt/slides/_rels/slide172.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72.jpeg"/></Relationships>
</file>

<file path=ppt/slides/_rels/slide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75.png"/></Relationships>
</file>

<file path=ppt/slides/_rels/slide17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61.wmf"/><Relationship Id="rId7"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77.wmf"/><Relationship Id="rId4" Type="http://schemas.openxmlformats.org/officeDocument/2006/relationships/oleObject" Target="../embeddings/oleObject52.bin"/></Relationships>
</file>

<file path=ppt/slides/_rels/slide17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79.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77.wmf"/></Relationships>
</file>

<file path=ppt/slides/_rels/slide18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8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2.png"/></Relationships>
</file>

<file path=ppt/slides/_rels/slide18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4.wmf"/></Relationships>
</file>

<file path=ppt/slides/_rels/slide185.xml.rels><?xml version="1.0" encoding="UTF-8" standalone="yes"?>
<Relationships xmlns="http://schemas.openxmlformats.org/package/2006/relationships"><Relationship Id="rId8" Type="http://schemas.openxmlformats.org/officeDocument/2006/relationships/image" Target="../media/image287.wmf"/><Relationship Id="rId13" Type="http://schemas.openxmlformats.org/officeDocument/2006/relationships/oleObject" Target="../embeddings/oleObject61.bin"/><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289.wmf"/><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286.emf"/><Relationship Id="rId11" Type="http://schemas.openxmlformats.org/officeDocument/2006/relationships/oleObject" Target="../embeddings/oleObject60.bin"/><Relationship Id="rId5" Type="http://schemas.openxmlformats.org/officeDocument/2006/relationships/oleObject" Target="../embeddings/oleObject57.bin"/><Relationship Id="rId15" Type="http://schemas.openxmlformats.org/officeDocument/2006/relationships/image" Target="../media/image2.png"/><Relationship Id="rId10" Type="http://schemas.openxmlformats.org/officeDocument/2006/relationships/image" Target="../media/image288.emf"/><Relationship Id="rId4" Type="http://schemas.openxmlformats.org/officeDocument/2006/relationships/image" Target="../media/image285.wmf"/><Relationship Id="rId9" Type="http://schemas.openxmlformats.org/officeDocument/2006/relationships/oleObject" Target="../embeddings/oleObject59.bin"/><Relationship Id="rId14" Type="http://schemas.openxmlformats.org/officeDocument/2006/relationships/image" Target="../media/image1.png"/></Relationships>
</file>

<file path=ppt/slides/_rels/slide1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0.jpeg"/><Relationship Id="rId7"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292.png"/><Relationship Id="rId5" Type="http://schemas.openxmlformats.org/officeDocument/2006/relationships/image" Target="../media/image291.emf"/><Relationship Id="rId4" Type="http://schemas.openxmlformats.org/officeDocument/2006/relationships/oleObject" Target="../embeddings/oleObject62.bin"/></Relationships>
</file>

<file path=ppt/slides/_rels/slide187.x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95.jpeg"/><Relationship Id="rId4" Type="http://schemas.openxmlformats.org/officeDocument/2006/relationships/image" Target="../media/image294.wmf"/></Relationships>
</file>

<file path=ppt/slides/_rels/slide188.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8.jpeg"/><Relationship Id="rId4" Type="http://schemas.openxmlformats.org/officeDocument/2006/relationships/image" Target="../media/image297.png"/></Relationships>
</file>

<file path=ppt/slides/_rels/slide189.x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90.x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3" Type="http://schemas.openxmlformats.org/officeDocument/2006/relationships/image" Target="../media/image301.jpeg"/><Relationship Id="rId7"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2.png"/><Relationship Id="rId4" Type="http://schemas.openxmlformats.org/officeDocument/2006/relationships/image" Target="http://www.usm.mzt.si/ETALONI/SIQ/SS_TOK.jpg"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05.wmf"/></Relationships>
</file>

<file path=ppt/slides/_rels/slide19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image" Target="../media/image309.png"/><Relationship Id="rId7" Type="http://schemas.openxmlformats.org/officeDocument/2006/relationships/image" Target="../media/image312.jpe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311.jpeg"/><Relationship Id="rId5" Type="http://schemas.openxmlformats.org/officeDocument/2006/relationships/image" Target="../media/image310.wmf"/><Relationship Id="rId10" Type="http://schemas.openxmlformats.org/officeDocument/2006/relationships/image" Target="../media/image2.png"/><Relationship Id="rId4" Type="http://schemas.openxmlformats.org/officeDocument/2006/relationships/oleObject" Target="../embeddings/oleObject64.bin"/><Relationship Id="rId9" Type="http://schemas.openxmlformats.org/officeDocument/2006/relationships/image" Target="../media/image1.png"/></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10.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hyperlink" Target="http://www.pigwar.com/images/gallery/fire.jpg" TargetMode="Externa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14.jpeg"/></Relationships>
</file>

<file path=ppt/slides/_rels/slide201.xml.rels><?xml version="1.0" encoding="UTF-8" standalone="yes"?>
<Relationships xmlns="http://schemas.openxmlformats.org/package/2006/relationships"><Relationship Id="rId3" Type="http://schemas.openxmlformats.org/officeDocument/2006/relationships/image" Target="../media/image315.wmf"/><Relationship Id="rId2" Type="http://schemas.openxmlformats.org/officeDocument/2006/relationships/notesSlide" Target="../notesSlides/notesSlide1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06.xml.rels><?xml version="1.0" encoding="UTF-8" standalone="yes"?>
<Relationships xmlns="http://schemas.openxmlformats.org/package/2006/relationships"><Relationship Id="rId3" Type="http://schemas.openxmlformats.org/officeDocument/2006/relationships/image" Target="../media/image318.emf"/><Relationship Id="rId2" Type="http://schemas.openxmlformats.org/officeDocument/2006/relationships/notesSlide" Target="../notesSlides/notesSlide1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07.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08.xml.rels><?xml version="1.0" encoding="UTF-8" standalone="yes"?>
<Relationships xmlns="http://schemas.openxmlformats.org/package/2006/relationships"><Relationship Id="rId3" Type="http://schemas.openxmlformats.org/officeDocument/2006/relationships/hyperlink" Target="http://www.yamari.com/img/products2.jpg" TargetMode="External"/><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20.jpe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1.jpeg"/><Relationship Id="rId7"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323.jpeg"/><Relationship Id="rId5" Type="http://schemas.openxmlformats.org/officeDocument/2006/relationships/image" Target="../media/image322.png"/><Relationship Id="rId4" Type="http://schemas.openxmlformats.org/officeDocument/2006/relationships/oleObject" Target="../embeddings/oleObject66.bin"/></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9.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67.bin"/><Relationship Id="rId7"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325.jpeg"/><Relationship Id="rId5" Type="http://schemas.openxmlformats.org/officeDocument/2006/relationships/hyperlink" Target="http://www.hartscientific.com/products/probes.htm" TargetMode="External"/><Relationship Id="rId4" Type="http://schemas.openxmlformats.org/officeDocument/2006/relationships/image" Target="../media/image324.wmf"/></Relationships>
</file>

<file path=ppt/slides/_rels/slide211.xml.rels><?xml version="1.0" encoding="UTF-8" standalone="yes"?>
<Relationships xmlns="http://schemas.openxmlformats.org/package/2006/relationships"><Relationship Id="rId3" Type="http://schemas.openxmlformats.org/officeDocument/2006/relationships/image" Target="../media/image326.wmf"/><Relationship Id="rId7"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8.jpeg"/><Relationship Id="rId4" Type="http://schemas.openxmlformats.org/officeDocument/2006/relationships/image" Target="../media/image327.jpeg"/></Relationships>
</file>

<file path=ppt/slides/_rels/slide2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9.jpeg"/><Relationship Id="rId7" Type="http://schemas.openxmlformats.org/officeDocument/2006/relationships/image" Target="../media/image333.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332.jpeg"/><Relationship Id="rId5" Type="http://schemas.openxmlformats.org/officeDocument/2006/relationships/image" Target="../media/image331.jpeg"/><Relationship Id="rId4" Type="http://schemas.openxmlformats.org/officeDocument/2006/relationships/image" Target="../media/image330.jpeg"/><Relationship Id="rId9" Type="http://schemas.openxmlformats.org/officeDocument/2006/relationships/image" Target="../media/image2.png"/></Relationships>
</file>

<file path=ppt/slides/_rels/slide213.xml.rels><?xml version="1.0" encoding="UTF-8" standalone="yes"?>
<Relationships xmlns="http://schemas.openxmlformats.org/package/2006/relationships"><Relationship Id="rId8" Type="http://schemas.openxmlformats.org/officeDocument/2006/relationships/image" Target="http://www.flirthermography.com/images/gallery/manufacturing_outdoorutilitythermal.jpg" TargetMode="External"/><Relationship Id="rId13" Type="http://schemas.openxmlformats.org/officeDocument/2006/relationships/image" Target="../media/image339.jpeg"/><Relationship Id="rId18" Type="http://schemas.openxmlformats.org/officeDocument/2006/relationships/image" Target="http://www.flirthermography.com/images/gallery/Motor%20VI.JPG" TargetMode="External"/><Relationship Id="rId3" Type="http://schemas.openxmlformats.org/officeDocument/2006/relationships/image" Target="../media/image334.jpeg"/><Relationship Id="rId21" Type="http://schemas.openxmlformats.org/officeDocument/2006/relationships/image" Target="../media/image1.png"/><Relationship Id="rId7" Type="http://schemas.openxmlformats.org/officeDocument/2006/relationships/image" Target="../media/image336.jpeg"/><Relationship Id="rId12" Type="http://schemas.openxmlformats.org/officeDocument/2006/relationships/image" Target="http://www.flirthermography.com/images/gallery/SPLi_ir_food_114.jpg" TargetMode="External"/><Relationship Id="rId17" Type="http://schemas.openxmlformats.org/officeDocument/2006/relationships/image" Target="../media/image341.jpeg"/><Relationship Id="rId2" Type="http://schemas.openxmlformats.org/officeDocument/2006/relationships/notesSlide" Target="../notesSlides/notesSlide122.xml"/><Relationship Id="rId16" Type="http://schemas.openxmlformats.org/officeDocument/2006/relationships/image" Target="http://www.flirthermography.com/images/gallery/Motor%20IR.JPG" TargetMode="External"/><Relationship Id="rId20" Type="http://schemas.openxmlformats.org/officeDocument/2006/relationships/image" Target="http://www.flirthermography.com/images/gallery/SPLi_ir_heatedseats_125.jpg" TargetMode="External"/><Relationship Id="rId1" Type="http://schemas.openxmlformats.org/officeDocument/2006/relationships/slideLayout" Target="../slideLayouts/slideLayout7.xml"/><Relationship Id="rId6" Type="http://schemas.openxmlformats.org/officeDocument/2006/relationships/image" Target="http://www.flirthermography.com/images/gallery/SPLi_14kvsplice_001.jpg" TargetMode="External"/><Relationship Id="rId11" Type="http://schemas.openxmlformats.org/officeDocument/2006/relationships/image" Target="../media/image338.jpeg"/><Relationship Id="rId5" Type="http://schemas.openxmlformats.org/officeDocument/2006/relationships/image" Target="../media/image335.jpeg"/><Relationship Id="rId15" Type="http://schemas.openxmlformats.org/officeDocument/2006/relationships/image" Target="../media/image340.jpeg"/><Relationship Id="rId10" Type="http://schemas.openxmlformats.org/officeDocument/2006/relationships/image" Target="http://www.flirthermography.com/images/gallery/manufacuring_outdoorutilityvisual.jpg" TargetMode="External"/><Relationship Id="rId19" Type="http://schemas.openxmlformats.org/officeDocument/2006/relationships/image" Target="../media/image342.jpeg"/><Relationship Id="rId4" Type="http://schemas.openxmlformats.org/officeDocument/2006/relationships/image" Target="http://www.flirthermography.com/images/gallery/SPLi_ir14kvsplice_001.jpg" TargetMode="External"/><Relationship Id="rId9" Type="http://schemas.openxmlformats.org/officeDocument/2006/relationships/image" Target="../media/image337.jpeg"/><Relationship Id="rId14" Type="http://schemas.openxmlformats.org/officeDocument/2006/relationships/image" Target="http://www.flirthermography.com/images/gallery/SPLi_food_114.jpg" TargetMode="External"/><Relationship Id="rId22" Type="http://schemas.openxmlformats.org/officeDocument/2006/relationships/image" Target="../media/image2.png"/></Relationships>
</file>

<file path=ppt/slides/_rels/slide214.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44.wmf"/></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8.x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66.wmf"/></Relationships>
</file>

<file path=ppt/slides/_rels/slide219.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image" Target="../media/image265.wmf"/><Relationship Id="rId7" Type="http://schemas.openxmlformats.org/officeDocument/2006/relationships/oleObject" Target="../embeddings/oleObject70.bin"/><Relationship Id="rId12"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268.wmf"/><Relationship Id="rId11" Type="http://schemas.openxmlformats.org/officeDocument/2006/relationships/image" Target="../media/image1.png"/><Relationship Id="rId5" Type="http://schemas.openxmlformats.org/officeDocument/2006/relationships/oleObject" Target="../embeddings/oleObject69.bin"/><Relationship Id="rId10" Type="http://schemas.openxmlformats.org/officeDocument/2006/relationships/image" Target="../media/image345.wmf"/><Relationship Id="rId4" Type="http://schemas.openxmlformats.org/officeDocument/2006/relationships/image" Target="../media/image266.wmf"/><Relationship Id="rId9" Type="http://schemas.openxmlformats.org/officeDocument/2006/relationships/oleObject" Target="../embeddings/oleObject71.bin"/></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46.emf"/><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48.png"/></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349.wmf"/></Relationships>
</file>

<file path=ppt/slides/_rels/slide225.xml.rels><?xml version="1.0" encoding="UTF-8" standalone="yes"?>
<Relationships xmlns="http://schemas.openxmlformats.org/package/2006/relationships"><Relationship Id="rId3" Type="http://schemas.openxmlformats.org/officeDocument/2006/relationships/image" Target="../media/image350.wmf"/><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7.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52.emf"/><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74.bin"/><Relationship Id="rId7" Type="http://schemas.openxmlformats.org/officeDocument/2006/relationships/image" Target="../media/image1.pn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354.emf"/><Relationship Id="rId5" Type="http://schemas.openxmlformats.org/officeDocument/2006/relationships/oleObject" Target="../embeddings/oleObject75.bin"/><Relationship Id="rId4" Type="http://schemas.openxmlformats.org/officeDocument/2006/relationships/image" Target="../media/image353.emf"/></Relationships>
</file>

<file path=ppt/slides/_rels/slide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76.bin"/><Relationship Id="rId7" Type="http://schemas.openxmlformats.org/officeDocument/2006/relationships/image" Target="../media/image1.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356.emf"/><Relationship Id="rId5" Type="http://schemas.openxmlformats.org/officeDocument/2006/relationships/oleObject" Target="../embeddings/oleObject77.bin"/><Relationship Id="rId4" Type="http://schemas.openxmlformats.org/officeDocument/2006/relationships/image" Target="../media/image355.emf"/></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78.bin"/><Relationship Id="rId7"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58.png"/><Relationship Id="rId4" Type="http://schemas.openxmlformats.org/officeDocument/2006/relationships/image" Target="../media/image357.emf"/></Relationships>
</file>

<file path=ppt/slides/_rels/slide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36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8" Type="http://schemas.openxmlformats.org/officeDocument/2006/relationships/hyperlink" Target="https://en.wikipedia.org/wiki/Avogadro_constant" TargetMode="External"/><Relationship Id="rId3" Type="http://schemas.openxmlformats.org/officeDocument/2006/relationships/hyperlink" Target="https://en.wikipedia.org/wiki/Carbon-12" TargetMode="External"/><Relationship Id="rId7" Type="http://schemas.openxmlformats.org/officeDocument/2006/relationships/hyperlink" Target="https://en.wikipedia.org/wiki/Electron" TargetMode="External"/><Relationship Id="rId2" Type="http://schemas.openxmlformats.org/officeDocument/2006/relationships/hyperlink" Target="https://en.wikipedia.org/wiki/Amount_of_substance" TargetMode="External"/><Relationship Id="rId1" Type="http://schemas.openxmlformats.org/officeDocument/2006/relationships/slideLayout" Target="../slideLayouts/slideLayout2.xml"/><Relationship Id="rId6" Type="http://schemas.openxmlformats.org/officeDocument/2006/relationships/hyperlink" Target="https://en.wikipedia.org/wiki/Ion" TargetMode="External"/><Relationship Id="rId5" Type="http://schemas.openxmlformats.org/officeDocument/2006/relationships/hyperlink" Target="https://en.wikipedia.org/wiki/Molecule" TargetMode="External"/><Relationship Id="rId4" Type="http://schemas.openxmlformats.org/officeDocument/2006/relationships/hyperlink" Target="https://en.wikipedia.org/wiki/Atom" TargetMode="External"/></Relationships>
</file>

<file path=ppt/slides/_rels/slide249.xml.rels><?xml version="1.0" encoding="UTF-8" standalone="yes"?>
<Relationships xmlns="http://schemas.openxmlformats.org/package/2006/relationships"><Relationship Id="rId2" Type="http://schemas.openxmlformats.org/officeDocument/2006/relationships/hyperlink" Target="https://en.wikipedia.org/wiki/Steradia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7.xml"/><Relationship Id="rId5" Type="http://schemas.openxmlformats.org/officeDocument/2006/relationships/image" Target="../media/image366.png"/><Relationship Id="rId4" Type="http://schemas.openxmlformats.org/officeDocument/2006/relationships/image" Target="../media/image365.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68.png"/><Relationship Id="rId4" Type="http://schemas.openxmlformats.org/officeDocument/2006/relationships/image" Target="../media/image367.png"/></Relationships>
</file>

<file path=ppt/slides/_rels/slide254.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370.jp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0.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image" Target="../media/image374.emf"/><Relationship Id="rId7" Type="http://schemas.openxmlformats.org/officeDocument/2006/relationships/image" Target="../media/image378.png"/><Relationship Id="rId2" Type="http://schemas.openxmlformats.org/officeDocument/2006/relationships/image" Target="../media/image373.png"/><Relationship Id="rId1" Type="http://schemas.openxmlformats.org/officeDocument/2006/relationships/slideLayout" Target="../slideLayouts/slideLayout12.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 Id="rId9" Type="http://schemas.openxmlformats.org/officeDocument/2006/relationships/image" Target="../media/image379.wmf"/></Relationships>
</file>

<file path=ppt/slides/_rels/slide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1.emf"/><Relationship Id="rId3" Type="http://schemas.openxmlformats.org/officeDocument/2006/relationships/image" Target="../media/image77.jpeg"/><Relationship Id="rId7" Type="http://schemas.openxmlformats.org/officeDocument/2006/relationships/image" Target="../media/image81.jpg"/><Relationship Id="rId12"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10.emf"/><Relationship Id="rId5" Type="http://schemas.openxmlformats.org/officeDocument/2006/relationships/image" Target="../media/image79.jpeg"/><Relationship Id="rId10" Type="http://schemas.openxmlformats.org/officeDocument/2006/relationships/customXml" Target="../ink/ink2.xml"/><Relationship Id="rId4" Type="http://schemas.openxmlformats.org/officeDocument/2006/relationships/image" Target="../media/image78.jpeg"/><Relationship Id="rId9" Type="http://schemas.openxmlformats.org/officeDocument/2006/relationships/image" Target="../media/image9.emf"/></Relationships>
</file>

<file path=ppt/slides/_rels/slide4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customXml" Target="../ink/ink9.xml"/><Relationship Id="rId18" Type="http://schemas.openxmlformats.org/officeDocument/2006/relationships/image" Target="../media/image20.emf"/><Relationship Id="rId3" Type="http://schemas.openxmlformats.org/officeDocument/2006/relationships/customXml" Target="../ink/ink4.xml"/><Relationship Id="rId21" Type="http://schemas.openxmlformats.org/officeDocument/2006/relationships/customXml" Target="../ink/ink13.xml"/><Relationship Id="rId7" Type="http://schemas.openxmlformats.org/officeDocument/2006/relationships/customXml" Target="../ink/ink6.xml"/><Relationship Id="rId12" Type="http://schemas.openxmlformats.org/officeDocument/2006/relationships/image" Target="../media/image17.emf"/><Relationship Id="rId17" Type="http://schemas.openxmlformats.org/officeDocument/2006/relationships/customXml" Target="../ink/ink11.xml"/><Relationship Id="rId2" Type="http://schemas.openxmlformats.org/officeDocument/2006/relationships/image" Target="../media/image82.png"/><Relationship Id="rId16" Type="http://schemas.openxmlformats.org/officeDocument/2006/relationships/image" Target="../media/image19.emf"/><Relationship Id="rId20"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customXml" Target="../ink/ink8.xml"/><Relationship Id="rId24" Type="http://schemas.openxmlformats.org/officeDocument/2006/relationships/image" Target="../media/image23.emf"/><Relationship Id="rId5" Type="http://schemas.openxmlformats.org/officeDocument/2006/relationships/customXml" Target="../ink/ink5.xml"/><Relationship Id="rId15" Type="http://schemas.openxmlformats.org/officeDocument/2006/relationships/customXml" Target="../ink/ink10.xml"/><Relationship Id="rId23" Type="http://schemas.openxmlformats.org/officeDocument/2006/relationships/customXml" Target="../ink/ink14.xml"/><Relationship Id="rId10" Type="http://schemas.openxmlformats.org/officeDocument/2006/relationships/image" Target="../media/image16.emf"/><Relationship Id="rId19" Type="http://schemas.openxmlformats.org/officeDocument/2006/relationships/customXml" Target="../ink/ink12.xml"/><Relationship Id="rId4" Type="http://schemas.openxmlformats.org/officeDocument/2006/relationships/image" Target="../media/image13.emf"/><Relationship Id="rId9" Type="http://schemas.openxmlformats.org/officeDocument/2006/relationships/customXml" Target="../ink/ink7.xml"/><Relationship Id="rId14" Type="http://schemas.openxmlformats.org/officeDocument/2006/relationships/image" Target="../media/image18.emf"/><Relationship Id="rId22" Type="http://schemas.openxmlformats.org/officeDocument/2006/relationships/image" Target="../media/image22.emf"/></Relationships>
</file>

<file path=ppt/slides/_rels/slide4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84.jpeg"/><Relationship Id="rId7" Type="http://schemas.openxmlformats.org/officeDocument/2006/relationships/customXml" Target="../ink/ink16.xml"/><Relationship Id="rId12" Type="http://schemas.openxmlformats.org/officeDocument/2006/relationships/image" Target="../media/image30.emf"/><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customXml" Target="../ink/ink18.xml"/><Relationship Id="rId5" Type="http://schemas.openxmlformats.org/officeDocument/2006/relationships/customXml" Target="../ink/ink15.xml"/><Relationship Id="rId10" Type="http://schemas.openxmlformats.org/officeDocument/2006/relationships/image" Target="../media/image29.emf"/><Relationship Id="rId4" Type="http://schemas.openxmlformats.org/officeDocument/2006/relationships/image" Target="../media/image85.jpeg"/><Relationship Id="rId9" Type="http://schemas.openxmlformats.org/officeDocument/2006/relationships/customXml" Target="../ink/ink17.xml"/></Relationships>
</file>

<file path=ppt/slides/_rels/slide4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customXml" Target="../ink/ink24.xml"/><Relationship Id="rId18" Type="http://schemas.openxmlformats.org/officeDocument/2006/relationships/image" Target="../media/image39.emf"/><Relationship Id="rId3" Type="http://schemas.openxmlformats.org/officeDocument/2006/relationships/customXml" Target="../ink/ink19.xml"/><Relationship Id="rId21" Type="http://schemas.openxmlformats.org/officeDocument/2006/relationships/customXml" Target="../ink/ink28.xml"/><Relationship Id="rId7" Type="http://schemas.openxmlformats.org/officeDocument/2006/relationships/customXml" Target="../ink/ink21.xml"/><Relationship Id="rId12" Type="http://schemas.openxmlformats.org/officeDocument/2006/relationships/image" Target="../media/image36.emf"/><Relationship Id="rId17" Type="http://schemas.openxmlformats.org/officeDocument/2006/relationships/customXml" Target="../ink/ink26.xml"/><Relationship Id="rId2" Type="http://schemas.openxmlformats.org/officeDocument/2006/relationships/image" Target="../media/image86.jpeg"/><Relationship Id="rId16" Type="http://schemas.openxmlformats.org/officeDocument/2006/relationships/image" Target="../media/image38.emf"/><Relationship Id="rId20"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customXml" Target="../ink/ink23.xml"/><Relationship Id="rId5" Type="http://schemas.openxmlformats.org/officeDocument/2006/relationships/customXml" Target="../ink/ink20.xml"/><Relationship Id="rId15" Type="http://schemas.openxmlformats.org/officeDocument/2006/relationships/customXml" Target="../ink/ink25.xml"/><Relationship Id="rId10" Type="http://schemas.openxmlformats.org/officeDocument/2006/relationships/image" Target="../media/image35.emf"/><Relationship Id="rId19" Type="http://schemas.openxmlformats.org/officeDocument/2006/relationships/customXml" Target="../ink/ink27.xml"/><Relationship Id="rId4" Type="http://schemas.openxmlformats.org/officeDocument/2006/relationships/image" Target="../media/image32.emf"/><Relationship Id="rId9" Type="http://schemas.openxmlformats.org/officeDocument/2006/relationships/customXml" Target="../ink/ink22.xml"/><Relationship Id="rId14" Type="http://schemas.openxmlformats.org/officeDocument/2006/relationships/image" Target="../media/image37.emf"/><Relationship Id="rId22" Type="http://schemas.openxmlformats.org/officeDocument/2006/relationships/image" Target="../media/image41.emf"/></Relationships>
</file>

<file path=ppt/slides/_rels/slide46.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customXml" Target="../ink/ink33.xml"/><Relationship Id="rId3" Type="http://schemas.openxmlformats.org/officeDocument/2006/relationships/image" Target="../media/image2.png"/><Relationship Id="rId7" Type="http://schemas.openxmlformats.org/officeDocument/2006/relationships/customXml" Target="../ink/ink30.xml"/><Relationship Id="rId12" Type="http://schemas.openxmlformats.org/officeDocument/2006/relationships/image" Target="../media/image46.emf"/><Relationship Id="rId2" Type="http://schemas.openxmlformats.org/officeDocument/2006/relationships/image" Target="../media/image1.png"/><Relationship Id="rId16"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43.emf"/><Relationship Id="rId11" Type="http://schemas.openxmlformats.org/officeDocument/2006/relationships/customXml" Target="../ink/ink32.xml"/><Relationship Id="rId5" Type="http://schemas.openxmlformats.org/officeDocument/2006/relationships/customXml" Target="../ink/ink29.xml"/><Relationship Id="rId15" Type="http://schemas.openxmlformats.org/officeDocument/2006/relationships/customXml" Target="../ink/ink34.xml"/><Relationship Id="rId10" Type="http://schemas.openxmlformats.org/officeDocument/2006/relationships/image" Target="../media/image45.emf"/><Relationship Id="rId4" Type="http://schemas.openxmlformats.org/officeDocument/2006/relationships/image" Target="../media/image87.jpg"/><Relationship Id="rId9" Type="http://schemas.openxmlformats.org/officeDocument/2006/relationships/customXml" Target="../ink/ink31.xml"/><Relationship Id="rId14" Type="http://schemas.openxmlformats.org/officeDocument/2006/relationships/image" Target="../media/image47.emf"/></Relationships>
</file>

<file path=ppt/slides/_rels/slide47.xml.rels><?xml version="1.0" encoding="UTF-8" standalone="yes"?>
<Relationships xmlns="http://schemas.openxmlformats.org/package/2006/relationships"><Relationship Id="rId13" Type="http://schemas.openxmlformats.org/officeDocument/2006/relationships/customXml" Target="../ink/ink39.xml"/><Relationship Id="rId18" Type="http://schemas.openxmlformats.org/officeDocument/2006/relationships/image" Target="../media/image58.emf"/><Relationship Id="rId26" Type="http://schemas.openxmlformats.org/officeDocument/2006/relationships/image" Target="../media/image62.emf"/><Relationship Id="rId3" Type="http://schemas.openxmlformats.org/officeDocument/2006/relationships/image" Target="../media/image89.png"/><Relationship Id="rId21" Type="http://schemas.openxmlformats.org/officeDocument/2006/relationships/customXml" Target="../ink/ink43.xml"/><Relationship Id="rId34" Type="http://schemas.openxmlformats.org/officeDocument/2006/relationships/image" Target="../media/image66.emf"/><Relationship Id="rId7" Type="http://schemas.openxmlformats.org/officeDocument/2006/relationships/customXml" Target="../ink/ink36.xml"/><Relationship Id="rId12" Type="http://schemas.openxmlformats.org/officeDocument/2006/relationships/image" Target="../media/image55.emf"/><Relationship Id="rId17" Type="http://schemas.openxmlformats.org/officeDocument/2006/relationships/customXml" Target="../ink/ink41.xml"/><Relationship Id="rId25" Type="http://schemas.openxmlformats.org/officeDocument/2006/relationships/customXml" Target="../ink/ink45.xml"/><Relationship Id="rId33" Type="http://schemas.openxmlformats.org/officeDocument/2006/relationships/customXml" Target="../ink/ink49.xml"/><Relationship Id="rId2" Type="http://schemas.openxmlformats.org/officeDocument/2006/relationships/image" Target="../media/image88.jpg"/><Relationship Id="rId16" Type="http://schemas.openxmlformats.org/officeDocument/2006/relationships/image" Target="../media/image57.emf"/><Relationship Id="rId20" Type="http://schemas.openxmlformats.org/officeDocument/2006/relationships/image" Target="../media/image59.emf"/><Relationship Id="rId29" Type="http://schemas.openxmlformats.org/officeDocument/2006/relationships/customXml" Target="../ink/ink47.xml"/><Relationship Id="rId1" Type="http://schemas.openxmlformats.org/officeDocument/2006/relationships/slideLayout" Target="../slideLayouts/slideLayout7.xml"/><Relationship Id="rId6" Type="http://schemas.openxmlformats.org/officeDocument/2006/relationships/image" Target="../media/image52.emf"/><Relationship Id="rId11" Type="http://schemas.openxmlformats.org/officeDocument/2006/relationships/customXml" Target="../ink/ink38.xml"/><Relationship Id="rId24" Type="http://schemas.openxmlformats.org/officeDocument/2006/relationships/image" Target="../media/image61.emf"/><Relationship Id="rId32" Type="http://schemas.openxmlformats.org/officeDocument/2006/relationships/image" Target="../media/image65.emf"/><Relationship Id="rId5" Type="http://schemas.openxmlformats.org/officeDocument/2006/relationships/customXml" Target="../ink/ink35.xml"/><Relationship Id="rId15" Type="http://schemas.openxmlformats.org/officeDocument/2006/relationships/customXml" Target="../ink/ink40.xml"/><Relationship Id="rId23" Type="http://schemas.openxmlformats.org/officeDocument/2006/relationships/customXml" Target="../ink/ink44.xml"/><Relationship Id="rId28" Type="http://schemas.openxmlformats.org/officeDocument/2006/relationships/image" Target="../media/image63.emf"/><Relationship Id="rId10" Type="http://schemas.openxmlformats.org/officeDocument/2006/relationships/image" Target="../media/image54.emf"/><Relationship Id="rId19" Type="http://schemas.openxmlformats.org/officeDocument/2006/relationships/customXml" Target="../ink/ink42.xml"/><Relationship Id="rId31" Type="http://schemas.openxmlformats.org/officeDocument/2006/relationships/customXml" Target="../ink/ink48.xml"/><Relationship Id="rId4" Type="http://schemas.openxmlformats.org/officeDocument/2006/relationships/image" Target="../media/image90.png"/><Relationship Id="rId9" Type="http://schemas.openxmlformats.org/officeDocument/2006/relationships/customXml" Target="../ink/ink37.xml"/><Relationship Id="rId14" Type="http://schemas.openxmlformats.org/officeDocument/2006/relationships/image" Target="../media/image56.emf"/><Relationship Id="rId22" Type="http://schemas.openxmlformats.org/officeDocument/2006/relationships/image" Target="../media/image60.emf"/><Relationship Id="rId27" Type="http://schemas.openxmlformats.org/officeDocument/2006/relationships/customXml" Target="../ink/ink46.xml"/><Relationship Id="rId30" Type="http://schemas.openxmlformats.org/officeDocument/2006/relationships/image" Target="../media/image640.emf"/><Relationship Id="rId8" Type="http://schemas.openxmlformats.org/officeDocument/2006/relationships/image" Target="../media/image53.emf"/></Relationships>
</file>

<file path=ppt/slides/_rels/slide48.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customXml" Target="../ink/ink55.xml"/><Relationship Id="rId18" Type="http://schemas.openxmlformats.org/officeDocument/2006/relationships/image" Target="../media/image760.emf"/><Relationship Id="rId26" Type="http://schemas.openxmlformats.org/officeDocument/2006/relationships/image" Target="../media/image80.emf"/><Relationship Id="rId3" Type="http://schemas.openxmlformats.org/officeDocument/2006/relationships/customXml" Target="../ink/ink50.xml"/><Relationship Id="rId21" Type="http://schemas.openxmlformats.org/officeDocument/2006/relationships/customXml" Target="../ink/ink59.xml"/><Relationship Id="rId7" Type="http://schemas.openxmlformats.org/officeDocument/2006/relationships/customXml" Target="../ink/ink52.xml"/><Relationship Id="rId12" Type="http://schemas.openxmlformats.org/officeDocument/2006/relationships/image" Target="../media/image73.emf"/><Relationship Id="rId17" Type="http://schemas.openxmlformats.org/officeDocument/2006/relationships/customXml" Target="../ink/ink57.xml"/><Relationship Id="rId25" Type="http://schemas.openxmlformats.org/officeDocument/2006/relationships/customXml" Target="../ink/ink61.xml"/><Relationship Id="rId2" Type="http://schemas.openxmlformats.org/officeDocument/2006/relationships/image" Target="../media/image91.png"/><Relationship Id="rId16" Type="http://schemas.openxmlformats.org/officeDocument/2006/relationships/image" Target="../media/image75.emf"/><Relationship Id="rId20"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70.emf"/><Relationship Id="rId11" Type="http://schemas.openxmlformats.org/officeDocument/2006/relationships/customXml" Target="../ink/ink54.xml"/><Relationship Id="rId24" Type="http://schemas.openxmlformats.org/officeDocument/2006/relationships/image" Target="../media/image79.emf"/><Relationship Id="rId5" Type="http://schemas.openxmlformats.org/officeDocument/2006/relationships/customXml" Target="../ink/ink51.xml"/><Relationship Id="rId15" Type="http://schemas.openxmlformats.org/officeDocument/2006/relationships/customXml" Target="../ink/ink56.xml"/><Relationship Id="rId23" Type="http://schemas.openxmlformats.org/officeDocument/2006/relationships/customXml" Target="../ink/ink60.xml"/><Relationship Id="rId28" Type="http://schemas.openxmlformats.org/officeDocument/2006/relationships/image" Target="../media/image81.emf"/><Relationship Id="rId10" Type="http://schemas.openxmlformats.org/officeDocument/2006/relationships/image" Target="../media/image72.emf"/><Relationship Id="rId19" Type="http://schemas.openxmlformats.org/officeDocument/2006/relationships/customXml" Target="../ink/ink58.xml"/><Relationship Id="rId4" Type="http://schemas.openxmlformats.org/officeDocument/2006/relationships/image" Target="../media/image690.emf"/><Relationship Id="rId9" Type="http://schemas.openxmlformats.org/officeDocument/2006/relationships/customXml" Target="../ink/ink53.xml"/><Relationship Id="rId14" Type="http://schemas.openxmlformats.org/officeDocument/2006/relationships/image" Target="../media/image74.emf"/><Relationship Id="rId22" Type="http://schemas.openxmlformats.org/officeDocument/2006/relationships/image" Target="../media/image78.emf"/><Relationship Id="rId27" Type="http://schemas.openxmlformats.org/officeDocument/2006/relationships/customXml" Target="../ink/ink62.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customXml" Target="../ink/ink6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5.jpg"/><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png"/><Relationship Id="rId7" Type="http://schemas.openxmlformats.org/officeDocument/2006/relationships/image" Target="../media/image100.jpg"/><Relationship Id="rId12" Type="http://schemas.openxmlformats.org/officeDocument/2006/relationships/image" Target="../media/image105.jpe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g"/><Relationship Id="rId5" Type="http://schemas.openxmlformats.org/officeDocument/2006/relationships/image" Target="../media/image98.jpeg"/><Relationship Id="rId15" Type="http://schemas.openxmlformats.org/officeDocument/2006/relationships/image" Target="../media/image108.emf"/><Relationship Id="rId10" Type="http://schemas.openxmlformats.org/officeDocument/2006/relationships/image" Target="../media/image103.jp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emf"/></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0.jp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16.jpeg"/></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9.png"/><Relationship Id="rId7" Type="http://schemas.openxmlformats.org/officeDocument/2006/relationships/image" Target="../media/image122.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hyperlink" Target="https://www.google.si/url?sa=i&amp;url=https://www.aliexpress.com/i/32967310583.html&amp;psig=AOvVaw1W8sDqD22Wzf-wYlIRAD-S&amp;ust=1584562207718000&amp;source=images&amp;cd=vfe&amp;ved=0CAIQjRxqFwoTCICzlLKoougCFQAAAAAdAAAAABAN" TargetMode="External"/><Relationship Id="rId5" Type="http://schemas.openxmlformats.org/officeDocument/2006/relationships/image" Target="../media/image121.png"/><Relationship Id="rId4" Type="http://schemas.openxmlformats.org/officeDocument/2006/relationships/image" Target="../media/image120.jpeg"/><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customXml" Target="../ink/ink64.xml"/><Relationship Id="rId13" Type="http://schemas.openxmlformats.org/officeDocument/2006/relationships/image" Target="../media/image11.emf"/><Relationship Id="rId3" Type="http://schemas.openxmlformats.org/officeDocument/2006/relationships/image" Target="../media/image77.jpeg"/><Relationship Id="rId7" Type="http://schemas.openxmlformats.org/officeDocument/2006/relationships/image" Target="../media/image81.jpg"/><Relationship Id="rId12" Type="http://schemas.openxmlformats.org/officeDocument/2006/relationships/customXml" Target="../ink/ink6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10.emf"/><Relationship Id="rId5" Type="http://schemas.openxmlformats.org/officeDocument/2006/relationships/image" Target="../media/image79.jpeg"/><Relationship Id="rId10" Type="http://schemas.openxmlformats.org/officeDocument/2006/relationships/customXml" Target="../ink/ink65.xml"/><Relationship Id="rId4" Type="http://schemas.openxmlformats.org/officeDocument/2006/relationships/image" Target="../media/image78.jpeg"/><Relationship Id="rId9"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ustomXml" Target="../ink/ink67.xml"/><Relationship Id="rId2" Type="http://schemas.openxmlformats.org/officeDocument/2006/relationships/image" Target="../media/image123.jpg"/><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6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wmf"/></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6.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39.wmf"/><Relationship Id="rId5" Type="http://schemas.openxmlformats.org/officeDocument/2006/relationships/oleObject" Target="../embeddings/oleObject5.bin"/><Relationship Id="rId4" Type="http://schemas.openxmlformats.org/officeDocument/2006/relationships/image" Target="../media/image138.wmf"/></Relationships>
</file>

<file path=ppt/slides/_rels/slide66.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image" Target="../media/image140.gif"/><Relationship Id="rId1" Type="http://schemas.openxmlformats.org/officeDocument/2006/relationships/slideLayout" Target="../slideLayouts/slideLayout2.xml"/><Relationship Id="rId6" Type="http://schemas.openxmlformats.org/officeDocument/2006/relationships/image" Target="../media/image142.wmf"/><Relationship Id="rId5" Type="http://schemas.openxmlformats.org/officeDocument/2006/relationships/oleObject" Target="../embeddings/oleObject7.bin"/><Relationship Id="rId4" Type="http://schemas.openxmlformats.org/officeDocument/2006/relationships/image" Target="../media/image141.wmf"/></Relationships>
</file>

<file path=ppt/slides/_rels/slide67.xml.rels><?xml version="1.0" encoding="UTF-8" standalone="yes"?>
<Relationships xmlns="http://schemas.openxmlformats.org/package/2006/relationships"><Relationship Id="rId3" Type="http://schemas.openxmlformats.org/officeDocument/2006/relationships/image" Target="../media/image144.emf"/><Relationship Id="rId7" Type="http://schemas.openxmlformats.org/officeDocument/2006/relationships/image" Target="../media/image146.wmf"/><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oleObject" Target="../embeddings/oleObject11.bin"/><Relationship Id="rId5" Type="http://schemas.openxmlformats.org/officeDocument/2006/relationships/image" Target="../media/image145.emf"/><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emf"/><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1.wmf"/><Relationship Id="rId7" Type="http://schemas.openxmlformats.org/officeDocument/2006/relationships/image" Target="../media/image153.w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14.bin"/><Relationship Id="rId5" Type="http://schemas.openxmlformats.org/officeDocument/2006/relationships/image" Target="../media/image152.wmf"/><Relationship Id="rId4" Type="http://schemas.openxmlformats.org/officeDocument/2006/relationships/oleObject" Target="../embeddings/oleObject13.bin"/></Relationships>
</file>

<file path=ppt/slides/_rels/slide71.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png"/></Relationships>
</file>

<file path=ppt/slides/_rels/slide76.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71.jpeg"/><Relationship Id="rId7" Type="http://schemas.openxmlformats.org/officeDocument/2006/relationships/image" Target="../media/image171.jpeg"/><Relationship Id="rId12" Type="http://schemas.openxmlformats.org/officeDocument/2006/relationships/image" Target="../media/image176.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0.jpeg"/><Relationship Id="rId11" Type="http://schemas.openxmlformats.org/officeDocument/2006/relationships/image" Target="../media/image175.jpeg"/><Relationship Id="rId5" Type="http://schemas.openxmlformats.org/officeDocument/2006/relationships/image" Target="../media/image169.wmf"/><Relationship Id="rId10" Type="http://schemas.openxmlformats.org/officeDocument/2006/relationships/image" Target="../media/image174.jpeg"/><Relationship Id="rId4" Type="http://schemas.openxmlformats.org/officeDocument/2006/relationships/image" Target="../media/image168.jpeg"/><Relationship Id="rId9" Type="http://schemas.openxmlformats.org/officeDocument/2006/relationships/image" Target="../media/image173.jpeg"/></Relationships>
</file>

<file path=ppt/slides/_rels/slide7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w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package" Target="../embeddings/Microsoft_Word_Document.docx"/><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187.wmf"/></Relationships>
</file>

<file path=ppt/slides/_rels/slide9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1.emf"/><Relationship Id="rId7" Type="http://schemas.openxmlformats.org/officeDocument/2006/relationships/image" Target="../media/image193.emf"/><Relationship Id="rId2" Type="http://schemas.openxmlformats.org/officeDocument/2006/relationships/oleObject" Target="../embeddings/oleObject17.bin"/><Relationship Id="rId1" Type="http://schemas.openxmlformats.org/officeDocument/2006/relationships/slideLayout" Target="../slideLayouts/slideLayout7.xml"/><Relationship Id="rId6" Type="http://schemas.openxmlformats.org/officeDocument/2006/relationships/oleObject" Target="../embeddings/oleObject19.bin"/><Relationship Id="rId5" Type="http://schemas.openxmlformats.org/officeDocument/2006/relationships/image" Target="../media/image192.emf"/><Relationship Id="rId4" Type="http://schemas.openxmlformats.org/officeDocument/2006/relationships/oleObject" Target="../embeddings/oleObject18.bin"/><Relationship Id="rId9"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MK_Logo-na-beli-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 y="0"/>
            <a:ext cx="9142096" cy="6858000"/>
          </a:xfrm>
          <a:prstGeom prst="rect">
            <a:avLst/>
          </a:prstGeom>
        </p:spPr>
      </p:pic>
      <p:sp>
        <p:nvSpPr>
          <p:cNvPr id="2" name="Title 1"/>
          <p:cNvSpPr>
            <a:spLocks noGrp="1"/>
          </p:cNvSpPr>
          <p:nvPr>
            <p:ph type="ctrTitle"/>
          </p:nvPr>
        </p:nvSpPr>
        <p:spPr>
          <a:xfrm>
            <a:off x="467544" y="4077073"/>
            <a:ext cx="7704856" cy="1470025"/>
          </a:xfrm>
        </p:spPr>
        <p:txBody>
          <a:bodyPr>
            <a:normAutofit fontScale="90000"/>
          </a:bodyPr>
          <a:lstStyle/>
          <a:p>
            <a:pPr algn="l"/>
            <a:r>
              <a:rPr lang="sl-SI" sz="4800" dirty="0">
                <a:solidFill>
                  <a:srgbClr val="F47920"/>
                </a:solidFill>
                <a:latin typeface="Verdana" pitchFamily="34" charset="0"/>
              </a:rPr>
              <a:t> </a:t>
            </a:r>
            <a:br>
              <a:rPr lang="sl-SI" sz="4800" dirty="0">
                <a:solidFill>
                  <a:srgbClr val="F47920"/>
                </a:solidFill>
                <a:latin typeface="Verdana" pitchFamily="34" charset="0"/>
              </a:rPr>
            </a:br>
            <a:r>
              <a:rPr lang="sl-SI" sz="4800" dirty="0">
                <a:solidFill>
                  <a:srgbClr val="F47920"/>
                </a:solidFill>
                <a:latin typeface="Verdana" pitchFamily="34" charset="0"/>
              </a:rPr>
              <a:t>Kompleksni merilni sistemi</a:t>
            </a:r>
            <a:endParaRPr lang="en-GB" sz="4800" dirty="0">
              <a:solidFill>
                <a:srgbClr val="F47920"/>
              </a:solidFill>
              <a:latin typeface="Verdana" pitchFamily="34" charset="0"/>
            </a:endParaRPr>
          </a:p>
        </p:txBody>
      </p:sp>
    </p:spTree>
    <p:extLst>
      <p:ext uri="{BB962C8B-B14F-4D97-AF65-F5344CB8AC3E}">
        <p14:creationId xmlns:p14="http://schemas.microsoft.com/office/powerpoint/2010/main" val="44893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9" name="Slika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33105" y="1742881"/>
            <a:ext cx="1096134" cy="895176"/>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3071" y="2256686"/>
            <a:ext cx="1356050" cy="849005"/>
          </a:xfrm>
          <a:prstGeom prst="rect">
            <a:avLst/>
          </a:prstGeom>
        </p:spPr>
      </p:pic>
      <p:pic>
        <p:nvPicPr>
          <p:cNvPr id="12" name="Slika 11"/>
          <p:cNvPicPr>
            <a:picLocks noChangeAspect="1"/>
          </p:cNvPicPr>
          <p:nvPr/>
        </p:nvPicPr>
        <p:blipFill rotWithShape="1">
          <a:blip r:embed="rId4" cstate="print">
            <a:extLst>
              <a:ext uri="{28A0092B-C50C-407E-A947-70E740481C1C}">
                <a14:useLocalDpi xmlns:a14="http://schemas.microsoft.com/office/drawing/2010/main"/>
              </a:ext>
            </a:extLst>
          </a:blip>
          <a:srcRect r="-2236"/>
          <a:stretch/>
        </p:blipFill>
        <p:spPr>
          <a:xfrm>
            <a:off x="2832156" y="1850794"/>
            <a:ext cx="1244374" cy="1071491"/>
          </a:xfrm>
          <a:prstGeom prst="rect">
            <a:avLst/>
          </a:prstGeom>
        </p:spPr>
      </p:pic>
      <p:sp>
        <p:nvSpPr>
          <p:cNvPr id="8196" name="Rectangle 4"/>
          <p:cNvSpPr>
            <a:spLocks noChangeArrowheads="1"/>
          </p:cNvSpPr>
          <p:nvPr/>
        </p:nvSpPr>
        <p:spPr bwMode="auto">
          <a:xfrm>
            <a:off x="2043408" y="103491"/>
            <a:ext cx="44644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a:solidFill>
                  <a:schemeClr val="bg1">
                    <a:lumMod val="65000"/>
                  </a:schemeClr>
                </a:solidFill>
                <a:latin typeface="Cambria" pitchFamily="18" charset="0"/>
              </a:rPr>
              <a:t>Blokovna shema merilnega instrumenta</a:t>
            </a:r>
          </a:p>
        </p:txBody>
      </p:sp>
      <p:sp>
        <p:nvSpPr>
          <p:cNvPr id="8197" name="Text Box 5"/>
          <p:cNvSpPr txBox="1">
            <a:spLocks noChangeArrowheads="1"/>
          </p:cNvSpPr>
          <p:nvPr/>
        </p:nvSpPr>
        <p:spPr bwMode="auto">
          <a:xfrm>
            <a:off x="179438" y="3068960"/>
            <a:ext cx="792162" cy="284163"/>
          </a:xfrm>
          <a:prstGeom prst="rect">
            <a:avLst/>
          </a:prstGeom>
          <a:solidFill>
            <a:srgbClr val="33CC33"/>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Senzor</a:t>
            </a:r>
          </a:p>
        </p:txBody>
      </p:sp>
      <p:sp>
        <p:nvSpPr>
          <p:cNvPr id="8198" name="Text Box 6"/>
          <p:cNvSpPr txBox="1">
            <a:spLocks noChangeArrowheads="1"/>
          </p:cNvSpPr>
          <p:nvPr/>
        </p:nvSpPr>
        <p:spPr bwMode="auto">
          <a:xfrm>
            <a:off x="1496346" y="2804250"/>
            <a:ext cx="1052907" cy="1350370"/>
          </a:xfrm>
          <a:prstGeom prst="rect">
            <a:avLst/>
          </a:prstGeom>
          <a:solidFill>
            <a:srgbClr val="FFC00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t>Preklopnik</a:t>
            </a:r>
          </a:p>
          <a:p>
            <a:pPr algn="ctr" eaLnBrk="1" hangingPunct="1">
              <a:spcBef>
                <a:spcPct val="50000"/>
              </a:spcBef>
              <a:buFontTx/>
              <a:buNone/>
            </a:pPr>
            <a:r>
              <a:rPr lang="sl-SI" altLang="sl-SI" sz="1050" dirty="0"/>
              <a:t>(multiplekser)</a:t>
            </a:r>
          </a:p>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0" name="Text Box 8"/>
          <p:cNvSpPr txBox="1">
            <a:spLocks noChangeArrowheads="1"/>
          </p:cNvSpPr>
          <p:nvPr/>
        </p:nvSpPr>
        <p:spPr bwMode="auto">
          <a:xfrm>
            <a:off x="6586279" y="2789059"/>
            <a:ext cx="647700" cy="833437"/>
          </a:xfrm>
          <a:prstGeom prst="rect">
            <a:avLst/>
          </a:prstGeom>
          <a:solidFill>
            <a:srgbClr val="7030A0"/>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err="1">
                <a:solidFill>
                  <a:schemeClr val="bg1"/>
                </a:solidFill>
                <a:latin typeface="Symbol" pitchFamily="18" charset="2"/>
              </a:rPr>
              <a:t>m</a:t>
            </a:r>
            <a:r>
              <a:rPr lang="sl-SI" altLang="sl-SI" sz="1200" b="1" dirty="0" err="1">
                <a:solidFill>
                  <a:schemeClr val="bg1"/>
                </a:solidFill>
              </a:rPr>
              <a:t>C</a:t>
            </a: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3" name="Line 11"/>
          <p:cNvSpPr>
            <a:spLocks noChangeShapeType="1"/>
          </p:cNvSpPr>
          <p:nvPr/>
        </p:nvSpPr>
        <p:spPr bwMode="auto">
          <a:xfrm>
            <a:off x="980329" y="3211582"/>
            <a:ext cx="524171" cy="31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4" name="Line 12"/>
          <p:cNvSpPr>
            <a:spLocks noChangeShapeType="1"/>
          </p:cNvSpPr>
          <p:nvPr/>
        </p:nvSpPr>
        <p:spPr bwMode="auto">
          <a:xfrm>
            <a:off x="5223776" y="321984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6300192" y="3219849"/>
            <a:ext cx="2873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a:off x="7243560" y="321984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9" name="Text Box 18"/>
          <p:cNvSpPr txBox="1">
            <a:spLocks noChangeArrowheads="1"/>
          </p:cNvSpPr>
          <p:nvPr/>
        </p:nvSpPr>
        <p:spPr bwMode="auto">
          <a:xfrm>
            <a:off x="-28616" y="3532936"/>
            <a:ext cx="1286009" cy="28546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00" b="1" dirty="0"/>
              <a:t>Pretvorba fizikalne v električno veličine</a:t>
            </a:r>
          </a:p>
          <a:p>
            <a:pPr algn="ctr" eaLnBrk="1" hangingPunct="1">
              <a:spcBef>
                <a:spcPct val="50000"/>
              </a:spcBef>
              <a:buFontTx/>
              <a:buNone/>
            </a:pPr>
            <a:r>
              <a:rPr lang="sl-SI" altLang="sl-SI" sz="900" dirty="0"/>
              <a:t>Pretvarjanje v </a:t>
            </a:r>
            <a:r>
              <a:rPr lang="pt-BR" altLang="sl-SI" sz="900" dirty="0"/>
              <a:t>U, I, Q, R, C, L, t, f, faz</a:t>
            </a:r>
            <a:r>
              <a:rPr lang="sl-SI" altLang="sl-SI" sz="900" dirty="0"/>
              <a:t>o, </a:t>
            </a:r>
            <a:r>
              <a:rPr lang="sl-SI" altLang="sl-SI" sz="900" dirty="0" err="1"/>
              <a:t>itd</a:t>
            </a:r>
            <a:r>
              <a:rPr lang="sl-SI" altLang="sl-SI" sz="900" dirty="0"/>
              <a:t>, merilno območje, občutljivost, frekvenčna odvisnost, nelinearnost, temperaturna občutljivost, vhodno in izhodno območje, največje dovoljene vrednosti temperature, napajanja itd.</a:t>
            </a:r>
          </a:p>
        </p:txBody>
      </p:sp>
      <p:sp>
        <p:nvSpPr>
          <p:cNvPr id="35" name="Text Box 5"/>
          <p:cNvSpPr txBox="1">
            <a:spLocks noChangeArrowheads="1"/>
          </p:cNvSpPr>
          <p:nvPr/>
        </p:nvSpPr>
        <p:spPr bwMode="auto">
          <a:xfrm>
            <a:off x="2852418" y="2991534"/>
            <a:ext cx="1216416" cy="461665"/>
          </a:xfrm>
          <a:prstGeom prst="rect">
            <a:avLst/>
          </a:prstGeom>
          <a:solidFill>
            <a:srgbClr val="0070C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Prilagoditveno vezje</a:t>
            </a:r>
          </a:p>
        </p:txBody>
      </p:sp>
      <p:sp>
        <p:nvSpPr>
          <p:cNvPr id="37" name="Line 11"/>
          <p:cNvSpPr>
            <a:spLocks noChangeShapeType="1"/>
          </p:cNvSpPr>
          <p:nvPr/>
        </p:nvSpPr>
        <p:spPr bwMode="auto">
          <a:xfrm>
            <a:off x="4049018" y="321984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 name="Line 11"/>
          <p:cNvSpPr>
            <a:spLocks noChangeShapeType="1"/>
          </p:cNvSpPr>
          <p:nvPr/>
        </p:nvSpPr>
        <p:spPr bwMode="auto">
          <a:xfrm>
            <a:off x="2564978" y="3205778"/>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2" name="Slika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83794" y="1965615"/>
            <a:ext cx="1275756" cy="1079486"/>
          </a:xfrm>
          <a:prstGeom prst="rect">
            <a:avLst/>
          </a:prstGeom>
        </p:spPr>
      </p:pic>
      <p:pic>
        <p:nvPicPr>
          <p:cNvPr id="8" name="Slika 7"/>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50105" y="2194440"/>
            <a:ext cx="893455" cy="893455"/>
          </a:xfrm>
          <a:prstGeom prst="rect">
            <a:avLst/>
          </a:prstGeom>
        </p:spPr>
      </p:pic>
      <p:pic>
        <p:nvPicPr>
          <p:cNvPr id="13" name="Slika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20242" y="1902908"/>
            <a:ext cx="1232086" cy="552314"/>
          </a:xfrm>
          <a:prstGeom prst="rect">
            <a:avLst/>
          </a:prstGeom>
        </p:spPr>
      </p:pic>
      <p:sp>
        <p:nvSpPr>
          <p:cNvPr id="56" name="Line 11"/>
          <p:cNvSpPr>
            <a:spLocks noChangeShapeType="1"/>
          </p:cNvSpPr>
          <p:nvPr/>
        </p:nvSpPr>
        <p:spPr bwMode="auto">
          <a:xfrm>
            <a:off x="1210197" y="2957702"/>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7" name="Line 11"/>
          <p:cNvSpPr>
            <a:spLocks noChangeShapeType="1"/>
          </p:cNvSpPr>
          <p:nvPr/>
        </p:nvSpPr>
        <p:spPr bwMode="auto">
          <a:xfrm>
            <a:off x="1210197" y="308622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9" name="Line 11"/>
          <p:cNvSpPr>
            <a:spLocks noChangeShapeType="1"/>
          </p:cNvSpPr>
          <p:nvPr/>
        </p:nvSpPr>
        <p:spPr bwMode="auto">
          <a:xfrm>
            <a:off x="1210197" y="3343283"/>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0" name="Line 11"/>
          <p:cNvSpPr>
            <a:spLocks noChangeShapeType="1"/>
          </p:cNvSpPr>
          <p:nvPr/>
        </p:nvSpPr>
        <p:spPr bwMode="auto">
          <a:xfrm>
            <a:off x="1210197" y="347181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1" name="Line 11"/>
          <p:cNvSpPr>
            <a:spLocks noChangeShapeType="1"/>
          </p:cNvSpPr>
          <p:nvPr/>
        </p:nvSpPr>
        <p:spPr bwMode="auto">
          <a:xfrm>
            <a:off x="1210197" y="3600337"/>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2" name="Line 11"/>
          <p:cNvSpPr>
            <a:spLocks noChangeShapeType="1"/>
          </p:cNvSpPr>
          <p:nvPr/>
        </p:nvSpPr>
        <p:spPr bwMode="auto">
          <a:xfrm>
            <a:off x="1210197" y="3728864"/>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3" name="Text Box 18"/>
          <p:cNvSpPr txBox="1">
            <a:spLocks noChangeArrowheads="1"/>
          </p:cNvSpPr>
          <p:nvPr/>
        </p:nvSpPr>
        <p:spPr bwMode="auto">
          <a:xfrm>
            <a:off x="2852316" y="3608695"/>
            <a:ext cx="1334240" cy="25199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50" b="1" dirty="0" err="1"/>
              <a:t>Ojačevanje</a:t>
            </a:r>
            <a:r>
              <a:rPr lang="sl-SI" altLang="sl-SI" sz="1050" b="1" dirty="0"/>
              <a:t> </a:t>
            </a:r>
          </a:p>
          <a:p>
            <a:pPr algn="ctr" eaLnBrk="1" hangingPunct="1">
              <a:spcBef>
                <a:spcPct val="50000"/>
              </a:spcBef>
              <a:buFontTx/>
              <a:buNone/>
            </a:pPr>
            <a:endParaRPr lang="sl-SI" altLang="sl-SI" sz="1050" b="1" dirty="0"/>
          </a:p>
          <a:p>
            <a:pPr algn="ctr" eaLnBrk="1" hangingPunct="1">
              <a:spcBef>
                <a:spcPct val="50000"/>
              </a:spcBef>
              <a:buFontTx/>
              <a:buNone/>
            </a:pPr>
            <a:r>
              <a:rPr lang="sl-SI" altLang="sl-SI" sz="900" dirty="0" err="1"/>
              <a:t>Ojačanje</a:t>
            </a:r>
            <a:r>
              <a:rPr lang="sl-SI" altLang="sl-SI" sz="900" dirty="0"/>
              <a:t>, preostala napetost na vhodu (</a:t>
            </a:r>
            <a:r>
              <a:rPr lang="sl-SI" altLang="sl-SI" sz="900" dirty="0" err="1"/>
              <a:t>offset</a:t>
            </a:r>
            <a:r>
              <a:rPr lang="sl-SI" altLang="sl-SI" sz="900" dirty="0"/>
              <a:t>), temperaturna občutljivost </a:t>
            </a:r>
            <a:r>
              <a:rPr lang="sl-SI" altLang="sl-SI" sz="900" dirty="0" err="1"/>
              <a:t>ojačanja</a:t>
            </a:r>
            <a:r>
              <a:rPr lang="sl-SI" altLang="sl-SI" sz="900" dirty="0"/>
              <a:t>, temperaturna občutljivost vhodne preostale napetosti, vhodno in izhodno območje, napetost napajanja, poraba, vhodna in izhodna impedanca, nelinearnost, THD itd</a:t>
            </a:r>
            <a:r>
              <a:rPr lang="sl-SI" altLang="sl-SI" sz="1000" dirty="0"/>
              <a:t>.</a:t>
            </a:r>
          </a:p>
        </p:txBody>
      </p:sp>
      <p:sp>
        <p:nvSpPr>
          <p:cNvPr id="64" name="Text Box 18"/>
          <p:cNvSpPr txBox="1">
            <a:spLocks noChangeArrowheads="1"/>
          </p:cNvSpPr>
          <p:nvPr/>
        </p:nvSpPr>
        <p:spPr bwMode="auto">
          <a:xfrm>
            <a:off x="1210197" y="4221088"/>
            <a:ext cx="1565381" cy="26391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00" b="1" dirty="0"/>
              <a:t>Preklop med različnimi kanali</a:t>
            </a:r>
          </a:p>
          <a:p>
            <a:pPr algn="ctr" eaLnBrk="1" hangingPunct="1">
              <a:spcBef>
                <a:spcPct val="50000"/>
              </a:spcBef>
              <a:buFontTx/>
              <a:buNone/>
            </a:pPr>
            <a:endParaRPr lang="sl-SI" altLang="sl-SI" sz="1000" dirty="0"/>
          </a:p>
          <a:p>
            <a:pPr algn="ctr" eaLnBrk="1" hangingPunct="1">
              <a:spcBef>
                <a:spcPct val="50000"/>
              </a:spcBef>
              <a:buFontTx/>
              <a:buNone/>
            </a:pPr>
            <a:r>
              <a:rPr lang="sl-SI" altLang="sl-SI" sz="900" dirty="0"/>
              <a:t>Hitrost preklopa, največja frekvenca preklapljanja, presluh med kanali, presluh med kontrolnim signalom in izhodom, vhodno in izhodno območje, izolacijska in prevodna upornost/impedanca, lastne termonapetosti, minimalni tok, napetost, največja dovoljena tok in napetost, pasovna širina, </a:t>
            </a:r>
            <a:r>
              <a:rPr lang="sl-SI" altLang="sl-SI" sz="900" dirty="0" err="1"/>
              <a:t>itd</a:t>
            </a:r>
            <a:endParaRPr lang="sl-SI" altLang="sl-SI" sz="900" dirty="0"/>
          </a:p>
        </p:txBody>
      </p:sp>
      <p:sp>
        <p:nvSpPr>
          <p:cNvPr id="65" name="Text Box 18"/>
          <p:cNvSpPr txBox="1">
            <a:spLocks noChangeArrowheads="1"/>
          </p:cNvSpPr>
          <p:nvPr/>
        </p:nvSpPr>
        <p:spPr bwMode="auto">
          <a:xfrm>
            <a:off x="4294138" y="3520725"/>
            <a:ext cx="1216331" cy="20890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50" b="1" dirty="0"/>
              <a:t>Filtriranje</a:t>
            </a:r>
          </a:p>
          <a:p>
            <a:pPr algn="ctr" eaLnBrk="1" hangingPunct="1">
              <a:spcBef>
                <a:spcPct val="50000"/>
              </a:spcBef>
              <a:buFontTx/>
              <a:buNone/>
            </a:pPr>
            <a:endParaRPr lang="sl-SI" altLang="sl-SI" sz="1050" b="1" dirty="0"/>
          </a:p>
          <a:p>
            <a:pPr algn="ctr" eaLnBrk="1" hangingPunct="1">
              <a:spcBef>
                <a:spcPct val="50000"/>
              </a:spcBef>
              <a:buFontTx/>
              <a:buNone/>
            </a:pPr>
            <a:r>
              <a:rPr lang="sl-SI" altLang="sl-SI" sz="900" dirty="0"/>
              <a:t>Topologija, red, mejna frekvenca, vrsta (LP, HP, BP, BS), osnovna funkcija je dušenje nad </a:t>
            </a:r>
            <a:r>
              <a:rPr lang="sl-SI" altLang="sl-SI" sz="900" dirty="0" err="1"/>
              <a:t>Nyquistovo</a:t>
            </a:r>
            <a:r>
              <a:rPr lang="sl-SI" altLang="sl-SI" sz="900" dirty="0"/>
              <a:t> frekvenco ali prepuščanje območja frekvenc pri '</a:t>
            </a:r>
            <a:r>
              <a:rPr lang="sl-SI" altLang="sl-SI" sz="900" dirty="0" err="1"/>
              <a:t>oversamplingu</a:t>
            </a:r>
            <a:r>
              <a:rPr lang="sl-SI" altLang="sl-SI" sz="900" dirty="0"/>
              <a:t>‚ itd.</a:t>
            </a:r>
          </a:p>
        </p:txBody>
      </p:sp>
      <p:sp>
        <p:nvSpPr>
          <p:cNvPr id="66" name="Text Box 18"/>
          <p:cNvSpPr txBox="1">
            <a:spLocks noChangeArrowheads="1"/>
          </p:cNvSpPr>
          <p:nvPr/>
        </p:nvSpPr>
        <p:spPr bwMode="auto">
          <a:xfrm>
            <a:off x="5425369" y="3700953"/>
            <a:ext cx="992234" cy="16158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50" b="1" dirty="0"/>
              <a:t>AD pretvarjanje</a:t>
            </a:r>
          </a:p>
          <a:p>
            <a:pPr algn="ctr" eaLnBrk="1" hangingPunct="1">
              <a:spcBef>
                <a:spcPts val="0"/>
              </a:spcBef>
              <a:buFontTx/>
              <a:buNone/>
            </a:pPr>
            <a:endParaRPr lang="sl-SI" altLang="sl-SI" sz="900" dirty="0"/>
          </a:p>
          <a:p>
            <a:pPr algn="ctr" eaLnBrk="1" hangingPunct="1">
              <a:spcBef>
                <a:spcPts val="0"/>
              </a:spcBef>
              <a:buFontTx/>
              <a:buNone/>
            </a:pPr>
            <a:endParaRPr lang="sl-SI" altLang="sl-SI" sz="900" dirty="0"/>
          </a:p>
          <a:p>
            <a:pPr algn="ctr" eaLnBrk="1" hangingPunct="1">
              <a:spcBef>
                <a:spcPts val="0"/>
              </a:spcBef>
              <a:buFontTx/>
              <a:buNone/>
            </a:pPr>
            <a:r>
              <a:rPr lang="sl-SI" altLang="sl-SI" sz="1000" dirty="0"/>
              <a:t>PCM</a:t>
            </a:r>
          </a:p>
          <a:p>
            <a:pPr algn="ctr" eaLnBrk="1" hangingPunct="1">
              <a:spcBef>
                <a:spcPts val="0"/>
              </a:spcBef>
              <a:buFontTx/>
              <a:buNone/>
            </a:pPr>
            <a:r>
              <a:rPr lang="sl-SI" altLang="sl-SI" sz="1000" dirty="0"/>
              <a:t>Sigma-Delta</a:t>
            </a:r>
          </a:p>
          <a:p>
            <a:pPr algn="ctr" eaLnBrk="1" hangingPunct="1">
              <a:spcBef>
                <a:spcPts val="0"/>
              </a:spcBef>
              <a:buFontTx/>
              <a:buNone/>
            </a:pPr>
            <a:r>
              <a:rPr lang="sl-SI" altLang="sl-SI" sz="1000" dirty="0"/>
              <a:t>SAR</a:t>
            </a:r>
          </a:p>
          <a:p>
            <a:pPr algn="ctr" eaLnBrk="1" hangingPunct="1">
              <a:spcBef>
                <a:spcPts val="0"/>
              </a:spcBef>
              <a:buFontTx/>
              <a:buNone/>
            </a:pPr>
            <a:r>
              <a:rPr lang="sl-SI" altLang="sl-SI" sz="1000" dirty="0"/>
              <a:t>Dual slope</a:t>
            </a:r>
          </a:p>
          <a:p>
            <a:pPr algn="ctr" eaLnBrk="1" hangingPunct="1">
              <a:spcBef>
                <a:spcPts val="0"/>
              </a:spcBef>
              <a:buFontTx/>
              <a:buNone/>
            </a:pPr>
            <a:r>
              <a:rPr lang="sl-SI" altLang="sl-SI" sz="1000" dirty="0"/>
              <a:t>U to f</a:t>
            </a:r>
          </a:p>
          <a:p>
            <a:pPr algn="ctr" eaLnBrk="1" hangingPunct="1">
              <a:spcBef>
                <a:spcPts val="0"/>
              </a:spcBef>
              <a:buFontTx/>
              <a:buNone/>
            </a:pPr>
            <a:r>
              <a:rPr lang="sl-SI" altLang="sl-SI" sz="1000" dirty="0" err="1"/>
              <a:t>itd</a:t>
            </a:r>
            <a:endParaRPr lang="sl-SI" altLang="sl-SI" sz="1000" dirty="0"/>
          </a:p>
        </p:txBody>
      </p:sp>
      <p:sp>
        <p:nvSpPr>
          <p:cNvPr id="67" name="Text Box 18"/>
          <p:cNvSpPr txBox="1">
            <a:spLocks noChangeArrowheads="1"/>
          </p:cNvSpPr>
          <p:nvPr/>
        </p:nvSpPr>
        <p:spPr bwMode="auto">
          <a:xfrm>
            <a:off x="6400015" y="3853618"/>
            <a:ext cx="1229708" cy="21467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es-ES" altLang="sl-SI" sz="1100" b="1" dirty="0"/>
              <a:t>Procesiranje</a:t>
            </a:r>
          </a:p>
          <a:p>
            <a:pPr algn="ctr" eaLnBrk="1" hangingPunct="1">
              <a:spcBef>
                <a:spcPts val="0"/>
              </a:spcBef>
              <a:buFontTx/>
              <a:buNone/>
            </a:pPr>
            <a:endParaRPr lang="sl-SI" altLang="sl-SI" sz="700" dirty="0"/>
          </a:p>
          <a:p>
            <a:pPr algn="ctr" eaLnBrk="1" hangingPunct="1">
              <a:spcBef>
                <a:spcPts val="0"/>
              </a:spcBef>
              <a:buFontTx/>
              <a:buNone/>
            </a:pPr>
            <a:endParaRPr lang="sl-SI" altLang="sl-SI" sz="700" dirty="0"/>
          </a:p>
          <a:p>
            <a:pPr algn="ctr" eaLnBrk="1" hangingPunct="1">
              <a:spcBef>
                <a:spcPts val="0"/>
              </a:spcBef>
              <a:buFontTx/>
              <a:buNone/>
            </a:pPr>
            <a:r>
              <a:rPr lang="sl-SI" altLang="sl-SI" sz="1050" dirty="0"/>
              <a:t>Računalnik, </a:t>
            </a:r>
            <a:r>
              <a:rPr lang="sl-SI" altLang="sl-SI" sz="1050" dirty="0" err="1"/>
              <a:t>mikroračunalnik,p</a:t>
            </a:r>
            <a:r>
              <a:rPr lang="es-ES" altLang="sl-SI" sz="1050" dirty="0"/>
              <a:t>rocesor, uC, DSP, FPGA</a:t>
            </a:r>
            <a:r>
              <a:rPr lang="sl-SI" altLang="sl-SI" sz="1050" dirty="0"/>
              <a:t>, programska oprema (</a:t>
            </a:r>
            <a:r>
              <a:rPr lang="sl-SI" altLang="sl-SI" sz="1050" dirty="0" err="1"/>
              <a:t>assembler</a:t>
            </a:r>
            <a:r>
              <a:rPr lang="sl-SI" altLang="sl-SI" sz="1050" dirty="0"/>
              <a:t>, </a:t>
            </a:r>
            <a:r>
              <a:rPr lang="sl-SI" altLang="sl-SI" sz="1050" dirty="0" err="1"/>
              <a:t>arduino</a:t>
            </a:r>
            <a:r>
              <a:rPr lang="sl-SI" altLang="sl-SI" sz="1050" dirty="0"/>
              <a:t>, </a:t>
            </a:r>
            <a:r>
              <a:rPr lang="sl-SI" altLang="sl-SI" sz="1050" dirty="0" err="1"/>
              <a:t>python</a:t>
            </a:r>
            <a:r>
              <a:rPr lang="sl-SI" altLang="sl-SI" sz="1050" dirty="0"/>
              <a:t>, C, </a:t>
            </a:r>
            <a:r>
              <a:rPr lang="sl-SI" altLang="sl-SI" sz="1050" dirty="0" err="1"/>
              <a:t>LabVIEW</a:t>
            </a:r>
            <a:r>
              <a:rPr lang="sl-SI" altLang="sl-SI" sz="1050" dirty="0"/>
              <a:t>, </a:t>
            </a:r>
            <a:r>
              <a:rPr lang="sl-SI" altLang="sl-SI" sz="1050" dirty="0" err="1"/>
              <a:t>dewesoft</a:t>
            </a:r>
            <a:r>
              <a:rPr lang="sl-SI" altLang="sl-SI" sz="1050" dirty="0"/>
              <a:t>), itd</a:t>
            </a:r>
            <a:r>
              <a:rPr lang="sl-SI" altLang="sl-SI" sz="1400" dirty="0"/>
              <a:t>.</a:t>
            </a:r>
            <a:r>
              <a:rPr lang="es-ES" altLang="sl-SI" sz="1400" dirty="0"/>
              <a:t> </a:t>
            </a:r>
            <a:endParaRPr lang="sl-SI" altLang="sl-SI" sz="1400" dirty="0"/>
          </a:p>
        </p:txBody>
      </p:sp>
      <p:sp>
        <p:nvSpPr>
          <p:cNvPr id="68" name="Text Box 18"/>
          <p:cNvSpPr txBox="1">
            <a:spLocks noChangeArrowheads="1"/>
          </p:cNvSpPr>
          <p:nvPr/>
        </p:nvSpPr>
        <p:spPr bwMode="auto">
          <a:xfrm>
            <a:off x="7656416" y="3554980"/>
            <a:ext cx="1133635" cy="13042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t>Prikazovanje</a:t>
            </a:r>
          </a:p>
          <a:p>
            <a:pPr algn="ctr" eaLnBrk="1" hangingPunct="1">
              <a:spcBef>
                <a:spcPct val="50000"/>
              </a:spcBef>
              <a:buFontTx/>
              <a:buNone/>
            </a:pPr>
            <a:endParaRPr lang="es-ES" altLang="sl-SI" sz="1200" b="1" dirty="0"/>
          </a:p>
          <a:p>
            <a:pPr algn="ctr" eaLnBrk="1" hangingPunct="1">
              <a:spcBef>
                <a:spcPct val="50000"/>
              </a:spcBef>
              <a:buFontTx/>
              <a:buNone/>
            </a:pPr>
            <a:r>
              <a:rPr lang="sl-SI" altLang="sl-SI" sz="1050" dirty="0"/>
              <a:t>LCD, LED, </a:t>
            </a:r>
            <a:r>
              <a:rPr lang="sl-SI" altLang="sl-SI" sz="1050" dirty="0" err="1"/>
              <a:t>www</a:t>
            </a:r>
            <a:r>
              <a:rPr lang="sl-SI" altLang="sl-SI" sz="1050" dirty="0"/>
              <a:t>, oblak, shranjevanje itd</a:t>
            </a:r>
            <a:r>
              <a:rPr lang="sl-SI" altLang="sl-SI" sz="1200" dirty="0"/>
              <a:t>.</a:t>
            </a:r>
          </a:p>
        </p:txBody>
      </p:sp>
      <p:sp>
        <p:nvSpPr>
          <p:cNvPr id="70" name="Text Box 5"/>
          <p:cNvSpPr txBox="1">
            <a:spLocks noChangeArrowheads="1"/>
          </p:cNvSpPr>
          <p:nvPr/>
        </p:nvSpPr>
        <p:spPr bwMode="auto">
          <a:xfrm>
            <a:off x="4336356" y="3081351"/>
            <a:ext cx="887420" cy="276999"/>
          </a:xfrm>
          <a:prstGeom prst="rect">
            <a:avLst/>
          </a:prstGeom>
          <a:solidFill>
            <a:srgbClr val="FF9933"/>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Filter</a:t>
            </a:r>
          </a:p>
        </p:txBody>
      </p:sp>
      <p:sp>
        <p:nvSpPr>
          <p:cNvPr id="71" name="Text Box 5"/>
          <p:cNvSpPr txBox="1">
            <a:spLocks noChangeArrowheads="1"/>
          </p:cNvSpPr>
          <p:nvPr/>
        </p:nvSpPr>
        <p:spPr bwMode="auto">
          <a:xfrm>
            <a:off x="5520050" y="2778707"/>
            <a:ext cx="736434" cy="830997"/>
          </a:xfrm>
          <a:prstGeom prst="rect">
            <a:avLst/>
          </a:prstGeom>
          <a:solidFill>
            <a:srgbClr val="FF000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a:solidFill>
                  <a:schemeClr val="bg1"/>
                </a:solidFill>
              </a:rPr>
              <a:t>ADP</a:t>
            </a:r>
          </a:p>
          <a:p>
            <a:pPr algn="ctr" eaLnBrk="1" hangingPunct="1">
              <a:spcBef>
                <a:spcPct val="50000"/>
              </a:spcBef>
              <a:buFontTx/>
              <a:buNone/>
            </a:pPr>
            <a:endParaRPr lang="sl-SI" altLang="sl-SI" sz="1200" b="1" dirty="0">
              <a:solidFill>
                <a:schemeClr val="bg1"/>
              </a:solidFill>
            </a:endParaRPr>
          </a:p>
        </p:txBody>
      </p:sp>
      <p:sp>
        <p:nvSpPr>
          <p:cNvPr id="72" name="Text Box 8"/>
          <p:cNvSpPr txBox="1">
            <a:spLocks noChangeArrowheads="1"/>
          </p:cNvSpPr>
          <p:nvPr/>
        </p:nvSpPr>
        <p:spPr bwMode="auto">
          <a:xfrm>
            <a:off x="7612168" y="3088990"/>
            <a:ext cx="1322056" cy="276999"/>
          </a:xfrm>
          <a:prstGeom prst="rect">
            <a:avLst/>
          </a:prstGeom>
          <a:solidFill>
            <a:schemeClr val="bg1">
              <a:lumMod val="50000"/>
            </a:schemeClr>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Prikazovalnik </a:t>
            </a:r>
          </a:p>
        </p:txBody>
      </p:sp>
      <p:pic>
        <p:nvPicPr>
          <p:cNvPr id="8217" name="Picture 2" descr="http://www.blazedisplay.com/uploadFile/LCD_Display_Control_Board_for_Dispenser_CPU.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9723" y="2408922"/>
            <a:ext cx="11287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6" descr="296-28-TSSOP"/>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5350" y="2308908"/>
            <a:ext cx="713192" cy="5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23284" y="3500661"/>
            <a:ext cx="1006022" cy="481409"/>
          </a:xfrm>
          <a:prstGeom prst="rect">
            <a:avLst/>
          </a:prstGeom>
        </p:spPr>
      </p:pic>
    </p:spTree>
    <p:extLst>
      <p:ext uri="{BB962C8B-B14F-4D97-AF65-F5344CB8AC3E}">
        <p14:creationId xmlns:p14="http://schemas.microsoft.com/office/powerpoint/2010/main" val="35772800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971550" y="2565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sl-SI" altLang="sl-SI" b="1">
                <a:latin typeface="Trebuchet MS" pitchFamily="34" charset="0"/>
              </a:rPr>
              <a:t>Odzivi znanosti merjenja</a:t>
            </a:r>
            <a:endParaRPr lang="en-US" altLang="sl-SI" b="1">
              <a:latin typeface="Trebuchet MS" pitchFamily="34" charset="0"/>
            </a:endParaRPr>
          </a:p>
        </p:txBody>
      </p:sp>
      <p:sp>
        <p:nvSpPr>
          <p:cNvPr id="71683" name="Rectangle 3"/>
          <p:cNvSpPr>
            <a:spLocks noGrp="1" noChangeArrowheads="1"/>
          </p:cNvSpPr>
          <p:nvPr>
            <p:ph idx="1"/>
          </p:nvPr>
        </p:nvSpPr>
        <p:spPr>
          <a:xfrm>
            <a:off x="1042988" y="3648075"/>
            <a:ext cx="7272337" cy="3209925"/>
          </a:xfrm>
          <a:noFill/>
        </p:spPr>
        <p:txBody>
          <a:bodyPr/>
          <a:lstStyle/>
          <a:p>
            <a:pPr eaLnBrk="1" hangingPunct="1">
              <a:lnSpc>
                <a:spcPct val="90000"/>
              </a:lnSpc>
            </a:pPr>
            <a:r>
              <a:rPr lang="en-US" altLang="sl-SI" sz="2000"/>
              <a:t>Integra</a:t>
            </a:r>
            <a:r>
              <a:rPr lang="sl-SI" altLang="sl-SI" sz="2000"/>
              <a:t>cija z drugimi znanostmi (znanost o sistemih, informacijske in računalniške znanosti)</a:t>
            </a:r>
            <a:endParaRPr lang="en-US" altLang="sl-SI" sz="2000"/>
          </a:p>
          <a:p>
            <a:pPr eaLnBrk="1" hangingPunct="1">
              <a:lnSpc>
                <a:spcPct val="90000"/>
              </a:lnSpc>
            </a:pPr>
            <a:r>
              <a:rPr lang="sl-SI" altLang="sl-SI" sz="2000"/>
              <a:t>senzorji in pretvorniki</a:t>
            </a:r>
            <a:endParaRPr lang="en-US" altLang="sl-SI" sz="2000"/>
          </a:p>
          <a:p>
            <a:pPr eaLnBrk="1" hangingPunct="1">
              <a:lnSpc>
                <a:spcPct val="90000"/>
              </a:lnSpc>
            </a:pPr>
            <a:r>
              <a:rPr lang="sl-SI" altLang="sl-SI" sz="2000"/>
              <a:t>strategije obdelave informacij</a:t>
            </a:r>
            <a:endParaRPr lang="en-US" altLang="sl-SI" sz="2000"/>
          </a:p>
          <a:p>
            <a:pPr eaLnBrk="1" hangingPunct="1">
              <a:lnSpc>
                <a:spcPct val="90000"/>
              </a:lnSpc>
            </a:pPr>
            <a:r>
              <a:rPr lang="sl-SI" altLang="sl-SI" sz="2000"/>
              <a:t>napake in negotovosti</a:t>
            </a:r>
            <a:endParaRPr lang="en-US" altLang="sl-SI" sz="2000"/>
          </a:p>
          <a:p>
            <a:pPr eaLnBrk="1" hangingPunct="1">
              <a:lnSpc>
                <a:spcPct val="90000"/>
              </a:lnSpc>
            </a:pPr>
            <a:r>
              <a:rPr lang="sl-SI" altLang="sl-SI" sz="2000"/>
              <a:t>simbolizacija</a:t>
            </a:r>
            <a:endParaRPr lang="en-US" altLang="sl-SI" sz="2000"/>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81075"/>
            <a:ext cx="7416800"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838200" y="1524000"/>
            <a:ext cx="1627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Arial" charset="0"/>
              </a:rPr>
              <a:t>Dejstva</a:t>
            </a:r>
          </a:p>
        </p:txBody>
      </p:sp>
      <p:sp>
        <p:nvSpPr>
          <p:cNvPr id="72707" name="Text Box 3"/>
          <p:cNvSpPr txBox="1">
            <a:spLocks noChangeArrowheads="1"/>
          </p:cNvSpPr>
          <p:nvPr/>
        </p:nvSpPr>
        <p:spPr bwMode="auto">
          <a:xfrm>
            <a:off x="1219200" y="2349500"/>
            <a:ext cx="64484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7825" indent="-377825"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pPr>
            <a:r>
              <a:rPr lang="sl-SI" altLang="sl-SI" sz="1800">
                <a:latin typeface="Arial" charset="0"/>
              </a:rPr>
              <a:t>Nacionalna metrološka infrastruktura je strateškega pomena za razvoj vseh sektorjev in dejavnosti v državi, še posebno v primerih mednarodnega sodelovanja ter izmenjavi dobrin in storitev. </a:t>
            </a:r>
          </a:p>
          <a:p>
            <a:pPr eaLnBrk="1" hangingPunct="1">
              <a:spcBef>
                <a:spcPct val="0"/>
              </a:spcBef>
            </a:pPr>
            <a:endParaRPr lang="sl-SI" altLang="sl-SI" sz="1800">
              <a:latin typeface="Arial" charset="0"/>
            </a:endParaRPr>
          </a:p>
          <a:p>
            <a:pPr eaLnBrk="1" hangingPunct="1">
              <a:spcBef>
                <a:spcPct val="0"/>
              </a:spcBef>
            </a:pPr>
            <a:r>
              <a:rPr lang="sl-SI" altLang="sl-SI" sz="1800">
                <a:latin typeface="Arial" charset="0"/>
              </a:rPr>
              <a:t>Nacionalne metrološke institucije (NMI) postajajo čedalje bolj povezane z nacionalnimi vladnimi strukturami.</a:t>
            </a:r>
          </a:p>
          <a:p>
            <a:pPr eaLnBrk="1" hangingPunct="1">
              <a:spcBef>
                <a:spcPct val="0"/>
              </a:spcBef>
            </a:pPr>
            <a:endParaRPr lang="sl-SI" altLang="sl-SI" sz="1800">
              <a:latin typeface="Arial" charset="0"/>
            </a:endParaRPr>
          </a:p>
          <a:p>
            <a:pPr eaLnBrk="1" hangingPunct="1">
              <a:spcBef>
                <a:spcPct val="0"/>
              </a:spcBef>
            </a:pPr>
            <a:r>
              <a:rPr lang="sl-SI" altLang="sl-SI" sz="1800">
                <a:latin typeface="Arial" charset="0"/>
              </a:rPr>
              <a:t>NMI postajajo v globalnem prostoru čedalje bolj medsebojno odvisne ter se dopolnjujejo.</a:t>
            </a:r>
          </a:p>
        </p:txBody>
      </p:sp>
      <p:pic>
        <p:nvPicPr>
          <p:cNvPr id="7270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92950" y="4365625"/>
            <a:ext cx="147478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5257800" y="2954338"/>
            <a:ext cx="2133600" cy="1447800"/>
          </a:xfrm>
          <a:prstGeom prst="rect">
            <a:avLst/>
          </a:prstGeom>
          <a:solidFill>
            <a:srgbClr val="FF99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3731" name="Rectangle 3"/>
          <p:cNvSpPr>
            <a:spLocks noChangeArrowheads="1"/>
          </p:cNvSpPr>
          <p:nvPr/>
        </p:nvSpPr>
        <p:spPr bwMode="auto">
          <a:xfrm>
            <a:off x="1600200" y="2878138"/>
            <a:ext cx="1600200" cy="1447800"/>
          </a:xfrm>
          <a:prstGeom prst="rect">
            <a:avLst/>
          </a:prstGeom>
          <a:solidFill>
            <a:srgbClr val="FF99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4516" name="Text Box 4"/>
          <p:cNvSpPr txBox="1">
            <a:spLocks noChangeArrowheads="1"/>
          </p:cNvSpPr>
          <p:nvPr/>
        </p:nvSpPr>
        <p:spPr bwMode="auto">
          <a:xfrm>
            <a:off x="838200" y="1201738"/>
            <a:ext cx="6062663"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Arial" charset="0"/>
              </a:rPr>
              <a:t>EU klasifikacija</a:t>
            </a:r>
          </a:p>
          <a:p>
            <a:pPr>
              <a:defRPr/>
            </a:pPr>
            <a:r>
              <a:rPr lang="sl-SI" altLang="sl-SI" sz="2000" b="1">
                <a:effectLst>
                  <a:outerShdw blurRad="38100" dist="38100" dir="2700000" algn="tl">
                    <a:srgbClr val="FFFFFF"/>
                  </a:outerShdw>
                </a:effectLst>
                <a:latin typeface="Arial" charset="0"/>
              </a:rPr>
              <a:t>Metrologija kot izrazito “demand driven science”</a:t>
            </a:r>
          </a:p>
        </p:txBody>
      </p:sp>
      <p:sp>
        <p:nvSpPr>
          <p:cNvPr id="73733" name="Text Box 5"/>
          <p:cNvSpPr txBox="1">
            <a:spLocks noChangeArrowheads="1"/>
          </p:cNvSpPr>
          <p:nvPr/>
        </p:nvSpPr>
        <p:spPr bwMode="auto">
          <a:xfrm>
            <a:off x="896938" y="2205038"/>
            <a:ext cx="79248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7825" indent="-377825"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pPr>
            <a:r>
              <a:rPr lang="sl-SI" altLang="sl-SI" sz="1600" dirty="0">
                <a:latin typeface="Arial" charset="0"/>
              </a:rPr>
              <a:t>Metrologija (v EU </a:t>
            </a:r>
            <a:r>
              <a:rPr lang="sl-SI" altLang="sl-SI" sz="1600" i="1" dirty="0" err="1">
                <a:latin typeface="Arial" charset="0"/>
              </a:rPr>
              <a:t>Test&amp;Measurement</a:t>
            </a:r>
            <a:r>
              <a:rPr lang="sl-SI" altLang="sl-SI" sz="1600" dirty="0">
                <a:latin typeface="Arial" charset="0"/>
              </a:rPr>
              <a:t>) v industrijskih procesih.</a:t>
            </a:r>
          </a:p>
          <a:p>
            <a:pPr lvl="2" eaLnBrk="1" hangingPunct="1">
              <a:spcBef>
                <a:spcPct val="0"/>
              </a:spcBef>
              <a:buFontTx/>
              <a:buNone/>
            </a:pPr>
            <a:endParaRPr lang="sl-SI" altLang="sl-SI" sz="1600" dirty="0">
              <a:latin typeface="Arial" charset="0"/>
            </a:endParaRPr>
          </a:p>
          <a:p>
            <a:pPr lvl="2" eaLnBrk="1" hangingPunct="1">
              <a:spcBef>
                <a:spcPct val="0"/>
              </a:spcBef>
              <a:buFontTx/>
              <a:buNone/>
            </a:pPr>
            <a:r>
              <a:rPr lang="sl-SI" altLang="sl-SI" sz="1600" dirty="0">
                <a:latin typeface="Arial" charset="0"/>
              </a:rPr>
              <a:t>nekoč:				danes:</a:t>
            </a:r>
          </a:p>
          <a:p>
            <a:pPr lvl="2" eaLnBrk="1" hangingPunct="1">
              <a:spcBef>
                <a:spcPct val="0"/>
              </a:spcBef>
              <a:buFontTx/>
              <a:buNone/>
            </a:pPr>
            <a:endParaRPr lang="sl-SI" altLang="sl-SI" sz="1600" dirty="0">
              <a:latin typeface="Arial" charset="0"/>
            </a:endParaRPr>
          </a:p>
          <a:p>
            <a:pPr lvl="2" eaLnBrk="1" hangingPunct="1">
              <a:spcBef>
                <a:spcPct val="0"/>
              </a:spcBef>
              <a:buFontTx/>
              <a:buNone/>
            </a:pPr>
            <a:r>
              <a:rPr lang="sl-SI" altLang="sl-SI" sz="1600" dirty="0">
                <a:latin typeface="Arial Narrow" pitchFamily="34" charset="0"/>
              </a:rPr>
              <a:t>za merjenje, 			izboljšave, razvoj</a:t>
            </a:r>
          </a:p>
          <a:p>
            <a:pPr lvl="2" eaLnBrk="1" hangingPunct="1">
              <a:spcBef>
                <a:spcPct val="0"/>
              </a:spcBef>
              <a:buFontTx/>
              <a:buNone/>
            </a:pPr>
            <a:r>
              <a:rPr lang="sl-SI" altLang="sl-SI" sz="1600" dirty="0" err="1">
                <a:latin typeface="Arial Narrow" pitchFamily="34" charset="0"/>
              </a:rPr>
              <a:t>kontorolo</a:t>
            </a:r>
            <a:r>
              <a:rPr lang="sl-SI" altLang="sl-SI" sz="1600" dirty="0">
                <a:latin typeface="Arial Narrow" pitchFamily="34" charset="0"/>
              </a:rPr>
              <a:t> in 				znanosti, inovacije</a:t>
            </a:r>
          </a:p>
          <a:p>
            <a:pPr lvl="2" eaLnBrk="1" hangingPunct="1">
              <a:spcBef>
                <a:spcPct val="0"/>
              </a:spcBef>
              <a:buFontTx/>
              <a:buNone/>
            </a:pPr>
            <a:r>
              <a:rPr lang="sl-SI" altLang="sl-SI" sz="1600" dirty="0">
                <a:latin typeface="Arial Narrow" pitchFamily="34" charset="0"/>
              </a:rPr>
              <a:t>preskušanje</a:t>
            </a:r>
          </a:p>
          <a:p>
            <a:pPr eaLnBrk="1" hangingPunct="1">
              <a:spcBef>
                <a:spcPct val="0"/>
              </a:spcBef>
              <a:buFontTx/>
              <a:buNone/>
            </a:pPr>
            <a:endParaRPr lang="sl-SI" altLang="sl-SI" sz="1600" dirty="0">
              <a:latin typeface="Arial" charset="0"/>
            </a:endParaRPr>
          </a:p>
          <a:p>
            <a:pPr eaLnBrk="1" hangingPunct="1">
              <a:spcBef>
                <a:spcPct val="0"/>
              </a:spcBef>
              <a:buFontTx/>
              <a:buNone/>
            </a:pPr>
            <a:endParaRPr lang="sl-SI" altLang="sl-SI" sz="1600" dirty="0">
              <a:latin typeface="Arial" charset="0"/>
            </a:endParaRPr>
          </a:p>
          <a:p>
            <a:pPr eaLnBrk="1" hangingPunct="1">
              <a:spcBef>
                <a:spcPct val="0"/>
              </a:spcBef>
            </a:pPr>
            <a:r>
              <a:rPr lang="sl-SI" altLang="sl-SI" sz="1600" dirty="0">
                <a:latin typeface="Arial" charset="0"/>
              </a:rPr>
              <a:t>Metrologija (v EU </a:t>
            </a:r>
            <a:r>
              <a:rPr lang="sl-SI" altLang="sl-SI" sz="1600" i="1" dirty="0" err="1">
                <a:latin typeface="Arial" charset="0"/>
              </a:rPr>
              <a:t>Metrology</a:t>
            </a:r>
            <a:r>
              <a:rPr lang="sl-SI" altLang="sl-SI" sz="1600" dirty="0">
                <a:latin typeface="Arial" charset="0"/>
              </a:rPr>
              <a:t>) v znanosti za potrjevanje znanstvenih hipotez ali načrtovanje novih dognanj.</a:t>
            </a:r>
          </a:p>
          <a:p>
            <a:pPr eaLnBrk="1" hangingPunct="1">
              <a:spcBef>
                <a:spcPct val="0"/>
              </a:spcBef>
            </a:pPr>
            <a:endParaRPr lang="sl-SI" altLang="sl-SI" sz="1600" dirty="0">
              <a:latin typeface="Arial" charset="0"/>
            </a:endParaRPr>
          </a:p>
          <a:p>
            <a:pPr eaLnBrk="1" hangingPunct="1">
              <a:spcBef>
                <a:spcPct val="0"/>
              </a:spcBef>
            </a:pPr>
            <a:r>
              <a:rPr lang="sl-SI" altLang="sl-SI" sz="1600" dirty="0">
                <a:latin typeface="Arial" charset="0"/>
              </a:rPr>
              <a:t>Metrologija kot temelj tehniške harmonizacije, ki je predpogoj za prost pretok blaga in storitev, zaščito človeka in okolja (nacionalna etalonska baza, preskušanje - </a:t>
            </a:r>
            <a:r>
              <a:rPr lang="sl-SI" altLang="sl-SI" sz="1600" i="1" dirty="0" err="1">
                <a:latin typeface="Arial" charset="0"/>
              </a:rPr>
              <a:t>testing</a:t>
            </a:r>
            <a:r>
              <a:rPr lang="sl-SI" altLang="sl-SI" sz="1600" dirty="0">
                <a:latin typeface="Arial" charset="0"/>
              </a:rPr>
              <a:t>, ugotavljanje skladnosti – </a:t>
            </a:r>
            <a:r>
              <a:rPr lang="sl-SI" altLang="sl-SI" sz="1600" i="1" dirty="0" err="1">
                <a:latin typeface="Arial" charset="0"/>
              </a:rPr>
              <a:t>conformity</a:t>
            </a:r>
            <a:r>
              <a:rPr lang="sl-SI" altLang="sl-SI" sz="1600" i="1" dirty="0">
                <a:latin typeface="Arial" charset="0"/>
              </a:rPr>
              <a:t> </a:t>
            </a:r>
            <a:r>
              <a:rPr lang="sl-SI" altLang="sl-SI" sz="1600" i="1" dirty="0" err="1">
                <a:latin typeface="Arial" charset="0"/>
              </a:rPr>
              <a:t>assessment</a:t>
            </a:r>
            <a:r>
              <a:rPr lang="sl-SI" altLang="sl-SI" sz="1600" dirty="0">
                <a:latin typeface="Arial" charset="0"/>
              </a:rPr>
              <a:t>, tehniška zakonodaja).</a:t>
            </a:r>
          </a:p>
        </p:txBody>
      </p:sp>
      <p:sp>
        <p:nvSpPr>
          <p:cNvPr id="73734" name="AutoShape 6"/>
          <p:cNvSpPr>
            <a:spLocks noChangeArrowheads="1"/>
          </p:cNvSpPr>
          <p:nvPr/>
        </p:nvSpPr>
        <p:spPr bwMode="auto">
          <a:xfrm>
            <a:off x="3200400" y="3335338"/>
            <a:ext cx="2057400" cy="609600"/>
          </a:xfrm>
          <a:prstGeom prst="rightArrow">
            <a:avLst>
              <a:gd name="adj1" fmla="val 50000"/>
              <a:gd name="adj2" fmla="val 84375"/>
            </a:avLst>
          </a:prstGeom>
          <a:solidFill>
            <a:srgbClr val="FF99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endParaRPr lang="en-GB" altLang="sl-SI" sz="2400">
              <a:latin typeface="Times New Roman" pitchFamily="18" charset="0"/>
            </a:endParaRPr>
          </a:p>
        </p:txBody>
      </p:sp>
      <p:pic>
        <p:nvPicPr>
          <p:cNvPr id="7"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4755" name="Rectangle 3"/>
          <p:cNvSpPr>
            <a:spLocks noChangeArrowheads="1"/>
          </p:cNvSpPr>
          <p:nvPr/>
        </p:nvSpPr>
        <p:spPr bwMode="auto">
          <a:xfrm>
            <a:off x="406241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4756" name="Rectangle 4"/>
          <p:cNvSpPr>
            <a:spLocks noChangeArrowheads="1"/>
          </p:cNvSpPr>
          <p:nvPr/>
        </p:nvSpPr>
        <p:spPr bwMode="auto">
          <a:xfrm>
            <a:off x="2557463"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74757" name="Object 5"/>
          <p:cNvGraphicFramePr>
            <a:graphicFrameLocks noChangeAspect="1"/>
          </p:cNvGraphicFramePr>
          <p:nvPr/>
        </p:nvGraphicFramePr>
        <p:xfrm>
          <a:off x="1619250" y="836613"/>
          <a:ext cx="5767388" cy="5167312"/>
        </p:xfrm>
        <a:graphic>
          <a:graphicData uri="http://schemas.openxmlformats.org/presentationml/2006/ole">
            <mc:AlternateContent xmlns:mc="http://schemas.openxmlformats.org/markup-compatibility/2006">
              <mc:Choice xmlns:v="urn:schemas-microsoft-com:vml" Requires="v">
                <p:oleObj r:id="rId3" imgW="4026408" imgH="3608832" progId="Word.Picture.8">
                  <p:embed/>
                </p:oleObj>
              </mc:Choice>
              <mc:Fallback>
                <p:oleObj r:id="rId3" imgW="4026408" imgH="3608832" progId="Word.Pictur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836613"/>
                        <a:ext cx="5767388" cy="5167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8" name="Text Box 6"/>
          <p:cNvSpPr txBox="1">
            <a:spLocks noChangeArrowheads="1"/>
          </p:cNvSpPr>
          <p:nvPr/>
        </p:nvSpPr>
        <p:spPr bwMode="auto">
          <a:xfrm>
            <a:off x="2555875" y="6092825"/>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Arial" charset="0"/>
                <a:cs typeface="Arial" charset="0"/>
              </a:rPr>
              <a:t> </a:t>
            </a:r>
            <a:r>
              <a:rPr lang="en-GB" altLang="sl-SI" sz="1600">
                <a:latin typeface="Arial" charset="0"/>
                <a:cs typeface="Arial" charset="0"/>
              </a:rPr>
              <a:t>Organizacijska struktura Metrske konvencije</a:t>
            </a:r>
            <a:r>
              <a:rPr lang="sl-SI" altLang="sl-SI" sz="1600">
                <a:latin typeface="Times New Roman" pitchFamily="18" charset="0"/>
              </a:rPr>
              <a:t> </a:t>
            </a:r>
          </a:p>
        </p:txBody>
      </p:sp>
      <p:pic>
        <p:nvPicPr>
          <p:cNvPr id="7"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_bipm_hom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2057400"/>
            <a:ext cx="27543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5780" name="Rectangle 4"/>
          <p:cNvSpPr>
            <a:spLocks noChangeArrowheads="1"/>
          </p:cNvSpPr>
          <p:nvPr/>
        </p:nvSpPr>
        <p:spPr bwMode="auto">
          <a:xfrm>
            <a:off x="406241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5781" name="Rectangle 5"/>
          <p:cNvSpPr>
            <a:spLocks noChangeArrowheads="1"/>
          </p:cNvSpPr>
          <p:nvPr/>
        </p:nvSpPr>
        <p:spPr bwMode="auto">
          <a:xfrm>
            <a:off x="2557463"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5782" name="Rectangle 6"/>
          <p:cNvSpPr>
            <a:spLocks noChangeArrowheads="1"/>
          </p:cNvSpPr>
          <p:nvPr/>
        </p:nvSpPr>
        <p:spPr bwMode="auto">
          <a:xfrm>
            <a:off x="3976688" y="3119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7578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1676400"/>
            <a:ext cx="1905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33400" y="2667000"/>
            <a:ext cx="65532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62000" indent="-30480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600">
              <a:latin typeface="Arial" charset="0"/>
            </a:endParaRPr>
          </a:p>
          <a:p>
            <a:pPr eaLnBrk="1" hangingPunct="1">
              <a:spcBef>
                <a:spcPct val="0"/>
              </a:spcBef>
              <a:buFontTx/>
              <a:buNone/>
            </a:pPr>
            <a:r>
              <a:rPr lang="sl-SI" altLang="sl-SI" sz="1600">
                <a:latin typeface="Arial" charset="0"/>
                <a:cs typeface="Times New Roman" pitchFamily="18" charset="0"/>
              </a:rPr>
              <a:t>Mednarodni mer</a:t>
            </a:r>
            <a:r>
              <a:rPr lang="sl-SI" altLang="sl-SI" sz="1600">
                <a:latin typeface="Arial" charset="0"/>
              </a:rPr>
              <a:t>o</a:t>
            </a:r>
            <a:r>
              <a:rPr lang="sl-SI" altLang="sl-SI" sz="1600">
                <a:latin typeface="Arial" charset="0"/>
                <a:cs typeface="Times New Roman" pitchFamily="18" charset="0"/>
              </a:rPr>
              <a:t>slovni sistem koordinira in vodi </a:t>
            </a:r>
            <a:r>
              <a:rPr lang="sl-SI" altLang="sl-SI" sz="1600" b="1">
                <a:latin typeface="Arial" charset="0"/>
                <a:cs typeface="Times New Roman" pitchFamily="18" charset="0"/>
              </a:rPr>
              <a:t>Mednarodni </a:t>
            </a:r>
            <a:r>
              <a:rPr lang="sl-SI" altLang="sl-SI" sz="1600" b="1">
                <a:solidFill>
                  <a:schemeClr val="bg1"/>
                </a:solidFill>
                <a:latin typeface="Arial" charset="0"/>
                <a:cs typeface="Times New Roman" pitchFamily="18" charset="0"/>
              </a:rPr>
              <a:t>urad za</a:t>
            </a:r>
            <a:r>
              <a:rPr lang="sl-SI" altLang="sl-SI" sz="1600" b="1">
                <a:latin typeface="Arial" charset="0"/>
                <a:cs typeface="Times New Roman" pitchFamily="18" charset="0"/>
              </a:rPr>
              <a:t> mere in ute</a:t>
            </a:r>
            <a:r>
              <a:rPr lang="sl-SI" altLang="sl-SI" sz="1600" b="1">
                <a:latin typeface="Arial" charset="0"/>
              </a:rPr>
              <a:t>ž</a:t>
            </a:r>
            <a:r>
              <a:rPr lang="sl-SI" altLang="sl-SI" sz="1600" b="1">
                <a:latin typeface="Arial" charset="0"/>
                <a:cs typeface="Times New Roman" pitchFamily="18" charset="0"/>
              </a:rPr>
              <a:t>i – BIPM (Bureau International des Poids et </a:t>
            </a:r>
            <a:r>
              <a:rPr lang="sl-SI" altLang="sl-SI" sz="1600" b="1">
                <a:solidFill>
                  <a:schemeClr val="bg1"/>
                </a:solidFill>
                <a:latin typeface="Arial" charset="0"/>
                <a:cs typeface="Times New Roman" pitchFamily="18" charset="0"/>
              </a:rPr>
              <a:t>Mesures).</a:t>
            </a:r>
            <a:r>
              <a:rPr lang="sl-SI" altLang="sl-SI" sz="1400">
                <a:latin typeface="Arial" charset="0"/>
                <a:cs typeface="Times New Roman" pitchFamily="18" charset="0"/>
              </a:rPr>
              <a:t> </a:t>
            </a:r>
            <a:endParaRPr lang="sl-SI" altLang="sl-SI" sz="1400">
              <a:latin typeface="Arial" charset="0"/>
            </a:endParaRPr>
          </a:p>
          <a:p>
            <a:pPr eaLnBrk="1" hangingPunct="1">
              <a:spcBef>
                <a:spcPct val="0"/>
              </a:spcBef>
              <a:buFontTx/>
              <a:buNone/>
            </a:pPr>
            <a:endParaRPr lang="en-GB" altLang="sl-SI" sz="1400">
              <a:latin typeface="Arial" charset="0"/>
            </a:endParaRPr>
          </a:p>
          <a:p>
            <a:pPr>
              <a:spcBef>
                <a:spcPct val="0"/>
              </a:spcBef>
              <a:buFontTx/>
              <a:buNone/>
            </a:pPr>
            <a:endParaRPr lang="sl-SI" altLang="sl-SI" sz="1600">
              <a:latin typeface="Arial" charset="0"/>
            </a:endParaRPr>
          </a:p>
          <a:p>
            <a:pPr>
              <a:spcBef>
                <a:spcPct val="0"/>
              </a:spcBef>
              <a:buFontTx/>
              <a:buNone/>
            </a:pPr>
            <a:r>
              <a:rPr lang="sl-SI" altLang="sl-SI" sz="1600">
                <a:latin typeface="Arial" charset="0"/>
                <a:cs typeface="Arial" charset="0"/>
              </a:rPr>
              <a:t>Nalog</a:t>
            </a:r>
            <a:r>
              <a:rPr lang="sl-SI" altLang="sl-SI" sz="1600">
                <a:latin typeface="Arial" charset="0"/>
              </a:rPr>
              <a:t>e</a:t>
            </a:r>
            <a:r>
              <a:rPr lang="sl-SI" altLang="sl-SI" sz="1600">
                <a:latin typeface="Arial" charset="0"/>
                <a:cs typeface="Arial" charset="0"/>
              </a:rPr>
              <a:t> BIPM</a:t>
            </a:r>
            <a:r>
              <a:rPr lang="sl-SI" altLang="sl-SI" sz="1600">
                <a:latin typeface="Arial" charset="0"/>
              </a:rPr>
              <a:t> :</a:t>
            </a:r>
          </a:p>
          <a:p>
            <a:pPr lvl="1">
              <a:spcBef>
                <a:spcPct val="0"/>
              </a:spcBef>
              <a:buFontTx/>
              <a:buChar char="•"/>
            </a:pPr>
            <a:r>
              <a:rPr lang="sl-SI" altLang="sl-SI" sz="1400">
                <a:latin typeface="Arial" charset="0"/>
                <a:cs typeface="Arial" charset="0"/>
              </a:rPr>
              <a:t>zagotov</a:t>
            </a:r>
            <a:r>
              <a:rPr lang="sl-SI" altLang="sl-SI" sz="1400">
                <a:latin typeface="Arial" charset="0"/>
              </a:rPr>
              <a:t>ljanje</a:t>
            </a:r>
            <a:r>
              <a:rPr lang="sl-SI" altLang="sl-SI" sz="1400">
                <a:latin typeface="Arial" charset="0"/>
                <a:cs typeface="Arial" charset="0"/>
              </a:rPr>
              <a:t> enovitost meritev in sledljivost</a:t>
            </a:r>
            <a:r>
              <a:rPr lang="sl-SI" altLang="sl-SI" sz="1400">
                <a:latin typeface="Arial" charset="0"/>
              </a:rPr>
              <a:t>i</a:t>
            </a:r>
            <a:r>
              <a:rPr lang="sl-SI" altLang="sl-SI" sz="1400">
                <a:latin typeface="Arial" charset="0"/>
                <a:cs typeface="Arial" charset="0"/>
              </a:rPr>
              <a:t> do mednarodnega SI sistema</a:t>
            </a:r>
            <a:r>
              <a:rPr lang="sl-SI" altLang="sl-SI" sz="1400">
                <a:latin typeface="Arial" charset="0"/>
              </a:rPr>
              <a:t> </a:t>
            </a:r>
            <a:r>
              <a:rPr lang="sl-SI" altLang="sl-SI" sz="1400">
                <a:latin typeface="Arial" charset="0"/>
                <a:cs typeface="Arial" charset="0"/>
              </a:rPr>
              <a:t>na svetovni ravni</a:t>
            </a:r>
            <a:endParaRPr lang="sl-SI" altLang="sl-SI" sz="1400">
              <a:latin typeface="Arial" charset="0"/>
            </a:endParaRPr>
          </a:p>
          <a:p>
            <a:pPr lvl="1">
              <a:spcBef>
                <a:spcPct val="0"/>
              </a:spcBef>
              <a:buFontTx/>
              <a:buNone/>
            </a:pPr>
            <a:endParaRPr lang="sl-SI" altLang="sl-SI" sz="1400">
              <a:latin typeface="Arial" charset="0"/>
            </a:endParaRPr>
          </a:p>
          <a:p>
            <a:pPr lvl="1">
              <a:spcBef>
                <a:spcPct val="0"/>
              </a:spcBef>
              <a:buFontTx/>
              <a:buChar char="•"/>
            </a:pPr>
            <a:r>
              <a:rPr lang="sl-SI" altLang="sl-SI" sz="1400">
                <a:latin typeface="Arial" charset="0"/>
                <a:cs typeface="Arial" charset="0"/>
              </a:rPr>
              <a:t>raziskovanje na področju merjenja</a:t>
            </a:r>
            <a:endParaRPr lang="sl-SI" altLang="sl-SI" sz="1400">
              <a:latin typeface="Arial" charset="0"/>
            </a:endParaRPr>
          </a:p>
          <a:p>
            <a:pPr lvl="1">
              <a:spcBef>
                <a:spcPct val="0"/>
              </a:spcBef>
              <a:buFontTx/>
              <a:buNone/>
            </a:pPr>
            <a:endParaRPr lang="sl-SI" altLang="sl-SI" sz="1400">
              <a:latin typeface="Arial" charset="0"/>
            </a:endParaRPr>
          </a:p>
          <a:p>
            <a:pPr lvl="1">
              <a:spcBef>
                <a:spcPct val="0"/>
              </a:spcBef>
              <a:buFontTx/>
              <a:buChar char="•"/>
            </a:pPr>
            <a:r>
              <a:rPr lang="sl-SI" altLang="sl-SI" sz="1400">
                <a:latin typeface="Arial" charset="0"/>
                <a:cs typeface="Arial" charset="0"/>
              </a:rPr>
              <a:t>organizacija ključnih medlaboratorijskih primerjav</a:t>
            </a:r>
            <a:endParaRPr lang="sl-SI" altLang="sl-SI" sz="1400">
              <a:latin typeface="Arial" charset="0"/>
            </a:endParaRPr>
          </a:p>
          <a:p>
            <a:pPr lvl="1">
              <a:spcBef>
                <a:spcPct val="0"/>
              </a:spcBef>
              <a:buFontTx/>
              <a:buNone/>
            </a:pPr>
            <a:endParaRPr lang="sl-SI" altLang="sl-SI" sz="1400">
              <a:latin typeface="Arial" charset="0"/>
            </a:endParaRPr>
          </a:p>
          <a:p>
            <a:pPr lvl="1">
              <a:spcBef>
                <a:spcPct val="0"/>
              </a:spcBef>
              <a:buFontTx/>
              <a:buChar char="•"/>
            </a:pPr>
            <a:r>
              <a:rPr lang="sl-SI" altLang="sl-SI" sz="1400">
                <a:latin typeface="Arial" charset="0"/>
                <a:cs typeface="Arial" charset="0"/>
              </a:rPr>
              <a:t>kalibracija nekaterih etalonov za države podpisnice Metrske konvencije. </a:t>
            </a:r>
          </a:p>
        </p:txBody>
      </p:sp>
      <p:sp>
        <p:nvSpPr>
          <p:cNvPr id="75785" name="Rectangle 9"/>
          <p:cNvSpPr>
            <a:spLocks noChangeArrowheads="1"/>
          </p:cNvSpPr>
          <p:nvPr/>
        </p:nvSpPr>
        <p:spPr bwMode="auto">
          <a:xfrm>
            <a:off x="233363"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75786" name="Picture 10" descr="im_bipm_home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1036638"/>
            <a:ext cx="4614863"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Rectangle 11"/>
          <p:cNvSpPr>
            <a:spLocks noChangeArrowheads="1"/>
          </p:cNvSpPr>
          <p:nvPr/>
        </p:nvSpPr>
        <p:spPr bwMode="auto">
          <a:xfrm>
            <a:off x="1947863"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2"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3"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6803" name="Rectangle 3"/>
          <p:cNvSpPr>
            <a:spLocks noChangeArrowheads="1"/>
          </p:cNvSpPr>
          <p:nvPr/>
        </p:nvSpPr>
        <p:spPr bwMode="auto">
          <a:xfrm>
            <a:off x="2362200" y="1738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76804" name="Object 4"/>
          <p:cNvGraphicFramePr>
            <a:graphicFrameLocks noChangeAspect="1"/>
          </p:cNvGraphicFramePr>
          <p:nvPr/>
        </p:nvGraphicFramePr>
        <p:xfrm>
          <a:off x="1295400" y="1295400"/>
          <a:ext cx="6172200" cy="4722813"/>
        </p:xfrm>
        <a:graphic>
          <a:graphicData uri="http://schemas.openxmlformats.org/presentationml/2006/ole">
            <mc:AlternateContent xmlns:mc="http://schemas.openxmlformats.org/markup-compatibility/2006">
              <mc:Choice xmlns:v="urn:schemas-microsoft-com:vml" Requires="v">
                <p:oleObj r:id="rId3" imgW="5748528" imgH="4384548" progId="Word.Picture.8">
                  <p:embed/>
                </p:oleObj>
              </mc:Choice>
              <mc:Fallback>
                <p:oleObj r:id="rId3" imgW="5748528" imgH="4384548"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95400"/>
                        <a:ext cx="6172200" cy="47228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5" name="Text Box 5"/>
          <p:cNvSpPr txBox="1">
            <a:spLocks noChangeArrowheads="1"/>
          </p:cNvSpPr>
          <p:nvPr/>
        </p:nvSpPr>
        <p:spPr bwMode="auto">
          <a:xfrm>
            <a:off x="1371600" y="5791200"/>
            <a:ext cx="6188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Arial" charset="0"/>
                <a:cs typeface="Arial" charset="0"/>
              </a:rPr>
              <a:t> </a:t>
            </a:r>
          </a:p>
          <a:p>
            <a:pPr eaLnBrk="1" hangingPunct="1">
              <a:spcBef>
                <a:spcPct val="0"/>
              </a:spcBef>
              <a:buFontTx/>
              <a:buNone/>
            </a:pPr>
            <a:r>
              <a:rPr lang="en-GB" altLang="sl-SI" sz="1600">
                <a:latin typeface="Arial" charset="0"/>
                <a:cs typeface="Arial" charset="0"/>
              </a:rPr>
              <a:t>Sheme ključnih medlaboratorijskih primerjav v organizaciji BIPM in regionalnih metroloških združenj.</a:t>
            </a:r>
            <a:r>
              <a:rPr lang="sl-SI" altLang="sl-SI" sz="1600">
                <a:latin typeface="Times New Roman" pitchFamily="18" charset="0"/>
              </a:rPr>
              <a:t> </a:t>
            </a:r>
          </a:p>
        </p:txBody>
      </p:sp>
      <p:pic>
        <p:nvPicPr>
          <p:cNvPr id="6"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2"/>
          <p:cNvSpPr>
            <a:spLocks noChangeShapeType="1"/>
          </p:cNvSpPr>
          <p:nvPr/>
        </p:nvSpPr>
        <p:spPr bwMode="auto">
          <a:xfrm>
            <a:off x="787400" y="2082800"/>
            <a:ext cx="0" cy="3276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95235" name="Text Box 3"/>
          <p:cNvSpPr txBox="1">
            <a:spLocks noChangeArrowheads="1"/>
          </p:cNvSpPr>
          <p:nvPr/>
        </p:nvSpPr>
        <p:spPr bwMode="auto">
          <a:xfrm rot="10800000">
            <a:off x="328613" y="2147888"/>
            <a:ext cx="458787" cy="316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800" b="1">
                <a:solidFill>
                  <a:srgbClr val="3366CC"/>
                </a:solidFill>
                <a:latin typeface="Arial" charset="0"/>
              </a:rPr>
              <a:t>sledljivost</a:t>
            </a:r>
            <a:endParaRPr lang="en-GB" altLang="sl-SI" sz="1800" b="1">
              <a:solidFill>
                <a:srgbClr val="3366CC"/>
              </a:solidFill>
              <a:latin typeface="Arial" charset="0"/>
            </a:endParaRPr>
          </a:p>
        </p:txBody>
      </p:sp>
      <p:pic>
        <p:nvPicPr>
          <p:cNvPr id="95236" name="Picture 4" descr="bd07179_"/>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56100" y="908050"/>
            <a:ext cx="99853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p:cNvSpPr txBox="1">
            <a:spLocks noChangeArrowheads="1"/>
          </p:cNvSpPr>
          <p:nvPr/>
        </p:nvSpPr>
        <p:spPr bwMode="auto">
          <a:xfrm>
            <a:off x="3995738" y="1628775"/>
            <a:ext cx="1711325" cy="517525"/>
          </a:xfrm>
          <a:prstGeom prst="rect">
            <a:avLst/>
          </a:prstGeom>
          <a:solidFill>
            <a:srgbClr val="FF99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Arial" charset="0"/>
              </a:rPr>
              <a:t>medlaboratorijska</a:t>
            </a:r>
          </a:p>
          <a:p>
            <a:pPr algn="ctr" eaLnBrk="1" hangingPunct="1">
              <a:spcBef>
                <a:spcPct val="0"/>
              </a:spcBef>
              <a:buFontTx/>
              <a:buNone/>
            </a:pPr>
            <a:r>
              <a:rPr lang="sl-SI" altLang="sl-SI" sz="1400" b="1">
                <a:latin typeface="Arial" charset="0"/>
              </a:rPr>
              <a:t>primerjava</a:t>
            </a:r>
            <a:endParaRPr lang="en-GB" altLang="sl-SI" sz="1400" b="1">
              <a:latin typeface="Arial" charset="0"/>
            </a:endParaRPr>
          </a:p>
        </p:txBody>
      </p:sp>
      <p:sp>
        <p:nvSpPr>
          <p:cNvPr id="95238" name="Line 6"/>
          <p:cNvSpPr>
            <a:spLocks noChangeShapeType="1"/>
          </p:cNvSpPr>
          <p:nvPr/>
        </p:nvSpPr>
        <p:spPr bwMode="auto">
          <a:xfrm flipV="1">
            <a:off x="3708400" y="2205038"/>
            <a:ext cx="22320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grpSp>
        <p:nvGrpSpPr>
          <p:cNvPr id="95239" name="Group 7"/>
          <p:cNvGrpSpPr>
            <a:grpSpLocks/>
          </p:cNvGrpSpPr>
          <p:nvPr/>
        </p:nvGrpSpPr>
        <p:grpSpPr bwMode="auto">
          <a:xfrm>
            <a:off x="1195388" y="1143000"/>
            <a:ext cx="2432050" cy="1292225"/>
            <a:chOff x="753" y="720"/>
            <a:chExt cx="1532" cy="814"/>
          </a:xfrm>
        </p:grpSpPr>
        <p:sp>
          <p:nvSpPr>
            <p:cNvPr id="77861" name="Text Box 8"/>
            <p:cNvSpPr txBox="1">
              <a:spLocks noChangeArrowheads="1"/>
            </p:cNvSpPr>
            <p:nvPr/>
          </p:nvSpPr>
          <p:spPr bwMode="auto">
            <a:xfrm>
              <a:off x="753" y="1296"/>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solidFill>
                    <a:schemeClr val="accent2"/>
                  </a:solidFill>
                  <a:latin typeface="Arial" charset="0"/>
                </a:rPr>
                <a:t>nacionalni metrološki inštitut 1</a:t>
              </a:r>
              <a:endParaRPr lang="en-GB" altLang="sl-SI" sz="1200" b="1">
                <a:solidFill>
                  <a:schemeClr val="accent2"/>
                </a:solidFill>
                <a:latin typeface="Arial" charset="0"/>
              </a:endParaRPr>
            </a:p>
          </p:txBody>
        </p:sp>
        <p:pic>
          <p:nvPicPr>
            <p:cNvPr id="77862" name="Picture 9" descr="Image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 y="720"/>
              <a:ext cx="727"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3" name="Line 10"/>
            <p:cNvSpPr>
              <a:spLocks noChangeShapeType="1"/>
            </p:cNvSpPr>
            <p:nvPr/>
          </p:nvSpPr>
          <p:spPr bwMode="auto">
            <a:xfrm>
              <a:off x="1557" y="1442"/>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3" name="Group 11"/>
          <p:cNvGrpSpPr>
            <a:grpSpLocks/>
          </p:cNvGrpSpPr>
          <p:nvPr/>
        </p:nvGrpSpPr>
        <p:grpSpPr bwMode="auto">
          <a:xfrm>
            <a:off x="1147763" y="3694113"/>
            <a:ext cx="2606675" cy="1096962"/>
            <a:chOff x="723" y="2327"/>
            <a:chExt cx="1642" cy="691"/>
          </a:xfrm>
        </p:grpSpPr>
        <p:sp>
          <p:nvSpPr>
            <p:cNvPr id="77858" name="Text Box 12"/>
            <p:cNvSpPr txBox="1">
              <a:spLocks noChangeArrowheads="1"/>
            </p:cNvSpPr>
            <p:nvPr/>
          </p:nvSpPr>
          <p:spPr bwMode="auto">
            <a:xfrm>
              <a:off x="723" y="2727"/>
              <a:ext cx="164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solidFill>
                    <a:schemeClr val="accent2"/>
                  </a:solidFill>
                  <a:latin typeface="Arial" charset="0"/>
                </a:rPr>
                <a:t>tovarniški kalibracijski laboratorij</a:t>
              </a:r>
              <a:endParaRPr lang="en-GB" altLang="sl-SI" sz="1200" b="1">
                <a:solidFill>
                  <a:schemeClr val="accent2"/>
                </a:solidFill>
                <a:latin typeface="Arial" charset="0"/>
              </a:endParaRPr>
            </a:p>
          </p:txBody>
        </p:sp>
        <p:pic>
          <p:nvPicPr>
            <p:cNvPr id="77859" name="Picture 13" descr="Image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2" y="2327"/>
              <a:ext cx="808"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0" name="Line 14"/>
            <p:cNvSpPr>
              <a:spLocks noChangeShapeType="1"/>
            </p:cNvSpPr>
            <p:nvPr/>
          </p:nvSpPr>
          <p:spPr bwMode="auto">
            <a:xfrm>
              <a:off x="1569" y="292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7" name="Group 15"/>
          <p:cNvGrpSpPr>
            <a:grpSpLocks/>
          </p:cNvGrpSpPr>
          <p:nvPr/>
        </p:nvGrpSpPr>
        <p:grpSpPr bwMode="auto">
          <a:xfrm>
            <a:off x="6022975" y="1130300"/>
            <a:ext cx="2432050" cy="1333500"/>
            <a:chOff x="3794" y="712"/>
            <a:chExt cx="1532" cy="840"/>
          </a:xfrm>
        </p:grpSpPr>
        <p:sp>
          <p:nvSpPr>
            <p:cNvPr id="77855" name="Rectangle 16"/>
            <p:cNvSpPr>
              <a:spLocks noChangeArrowheads="1"/>
            </p:cNvSpPr>
            <p:nvPr/>
          </p:nvSpPr>
          <p:spPr bwMode="auto">
            <a:xfrm>
              <a:off x="3794" y="1321"/>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solidFill>
                    <a:schemeClr val="accent2"/>
                  </a:solidFill>
                  <a:latin typeface="Arial" charset="0"/>
                </a:rPr>
                <a:t>nacionalni metrološki inštitut </a:t>
              </a:r>
              <a:r>
                <a:rPr lang="sl-SI" altLang="sl-SI" sz="1200" b="1">
                  <a:solidFill>
                    <a:schemeClr val="accent2"/>
                  </a:solidFill>
                  <a:latin typeface="Arial" charset="0"/>
                </a:rPr>
                <a:t>2</a:t>
              </a:r>
              <a:endParaRPr lang="en-GB" altLang="sl-SI" sz="1200" b="1">
                <a:solidFill>
                  <a:schemeClr val="accent2"/>
                </a:solidFill>
                <a:latin typeface="Arial" charset="0"/>
              </a:endParaRPr>
            </a:p>
          </p:txBody>
        </p:sp>
        <p:pic>
          <p:nvPicPr>
            <p:cNvPr id="77856" name="Picture 17" descr="Image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47" y="712"/>
              <a:ext cx="72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7" name="Line 18"/>
            <p:cNvSpPr>
              <a:spLocks noChangeShapeType="1"/>
            </p:cNvSpPr>
            <p:nvPr/>
          </p:nvSpPr>
          <p:spPr bwMode="auto">
            <a:xfrm>
              <a:off x="4611" y="1460"/>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51" name="Group 19"/>
          <p:cNvGrpSpPr>
            <a:grpSpLocks/>
          </p:cNvGrpSpPr>
          <p:nvPr/>
        </p:nvGrpSpPr>
        <p:grpSpPr bwMode="auto">
          <a:xfrm>
            <a:off x="6488113" y="3721100"/>
            <a:ext cx="1844675" cy="1143000"/>
            <a:chOff x="4087" y="2344"/>
            <a:chExt cx="1162" cy="720"/>
          </a:xfrm>
        </p:grpSpPr>
        <p:sp>
          <p:nvSpPr>
            <p:cNvPr id="77852" name="Text Box 20"/>
            <p:cNvSpPr txBox="1">
              <a:spLocks noChangeArrowheads="1"/>
            </p:cNvSpPr>
            <p:nvPr/>
          </p:nvSpPr>
          <p:spPr bwMode="auto">
            <a:xfrm>
              <a:off x="4087" y="2807"/>
              <a:ext cx="116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solidFill>
                    <a:schemeClr val="accent2"/>
                  </a:solidFill>
                  <a:latin typeface="Arial" charset="0"/>
                </a:rPr>
                <a:t>kalibracijski laboratorij</a:t>
              </a:r>
            </a:p>
          </p:txBody>
        </p:sp>
        <p:pic>
          <p:nvPicPr>
            <p:cNvPr id="77853" name="Picture 21" descr="Image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43" y="2344"/>
              <a:ext cx="84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4" name="Line 22"/>
            <p:cNvSpPr>
              <a:spLocks noChangeShapeType="1"/>
            </p:cNvSpPr>
            <p:nvPr/>
          </p:nvSpPr>
          <p:spPr bwMode="auto">
            <a:xfrm>
              <a:off x="4692" y="2971"/>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95255" name="Text Box 23"/>
          <p:cNvSpPr txBox="1">
            <a:spLocks noChangeArrowheads="1"/>
          </p:cNvSpPr>
          <p:nvPr/>
        </p:nvSpPr>
        <p:spPr bwMode="auto">
          <a:xfrm>
            <a:off x="1258888" y="5805488"/>
            <a:ext cx="2362200" cy="581025"/>
          </a:xfrm>
          <a:prstGeom prst="rect">
            <a:avLst/>
          </a:prstGeom>
          <a:solidFill>
            <a:srgbClr val="FFFF99"/>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a:solidFill>
                  <a:srgbClr val="FF3300"/>
                </a:solidFill>
                <a:latin typeface="Arial" charset="0"/>
              </a:rPr>
              <a:t>meritve zobnikov </a:t>
            </a:r>
          </a:p>
          <a:p>
            <a:pPr algn="ctr" eaLnBrk="1" hangingPunct="1">
              <a:spcBef>
                <a:spcPct val="0"/>
              </a:spcBef>
              <a:buFontTx/>
              <a:buNone/>
            </a:pPr>
            <a:r>
              <a:rPr lang="sl-SI" altLang="sl-SI" sz="1600" b="1">
                <a:solidFill>
                  <a:srgbClr val="FF3300"/>
                </a:solidFill>
                <a:latin typeface="Arial" charset="0"/>
              </a:rPr>
              <a:t>v tovarni</a:t>
            </a:r>
            <a:endParaRPr lang="en-GB" altLang="sl-SI" sz="1600" b="1">
              <a:solidFill>
                <a:srgbClr val="FF3300"/>
              </a:solidFill>
              <a:latin typeface="Arial" charset="0"/>
            </a:endParaRPr>
          </a:p>
        </p:txBody>
      </p:sp>
      <p:pic>
        <p:nvPicPr>
          <p:cNvPr id="77836" name="Picture 24" descr="Image9_AL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24300" y="2636838"/>
            <a:ext cx="165576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7" name="Picture 25" descr="Image1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14525" y="4845050"/>
            <a:ext cx="106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8" name="Text Box 26"/>
          <p:cNvSpPr txBox="1">
            <a:spLocks noChangeArrowheads="1"/>
          </p:cNvSpPr>
          <p:nvPr/>
        </p:nvSpPr>
        <p:spPr bwMode="auto">
          <a:xfrm>
            <a:off x="6443663" y="5805488"/>
            <a:ext cx="1874837" cy="581025"/>
          </a:xfrm>
          <a:prstGeom prst="rect">
            <a:avLst/>
          </a:prstGeom>
          <a:solidFill>
            <a:srgbClr val="FFFF99"/>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a:solidFill>
                  <a:srgbClr val="FF3300"/>
                </a:solidFill>
                <a:latin typeface="Arial" charset="0"/>
              </a:rPr>
              <a:t>meritve zobnikov</a:t>
            </a:r>
          </a:p>
          <a:p>
            <a:pPr algn="ctr" eaLnBrk="1" hangingPunct="1">
              <a:spcBef>
                <a:spcPct val="0"/>
              </a:spcBef>
              <a:buFontTx/>
              <a:buNone/>
            </a:pPr>
            <a:r>
              <a:rPr lang="sl-SI" altLang="sl-SI" sz="1600" b="1">
                <a:solidFill>
                  <a:srgbClr val="FF3300"/>
                </a:solidFill>
                <a:latin typeface="Arial" charset="0"/>
              </a:rPr>
              <a:t>pri kupcu</a:t>
            </a:r>
            <a:endParaRPr lang="en-GB" altLang="sl-SI" sz="1600" b="1">
              <a:solidFill>
                <a:srgbClr val="FF3300"/>
              </a:solidFill>
              <a:latin typeface="Arial" charset="0"/>
            </a:endParaRPr>
          </a:p>
        </p:txBody>
      </p:sp>
      <p:pic>
        <p:nvPicPr>
          <p:cNvPr id="95259" name="Picture 27" descr="Image1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19913" y="4895850"/>
            <a:ext cx="10683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60" name="Group 28"/>
          <p:cNvGrpSpPr>
            <a:grpSpLocks/>
          </p:cNvGrpSpPr>
          <p:nvPr/>
        </p:nvGrpSpPr>
        <p:grpSpPr bwMode="auto">
          <a:xfrm>
            <a:off x="1531938" y="2497138"/>
            <a:ext cx="1920875" cy="1152525"/>
            <a:chOff x="965" y="1573"/>
            <a:chExt cx="1210" cy="726"/>
          </a:xfrm>
        </p:grpSpPr>
        <p:sp>
          <p:nvSpPr>
            <p:cNvPr id="77849" name="Text Box 29"/>
            <p:cNvSpPr txBox="1">
              <a:spLocks noChangeArrowheads="1"/>
            </p:cNvSpPr>
            <p:nvPr/>
          </p:nvSpPr>
          <p:spPr bwMode="auto">
            <a:xfrm>
              <a:off x="965" y="2025"/>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solidFill>
                    <a:schemeClr val="accent2"/>
                  </a:solidFill>
                  <a:latin typeface="Arial" charset="0"/>
                </a:rPr>
                <a:t>akreditirani laboratorij 1</a:t>
              </a:r>
              <a:endParaRPr lang="en-GB" altLang="sl-SI" sz="1200" b="1">
                <a:solidFill>
                  <a:schemeClr val="accent2"/>
                </a:solidFill>
                <a:latin typeface="Arial" charset="0"/>
              </a:endParaRPr>
            </a:p>
          </p:txBody>
        </p:sp>
        <p:sp>
          <p:nvSpPr>
            <p:cNvPr id="77850" name="Line 30"/>
            <p:cNvSpPr>
              <a:spLocks noChangeShapeType="1"/>
            </p:cNvSpPr>
            <p:nvPr/>
          </p:nvSpPr>
          <p:spPr bwMode="auto">
            <a:xfrm>
              <a:off x="1557" y="2206"/>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77851" name="Picture 31" descr="Image4ALE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14" y="1573"/>
              <a:ext cx="47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4" name="Group 32"/>
          <p:cNvGrpSpPr>
            <a:grpSpLocks/>
          </p:cNvGrpSpPr>
          <p:nvPr/>
        </p:nvGrpSpPr>
        <p:grpSpPr bwMode="auto">
          <a:xfrm>
            <a:off x="6376988" y="2498725"/>
            <a:ext cx="1920875" cy="1149350"/>
            <a:chOff x="4017" y="1574"/>
            <a:chExt cx="1210" cy="724"/>
          </a:xfrm>
        </p:grpSpPr>
        <p:sp>
          <p:nvSpPr>
            <p:cNvPr id="77846" name="Rectangle 33"/>
            <p:cNvSpPr>
              <a:spLocks noChangeArrowheads="1"/>
            </p:cNvSpPr>
            <p:nvPr/>
          </p:nvSpPr>
          <p:spPr bwMode="auto">
            <a:xfrm>
              <a:off x="4017" y="2052"/>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solidFill>
                    <a:schemeClr val="accent2"/>
                  </a:solidFill>
                  <a:latin typeface="Arial" charset="0"/>
                </a:rPr>
                <a:t>akreditirani laboratorij </a:t>
              </a:r>
              <a:r>
                <a:rPr lang="sl-SI" altLang="sl-SI" sz="1200" b="1">
                  <a:solidFill>
                    <a:schemeClr val="accent2"/>
                  </a:solidFill>
                  <a:latin typeface="Arial" charset="0"/>
                </a:rPr>
                <a:t>2</a:t>
              </a:r>
              <a:endParaRPr lang="en-GB" altLang="sl-SI" sz="1200" b="1">
                <a:solidFill>
                  <a:schemeClr val="accent2"/>
                </a:solidFill>
                <a:latin typeface="Arial" charset="0"/>
              </a:endParaRPr>
            </a:p>
          </p:txBody>
        </p:sp>
        <p:sp>
          <p:nvSpPr>
            <p:cNvPr id="77847" name="Line 34"/>
            <p:cNvSpPr>
              <a:spLocks noChangeShapeType="1"/>
            </p:cNvSpPr>
            <p:nvPr/>
          </p:nvSpPr>
          <p:spPr bwMode="auto">
            <a:xfrm>
              <a:off x="4634" y="220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77848" name="Picture 35" descr="45"/>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329" y="1574"/>
              <a:ext cx="61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8" name="Group 36"/>
          <p:cNvGrpSpPr>
            <a:grpSpLocks/>
          </p:cNvGrpSpPr>
          <p:nvPr/>
        </p:nvGrpSpPr>
        <p:grpSpPr bwMode="auto">
          <a:xfrm>
            <a:off x="3851275" y="4724400"/>
            <a:ext cx="1873250" cy="685800"/>
            <a:chOff x="2470" y="2840"/>
            <a:chExt cx="1268" cy="568"/>
          </a:xfrm>
        </p:grpSpPr>
        <p:sp>
          <p:nvSpPr>
            <p:cNvPr id="77843" name="Line 37"/>
            <p:cNvSpPr>
              <a:spLocks noChangeShapeType="1"/>
            </p:cNvSpPr>
            <p:nvPr/>
          </p:nvSpPr>
          <p:spPr bwMode="auto">
            <a:xfrm>
              <a:off x="2470" y="3408"/>
              <a:ext cx="1268"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pic>
          <p:nvPicPr>
            <p:cNvPr id="77844" name="Picture 38" descr="bd06747_"/>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502" y="2840"/>
              <a:ext cx="117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Rectangle 39"/>
            <p:cNvSpPr>
              <a:spLocks noChangeArrowheads="1"/>
            </p:cNvSpPr>
            <p:nvPr/>
          </p:nvSpPr>
          <p:spPr bwMode="auto">
            <a:xfrm>
              <a:off x="2766" y="2865"/>
              <a:ext cx="420" cy="216"/>
            </a:xfrm>
            <a:prstGeom prst="rect">
              <a:avLst/>
            </a:prstGeom>
            <a:solidFill>
              <a:srgbClr val="00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52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526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52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2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2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526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2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525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525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9526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9524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952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52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7" grpId="0" animBg="1"/>
      <p:bldP spid="95238" grpId="0" animBg="1"/>
      <p:bldP spid="95255" grpId="0" animBg="1"/>
      <p:bldP spid="9525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00" y="2819400"/>
            <a:ext cx="2909888"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WordArt 3"/>
          <p:cNvSpPr>
            <a:spLocks noChangeArrowheads="1" noChangeShapeType="1" noTextEdit="1"/>
          </p:cNvSpPr>
          <p:nvPr/>
        </p:nvSpPr>
        <p:spPr bwMode="auto">
          <a:xfrm>
            <a:off x="762000" y="2667000"/>
            <a:ext cx="5943600" cy="1143000"/>
          </a:xfrm>
          <a:prstGeom prst="rect">
            <a:avLst/>
          </a:prstGeom>
        </p:spPr>
        <p:txBody>
          <a:bodyPr wrap="none" fromWordArt="1">
            <a:prstTxWarp prst="textPlain">
              <a:avLst>
                <a:gd name="adj" fmla="val 50000"/>
              </a:avLst>
            </a:prstTxWarp>
          </a:bodyPr>
          <a:lstStyle/>
          <a:p>
            <a:pPr algn="ctr"/>
            <a:r>
              <a:rPr lang="sl-SI" sz="3600" kern="10">
                <a:ln w="9525">
                  <a:solidFill>
                    <a:schemeClr val="tx1"/>
                  </a:solidFill>
                  <a:round/>
                  <a:headEnd/>
                  <a:tailEnd/>
                </a:ln>
                <a:solidFill>
                  <a:srgbClr val="FFFFFF"/>
                </a:solidFill>
                <a:latin typeface="Arial Black"/>
              </a:rPr>
              <a:t>metrološke organizacije</a:t>
            </a:r>
          </a:p>
        </p:txBody>
      </p:sp>
      <p:sp>
        <p:nvSpPr>
          <p:cNvPr id="78852" name="Rectangle 4"/>
          <p:cNvSpPr>
            <a:spLocks noChangeArrowheads="1"/>
          </p:cNvSpPr>
          <p:nvPr/>
        </p:nvSpPr>
        <p:spPr bwMode="auto">
          <a:xfrm>
            <a:off x="314325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9875" name="Rectangle 3"/>
          <p:cNvSpPr>
            <a:spLocks noChangeArrowheads="1"/>
          </p:cNvSpPr>
          <p:nvPr/>
        </p:nvSpPr>
        <p:spPr bwMode="auto">
          <a:xfrm>
            <a:off x="2362200" y="1738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9332" name="Text Box 4"/>
          <p:cNvSpPr txBox="1">
            <a:spLocks noChangeArrowheads="1"/>
          </p:cNvSpPr>
          <p:nvPr/>
        </p:nvSpPr>
        <p:spPr bwMode="auto">
          <a:xfrm>
            <a:off x="1066800" y="1676400"/>
            <a:ext cx="702627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4650" indent="-374650">
              <a:defRPr>
                <a:solidFill>
                  <a:schemeClr val="tx1"/>
                </a:solidFill>
                <a:latin typeface="Arial" charset="0"/>
              </a:defRPr>
            </a:lvl1pPr>
            <a:lvl2pPr marL="56515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lang="sl-SI" altLang="sl-SI" sz="2000" b="1">
                <a:effectLst>
                  <a:outerShdw blurRad="38100" dist="38100" dir="2700000" algn="tl">
                    <a:srgbClr val="FFFFFF"/>
                  </a:outerShdw>
                </a:effectLst>
                <a:latin typeface="Tahoma" pitchFamily="34" charset="0"/>
              </a:rPr>
              <a:t>Vloga</a:t>
            </a:r>
            <a:r>
              <a:rPr lang="en-US" altLang="sl-SI" sz="2000" b="1">
                <a:effectLst>
                  <a:outerShdw blurRad="38100" dist="38100" dir="2700000" algn="tl">
                    <a:srgbClr val="FFFFFF"/>
                  </a:outerShdw>
                </a:effectLst>
                <a:latin typeface="Tahoma" pitchFamily="34" charset="0"/>
                <a:cs typeface="Times New Roman" pitchFamily="18" charset="0"/>
              </a:rPr>
              <a:t> dr</a:t>
            </a:r>
            <a:r>
              <a:rPr lang="sl-SI" altLang="sl-SI" sz="2000" b="1">
                <a:effectLst>
                  <a:outerShdw blurRad="38100" dist="38100" dir="2700000" algn="tl">
                    <a:srgbClr val="FFFFFF"/>
                  </a:outerShdw>
                </a:effectLst>
                <a:latin typeface="Tahoma" pitchFamily="34" charset="0"/>
              </a:rPr>
              <a:t>ž</a:t>
            </a:r>
            <a:r>
              <a:rPr lang="en-US" altLang="sl-SI" sz="2000" b="1">
                <a:effectLst>
                  <a:outerShdw blurRad="38100" dist="38100" dir="2700000" algn="tl">
                    <a:srgbClr val="FFFFFF"/>
                  </a:outerShdw>
                </a:effectLst>
                <a:latin typeface="Tahoma" pitchFamily="34" charset="0"/>
                <a:cs typeface="Times New Roman" pitchFamily="18" charset="0"/>
              </a:rPr>
              <a:t>ave v metrologiji</a:t>
            </a:r>
          </a:p>
          <a:p>
            <a:pPr>
              <a:defRPr/>
            </a:pPr>
            <a:r>
              <a:rPr lang="en-US" altLang="sl-SI" sz="1600">
                <a:cs typeface="Times New Roman" pitchFamily="18" charset="0"/>
              </a:rPr>
              <a:t> </a:t>
            </a:r>
          </a:p>
          <a:p>
            <a:pPr>
              <a:buFontTx/>
              <a:buChar char="•"/>
              <a:defRPr/>
            </a:pPr>
            <a:r>
              <a:rPr lang="en-US" altLang="sl-SI" sz="1600">
                <a:cs typeface="Times New Roman" pitchFamily="18" charset="0"/>
              </a:rPr>
              <a:t>Definicija kompatibilnih enot pri meritvah.</a:t>
            </a:r>
          </a:p>
          <a:p>
            <a:pPr>
              <a:buFontTx/>
              <a:buChar char="•"/>
              <a:defRPr/>
            </a:pPr>
            <a:r>
              <a:rPr lang="en-US" altLang="sl-SI" sz="1600">
                <a:cs typeface="Times New Roman" pitchFamily="18" charset="0"/>
              </a:rPr>
              <a:t>Vzdrževanje nacionalnih merilnih etalonov </a:t>
            </a:r>
            <a:r>
              <a:rPr lang="sl-SI" altLang="sl-SI" sz="1600"/>
              <a:t>i</a:t>
            </a:r>
            <a:r>
              <a:rPr lang="en-US" altLang="sl-SI" sz="1600">
                <a:cs typeface="Times New Roman" pitchFamily="18" charset="0"/>
              </a:rPr>
              <a:t>n zagotavljanje njihove enotnosti s podobnimi merilnimi etaloni v drugih državah.</a:t>
            </a:r>
          </a:p>
          <a:p>
            <a:pPr>
              <a:buFontTx/>
              <a:buChar char="•"/>
              <a:defRPr/>
            </a:pPr>
            <a:r>
              <a:rPr lang="en-US" altLang="sl-SI" sz="1600">
                <a:cs typeface="Times New Roman" pitchFamily="18" charset="0"/>
              </a:rPr>
              <a:t>Organizacija metroloških povezav (sledljivosti) med nacionalnimi merilnimi etaloni in merilnimi procesi.</a:t>
            </a:r>
          </a:p>
          <a:p>
            <a:pPr>
              <a:buFontTx/>
              <a:buChar char="•"/>
              <a:defRPr/>
            </a:pPr>
            <a:r>
              <a:rPr lang="en-US" altLang="sl-SI" sz="1600">
                <a:cs typeface="Times New Roman" pitchFamily="18" charset="0"/>
              </a:rPr>
              <a:t>Ustanovitev zakonskega meroslovja.</a:t>
            </a:r>
          </a:p>
          <a:p>
            <a:pPr>
              <a:buFontTx/>
              <a:buChar char="•"/>
              <a:defRPr/>
            </a:pPr>
            <a:r>
              <a:rPr lang="en-US" altLang="sl-SI" sz="1600">
                <a:cs typeface="Times New Roman" pitchFamily="18" charset="0"/>
              </a:rPr>
              <a:t>Ustanovitev sistema akreditacije metroloških laboratorijev.</a:t>
            </a:r>
          </a:p>
          <a:p>
            <a:pPr>
              <a:buFontTx/>
              <a:buChar char="•"/>
              <a:defRPr/>
            </a:pPr>
            <a:r>
              <a:rPr lang="en-US" altLang="sl-SI" sz="1600">
                <a:cs typeface="Times New Roman" pitchFamily="18" charset="0"/>
              </a:rPr>
              <a:t>Prispevati k razvoju metroloških raziskav, šolanja in informiranja.</a:t>
            </a:r>
          </a:p>
          <a:p>
            <a:pPr>
              <a:defRPr/>
            </a:pPr>
            <a:r>
              <a:rPr lang="en-US" altLang="sl-SI" sz="1600">
                <a:cs typeface="Times New Roman" pitchFamily="18" charset="0"/>
              </a:rPr>
              <a:t> </a:t>
            </a:r>
            <a:endParaRPr lang="sl-SI" altLang="sl-SI" sz="1600"/>
          </a:p>
          <a:p>
            <a:pPr>
              <a:defRPr/>
            </a:pPr>
            <a:endParaRPr lang="sl-SI" altLang="sl-SI" sz="1600"/>
          </a:p>
          <a:p>
            <a:pPr>
              <a:defRPr/>
            </a:pPr>
            <a:endParaRPr lang="en-US" altLang="sl-SI" sz="1600"/>
          </a:p>
          <a:p>
            <a:pPr>
              <a:defRPr/>
            </a:pPr>
            <a:r>
              <a:rPr lang="en-US" altLang="sl-SI" sz="1600">
                <a:cs typeface="Times New Roman" pitchFamily="18" charset="0"/>
              </a:rPr>
              <a:t>Te odgovornosti in naloge običajno prevzamejo </a:t>
            </a:r>
            <a:r>
              <a:rPr lang="en-US" altLang="sl-SI" sz="1600" b="1">
                <a:cs typeface="Times New Roman" pitchFamily="18" charset="0"/>
              </a:rPr>
              <a:t>nacionalne metrološke službe</a:t>
            </a:r>
            <a:r>
              <a:rPr lang="en-US" altLang="sl-SI" sz="1600">
                <a:cs typeface="Times New Roman" pitchFamily="18" charset="0"/>
              </a:rPr>
              <a:t> (NMI – National Metrology Institute).</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0899" name="Rectangle 3"/>
          <p:cNvSpPr>
            <a:spLocks noChangeArrowheads="1"/>
          </p:cNvSpPr>
          <p:nvPr/>
        </p:nvSpPr>
        <p:spPr bwMode="auto">
          <a:xfrm>
            <a:off x="2362200" y="1738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0900" name="Text Box 4"/>
          <p:cNvSpPr txBox="1">
            <a:spLocks noChangeArrowheads="1"/>
          </p:cNvSpPr>
          <p:nvPr/>
        </p:nvSpPr>
        <p:spPr bwMode="auto">
          <a:xfrm>
            <a:off x="1295400" y="3429000"/>
            <a:ext cx="70866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latin typeface="Arial" charset="0"/>
                <a:cs typeface="Arial" charset="0"/>
              </a:rPr>
              <a:t>Države podpisnice Metrske konvencije so se odločile, da Mednarodni urad za mere in uteži – BIPM (Bureau International des Poids et Mesures)  ne bo deloval tudi na področju zakonskih vidikov meroslovja. </a:t>
            </a:r>
            <a:endParaRPr lang="sl-SI" altLang="sl-SI" sz="1600" b="1">
              <a:latin typeface="Arial" charset="0"/>
            </a:endParaRPr>
          </a:p>
          <a:p>
            <a:pPr eaLnBrk="1" hangingPunct="1">
              <a:spcBef>
                <a:spcPct val="0"/>
              </a:spcBef>
              <a:buFontTx/>
              <a:buNone/>
            </a:pPr>
            <a:endParaRPr lang="sl-SI" altLang="sl-SI" sz="1600" b="1">
              <a:latin typeface="Arial" charset="0"/>
            </a:endParaRPr>
          </a:p>
          <a:p>
            <a:pPr eaLnBrk="1" hangingPunct="1">
              <a:spcBef>
                <a:spcPct val="0"/>
              </a:spcBef>
              <a:buFontTx/>
              <a:buNone/>
            </a:pPr>
            <a:r>
              <a:rPr lang="sl-SI" altLang="sl-SI" sz="1600" b="1">
                <a:latin typeface="Arial" charset="0"/>
                <a:cs typeface="Arial" charset="0"/>
              </a:rPr>
              <a:t>Leta 1955 </a:t>
            </a:r>
            <a:r>
              <a:rPr lang="sl-SI" altLang="sl-SI" sz="1600" b="1">
                <a:latin typeface="Arial" charset="0"/>
              </a:rPr>
              <a:t>so u</a:t>
            </a:r>
            <a:r>
              <a:rPr lang="sl-SI" altLang="sl-SI" sz="1600" b="1">
                <a:latin typeface="Arial" charset="0"/>
                <a:cs typeface="Arial" charset="0"/>
              </a:rPr>
              <a:t>stanovile International Organization of Legal Metrology (OIML).</a:t>
            </a:r>
            <a:r>
              <a:rPr lang="sl-SI" altLang="sl-SI" sz="1600">
                <a:latin typeface="Arial" charset="0"/>
                <a:cs typeface="Arial" charset="0"/>
              </a:rPr>
              <a:t> </a:t>
            </a:r>
          </a:p>
        </p:txBody>
      </p:sp>
      <p:graphicFrame>
        <p:nvGraphicFramePr>
          <p:cNvPr id="80901" name="Object 5"/>
          <p:cNvGraphicFramePr>
            <a:graphicFrameLocks noChangeAspect="1"/>
          </p:cNvGraphicFramePr>
          <p:nvPr/>
        </p:nvGraphicFramePr>
        <p:xfrm>
          <a:off x="1371600" y="1981200"/>
          <a:ext cx="3810000" cy="1295400"/>
        </p:xfrm>
        <a:graphic>
          <a:graphicData uri="http://schemas.openxmlformats.org/presentationml/2006/ole">
            <mc:AlternateContent xmlns:mc="http://schemas.openxmlformats.org/markup-compatibility/2006">
              <mc:Choice xmlns:v="urn:schemas-microsoft-com:vml" Requires="v">
                <p:oleObj name="Picture" r:id="rId3" imgW="3127022" imgH="1061156" progId="Word.Picture.8">
                  <p:embed/>
                </p:oleObj>
              </mc:Choice>
              <mc:Fallback>
                <p:oleObj name="Picture" r:id="rId3" imgW="3127022" imgH="1061156" progId="Word.Pictur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981200"/>
                        <a:ext cx="381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82" name="Text Box 6"/>
          <p:cNvSpPr txBox="1">
            <a:spLocks noChangeArrowheads="1"/>
          </p:cNvSpPr>
          <p:nvPr/>
        </p:nvSpPr>
        <p:spPr bwMode="auto">
          <a:xfrm>
            <a:off x="1331913" y="1341438"/>
            <a:ext cx="12906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Tahoma" pitchFamily="34" charset="0"/>
              </a:rPr>
              <a:t>OIML</a:t>
            </a:r>
          </a:p>
        </p:txBody>
      </p:sp>
      <p:pic>
        <p:nvPicPr>
          <p:cNvPr id="7"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4198537"/>
            <a:ext cx="6135685" cy="2654796"/>
          </a:xfrm>
          <a:prstGeom prst="rect">
            <a:avLst/>
          </a:prstGeom>
        </p:spPr>
      </p:pic>
      <p:sp>
        <p:nvSpPr>
          <p:cNvPr id="2" name="PoljeZBesedilom 1"/>
          <p:cNvSpPr txBox="1"/>
          <p:nvPr/>
        </p:nvSpPr>
        <p:spPr>
          <a:xfrm>
            <a:off x="467544" y="4076341"/>
            <a:ext cx="2520281" cy="738664"/>
          </a:xfrm>
          <a:prstGeom prst="rect">
            <a:avLst/>
          </a:prstGeom>
          <a:noFill/>
        </p:spPr>
        <p:txBody>
          <a:bodyPr wrap="square" rtlCol="0">
            <a:spAutoFit/>
          </a:bodyPr>
          <a:lstStyle/>
          <a:p>
            <a:r>
              <a:rPr lang="sl-SI" altLang="sl-SI" b="1" dirty="0" err="1"/>
              <a:t>National</a:t>
            </a:r>
            <a:r>
              <a:rPr lang="sl-SI" altLang="sl-SI" b="1" dirty="0"/>
              <a:t> </a:t>
            </a:r>
            <a:r>
              <a:rPr lang="sl-SI" altLang="sl-SI" b="1" dirty="0" err="1"/>
              <a:t>Instruments</a:t>
            </a:r>
            <a:r>
              <a:rPr lang="sl-SI" altLang="sl-SI" b="1" dirty="0"/>
              <a:t> </a:t>
            </a:r>
          </a:p>
          <a:p>
            <a:r>
              <a:rPr lang="sl-SI" altLang="sl-SI" b="1" dirty="0"/>
              <a:t>DAQ</a:t>
            </a:r>
          </a:p>
          <a:p>
            <a:endParaRPr lang="sl-SI" dirty="0"/>
          </a:p>
        </p:txBody>
      </p:sp>
      <p:sp>
        <p:nvSpPr>
          <p:cNvPr id="6" name="Pravokotnik 5"/>
          <p:cNvSpPr/>
          <p:nvPr/>
        </p:nvSpPr>
        <p:spPr>
          <a:xfrm>
            <a:off x="6444208" y="332656"/>
            <a:ext cx="1471878" cy="307777"/>
          </a:xfrm>
          <a:prstGeom prst="rect">
            <a:avLst/>
          </a:prstGeom>
        </p:spPr>
        <p:txBody>
          <a:bodyPr wrap="none">
            <a:spAutoFit/>
          </a:bodyPr>
          <a:lstStyle/>
          <a:p>
            <a:r>
              <a:rPr lang="sl-SI" b="1" dirty="0" err="1"/>
              <a:t>Dewesoft</a:t>
            </a:r>
            <a:r>
              <a:rPr lang="sl-SI" b="1" dirty="0"/>
              <a:t> </a:t>
            </a:r>
            <a:r>
              <a:rPr lang="sl-SI" b="1" dirty="0" err="1"/>
              <a:t>Sirius</a:t>
            </a:r>
            <a:endParaRPr lang="sl-SI" b="1" dirty="0"/>
          </a:p>
        </p:txBody>
      </p:sp>
      <p:pic>
        <p:nvPicPr>
          <p:cNvPr id="7" name="Slika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50" y="-28104"/>
            <a:ext cx="6228184" cy="2905448"/>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84242" y="548680"/>
            <a:ext cx="7128792" cy="3720729"/>
          </a:xfrm>
          <a:prstGeom prst="rect">
            <a:avLst/>
          </a:prstGeom>
        </p:spPr>
      </p:pic>
      <p:pic>
        <p:nvPicPr>
          <p:cNvPr id="8" name="Slik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941168"/>
            <a:ext cx="2286000" cy="1627632"/>
          </a:xfrm>
          <a:prstGeom prst="rect">
            <a:avLst/>
          </a:prstGeom>
        </p:spPr>
      </p:pic>
    </p:spTree>
    <p:extLst>
      <p:ext uri="{BB962C8B-B14F-4D97-AF65-F5344CB8AC3E}">
        <p14:creationId xmlns:p14="http://schemas.microsoft.com/office/powerpoint/2010/main" val="22689691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114675"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1923" name="Object 3"/>
          <p:cNvGraphicFramePr>
            <a:graphicFrameLocks noChangeAspect="1"/>
          </p:cNvGraphicFramePr>
          <p:nvPr/>
        </p:nvGraphicFramePr>
        <p:xfrm>
          <a:off x="457200" y="990600"/>
          <a:ext cx="2438400" cy="828675"/>
        </p:xfrm>
        <a:graphic>
          <a:graphicData uri="http://schemas.openxmlformats.org/presentationml/2006/ole">
            <mc:AlternateContent xmlns:mc="http://schemas.openxmlformats.org/markup-compatibility/2006">
              <mc:Choice xmlns:v="urn:schemas-microsoft-com:vml" Requires="v">
                <p:oleObj name="Picture" r:id="rId3" imgW="3127022" imgH="1061156" progId="Word.Picture.8">
                  <p:embed/>
                </p:oleObj>
              </mc:Choice>
              <mc:Fallback>
                <p:oleObj name="Picture" r:id="rId3" imgW="3127022" imgH="1061156" progId="Word.Pictur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2438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4" name="Text Box 4"/>
          <p:cNvSpPr txBox="1">
            <a:spLocks noChangeArrowheads="1"/>
          </p:cNvSpPr>
          <p:nvPr/>
        </p:nvSpPr>
        <p:spPr bwMode="auto">
          <a:xfrm>
            <a:off x="990600" y="1905000"/>
            <a:ext cx="68580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7850" indent="-376238" eaLnBrk="0" hangingPunct="0">
              <a:spcBef>
                <a:spcPct val="20000"/>
              </a:spcBef>
              <a:buChar char="•"/>
              <a:defRPr sz="3200">
                <a:solidFill>
                  <a:schemeClr val="tx1"/>
                </a:solidFill>
                <a:latin typeface="Trebuchet MS" pitchFamily="34" charset="0"/>
              </a:defRPr>
            </a:lvl1pPr>
            <a:lvl2pPr marL="2173288" indent="-457200" eaLnBrk="0" hangingPunct="0">
              <a:spcBef>
                <a:spcPct val="20000"/>
              </a:spcBef>
              <a:buChar char="–"/>
              <a:defRPr sz="2800">
                <a:solidFill>
                  <a:schemeClr val="tx1"/>
                </a:solidFill>
                <a:latin typeface="Trebuchet MS" pitchFamily="34" charset="0"/>
              </a:defRPr>
            </a:lvl2pPr>
            <a:lvl3pPr marL="2820988" indent="-457200" eaLnBrk="0" hangingPunct="0">
              <a:spcBef>
                <a:spcPct val="20000"/>
              </a:spcBef>
              <a:buChar char="•"/>
              <a:defRPr sz="2400">
                <a:solidFill>
                  <a:schemeClr val="tx1"/>
                </a:solidFill>
                <a:latin typeface="Trebuchet MS" pitchFamily="34" charset="0"/>
              </a:defRPr>
            </a:lvl3pPr>
            <a:lvl4pPr marL="3468688" indent="-457200" eaLnBrk="0" hangingPunct="0">
              <a:spcBef>
                <a:spcPct val="20000"/>
              </a:spcBef>
              <a:buChar char="–"/>
              <a:defRPr sz="2000">
                <a:solidFill>
                  <a:schemeClr val="tx1"/>
                </a:solidFill>
                <a:latin typeface="Trebuchet MS" pitchFamily="34" charset="0"/>
              </a:defRPr>
            </a:lvl4pPr>
            <a:lvl5pPr marL="4116388" indent="-457200" eaLnBrk="0" hangingPunct="0">
              <a:spcBef>
                <a:spcPct val="20000"/>
              </a:spcBef>
              <a:buChar char="»"/>
              <a:defRPr sz="2000">
                <a:solidFill>
                  <a:schemeClr val="tx1"/>
                </a:solidFill>
                <a:latin typeface="Trebuchet MS" pitchFamily="34" charset="0"/>
              </a:defRPr>
            </a:lvl5pPr>
            <a:lvl6pPr marL="4573588" indent="-457200" eaLnBrk="0" fontAlgn="base" hangingPunct="0">
              <a:spcBef>
                <a:spcPct val="20000"/>
              </a:spcBef>
              <a:spcAft>
                <a:spcPct val="0"/>
              </a:spcAft>
              <a:buChar char="»"/>
              <a:defRPr sz="2000">
                <a:solidFill>
                  <a:schemeClr val="tx1"/>
                </a:solidFill>
                <a:latin typeface="Trebuchet MS" pitchFamily="34" charset="0"/>
              </a:defRPr>
            </a:lvl6pPr>
            <a:lvl7pPr marL="5030788" indent="-457200" eaLnBrk="0" fontAlgn="base" hangingPunct="0">
              <a:spcBef>
                <a:spcPct val="20000"/>
              </a:spcBef>
              <a:spcAft>
                <a:spcPct val="0"/>
              </a:spcAft>
              <a:buChar char="»"/>
              <a:defRPr sz="2000">
                <a:solidFill>
                  <a:schemeClr val="tx1"/>
                </a:solidFill>
                <a:latin typeface="Trebuchet MS" pitchFamily="34" charset="0"/>
              </a:defRPr>
            </a:lvl7pPr>
            <a:lvl8pPr marL="5487988" indent="-457200" eaLnBrk="0" fontAlgn="base" hangingPunct="0">
              <a:spcBef>
                <a:spcPct val="20000"/>
              </a:spcBef>
              <a:spcAft>
                <a:spcPct val="0"/>
              </a:spcAft>
              <a:buChar char="»"/>
              <a:defRPr sz="2000">
                <a:solidFill>
                  <a:schemeClr val="tx1"/>
                </a:solidFill>
                <a:latin typeface="Trebuchet MS" pitchFamily="34" charset="0"/>
              </a:defRPr>
            </a:lvl8pPr>
            <a:lvl9pPr marL="5945188" indent="-4572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US" altLang="sl-SI" sz="1600" b="1">
                <a:latin typeface="Arial" charset="0"/>
                <a:cs typeface="Times New Roman" pitchFamily="18" charset="0"/>
              </a:rPr>
              <a:t>Glavni cilji OIML</a:t>
            </a:r>
            <a:endParaRPr lang="sl-SI" altLang="sl-SI" sz="1600" b="1">
              <a:latin typeface="Arial" charset="0"/>
            </a:endParaRPr>
          </a:p>
          <a:p>
            <a:pPr eaLnBrk="1" hangingPunct="1">
              <a:spcBef>
                <a:spcPct val="0"/>
              </a:spcBef>
            </a:pPr>
            <a:endParaRPr lang="sl-SI" altLang="sl-SI" sz="1600" b="1">
              <a:latin typeface="Arial" charset="0"/>
            </a:endParaRPr>
          </a:p>
          <a:p>
            <a:pPr eaLnBrk="1" hangingPunct="1">
              <a:spcBef>
                <a:spcPct val="0"/>
              </a:spcBef>
            </a:pPr>
            <a:r>
              <a:rPr lang="en-US" altLang="sl-SI" sz="1600">
                <a:latin typeface="Arial" charset="0"/>
                <a:cs typeface="Times New Roman" pitchFamily="18" charset="0"/>
              </a:rPr>
              <a:t>Osnovati in podpirati informacijske centre za zakonsko meroslovje.</a:t>
            </a:r>
            <a:endParaRPr lang="sl-SI" altLang="sl-SI" sz="1600">
              <a:latin typeface="Arial" charset="0"/>
            </a:endParaRPr>
          </a:p>
          <a:p>
            <a:pPr eaLnBrk="1" hangingPunct="1">
              <a:spcBef>
                <a:spcPct val="0"/>
              </a:spcBef>
              <a:buFontTx/>
              <a:buNone/>
            </a:pPr>
            <a:endParaRPr lang="en-US" altLang="sl-SI" sz="1600">
              <a:latin typeface="Arial" charset="0"/>
            </a:endParaRPr>
          </a:p>
          <a:p>
            <a:pPr eaLnBrk="1" hangingPunct="1">
              <a:spcBef>
                <a:spcPct val="0"/>
              </a:spcBef>
            </a:pPr>
            <a:r>
              <a:rPr lang="en-US" altLang="sl-SI" sz="1600">
                <a:latin typeface="Arial" charset="0"/>
                <a:cs typeface="Times New Roman" pitchFamily="18" charset="0"/>
              </a:rPr>
              <a:t>Določiti in preučevati osnovna načela zakonskega meroslovja v okviru mednarodnih interesov.</a:t>
            </a:r>
            <a:endParaRPr lang="sl-SI" altLang="sl-SI" sz="1600">
              <a:latin typeface="Arial" charset="0"/>
            </a:endParaRPr>
          </a:p>
          <a:p>
            <a:pPr eaLnBrk="1" hangingPunct="1">
              <a:spcBef>
                <a:spcPct val="0"/>
              </a:spcBef>
              <a:buFontTx/>
              <a:buNone/>
            </a:pPr>
            <a:endParaRPr lang="en-US" altLang="sl-SI" sz="1600">
              <a:latin typeface="Arial" charset="0"/>
            </a:endParaRPr>
          </a:p>
          <a:p>
            <a:pPr eaLnBrk="1" hangingPunct="1">
              <a:spcBef>
                <a:spcPct val="0"/>
              </a:spcBef>
            </a:pPr>
            <a:r>
              <a:rPr lang="en-US" altLang="sl-SI" sz="1600">
                <a:latin typeface="Arial" charset="0"/>
                <a:cs typeface="Times New Roman" pitchFamily="18" charset="0"/>
              </a:rPr>
              <a:t>Osnovati priporočila za določanje kriterijev delovanja merilnih instrumentov in pomen za njihov pregled in kontrolo.</a:t>
            </a:r>
            <a:endParaRPr lang="sl-SI" altLang="sl-SI" sz="1600">
              <a:latin typeface="Arial" charset="0"/>
            </a:endParaRPr>
          </a:p>
          <a:p>
            <a:pPr eaLnBrk="1" hangingPunct="1">
              <a:spcBef>
                <a:spcPct val="0"/>
              </a:spcBef>
              <a:buFontTx/>
              <a:buNone/>
            </a:pPr>
            <a:endParaRPr lang="en-US" altLang="sl-SI" sz="1600">
              <a:latin typeface="Arial" charset="0"/>
            </a:endParaRPr>
          </a:p>
          <a:p>
            <a:pPr eaLnBrk="1" hangingPunct="1">
              <a:spcBef>
                <a:spcPct val="0"/>
              </a:spcBef>
            </a:pPr>
            <a:r>
              <a:rPr lang="en-US" altLang="sl-SI" sz="1600">
                <a:latin typeface="Arial" charset="0"/>
                <a:cs typeface="Times New Roman" pitchFamily="18" charset="0"/>
              </a:rPr>
              <a:t>Med članicami OIML pospeševati vzajemno priznavanje instrumentov in merilnih rezultatov, ki se podrejajo OIML zahtevam.</a:t>
            </a:r>
            <a:endParaRPr lang="sl-SI" altLang="sl-SI" sz="1600">
              <a:latin typeface="Arial" charset="0"/>
            </a:endParaRPr>
          </a:p>
          <a:p>
            <a:pPr eaLnBrk="1" hangingPunct="1">
              <a:spcBef>
                <a:spcPct val="0"/>
              </a:spcBef>
              <a:buFontTx/>
              <a:buNone/>
            </a:pPr>
            <a:endParaRPr lang="sl-SI" altLang="sl-SI" sz="1600">
              <a:latin typeface="Arial" charset="0"/>
            </a:endParaRPr>
          </a:p>
          <a:p>
            <a:pPr eaLnBrk="1" hangingPunct="1">
              <a:spcBef>
                <a:spcPct val="0"/>
              </a:spcBef>
            </a:pPr>
            <a:r>
              <a:rPr lang="en-US" altLang="sl-SI" sz="1600">
                <a:latin typeface="Arial" charset="0"/>
                <a:cs typeface="Times New Roman" pitchFamily="18" charset="0"/>
              </a:rPr>
              <a:t>Pospeševati sodelovanje med nacionalnimi službami za zakonsko meroslovje in jim pomagati pri njihovem razvoju.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2947" name="Rectangle 3"/>
          <p:cNvSpPr>
            <a:spLocks noChangeArrowheads="1"/>
          </p:cNvSpPr>
          <p:nvPr/>
        </p:nvSpPr>
        <p:spPr bwMode="auto">
          <a:xfrm>
            <a:off x="2033588" y="1514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2948" name="Object 4"/>
          <p:cNvGraphicFramePr>
            <a:graphicFrameLocks noChangeAspect="1"/>
          </p:cNvGraphicFramePr>
          <p:nvPr/>
        </p:nvGraphicFramePr>
        <p:xfrm>
          <a:off x="1143000" y="1447800"/>
          <a:ext cx="6858000" cy="5172075"/>
        </p:xfrm>
        <a:graphic>
          <a:graphicData uri="http://schemas.openxmlformats.org/presentationml/2006/ole">
            <mc:AlternateContent xmlns:mc="http://schemas.openxmlformats.org/markup-compatibility/2006">
              <mc:Choice xmlns:v="urn:schemas-microsoft-com:vml" Requires="v">
                <p:oleObj r:id="rId3" imgW="6105144" imgH="4605528" progId="Word.Picture.8">
                  <p:embed/>
                </p:oleObj>
              </mc:Choice>
              <mc:Fallback>
                <p:oleObj r:id="rId3" imgW="6105144" imgH="4605528"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6858000" cy="517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49" name="Text Box 5"/>
          <p:cNvSpPr txBox="1">
            <a:spLocks noChangeArrowheads="1"/>
          </p:cNvSpPr>
          <p:nvPr/>
        </p:nvSpPr>
        <p:spPr bwMode="auto">
          <a:xfrm>
            <a:off x="1143000" y="990600"/>
            <a:ext cx="354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a:latin typeface="Arial" charset="0"/>
                <a:cs typeface="Arial" charset="0"/>
              </a:rPr>
              <a:t>Organizacijska struktura OIML</a:t>
            </a:r>
            <a:r>
              <a:rPr lang="sl-SI" altLang="sl-SI" sz="1800">
                <a:latin typeface="Times New Roman" pitchFamily="18" charset="0"/>
              </a:rPr>
              <a:t> </a:t>
            </a:r>
          </a:p>
        </p:txBody>
      </p:sp>
      <p:graphicFrame>
        <p:nvGraphicFramePr>
          <p:cNvPr id="82950" name="Object 6"/>
          <p:cNvGraphicFramePr>
            <a:graphicFrameLocks noChangeAspect="1"/>
          </p:cNvGraphicFramePr>
          <p:nvPr/>
        </p:nvGraphicFramePr>
        <p:xfrm>
          <a:off x="1219200" y="1600200"/>
          <a:ext cx="2286000" cy="776288"/>
        </p:xfrm>
        <a:graphic>
          <a:graphicData uri="http://schemas.openxmlformats.org/presentationml/2006/ole">
            <mc:AlternateContent xmlns:mc="http://schemas.openxmlformats.org/markup-compatibility/2006">
              <mc:Choice xmlns:v="urn:schemas-microsoft-com:vml" Requires="v">
                <p:oleObj name="Picture" r:id="rId5" imgW="3127022" imgH="1061156" progId="Word.Picture.8">
                  <p:embed/>
                </p:oleObj>
              </mc:Choice>
              <mc:Fallback>
                <p:oleObj name="Picture" r:id="rId5" imgW="3127022" imgH="1061156" progId="Word.Pictur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600200"/>
                        <a:ext cx="22860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314325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07523" name="Text Box 3"/>
          <p:cNvSpPr txBox="1">
            <a:spLocks noChangeArrowheads="1"/>
          </p:cNvSpPr>
          <p:nvPr/>
        </p:nvSpPr>
        <p:spPr bwMode="auto">
          <a:xfrm>
            <a:off x="684213" y="1412875"/>
            <a:ext cx="1971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Tahoma" pitchFamily="34" charset="0"/>
              </a:rPr>
              <a:t>WELMEC</a:t>
            </a:r>
          </a:p>
        </p:txBody>
      </p:sp>
      <p:sp>
        <p:nvSpPr>
          <p:cNvPr id="83972" name="Text Box 4"/>
          <p:cNvSpPr txBox="1">
            <a:spLocks noChangeArrowheads="1"/>
          </p:cNvSpPr>
          <p:nvPr/>
        </p:nvSpPr>
        <p:spPr bwMode="auto">
          <a:xfrm>
            <a:off x="1258888" y="2276475"/>
            <a:ext cx="6950075"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a:latin typeface="Arial" charset="0"/>
                <a:cs typeface="Times New Roman" pitchFamily="18" charset="0"/>
              </a:rPr>
              <a:t>Evropsko zakonsko meroslovje urejuje organizacija WELMEC (Western European Legal Metrology Cooperation), ki jo je leta 1990 ustanovilo 18 predstavnikov držav Evropske unije in članic EFTA. </a:t>
            </a:r>
            <a:endParaRPr lang="sl-SI" altLang="sl-SI" sz="1800">
              <a:latin typeface="Arial" charset="0"/>
            </a:endParaRPr>
          </a:p>
          <a:p>
            <a:pPr eaLnBrk="1" hangingPunct="1">
              <a:spcBef>
                <a:spcPct val="0"/>
              </a:spcBef>
              <a:buFontTx/>
              <a:buNone/>
            </a:pPr>
            <a:endParaRPr lang="sl-SI" altLang="sl-SI" sz="1800">
              <a:latin typeface="Arial" charset="0"/>
            </a:endParaRPr>
          </a:p>
          <a:p>
            <a:pPr eaLnBrk="1" hangingPunct="1">
              <a:spcBef>
                <a:spcPct val="0"/>
              </a:spcBef>
              <a:buFontTx/>
              <a:buNone/>
            </a:pPr>
            <a:endParaRPr lang="en-US" altLang="sl-SI" sz="1800">
              <a:latin typeface="Arial" charset="0"/>
            </a:endParaRPr>
          </a:p>
          <a:p>
            <a:pPr eaLnBrk="1" hangingPunct="1">
              <a:spcBef>
                <a:spcPct val="0"/>
              </a:spcBef>
              <a:buFontTx/>
              <a:buNone/>
            </a:pPr>
            <a:r>
              <a:rPr lang="sl-SI" altLang="sl-SI" sz="1800">
                <a:latin typeface="Arial" charset="0"/>
                <a:cs typeface="Arial" charset="0"/>
              </a:rPr>
              <a:t>Danes so države članice tudi srednjeevropske in vzhodnoevropske države. Danes kratica WELMEC predstavlja organizacijo </a:t>
            </a:r>
            <a:r>
              <a:rPr lang="sl-SI" altLang="sl-SI" sz="1800" b="1">
                <a:latin typeface="Arial" charset="0"/>
                <a:cs typeface="Arial" charset="0"/>
              </a:rPr>
              <a:t>Evropskega sodelovanja v zakonskem meroslovju</a:t>
            </a:r>
            <a:r>
              <a:rPr lang="sl-SI" altLang="sl-SI" sz="1800" b="1">
                <a:latin typeface="Arial" charset="0"/>
              </a:rPr>
              <a:t>.</a:t>
            </a:r>
            <a:r>
              <a:rPr lang="sl-SI" altLang="sl-SI" sz="1800">
                <a:latin typeface="Times New Roman" pitchFamily="18" charset="0"/>
              </a:rPr>
              <a:t> </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543175"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4995" name="Rectangle 3"/>
          <p:cNvSpPr>
            <a:spLocks noChangeArrowheads="1"/>
          </p:cNvSpPr>
          <p:nvPr/>
        </p:nvSpPr>
        <p:spPr bwMode="auto">
          <a:xfrm>
            <a:off x="3048000" y="1785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4996" name="Rectangle 4"/>
          <p:cNvSpPr>
            <a:spLocks noChangeArrowheads="1"/>
          </p:cNvSpPr>
          <p:nvPr/>
        </p:nvSpPr>
        <p:spPr bwMode="auto">
          <a:xfrm>
            <a:off x="3048000" y="3363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4997" name="Rectangle 5"/>
          <p:cNvSpPr>
            <a:spLocks noChangeArrowheads="1"/>
          </p:cNvSpPr>
          <p:nvPr/>
        </p:nvSpPr>
        <p:spPr bwMode="auto">
          <a:xfrm>
            <a:off x="30432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4998" name="Object 6"/>
          <p:cNvGraphicFramePr>
            <a:graphicFrameLocks noChangeAspect="1"/>
          </p:cNvGraphicFramePr>
          <p:nvPr/>
        </p:nvGraphicFramePr>
        <p:xfrm>
          <a:off x="4038600" y="1676400"/>
          <a:ext cx="3822700" cy="4572000"/>
        </p:xfrm>
        <a:graphic>
          <a:graphicData uri="http://schemas.openxmlformats.org/presentationml/2006/ole">
            <mc:AlternateContent xmlns:mc="http://schemas.openxmlformats.org/markup-compatibility/2006">
              <mc:Choice xmlns:v="urn:schemas-microsoft-com:vml" Requires="v">
                <p:oleObj r:id="rId3" imgW="9525" imgH="9525" progId="CorelDRAW.Graphic.10">
                  <p:embed/>
                </p:oleObj>
              </mc:Choice>
              <mc:Fallback>
                <p:oleObj r:id="rId3" imgW="9525" imgH="9525" progId="CorelDRAW.Graphic.10">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76400"/>
                        <a:ext cx="3822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999" name="Text Box 7"/>
          <p:cNvSpPr txBox="1">
            <a:spLocks noChangeArrowheads="1"/>
          </p:cNvSpPr>
          <p:nvPr/>
        </p:nvSpPr>
        <p:spPr bwMode="auto">
          <a:xfrm>
            <a:off x="457200" y="2209800"/>
            <a:ext cx="34448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latin typeface="Arial" charset="0"/>
                <a:cs typeface="Arial" charset="0"/>
              </a:rPr>
              <a:t>EURAMET je organizacija, ki povezuje nacionalne metrološke institute (NMI) Evropske unije, Evropske komisije, EFTE in pristopne članic EU. </a:t>
            </a:r>
          </a:p>
        </p:txBody>
      </p:sp>
      <p:sp>
        <p:nvSpPr>
          <p:cNvPr id="109576" name="Text Box 8"/>
          <p:cNvSpPr txBox="1">
            <a:spLocks noChangeArrowheads="1"/>
          </p:cNvSpPr>
          <p:nvPr/>
        </p:nvSpPr>
        <p:spPr bwMode="auto">
          <a:xfrm>
            <a:off x="457200" y="914400"/>
            <a:ext cx="2171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Tahoma" pitchFamily="34" charset="0"/>
                <a:cs typeface="Arial" charset="0"/>
              </a:rPr>
              <a:t>EURAMET</a:t>
            </a:r>
          </a:p>
        </p:txBody>
      </p:sp>
      <p:pic>
        <p:nvPicPr>
          <p:cNvPr id="9"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0"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WordArt 2"/>
          <p:cNvSpPr>
            <a:spLocks noChangeArrowheads="1" noChangeShapeType="1" noTextEdit="1"/>
          </p:cNvSpPr>
          <p:nvPr/>
        </p:nvSpPr>
        <p:spPr bwMode="auto">
          <a:xfrm>
            <a:off x="1905000" y="1371600"/>
            <a:ext cx="5257800" cy="1143000"/>
          </a:xfrm>
          <a:prstGeom prst="rect">
            <a:avLst/>
          </a:prstGeom>
        </p:spPr>
        <p:txBody>
          <a:bodyPr wrap="none" fromWordArt="1">
            <a:prstTxWarp prst="textPlain">
              <a:avLst>
                <a:gd name="adj" fmla="val 50000"/>
              </a:avLst>
            </a:prstTxWarp>
          </a:bodyPr>
          <a:lstStyle/>
          <a:p>
            <a:pPr algn="ctr"/>
            <a:r>
              <a:rPr lang="nb-NO" sz="3600" kern="10">
                <a:ln w="9525">
                  <a:solidFill>
                    <a:schemeClr val="tx1"/>
                  </a:solidFill>
                  <a:round/>
                  <a:headEnd/>
                  <a:tailEnd/>
                </a:ln>
                <a:solidFill>
                  <a:srgbClr val="FFFFFF"/>
                </a:solidFill>
                <a:latin typeface="Arial Black"/>
              </a:rPr>
              <a:t>mednarodni sistem enot</a:t>
            </a:r>
          </a:p>
          <a:p>
            <a:pPr algn="ctr"/>
            <a:r>
              <a:rPr lang="nb-NO" sz="3600" kern="10">
                <a:ln w="9525">
                  <a:solidFill>
                    <a:schemeClr val="tx1"/>
                  </a:solidFill>
                  <a:round/>
                  <a:headEnd/>
                  <a:tailEnd/>
                </a:ln>
                <a:solidFill>
                  <a:srgbClr val="FFFFFF"/>
                </a:solidFill>
                <a:latin typeface="Arial Black"/>
              </a:rPr>
              <a:t>SI sistem</a:t>
            </a:r>
            <a:endParaRPr lang="sl-SI" sz="3600" kern="10">
              <a:ln w="9525">
                <a:solidFill>
                  <a:schemeClr val="tx1"/>
                </a:solidFill>
                <a:round/>
                <a:headEnd/>
                <a:tailEnd/>
              </a:ln>
              <a:solidFill>
                <a:srgbClr val="FFFFFF"/>
              </a:solidFill>
              <a:latin typeface="Arial Black"/>
            </a:endParaRPr>
          </a:p>
        </p:txBody>
      </p:sp>
      <p:sp>
        <p:nvSpPr>
          <p:cNvPr id="88067" name="Rectangle 3"/>
          <p:cNvSpPr>
            <a:spLocks noChangeArrowheads="1"/>
          </p:cNvSpPr>
          <p:nvPr/>
        </p:nvSpPr>
        <p:spPr bwMode="auto">
          <a:xfrm>
            <a:off x="1866900" y="933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8068" name="Rectangle 4"/>
          <p:cNvSpPr>
            <a:spLocks noChangeArrowheads="1"/>
          </p:cNvSpPr>
          <p:nvPr/>
        </p:nvSpPr>
        <p:spPr bwMode="auto">
          <a:xfrm>
            <a:off x="3390900" y="2357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880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675" y="2997200"/>
            <a:ext cx="3276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762000" y="1143000"/>
            <a:ext cx="79565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800" b="1">
                <a:latin typeface="Arial" charset="0"/>
              </a:rPr>
              <a:t>Primer enačb za kinetično energijo telesa s podatki </a:t>
            </a:r>
            <a:r>
              <a:rPr lang="sl-SI" altLang="sl-SI" sz="1800" b="1" i="1">
                <a:latin typeface="Arial" charset="0"/>
              </a:rPr>
              <a:t>m=</a:t>
            </a:r>
            <a:r>
              <a:rPr lang="sl-SI" altLang="sl-SI" sz="1800" b="1">
                <a:latin typeface="Arial" charset="0"/>
              </a:rPr>
              <a:t>1 kg in </a:t>
            </a:r>
            <a:r>
              <a:rPr lang="sl-SI" altLang="sl-SI" sz="1800" b="1" i="1">
                <a:latin typeface="Arial" charset="0"/>
              </a:rPr>
              <a:t>v</a:t>
            </a:r>
            <a:r>
              <a:rPr lang="sl-SI" altLang="sl-SI" sz="1800" b="1">
                <a:latin typeface="Arial" charset="0"/>
              </a:rPr>
              <a:t>=10 m/s</a:t>
            </a:r>
            <a:r>
              <a:rPr lang="sl-SI" altLang="sl-SI" sz="1800">
                <a:latin typeface="Arial" charset="0"/>
              </a:rPr>
              <a:t>.</a:t>
            </a:r>
          </a:p>
          <a:p>
            <a:pPr>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veličinska enačba</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številska enačba </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enotska enačba</a:t>
            </a:r>
            <a:r>
              <a:rPr lang="sl-SI" altLang="sl-SI" sz="1800">
                <a:latin typeface="Times New Roman" pitchFamily="18" charset="0"/>
              </a:rPr>
              <a:t> </a:t>
            </a:r>
          </a:p>
          <a:p>
            <a:pPr eaLnBrk="1" hangingPunct="1">
              <a:spcBef>
                <a:spcPct val="0"/>
              </a:spcBef>
              <a:buFontTx/>
              <a:buNone/>
            </a:pPr>
            <a:endParaRPr lang="sl-SI" altLang="sl-SI" sz="1800">
              <a:latin typeface="Times New Roman" pitchFamily="18" charset="0"/>
            </a:endParaRPr>
          </a:p>
        </p:txBody>
      </p:sp>
      <p:sp>
        <p:nvSpPr>
          <p:cNvPr id="89091" name="Rectangle 3"/>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9092" name="Object 4"/>
          <p:cNvGraphicFramePr>
            <a:graphicFrameLocks noChangeAspect="1"/>
          </p:cNvGraphicFramePr>
          <p:nvPr/>
        </p:nvGraphicFramePr>
        <p:xfrm>
          <a:off x="3505200" y="2389188"/>
          <a:ext cx="1219200" cy="725487"/>
        </p:xfrm>
        <a:graphic>
          <a:graphicData uri="http://schemas.openxmlformats.org/presentationml/2006/ole">
            <mc:AlternateContent xmlns:mc="http://schemas.openxmlformats.org/markup-compatibility/2006">
              <mc:Choice xmlns:v="urn:schemas-microsoft-com:vml" Requires="v">
                <p:oleObj name="Equation" r:id="rId3" imgW="660113" imgH="393529" progId="Equation.3">
                  <p:embed/>
                </p:oleObj>
              </mc:Choice>
              <mc:Fallback>
                <p:oleObj name="Equation" r:id="rId3" imgW="660113" imgH="39352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389188"/>
                        <a:ext cx="1219200" cy="725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3" name="Rectangle 5"/>
          <p:cNvSpPr>
            <a:spLocks noChangeArrowheads="1"/>
          </p:cNvSpPr>
          <p:nvPr/>
        </p:nvSpPr>
        <p:spPr bwMode="auto">
          <a:xfrm>
            <a:off x="348615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9094" name="Object 6"/>
          <p:cNvGraphicFramePr>
            <a:graphicFrameLocks noChangeAspect="1"/>
          </p:cNvGraphicFramePr>
          <p:nvPr/>
        </p:nvGraphicFramePr>
        <p:xfrm>
          <a:off x="3505200" y="3443288"/>
          <a:ext cx="4267200" cy="747712"/>
        </p:xfrm>
        <a:graphic>
          <a:graphicData uri="http://schemas.openxmlformats.org/presentationml/2006/ole">
            <mc:AlternateContent xmlns:mc="http://schemas.openxmlformats.org/markup-compatibility/2006">
              <mc:Choice xmlns:v="urn:schemas-microsoft-com:vml" Requires="v">
                <p:oleObj r:id="rId5" imgW="2171700" imgH="381000" progId="Equation.3">
                  <p:embed/>
                </p:oleObj>
              </mc:Choice>
              <mc:Fallback>
                <p:oleObj r:id="rId5" imgW="2171700" imgH="3810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443288"/>
                        <a:ext cx="4267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9095" name="Object 7"/>
          <p:cNvGraphicFramePr>
            <a:graphicFrameLocks noChangeAspect="1"/>
          </p:cNvGraphicFramePr>
          <p:nvPr/>
        </p:nvGraphicFramePr>
        <p:xfrm>
          <a:off x="3505200" y="4495800"/>
          <a:ext cx="4038600" cy="452438"/>
        </p:xfrm>
        <a:graphic>
          <a:graphicData uri="http://schemas.openxmlformats.org/presentationml/2006/ole">
            <mc:AlternateContent xmlns:mc="http://schemas.openxmlformats.org/markup-compatibility/2006">
              <mc:Choice xmlns:v="urn:schemas-microsoft-com:vml" Requires="v">
                <p:oleObj name="Equation" r:id="rId7" imgW="2184400" imgH="241300" progId="Equation.3">
                  <p:embed/>
                </p:oleObj>
              </mc:Choice>
              <mc:Fallback>
                <p:oleObj name="Equation" r:id="rId7" imgW="2184400" imgH="2413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495800"/>
                        <a:ext cx="4038600" cy="452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6" name="Text Box 8"/>
          <p:cNvSpPr txBox="1">
            <a:spLocks noChangeArrowheads="1"/>
          </p:cNvSpPr>
          <p:nvPr/>
        </p:nvSpPr>
        <p:spPr bwMode="auto">
          <a:xfrm>
            <a:off x="1143000" y="5181600"/>
            <a:ext cx="67976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Arial" charset="0"/>
                <a:cs typeface="Arial" charset="0"/>
              </a:rPr>
              <a:t>Če so enote v enotski enačbi izbrane tako, da noben številski faktor ni različen od ena, pravimo, da so enote </a:t>
            </a:r>
            <a:r>
              <a:rPr lang="sl-SI" altLang="sl-SI" sz="1400" b="1">
                <a:latin typeface="Arial" charset="0"/>
                <a:cs typeface="Arial" charset="0"/>
              </a:rPr>
              <a:t>koherentne</a:t>
            </a:r>
            <a:r>
              <a:rPr lang="sl-SI" altLang="sl-SI" sz="1400">
                <a:latin typeface="Arial" charset="0"/>
                <a:cs typeface="Arial" charset="0"/>
              </a:rPr>
              <a:t> glede na veličinsko enačbo. </a:t>
            </a:r>
            <a:endParaRPr lang="sl-SI" altLang="sl-SI" sz="1400">
              <a:latin typeface="Arial" charset="0"/>
            </a:endParaRPr>
          </a:p>
          <a:p>
            <a:pPr eaLnBrk="1" hangingPunct="1">
              <a:spcBef>
                <a:spcPct val="0"/>
              </a:spcBef>
              <a:buFontTx/>
              <a:buNone/>
            </a:pPr>
            <a:r>
              <a:rPr lang="sl-SI" altLang="sl-SI" sz="1400">
                <a:latin typeface="Arial" charset="0"/>
                <a:cs typeface="Times New Roman" pitchFamily="18" charset="0"/>
              </a:rPr>
              <a:t>Sistem je tudi </a:t>
            </a:r>
            <a:r>
              <a:rPr lang="sl-SI" altLang="sl-SI" sz="1400" b="1">
                <a:latin typeface="Arial" charset="0"/>
                <a:cs typeface="Times New Roman" pitchFamily="18" charset="0"/>
              </a:rPr>
              <a:t>racionaliziran</a:t>
            </a:r>
            <a:r>
              <a:rPr lang="sl-SI" altLang="sl-SI" sz="1400">
                <a:latin typeface="Arial" charset="0"/>
                <a:cs typeface="Times New Roman" pitchFamily="18" charset="0"/>
              </a:rPr>
              <a:t>, </a:t>
            </a:r>
            <a:r>
              <a:rPr lang="sl-SI" altLang="sl-SI" sz="1400">
                <a:latin typeface="Arial" charset="0"/>
              </a:rPr>
              <a:t>kadar</a:t>
            </a:r>
            <a:r>
              <a:rPr lang="sl-SI" altLang="sl-SI" sz="1400">
                <a:latin typeface="Arial" charset="0"/>
                <a:cs typeface="Times New Roman" pitchFamily="18" charset="0"/>
              </a:rPr>
              <a:t> faktorja 2</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in 4</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nastopata le pri izrazih, kjer nastopata rotacijska oziroma sferična simetrija.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762000" y="1143000"/>
            <a:ext cx="79565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800" b="1">
                <a:latin typeface="Arial" charset="0"/>
              </a:rPr>
              <a:t>Primer enačb za kinetično energijo telesa s podatki </a:t>
            </a:r>
            <a:r>
              <a:rPr lang="sl-SI" altLang="sl-SI" sz="1800" b="1" i="1">
                <a:latin typeface="Arial" charset="0"/>
              </a:rPr>
              <a:t>m=</a:t>
            </a:r>
            <a:r>
              <a:rPr lang="sl-SI" altLang="sl-SI" sz="1800" b="1">
                <a:latin typeface="Arial" charset="0"/>
              </a:rPr>
              <a:t>1 kg in </a:t>
            </a:r>
            <a:r>
              <a:rPr lang="sl-SI" altLang="sl-SI" sz="1800" b="1" i="1">
                <a:latin typeface="Arial" charset="0"/>
              </a:rPr>
              <a:t>v</a:t>
            </a:r>
            <a:r>
              <a:rPr lang="sl-SI" altLang="sl-SI" sz="1800" b="1">
                <a:latin typeface="Arial" charset="0"/>
              </a:rPr>
              <a:t>=10 m/s</a:t>
            </a:r>
            <a:r>
              <a:rPr lang="sl-SI" altLang="sl-SI" sz="1800">
                <a:latin typeface="Arial" charset="0"/>
              </a:rPr>
              <a:t>.</a:t>
            </a:r>
          </a:p>
          <a:p>
            <a:pPr>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veličinska enačba</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številska enačba </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enotska enačba</a:t>
            </a:r>
            <a:r>
              <a:rPr lang="sl-SI" altLang="sl-SI" sz="1800">
                <a:latin typeface="Times New Roman" pitchFamily="18" charset="0"/>
              </a:rPr>
              <a:t> </a:t>
            </a:r>
          </a:p>
          <a:p>
            <a:pPr eaLnBrk="1" hangingPunct="1">
              <a:spcBef>
                <a:spcPct val="0"/>
              </a:spcBef>
              <a:buFontTx/>
              <a:buNone/>
            </a:pPr>
            <a:endParaRPr lang="sl-SI" altLang="sl-SI" sz="1800">
              <a:latin typeface="Times New Roman" pitchFamily="18" charset="0"/>
            </a:endParaRPr>
          </a:p>
        </p:txBody>
      </p:sp>
      <p:sp>
        <p:nvSpPr>
          <p:cNvPr id="90115" name="Rectangle 3"/>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90116" name="Object 4"/>
          <p:cNvGraphicFramePr>
            <a:graphicFrameLocks noChangeAspect="1"/>
          </p:cNvGraphicFramePr>
          <p:nvPr/>
        </p:nvGraphicFramePr>
        <p:xfrm>
          <a:off x="3505200" y="2389188"/>
          <a:ext cx="1219200" cy="725487"/>
        </p:xfrm>
        <a:graphic>
          <a:graphicData uri="http://schemas.openxmlformats.org/presentationml/2006/ole">
            <mc:AlternateContent xmlns:mc="http://schemas.openxmlformats.org/markup-compatibility/2006">
              <mc:Choice xmlns:v="urn:schemas-microsoft-com:vml" Requires="v">
                <p:oleObj name="Equation" r:id="rId3" imgW="660113" imgH="393529" progId="Equation.3">
                  <p:embed/>
                </p:oleObj>
              </mc:Choice>
              <mc:Fallback>
                <p:oleObj name="Equation" r:id="rId3" imgW="660113" imgH="39352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389188"/>
                        <a:ext cx="1219200" cy="725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7" name="Rectangle 5"/>
          <p:cNvSpPr>
            <a:spLocks noChangeArrowheads="1"/>
          </p:cNvSpPr>
          <p:nvPr/>
        </p:nvSpPr>
        <p:spPr bwMode="auto">
          <a:xfrm>
            <a:off x="348615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90118" name="Object 6"/>
          <p:cNvGraphicFramePr>
            <a:graphicFrameLocks noChangeAspect="1"/>
          </p:cNvGraphicFramePr>
          <p:nvPr/>
        </p:nvGraphicFramePr>
        <p:xfrm>
          <a:off x="3505200" y="3443288"/>
          <a:ext cx="4267200" cy="747712"/>
        </p:xfrm>
        <a:graphic>
          <a:graphicData uri="http://schemas.openxmlformats.org/presentationml/2006/ole">
            <mc:AlternateContent xmlns:mc="http://schemas.openxmlformats.org/markup-compatibility/2006">
              <mc:Choice xmlns:v="urn:schemas-microsoft-com:vml" Requires="v">
                <p:oleObj r:id="rId5" imgW="2171700" imgH="381000" progId="Equation.3">
                  <p:embed/>
                </p:oleObj>
              </mc:Choice>
              <mc:Fallback>
                <p:oleObj r:id="rId5" imgW="2171700" imgH="3810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443288"/>
                        <a:ext cx="4267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0119" name="Object 7"/>
          <p:cNvGraphicFramePr>
            <a:graphicFrameLocks noChangeAspect="1"/>
          </p:cNvGraphicFramePr>
          <p:nvPr/>
        </p:nvGraphicFramePr>
        <p:xfrm>
          <a:off x="3505200" y="4495800"/>
          <a:ext cx="4038600" cy="452438"/>
        </p:xfrm>
        <a:graphic>
          <a:graphicData uri="http://schemas.openxmlformats.org/presentationml/2006/ole">
            <mc:AlternateContent xmlns:mc="http://schemas.openxmlformats.org/markup-compatibility/2006">
              <mc:Choice xmlns:v="urn:schemas-microsoft-com:vml" Requires="v">
                <p:oleObj name="Equation" r:id="rId7" imgW="2184400" imgH="241300" progId="Equation.3">
                  <p:embed/>
                </p:oleObj>
              </mc:Choice>
              <mc:Fallback>
                <p:oleObj name="Equation" r:id="rId7" imgW="2184400" imgH="2413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495800"/>
                        <a:ext cx="4038600" cy="452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20" name="Text Box 8"/>
          <p:cNvSpPr txBox="1">
            <a:spLocks noChangeArrowheads="1"/>
          </p:cNvSpPr>
          <p:nvPr/>
        </p:nvSpPr>
        <p:spPr bwMode="auto">
          <a:xfrm>
            <a:off x="1143000" y="5181600"/>
            <a:ext cx="67976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Arial" charset="0"/>
                <a:cs typeface="Arial" charset="0"/>
              </a:rPr>
              <a:t>Če so enote v enotski enačbi izbrane tako, da noben številski faktor ni različen od ena, pravimo, da so enote </a:t>
            </a:r>
            <a:r>
              <a:rPr lang="sl-SI" altLang="sl-SI" sz="1400" b="1">
                <a:latin typeface="Arial" charset="0"/>
                <a:cs typeface="Arial" charset="0"/>
              </a:rPr>
              <a:t>koherentne</a:t>
            </a:r>
            <a:r>
              <a:rPr lang="sl-SI" altLang="sl-SI" sz="1400">
                <a:latin typeface="Arial" charset="0"/>
                <a:cs typeface="Arial" charset="0"/>
              </a:rPr>
              <a:t> glede na veličinsko enačbo. </a:t>
            </a:r>
            <a:endParaRPr lang="sl-SI" altLang="sl-SI" sz="1400">
              <a:latin typeface="Arial" charset="0"/>
            </a:endParaRPr>
          </a:p>
          <a:p>
            <a:pPr eaLnBrk="1" hangingPunct="1">
              <a:spcBef>
                <a:spcPct val="0"/>
              </a:spcBef>
              <a:buFontTx/>
              <a:buNone/>
            </a:pPr>
            <a:r>
              <a:rPr lang="sl-SI" altLang="sl-SI" sz="1400">
                <a:latin typeface="Arial" charset="0"/>
                <a:cs typeface="Times New Roman" pitchFamily="18" charset="0"/>
              </a:rPr>
              <a:t>Sistem je tudi </a:t>
            </a:r>
            <a:r>
              <a:rPr lang="sl-SI" altLang="sl-SI" sz="1400" b="1">
                <a:latin typeface="Arial" charset="0"/>
                <a:cs typeface="Times New Roman" pitchFamily="18" charset="0"/>
              </a:rPr>
              <a:t>racionaliziran</a:t>
            </a:r>
            <a:r>
              <a:rPr lang="sl-SI" altLang="sl-SI" sz="1400">
                <a:latin typeface="Arial" charset="0"/>
                <a:cs typeface="Times New Roman" pitchFamily="18" charset="0"/>
              </a:rPr>
              <a:t>, </a:t>
            </a:r>
            <a:r>
              <a:rPr lang="sl-SI" altLang="sl-SI" sz="1400">
                <a:latin typeface="Arial" charset="0"/>
              </a:rPr>
              <a:t>kadar</a:t>
            </a:r>
            <a:r>
              <a:rPr lang="sl-SI" altLang="sl-SI" sz="1400">
                <a:latin typeface="Arial" charset="0"/>
                <a:cs typeface="Times New Roman" pitchFamily="18" charset="0"/>
              </a:rPr>
              <a:t> faktorja 2</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in 4</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nastopata le pri izrazih, kjer nastopata rotacijska oziroma sferična simetrija. </a:t>
            </a:r>
          </a:p>
        </p:txBody>
      </p:sp>
      <p:sp>
        <p:nvSpPr>
          <p:cNvPr id="122889" name="Text Box 9"/>
          <p:cNvSpPr txBox="1">
            <a:spLocks noChangeArrowheads="1"/>
          </p:cNvSpPr>
          <p:nvPr/>
        </p:nvSpPr>
        <p:spPr bwMode="auto">
          <a:xfrm>
            <a:off x="2339975" y="2349500"/>
            <a:ext cx="6477000" cy="15525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latin typeface="Times New Roman" pitchFamily="18" charset="0"/>
            </a:endParaRPr>
          </a:p>
          <a:p>
            <a:pPr eaLnBrk="1" hangingPunct="1">
              <a:spcBef>
                <a:spcPct val="0"/>
              </a:spcBef>
              <a:buFontTx/>
              <a:buNone/>
            </a:pPr>
            <a:r>
              <a:rPr lang="sl-SI" altLang="sl-SI" sz="2400">
                <a:latin typeface="Times New Roman" pitchFamily="18" charset="0"/>
              </a:rPr>
              <a:t>SI mednarodni sistem enot</a:t>
            </a:r>
          </a:p>
          <a:p>
            <a:pPr eaLnBrk="1" hangingPunct="1">
              <a:spcBef>
                <a:spcPct val="0"/>
              </a:spcBef>
              <a:buFontTx/>
              <a:buNone/>
            </a:pPr>
            <a:r>
              <a:rPr lang="sl-SI" altLang="sl-SI" sz="2400">
                <a:latin typeface="Times New Roman" pitchFamily="18" charset="0"/>
              </a:rPr>
              <a:t>je koherenten in racionaliziran sistem enot.</a:t>
            </a:r>
          </a:p>
          <a:p>
            <a:pPr eaLnBrk="1" hangingPunct="1">
              <a:spcBef>
                <a:spcPct val="0"/>
              </a:spcBef>
              <a:buFontTx/>
              <a:buNone/>
            </a:pPr>
            <a:endParaRPr lang="sl-SI" altLang="sl-SI"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9"/>
                                        </p:tgtEl>
                                        <p:attrNameLst>
                                          <p:attrName>style.visibility</p:attrName>
                                        </p:attrNameLst>
                                      </p:cBhvr>
                                      <p:to>
                                        <p:strVal val="visible"/>
                                      </p:to>
                                    </p:set>
                                    <p:animEffect transition="in" filter="dissolve">
                                      <p:cBhvr>
                                        <p:cTn id="7"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543175"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685800"/>
            <a:ext cx="431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32" name="Group 4"/>
          <p:cNvGrpSpPr>
            <a:grpSpLocks/>
          </p:cNvGrpSpPr>
          <p:nvPr/>
        </p:nvGrpSpPr>
        <p:grpSpPr bwMode="auto">
          <a:xfrm>
            <a:off x="152400" y="304800"/>
            <a:ext cx="3429000" cy="6858000"/>
            <a:chOff x="566" y="192"/>
            <a:chExt cx="1690" cy="4320"/>
          </a:xfrm>
        </p:grpSpPr>
        <p:sp>
          <p:nvSpPr>
            <p:cNvPr id="91144" name="Oval 5"/>
            <p:cNvSpPr>
              <a:spLocks noChangeArrowheads="1"/>
            </p:cNvSpPr>
            <p:nvPr/>
          </p:nvSpPr>
          <p:spPr bwMode="auto">
            <a:xfrm>
              <a:off x="1104" y="192"/>
              <a:ext cx="1152" cy="4320"/>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1145" name="Text Box 6"/>
            <p:cNvSpPr txBox="1">
              <a:spLocks noChangeArrowheads="1"/>
            </p:cNvSpPr>
            <p:nvPr/>
          </p:nvSpPr>
          <p:spPr bwMode="auto">
            <a:xfrm>
              <a:off x="566" y="1801"/>
              <a:ext cx="1077" cy="518"/>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solidFill>
                    <a:schemeClr val="bg1"/>
                  </a:solidFill>
                  <a:latin typeface="Arial" charset="0"/>
                </a:rPr>
                <a:t>osnovne enote</a:t>
              </a:r>
            </a:p>
            <a:p>
              <a:pPr eaLnBrk="1" hangingPunct="1">
                <a:spcBef>
                  <a:spcPct val="0"/>
                </a:spcBef>
                <a:buFontTx/>
                <a:buNone/>
              </a:pPr>
              <a:r>
                <a:rPr lang="sl-SI" altLang="sl-SI" sz="2400">
                  <a:solidFill>
                    <a:schemeClr val="bg1"/>
                  </a:solidFill>
                  <a:latin typeface="Arial" charset="0"/>
                </a:rPr>
                <a:t>SI sistema</a:t>
              </a:r>
            </a:p>
          </p:txBody>
        </p:sp>
      </p:grpSp>
      <p:grpSp>
        <p:nvGrpSpPr>
          <p:cNvPr id="124935" name="Group 7"/>
          <p:cNvGrpSpPr>
            <a:grpSpLocks/>
          </p:cNvGrpSpPr>
          <p:nvPr/>
        </p:nvGrpSpPr>
        <p:grpSpPr bwMode="auto">
          <a:xfrm>
            <a:off x="2667000" y="533400"/>
            <a:ext cx="5556250" cy="5791200"/>
            <a:chOff x="3546" y="288"/>
            <a:chExt cx="2984" cy="3648"/>
          </a:xfrm>
        </p:grpSpPr>
        <p:sp>
          <p:nvSpPr>
            <p:cNvPr id="91142" name="Oval 8"/>
            <p:cNvSpPr>
              <a:spLocks noChangeArrowheads="1"/>
            </p:cNvSpPr>
            <p:nvPr/>
          </p:nvSpPr>
          <p:spPr bwMode="auto">
            <a:xfrm>
              <a:off x="3546" y="288"/>
              <a:ext cx="2454" cy="3648"/>
            </a:xfrm>
            <a:prstGeom prst="ellipse">
              <a:avLst/>
            </a:prstGeom>
            <a:noFill/>
            <a:ln w="762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1143" name="Text Box 9"/>
            <p:cNvSpPr txBox="1">
              <a:spLocks noChangeArrowheads="1"/>
            </p:cNvSpPr>
            <p:nvPr/>
          </p:nvSpPr>
          <p:spPr bwMode="auto">
            <a:xfrm>
              <a:off x="5328" y="528"/>
              <a:ext cx="1202" cy="51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solidFill>
                    <a:schemeClr val="bg1"/>
                  </a:solidFill>
                  <a:latin typeface="Arial" charset="0"/>
                </a:rPr>
                <a:t>izpeljane enote</a:t>
              </a:r>
            </a:p>
            <a:p>
              <a:pPr eaLnBrk="1" hangingPunct="1">
                <a:spcBef>
                  <a:spcPct val="0"/>
                </a:spcBef>
                <a:buFontTx/>
                <a:buNone/>
              </a:pPr>
              <a:r>
                <a:rPr lang="sl-SI" altLang="sl-SI" sz="2400">
                  <a:solidFill>
                    <a:schemeClr val="bg1"/>
                  </a:solidFill>
                  <a:latin typeface="Arial" charset="0"/>
                </a:rPr>
                <a:t>SI sistema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dissolve">
                                      <p:cBhvr>
                                        <p:cTn id="7" dur="500"/>
                                        <p:tgtEl>
                                          <p:spTgt spid="124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4935"/>
                                        </p:tgtEl>
                                        <p:attrNameLst>
                                          <p:attrName>style.visibility</p:attrName>
                                        </p:attrNameLst>
                                      </p:cBhvr>
                                      <p:to>
                                        <p:strVal val="visible"/>
                                      </p:to>
                                    </p:set>
                                    <p:animEffect transition="in" filter="dissolve">
                                      <p:cBhvr>
                                        <p:cTn id="12"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447800" y="3200400"/>
            <a:ext cx="5334000" cy="2286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3429000"/>
            <a:ext cx="601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Text Box 4"/>
          <p:cNvSpPr txBox="1">
            <a:spLocks noChangeArrowheads="1"/>
          </p:cNvSpPr>
          <p:nvPr/>
        </p:nvSpPr>
        <p:spPr bwMode="auto">
          <a:xfrm>
            <a:off x="762000" y="2057400"/>
            <a:ext cx="7178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latin typeface="Arial" charset="0"/>
              </a:rPr>
              <a:t>Osnovne veličine in osnovne enote mednarodnega sistema enot SI</a:t>
            </a:r>
            <a:r>
              <a:rPr lang="sl-SI" altLang="sl-SI" sz="1800" b="1" dirty="0">
                <a:solidFill>
                  <a:schemeClr val="accent6">
                    <a:lumMod val="75000"/>
                  </a:schemeClr>
                </a:solidFill>
                <a:latin typeface="Times New Roman" pitchFamily="18" charset="0"/>
              </a:rPr>
              <a:t> </a:t>
            </a:r>
          </a:p>
        </p:txBody>
      </p:sp>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457200" y="914400"/>
            <a:ext cx="7178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latin typeface="Arial" charset="0"/>
                <a:cs typeface="Times New Roman" pitchFamily="18" charset="0"/>
              </a:rPr>
              <a:t>Izpeljane veli</a:t>
            </a:r>
            <a:r>
              <a:rPr lang="sl-SI" altLang="sl-SI" sz="2400" b="1" dirty="0">
                <a:solidFill>
                  <a:schemeClr val="accent6">
                    <a:lumMod val="75000"/>
                  </a:schemeClr>
                </a:solidFill>
                <a:latin typeface="Arial" charset="0"/>
              </a:rPr>
              <a:t>č</a:t>
            </a:r>
            <a:r>
              <a:rPr lang="sl-SI" altLang="sl-SI" sz="2400" b="1" dirty="0">
                <a:solidFill>
                  <a:schemeClr val="accent6">
                    <a:lumMod val="75000"/>
                  </a:schemeClr>
                </a:solidFill>
                <a:latin typeface="Arial" charset="0"/>
                <a:cs typeface="Times New Roman" pitchFamily="18" charset="0"/>
              </a:rPr>
              <a:t>ine</a:t>
            </a:r>
            <a:r>
              <a:rPr lang="sl-SI" altLang="sl-SI" sz="2400" b="1" dirty="0">
                <a:solidFill>
                  <a:schemeClr val="accent6">
                    <a:lumMod val="75000"/>
                  </a:schemeClr>
                </a:solidFill>
                <a:latin typeface="Arial" charset="0"/>
              </a:rPr>
              <a:t>,</a:t>
            </a:r>
            <a:r>
              <a:rPr lang="sl-SI" altLang="sl-SI" sz="2400" b="1" dirty="0">
                <a:solidFill>
                  <a:schemeClr val="accent6">
                    <a:lumMod val="75000"/>
                  </a:schemeClr>
                </a:solidFill>
                <a:latin typeface="Arial" charset="0"/>
                <a:cs typeface="Times New Roman" pitchFamily="18" charset="0"/>
              </a:rPr>
              <a:t> izra</a:t>
            </a:r>
            <a:r>
              <a:rPr lang="sl-SI" altLang="sl-SI" sz="2400" b="1" dirty="0">
                <a:solidFill>
                  <a:schemeClr val="accent6">
                    <a:lumMod val="75000"/>
                  </a:schemeClr>
                </a:solidFill>
                <a:latin typeface="Arial" charset="0"/>
              </a:rPr>
              <a:t>ž</a:t>
            </a:r>
            <a:r>
              <a:rPr lang="sl-SI" altLang="sl-SI" sz="2400" b="1" dirty="0">
                <a:solidFill>
                  <a:schemeClr val="accent6">
                    <a:lumMod val="75000"/>
                  </a:schemeClr>
                </a:solidFill>
                <a:latin typeface="Arial" charset="0"/>
                <a:cs typeface="Times New Roman" pitchFamily="18" charset="0"/>
              </a:rPr>
              <a:t>ene s pomo</a:t>
            </a:r>
            <a:r>
              <a:rPr lang="sl-SI" altLang="sl-SI" sz="2400" b="1" dirty="0">
                <a:solidFill>
                  <a:schemeClr val="accent6">
                    <a:lumMod val="75000"/>
                  </a:schemeClr>
                </a:solidFill>
                <a:latin typeface="Arial" charset="0"/>
              </a:rPr>
              <a:t>č</a:t>
            </a:r>
            <a:r>
              <a:rPr lang="sl-SI" altLang="sl-SI" sz="2400" b="1" dirty="0">
                <a:solidFill>
                  <a:schemeClr val="accent6">
                    <a:lumMod val="75000"/>
                  </a:schemeClr>
                </a:solidFill>
                <a:latin typeface="Arial" charset="0"/>
                <a:cs typeface="Times New Roman" pitchFamily="18" charset="0"/>
              </a:rPr>
              <a:t>jo izpeljanih veli</a:t>
            </a:r>
            <a:r>
              <a:rPr lang="sl-SI" altLang="sl-SI" sz="2400" b="1" dirty="0">
                <a:solidFill>
                  <a:schemeClr val="accent6">
                    <a:lumMod val="75000"/>
                  </a:schemeClr>
                </a:solidFill>
                <a:latin typeface="Arial" charset="0"/>
              </a:rPr>
              <a:t>č</a:t>
            </a:r>
            <a:r>
              <a:rPr lang="sl-SI" altLang="sl-SI" sz="2400" b="1" dirty="0">
                <a:solidFill>
                  <a:schemeClr val="accent6">
                    <a:lumMod val="75000"/>
                  </a:schemeClr>
                </a:solidFill>
                <a:latin typeface="Arial" charset="0"/>
                <a:cs typeface="Times New Roman" pitchFamily="18" charset="0"/>
              </a:rPr>
              <a:t>in s posebnimi imeni</a:t>
            </a:r>
            <a:r>
              <a:rPr lang="sl-SI" altLang="sl-SI" sz="2400" b="1" dirty="0">
                <a:solidFill>
                  <a:schemeClr val="accent6">
                    <a:lumMod val="75000"/>
                  </a:schemeClr>
                </a:solidFill>
                <a:latin typeface="Arial" charset="0"/>
              </a:rPr>
              <a:t> </a:t>
            </a:r>
            <a:r>
              <a:rPr lang="sl-SI" altLang="sl-SI" sz="1800" b="1" dirty="0">
                <a:solidFill>
                  <a:schemeClr val="accent6">
                    <a:lumMod val="75000"/>
                  </a:schemeClr>
                </a:solidFill>
                <a:latin typeface="Times New Roman" pitchFamily="18" charset="0"/>
              </a:rPr>
              <a:t> </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2133600"/>
            <a:ext cx="6400800"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051" descr="C:\My Documents\Predmeti\Merilni sistemi I in II\Çomputer based Measurement and automation.t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550" y="1123950"/>
            <a:ext cx="742473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8478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79388" y="765175"/>
            <a:ext cx="717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a:latin typeface="Arial" charset="0"/>
                <a:cs typeface="Times New Roman" pitchFamily="18" charset="0"/>
              </a:rPr>
              <a:t>Izpeljane veli</a:t>
            </a:r>
            <a:r>
              <a:rPr lang="sl-SI" altLang="sl-SI" sz="2400" b="1">
                <a:latin typeface="Arial" charset="0"/>
              </a:rPr>
              <a:t>č</a:t>
            </a:r>
            <a:r>
              <a:rPr lang="sl-SI" altLang="sl-SI" sz="2400" b="1">
                <a:latin typeface="Arial" charset="0"/>
                <a:cs typeface="Times New Roman" pitchFamily="18" charset="0"/>
              </a:rPr>
              <a:t>ine s posebnimi imeni</a:t>
            </a:r>
            <a:endParaRPr lang="sl-SI" altLang="sl-SI" sz="1800" b="1">
              <a:latin typeface="Times New Roman" pitchFamily="18" charset="0"/>
            </a:endParaRP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68413"/>
            <a:ext cx="5688013" cy="519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5235" name="Rectangle 3"/>
          <p:cNvSpPr>
            <a:spLocks noChangeArrowheads="1"/>
          </p:cNvSpPr>
          <p:nvPr/>
        </p:nvSpPr>
        <p:spPr bwMode="auto">
          <a:xfrm>
            <a:off x="406241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95236" name="Object 4"/>
          <p:cNvGraphicFramePr>
            <a:graphicFrameLocks noChangeAspect="1"/>
          </p:cNvGraphicFramePr>
          <p:nvPr/>
        </p:nvGraphicFramePr>
        <p:xfrm>
          <a:off x="914400" y="1219200"/>
          <a:ext cx="1816100" cy="4343400"/>
        </p:xfrm>
        <a:graphic>
          <a:graphicData uri="http://schemas.openxmlformats.org/presentationml/2006/ole">
            <mc:AlternateContent xmlns:mc="http://schemas.openxmlformats.org/markup-compatibility/2006">
              <mc:Choice xmlns:v="urn:schemas-microsoft-com:vml" Requires="v">
                <p:oleObj r:id="rId3" imgW="1021080" imgH="2433828" progId="Word.Picture.8">
                  <p:embed/>
                </p:oleObj>
              </mc:Choice>
              <mc:Fallback>
                <p:oleObj r:id="rId3" imgW="1021080" imgH="2433828"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19200"/>
                        <a:ext cx="1816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25" name="Text Box 5"/>
          <p:cNvSpPr txBox="1">
            <a:spLocks noChangeArrowheads="1"/>
          </p:cNvSpPr>
          <p:nvPr/>
        </p:nvSpPr>
        <p:spPr bwMode="auto">
          <a:xfrm>
            <a:off x="3657600" y="1628775"/>
            <a:ext cx="487521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defRPr/>
            </a:pPr>
            <a:r>
              <a:rPr lang="sl-SI" altLang="sl-SI" sz="3600" b="1" dirty="0">
                <a:solidFill>
                  <a:schemeClr val="accent6">
                    <a:lumMod val="75000"/>
                  </a:schemeClr>
                </a:solidFill>
                <a:effectLst>
                  <a:outerShdw blurRad="38100" dist="38100" dir="2700000" algn="tl">
                    <a:srgbClr val="FFFFFF"/>
                  </a:outerShdw>
                </a:effectLst>
                <a:latin typeface="Tahoma" pitchFamily="34" charset="0"/>
                <a:cs typeface="Arial" charset="0"/>
              </a:rPr>
              <a:t>Osnovne operacije metrologije</a:t>
            </a:r>
            <a:endParaRPr lang="sl-SI" altLang="sl-SI" sz="3600" b="1" dirty="0">
              <a:solidFill>
                <a:schemeClr val="accent6">
                  <a:lumMod val="75000"/>
                </a:schemeClr>
              </a:solidFill>
              <a:effectLst>
                <a:outerShdw blurRad="38100" dist="38100" dir="2700000" algn="tl">
                  <a:srgbClr val="FFFFFF"/>
                </a:outerShdw>
              </a:effectLst>
              <a:latin typeface="Tahoma" pitchFamily="34" charset="0"/>
            </a:endParaRPr>
          </a:p>
          <a:p>
            <a:pPr>
              <a:defRPr/>
            </a:pPr>
            <a:endParaRPr lang="sl-SI" altLang="sl-SI" sz="1800" dirty="0"/>
          </a:p>
          <a:p>
            <a:pPr>
              <a:defRPr/>
            </a:pPr>
            <a:endParaRPr lang="sl-SI" altLang="sl-SI" sz="1800" dirty="0"/>
          </a:p>
          <a:p>
            <a:pPr>
              <a:defRPr/>
            </a:pPr>
            <a:r>
              <a:rPr lang="sl-SI" altLang="sl-SI" sz="1800" b="1" dirty="0">
                <a:effectLst>
                  <a:outerShdw blurRad="38100" dist="38100" dir="2700000" algn="tl">
                    <a:srgbClr val="FFFFFF"/>
                  </a:outerShdw>
                </a:effectLst>
                <a:latin typeface="Tahoma" pitchFamily="34" charset="0"/>
                <a:cs typeface="Arial" charset="0"/>
              </a:rPr>
              <a:t>definicija</a:t>
            </a:r>
            <a:r>
              <a:rPr lang="sl-SI" altLang="sl-SI" sz="1200" dirty="0">
                <a:cs typeface="Times New Roman" pitchFamily="18" charset="0"/>
              </a:rPr>
              <a:t> – običajno abstrakten opis fizikalne veličine z navedbo vseh njenih bistvenih lastnosti.</a:t>
            </a:r>
            <a:endParaRPr lang="sl-SI" altLang="sl-SI" sz="1200" dirty="0"/>
          </a:p>
          <a:p>
            <a:pPr>
              <a:defRPr/>
            </a:pPr>
            <a:endParaRPr lang="sl-SI" altLang="sl-SI" sz="1200" dirty="0"/>
          </a:p>
          <a:p>
            <a:pPr>
              <a:defRPr/>
            </a:pPr>
            <a:r>
              <a:rPr lang="sl-SI" altLang="sl-SI" sz="1800" b="1" dirty="0">
                <a:effectLst>
                  <a:outerShdw blurRad="38100" dist="38100" dir="2700000" algn="tl">
                    <a:srgbClr val="FFFFFF"/>
                  </a:outerShdw>
                </a:effectLst>
                <a:latin typeface="Tahoma" pitchFamily="34" charset="0"/>
                <a:cs typeface="Arial" charset="0"/>
              </a:rPr>
              <a:t>realizacija</a:t>
            </a:r>
            <a:r>
              <a:rPr lang="sl-SI" altLang="sl-SI" sz="1200" dirty="0">
                <a:cs typeface="Arial" charset="0"/>
              </a:rPr>
              <a:t> – izvedba mednarodno dogovorjene abstraktne definicije enote.</a:t>
            </a:r>
            <a:endParaRPr lang="sl-SI" altLang="sl-SI" sz="1200" dirty="0"/>
          </a:p>
          <a:p>
            <a:pPr>
              <a:defRPr/>
            </a:pPr>
            <a:endParaRPr lang="sl-SI" altLang="sl-SI" sz="1200" dirty="0"/>
          </a:p>
          <a:p>
            <a:pPr>
              <a:defRPr/>
            </a:pPr>
            <a:r>
              <a:rPr lang="sl-SI" altLang="sl-SI" sz="1800" b="1" dirty="0">
                <a:effectLst>
                  <a:outerShdw blurRad="38100" dist="38100" dir="2700000" algn="tl">
                    <a:srgbClr val="FFFFFF"/>
                  </a:outerShdw>
                </a:effectLst>
                <a:latin typeface="Tahoma" pitchFamily="34" charset="0"/>
                <a:cs typeface="Arial" charset="0"/>
              </a:rPr>
              <a:t>vzdrževanje</a:t>
            </a:r>
            <a:r>
              <a:rPr lang="sl-SI" altLang="sl-SI" sz="1200" dirty="0">
                <a:cs typeface="Arial" charset="0"/>
              </a:rPr>
              <a:t> – proces vzdrževanja rezultatov realizacije enote s primarnimi etaloni.</a:t>
            </a:r>
            <a:endParaRPr lang="sl-SI" altLang="sl-SI" sz="1200" dirty="0"/>
          </a:p>
          <a:p>
            <a:pPr>
              <a:defRPr/>
            </a:pPr>
            <a:endParaRPr lang="sl-SI" altLang="sl-SI" sz="1200" dirty="0"/>
          </a:p>
          <a:p>
            <a:pPr>
              <a:defRPr/>
            </a:pPr>
            <a:r>
              <a:rPr lang="sl-SI" altLang="sl-SI" sz="1800" b="1" dirty="0" err="1">
                <a:effectLst>
                  <a:outerShdw blurRad="38100" dist="38100" dir="2700000" algn="tl">
                    <a:srgbClr val="FFFFFF"/>
                  </a:outerShdw>
                </a:effectLst>
                <a:latin typeface="Tahoma" pitchFamily="34" charset="0"/>
                <a:cs typeface="Arial" charset="0"/>
              </a:rPr>
              <a:t>diseminacija</a:t>
            </a:r>
            <a:r>
              <a:rPr lang="sl-SI" altLang="sl-SI" sz="1200" dirty="0">
                <a:cs typeface="Arial" charset="0"/>
              </a:rPr>
              <a:t> – postopek podajanja enote s </a:t>
            </a:r>
            <a:r>
              <a:rPr lang="sl-SI" altLang="sl-SI" sz="1200" dirty="0" err="1">
                <a:cs typeface="Arial" charset="0"/>
              </a:rPr>
              <a:t>sledljivostno</a:t>
            </a:r>
            <a:r>
              <a:rPr lang="sl-SI" altLang="sl-SI" sz="1200" dirty="0">
                <a:cs typeface="Arial" charset="0"/>
              </a:rPr>
              <a:t> verigo od primarne realizacije do uporabnika. V odvisnosti od narave veličine je lahko izvedena na številne načine, od transporta etalona ali etalonskih instrumentov do prenosa signalov na daljavo.</a:t>
            </a:r>
          </a:p>
          <a:p>
            <a:pPr>
              <a:defRPr/>
            </a:pPr>
            <a:r>
              <a:rPr lang="sl-SI" altLang="sl-SI" sz="1200" dirty="0">
                <a:latin typeface="Times New Roman" pitchFamily="18" charset="0"/>
              </a:rPr>
              <a:t> </a:t>
            </a:r>
          </a:p>
        </p:txBody>
      </p:sp>
      <p:pic>
        <p:nvPicPr>
          <p:cNvPr id="6"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max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2700" y="2276475"/>
            <a:ext cx="24574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539750" y="1484313"/>
            <a:ext cx="5791200" cy="45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dirty="0">
                <a:latin typeface="Dauphin" pitchFamily="18" charset="0"/>
                <a:cs typeface="Times New Roman" pitchFamily="18" charset="0"/>
              </a:rPr>
              <a:t>"</a:t>
            </a:r>
            <a:r>
              <a:rPr lang="sl-SI" altLang="sl-SI" sz="1600" dirty="0">
                <a:latin typeface="Book Antiqua" pitchFamily="18" charset="0"/>
                <a:cs typeface="Times New Roman" pitchFamily="18" charset="0"/>
              </a:rPr>
              <a:t>Navsezadnje, čeprav dimenzija in čas rotacije naše Zemlje v povezavi z našo trenutno zmožnostjo merjenj in primerjav izgledata konstantni, nista fizikalno dejstvo. Zemlja se lahko skrči zaradi ohlajevanja, lahko se poveča zaradi plasti meteoritov, ki padejo nanjo, in trajanje njene revolucije se lahko sčasoma skrajša, pa bo še vedno prav tako planet kot pred tem.</a:t>
            </a:r>
          </a:p>
          <a:p>
            <a:pPr eaLnBrk="1" hangingPunct="1">
              <a:spcBef>
                <a:spcPct val="0"/>
              </a:spcBef>
              <a:buFontTx/>
              <a:buNone/>
            </a:pPr>
            <a:r>
              <a:rPr lang="sl-SI" altLang="sl-SI" sz="1600" dirty="0">
                <a:latin typeface="Book Antiqua" pitchFamily="18" charset="0"/>
                <a:cs typeface="Times New Roman" pitchFamily="18" charset="0"/>
              </a:rPr>
              <a:t> </a:t>
            </a:r>
          </a:p>
          <a:p>
            <a:pPr eaLnBrk="1" hangingPunct="1">
              <a:spcBef>
                <a:spcPct val="0"/>
              </a:spcBef>
              <a:buFontTx/>
              <a:buNone/>
            </a:pPr>
            <a:r>
              <a:rPr lang="sl-SI" altLang="sl-SI" sz="1600" dirty="0">
                <a:latin typeface="Book Antiqua" pitchFamily="18" charset="0"/>
                <a:cs typeface="Times New Roman" pitchFamily="18" charset="0"/>
              </a:rPr>
              <a:t>Toda če pogledamo molekulo, recimo vodik, lahko ugotovimo, da če bi le za odtenek spremenili njeno maso in frekvenco oscilacije, to ne bi bila več molekula vodika.</a:t>
            </a:r>
          </a:p>
          <a:p>
            <a:pPr eaLnBrk="1" hangingPunct="1">
              <a:spcBef>
                <a:spcPct val="0"/>
              </a:spcBef>
              <a:buFontTx/>
              <a:buNone/>
            </a:pPr>
            <a:r>
              <a:rPr lang="sl-SI" altLang="sl-SI" sz="1600" dirty="0">
                <a:latin typeface="Book Antiqua" pitchFamily="18" charset="0"/>
                <a:cs typeface="Times New Roman" pitchFamily="18" charset="0"/>
              </a:rPr>
              <a:t> </a:t>
            </a:r>
          </a:p>
          <a:p>
            <a:pPr eaLnBrk="1" hangingPunct="1">
              <a:spcBef>
                <a:spcPct val="0"/>
              </a:spcBef>
              <a:buFontTx/>
              <a:buNone/>
            </a:pPr>
            <a:r>
              <a:rPr lang="sl-SI" altLang="sl-SI" sz="1600" b="1" dirty="0">
                <a:solidFill>
                  <a:srgbClr val="FF9933"/>
                </a:solidFill>
                <a:latin typeface="Book Antiqua" pitchFamily="18" charset="0"/>
                <a:cs typeface="Times New Roman" pitchFamily="18" charset="0"/>
              </a:rPr>
              <a:t>Če torej želimo dobiti etalone za dolžino, čas in maso, ki bodo stalni, jih moramo namesto v dimenziji, masi in gibanju našega planeta iskati v dimenzijah, absolutni masi in frekvenci oscilacij večnih in nespremenljivih in vedno popolnoma enakih molekulah</a:t>
            </a:r>
            <a:r>
              <a:rPr lang="sl-SI" altLang="sl-SI" sz="1600" dirty="0">
                <a:latin typeface="Book Antiqua" pitchFamily="18" charset="0"/>
                <a:cs typeface="Times New Roman" pitchFamily="18" charset="0"/>
              </a:rPr>
              <a:t>."</a:t>
            </a:r>
            <a:r>
              <a:rPr lang="en-GB" altLang="sl-SI" sz="1600" dirty="0">
                <a:latin typeface="Book Antiqua" pitchFamily="18" charset="0"/>
                <a:cs typeface="Times New Roman" pitchFamily="18" charset="0"/>
              </a:rPr>
              <a:t> </a:t>
            </a:r>
            <a:endParaRPr lang="sl-SI" altLang="sl-SI" sz="1600" dirty="0">
              <a:latin typeface="Book Antiqua" pitchFamily="18" charset="0"/>
              <a:cs typeface="Times New Roman" pitchFamily="18" charset="0"/>
            </a:endParaRPr>
          </a:p>
          <a:p>
            <a:pPr eaLnBrk="1" hangingPunct="1">
              <a:spcBef>
                <a:spcPct val="0"/>
              </a:spcBef>
              <a:buFontTx/>
              <a:buNone/>
            </a:pPr>
            <a:r>
              <a:rPr lang="en-GB" altLang="sl-SI" sz="1800" dirty="0">
                <a:latin typeface="Book Antiqua" pitchFamily="18" charset="0"/>
                <a:cs typeface="Times New Roman" pitchFamily="18" charset="0"/>
              </a:rPr>
              <a:t> </a:t>
            </a:r>
            <a:endParaRPr lang="sl-SI" altLang="sl-SI" sz="1800" dirty="0">
              <a:latin typeface="Book Antiqua" pitchFamily="18" charset="0"/>
            </a:endParaRPr>
          </a:p>
        </p:txBody>
      </p:sp>
      <p:sp>
        <p:nvSpPr>
          <p:cNvPr id="96260" name="Rectangle 4"/>
          <p:cNvSpPr>
            <a:spLocks noChangeArrowheads="1"/>
          </p:cNvSpPr>
          <p:nvPr/>
        </p:nvSpPr>
        <p:spPr bwMode="auto">
          <a:xfrm>
            <a:off x="6227763" y="5445125"/>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600" b="1">
                <a:latin typeface="Book Antiqua" pitchFamily="18" charset="0"/>
                <a:cs typeface="Times New Roman" pitchFamily="18" charset="0"/>
              </a:rPr>
              <a:t>James Clerk Maxwell, 1870</a:t>
            </a:r>
            <a:r>
              <a:rPr lang="sl-SI" altLang="sl-SI" sz="2400">
                <a:latin typeface="Times New Roman" pitchFamily="18" charset="0"/>
              </a:rPr>
              <a:t> </a:t>
            </a:r>
          </a:p>
        </p:txBody>
      </p:sp>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7283" name="Text Box 3"/>
          <p:cNvSpPr txBox="1">
            <a:spLocks noChangeArrowheads="1"/>
          </p:cNvSpPr>
          <p:nvPr/>
        </p:nvSpPr>
        <p:spPr bwMode="auto">
          <a:xfrm>
            <a:off x="179388" y="5589588"/>
            <a:ext cx="426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dirty="0"/>
              <a:t>sodobna metrologija temelji na fizikalnih konstantah</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pic>
        <p:nvPicPr>
          <p:cNvPr id="97284"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62162" y="620688"/>
            <a:ext cx="6624638" cy="597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7283" name="Text Box 3"/>
          <p:cNvSpPr txBox="1">
            <a:spLocks noChangeArrowheads="1"/>
          </p:cNvSpPr>
          <p:nvPr/>
        </p:nvSpPr>
        <p:spPr bwMode="auto">
          <a:xfrm>
            <a:off x="4572000" y="5882732"/>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dirty="0" err="1"/>
              <a:t>Redefinicja</a:t>
            </a:r>
            <a:r>
              <a:rPr lang="sl-SI" altLang="sl-SI" sz="1800" dirty="0"/>
              <a:t> SI sistema in vključenih fizikalnih konstant (2019)</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pic>
        <p:nvPicPr>
          <p:cNvPr id="97284"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9834" y="1700808"/>
            <a:ext cx="3387788" cy="30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ka 1"/>
          <p:cNvPicPr>
            <a:picLocks noChangeAspect="1"/>
          </p:cNvPicPr>
          <p:nvPr/>
        </p:nvPicPr>
        <p:blipFill>
          <a:blip r:embed="rId6"/>
          <a:stretch>
            <a:fillRect/>
          </a:stretch>
        </p:blipFill>
        <p:spPr>
          <a:xfrm>
            <a:off x="3914655" y="1052736"/>
            <a:ext cx="4825837" cy="4458122"/>
          </a:xfrm>
          <a:prstGeom prst="rect">
            <a:avLst/>
          </a:prstGeom>
        </p:spPr>
      </p:pic>
    </p:spTree>
    <p:extLst>
      <p:ext uri="{BB962C8B-B14F-4D97-AF65-F5344CB8AC3E}">
        <p14:creationId xmlns:p14="http://schemas.microsoft.com/office/powerpoint/2010/main" val="1223373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43175"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8307" name="Text Box 3"/>
          <p:cNvSpPr txBox="1">
            <a:spLocks noChangeArrowheads="1"/>
          </p:cNvSpPr>
          <p:nvPr/>
        </p:nvSpPr>
        <p:spPr bwMode="auto">
          <a:xfrm>
            <a:off x="1908175" y="4941888"/>
            <a:ext cx="51974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dirty="0">
                <a:latin typeface="Arial" charset="0"/>
                <a:cs typeface="Arial" charset="0"/>
              </a:rPr>
              <a:t>Spreminjanje relativne negotovosti posameznih osnovnih fizikalnih konstant v odvisnosti od časa </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graphicFrame>
        <p:nvGraphicFramePr>
          <p:cNvPr id="98714" name="Tabela 98713"/>
          <p:cNvGraphicFramePr>
            <a:graphicFrameLocks noGrp="1"/>
          </p:cNvGraphicFramePr>
          <p:nvPr>
            <p:extLst>
              <p:ext uri="{D42A27DB-BD31-4B8C-83A1-F6EECF244321}">
                <p14:modId xmlns:p14="http://schemas.microsoft.com/office/powerpoint/2010/main" val="3108201466"/>
              </p:ext>
            </p:extLst>
          </p:nvPr>
        </p:nvGraphicFramePr>
        <p:xfrm>
          <a:off x="899592" y="2060848"/>
          <a:ext cx="7560840" cy="2594813"/>
        </p:xfrm>
        <a:graphic>
          <a:graphicData uri="http://schemas.openxmlformats.org/drawingml/2006/table">
            <a:tbl>
              <a:tblPr>
                <a:tableStyleId>{5C22544A-7EE6-4342-B048-85BDC9FD1C3A}</a:tableStyleId>
              </a:tblPr>
              <a:tblGrid>
                <a:gridCol w="797488">
                  <a:extLst>
                    <a:ext uri="{9D8B030D-6E8A-4147-A177-3AD203B41FA5}">
                      <a16:colId xmlns:a16="http://schemas.microsoft.com/office/drawing/2014/main" val="2769786838"/>
                    </a:ext>
                  </a:extLst>
                </a:gridCol>
                <a:gridCol w="1943998">
                  <a:extLst>
                    <a:ext uri="{9D8B030D-6E8A-4147-A177-3AD203B41FA5}">
                      <a16:colId xmlns:a16="http://schemas.microsoft.com/office/drawing/2014/main" val="2129011360"/>
                    </a:ext>
                  </a:extLst>
                </a:gridCol>
                <a:gridCol w="1815865">
                  <a:extLst>
                    <a:ext uri="{9D8B030D-6E8A-4147-A177-3AD203B41FA5}">
                      <a16:colId xmlns:a16="http://schemas.microsoft.com/office/drawing/2014/main" val="1394869715"/>
                    </a:ext>
                  </a:extLst>
                </a:gridCol>
                <a:gridCol w="993513">
                  <a:extLst>
                    <a:ext uri="{9D8B030D-6E8A-4147-A177-3AD203B41FA5}">
                      <a16:colId xmlns:a16="http://schemas.microsoft.com/office/drawing/2014/main" val="1976586647"/>
                    </a:ext>
                  </a:extLst>
                </a:gridCol>
                <a:gridCol w="993513">
                  <a:extLst>
                    <a:ext uri="{9D8B030D-6E8A-4147-A177-3AD203B41FA5}">
                      <a16:colId xmlns:a16="http://schemas.microsoft.com/office/drawing/2014/main" val="1763399039"/>
                    </a:ext>
                  </a:extLst>
                </a:gridCol>
                <a:gridCol w="1016463">
                  <a:extLst>
                    <a:ext uri="{9D8B030D-6E8A-4147-A177-3AD203B41FA5}">
                      <a16:colId xmlns:a16="http://schemas.microsoft.com/office/drawing/2014/main" val="1266054698"/>
                    </a:ext>
                  </a:extLst>
                </a:gridCol>
              </a:tblGrid>
              <a:tr h="598803">
                <a:tc>
                  <a:txBody>
                    <a:bodyPr/>
                    <a:lstStyle/>
                    <a:p>
                      <a:pPr algn="ctr">
                        <a:spcAft>
                          <a:spcPts val="0"/>
                        </a:spcAft>
                      </a:pPr>
                      <a:r>
                        <a:rPr lang="sl-SI" sz="1200">
                          <a:effectLst/>
                        </a:rPr>
                        <a:t> </a:t>
                      </a:r>
                    </a:p>
                    <a:p>
                      <a:pPr marL="154940" indent="-154940" algn="ctr">
                        <a:spcAft>
                          <a:spcPts val="0"/>
                        </a:spcAft>
                      </a:pPr>
                      <a:r>
                        <a:rPr lang="sl-SI" sz="1200">
                          <a:effectLst/>
                        </a:rPr>
                        <a:t>konstanta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ime konstante</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a:effectLst/>
                        </a:rPr>
                        <a:t> </a:t>
                      </a:r>
                    </a:p>
                    <a:p>
                      <a:pPr algn="ctr">
                        <a:spcAft>
                          <a:spcPts val="0"/>
                        </a:spcAft>
                      </a:pPr>
                      <a:r>
                        <a:rPr lang="sl-SI" sz="1200">
                          <a:effectLst/>
                        </a:rPr>
                        <a:t>vrednost (1998)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negotovost</a:t>
                      </a:r>
                    </a:p>
                    <a:p>
                      <a:pPr algn="ctr">
                        <a:spcAft>
                          <a:spcPts val="0"/>
                        </a:spcAft>
                      </a:pPr>
                      <a:r>
                        <a:rPr lang="sl-SI" sz="1200" dirty="0">
                          <a:effectLst/>
                        </a:rPr>
                        <a:t>w(</a:t>
                      </a:r>
                      <a:r>
                        <a:rPr lang="sl-SI" sz="1200" dirty="0">
                          <a:solidFill>
                            <a:srgbClr val="FF0000"/>
                          </a:solidFill>
                          <a:effectLst/>
                        </a:rPr>
                        <a:t>1965</a:t>
                      </a:r>
                      <a:r>
                        <a:rPr lang="sl-SI" sz="1200" dirty="0">
                          <a:effectLst/>
                        </a:rPr>
                        <a:t>)</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negotovost</a:t>
                      </a:r>
                    </a:p>
                    <a:p>
                      <a:pPr algn="ctr">
                        <a:spcAft>
                          <a:spcPts val="0"/>
                        </a:spcAft>
                      </a:pPr>
                      <a:r>
                        <a:rPr lang="sl-SI" sz="1200" dirty="0">
                          <a:effectLst/>
                        </a:rPr>
                        <a:t>w(</a:t>
                      </a:r>
                      <a:r>
                        <a:rPr lang="sl-SI" sz="1200" dirty="0">
                          <a:solidFill>
                            <a:srgbClr val="FF0000"/>
                          </a:solidFill>
                          <a:effectLst/>
                        </a:rPr>
                        <a:t>1998</a:t>
                      </a:r>
                      <a:r>
                        <a:rPr lang="sl-SI" sz="1200" dirty="0">
                          <a:effectLst/>
                        </a:rPr>
                        <a:t>)</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negotovost</a:t>
                      </a:r>
                    </a:p>
                    <a:p>
                      <a:pPr algn="ctr">
                        <a:spcAft>
                          <a:spcPts val="0"/>
                        </a:spcAft>
                      </a:pPr>
                      <a:r>
                        <a:rPr lang="sl-SI" sz="1200" dirty="0">
                          <a:effectLst/>
                        </a:rPr>
                        <a:t>w(</a:t>
                      </a:r>
                      <a:r>
                        <a:rPr lang="sl-SI" sz="1200" dirty="0">
                          <a:solidFill>
                            <a:srgbClr val="FF0000"/>
                          </a:solidFill>
                          <a:effectLst/>
                        </a:rPr>
                        <a:t>2019</a:t>
                      </a:r>
                      <a:r>
                        <a:rPr lang="sl-SI" sz="1200" dirty="0">
                          <a:effectLst/>
                        </a:rPr>
                        <a:t>)</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698782479"/>
                  </a:ext>
                </a:extLst>
              </a:tr>
              <a:tr h="199601">
                <a:tc>
                  <a:txBody>
                    <a:bodyPr/>
                    <a:lstStyle/>
                    <a:p>
                      <a:pPr algn="ctr">
                        <a:spcAft>
                          <a:spcPts val="0"/>
                        </a:spcAft>
                      </a:pPr>
                      <a:r>
                        <a:rPr lang="sl-SI" sz="1200">
                          <a:effectLst/>
                        </a:rPr>
                        <a:t>R</a:t>
                      </a:r>
                      <a:r>
                        <a:rPr lang="sl-SI" sz="1200" baseline="-25000">
                          <a:effectLst/>
                          <a:sym typeface="Symbol" panose="05050102010706020507" pitchFamily="18" charset="2"/>
                        </a:rPr>
                        <a:t></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Rydbergova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10973731,568549 /m</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9,1×10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7,6×10</a:t>
                      </a:r>
                      <a:r>
                        <a:rPr lang="sl-SI" sz="1200" baseline="30000">
                          <a:effectLst/>
                        </a:rPr>
                        <a:t>-12</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7,6×10</a:t>
                      </a:r>
                      <a:r>
                        <a:rPr lang="sl-SI" sz="1200" baseline="30000">
                          <a:effectLst/>
                        </a:rPr>
                        <a:t>-12</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329757630"/>
                  </a:ext>
                </a:extLst>
              </a:tr>
              <a:tr h="199601">
                <a:tc>
                  <a:txBody>
                    <a:bodyPr/>
                    <a:lstStyle/>
                    <a:p>
                      <a:pPr algn="ctr">
                        <a:spcAft>
                          <a:spcPts val="0"/>
                        </a:spcAft>
                      </a:pPr>
                      <a:r>
                        <a:rPr lang="sl-SI" sz="1200">
                          <a:effectLst/>
                        </a:rPr>
                        <a:t>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fine strukture</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7,297352533×10</a:t>
                      </a:r>
                      <a:r>
                        <a:rPr lang="sl-SI" sz="1200" baseline="30000">
                          <a:effectLst/>
                        </a:rPr>
                        <a:t>-3</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4,4×10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3,7×10</a:t>
                      </a:r>
                      <a:r>
                        <a:rPr lang="sl-SI" sz="1200" baseline="30000">
                          <a:effectLst/>
                        </a:rPr>
                        <a:t>-9</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3,7×10</a:t>
                      </a:r>
                      <a:r>
                        <a:rPr lang="sl-SI" sz="1200" baseline="30000">
                          <a:effectLst/>
                        </a:rPr>
                        <a:t>-9</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371957889"/>
                  </a:ext>
                </a:extLst>
              </a:tr>
              <a:tr h="199601">
                <a:tc>
                  <a:txBody>
                    <a:bodyPr/>
                    <a:lstStyle/>
                    <a:p>
                      <a:pPr algn="ctr">
                        <a:spcAft>
                          <a:spcPts val="0"/>
                        </a:spcAft>
                      </a:pPr>
                      <a:r>
                        <a:rPr lang="sl-SI" sz="1200">
                          <a:effectLst/>
                        </a:rPr>
                        <a:t>h</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Planckova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6,62606876×10</a:t>
                      </a:r>
                      <a:r>
                        <a:rPr lang="sl-SI" sz="1200" baseline="30000">
                          <a:effectLst/>
                        </a:rPr>
                        <a:t>-34</a:t>
                      </a:r>
                      <a:r>
                        <a:rPr lang="sl-SI" sz="1200">
                          <a:effectLst/>
                        </a:rPr>
                        <a:t> Js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2,4×10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7,8×10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721169688"/>
                  </a:ext>
                </a:extLst>
              </a:tr>
              <a:tr h="199601">
                <a:tc>
                  <a:txBody>
                    <a:bodyPr/>
                    <a:lstStyle/>
                    <a:p>
                      <a:pPr algn="ctr">
                        <a:spcAft>
                          <a:spcPts val="0"/>
                        </a:spcAft>
                      </a:pPr>
                      <a:r>
                        <a:rPr lang="sl-SI" sz="1200">
                          <a:effectLst/>
                        </a:rPr>
                        <a:t>e</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osnovni naboj</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1,602176462×10</a:t>
                      </a:r>
                      <a:r>
                        <a:rPr lang="sl-SI" sz="1200" baseline="30000">
                          <a:effectLst/>
                        </a:rPr>
                        <a:t>-19 </a:t>
                      </a:r>
                      <a:r>
                        <a:rPr lang="sl-SI" sz="1200">
                          <a:effectLst/>
                        </a:rPr>
                        <a:t>As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1,2×10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3,9×10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15472921"/>
                  </a:ext>
                </a:extLst>
              </a:tr>
              <a:tr h="199601">
                <a:tc>
                  <a:txBody>
                    <a:bodyPr/>
                    <a:lstStyle/>
                    <a:p>
                      <a:pPr algn="ctr">
                        <a:spcAft>
                          <a:spcPts val="0"/>
                        </a:spcAft>
                      </a:pPr>
                      <a:r>
                        <a:rPr lang="sl-SI" sz="1200">
                          <a:effectLst/>
                        </a:rPr>
                        <a:t>m</a:t>
                      </a:r>
                      <a:r>
                        <a:rPr lang="sl-SI" sz="1200" baseline="-25000">
                          <a:effectLst/>
                        </a:rPr>
                        <a:t>e</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masa elektrona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9,10938188×10</a:t>
                      </a:r>
                      <a:r>
                        <a:rPr lang="sl-SI" sz="1200" baseline="30000">
                          <a:effectLst/>
                        </a:rPr>
                        <a:t>-31</a:t>
                      </a:r>
                      <a:r>
                        <a:rPr lang="sl-SI" sz="1200">
                          <a:effectLst/>
                        </a:rPr>
                        <a:t> kg</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1,4×10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4820155"/>
                  </a:ext>
                </a:extLst>
              </a:tr>
              <a:tr h="199601">
                <a:tc>
                  <a:txBody>
                    <a:bodyPr/>
                    <a:lstStyle/>
                    <a:p>
                      <a:pPr algn="ctr">
                        <a:spcAft>
                          <a:spcPts val="0"/>
                        </a:spcAft>
                      </a:pPr>
                      <a:r>
                        <a:rPr lang="sl-SI" sz="1200">
                          <a:effectLst/>
                        </a:rPr>
                        <a:t>N</a:t>
                      </a:r>
                      <a:r>
                        <a:rPr lang="sl-SI" sz="1200" baseline="-25000">
                          <a:effectLst/>
                        </a:rPr>
                        <a:t>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Avogadrovo število</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6,02214199×10</a:t>
                      </a:r>
                      <a:r>
                        <a:rPr lang="sl-SI" sz="1200" baseline="30000">
                          <a:effectLst/>
                        </a:rPr>
                        <a:t>23</a:t>
                      </a:r>
                      <a:r>
                        <a:rPr lang="sl-SI" sz="1200">
                          <a:effectLst/>
                        </a:rPr>
                        <a:t> /mol</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1,5×10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2628590"/>
                  </a:ext>
                </a:extLst>
              </a:tr>
              <a:tr h="199601">
                <a:tc>
                  <a:txBody>
                    <a:bodyPr/>
                    <a:lstStyle/>
                    <a:p>
                      <a:pPr algn="ctr">
                        <a:spcAft>
                          <a:spcPts val="0"/>
                        </a:spcAft>
                      </a:pPr>
                      <a:r>
                        <a:rPr lang="sl-SI" sz="1200">
                          <a:effectLst/>
                        </a:rPr>
                        <a:t>R</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molarna plinska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8,314472 J/mol/K</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4,2×10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1,7×10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1,7×10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25131801"/>
                  </a:ext>
                </a:extLst>
              </a:tr>
              <a:tr h="199601">
                <a:tc>
                  <a:txBody>
                    <a:bodyPr/>
                    <a:lstStyle/>
                    <a:p>
                      <a:pPr algn="ctr">
                        <a:spcAft>
                          <a:spcPts val="0"/>
                        </a:spcAft>
                      </a:pPr>
                      <a:r>
                        <a:rPr lang="sl-SI" sz="1200">
                          <a:effectLst/>
                        </a:rPr>
                        <a:t>k</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Boltzmannova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1,3806503×10</a:t>
                      </a:r>
                      <a:r>
                        <a:rPr lang="sl-SI" sz="1200" baseline="30000">
                          <a:effectLst/>
                        </a:rPr>
                        <a:t>-23</a:t>
                      </a:r>
                      <a:r>
                        <a:rPr lang="sl-SI" sz="1200">
                          <a:effectLst/>
                        </a:rPr>
                        <a:t> J/K</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4,3×10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1,7×10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33502034"/>
                  </a:ext>
                </a:extLst>
              </a:tr>
              <a:tr h="199601">
                <a:tc>
                  <a:txBody>
                    <a:bodyPr/>
                    <a:lstStyle/>
                    <a:p>
                      <a:pPr algn="ctr">
                        <a:spcAft>
                          <a:spcPts val="0"/>
                        </a:spcAft>
                      </a:pPr>
                      <a:r>
                        <a:rPr lang="sl-SI" sz="1200">
                          <a:effectLst/>
                        </a:rPr>
                        <a:t>G</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Newtonska gravitacijska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6,673×10</a:t>
                      </a:r>
                      <a:r>
                        <a:rPr lang="sl-SI" sz="1200" baseline="30000">
                          <a:effectLst/>
                        </a:rPr>
                        <a:t>-11</a:t>
                      </a:r>
                      <a:r>
                        <a:rPr lang="sl-SI" sz="1200">
                          <a:effectLst/>
                        </a:rPr>
                        <a:t> m</a:t>
                      </a:r>
                      <a:r>
                        <a:rPr lang="sl-SI" sz="1200" baseline="30000">
                          <a:effectLst/>
                        </a:rPr>
                        <a:t>3</a:t>
                      </a:r>
                      <a:r>
                        <a:rPr lang="sl-SI" sz="1200">
                          <a:effectLst/>
                        </a:rPr>
                        <a:t>/kg/s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7,5×10</a:t>
                      </a:r>
                      <a:r>
                        <a:rPr lang="sl-SI" sz="1200" baseline="30000">
                          <a:effectLst/>
                        </a:rPr>
                        <a:t>-4</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1,5×10</a:t>
                      </a:r>
                      <a:r>
                        <a:rPr lang="sl-SI" sz="1200" baseline="30000">
                          <a:effectLst/>
                        </a:rPr>
                        <a:t>-3</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1,5×10</a:t>
                      </a:r>
                      <a:r>
                        <a:rPr lang="sl-SI" sz="1200" baseline="30000">
                          <a:effectLst/>
                        </a:rPr>
                        <a:t>-3</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111097814"/>
                  </a:ext>
                </a:extLst>
              </a:tr>
              <a:tr h="199601">
                <a:tc>
                  <a:txBody>
                    <a:bodyPr/>
                    <a:lstStyle/>
                    <a:p>
                      <a:pPr algn="ctr">
                        <a:spcAft>
                          <a:spcPts val="0"/>
                        </a:spcAft>
                      </a:pPr>
                      <a:r>
                        <a:rPr lang="sl-SI" sz="1200">
                          <a:effectLst/>
                        </a:rPr>
                        <a:t>c</a:t>
                      </a:r>
                      <a:r>
                        <a:rPr lang="sl-SI" sz="1200" baseline="-25000">
                          <a:effectLst/>
                        </a:rPr>
                        <a:t>0</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Svetlobna hitrost</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299792458 m/s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4,0×10</a:t>
                      </a:r>
                      <a:r>
                        <a:rPr lang="sl-SI" sz="1200" baseline="30000">
                          <a:effectLst/>
                        </a:rPr>
                        <a:t>-9</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9153784"/>
                  </a:ext>
                </a:extLst>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2857500" y="1985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41315" name="Text Box 3"/>
          <p:cNvSpPr txBox="1">
            <a:spLocks noChangeArrowheads="1"/>
          </p:cNvSpPr>
          <p:nvPr/>
        </p:nvSpPr>
        <p:spPr bwMode="auto">
          <a:xfrm>
            <a:off x="381000" y="5943600"/>
            <a:ext cx="8370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1800" b="1">
                <a:effectLst>
                  <a:outerShdw blurRad="38100" dist="38100" dir="2700000" algn="tl">
                    <a:srgbClr val="FFFFFF"/>
                  </a:outerShdw>
                </a:effectLst>
                <a:latin typeface="Arial" charset="0"/>
                <a:cs typeface="Arial" charset="0"/>
              </a:rPr>
              <a:t>Izboljševanje merilne negotovosti etalonov s časom in prenos v industrijo</a:t>
            </a:r>
            <a:r>
              <a:rPr lang="sl-SI" altLang="sl-SI" sz="2400" b="1">
                <a:effectLst>
                  <a:outerShdw blurRad="38100" dist="38100" dir="2700000" algn="tl">
                    <a:srgbClr val="FFFFFF"/>
                  </a:outerShdw>
                </a:effectLst>
                <a:latin typeface="Arial" charset="0"/>
                <a:cs typeface="Arial" charset="0"/>
              </a:rPr>
              <a:t>.</a:t>
            </a:r>
            <a:r>
              <a:rPr lang="sl-SI" altLang="sl-SI" sz="2400" b="1">
                <a:effectLst>
                  <a:outerShdw blurRad="38100" dist="38100" dir="2700000" algn="tl">
                    <a:srgbClr val="FFFFFF"/>
                  </a:outerShdw>
                </a:effectLst>
                <a:latin typeface="Times New Roman" pitchFamily="18" charset="0"/>
              </a:rPr>
              <a:t> </a:t>
            </a: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1588" y="1133475"/>
            <a:ext cx="66008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259632" y="1844824"/>
            <a:ext cx="6552728" cy="3477875"/>
          </a:xfrm>
          <a:prstGeom prst="rect">
            <a:avLst/>
          </a:prstGeom>
          <a:noFill/>
        </p:spPr>
        <p:txBody>
          <a:bodyPr wrap="square" rtlCol="0">
            <a:spAutoFit/>
          </a:bodyPr>
          <a:lstStyle/>
          <a:p>
            <a:pPr algn="ctr"/>
            <a:r>
              <a:rPr lang="sl-SI" sz="4400" b="1" dirty="0">
                <a:solidFill>
                  <a:schemeClr val="accent6">
                    <a:lumMod val="75000"/>
                  </a:schemeClr>
                </a:solidFill>
              </a:rPr>
              <a:t>Definicije in realizacije osnovnih SI enot</a:t>
            </a:r>
          </a:p>
          <a:p>
            <a:pPr algn="ctr"/>
            <a:endParaRPr lang="sl-SI" sz="4400" b="1" dirty="0">
              <a:solidFill>
                <a:schemeClr val="accent6">
                  <a:lumMod val="75000"/>
                </a:schemeClr>
              </a:solidFill>
            </a:endParaRPr>
          </a:p>
          <a:p>
            <a:pPr algn="ctr"/>
            <a:r>
              <a:rPr lang="sl-SI" sz="4400" b="1" dirty="0">
                <a:solidFill>
                  <a:schemeClr val="accent6">
                    <a:lumMod val="75000"/>
                  </a:schemeClr>
                </a:solidFill>
              </a:rPr>
              <a:t>2018</a:t>
            </a:r>
          </a:p>
          <a:p>
            <a:pPr algn="ctr"/>
            <a:r>
              <a:rPr lang="sl-SI" sz="3600" b="1" dirty="0">
                <a:solidFill>
                  <a:schemeClr val="bg1">
                    <a:lumMod val="50000"/>
                  </a:schemeClr>
                </a:solidFill>
              </a:rPr>
              <a:t>(pred redefinicijo)</a:t>
            </a:r>
          </a:p>
        </p:txBody>
      </p:sp>
      <p:pic>
        <p:nvPicPr>
          <p:cNvPr id="3"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4"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22516826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938338"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00355" name="Rectangle 3"/>
          <p:cNvSpPr>
            <a:spLocks noChangeArrowheads="1"/>
          </p:cNvSpPr>
          <p:nvPr/>
        </p:nvSpPr>
        <p:spPr bwMode="auto">
          <a:xfrm>
            <a:off x="1938338" y="1309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00356" name="Rectangle 4"/>
          <p:cNvSpPr>
            <a:spLocks noChangeArrowheads="1"/>
          </p:cNvSpPr>
          <p:nvPr/>
        </p:nvSpPr>
        <p:spPr bwMode="auto">
          <a:xfrm>
            <a:off x="3390900" y="2357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0035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81200" y="1285875"/>
            <a:ext cx="6846888" cy="5332413"/>
          </a:xfrm>
          <a:prstGeom prst="rect">
            <a:avLst/>
          </a:prstGeom>
          <a:solidFill>
            <a:schemeClr val="accent6">
              <a:lumMod val="20000"/>
              <a:lumOff val="80000"/>
            </a:schemeClr>
          </a:solidFill>
          <a:ln>
            <a:noFill/>
          </a:ln>
          <a:effectLst/>
        </p:spPr>
      </p:pic>
      <p:sp>
        <p:nvSpPr>
          <p:cNvPr id="100358" name="Text Box 6"/>
          <p:cNvSpPr txBox="1">
            <a:spLocks noChangeArrowheads="1"/>
          </p:cNvSpPr>
          <p:nvPr/>
        </p:nvSpPr>
        <p:spPr bwMode="auto">
          <a:xfrm>
            <a:off x="2627313" y="765175"/>
            <a:ext cx="3379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rPr>
              <a:t>SI definicije (do 2019)</a:t>
            </a:r>
          </a:p>
        </p:txBody>
      </p:sp>
      <p:pic>
        <p:nvPicPr>
          <p:cNvPr id="10035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544" y="1412776"/>
            <a:ext cx="1269026" cy="115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9"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10" name="Group 2"/>
          <p:cNvGraphicFramePr>
            <a:graphicFrameLocks noGrp="1"/>
          </p:cNvGraphicFramePr>
          <p:nvPr>
            <p:extLst>
              <p:ext uri="{D42A27DB-BD31-4B8C-83A1-F6EECF244321}">
                <p14:modId xmlns:p14="http://schemas.microsoft.com/office/powerpoint/2010/main" val="1749643951"/>
              </p:ext>
            </p:extLst>
          </p:nvPr>
        </p:nvGraphicFramePr>
        <p:xfrm>
          <a:off x="827088" y="1412875"/>
          <a:ext cx="6913562" cy="1223963"/>
        </p:xfrm>
        <a:graphic>
          <a:graphicData uri="http://schemas.openxmlformats.org/drawingml/2006/table">
            <a:tbl>
              <a:tblPr/>
              <a:tblGrid>
                <a:gridCol w="6464300">
                  <a:extLst>
                    <a:ext uri="{9D8B030D-6E8A-4147-A177-3AD203B41FA5}">
                      <a16:colId xmlns:a16="http://schemas.microsoft.com/office/drawing/2014/main" val="20000"/>
                    </a:ext>
                  </a:extLst>
                </a:gridCol>
                <a:gridCol w="449262">
                  <a:extLst>
                    <a:ext uri="{9D8B030D-6E8A-4147-A177-3AD203B41FA5}">
                      <a16:colId xmlns:a16="http://schemas.microsoft.com/office/drawing/2014/main" val="20001"/>
                    </a:ext>
                  </a:extLst>
                </a:gridCol>
              </a:tblGrid>
              <a:tr h="122396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sl-SI" sz="1700" b="1" i="0" u="none" strike="noStrike" cap="none" normalizeH="0" baseline="0" dirty="0">
                          <a:ln>
                            <a:noFill/>
                          </a:ln>
                          <a:solidFill>
                            <a:schemeClr val="tx1"/>
                          </a:solidFill>
                          <a:effectLst/>
                          <a:latin typeface="Arial" charset="0"/>
                          <a:cs typeface="Times New Roman" pitchFamily="18" charset="0"/>
                        </a:rPr>
                        <a:t>Tipična realizacija osnovnih enot (2018)</a:t>
                      </a:r>
                      <a:endParaRPr kumimoji="0" lang="en-GB" altLang="sl-SI" sz="1700" b="1" i="0" u="none" strike="noStrike" cap="none" normalizeH="0" baseline="0" dirty="0">
                        <a:ln>
                          <a:noFill/>
                        </a:ln>
                        <a:solidFill>
                          <a:schemeClr val="tx1"/>
                        </a:solidFill>
                        <a:effectLst/>
                        <a:latin typeface="Arial" charset="0"/>
                        <a:cs typeface="Times New Roman" pitchFamily="18" charset="0"/>
                      </a:endParaRPr>
                    </a:p>
                  </a:txBody>
                  <a:tcP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altLang="sl-SI" sz="2800" b="0" i="0" u="none" strike="noStrike" cap="none" normalizeH="0" baseline="0" dirty="0">
                        <a:ln>
                          <a:noFill/>
                        </a:ln>
                        <a:solidFill>
                          <a:schemeClr val="tx1"/>
                        </a:solidFill>
                        <a:effectLst/>
                        <a:latin typeface="Trebuchet MS"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45417" name="Group 9"/>
          <p:cNvGraphicFramePr>
            <a:graphicFrameLocks noGrp="1"/>
          </p:cNvGraphicFramePr>
          <p:nvPr/>
        </p:nvGraphicFramePr>
        <p:xfrm>
          <a:off x="2843213" y="2060575"/>
          <a:ext cx="2736850" cy="3290888"/>
        </p:xfrm>
        <a:graphic>
          <a:graphicData uri="http://schemas.openxmlformats.org/drawingml/2006/table">
            <a:tbl>
              <a:tblPr/>
              <a:tblGrid>
                <a:gridCol w="2736850">
                  <a:extLst>
                    <a:ext uri="{9D8B030D-6E8A-4147-A177-3AD203B41FA5}">
                      <a16:colId xmlns:a16="http://schemas.microsoft.com/office/drawing/2014/main" val="20000"/>
                    </a:ext>
                  </a:extLst>
                </a:gridCol>
              </a:tblGrid>
              <a:tr h="43815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meter = </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f, </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c</a:t>
                      </a:r>
                      <a:r>
                        <a:rPr kumimoji="0" lang="sl-SI" altLang="sl-SI" sz="1500" b="0" i="0" u="none" strike="noStrike" cap="none" normalizeH="0" baseline="-30000">
                          <a:ln>
                            <a:noFill/>
                          </a:ln>
                          <a:solidFill>
                            <a:schemeClr val="tx1"/>
                          </a:solidFill>
                          <a:effectLst/>
                          <a:latin typeface="Arial" charset="0"/>
                          <a:ea typeface="Times New Roman" pitchFamily="18" charset="0"/>
                          <a:cs typeface="Arial" charset="0"/>
                        </a:rPr>
                        <a:t>0</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c</a:t>
                      </a:r>
                      <a:r>
                        <a:rPr kumimoji="0" lang="sl-SI" altLang="sl-SI" sz="1000" b="0" i="0" u="none" strike="noStrike" cap="none" normalizeH="0" baseline="-30000">
                          <a:ln>
                            <a:noFill/>
                          </a:ln>
                          <a:solidFill>
                            <a:schemeClr val="tx1"/>
                          </a:solidFill>
                          <a:effectLst/>
                          <a:latin typeface="Arial" charset="0"/>
                          <a:ea typeface="Times New Roman" pitchFamily="18" charset="0"/>
                          <a:cs typeface="Arial" charset="0"/>
                        </a:rPr>
                        <a:t>0</a:t>
                      </a: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 = hitrost svetlobe</a:t>
                      </a:r>
                      <a:endParaRPr kumimoji="0" lang="sl-SI" altLang="sl-SI" sz="32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1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kilogram </a:t>
                      </a:r>
                      <a:endParaRPr kumimoji="0" lang="sl-SI" altLang="sl-SI" sz="32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5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sekunda= </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 h)</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h = Planckova konstanta</a:t>
                      </a:r>
                      <a:endParaRPr kumimoji="0" lang="sl-SI" altLang="sl-SI" sz="32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4375">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amper = </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f</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 </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K</a:t>
                      </a:r>
                      <a:r>
                        <a:rPr kumimoji="0" lang="sl-SI" altLang="sl-SI" sz="1500" b="0" i="0" u="none" strike="noStrike" cap="none" normalizeH="0" baseline="-30000">
                          <a:ln>
                            <a:noFill/>
                          </a:ln>
                          <a:solidFill>
                            <a:schemeClr val="tx1"/>
                          </a:solidFill>
                          <a:effectLst/>
                          <a:latin typeface="Arial" charset="0"/>
                          <a:ea typeface="Times New Roman" pitchFamily="18" charset="0"/>
                          <a:cs typeface="Arial" charset="0"/>
                        </a:rPr>
                        <a:t>J</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 R</a:t>
                      </a:r>
                      <a:r>
                        <a:rPr kumimoji="0" lang="sl-SI" altLang="sl-SI" sz="1500" b="0" i="0" u="none" strike="noStrike" cap="none" normalizeH="0" baseline="-30000">
                          <a:ln>
                            <a:noFill/>
                          </a:ln>
                          <a:solidFill>
                            <a:schemeClr val="tx1"/>
                          </a:solidFill>
                          <a:effectLst/>
                          <a:latin typeface="Arial" charset="0"/>
                          <a:ea typeface="Times New Roman" pitchFamily="18" charset="0"/>
                          <a:cs typeface="Arial" charset="0"/>
                        </a:rPr>
                        <a:t>H</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KJ = Josephsonova konstanta</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R</a:t>
                      </a:r>
                      <a:r>
                        <a:rPr kumimoji="0" lang="sl-SI" altLang="sl-SI" sz="1000" b="0" i="0" u="none" strike="noStrike" cap="none" normalizeH="0" baseline="-30000">
                          <a:ln>
                            <a:noFill/>
                          </a:ln>
                          <a:solidFill>
                            <a:schemeClr val="tx1"/>
                          </a:solidFill>
                          <a:effectLst/>
                          <a:latin typeface="Arial" charset="0"/>
                          <a:ea typeface="Times New Roman" pitchFamily="18" charset="0"/>
                          <a:cs typeface="Arial" charset="0"/>
                        </a:rPr>
                        <a:t>H</a:t>
                      </a: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 = von Klitzingova konstanta</a:t>
                      </a:r>
                      <a:endParaRPr kumimoji="0" lang="sl-SI" altLang="sl-SI" sz="32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3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kelvin = </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p, V</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 </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n</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 R)</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R = molarna plinska konstanta</a:t>
                      </a:r>
                      <a:endParaRPr kumimoji="0" lang="sl-SI" altLang="sl-SI" sz="32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56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mol = </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m</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 N</a:t>
                      </a:r>
                      <a:r>
                        <a:rPr kumimoji="0" lang="sl-SI" altLang="sl-SI" sz="1500" b="0" i="0" u="none" strike="noStrike" cap="none" normalizeH="0" baseline="-30000">
                          <a:ln>
                            <a:noFill/>
                          </a:ln>
                          <a:solidFill>
                            <a:schemeClr val="tx1"/>
                          </a:solidFill>
                          <a:effectLst/>
                          <a:latin typeface="Arial" charset="0"/>
                          <a:ea typeface="Times New Roman" pitchFamily="18" charset="0"/>
                          <a:cs typeface="Arial" charset="0"/>
                        </a:rPr>
                        <a:t>A</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N</a:t>
                      </a:r>
                      <a:r>
                        <a:rPr kumimoji="0" lang="sl-SI" altLang="sl-SI" sz="1000" b="0" i="0" u="none" strike="noStrike" cap="none" normalizeH="0" baseline="-30000">
                          <a:ln>
                            <a:noFill/>
                          </a:ln>
                          <a:solidFill>
                            <a:schemeClr val="tx1"/>
                          </a:solidFill>
                          <a:effectLst/>
                          <a:latin typeface="Arial" charset="0"/>
                          <a:ea typeface="Times New Roman" pitchFamily="18" charset="0"/>
                          <a:cs typeface="Arial" charset="0"/>
                        </a:rPr>
                        <a:t>A</a:t>
                      </a:r>
                      <a:r>
                        <a:rPr kumimoji="0" lang="sl-SI" altLang="sl-SI" sz="1000" b="0" i="0" u="none" strike="noStrike" cap="none" normalizeH="0" baseline="0">
                          <a:ln>
                            <a:noFill/>
                          </a:ln>
                          <a:solidFill>
                            <a:schemeClr val="tx1"/>
                          </a:solidFill>
                          <a:effectLst/>
                          <a:latin typeface="Arial" charset="0"/>
                          <a:ea typeface="Times New Roman" pitchFamily="18" charset="0"/>
                          <a:cs typeface="Arial" charset="0"/>
                        </a:rPr>
                        <a:t> = Avogadrovo število</a:t>
                      </a:r>
                      <a:endParaRPr kumimoji="0" lang="sl-SI" altLang="sl-SI" sz="32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671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kandela = </a:t>
                      </a:r>
                      <a:r>
                        <a:rPr kumimoji="0" lang="sl-SI" altLang="sl-SI" sz="1500" b="0" i="1" u="none" strike="noStrike" cap="none" normalizeH="0" baseline="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a:ln>
                            <a:noFill/>
                          </a:ln>
                          <a:solidFill>
                            <a:schemeClr val="tx1"/>
                          </a:solidFill>
                          <a:effectLst/>
                          <a:latin typeface="Arial" charset="0"/>
                          <a:ea typeface="Times New Roman" pitchFamily="18" charset="0"/>
                          <a:cs typeface="Arial" charset="0"/>
                        </a:rPr>
                        <a:t>f, m, l</a:t>
                      </a:r>
                      <a:r>
                        <a:rPr kumimoji="0" lang="sl-SI" altLang="sl-SI" sz="1500" b="0" i="0" u="none" strike="noStrike" cap="none" normalizeH="0" baseline="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62063" y="1585913"/>
            <a:ext cx="3429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rPr>
              <a:t>Sumerci</a:t>
            </a:r>
          </a:p>
          <a:p>
            <a:pPr eaLnBrk="1" hangingPunct="1">
              <a:spcBef>
                <a:spcPct val="0"/>
              </a:spcBef>
              <a:buFontTx/>
              <a:buNone/>
            </a:pPr>
            <a:r>
              <a:rPr lang="sl-SI" altLang="sl-SI" sz="1600">
                <a:latin typeface="Cambria" pitchFamily="18" charset="0"/>
              </a:rPr>
              <a:t>B</a:t>
            </a:r>
            <a:r>
              <a:rPr lang="en-GB" altLang="sl-SI" sz="1600">
                <a:latin typeface="Cambria" pitchFamily="18" charset="0"/>
                <a:cs typeface="Times New Roman" pitchFamily="18" charset="0"/>
              </a:rPr>
              <a:t>abilon</a:t>
            </a:r>
            <a:r>
              <a:rPr lang="sl-SI" altLang="sl-SI" sz="1600">
                <a:latin typeface="Cambria" pitchFamily="18" charset="0"/>
              </a:rPr>
              <a:t>ci</a:t>
            </a:r>
          </a:p>
          <a:p>
            <a:pPr eaLnBrk="1" hangingPunct="1">
              <a:spcBef>
                <a:spcPct val="0"/>
              </a:spcBef>
              <a:buFontTx/>
              <a:buNone/>
            </a:pPr>
            <a:r>
              <a:rPr lang="sl-SI" altLang="sl-SI" sz="1600">
                <a:latin typeface="Cambria" pitchFamily="18" charset="0"/>
              </a:rPr>
              <a:t>Egipčani</a:t>
            </a:r>
          </a:p>
          <a:p>
            <a:pPr eaLnBrk="1" hangingPunct="1">
              <a:spcBef>
                <a:spcPct val="0"/>
              </a:spcBef>
              <a:buFontTx/>
              <a:buNone/>
            </a:pPr>
            <a:r>
              <a:rPr lang="sl-SI" altLang="sl-SI" sz="1600">
                <a:latin typeface="Cambria" pitchFamily="18" charset="0"/>
              </a:rPr>
              <a:t>R</a:t>
            </a:r>
            <a:r>
              <a:rPr lang="en-GB" altLang="sl-SI" sz="1600">
                <a:latin typeface="Cambria" pitchFamily="18" charset="0"/>
                <a:cs typeface="Times New Roman" pitchFamily="18" charset="0"/>
              </a:rPr>
              <a:t>im</a:t>
            </a:r>
            <a:r>
              <a:rPr lang="sl-SI" altLang="sl-SI" sz="1600">
                <a:latin typeface="Cambria" pitchFamily="18" charset="0"/>
              </a:rPr>
              <a:t>ljani</a:t>
            </a:r>
          </a:p>
          <a:p>
            <a:pPr eaLnBrk="1" hangingPunct="1">
              <a:spcBef>
                <a:spcPct val="0"/>
              </a:spcBef>
              <a:buFontTx/>
              <a:buNone/>
            </a:pPr>
            <a:r>
              <a:rPr lang="sl-SI" altLang="sl-SI" sz="1600">
                <a:latin typeface="Cambria" pitchFamily="18" charset="0"/>
              </a:rPr>
              <a:t>P</a:t>
            </a:r>
            <a:r>
              <a:rPr lang="en-GB" altLang="sl-SI" sz="1600">
                <a:latin typeface="Cambria" pitchFamily="18" charset="0"/>
                <a:cs typeface="Times New Roman" pitchFamily="18" charset="0"/>
              </a:rPr>
              <a:t>erzi</a:t>
            </a:r>
            <a:r>
              <a:rPr lang="sl-SI" altLang="sl-SI" sz="1600">
                <a:latin typeface="Cambria" pitchFamily="18" charset="0"/>
              </a:rPr>
              <a:t>jci</a:t>
            </a:r>
          </a:p>
          <a:p>
            <a:pPr eaLnBrk="1" hangingPunct="1">
              <a:spcBef>
                <a:spcPct val="0"/>
              </a:spcBef>
              <a:buFontTx/>
              <a:buNone/>
            </a:pPr>
            <a:r>
              <a:rPr lang="sl-SI" altLang="sl-SI" sz="1600">
                <a:latin typeface="Cambria" pitchFamily="18" charset="0"/>
              </a:rPr>
              <a:t>F</a:t>
            </a:r>
            <a:r>
              <a:rPr lang="en-GB" altLang="sl-SI" sz="1600">
                <a:latin typeface="Cambria" pitchFamily="18" charset="0"/>
                <a:cs typeface="Times New Roman" pitchFamily="18" charset="0"/>
              </a:rPr>
              <a:t>eničan</a:t>
            </a:r>
            <a:r>
              <a:rPr lang="sl-SI" altLang="sl-SI" sz="1600">
                <a:latin typeface="Cambria" pitchFamily="18" charset="0"/>
              </a:rPr>
              <a:t>i</a:t>
            </a:r>
          </a:p>
          <a:p>
            <a:pPr eaLnBrk="1" hangingPunct="1">
              <a:spcBef>
                <a:spcPct val="0"/>
              </a:spcBef>
              <a:buFontTx/>
              <a:buNone/>
            </a:pPr>
            <a:r>
              <a:rPr lang="sl-SI" altLang="sl-SI" sz="1600">
                <a:latin typeface="Cambria" pitchFamily="18" charset="0"/>
              </a:rPr>
              <a:t>K</a:t>
            </a:r>
            <a:r>
              <a:rPr lang="en-GB" altLang="sl-SI" sz="1600">
                <a:latin typeface="Cambria" pitchFamily="18" charset="0"/>
                <a:cs typeface="Times New Roman" pitchFamily="18" charset="0"/>
              </a:rPr>
              <a:t>itaj</a:t>
            </a:r>
            <a:r>
              <a:rPr lang="sl-SI" altLang="sl-SI" sz="1600">
                <a:latin typeface="Cambria" pitchFamily="18" charset="0"/>
              </a:rPr>
              <a:t>ci</a:t>
            </a:r>
          </a:p>
          <a:p>
            <a:pPr eaLnBrk="1" hangingPunct="1">
              <a:spcBef>
                <a:spcPct val="0"/>
              </a:spcBef>
              <a:buFontTx/>
              <a:buNone/>
            </a:pPr>
            <a:r>
              <a:rPr lang="sl-SI" altLang="sl-SI" sz="1600">
                <a:latin typeface="Cambria" pitchFamily="18" charset="0"/>
              </a:rPr>
              <a:t>Japonci</a:t>
            </a:r>
          </a:p>
          <a:p>
            <a:pPr eaLnBrk="1" hangingPunct="1">
              <a:spcBef>
                <a:spcPct val="0"/>
              </a:spcBef>
              <a:buFontTx/>
              <a:buNone/>
            </a:pPr>
            <a:r>
              <a:rPr lang="sl-SI" altLang="sl-SI" sz="1600">
                <a:latin typeface="Cambria" pitchFamily="18" charset="0"/>
              </a:rPr>
              <a:t>…</a:t>
            </a:r>
          </a:p>
        </p:txBody>
      </p:sp>
      <p:sp>
        <p:nvSpPr>
          <p:cNvPr id="10243" name="Text Box 3"/>
          <p:cNvSpPr txBox="1">
            <a:spLocks noChangeArrowheads="1"/>
          </p:cNvSpPr>
          <p:nvPr/>
        </p:nvSpPr>
        <p:spPr bwMode="auto">
          <a:xfrm>
            <a:off x="1019175" y="731838"/>
            <a:ext cx="44894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4000" b="1">
                <a:latin typeface="Cambria" pitchFamily="18" charset="0"/>
              </a:rPr>
              <a:t>Razvoj meroslovja</a:t>
            </a:r>
          </a:p>
        </p:txBody>
      </p:sp>
      <p:pic>
        <p:nvPicPr>
          <p:cNvPr id="10244" name="Picture 5" descr="hamurabi"/>
          <p:cNvPicPr>
            <a:picLocks noChangeAspect="1" noChangeArrowheads="1"/>
          </p:cNvPicPr>
          <p:nvPr/>
        </p:nvPicPr>
        <p:blipFill>
          <a:blip r:embed="rId2">
            <a:clrChange>
              <a:clrFrom>
                <a:srgbClr val="EDE8EC"/>
              </a:clrFrom>
              <a:clrTo>
                <a:srgbClr val="EDE8EC">
                  <a:alpha val="0"/>
                </a:srgbClr>
              </a:clrTo>
            </a:clrChange>
            <a:lum bright="18000"/>
            <a:extLst>
              <a:ext uri="{28A0092B-C50C-407E-A947-70E740481C1C}">
                <a14:useLocalDpi xmlns:a14="http://schemas.microsoft.com/office/drawing/2010/main"/>
              </a:ext>
            </a:extLst>
          </a:blip>
          <a:srcRect/>
          <a:stretch>
            <a:fillRect/>
          </a:stretch>
        </p:blipFill>
        <p:spPr bwMode="auto">
          <a:xfrm>
            <a:off x="3327400" y="1579563"/>
            <a:ext cx="252730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neo-assyrian-woman-phoenician-9th_8thcb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4075" y="3894138"/>
            <a:ext cx="2427288"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phoen_ship_coin">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7450" y="4829175"/>
            <a:ext cx="13684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00788" y="1579563"/>
            <a:ext cx="24828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15113" y="3832225"/>
            <a:ext cx="1854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http://www.acquris.se/images/253.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7300" y="4084638"/>
            <a:ext cx="332740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505200"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9219" name="Picture 3" descr="wmri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388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WordArt 4"/>
          <p:cNvSpPr>
            <a:spLocks noChangeArrowheads="1" noChangeShapeType="1" noTextEdit="1"/>
          </p:cNvSpPr>
          <p:nvPr/>
        </p:nvSpPr>
        <p:spPr bwMode="auto">
          <a:xfrm>
            <a:off x="3132138" y="1557338"/>
            <a:ext cx="2790825" cy="873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sl-SI" sz="3600" kern="10">
                <a:solidFill>
                  <a:srgbClr val="FFFFFF"/>
                </a:solidFill>
                <a:latin typeface="Arial Black" panose="020B0A04020102020204" pitchFamily="34" charset="0"/>
              </a:rPr>
              <a:t>sekunda</a:t>
            </a:r>
          </a:p>
        </p:txBody>
      </p:sp>
      <p:pic>
        <p:nvPicPr>
          <p:cNvPr id="9221"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572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066800" y="1447800"/>
            <a:ext cx="70866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Arial" panose="020B0604020202020204" pitchFamily="34" charset="0"/>
                <a:cs typeface="Times New Roman" panose="02020603050405020304" pitchFamily="18" charset="0"/>
              </a:rPr>
              <a:t>Sekunda (s) je trajanje 9 192 631 770 period sevanja pri prehodu med dvema osnovnima stanjema cezijevega atoma 133.</a:t>
            </a:r>
          </a:p>
          <a:p>
            <a:pPr eaLnBrk="1" hangingPunct="1">
              <a:spcBef>
                <a:spcPct val="0"/>
              </a:spcBef>
              <a:buFontTx/>
              <a:buNone/>
            </a:pPr>
            <a:endParaRPr lang="sl-SI" altLang="sl-SI">
              <a:latin typeface="Arial" panose="020B0604020202020204" pitchFamily="34"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cs typeface="Times New Roman" panose="02020603050405020304" pitchFamily="18" charset="0"/>
              </a:rPr>
              <a:t>Ta definicija je bila sprejeta leta 19</a:t>
            </a:r>
            <a:r>
              <a:rPr lang="sl-SI" altLang="sl-SI" sz="1800">
                <a:latin typeface="Arial Narrow" panose="020B0606020202030204" pitchFamily="34" charset="0"/>
              </a:rPr>
              <a:t>67</a:t>
            </a:r>
            <a:r>
              <a:rPr lang="sl-SI" altLang="sl-SI" sz="1800">
                <a:latin typeface="Arial Narrow" panose="020B0606020202030204" pitchFamily="34" charset="0"/>
                <a:cs typeface="Times New Roman" panose="02020603050405020304" pitchFamily="18" charset="0"/>
              </a:rPr>
              <a:t>. </a:t>
            </a:r>
          </a:p>
        </p:txBody>
      </p:sp>
      <p:pic>
        <p:nvPicPr>
          <p:cNvPr id="11267" name="Picture 3" descr="pateksim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657600"/>
            <a:ext cx="20986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4142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14400" y="1447800"/>
            <a:ext cx="33543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800">
                <a:latin typeface="Arial" panose="020B0604020202020204" pitchFamily="34" charset="0"/>
              </a:rPr>
              <a:t>Realizacija sekunde</a:t>
            </a:r>
          </a:p>
          <a:p>
            <a:pPr algn="ctr" eaLnBrk="1" hangingPunct="1">
              <a:spcBef>
                <a:spcPct val="0"/>
              </a:spcBef>
              <a:buFontTx/>
              <a:buNone/>
            </a:pPr>
            <a:r>
              <a:rPr lang="sl-SI" altLang="sl-SI" sz="2800">
                <a:latin typeface="Arial" panose="020B0604020202020204" pitchFamily="34" charset="0"/>
              </a:rPr>
              <a:t>skozi zgodovino</a:t>
            </a:r>
          </a:p>
        </p:txBody>
      </p:sp>
      <p:pic>
        <p:nvPicPr>
          <p:cNvPr id="13315" name="Picture 3" descr="breguetserpentinaqua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47800"/>
            <a:ext cx="1444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4"/>
          <p:cNvGrpSpPr>
            <a:grpSpLocks noChangeAspect="1"/>
          </p:cNvGrpSpPr>
          <p:nvPr/>
        </p:nvGrpSpPr>
        <p:grpSpPr bwMode="auto">
          <a:xfrm>
            <a:off x="762000" y="3860800"/>
            <a:ext cx="7467600" cy="2544763"/>
            <a:chOff x="480" y="2432"/>
            <a:chExt cx="4704" cy="1603"/>
          </a:xfrm>
        </p:grpSpPr>
        <p:sp>
          <p:nvSpPr>
            <p:cNvPr id="13320" name="AutoShape 5"/>
            <p:cNvSpPr>
              <a:spLocks noChangeAspect="1" noChangeArrowheads="1" noTextEdit="1"/>
            </p:cNvSpPr>
            <p:nvPr/>
          </p:nvSpPr>
          <p:spPr bwMode="auto">
            <a:xfrm>
              <a:off x="480" y="2432"/>
              <a:ext cx="4704" cy="159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13321" name="Rectangle 6"/>
            <p:cNvSpPr>
              <a:spLocks noChangeArrowheads="1"/>
            </p:cNvSpPr>
            <p:nvPr/>
          </p:nvSpPr>
          <p:spPr bwMode="auto">
            <a:xfrm>
              <a:off x="664" y="2432"/>
              <a:ext cx="21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b="1">
                  <a:solidFill>
                    <a:srgbClr val="000000"/>
                  </a:solidFill>
                  <a:latin typeface="Arial" panose="020B0604020202020204" pitchFamily="34" charset="0"/>
                </a:rPr>
                <a:t>leto</a:t>
              </a:r>
              <a:endParaRPr lang="sl-SI" altLang="sl-SI" sz="2400">
                <a:latin typeface="Times New Roman" panose="02020603050405020304" pitchFamily="18" charset="0"/>
              </a:endParaRPr>
            </a:p>
          </p:txBody>
        </p:sp>
        <p:sp>
          <p:nvSpPr>
            <p:cNvPr id="13322" name="Rectangle 7"/>
            <p:cNvSpPr>
              <a:spLocks noChangeArrowheads="1"/>
            </p:cNvSpPr>
            <p:nvPr/>
          </p:nvSpPr>
          <p:spPr bwMode="auto">
            <a:xfrm>
              <a:off x="864" y="2432"/>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b="1">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23" name="Rectangle 8"/>
            <p:cNvSpPr>
              <a:spLocks noChangeArrowheads="1"/>
            </p:cNvSpPr>
            <p:nvPr/>
          </p:nvSpPr>
          <p:spPr bwMode="auto">
            <a:xfrm>
              <a:off x="1449" y="2432"/>
              <a:ext cx="5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b="1">
                  <a:solidFill>
                    <a:srgbClr val="000000"/>
                  </a:solidFill>
                  <a:latin typeface="Arial" panose="020B0604020202020204" pitchFamily="34" charset="0"/>
                </a:rPr>
                <a:t>realizacija</a:t>
              </a:r>
              <a:endParaRPr lang="sl-SI" altLang="sl-SI" sz="2400">
                <a:latin typeface="Times New Roman" panose="02020603050405020304" pitchFamily="18" charset="0"/>
              </a:endParaRPr>
            </a:p>
          </p:txBody>
        </p:sp>
        <p:sp>
          <p:nvSpPr>
            <p:cNvPr id="13324" name="Rectangle 9"/>
            <p:cNvSpPr>
              <a:spLocks noChangeArrowheads="1"/>
            </p:cNvSpPr>
            <p:nvPr/>
          </p:nvSpPr>
          <p:spPr bwMode="auto">
            <a:xfrm>
              <a:off x="1982" y="2432"/>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b="1">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25" name="Rectangle 10"/>
            <p:cNvSpPr>
              <a:spLocks noChangeArrowheads="1"/>
            </p:cNvSpPr>
            <p:nvPr/>
          </p:nvSpPr>
          <p:spPr bwMode="auto">
            <a:xfrm>
              <a:off x="3025" y="2432"/>
              <a:ext cx="14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b="1">
                  <a:solidFill>
                    <a:srgbClr val="000000"/>
                  </a:solidFill>
                  <a:latin typeface="Arial" panose="020B0604020202020204" pitchFamily="34" charset="0"/>
                </a:rPr>
                <a:t>ocenjena negotovost ure</a:t>
              </a:r>
              <a:endParaRPr lang="sl-SI" altLang="sl-SI" sz="2400">
                <a:latin typeface="Times New Roman" panose="02020603050405020304" pitchFamily="18" charset="0"/>
              </a:endParaRPr>
            </a:p>
          </p:txBody>
        </p:sp>
        <p:sp>
          <p:nvSpPr>
            <p:cNvPr id="13326" name="Rectangle 11"/>
            <p:cNvSpPr>
              <a:spLocks noChangeArrowheads="1"/>
            </p:cNvSpPr>
            <p:nvPr/>
          </p:nvSpPr>
          <p:spPr bwMode="auto">
            <a:xfrm>
              <a:off x="4146" y="2432"/>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b="1">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27" name="Rectangle 12"/>
            <p:cNvSpPr>
              <a:spLocks noChangeArrowheads="1"/>
            </p:cNvSpPr>
            <p:nvPr/>
          </p:nvSpPr>
          <p:spPr bwMode="auto">
            <a:xfrm>
              <a:off x="621" y="2432"/>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28" name="Rectangle 13"/>
            <p:cNvSpPr>
              <a:spLocks noChangeArrowheads="1"/>
            </p:cNvSpPr>
            <p:nvPr/>
          </p:nvSpPr>
          <p:spPr bwMode="auto">
            <a:xfrm>
              <a:off x="621" y="2432"/>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29" name="Rectangle 14"/>
            <p:cNvSpPr>
              <a:spLocks noChangeArrowheads="1"/>
            </p:cNvSpPr>
            <p:nvPr/>
          </p:nvSpPr>
          <p:spPr bwMode="auto">
            <a:xfrm>
              <a:off x="627" y="2432"/>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0" name="Rectangle 15"/>
            <p:cNvSpPr>
              <a:spLocks noChangeArrowheads="1"/>
            </p:cNvSpPr>
            <p:nvPr/>
          </p:nvSpPr>
          <p:spPr bwMode="auto">
            <a:xfrm>
              <a:off x="1409" y="243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1" name="Rectangle 16"/>
            <p:cNvSpPr>
              <a:spLocks noChangeArrowheads="1"/>
            </p:cNvSpPr>
            <p:nvPr/>
          </p:nvSpPr>
          <p:spPr bwMode="auto">
            <a:xfrm>
              <a:off x="1414" y="2432"/>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2" name="Rectangle 17"/>
            <p:cNvSpPr>
              <a:spLocks noChangeArrowheads="1"/>
            </p:cNvSpPr>
            <p:nvPr/>
          </p:nvSpPr>
          <p:spPr bwMode="auto">
            <a:xfrm>
              <a:off x="2983" y="243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3" name="Rectangle 18"/>
            <p:cNvSpPr>
              <a:spLocks noChangeArrowheads="1"/>
            </p:cNvSpPr>
            <p:nvPr/>
          </p:nvSpPr>
          <p:spPr bwMode="auto">
            <a:xfrm>
              <a:off x="2988" y="2432"/>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4" name="Rectangle 19"/>
            <p:cNvSpPr>
              <a:spLocks noChangeArrowheads="1"/>
            </p:cNvSpPr>
            <p:nvPr/>
          </p:nvSpPr>
          <p:spPr bwMode="auto">
            <a:xfrm>
              <a:off x="5032" y="243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5" name="Rectangle 20"/>
            <p:cNvSpPr>
              <a:spLocks noChangeArrowheads="1"/>
            </p:cNvSpPr>
            <p:nvPr/>
          </p:nvSpPr>
          <p:spPr bwMode="auto">
            <a:xfrm>
              <a:off x="5032" y="243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6" name="Rectangle 21"/>
            <p:cNvSpPr>
              <a:spLocks noChangeArrowheads="1"/>
            </p:cNvSpPr>
            <p:nvPr/>
          </p:nvSpPr>
          <p:spPr bwMode="auto">
            <a:xfrm>
              <a:off x="621" y="2438"/>
              <a:ext cx="6"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7" name="Rectangle 22"/>
            <p:cNvSpPr>
              <a:spLocks noChangeArrowheads="1"/>
            </p:cNvSpPr>
            <p:nvPr/>
          </p:nvSpPr>
          <p:spPr bwMode="auto">
            <a:xfrm>
              <a:off x="1409" y="2438"/>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8" name="Rectangle 23"/>
            <p:cNvSpPr>
              <a:spLocks noChangeArrowheads="1"/>
            </p:cNvSpPr>
            <p:nvPr/>
          </p:nvSpPr>
          <p:spPr bwMode="auto">
            <a:xfrm>
              <a:off x="2983" y="2438"/>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39" name="Rectangle 24"/>
            <p:cNvSpPr>
              <a:spLocks noChangeArrowheads="1"/>
            </p:cNvSpPr>
            <p:nvPr/>
          </p:nvSpPr>
          <p:spPr bwMode="auto">
            <a:xfrm>
              <a:off x="5032" y="2438"/>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40" name="Rectangle 25"/>
            <p:cNvSpPr>
              <a:spLocks noChangeArrowheads="1"/>
            </p:cNvSpPr>
            <p:nvPr/>
          </p:nvSpPr>
          <p:spPr bwMode="auto">
            <a:xfrm>
              <a:off x="664" y="2581"/>
              <a:ext cx="5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3500 p.n.š.</a:t>
              </a:r>
              <a:endParaRPr lang="sl-SI" altLang="sl-SI" sz="2400">
                <a:latin typeface="Times New Roman" panose="02020603050405020304" pitchFamily="18" charset="0"/>
              </a:endParaRPr>
            </a:p>
          </p:txBody>
        </p:sp>
        <p:sp>
          <p:nvSpPr>
            <p:cNvPr id="13341" name="Rectangle 26"/>
            <p:cNvSpPr>
              <a:spLocks noChangeArrowheads="1"/>
            </p:cNvSpPr>
            <p:nvPr/>
          </p:nvSpPr>
          <p:spPr bwMode="auto">
            <a:xfrm>
              <a:off x="1214" y="2581"/>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42" name="Rectangle 27"/>
            <p:cNvSpPr>
              <a:spLocks noChangeArrowheads="1"/>
            </p:cNvSpPr>
            <p:nvPr/>
          </p:nvSpPr>
          <p:spPr bwMode="auto">
            <a:xfrm>
              <a:off x="1449" y="2581"/>
              <a:ext cx="59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sončna ura</a:t>
              </a:r>
              <a:endParaRPr lang="sl-SI" altLang="sl-SI" sz="2400">
                <a:latin typeface="Times New Roman" panose="02020603050405020304" pitchFamily="18" charset="0"/>
              </a:endParaRPr>
            </a:p>
          </p:txBody>
        </p:sp>
        <p:sp>
          <p:nvSpPr>
            <p:cNvPr id="13343" name="Rectangle 28"/>
            <p:cNvSpPr>
              <a:spLocks noChangeArrowheads="1"/>
            </p:cNvSpPr>
            <p:nvPr/>
          </p:nvSpPr>
          <p:spPr bwMode="auto">
            <a:xfrm>
              <a:off x="1996" y="2581"/>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44" name="Rectangle 29"/>
            <p:cNvSpPr>
              <a:spLocks noChangeArrowheads="1"/>
            </p:cNvSpPr>
            <p:nvPr/>
          </p:nvSpPr>
          <p:spPr bwMode="auto">
            <a:xfrm>
              <a:off x="3025" y="2581"/>
              <a:ext cx="5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10 minut</a:t>
              </a:r>
              <a:endParaRPr lang="sl-SI" altLang="sl-SI" sz="2400">
                <a:latin typeface="Times New Roman" panose="02020603050405020304" pitchFamily="18" charset="0"/>
              </a:endParaRPr>
            </a:p>
          </p:txBody>
        </p:sp>
        <p:sp>
          <p:nvSpPr>
            <p:cNvPr id="13345" name="Rectangle 30"/>
            <p:cNvSpPr>
              <a:spLocks noChangeArrowheads="1"/>
            </p:cNvSpPr>
            <p:nvPr/>
          </p:nvSpPr>
          <p:spPr bwMode="auto">
            <a:xfrm>
              <a:off x="3546" y="2581"/>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46" name="Rectangle 31"/>
            <p:cNvSpPr>
              <a:spLocks noChangeArrowheads="1"/>
            </p:cNvSpPr>
            <p:nvPr/>
          </p:nvSpPr>
          <p:spPr bwMode="auto">
            <a:xfrm>
              <a:off x="621" y="2575"/>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47" name="Rectangle 32"/>
            <p:cNvSpPr>
              <a:spLocks noChangeArrowheads="1"/>
            </p:cNvSpPr>
            <p:nvPr/>
          </p:nvSpPr>
          <p:spPr bwMode="auto">
            <a:xfrm>
              <a:off x="627" y="2575"/>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48" name="Rectangle 33"/>
            <p:cNvSpPr>
              <a:spLocks noChangeArrowheads="1"/>
            </p:cNvSpPr>
            <p:nvPr/>
          </p:nvSpPr>
          <p:spPr bwMode="auto">
            <a:xfrm>
              <a:off x="1409" y="2575"/>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49" name="Rectangle 34"/>
            <p:cNvSpPr>
              <a:spLocks noChangeArrowheads="1"/>
            </p:cNvSpPr>
            <p:nvPr/>
          </p:nvSpPr>
          <p:spPr bwMode="auto">
            <a:xfrm>
              <a:off x="1414" y="2575"/>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0" name="Rectangle 35"/>
            <p:cNvSpPr>
              <a:spLocks noChangeArrowheads="1"/>
            </p:cNvSpPr>
            <p:nvPr/>
          </p:nvSpPr>
          <p:spPr bwMode="auto">
            <a:xfrm>
              <a:off x="2983" y="2575"/>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1" name="Rectangle 36"/>
            <p:cNvSpPr>
              <a:spLocks noChangeArrowheads="1"/>
            </p:cNvSpPr>
            <p:nvPr/>
          </p:nvSpPr>
          <p:spPr bwMode="auto">
            <a:xfrm>
              <a:off x="2988" y="2575"/>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2" name="Rectangle 37"/>
            <p:cNvSpPr>
              <a:spLocks noChangeArrowheads="1"/>
            </p:cNvSpPr>
            <p:nvPr/>
          </p:nvSpPr>
          <p:spPr bwMode="auto">
            <a:xfrm>
              <a:off x="5032" y="2575"/>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3" name="Rectangle 38"/>
            <p:cNvSpPr>
              <a:spLocks noChangeArrowheads="1"/>
            </p:cNvSpPr>
            <p:nvPr/>
          </p:nvSpPr>
          <p:spPr bwMode="auto">
            <a:xfrm>
              <a:off x="621" y="2581"/>
              <a:ext cx="6"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4" name="Rectangle 39"/>
            <p:cNvSpPr>
              <a:spLocks noChangeArrowheads="1"/>
            </p:cNvSpPr>
            <p:nvPr/>
          </p:nvSpPr>
          <p:spPr bwMode="auto">
            <a:xfrm>
              <a:off x="1409" y="2581"/>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5" name="Rectangle 40"/>
            <p:cNvSpPr>
              <a:spLocks noChangeArrowheads="1"/>
            </p:cNvSpPr>
            <p:nvPr/>
          </p:nvSpPr>
          <p:spPr bwMode="auto">
            <a:xfrm>
              <a:off x="2983" y="2581"/>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6" name="Rectangle 41"/>
            <p:cNvSpPr>
              <a:spLocks noChangeArrowheads="1"/>
            </p:cNvSpPr>
            <p:nvPr/>
          </p:nvSpPr>
          <p:spPr bwMode="auto">
            <a:xfrm>
              <a:off x="5032" y="2581"/>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57" name="Rectangle 42"/>
            <p:cNvSpPr>
              <a:spLocks noChangeArrowheads="1"/>
            </p:cNvSpPr>
            <p:nvPr/>
          </p:nvSpPr>
          <p:spPr bwMode="auto">
            <a:xfrm>
              <a:off x="664" y="2725"/>
              <a:ext cx="1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17 </a:t>
              </a:r>
              <a:endParaRPr lang="sl-SI" altLang="sl-SI" sz="2400">
                <a:latin typeface="Times New Roman" panose="02020603050405020304" pitchFamily="18" charset="0"/>
              </a:endParaRPr>
            </a:p>
          </p:txBody>
        </p:sp>
        <p:sp>
          <p:nvSpPr>
            <p:cNvPr id="13358" name="Rectangle 43"/>
            <p:cNvSpPr>
              <a:spLocks noChangeArrowheads="1"/>
            </p:cNvSpPr>
            <p:nvPr/>
          </p:nvSpPr>
          <p:spPr bwMode="auto">
            <a:xfrm>
              <a:off x="819" y="272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59" name="Rectangle 44"/>
            <p:cNvSpPr>
              <a:spLocks noChangeArrowheads="1"/>
            </p:cNvSpPr>
            <p:nvPr/>
          </p:nvSpPr>
          <p:spPr bwMode="auto">
            <a:xfrm>
              <a:off x="1449" y="2725"/>
              <a:ext cx="6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ura na nihalo</a:t>
              </a:r>
              <a:endParaRPr lang="sl-SI" altLang="sl-SI" sz="2400">
                <a:latin typeface="Times New Roman" panose="02020603050405020304" pitchFamily="18" charset="0"/>
              </a:endParaRPr>
            </a:p>
          </p:txBody>
        </p:sp>
        <p:sp>
          <p:nvSpPr>
            <p:cNvPr id="13360" name="Rectangle 45"/>
            <p:cNvSpPr>
              <a:spLocks noChangeArrowheads="1"/>
            </p:cNvSpPr>
            <p:nvPr/>
          </p:nvSpPr>
          <p:spPr bwMode="auto">
            <a:xfrm>
              <a:off x="2094" y="272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61" name="Rectangle 46"/>
            <p:cNvSpPr>
              <a:spLocks noChangeArrowheads="1"/>
            </p:cNvSpPr>
            <p:nvPr/>
          </p:nvSpPr>
          <p:spPr bwMode="auto">
            <a:xfrm>
              <a:off x="3025" y="2725"/>
              <a:ext cx="105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10 sekund na dan</a:t>
              </a:r>
              <a:endParaRPr lang="sl-SI" altLang="sl-SI" sz="2400">
                <a:latin typeface="Times New Roman" panose="02020603050405020304" pitchFamily="18" charset="0"/>
              </a:endParaRPr>
            </a:p>
          </p:txBody>
        </p:sp>
        <p:sp>
          <p:nvSpPr>
            <p:cNvPr id="13362" name="Rectangle 47"/>
            <p:cNvSpPr>
              <a:spLocks noChangeArrowheads="1"/>
            </p:cNvSpPr>
            <p:nvPr/>
          </p:nvSpPr>
          <p:spPr bwMode="auto">
            <a:xfrm>
              <a:off x="3999" y="272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63" name="Rectangle 48"/>
            <p:cNvSpPr>
              <a:spLocks noChangeArrowheads="1"/>
            </p:cNvSpPr>
            <p:nvPr/>
          </p:nvSpPr>
          <p:spPr bwMode="auto">
            <a:xfrm>
              <a:off x="621" y="2719"/>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64" name="Rectangle 49"/>
            <p:cNvSpPr>
              <a:spLocks noChangeArrowheads="1"/>
            </p:cNvSpPr>
            <p:nvPr/>
          </p:nvSpPr>
          <p:spPr bwMode="auto">
            <a:xfrm>
              <a:off x="627" y="2719"/>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65" name="Rectangle 50"/>
            <p:cNvSpPr>
              <a:spLocks noChangeArrowheads="1"/>
            </p:cNvSpPr>
            <p:nvPr/>
          </p:nvSpPr>
          <p:spPr bwMode="auto">
            <a:xfrm>
              <a:off x="1409" y="271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66" name="Rectangle 51"/>
            <p:cNvSpPr>
              <a:spLocks noChangeArrowheads="1"/>
            </p:cNvSpPr>
            <p:nvPr/>
          </p:nvSpPr>
          <p:spPr bwMode="auto">
            <a:xfrm>
              <a:off x="1414" y="2719"/>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67" name="Rectangle 52"/>
            <p:cNvSpPr>
              <a:spLocks noChangeArrowheads="1"/>
            </p:cNvSpPr>
            <p:nvPr/>
          </p:nvSpPr>
          <p:spPr bwMode="auto">
            <a:xfrm>
              <a:off x="2983" y="271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68" name="Rectangle 53"/>
            <p:cNvSpPr>
              <a:spLocks noChangeArrowheads="1"/>
            </p:cNvSpPr>
            <p:nvPr/>
          </p:nvSpPr>
          <p:spPr bwMode="auto">
            <a:xfrm>
              <a:off x="2988" y="2719"/>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69" name="Rectangle 54"/>
            <p:cNvSpPr>
              <a:spLocks noChangeArrowheads="1"/>
            </p:cNvSpPr>
            <p:nvPr/>
          </p:nvSpPr>
          <p:spPr bwMode="auto">
            <a:xfrm>
              <a:off x="5032" y="271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70" name="Rectangle 55"/>
            <p:cNvSpPr>
              <a:spLocks noChangeArrowheads="1"/>
            </p:cNvSpPr>
            <p:nvPr/>
          </p:nvSpPr>
          <p:spPr bwMode="auto">
            <a:xfrm>
              <a:off x="621" y="2725"/>
              <a:ext cx="6"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71" name="Rectangle 56"/>
            <p:cNvSpPr>
              <a:spLocks noChangeArrowheads="1"/>
            </p:cNvSpPr>
            <p:nvPr/>
          </p:nvSpPr>
          <p:spPr bwMode="auto">
            <a:xfrm>
              <a:off x="1409" y="2725"/>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72" name="Rectangle 57"/>
            <p:cNvSpPr>
              <a:spLocks noChangeArrowheads="1"/>
            </p:cNvSpPr>
            <p:nvPr/>
          </p:nvSpPr>
          <p:spPr bwMode="auto">
            <a:xfrm>
              <a:off x="2983" y="2725"/>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73" name="Rectangle 58"/>
            <p:cNvSpPr>
              <a:spLocks noChangeArrowheads="1"/>
            </p:cNvSpPr>
            <p:nvPr/>
          </p:nvSpPr>
          <p:spPr bwMode="auto">
            <a:xfrm>
              <a:off x="5032" y="2725"/>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74" name="Rectangle 59"/>
            <p:cNvSpPr>
              <a:spLocks noChangeArrowheads="1"/>
            </p:cNvSpPr>
            <p:nvPr/>
          </p:nvSpPr>
          <p:spPr bwMode="auto">
            <a:xfrm>
              <a:off x="664" y="2868"/>
              <a:ext cx="26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1762</a:t>
              </a:r>
              <a:endParaRPr lang="sl-SI" altLang="sl-SI" sz="2400">
                <a:latin typeface="Times New Roman" panose="02020603050405020304" pitchFamily="18" charset="0"/>
              </a:endParaRPr>
            </a:p>
          </p:txBody>
        </p:sp>
        <p:sp>
          <p:nvSpPr>
            <p:cNvPr id="13375" name="Rectangle 60"/>
            <p:cNvSpPr>
              <a:spLocks noChangeArrowheads="1"/>
            </p:cNvSpPr>
            <p:nvPr/>
          </p:nvSpPr>
          <p:spPr bwMode="auto">
            <a:xfrm>
              <a:off x="910" y="2868"/>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76" name="Rectangle 61"/>
            <p:cNvSpPr>
              <a:spLocks noChangeArrowheads="1"/>
            </p:cNvSpPr>
            <p:nvPr/>
          </p:nvSpPr>
          <p:spPr bwMode="auto">
            <a:xfrm>
              <a:off x="1449" y="2868"/>
              <a:ext cx="122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Harrisonov kronometer</a:t>
              </a:r>
              <a:endParaRPr lang="sl-SI" altLang="sl-SI" sz="2400">
                <a:latin typeface="Times New Roman" panose="02020603050405020304" pitchFamily="18" charset="0"/>
              </a:endParaRPr>
            </a:p>
          </p:txBody>
        </p:sp>
        <p:sp>
          <p:nvSpPr>
            <p:cNvPr id="13377" name="Rectangle 62"/>
            <p:cNvSpPr>
              <a:spLocks noChangeArrowheads="1"/>
            </p:cNvSpPr>
            <p:nvPr/>
          </p:nvSpPr>
          <p:spPr bwMode="auto">
            <a:xfrm>
              <a:off x="2583" y="2868"/>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78" name="Rectangle 63"/>
            <p:cNvSpPr>
              <a:spLocks noChangeArrowheads="1"/>
            </p:cNvSpPr>
            <p:nvPr/>
          </p:nvSpPr>
          <p:spPr bwMode="auto">
            <a:xfrm>
              <a:off x="3025" y="2868"/>
              <a:ext cx="11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3 dni</a:t>
              </a:r>
              <a:endParaRPr lang="sl-SI" altLang="sl-SI" sz="2400">
                <a:latin typeface="Times New Roman" panose="02020603050405020304" pitchFamily="18" charset="0"/>
              </a:endParaRPr>
            </a:p>
          </p:txBody>
        </p:sp>
        <p:sp>
          <p:nvSpPr>
            <p:cNvPr id="13379" name="Rectangle 64"/>
            <p:cNvSpPr>
              <a:spLocks noChangeArrowheads="1"/>
            </p:cNvSpPr>
            <p:nvPr/>
          </p:nvSpPr>
          <p:spPr bwMode="auto">
            <a:xfrm>
              <a:off x="4058" y="2868"/>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80" name="Rectangle 65"/>
            <p:cNvSpPr>
              <a:spLocks noChangeArrowheads="1"/>
            </p:cNvSpPr>
            <p:nvPr/>
          </p:nvSpPr>
          <p:spPr bwMode="auto">
            <a:xfrm>
              <a:off x="621" y="2862"/>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1" name="Rectangle 66"/>
            <p:cNvSpPr>
              <a:spLocks noChangeArrowheads="1"/>
            </p:cNvSpPr>
            <p:nvPr/>
          </p:nvSpPr>
          <p:spPr bwMode="auto">
            <a:xfrm>
              <a:off x="627" y="2862"/>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2" name="Rectangle 67"/>
            <p:cNvSpPr>
              <a:spLocks noChangeArrowheads="1"/>
            </p:cNvSpPr>
            <p:nvPr/>
          </p:nvSpPr>
          <p:spPr bwMode="auto">
            <a:xfrm>
              <a:off x="1409" y="286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3" name="Rectangle 68"/>
            <p:cNvSpPr>
              <a:spLocks noChangeArrowheads="1"/>
            </p:cNvSpPr>
            <p:nvPr/>
          </p:nvSpPr>
          <p:spPr bwMode="auto">
            <a:xfrm>
              <a:off x="1414" y="2862"/>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4" name="Rectangle 69"/>
            <p:cNvSpPr>
              <a:spLocks noChangeArrowheads="1"/>
            </p:cNvSpPr>
            <p:nvPr/>
          </p:nvSpPr>
          <p:spPr bwMode="auto">
            <a:xfrm>
              <a:off x="2983" y="286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5" name="Rectangle 70"/>
            <p:cNvSpPr>
              <a:spLocks noChangeArrowheads="1"/>
            </p:cNvSpPr>
            <p:nvPr/>
          </p:nvSpPr>
          <p:spPr bwMode="auto">
            <a:xfrm>
              <a:off x="2988" y="2862"/>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6" name="Rectangle 71"/>
            <p:cNvSpPr>
              <a:spLocks noChangeArrowheads="1"/>
            </p:cNvSpPr>
            <p:nvPr/>
          </p:nvSpPr>
          <p:spPr bwMode="auto">
            <a:xfrm>
              <a:off x="5032" y="2862"/>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7" name="Rectangle 72"/>
            <p:cNvSpPr>
              <a:spLocks noChangeArrowheads="1"/>
            </p:cNvSpPr>
            <p:nvPr/>
          </p:nvSpPr>
          <p:spPr bwMode="auto">
            <a:xfrm>
              <a:off x="621" y="2868"/>
              <a:ext cx="6"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8" name="Rectangle 73"/>
            <p:cNvSpPr>
              <a:spLocks noChangeArrowheads="1"/>
            </p:cNvSpPr>
            <p:nvPr/>
          </p:nvSpPr>
          <p:spPr bwMode="auto">
            <a:xfrm>
              <a:off x="1409" y="2868"/>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89" name="Rectangle 74"/>
            <p:cNvSpPr>
              <a:spLocks noChangeArrowheads="1"/>
            </p:cNvSpPr>
            <p:nvPr/>
          </p:nvSpPr>
          <p:spPr bwMode="auto">
            <a:xfrm>
              <a:off x="2983" y="2868"/>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90" name="Rectangle 75"/>
            <p:cNvSpPr>
              <a:spLocks noChangeArrowheads="1"/>
            </p:cNvSpPr>
            <p:nvPr/>
          </p:nvSpPr>
          <p:spPr bwMode="auto">
            <a:xfrm>
              <a:off x="5032" y="2868"/>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91" name="Rectangle 76"/>
            <p:cNvSpPr>
              <a:spLocks noChangeArrowheads="1"/>
            </p:cNvSpPr>
            <p:nvPr/>
          </p:nvSpPr>
          <p:spPr bwMode="auto">
            <a:xfrm>
              <a:off x="664" y="3011"/>
              <a:ext cx="5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okoli 1930</a:t>
              </a:r>
              <a:endParaRPr lang="sl-SI" altLang="sl-SI" sz="2400">
                <a:latin typeface="Times New Roman" panose="02020603050405020304" pitchFamily="18" charset="0"/>
              </a:endParaRPr>
            </a:p>
          </p:txBody>
        </p:sp>
        <p:sp>
          <p:nvSpPr>
            <p:cNvPr id="13392" name="Rectangle 77"/>
            <p:cNvSpPr>
              <a:spLocks noChangeArrowheads="1"/>
            </p:cNvSpPr>
            <p:nvPr/>
          </p:nvSpPr>
          <p:spPr bwMode="auto">
            <a:xfrm>
              <a:off x="1171" y="3011"/>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93" name="Rectangle 78"/>
            <p:cNvSpPr>
              <a:spLocks noChangeArrowheads="1"/>
            </p:cNvSpPr>
            <p:nvPr/>
          </p:nvSpPr>
          <p:spPr bwMode="auto">
            <a:xfrm>
              <a:off x="1449" y="3011"/>
              <a:ext cx="1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vrt</a:t>
              </a:r>
              <a:endParaRPr lang="sl-SI" altLang="sl-SI" sz="2400">
                <a:latin typeface="Times New Roman" panose="02020603050405020304" pitchFamily="18" charset="0"/>
              </a:endParaRPr>
            </a:p>
          </p:txBody>
        </p:sp>
        <p:sp>
          <p:nvSpPr>
            <p:cNvPr id="13394" name="Rectangle 79"/>
            <p:cNvSpPr>
              <a:spLocks noChangeArrowheads="1"/>
            </p:cNvSpPr>
            <p:nvPr/>
          </p:nvSpPr>
          <p:spPr bwMode="auto">
            <a:xfrm>
              <a:off x="1574" y="3011"/>
              <a:ext cx="6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enje Zemlje</a:t>
              </a:r>
              <a:endParaRPr lang="sl-SI" altLang="sl-SI" sz="2400">
                <a:latin typeface="Times New Roman" panose="02020603050405020304" pitchFamily="18" charset="0"/>
              </a:endParaRPr>
            </a:p>
          </p:txBody>
        </p:sp>
        <p:sp>
          <p:nvSpPr>
            <p:cNvPr id="13395" name="Rectangle 80"/>
            <p:cNvSpPr>
              <a:spLocks noChangeArrowheads="1"/>
            </p:cNvSpPr>
            <p:nvPr/>
          </p:nvSpPr>
          <p:spPr bwMode="auto">
            <a:xfrm>
              <a:off x="2148" y="3011"/>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96" name="Rectangle 81"/>
            <p:cNvSpPr>
              <a:spLocks noChangeArrowheads="1"/>
            </p:cNvSpPr>
            <p:nvPr/>
          </p:nvSpPr>
          <p:spPr bwMode="auto">
            <a:xfrm>
              <a:off x="3025" y="3011"/>
              <a:ext cx="114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3 leta</a:t>
              </a:r>
              <a:endParaRPr lang="sl-SI" altLang="sl-SI" sz="2400">
                <a:latin typeface="Times New Roman" panose="02020603050405020304" pitchFamily="18" charset="0"/>
              </a:endParaRPr>
            </a:p>
          </p:txBody>
        </p:sp>
        <p:sp>
          <p:nvSpPr>
            <p:cNvPr id="13397" name="Rectangle 82"/>
            <p:cNvSpPr>
              <a:spLocks noChangeArrowheads="1"/>
            </p:cNvSpPr>
            <p:nvPr/>
          </p:nvSpPr>
          <p:spPr bwMode="auto">
            <a:xfrm>
              <a:off x="4090" y="3011"/>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398" name="Rectangle 83"/>
            <p:cNvSpPr>
              <a:spLocks noChangeArrowheads="1"/>
            </p:cNvSpPr>
            <p:nvPr/>
          </p:nvSpPr>
          <p:spPr bwMode="auto">
            <a:xfrm>
              <a:off x="621" y="3006"/>
              <a:ext cx="6"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399" name="Rectangle 84"/>
            <p:cNvSpPr>
              <a:spLocks noChangeArrowheads="1"/>
            </p:cNvSpPr>
            <p:nvPr/>
          </p:nvSpPr>
          <p:spPr bwMode="auto">
            <a:xfrm>
              <a:off x="627" y="3006"/>
              <a:ext cx="782"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0" name="Rectangle 85"/>
            <p:cNvSpPr>
              <a:spLocks noChangeArrowheads="1"/>
            </p:cNvSpPr>
            <p:nvPr/>
          </p:nvSpPr>
          <p:spPr bwMode="auto">
            <a:xfrm>
              <a:off x="1409" y="3006"/>
              <a:ext cx="5"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1" name="Rectangle 86"/>
            <p:cNvSpPr>
              <a:spLocks noChangeArrowheads="1"/>
            </p:cNvSpPr>
            <p:nvPr/>
          </p:nvSpPr>
          <p:spPr bwMode="auto">
            <a:xfrm>
              <a:off x="1414" y="3006"/>
              <a:ext cx="1569"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2" name="Rectangle 87"/>
            <p:cNvSpPr>
              <a:spLocks noChangeArrowheads="1"/>
            </p:cNvSpPr>
            <p:nvPr/>
          </p:nvSpPr>
          <p:spPr bwMode="auto">
            <a:xfrm>
              <a:off x="2983" y="3006"/>
              <a:ext cx="5"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3" name="Rectangle 88"/>
            <p:cNvSpPr>
              <a:spLocks noChangeArrowheads="1"/>
            </p:cNvSpPr>
            <p:nvPr/>
          </p:nvSpPr>
          <p:spPr bwMode="auto">
            <a:xfrm>
              <a:off x="2988" y="3006"/>
              <a:ext cx="2044"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4" name="Rectangle 89"/>
            <p:cNvSpPr>
              <a:spLocks noChangeArrowheads="1"/>
            </p:cNvSpPr>
            <p:nvPr/>
          </p:nvSpPr>
          <p:spPr bwMode="auto">
            <a:xfrm>
              <a:off x="5032" y="3006"/>
              <a:ext cx="5"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5" name="Rectangle 90"/>
            <p:cNvSpPr>
              <a:spLocks noChangeArrowheads="1"/>
            </p:cNvSpPr>
            <p:nvPr/>
          </p:nvSpPr>
          <p:spPr bwMode="auto">
            <a:xfrm>
              <a:off x="621" y="3011"/>
              <a:ext cx="6"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6" name="Rectangle 91"/>
            <p:cNvSpPr>
              <a:spLocks noChangeArrowheads="1"/>
            </p:cNvSpPr>
            <p:nvPr/>
          </p:nvSpPr>
          <p:spPr bwMode="auto">
            <a:xfrm>
              <a:off x="1409" y="3011"/>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7" name="Rectangle 92"/>
            <p:cNvSpPr>
              <a:spLocks noChangeArrowheads="1"/>
            </p:cNvSpPr>
            <p:nvPr/>
          </p:nvSpPr>
          <p:spPr bwMode="auto">
            <a:xfrm>
              <a:off x="2983" y="3011"/>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8" name="Rectangle 93"/>
            <p:cNvSpPr>
              <a:spLocks noChangeArrowheads="1"/>
            </p:cNvSpPr>
            <p:nvPr/>
          </p:nvSpPr>
          <p:spPr bwMode="auto">
            <a:xfrm>
              <a:off x="5032" y="3011"/>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09" name="Rectangle 94"/>
            <p:cNvSpPr>
              <a:spLocks noChangeArrowheads="1"/>
            </p:cNvSpPr>
            <p:nvPr/>
          </p:nvSpPr>
          <p:spPr bwMode="auto">
            <a:xfrm>
              <a:off x="664" y="3155"/>
              <a:ext cx="5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okoli 1950</a:t>
              </a:r>
              <a:endParaRPr lang="sl-SI" altLang="sl-SI" sz="2400">
                <a:latin typeface="Times New Roman" panose="02020603050405020304" pitchFamily="18" charset="0"/>
              </a:endParaRPr>
            </a:p>
          </p:txBody>
        </p:sp>
        <p:sp>
          <p:nvSpPr>
            <p:cNvPr id="13410" name="Rectangle 95"/>
            <p:cNvSpPr>
              <a:spLocks noChangeArrowheads="1"/>
            </p:cNvSpPr>
            <p:nvPr/>
          </p:nvSpPr>
          <p:spPr bwMode="auto">
            <a:xfrm>
              <a:off x="1171" y="315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11" name="Rectangle 96"/>
            <p:cNvSpPr>
              <a:spLocks noChangeArrowheads="1"/>
            </p:cNvSpPr>
            <p:nvPr/>
          </p:nvSpPr>
          <p:spPr bwMode="auto">
            <a:xfrm>
              <a:off x="1449" y="3155"/>
              <a:ext cx="11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kvarčna zapestna ura</a:t>
              </a:r>
              <a:endParaRPr lang="sl-SI" altLang="sl-SI" sz="2400">
                <a:latin typeface="Times New Roman" panose="02020603050405020304" pitchFamily="18" charset="0"/>
              </a:endParaRPr>
            </a:p>
          </p:txBody>
        </p:sp>
        <p:sp>
          <p:nvSpPr>
            <p:cNvPr id="13412" name="Rectangle 97"/>
            <p:cNvSpPr>
              <a:spLocks noChangeArrowheads="1"/>
            </p:cNvSpPr>
            <p:nvPr/>
          </p:nvSpPr>
          <p:spPr bwMode="auto">
            <a:xfrm>
              <a:off x="2510" y="315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13" name="Rectangle 98"/>
            <p:cNvSpPr>
              <a:spLocks noChangeArrowheads="1"/>
            </p:cNvSpPr>
            <p:nvPr/>
          </p:nvSpPr>
          <p:spPr bwMode="auto">
            <a:xfrm>
              <a:off x="3025" y="3155"/>
              <a:ext cx="114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30 let</a:t>
              </a:r>
              <a:endParaRPr lang="sl-SI" altLang="sl-SI" sz="2400">
                <a:latin typeface="Times New Roman" panose="02020603050405020304" pitchFamily="18" charset="0"/>
              </a:endParaRPr>
            </a:p>
          </p:txBody>
        </p:sp>
        <p:sp>
          <p:nvSpPr>
            <p:cNvPr id="13414" name="Rectangle 99"/>
            <p:cNvSpPr>
              <a:spLocks noChangeArrowheads="1"/>
            </p:cNvSpPr>
            <p:nvPr/>
          </p:nvSpPr>
          <p:spPr bwMode="auto">
            <a:xfrm>
              <a:off x="4090" y="315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15" name="Rectangle 100"/>
            <p:cNvSpPr>
              <a:spLocks noChangeArrowheads="1"/>
            </p:cNvSpPr>
            <p:nvPr/>
          </p:nvSpPr>
          <p:spPr bwMode="auto">
            <a:xfrm>
              <a:off x="621" y="3149"/>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16" name="Rectangle 101"/>
            <p:cNvSpPr>
              <a:spLocks noChangeArrowheads="1"/>
            </p:cNvSpPr>
            <p:nvPr/>
          </p:nvSpPr>
          <p:spPr bwMode="auto">
            <a:xfrm>
              <a:off x="627" y="3149"/>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17" name="Rectangle 102"/>
            <p:cNvSpPr>
              <a:spLocks noChangeArrowheads="1"/>
            </p:cNvSpPr>
            <p:nvPr/>
          </p:nvSpPr>
          <p:spPr bwMode="auto">
            <a:xfrm>
              <a:off x="1409" y="314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18" name="Rectangle 103"/>
            <p:cNvSpPr>
              <a:spLocks noChangeArrowheads="1"/>
            </p:cNvSpPr>
            <p:nvPr/>
          </p:nvSpPr>
          <p:spPr bwMode="auto">
            <a:xfrm>
              <a:off x="1414" y="3149"/>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19" name="Rectangle 104"/>
            <p:cNvSpPr>
              <a:spLocks noChangeArrowheads="1"/>
            </p:cNvSpPr>
            <p:nvPr/>
          </p:nvSpPr>
          <p:spPr bwMode="auto">
            <a:xfrm>
              <a:off x="2983" y="314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0" name="Rectangle 105"/>
            <p:cNvSpPr>
              <a:spLocks noChangeArrowheads="1"/>
            </p:cNvSpPr>
            <p:nvPr/>
          </p:nvSpPr>
          <p:spPr bwMode="auto">
            <a:xfrm>
              <a:off x="2988" y="3149"/>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1" name="Rectangle 106"/>
            <p:cNvSpPr>
              <a:spLocks noChangeArrowheads="1"/>
            </p:cNvSpPr>
            <p:nvPr/>
          </p:nvSpPr>
          <p:spPr bwMode="auto">
            <a:xfrm>
              <a:off x="5032" y="314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2" name="Rectangle 107"/>
            <p:cNvSpPr>
              <a:spLocks noChangeArrowheads="1"/>
            </p:cNvSpPr>
            <p:nvPr/>
          </p:nvSpPr>
          <p:spPr bwMode="auto">
            <a:xfrm>
              <a:off x="621" y="3155"/>
              <a:ext cx="6"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3" name="Rectangle 108"/>
            <p:cNvSpPr>
              <a:spLocks noChangeArrowheads="1"/>
            </p:cNvSpPr>
            <p:nvPr/>
          </p:nvSpPr>
          <p:spPr bwMode="auto">
            <a:xfrm>
              <a:off x="1409" y="3155"/>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4" name="Rectangle 109"/>
            <p:cNvSpPr>
              <a:spLocks noChangeArrowheads="1"/>
            </p:cNvSpPr>
            <p:nvPr/>
          </p:nvSpPr>
          <p:spPr bwMode="auto">
            <a:xfrm>
              <a:off x="2983" y="3155"/>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5" name="Rectangle 110"/>
            <p:cNvSpPr>
              <a:spLocks noChangeArrowheads="1"/>
            </p:cNvSpPr>
            <p:nvPr/>
          </p:nvSpPr>
          <p:spPr bwMode="auto">
            <a:xfrm>
              <a:off x="5032" y="3155"/>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26" name="Rectangle 111"/>
            <p:cNvSpPr>
              <a:spLocks noChangeArrowheads="1"/>
            </p:cNvSpPr>
            <p:nvPr/>
          </p:nvSpPr>
          <p:spPr bwMode="auto">
            <a:xfrm>
              <a:off x="664" y="3298"/>
              <a:ext cx="26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1955</a:t>
              </a:r>
              <a:endParaRPr lang="sl-SI" altLang="sl-SI" sz="2400">
                <a:latin typeface="Times New Roman" panose="02020603050405020304" pitchFamily="18" charset="0"/>
              </a:endParaRPr>
            </a:p>
          </p:txBody>
        </p:sp>
        <p:sp>
          <p:nvSpPr>
            <p:cNvPr id="13427" name="Rectangle 112"/>
            <p:cNvSpPr>
              <a:spLocks noChangeArrowheads="1"/>
            </p:cNvSpPr>
            <p:nvPr/>
          </p:nvSpPr>
          <p:spPr bwMode="auto">
            <a:xfrm>
              <a:off x="910" y="3298"/>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28" name="Rectangle 113"/>
            <p:cNvSpPr>
              <a:spLocks noChangeArrowheads="1"/>
            </p:cNvSpPr>
            <p:nvPr/>
          </p:nvSpPr>
          <p:spPr bwMode="auto">
            <a:xfrm>
              <a:off x="1449" y="3298"/>
              <a:ext cx="11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Essnova cezijeva ura</a:t>
              </a:r>
              <a:endParaRPr lang="sl-SI" altLang="sl-SI" sz="2400">
                <a:latin typeface="Times New Roman" panose="02020603050405020304" pitchFamily="18" charset="0"/>
              </a:endParaRPr>
            </a:p>
          </p:txBody>
        </p:sp>
        <p:sp>
          <p:nvSpPr>
            <p:cNvPr id="13429" name="Rectangle 114"/>
            <p:cNvSpPr>
              <a:spLocks noChangeArrowheads="1"/>
            </p:cNvSpPr>
            <p:nvPr/>
          </p:nvSpPr>
          <p:spPr bwMode="auto">
            <a:xfrm>
              <a:off x="2500" y="3298"/>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30" name="Rectangle 115"/>
            <p:cNvSpPr>
              <a:spLocks noChangeArrowheads="1"/>
            </p:cNvSpPr>
            <p:nvPr/>
          </p:nvSpPr>
          <p:spPr bwMode="auto">
            <a:xfrm>
              <a:off x="3025" y="3298"/>
              <a:ext cx="12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300 let</a:t>
              </a:r>
              <a:endParaRPr lang="sl-SI" altLang="sl-SI" sz="2400">
                <a:latin typeface="Times New Roman" panose="02020603050405020304" pitchFamily="18" charset="0"/>
              </a:endParaRPr>
            </a:p>
          </p:txBody>
        </p:sp>
        <p:sp>
          <p:nvSpPr>
            <p:cNvPr id="13431" name="Rectangle 116"/>
            <p:cNvSpPr>
              <a:spLocks noChangeArrowheads="1"/>
            </p:cNvSpPr>
            <p:nvPr/>
          </p:nvSpPr>
          <p:spPr bwMode="auto">
            <a:xfrm>
              <a:off x="4151" y="3298"/>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32" name="Rectangle 117"/>
            <p:cNvSpPr>
              <a:spLocks noChangeArrowheads="1"/>
            </p:cNvSpPr>
            <p:nvPr/>
          </p:nvSpPr>
          <p:spPr bwMode="auto">
            <a:xfrm>
              <a:off x="621" y="3293"/>
              <a:ext cx="6"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3" name="Rectangle 118"/>
            <p:cNvSpPr>
              <a:spLocks noChangeArrowheads="1"/>
            </p:cNvSpPr>
            <p:nvPr/>
          </p:nvSpPr>
          <p:spPr bwMode="auto">
            <a:xfrm>
              <a:off x="627" y="3293"/>
              <a:ext cx="782"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4" name="Rectangle 119"/>
            <p:cNvSpPr>
              <a:spLocks noChangeArrowheads="1"/>
            </p:cNvSpPr>
            <p:nvPr/>
          </p:nvSpPr>
          <p:spPr bwMode="auto">
            <a:xfrm>
              <a:off x="1409" y="3293"/>
              <a:ext cx="5"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5" name="Rectangle 120"/>
            <p:cNvSpPr>
              <a:spLocks noChangeArrowheads="1"/>
            </p:cNvSpPr>
            <p:nvPr/>
          </p:nvSpPr>
          <p:spPr bwMode="auto">
            <a:xfrm>
              <a:off x="1414" y="3293"/>
              <a:ext cx="1569"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6" name="Rectangle 121"/>
            <p:cNvSpPr>
              <a:spLocks noChangeArrowheads="1"/>
            </p:cNvSpPr>
            <p:nvPr/>
          </p:nvSpPr>
          <p:spPr bwMode="auto">
            <a:xfrm>
              <a:off x="2983" y="3293"/>
              <a:ext cx="5"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7" name="Rectangle 122"/>
            <p:cNvSpPr>
              <a:spLocks noChangeArrowheads="1"/>
            </p:cNvSpPr>
            <p:nvPr/>
          </p:nvSpPr>
          <p:spPr bwMode="auto">
            <a:xfrm>
              <a:off x="2988" y="3293"/>
              <a:ext cx="2044"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8" name="Rectangle 123"/>
            <p:cNvSpPr>
              <a:spLocks noChangeArrowheads="1"/>
            </p:cNvSpPr>
            <p:nvPr/>
          </p:nvSpPr>
          <p:spPr bwMode="auto">
            <a:xfrm>
              <a:off x="5032" y="3293"/>
              <a:ext cx="5" cy="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39" name="Rectangle 124"/>
            <p:cNvSpPr>
              <a:spLocks noChangeArrowheads="1"/>
            </p:cNvSpPr>
            <p:nvPr/>
          </p:nvSpPr>
          <p:spPr bwMode="auto">
            <a:xfrm>
              <a:off x="621" y="3298"/>
              <a:ext cx="6"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40" name="Rectangle 125"/>
            <p:cNvSpPr>
              <a:spLocks noChangeArrowheads="1"/>
            </p:cNvSpPr>
            <p:nvPr/>
          </p:nvSpPr>
          <p:spPr bwMode="auto">
            <a:xfrm>
              <a:off x="1409" y="3298"/>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41" name="Rectangle 126"/>
            <p:cNvSpPr>
              <a:spLocks noChangeArrowheads="1"/>
            </p:cNvSpPr>
            <p:nvPr/>
          </p:nvSpPr>
          <p:spPr bwMode="auto">
            <a:xfrm>
              <a:off x="2983" y="3298"/>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42" name="Rectangle 127"/>
            <p:cNvSpPr>
              <a:spLocks noChangeArrowheads="1"/>
            </p:cNvSpPr>
            <p:nvPr/>
          </p:nvSpPr>
          <p:spPr bwMode="auto">
            <a:xfrm>
              <a:off x="5032" y="3298"/>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43" name="Rectangle 128"/>
            <p:cNvSpPr>
              <a:spLocks noChangeArrowheads="1"/>
            </p:cNvSpPr>
            <p:nvPr/>
          </p:nvSpPr>
          <p:spPr bwMode="auto">
            <a:xfrm>
              <a:off x="664" y="3442"/>
              <a:ext cx="26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1980</a:t>
              </a:r>
              <a:endParaRPr lang="sl-SI" altLang="sl-SI" sz="2400">
                <a:latin typeface="Times New Roman" panose="02020603050405020304" pitchFamily="18" charset="0"/>
              </a:endParaRPr>
            </a:p>
          </p:txBody>
        </p:sp>
        <p:sp>
          <p:nvSpPr>
            <p:cNvPr id="13444" name="Rectangle 129"/>
            <p:cNvSpPr>
              <a:spLocks noChangeArrowheads="1"/>
            </p:cNvSpPr>
            <p:nvPr/>
          </p:nvSpPr>
          <p:spPr bwMode="auto">
            <a:xfrm>
              <a:off x="910" y="3442"/>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45" name="Rectangle 130"/>
            <p:cNvSpPr>
              <a:spLocks noChangeArrowheads="1"/>
            </p:cNvSpPr>
            <p:nvPr/>
          </p:nvSpPr>
          <p:spPr bwMode="auto">
            <a:xfrm>
              <a:off x="1449" y="3442"/>
              <a:ext cx="115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moderna cezijeva ura</a:t>
              </a:r>
              <a:endParaRPr lang="sl-SI" altLang="sl-SI" sz="2400">
                <a:latin typeface="Times New Roman" panose="02020603050405020304" pitchFamily="18" charset="0"/>
              </a:endParaRPr>
            </a:p>
          </p:txBody>
        </p:sp>
        <p:sp>
          <p:nvSpPr>
            <p:cNvPr id="13446" name="Rectangle 131"/>
            <p:cNvSpPr>
              <a:spLocks noChangeArrowheads="1"/>
            </p:cNvSpPr>
            <p:nvPr/>
          </p:nvSpPr>
          <p:spPr bwMode="auto">
            <a:xfrm>
              <a:off x="2513" y="3442"/>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47" name="Rectangle 132"/>
            <p:cNvSpPr>
              <a:spLocks noChangeArrowheads="1"/>
            </p:cNvSpPr>
            <p:nvPr/>
          </p:nvSpPr>
          <p:spPr bwMode="auto">
            <a:xfrm>
              <a:off x="3025" y="3442"/>
              <a:ext cx="14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300 000 let</a:t>
              </a:r>
              <a:endParaRPr lang="sl-SI" altLang="sl-SI" sz="2400">
                <a:latin typeface="Times New Roman" panose="02020603050405020304" pitchFamily="18" charset="0"/>
              </a:endParaRPr>
            </a:p>
          </p:txBody>
        </p:sp>
        <p:sp>
          <p:nvSpPr>
            <p:cNvPr id="13448" name="Rectangle 133"/>
            <p:cNvSpPr>
              <a:spLocks noChangeArrowheads="1"/>
            </p:cNvSpPr>
            <p:nvPr/>
          </p:nvSpPr>
          <p:spPr bwMode="auto">
            <a:xfrm>
              <a:off x="4368" y="3442"/>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49" name="Rectangle 134"/>
            <p:cNvSpPr>
              <a:spLocks noChangeArrowheads="1"/>
            </p:cNvSpPr>
            <p:nvPr/>
          </p:nvSpPr>
          <p:spPr bwMode="auto">
            <a:xfrm>
              <a:off x="621" y="3436"/>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0" name="Rectangle 135"/>
            <p:cNvSpPr>
              <a:spLocks noChangeArrowheads="1"/>
            </p:cNvSpPr>
            <p:nvPr/>
          </p:nvSpPr>
          <p:spPr bwMode="auto">
            <a:xfrm>
              <a:off x="627" y="3436"/>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1" name="Rectangle 136"/>
            <p:cNvSpPr>
              <a:spLocks noChangeArrowheads="1"/>
            </p:cNvSpPr>
            <p:nvPr/>
          </p:nvSpPr>
          <p:spPr bwMode="auto">
            <a:xfrm>
              <a:off x="1409" y="343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2" name="Rectangle 137"/>
            <p:cNvSpPr>
              <a:spLocks noChangeArrowheads="1"/>
            </p:cNvSpPr>
            <p:nvPr/>
          </p:nvSpPr>
          <p:spPr bwMode="auto">
            <a:xfrm>
              <a:off x="1414" y="3436"/>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3" name="Rectangle 138"/>
            <p:cNvSpPr>
              <a:spLocks noChangeArrowheads="1"/>
            </p:cNvSpPr>
            <p:nvPr/>
          </p:nvSpPr>
          <p:spPr bwMode="auto">
            <a:xfrm>
              <a:off x="2983" y="343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4" name="Rectangle 139"/>
            <p:cNvSpPr>
              <a:spLocks noChangeArrowheads="1"/>
            </p:cNvSpPr>
            <p:nvPr/>
          </p:nvSpPr>
          <p:spPr bwMode="auto">
            <a:xfrm>
              <a:off x="2988" y="3436"/>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5" name="Rectangle 140"/>
            <p:cNvSpPr>
              <a:spLocks noChangeArrowheads="1"/>
            </p:cNvSpPr>
            <p:nvPr/>
          </p:nvSpPr>
          <p:spPr bwMode="auto">
            <a:xfrm>
              <a:off x="5032" y="343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6" name="Rectangle 141"/>
            <p:cNvSpPr>
              <a:spLocks noChangeArrowheads="1"/>
            </p:cNvSpPr>
            <p:nvPr/>
          </p:nvSpPr>
          <p:spPr bwMode="auto">
            <a:xfrm>
              <a:off x="621" y="3442"/>
              <a:ext cx="6"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7" name="Rectangle 142"/>
            <p:cNvSpPr>
              <a:spLocks noChangeArrowheads="1"/>
            </p:cNvSpPr>
            <p:nvPr/>
          </p:nvSpPr>
          <p:spPr bwMode="auto">
            <a:xfrm>
              <a:off x="1409" y="3442"/>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8" name="Rectangle 143"/>
            <p:cNvSpPr>
              <a:spLocks noChangeArrowheads="1"/>
            </p:cNvSpPr>
            <p:nvPr/>
          </p:nvSpPr>
          <p:spPr bwMode="auto">
            <a:xfrm>
              <a:off x="2983" y="3442"/>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59" name="Rectangle 144"/>
            <p:cNvSpPr>
              <a:spLocks noChangeArrowheads="1"/>
            </p:cNvSpPr>
            <p:nvPr/>
          </p:nvSpPr>
          <p:spPr bwMode="auto">
            <a:xfrm>
              <a:off x="5032" y="3442"/>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60" name="Rectangle 145"/>
            <p:cNvSpPr>
              <a:spLocks noChangeArrowheads="1"/>
            </p:cNvSpPr>
            <p:nvPr/>
          </p:nvSpPr>
          <p:spPr bwMode="auto">
            <a:xfrm>
              <a:off x="664" y="3585"/>
              <a:ext cx="26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1995</a:t>
              </a:r>
              <a:endParaRPr lang="sl-SI" altLang="sl-SI" sz="2400">
                <a:latin typeface="Times New Roman" panose="02020603050405020304" pitchFamily="18" charset="0"/>
              </a:endParaRPr>
            </a:p>
          </p:txBody>
        </p:sp>
        <p:sp>
          <p:nvSpPr>
            <p:cNvPr id="13461" name="Rectangle 146"/>
            <p:cNvSpPr>
              <a:spLocks noChangeArrowheads="1"/>
            </p:cNvSpPr>
            <p:nvPr/>
          </p:nvSpPr>
          <p:spPr bwMode="auto">
            <a:xfrm>
              <a:off x="910" y="358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62" name="Rectangle 147"/>
            <p:cNvSpPr>
              <a:spLocks noChangeArrowheads="1"/>
            </p:cNvSpPr>
            <p:nvPr/>
          </p:nvSpPr>
          <p:spPr bwMode="auto">
            <a:xfrm>
              <a:off x="1449" y="3585"/>
              <a:ext cx="8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cezijeva fontana</a:t>
              </a:r>
              <a:endParaRPr lang="sl-SI" altLang="sl-SI" sz="2400">
                <a:latin typeface="Times New Roman" panose="02020603050405020304" pitchFamily="18" charset="0"/>
              </a:endParaRPr>
            </a:p>
          </p:txBody>
        </p:sp>
        <p:sp>
          <p:nvSpPr>
            <p:cNvPr id="13463" name="Rectangle 148"/>
            <p:cNvSpPr>
              <a:spLocks noChangeArrowheads="1"/>
            </p:cNvSpPr>
            <p:nvPr/>
          </p:nvSpPr>
          <p:spPr bwMode="auto">
            <a:xfrm>
              <a:off x="2254" y="358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64" name="Rectangle 149"/>
            <p:cNvSpPr>
              <a:spLocks noChangeArrowheads="1"/>
            </p:cNvSpPr>
            <p:nvPr/>
          </p:nvSpPr>
          <p:spPr bwMode="auto">
            <a:xfrm>
              <a:off x="3025" y="3585"/>
              <a:ext cx="161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15 000 000 let</a:t>
              </a:r>
              <a:endParaRPr lang="sl-SI" altLang="sl-SI" sz="2400">
                <a:latin typeface="Times New Roman" panose="02020603050405020304" pitchFamily="18" charset="0"/>
              </a:endParaRPr>
            </a:p>
          </p:txBody>
        </p:sp>
        <p:sp>
          <p:nvSpPr>
            <p:cNvPr id="13465" name="Rectangle 150"/>
            <p:cNvSpPr>
              <a:spLocks noChangeArrowheads="1"/>
            </p:cNvSpPr>
            <p:nvPr/>
          </p:nvSpPr>
          <p:spPr bwMode="auto">
            <a:xfrm>
              <a:off x="4522" y="358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66" name="Rectangle 151"/>
            <p:cNvSpPr>
              <a:spLocks noChangeArrowheads="1"/>
            </p:cNvSpPr>
            <p:nvPr/>
          </p:nvSpPr>
          <p:spPr bwMode="auto">
            <a:xfrm>
              <a:off x="621" y="3579"/>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67" name="Rectangle 152"/>
            <p:cNvSpPr>
              <a:spLocks noChangeArrowheads="1"/>
            </p:cNvSpPr>
            <p:nvPr/>
          </p:nvSpPr>
          <p:spPr bwMode="auto">
            <a:xfrm>
              <a:off x="627" y="3579"/>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68" name="Rectangle 153"/>
            <p:cNvSpPr>
              <a:spLocks noChangeArrowheads="1"/>
            </p:cNvSpPr>
            <p:nvPr/>
          </p:nvSpPr>
          <p:spPr bwMode="auto">
            <a:xfrm>
              <a:off x="1409" y="357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69" name="Rectangle 154"/>
            <p:cNvSpPr>
              <a:spLocks noChangeArrowheads="1"/>
            </p:cNvSpPr>
            <p:nvPr/>
          </p:nvSpPr>
          <p:spPr bwMode="auto">
            <a:xfrm>
              <a:off x="1414" y="3579"/>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0" name="Rectangle 155"/>
            <p:cNvSpPr>
              <a:spLocks noChangeArrowheads="1"/>
            </p:cNvSpPr>
            <p:nvPr/>
          </p:nvSpPr>
          <p:spPr bwMode="auto">
            <a:xfrm>
              <a:off x="2983" y="357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1" name="Rectangle 156"/>
            <p:cNvSpPr>
              <a:spLocks noChangeArrowheads="1"/>
            </p:cNvSpPr>
            <p:nvPr/>
          </p:nvSpPr>
          <p:spPr bwMode="auto">
            <a:xfrm>
              <a:off x="2988" y="3579"/>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2" name="Rectangle 157"/>
            <p:cNvSpPr>
              <a:spLocks noChangeArrowheads="1"/>
            </p:cNvSpPr>
            <p:nvPr/>
          </p:nvSpPr>
          <p:spPr bwMode="auto">
            <a:xfrm>
              <a:off x="5032" y="3579"/>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3" name="Rectangle 158"/>
            <p:cNvSpPr>
              <a:spLocks noChangeArrowheads="1"/>
            </p:cNvSpPr>
            <p:nvPr/>
          </p:nvSpPr>
          <p:spPr bwMode="auto">
            <a:xfrm>
              <a:off x="621" y="3585"/>
              <a:ext cx="6"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4" name="Rectangle 159"/>
            <p:cNvSpPr>
              <a:spLocks noChangeArrowheads="1"/>
            </p:cNvSpPr>
            <p:nvPr/>
          </p:nvSpPr>
          <p:spPr bwMode="auto">
            <a:xfrm>
              <a:off x="1409" y="3585"/>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5" name="Rectangle 160"/>
            <p:cNvSpPr>
              <a:spLocks noChangeArrowheads="1"/>
            </p:cNvSpPr>
            <p:nvPr/>
          </p:nvSpPr>
          <p:spPr bwMode="auto">
            <a:xfrm>
              <a:off x="2983" y="3585"/>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6" name="Rectangle 161"/>
            <p:cNvSpPr>
              <a:spLocks noChangeArrowheads="1"/>
            </p:cNvSpPr>
            <p:nvPr/>
          </p:nvSpPr>
          <p:spPr bwMode="auto">
            <a:xfrm>
              <a:off x="5032" y="3585"/>
              <a:ext cx="5" cy="13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77" name="Rectangle 162"/>
            <p:cNvSpPr>
              <a:spLocks noChangeArrowheads="1"/>
            </p:cNvSpPr>
            <p:nvPr/>
          </p:nvSpPr>
          <p:spPr bwMode="auto">
            <a:xfrm>
              <a:off x="664" y="3729"/>
              <a:ext cx="45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21. stole</a:t>
              </a:r>
              <a:endParaRPr lang="sl-SI" altLang="sl-SI" sz="2400">
                <a:latin typeface="Times New Roman" panose="02020603050405020304" pitchFamily="18" charset="0"/>
              </a:endParaRPr>
            </a:p>
          </p:txBody>
        </p:sp>
        <p:sp>
          <p:nvSpPr>
            <p:cNvPr id="13478" name="Rectangle 163"/>
            <p:cNvSpPr>
              <a:spLocks noChangeArrowheads="1"/>
            </p:cNvSpPr>
            <p:nvPr/>
          </p:nvSpPr>
          <p:spPr bwMode="auto">
            <a:xfrm>
              <a:off x="1086" y="3729"/>
              <a:ext cx="1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tje</a:t>
              </a:r>
              <a:endParaRPr lang="sl-SI" altLang="sl-SI" sz="2400">
                <a:latin typeface="Times New Roman" panose="02020603050405020304" pitchFamily="18" charset="0"/>
              </a:endParaRPr>
            </a:p>
          </p:txBody>
        </p:sp>
        <p:sp>
          <p:nvSpPr>
            <p:cNvPr id="13479" name="Rectangle 164"/>
            <p:cNvSpPr>
              <a:spLocks noChangeArrowheads="1"/>
            </p:cNvSpPr>
            <p:nvPr/>
          </p:nvSpPr>
          <p:spPr bwMode="auto">
            <a:xfrm>
              <a:off x="1203" y="3729"/>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80" name="Rectangle 165"/>
            <p:cNvSpPr>
              <a:spLocks noChangeArrowheads="1"/>
            </p:cNvSpPr>
            <p:nvPr/>
          </p:nvSpPr>
          <p:spPr bwMode="auto">
            <a:xfrm>
              <a:off x="1449" y="3729"/>
              <a:ext cx="1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atomska ura z ionsko pastjo</a:t>
              </a:r>
              <a:endParaRPr lang="sl-SI" altLang="sl-SI" sz="2400">
                <a:latin typeface="Times New Roman" panose="02020603050405020304" pitchFamily="18" charset="0"/>
              </a:endParaRPr>
            </a:p>
          </p:txBody>
        </p:sp>
        <p:sp>
          <p:nvSpPr>
            <p:cNvPr id="13481" name="Rectangle 166"/>
            <p:cNvSpPr>
              <a:spLocks noChangeArrowheads="1"/>
            </p:cNvSpPr>
            <p:nvPr/>
          </p:nvSpPr>
          <p:spPr bwMode="auto">
            <a:xfrm>
              <a:off x="2825" y="3729"/>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82" name="Rectangle 167"/>
            <p:cNvSpPr>
              <a:spLocks noChangeArrowheads="1"/>
            </p:cNvSpPr>
            <p:nvPr/>
          </p:nvSpPr>
          <p:spPr bwMode="auto">
            <a:xfrm>
              <a:off x="3025" y="3729"/>
              <a:ext cx="185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1 sekunda na 15 000 000 000 let</a:t>
              </a:r>
              <a:endParaRPr lang="sl-SI" altLang="sl-SI" sz="2400">
                <a:latin typeface="Times New Roman" panose="02020603050405020304" pitchFamily="18" charset="0"/>
              </a:endParaRPr>
            </a:p>
          </p:txBody>
        </p:sp>
        <p:sp>
          <p:nvSpPr>
            <p:cNvPr id="13483" name="Rectangle 168"/>
            <p:cNvSpPr>
              <a:spLocks noChangeArrowheads="1"/>
            </p:cNvSpPr>
            <p:nvPr/>
          </p:nvSpPr>
          <p:spPr bwMode="auto">
            <a:xfrm>
              <a:off x="4738" y="3729"/>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13484" name="Rectangle 169"/>
            <p:cNvSpPr>
              <a:spLocks noChangeArrowheads="1"/>
            </p:cNvSpPr>
            <p:nvPr/>
          </p:nvSpPr>
          <p:spPr bwMode="auto">
            <a:xfrm>
              <a:off x="621" y="3723"/>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85" name="Rectangle 170"/>
            <p:cNvSpPr>
              <a:spLocks noChangeArrowheads="1"/>
            </p:cNvSpPr>
            <p:nvPr/>
          </p:nvSpPr>
          <p:spPr bwMode="auto">
            <a:xfrm>
              <a:off x="627" y="3723"/>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86" name="Rectangle 171"/>
            <p:cNvSpPr>
              <a:spLocks noChangeArrowheads="1"/>
            </p:cNvSpPr>
            <p:nvPr/>
          </p:nvSpPr>
          <p:spPr bwMode="auto">
            <a:xfrm>
              <a:off x="1409" y="3723"/>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87" name="Rectangle 172"/>
            <p:cNvSpPr>
              <a:spLocks noChangeArrowheads="1"/>
            </p:cNvSpPr>
            <p:nvPr/>
          </p:nvSpPr>
          <p:spPr bwMode="auto">
            <a:xfrm>
              <a:off x="1414" y="3723"/>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88" name="Rectangle 173"/>
            <p:cNvSpPr>
              <a:spLocks noChangeArrowheads="1"/>
            </p:cNvSpPr>
            <p:nvPr/>
          </p:nvSpPr>
          <p:spPr bwMode="auto">
            <a:xfrm>
              <a:off x="2983" y="3723"/>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89" name="Rectangle 174"/>
            <p:cNvSpPr>
              <a:spLocks noChangeArrowheads="1"/>
            </p:cNvSpPr>
            <p:nvPr/>
          </p:nvSpPr>
          <p:spPr bwMode="auto">
            <a:xfrm>
              <a:off x="2988" y="3723"/>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0" name="Rectangle 175"/>
            <p:cNvSpPr>
              <a:spLocks noChangeArrowheads="1"/>
            </p:cNvSpPr>
            <p:nvPr/>
          </p:nvSpPr>
          <p:spPr bwMode="auto">
            <a:xfrm>
              <a:off x="5032" y="3723"/>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1" name="Rectangle 176"/>
            <p:cNvSpPr>
              <a:spLocks noChangeArrowheads="1"/>
            </p:cNvSpPr>
            <p:nvPr/>
          </p:nvSpPr>
          <p:spPr bwMode="auto">
            <a:xfrm>
              <a:off x="621" y="3729"/>
              <a:ext cx="6"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2" name="Rectangle 177"/>
            <p:cNvSpPr>
              <a:spLocks noChangeArrowheads="1"/>
            </p:cNvSpPr>
            <p:nvPr/>
          </p:nvSpPr>
          <p:spPr bwMode="auto">
            <a:xfrm>
              <a:off x="621" y="3866"/>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3" name="Rectangle 178"/>
            <p:cNvSpPr>
              <a:spLocks noChangeArrowheads="1"/>
            </p:cNvSpPr>
            <p:nvPr/>
          </p:nvSpPr>
          <p:spPr bwMode="auto">
            <a:xfrm>
              <a:off x="621" y="3866"/>
              <a:ext cx="6"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4" name="Rectangle 179"/>
            <p:cNvSpPr>
              <a:spLocks noChangeArrowheads="1"/>
            </p:cNvSpPr>
            <p:nvPr/>
          </p:nvSpPr>
          <p:spPr bwMode="auto">
            <a:xfrm>
              <a:off x="627" y="3866"/>
              <a:ext cx="782"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5" name="Rectangle 180"/>
            <p:cNvSpPr>
              <a:spLocks noChangeArrowheads="1"/>
            </p:cNvSpPr>
            <p:nvPr/>
          </p:nvSpPr>
          <p:spPr bwMode="auto">
            <a:xfrm>
              <a:off x="1409" y="3729"/>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6" name="Rectangle 181"/>
            <p:cNvSpPr>
              <a:spLocks noChangeArrowheads="1"/>
            </p:cNvSpPr>
            <p:nvPr/>
          </p:nvSpPr>
          <p:spPr bwMode="auto">
            <a:xfrm>
              <a:off x="1409" y="386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7" name="Rectangle 182"/>
            <p:cNvSpPr>
              <a:spLocks noChangeArrowheads="1"/>
            </p:cNvSpPr>
            <p:nvPr/>
          </p:nvSpPr>
          <p:spPr bwMode="auto">
            <a:xfrm>
              <a:off x="1414" y="3866"/>
              <a:ext cx="1569"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8" name="Rectangle 183"/>
            <p:cNvSpPr>
              <a:spLocks noChangeArrowheads="1"/>
            </p:cNvSpPr>
            <p:nvPr/>
          </p:nvSpPr>
          <p:spPr bwMode="auto">
            <a:xfrm>
              <a:off x="2983" y="3729"/>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499" name="Rectangle 184"/>
            <p:cNvSpPr>
              <a:spLocks noChangeArrowheads="1"/>
            </p:cNvSpPr>
            <p:nvPr/>
          </p:nvSpPr>
          <p:spPr bwMode="auto">
            <a:xfrm>
              <a:off x="2983" y="386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500" name="Rectangle 185"/>
            <p:cNvSpPr>
              <a:spLocks noChangeArrowheads="1"/>
            </p:cNvSpPr>
            <p:nvPr/>
          </p:nvSpPr>
          <p:spPr bwMode="auto">
            <a:xfrm>
              <a:off x="2988" y="3866"/>
              <a:ext cx="2044"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501" name="Rectangle 186"/>
            <p:cNvSpPr>
              <a:spLocks noChangeArrowheads="1"/>
            </p:cNvSpPr>
            <p:nvPr/>
          </p:nvSpPr>
          <p:spPr bwMode="auto">
            <a:xfrm>
              <a:off x="5032" y="3729"/>
              <a:ext cx="5" cy="13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502" name="Rectangle 187"/>
            <p:cNvSpPr>
              <a:spLocks noChangeArrowheads="1"/>
            </p:cNvSpPr>
            <p:nvPr/>
          </p:nvSpPr>
          <p:spPr bwMode="auto">
            <a:xfrm>
              <a:off x="5032" y="386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503" name="Rectangle 188"/>
            <p:cNvSpPr>
              <a:spLocks noChangeArrowheads="1"/>
            </p:cNvSpPr>
            <p:nvPr/>
          </p:nvSpPr>
          <p:spPr bwMode="auto">
            <a:xfrm>
              <a:off x="5032" y="3866"/>
              <a:ext cx="5" cy="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504" name="Rectangle 189"/>
            <p:cNvSpPr>
              <a:spLocks noChangeArrowheads="1"/>
            </p:cNvSpPr>
            <p:nvPr/>
          </p:nvSpPr>
          <p:spPr bwMode="auto">
            <a:xfrm>
              <a:off x="520" y="3872"/>
              <a:ext cx="3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grpSp>
      <p:sp>
        <p:nvSpPr>
          <p:cNvPr id="13317" name="Line 190"/>
          <p:cNvSpPr>
            <a:spLocks noChangeShapeType="1"/>
          </p:cNvSpPr>
          <p:nvPr/>
        </p:nvSpPr>
        <p:spPr bwMode="auto">
          <a:xfrm>
            <a:off x="971550" y="4076700"/>
            <a:ext cx="7345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13318"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7766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4648200" y="3200400"/>
            <a:ext cx="4495800" cy="2590800"/>
          </a:xfrm>
          <a:prstGeom prst="ellipse">
            <a:avLst/>
          </a:prstGeom>
          <a:solidFill>
            <a:srgbClr val="3366FF"/>
          </a:solidFill>
          <a:ln w="762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5363" name="Rectangle 3"/>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5364" name="Text Box 4"/>
          <p:cNvSpPr txBox="1">
            <a:spLocks noChangeArrowheads="1"/>
          </p:cNvSpPr>
          <p:nvPr/>
        </p:nvSpPr>
        <p:spPr bwMode="auto">
          <a:xfrm>
            <a:off x="1371600" y="1447800"/>
            <a:ext cx="56197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a:solidFill>
                  <a:schemeClr val="bg1"/>
                </a:solidFill>
                <a:latin typeface="Arial" panose="020B0604020202020204" pitchFamily="34" charset="0"/>
              </a:rPr>
              <a:t>Realizacija sekunde danes</a:t>
            </a:r>
          </a:p>
        </p:txBody>
      </p:sp>
      <p:sp>
        <p:nvSpPr>
          <p:cNvPr id="15365" name="Text Box 5"/>
          <p:cNvSpPr txBox="1">
            <a:spLocks noChangeArrowheads="1"/>
          </p:cNvSpPr>
          <p:nvPr/>
        </p:nvSpPr>
        <p:spPr bwMode="auto">
          <a:xfrm>
            <a:off x="5181600" y="3657600"/>
            <a:ext cx="34290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solidFill>
                  <a:schemeClr val="bg1"/>
                </a:solidFill>
                <a:latin typeface="Times New Roman" panose="02020603050405020304" pitchFamily="18" charset="0"/>
                <a:cs typeface="Times New Roman" panose="02020603050405020304" pitchFamily="18" charset="0"/>
              </a:rPr>
              <a:t>etaloni, ki temeljijo na atomskih hiperfinih prehodih </a:t>
            </a:r>
            <a:r>
              <a:rPr lang="sl-SI" altLang="sl-SI" sz="2400">
                <a:solidFill>
                  <a:schemeClr val="bg1"/>
                </a:solidFill>
                <a:latin typeface="Times New Roman" panose="02020603050405020304" pitchFamily="18" charset="0"/>
              </a:rPr>
              <a:t>- </a:t>
            </a:r>
            <a:r>
              <a:rPr lang="sl-SI" altLang="sl-SI" sz="2800" b="1">
                <a:solidFill>
                  <a:schemeClr val="bg1"/>
                </a:solidFill>
                <a:latin typeface="Times New Roman" panose="02020603050405020304" pitchFamily="18" charset="0"/>
              </a:rPr>
              <a:t>atomske ure</a:t>
            </a:r>
          </a:p>
          <a:p>
            <a:pPr eaLnBrk="1" hangingPunct="1">
              <a:spcBef>
                <a:spcPct val="0"/>
              </a:spcBef>
              <a:buFontTx/>
              <a:buNone/>
            </a:pPr>
            <a:r>
              <a:rPr lang="sl-SI" altLang="sl-SI" sz="1600">
                <a:solidFill>
                  <a:schemeClr val="bg1"/>
                </a:solidFill>
                <a:latin typeface="Times New Roman" panose="02020603050405020304" pitchFamily="18" charset="0"/>
                <a:cs typeface="Times New Roman" panose="02020603050405020304" pitchFamily="18" charset="0"/>
              </a:rPr>
              <a:t>(cezijeve, vodikove in rubidijeve ure)</a:t>
            </a:r>
            <a:r>
              <a:rPr lang="sl-SI" altLang="sl-SI" sz="2400">
                <a:latin typeface="Times New Roman" panose="02020603050405020304" pitchFamily="18" charset="0"/>
                <a:cs typeface="Times New Roman" panose="02020603050405020304" pitchFamily="18" charset="0"/>
              </a:rPr>
              <a:t> </a:t>
            </a:r>
          </a:p>
        </p:txBody>
      </p:sp>
      <p:sp>
        <p:nvSpPr>
          <p:cNvPr id="15366" name="Oval 6"/>
          <p:cNvSpPr>
            <a:spLocks noChangeArrowheads="1"/>
          </p:cNvSpPr>
          <p:nvPr/>
        </p:nvSpPr>
        <p:spPr bwMode="auto">
          <a:xfrm>
            <a:off x="228600" y="3276600"/>
            <a:ext cx="3048000" cy="1752600"/>
          </a:xfrm>
          <a:prstGeom prst="ellipse">
            <a:avLst/>
          </a:prstGeom>
          <a:solidFill>
            <a:srgbClr val="FF9900"/>
          </a:solid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5367" name="Line 7"/>
          <p:cNvSpPr>
            <a:spLocks noChangeShapeType="1"/>
          </p:cNvSpPr>
          <p:nvPr/>
        </p:nvSpPr>
        <p:spPr bwMode="auto">
          <a:xfrm flipH="1">
            <a:off x="2438400" y="2286000"/>
            <a:ext cx="762000" cy="91440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5368" name="Line 8"/>
          <p:cNvSpPr>
            <a:spLocks noChangeShapeType="1"/>
          </p:cNvSpPr>
          <p:nvPr/>
        </p:nvSpPr>
        <p:spPr bwMode="auto">
          <a:xfrm>
            <a:off x="4876800" y="2286000"/>
            <a:ext cx="990600" cy="914400"/>
          </a:xfrm>
          <a:prstGeom prst="line">
            <a:avLst/>
          </a:prstGeom>
          <a:noFill/>
          <a:ln w="762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5369" name="Text Box 9"/>
          <p:cNvSpPr txBox="1">
            <a:spLocks noChangeArrowheads="1"/>
          </p:cNvSpPr>
          <p:nvPr/>
        </p:nvSpPr>
        <p:spPr bwMode="auto">
          <a:xfrm>
            <a:off x="609600" y="3733800"/>
            <a:ext cx="23622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Times New Roman" panose="02020603050405020304" pitchFamily="18" charset="0"/>
                <a:cs typeface="Times New Roman" panose="02020603050405020304" pitchFamily="18" charset="0"/>
              </a:rPr>
              <a:t>kvarčni etaloni </a:t>
            </a:r>
            <a:r>
              <a:rPr lang="sl-SI" altLang="sl-SI" sz="2400">
                <a:latin typeface="Times New Roman" panose="02020603050405020304" pitchFamily="18" charset="0"/>
              </a:rPr>
              <a:t>- </a:t>
            </a:r>
            <a:r>
              <a:rPr lang="sl-SI" altLang="sl-SI" sz="2800" b="1">
                <a:latin typeface="Times New Roman" panose="02020603050405020304" pitchFamily="18" charset="0"/>
              </a:rPr>
              <a:t>kvarčne ure</a:t>
            </a:r>
            <a:endParaRPr lang="sl-SI" altLang="sl-SI" sz="2400">
              <a:latin typeface="Times New Roman" panose="02020603050405020304" pitchFamily="18" charset="0"/>
            </a:endParaRPr>
          </a:p>
        </p:txBody>
      </p:sp>
      <p:pic>
        <p:nvPicPr>
          <p:cNvPr id="15370"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8118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7411" name="Text Box 3"/>
          <p:cNvSpPr txBox="1">
            <a:spLocks noChangeArrowheads="1"/>
          </p:cNvSpPr>
          <p:nvPr/>
        </p:nvSpPr>
        <p:spPr bwMode="auto">
          <a:xfrm>
            <a:off x="2133600" y="1143000"/>
            <a:ext cx="424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a:latin typeface="Arial" panose="020B0604020202020204" pitchFamily="34" charset="0"/>
              </a:rPr>
              <a:t>Realizacija sekunde</a:t>
            </a:r>
          </a:p>
        </p:txBody>
      </p:sp>
      <p:graphicFrame>
        <p:nvGraphicFramePr>
          <p:cNvPr id="157700" name="Group 4"/>
          <p:cNvGraphicFramePr>
            <a:graphicFrameLocks noGrp="1"/>
          </p:cNvGraphicFramePr>
          <p:nvPr/>
        </p:nvGraphicFramePr>
        <p:xfrm>
          <a:off x="1692275" y="2133600"/>
          <a:ext cx="5049838" cy="3965575"/>
        </p:xfrm>
        <a:graphic>
          <a:graphicData uri="http://schemas.openxmlformats.org/drawingml/2006/table">
            <a:tbl>
              <a:tblPr/>
              <a:tblGrid>
                <a:gridCol w="2713038">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tblGrid>
              <a:tr h="68592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600" b="1" i="0" u="none" strike="noStrike" cap="none" normalizeH="0" baseline="0">
                          <a:ln>
                            <a:noFill/>
                          </a:ln>
                          <a:solidFill>
                            <a:schemeClr val="tx1"/>
                          </a:solidFill>
                          <a:effectLst/>
                          <a:latin typeface="Arial" charset="0"/>
                          <a:cs typeface="Times New Roman" pitchFamily="18" charset="0"/>
                        </a:rPr>
                        <a:t>Etalon frekvence in časa</a:t>
                      </a:r>
                      <a:endParaRPr kumimoji="0" lang="sl-SI" altLang="sl-SI" sz="1600" b="0" i="0" u="none" strike="noStrike" cap="none" normalizeH="0" baseline="0">
                        <a:ln>
                          <a:noFill/>
                        </a:ln>
                        <a:solidFill>
                          <a:schemeClr val="tx1"/>
                        </a:solidFill>
                        <a:effectLst/>
                        <a:latin typeface="Arial"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1" i="0" u="none" strike="noStrike" cap="none" normalizeH="0" baseline="0">
                          <a:ln>
                            <a:noFill/>
                          </a:ln>
                          <a:solidFill>
                            <a:schemeClr val="tx1"/>
                          </a:solidFill>
                          <a:effectLst/>
                          <a:latin typeface="Arial" charset="0"/>
                          <a:cs typeface="Times New Roman" pitchFamily="18" charset="0"/>
                        </a:rPr>
                        <a:t>stabilnost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90624">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Kvarčni kristal</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10</a:t>
                      </a:r>
                      <a:r>
                        <a:rPr kumimoji="0" lang="sl-SI" altLang="sl-SI" sz="1600" b="0" i="0" u="none" strike="noStrike" cap="none" normalizeH="0" baseline="30000">
                          <a:ln>
                            <a:noFill/>
                          </a:ln>
                          <a:solidFill>
                            <a:schemeClr val="tx1"/>
                          </a:solidFill>
                          <a:effectLst/>
                          <a:latin typeface="Arial" charset="0"/>
                          <a:cs typeface="Times New Roman" pitchFamily="18" charset="0"/>
                        </a:rPr>
                        <a:t>-10</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998">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Vodikova atomska ura</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2×10</a:t>
                      </a:r>
                      <a:r>
                        <a:rPr kumimoji="0" lang="sl-SI" altLang="sl-SI" sz="1600" b="0" i="0" u="none" strike="noStrike" cap="none" normalizeH="0" baseline="30000">
                          <a:ln>
                            <a:noFill/>
                          </a:ln>
                          <a:solidFill>
                            <a:schemeClr val="tx1"/>
                          </a:solidFill>
                          <a:effectLst/>
                          <a:latin typeface="Arial" charset="0"/>
                          <a:cs typeface="Times New Roman" pitchFamily="18" charset="0"/>
                        </a:rPr>
                        <a:t>-15</a:t>
                      </a:r>
                      <a:endParaRPr kumimoji="0" lang="sl-SI" altLang="sl-SI" sz="1600" b="0"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sl-SI" altLang="sl-SI" sz="1600" b="0" i="0" u="none" strike="noStrike" cap="none" normalizeH="0" baseline="0">
                        <a:ln>
                          <a:noFill/>
                        </a:ln>
                        <a:solidFill>
                          <a:schemeClr val="tx1"/>
                        </a:solidFill>
                        <a:effectLst/>
                        <a:latin typeface="Arial"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98">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Rubidijeva atomska ura</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7×10</a:t>
                      </a:r>
                      <a:r>
                        <a:rPr kumimoji="0" lang="sl-SI" altLang="sl-SI" sz="1600" b="0" i="0" u="none" strike="noStrike" cap="none" normalizeH="0" baseline="30000">
                          <a:ln>
                            <a:noFill/>
                          </a:ln>
                          <a:solidFill>
                            <a:schemeClr val="tx1"/>
                          </a:solidFill>
                          <a:effectLst/>
                          <a:latin typeface="Arial" charset="0"/>
                          <a:cs typeface="Times New Roman" pitchFamily="18" charset="0"/>
                        </a:rPr>
                        <a:t>-13</a:t>
                      </a:r>
                      <a:endParaRPr kumimoji="0" lang="sl-SI" altLang="sl-SI" sz="1600" b="0"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sl-SI" altLang="sl-SI" sz="1600" b="0" i="0" u="none" strike="noStrike" cap="none" normalizeH="0" baseline="0">
                        <a:ln>
                          <a:noFill/>
                        </a:ln>
                        <a:solidFill>
                          <a:schemeClr val="tx1"/>
                        </a:solidFill>
                        <a:effectLst/>
                        <a:latin typeface="Arial"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2518">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Cezijeva atomska ura</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10</a:t>
                      </a:r>
                      <a:r>
                        <a:rPr kumimoji="0" lang="sl-SI" altLang="sl-SI" sz="1600" b="0" i="0" u="none" strike="noStrike" cap="none" normalizeH="0" baseline="30000">
                          <a:ln>
                            <a:noFill/>
                          </a:ln>
                          <a:solidFill>
                            <a:schemeClr val="tx1"/>
                          </a:solidFill>
                          <a:effectLst/>
                          <a:latin typeface="Arial" charset="0"/>
                          <a:cs typeface="Times New Roman" pitchFamily="18" charset="0"/>
                        </a:rPr>
                        <a:t>-13</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998">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Amonijev stabiliziran laser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l-SI" altLang="sl-SI" sz="1600" b="0" i="0" u="none" strike="noStrike" cap="none" normalizeH="0" baseline="0">
                        <a:ln>
                          <a:noFill/>
                        </a:ln>
                        <a:solidFill>
                          <a:schemeClr val="tx1"/>
                        </a:solidFill>
                        <a:effectLst/>
                        <a:latin typeface="Arial"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5×10</a:t>
                      </a:r>
                      <a:r>
                        <a:rPr kumimoji="0" lang="sl-SI" altLang="sl-SI" sz="1600" b="0" i="0" u="none" strike="noStrike" cap="none" normalizeH="0" baseline="30000">
                          <a:ln>
                            <a:noFill/>
                          </a:ln>
                          <a:solidFill>
                            <a:schemeClr val="tx1"/>
                          </a:solidFill>
                          <a:effectLst/>
                          <a:latin typeface="Arial" charset="0"/>
                          <a:cs typeface="Times New Roman" pitchFamily="18" charset="0"/>
                        </a:rPr>
                        <a:t>-15</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518">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Jodov stabiliziran laser</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cs typeface="Times New Roman" pitchFamily="18" charset="0"/>
                        </a:rPr>
                        <a:t>10</a:t>
                      </a:r>
                      <a:r>
                        <a:rPr kumimoji="0" lang="sl-SI" altLang="sl-SI" sz="1600" b="0" i="0" u="none" strike="noStrike" cap="none" normalizeH="0" baseline="30000">
                          <a:ln>
                            <a:noFill/>
                          </a:ln>
                          <a:solidFill>
                            <a:schemeClr val="tx1"/>
                          </a:solidFill>
                          <a:effectLst/>
                          <a:latin typeface="Arial" charset="0"/>
                          <a:cs typeface="Times New Roman" pitchFamily="18" charset="0"/>
                        </a:rPr>
                        <a:t>-12</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157727" name="Group 31"/>
          <p:cNvGrpSpPr>
            <a:grpSpLocks/>
          </p:cNvGrpSpPr>
          <p:nvPr/>
        </p:nvGrpSpPr>
        <p:grpSpPr bwMode="auto">
          <a:xfrm>
            <a:off x="3924300" y="2420938"/>
            <a:ext cx="4953000" cy="2057400"/>
            <a:chOff x="2448" y="1680"/>
            <a:chExt cx="3120" cy="1296"/>
          </a:xfrm>
        </p:grpSpPr>
        <p:sp>
          <p:nvSpPr>
            <p:cNvPr id="17441" name="Oval 32"/>
            <p:cNvSpPr>
              <a:spLocks noChangeArrowheads="1"/>
            </p:cNvSpPr>
            <p:nvPr/>
          </p:nvSpPr>
          <p:spPr bwMode="auto">
            <a:xfrm>
              <a:off x="2448" y="1680"/>
              <a:ext cx="3120" cy="768"/>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800" b="1">
                  <a:latin typeface="Arial Narrow" panose="020B0606020202030204" pitchFamily="34" charset="0"/>
                </a:rPr>
                <a:t>odstopanje </a:t>
              </a:r>
              <a:r>
                <a:rPr lang="sl-SI" altLang="sl-SI" sz="1800" b="1">
                  <a:latin typeface="Arial Narrow" panose="020B0606020202030204" pitchFamily="34" charset="0"/>
                  <a:cs typeface="Times New Roman" panose="02020603050405020304" pitchFamily="18" charset="0"/>
                </a:rPr>
                <a:t>ene sekunde v tridesetih milijonih let</a:t>
              </a:r>
              <a:r>
                <a:rPr lang="sl-SI" altLang="sl-SI" sz="2400" b="1">
                  <a:latin typeface="Arial Narrow" panose="020B0606020202030204" pitchFamily="34" charset="0"/>
                </a:rPr>
                <a:t> </a:t>
              </a:r>
            </a:p>
          </p:txBody>
        </p:sp>
        <p:sp>
          <p:nvSpPr>
            <p:cNvPr id="17442" name="Line 33"/>
            <p:cNvSpPr>
              <a:spLocks noChangeShapeType="1"/>
            </p:cNvSpPr>
            <p:nvPr/>
          </p:nvSpPr>
          <p:spPr bwMode="auto">
            <a:xfrm>
              <a:off x="2976" y="2352"/>
              <a:ext cx="144" cy="624"/>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pic>
        <p:nvPicPr>
          <p:cNvPr id="17439"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594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7727"/>
                                        </p:tgtEl>
                                        <p:attrNameLst>
                                          <p:attrName>style.visibility</p:attrName>
                                        </p:attrNameLst>
                                      </p:cBhvr>
                                      <p:to>
                                        <p:strVal val="visible"/>
                                      </p:to>
                                    </p:set>
                                    <p:animEffect transition="in" filter="dissolve">
                                      <p:cBhvr>
                                        <p:cTn id="7" dur="500"/>
                                        <p:tgtEl>
                                          <p:spTgt spid="157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23850" y="5084763"/>
            <a:ext cx="8858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Times New Roman" panose="02020603050405020304" pitchFamily="18" charset="0"/>
              </a:rPr>
              <a:t>osnovni</a:t>
            </a:r>
          </a:p>
          <a:p>
            <a:pPr eaLnBrk="1" hangingPunct="1">
              <a:spcBef>
                <a:spcPct val="0"/>
              </a:spcBef>
              <a:buFontTx/>
              <a:buNone/>
            </a:pPr>
            <a:r>
              <a:rPr lang="sl-SI" altLang="sl-SI" sz="1400">
                <a:latin typeface="Times New Roman" panose="02020603050405020304" pitchFamily="18" charset="0"/>
              </a:rPr>
              <a:t>energijski</a:t>
            </a:r>
          </a:p>
          <a:p>
            <a:pPr eaLnBrk="1" hangingPunct="1">
              <a:spcBef>
                <a:spcPct val="0"/>
              </a:spcBef>
              <a:buFontTx/>
              <a:buNone/>
            </a:pPr>
            <a:r>
              <a:rPr lang="sl-SI" altLang="sl-SI" sz="1400">
                <a:latin typeface="Times New Roman" panose="02020603050405020304" pitchFamily="18" charset="0"/>
              </a:rPr>
              <a:t>nivo</a:t>
            </a:r>
          </a:p>
        </p:txBody>
      </p:sp>
      <p:sp>
        <p:nvSpPr>
          <p:cNvPr id="19459" name="Rectangle 3"/>
          <p:cNvSpPr>
            <a:spLocks noChangeArrowheads="1"/>
          </p:cNvSpPr>
          <p:nvPr/>
        </p:nvSpPr>
        <p:spPr bwMode="auto">
          <a:xfrm>
            <a:off x="381000" y="1143000"/>
            <a:ext cx="7162800" cy="1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4762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600200"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247900"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895600"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3528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8100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2672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7244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spcBef>
                <a:spcPct val="0"/>
              </a:spcBef>
              <a:buFontTx/>
              <a:buNone/>
            </a:pPr>
            <a:r>
              <a:rPr lang="sl-SI" altLang="sl-SI" b="1">
                <a:latin typeface="Arial Narrow" panose="020B0606020202030204" pitchFamily="34" charset="0"/>
                <a:cs typeface="Times New Roman" panose="02020603050405020304" pitchFamily="18" charset="0"/>
              </a:rPr>
              <a:t>Realizacija sekunde z atomsko uro</a:t>
            </a:r>
            <a:endParaRPr lang="sl-SI" altLang="sl-SI" b="1">
              <a:latin typeface="Arial Narrow" panose="020B0606020202030204" pitchFamily="34" charset="0"/>
            </a:endParaRPr>
          </a:p>
          <a:p>
            <a:pPr lvl="1" algn="ctr" eaLnBrk="1" hangingPunct="1">
              <a:spcBef>
                <a:spcPct val="0"/>
              </a:spcBef>
              <a:buFontTx/>
              <a:buNone/>
            </a:pPr>
            <a:endParaRPr lang="sl-SI" altLang="sl-SI" b="1">
              <a:latin typeface="Arial Narrow" panose="020B0606020202030204" pitchFamily="34" charset="0"/>
            </a:endParaRPr>
          </a:p>
          <a:p>
            <a:pPr lvl="1" eaLnBrk="1" hangingPunct="1">
              <a:spcBef>
                <a:spcPct val="0"/>
              </a:spcBef>
              <a:buFontTx/>
              <a:buNone/>
            </a:pPr>
            <a:r>
              <a:rPr lang="sl-SI" altLang="sl-SI" b="1">
                <a:latin typeface="Arial Narrow" panose="020B0606020202030204" pitchFamily="34" charset="0"/>
              </a:rPr>
              <a:t>osnova realizacije</a:t>
            </a:r>
          </a:p>
          <a:p>
            <a:pPr lvl="1" eaLnBrk="1" hangingPunct="1">
              <a:spcBef>
                <a:spcPct val="0"/>
              </a:spcBef>
              <a:buFontTx/>
              <a:buNone/>
            </a:pPr>
            <a:r>
              <a:rPr lang="sl-SI" altLang="sl-SI" sz="2000">
                <a:latin typeface="Arial Narrow" panose="020B0606020202030204" pitchFamily="34" charset="0"/>
              </a:rPr>
              <a:t>prehod med dvema atomskima energijskima nivojema, ki ga povzročimo z </a:t>
            </a:r>
            <a:r>
              <a:rPr lang="sl-SI" altLang="sl-SI" sz="2000">
                <a:solidFill>
                  <a:srgbClr val="008000"/>
                </a:solidFill>
                <a:latin typeface="Arial Narrow" panose="020B0606020202030204" pitchFamily="34" charset="0"/>
              </a:rPr>
              <a:t>EM valovanjem</a:t>
            </a:r>
            <a:r>
              <a:rPr lang="sl-SI" altLang="sl-SI" sz="2000">
                <a:latin typeface="Arial Narrow" panose="020B0606020202030204" pitchFamily="34" charset="0"/>
              </a:rPr>
              <a:t> točno določene </a:t>
            </a:r>
            <a:r>
              <a:rPr lang="sl-SI" altLang="sl-SI" sz="2000">
                <a:solidFill>
                  <a:srgbClr val="008000"/>
                </a:solidFill>
                <a:latin typeface="Arial Narrow" panose="020B0606020202030204" pitchFamily="34" charset="0"/>
              </a:rPr>
              <a:t>frekvence</a:t>
            </a:r>
          </a:p>
        </p:txBody>
      </p:sp>
      <p:sp>
        <p:nvSpPr>
          <p:cNvPr id="159748" name="Rectangle 4"/>
          <p:cNvSpPr>
            <a:spLocks noChangeArrowheads="1"/>
          </p:cNvSpPr>
          <p:nvPr/>
        </p:nvSpPr>
        <p:spPr bwMode="auto">
          <a:xfrm>
            <a:off x="5486400" y="4292600"/>
            <a:ext cx="3657600" cy="13747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i="1">
                <a:latin typeface="Times New Roman" panose="02020603050405020304" pitchFamily="18" charset="0"/>
                <a:cs typeface="Times New Roman" panose="02020603050405020304" pitchFamily="18" charset="0"/>
              </a:rPr>
              <a:t>E</a:t>
            </a:r>
            <a:r>
              <a:rPr lang="sl-SI" altLang="sl-SI" sz="3600" b="1">
                <a:latin typeface="Times New Roman" panose="02020603050405020304" pitchFamily="18" charset="0"/>
                <a:cs typeface="Times New Roman" panose="02020603050405020304" pitchFamily="18" charset="0"/>
              </a:rPr>
              <a:t> = </a:t>
            </a:r>
            <a:r>
              <a:rPr lang="sl-SI" altLang="sl-SI" sz="3600" b="1" i="1">
                <a:latin typeface="Times New Roman" panose="02020603050405020304" pitchFamily="18" charset="0"/>
                <a:cs typeface="Times New Roman" panose="02020603050405020304" pitchFamily="18" charset="0"/>
              </a:rPr>
              <a:t>h</a:t>
            </a:r>
            <a:r>
              <a:rPr lang="sl-SI" altLang="sl-SI" sz="3600" b="1">
                <a:latin typeface="Times New Roman" panose="02020603050405020304" pitchFamily="18" charset="0"/>
                <a:cs typeface="Times New Roman" panose="02020603050405020304" pitchFamily="18" charset="0"/>
              </a:rPr>
              <a:t> </a:t>
            </a:r>
            <a:r>
              <a:rPr lang="sl-SI" altLang="sl-SI" sz="3600" b="1" i="1">
                <a:latin typeface="Times New Roman" panose="02020603050405020304" pitchFamily="18" charset="0"/>
                <a:cs typeface="Times New Roman" panose="02020603050405020304" pitchFamily="18" charset="0"/>
              </a:rPr>
              <a:t>f</a:t>
            </a:r>
            <a:endParaRPr lang="sl-SI" altLang="sl-SI" sz="3600" b="1" i="1">
              <a:latin typeface="Times New Roman" panose="02020603050405020304" pitchFamily="18" charset="0"/>
            </a:endParaRPr>
          </a:p>
          <a:p>
            <a:pPr eaLnBrk="1" hangingPunct="1">
              <a:spcBef>
                <a:spcPct val="0"/>
              </a:spcBef>
              <a:buFontTx/>
              <a:buNone/>
            </a:pPr>
            <a:r>
              <a:rPr lang="sl-SI" altLang="sl-SI" sz="1600" b="1" i="1">
                <a:latin typeface="Times New Roman" panose="02020603050405020304" pitchFamily="18" charset="0"/>
              </a:rPr>
              <a:t>E -  razlika med energijskima nivojema </a:t>
            </a:r>
          </a:p>
          <a:p>
            <a:pPr eaLnBrk="1" hangingPunct="1">
              <a:spcBef>
                <a:spcPct val="0"/>
              </a:spcBef>
              <a:buFontTx/>
              <a:buNone/>
            </a:pPr>
            <a:r>
              <a:rPr lang="sl-SI" altLang="sl-SI" sz="1600" b="1" i="1">
                <a:latin typeface="Times New Roman" panose="02020603050405020304" pitchFamily="18" charset="0"/>
              </a:rPr>
              <a:t>h – Planckova konstanta</a:t>
            </a:r>
          </a:p>
          <a:p>
            <a:pPr eaLnBrk="1" hangingPunct="1">
              <a:spcBef>
                <a:spcPct val="0"/>
              </a:spcBef>
              <a:buFontTx/>
              <a:buNone/>
            </a:pPr>
            <a:r>
              <a:rPr lang="sl-SI" altLang="sl-SI" sz="1600" b="1" i="1">
                <a:latin typeface="Times New Roman" panose="02020603050405020304" pitchFamily="18" charset="0"/>
              </a:rPr>
              <a:t>f - frekvenca</a:t>
            </a:r>
            <a:endParaRPr lang="sl-SI" altLang="sl-SI" sz="1600" b="1">
              <a:latin typeface="Times New Roman" panose="02020603050405020304" pitchFamily="18" charset="0"/>
            </a:endParaRPr>
          </a:p>
        </p:txBody>
      </p:sp>
      <p:sp>
        <p:nvSpPr>
          <p:cNvPr id="19461" name="Line 5"/>
          <p:cNvSpPr>
            <a:spLocks noChangeShapeType="1"/>
          </p:cNvSpPr>
          <p:nvPr/>
        </p:nvSpPr>
        <p:spPr bwMode="auto">
          <a:xfrm flipV="1">
            <a:off x="179388" y="4991100"/>
            <a:ext cx="1649412" cy="222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nvGrpSpPr>
          <p:cNvPr id="159750" name="Group 6"/>
          <p:cNvGrpSpPr>
            <a:grpSpLocks/>
          </p:cNvGrpSpPr>
          <p:nvPr/>
        </p:nvGrpSpPr>
        <p:grpSpPr bwMode="auto">
          <a:xfrm>
            <a:off x="4343400" y="4229100"/>
            <a:ext cx="549275" cy="1447800"/>
            <a:chOff x="2112" y="2832"/>
            <a:chExt cx="346" cy="912"/>
          </a:xfrm>
        </p:grpSpPr>
        <p:sp>
          <p:nvSpPr>
            <p:cNvPr id="19482" name="Line 7"/>
            <p:cNvSpPr>
              <a:spLocks noChangeShapeType="1"/>
            </p:cNvSpPr>
            <p:nvPr/>
          </p:nvSpPr>
          <p:spPr bwMode="auto">
            <a:xfrm>
              <a:off x="2112" y="2832"/>
              <a:ext cx="0" cy="912"/>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9483" name="Text Box 8"/>
            <p:cNvSpPr txBox="1">
              <a:spLocks noChangeArrowheads="1"/>
            </p:cNvSpPr>
            <p:nvPr/>
          </p:nvSpPr>
          <p:spPr bwMode="auto">
            <a:xfrm>
              <a:off x="2150" y="3052"/>
              <a:ext cx="30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i="1">
                  <a:latin typeface="Times New Roman" panose="02020603050405020304" pitchFamily="18" charset="0"/>
                </a:rPr>
                <a:t>E</a:t>
              </a:r>
            </a:p>
          </p:txBody>
        </p:sp>
      </p:grpSp>
      <p:grpSp>
        <p:nvGrpSpPr>
          <p:cNvPr id="159753" name="Group 9"/>
          <p:cNvGrpSpPr>
            <a:grpSpLocks/>
          </p:cNvGrpSpPr>
          <p:nvPr/>
        </p:nvGrpSpPr>
        <p:grpSpPr bwMode="auto">
          <a:xfrm>
            <a:off x="1219200" y="3619500"/>
            <a:ext cx="685800" cy="2438400"/>
            <a:chOff x="480" y="2448"/>
            <a:chExt cx="432" cy="1536"/>
          </a:xfrm>
        </p:grpSpPr>
        <p:grpSp>
          <p:nvGrpSpPr>
            <p:cNvPr id="19476" name="Group 10"/>
            <p:cNvGrpSpPr>
              <a:grpSpLocks/>
            </p:cNvGrpSpPr>
            <p:nvPr/>
          </p:nvGrpSpPr>
          <p:grpSpPr bwMode="auto">
            <a:xfrm rot="5482400">
              <a:off x="-204" y="3132"/>
              <a:ext cx="1536" cy="168"/>
              <a:chOff x="1008" y="1920"/>
              <a:chExt cx="2688" cy="384"/>
            </a:xfrm>
          </p:grpSpPr>
          <p:sp>
            <p:nvSpPr>
              <p:cNvPr id="19478" name="AutoShape 11"/>
              <p:cNvSpPr>
                <a:spLocks noChangeArrowheads="1"/>
              </p:cNvSpPr>
              <p:nvPr/>
            </p:nvSpPr>
            <p:spPr bwMode="auto">
              <a:xfrm>
                <a:off x="1008" y="1920"/>
                <a:ext cx="672" cy="384"/>
              </a:xfrm>
              <a:prstGeom prst="wave">
                <a:avLst>
                  <a:gd name="adj1" fmla="val 20644"/>
                  <a:gd name="adj2" fmla="val 0"/>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9479" name="AutoShape 12"/>
              <p:cNvSpPr>
                <a:spLocks noChangeArrowheads="1"/>
              </p:cNvSpPr>
              <p:nvPr/>
            </p:nvSpPr>
            <p:spPr bwMode="auto">
              <a:xfrm>
                <a:off x="1680" y="1920"/>
                <a:ext cx="672" cy="384"/>
              </a:xfrm>
              <a:prstGeom prst="wave">
                <a:avLst>
                  <a:gd name="adj1" fmla="val 20644"/>
                  <a:gd name="adj2" fmla="val 0"/>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9480" name="AutoShape 13"/>
              <p:cNvSpPr>
                <a:spLocks noChangeArrowheads="1"/>
              </p:cNvSpPr>
              <p:nvPr/>
            </p:nvSpPr>
            <p:spPr bwMode="auto">
              <a:xfrm>
                <a:off x="2352" y="1920"/>
                <a:ext cx="672" cy="384"/>
              </a:xfrm>
              <a:prstGeom prst="wave">
                <a:avLst>
                  <a:gd name="adj1" fmla="val 20644"/>
                  <a:gd name="adj2" fmla="val 0"/>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9481" name="AutoShape 14"/>
              <p:cNvSpPr>
                <a:spLocks noChangeArrowheads="1"/>
              </p:cNvSpPr>
              <p:nvPr/>
            </p:nvSpPr>
            <p:spPr bwMode="auto">
              <a:xfrm>
                <a:off x="3024" y="1920"/>
                <a:ext cx="672" cy="384"/>
              </a:xfrm>
              <a:prstGeom prst="wave">
                <a:avLst>
                  <a:gd name="adj1" fmla="val 20644"/>
                  <a:gd name="adj2" fmla="val 0"/>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sp>
          <p:nvSpPr>
            <p:cNvPr id="19477" name="Text Box 15"/>
            <p:cNvSpPr txBox="1">
              <a:spLocks noChangeArrowheads="1"/>
            </p:cNvSpPr>
            <p:nvPr/>
          </p:nvSpPr>
          <p:spPr bwMode="auto">
            <a:xfrm>
              <a:off x="672" y="2496"/>
              <a:ext cx="24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4000" b="1" i="1">
                  <a:solidFill>
                    <a:srgbClr val="008000"/>
                  </a:solidFill>
                  <a:latin typeface="Times New Roman" panose="02020603050405020304" pitchFamily="18" charset="0"/>
                </a:rPr>
                <a:t>f</a:t>
              </a:r>
            </a:p>
          </p:txBody>
        </p:sp>
      </p:grpSp>
      <p:grpSp>
        <p:nvGrpSpPr>
          <p:cNvPr id="159760" name="Group 16"/>
          <p:cNvGrpSpPr>
            <a:grpSpLocks/>
          </p:cNvGrpSpPr>
          <p:nvPr/>
        </p:nvGrpSpPr>
        <p:grpSpPr bwMode="auto">
          <a:xfrm>
            <a:off x="1905000" y="3314700"/>
            <a:ext cx="2057400" cy="1600200"/>
            <a:chOff x="1200" y="2304"/>
            <a:chExt cx="1296" cy="1008"/>
          </a:xfrm>
        </p:grpSpPr>
        <p:grpSp>
          <p:nvGrpSpPr>
            <p:cNvPr id="19472" name="Group 17"/>
            <p:cNvGrpSpPr>
              <a:grpSpLocks/>
            </p:cNvGrpSpPr>
            <p:nvPr/>
          </p:nvGrpSpPr>
          <p:grpSpPr bwMode="auto">
            <a:xfrm>
              <a:off x="1200" y="2832"/>
              <a:ext cx="1296" cy="480"/>
              <a:chOff x="912" y="2784"/>
              <a:chExt cx="1296" cy="480"/>
            </a:xfrm>
          </p:grpSpPr>
          <p:sp>
            <p:nvSpPr>
              <p:cNvPr id="19474" name="Line 18"/>
              <p:cNvSpPr>
                <a:spLocks noChangeShapeType="1"/>
              </p:cNvSpPr>
              <p:nvPr/>
            </p:nvSpPr>
            <p:spPr bwMode="auto">
              <a:xfrm>
                <a:off x="1104" y="2784"/>
                <a:ext cx="110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9475" name="Line 19"/>
              <p:cNvSpPr>
                <a:spLocks noChangeShapeType="1"/>
              </p:cNvSpPr>
              <p:nvPr/>
            </p:nvSpPr>
            <p:spPr bwMode="auto">
              <a:xfrm flipV="1">
                <a:off x="912" y="2880"/>
                <a:ext cx="480" cy="38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19473" name="Text Box 20"/>
            <p:cNvSpPr txBox="1">
              <a:spLocks noChangeArrowheads="1"/>
            </p:cNvSpPr>
            <p:nvPr/>
          </p:nvSpPr>
          <p:spPr bwMode="auto">
            <a:xfrm>
              <a:off x="1680" y="2304"/>
              <a:ext cx="564" cy="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Times New Roman" panose="02020603050405020304" pitchFamily="18" charset="0"/>
                </a:rPr>
                <a:t>višji</a:t>
              </a:r>
            </a:p>
            <a:p>
              <a:pPr eaLnBrk="1" hangingPunct="1">
                <a:spcBef>
                  <a:spcPct val="0"/>
                </a:spcBef>
                <a:buFontTx/>
                <a:buNone/>
              </a:pPr>
              <a:r>
                <a:rPr lang="sl-SI" altLang="sl-SI" sz="1400">
                  <a:latin typeface="Times New Roman" panose="02020603050405020304" pitchFamily="18" charset="0"/>
                </a:rPr>
                <a:t>energijski</a:t>
              </a:r>
            </a:p>
            <a:p>
              <a:pPr eaLnBrk="1" hangingPunct="1">
                <a:spcBef>
                  <a:spcPct val="0"/>
                </a:spcBef>
                <a:buFontTx/>
                <a:buNone/>
              </a:pPr>
              <a:r>
                <a:rPr lang="sl-SI" altLang="sl-SI" sz="1400">
                  <a:latin typeface="Times New Roman" panose="02020603050405020304" pitchFamily="18" charset="0"/>
                </a:rPr>
                <a:t>nivo</a:t>
              </a:r>
            </a:p>
          </p:txBody>
        </p:sp>
      </p:grpSp>
      <p:grpSp>
        <p:nvGrpSpPr>
          <p:cNvPr id="159765" name="Group 21"/>
          <p:cNvGrpSpPr>
            <a:grpSpLocks/>
          </p:cNvGrpSpPr>
          <p:nvPr/>
        </p:nvGrpSpPr>
        <p:grpSpPr bwMode="auto">
          <a:xfrm>
            <a:off x="1905000" y="5067300"/>
            <a:ext cx="2057400" cy="1457325"/>
            <a:chOff x="1200" y="3408"/>
            <a:chExt cx="1296" cy="918"/>
          </a:xfrm>
        </p:grpSpPr>
        <p:grpSp>
          <p:nvGrpSpPr>
            <p:cNvPr id="19468" name="Group 22"/>
            <p:cNvGrpSpPr>
              <a:grpSpLocks/>
            </p:cNvGrpSpPr>
            <p:nvPr/>
          </p:nvGrpSpPr>
          <p:grpSpPr bwMode="auto">
            <a:xfrm>
              <a:off x="1200" y="3408"/>
              <a:ext cx="1296" cy="432"/>
              <a:chOff x="912" y="3360"/>
              <a:chExt cx="1296" cy="432"/>
            </a:xfrm>
          </p:grpSpPr>
          <p:sp>
            <p:nvSpPr>
              <p:cNvPr id="19470" name="Line 23"/>
              <p:cNvSpPr>
                <a:spLocks noChangeShapeType="1"/>
              </p:cNvSpPr>
              <p:nvPr/>
            </p:nvSpPr>
            <p:spPr bwMode="auto">
              <a:xfrm>
                <a:off x="1104" y="3792"/>
                <a:ext cx="1104"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9471" name="Line 24"/>
              <p:cNvSpPr>
                <a:spLocks noChangeShapeType="1"/>
              </p:cNvSpPr>
              <p:nvPr/>
            </p:nvSpPr>
            <p:spPr bwMode="auto">
              <a:xfrm>
                <a:off x="912" y="3360"/>
                <a:ext cx="480" cy="336"/>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19469" name="Text Box 25"/>
            <p:cNvSpPr txBox="1">
              <a:spLocks noChangeArrowheads="1"/>
            </p:cNvSpPr>
            <p:nvPr/>
          </p:nvSpPr>
          <p:spPr bwMode="auto">
            <a:xfrm>
              <a:off x="1728" y="3860"/>
              <a:ext cx="564" cy="466"/>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Times New Roman" panose="02020603050405020304" pitchFamily="18" charset="0"/>
                </a:rPr>
                <a:t>nižji</a:t>
              </a:r>
            </a:p>
            <a:p>
              <a:pPr eaLnBrk="1" hangingPunct="1">
                <a:spcBef>
                  <a:spcPct val="0"/>
                </a:spcBef>
                <a:buFontTx/>
                <a:buNone/>
              </a:pPr>
              <a:r>
                <a:rPr lang="sl-SI" altLang="sl-SI" sz="1400">
                  <a:latin typeface="Times New Roman" panose="02020603050405020304" pitchFamily="18" charset="0"/>
                </a:rPr>
                <a:t>energijski</a:t>
              </a:r>
            </a:p>
            <a:p>
              <a:pPr eaLnBrk="1" hangingPunct="1">
                <a:spcBef>
                  <a:spcPct val="0"/>
                </a:spcBef>
                <a:buFontTx/>
                <a:buNone/>
              </a:pPr>
              <a:r>
                <a:rPr lang="sl-SI" altLang="sl-SI" sz="1400">
                  <a:latin typeface="Times New Roman" panose="02020603050405020304" pitchFamily="18" charset="0"/>
                </a:rPr>
                <a:t>nivo</a:t>
              </a:r>
            </a:p>
          </p:txBody>
        </p:sp>
      </p:grpSp>
      <p:pic>
        <p:nvPicPr>
          <p:cNvPr id="19466"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29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9753"/>
                                        </p:tgtEl>
                                        <p:attrNameLst>
                                          <p:attrName>style.visibility</p:attrName>
                                        </p:attrNameLst>
                                      </p:cBhvr>
                                      <p:to>
                                        <p:strVal val="visible"/>
                                      </p:to>
                                    </p:set>
                                    <p:animEffect transition="in" filter="wipe(up)">
                                      <p:cBhvr>
                                        <p:cTn id="7" dur="500"/>
                                        <p:tgtEl>
                                          <p:spTgt spid="1597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9760"/>
                                        </p:tgtEl>
                                        <p:attrNameLst>
                                          <p:attrName>style.visibility</p:attrName>
                                        </p:attrNameLst>
                                      </p:cBhvr>
                                      <p:to>
                                        <p:strVal val="visible"/>
                                      </p:to>
                                    </p:set>
                                    <p:animEffect transition="in" filter="dissolve">
                                      <p:cBhvr>
                                        <p:cTn id="12" dur="500"/>
                                        <p:tgtEl>
                                          <p:spTgt spid="1597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9765"/>
                                        </p:tgtEl>
                                        <p:attrNameLst>
                                          <p:attrName>style.visibility</p:attrName>
                                        </p:attrNameLst>
                                      </p:cBhvr>
                                      <p:to>
                                        <p:strVal val="visible"/>
                                      </p:to>
                                    </p:set>
                                    <p:animEffect transition="in" filter="dissolve">
                                      <p:cBhvr>
                                        <p:cTn id="17" dur="500"/>
                                        <p:tgtEl>
                                          <p:spTgt spid="1597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9750"/>
                                        </p:tgtEl>
                                        <p:attrNameLst>
                                          <p:attrName>style.visibility</p:attrName>
                                        </p:attrNameLst>
                                      </p:cBhvr>
                                      <p:to>
                                        <p:strVal val="visible"/>
                                      </p:to>
                                    </p:set>
                                    <p:animEffect transition="in" filter="dissolve">
                                      <p:cBhvr>
                                        <p:cTn id="22" dur="500"/>
                                        <p:tgtEl>
                                          <p:spTgt spid="1597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9748"/>
                                        </p:tgtEl>
                                        <p:attrNameLst>
                                          <p:attrName>style.visibility</p:attrName>
                                        </p:attrNameLst>
                                      </p:cBhvr>
                                      <p:to>
                                        <p:strVal val="visible"/>
                                      </p:to>
                                    </p:set>
                                    <p:animEffect transition="in" filter="dissolve">
                                      <p:cBhvr>
                                        <p:cTn id="27" dur="500"/>
                                        <p:tgtEl>
                                          <p:spTgt spid="15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57325"/>
            <a:ext cx="67056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p:cNvSpPr txBox="1">
            <a:spLocks noChangeArrowheads="1"/>
          </p:cNvSpPr>
          <p:nvPr/>
        </p:nvSpPr>
        <p:spPr bwMode="auto">
          <a:xfrm>
            <a:off x="1219200" y="762000"/>
            <a:ext cx="716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800" b="1">
                <a:latin typeface="Times New Roman" panose="02020603050405020304" pitchFamily="18" charset="0"/>
              </a:rPr>
              <a:t>Cezijeva atomska ura</a:t>
            </a:r>
            <a:r>
              <a:rPr lang="sl-SI" altLang="sl-SI" sz="2800">
                <a:latin typeface="Times New Roman" panose="02020603050405020304" pitchFamily="18" charset="0"/>
              </a:rPr>
              <a:t> </a:t>
            </a:r>
          </a:p>
        </p:txBody>
      </p:sp>
      <p:sp>
        <p:nvSpPr>
          <p:cNvPr id="21508" name="Rectangle 4"/>
          <p:cNvSpPr>
            <a:spLocks noChangeArrowheads="1"/>
          </p:cNvSpPr>
          <p:nvPr/>
        </p:nvSpPr>
        <p:spPr bwMode="auto">
          <a:xfrm>
            <a:off x="1938338"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1509" name="Rectangle 5"/>
          <p:cNvSpPr>
            <a:spLocks noChangeArrowheads="1"/>
          </p:cNvSpPr>
          <p:nvPr/>
        </p:nvSpPr>
        <p:spPr bwMode="auto">
          <a:xfrm>
            <a:off x="1938338" y="1309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nvGrpSpPr>
          <p:cNvPr id="109574" name="Group 6"/>
          <p:cNvGrpSpPr>
            <a:grpSpLocks/>
          </p:cNvGrpSpPr>
          <p:nvPr/>
        </p:nvGrpSpPr>
        <p:grpSpPr bwMode="auto">
          <a:xfrm>
            <a:off x="228600" y="4953000"/>
            <a:ext cx="2895600" cy="1905000"/>
            <a:chOff x="288" y="3024"/>
            <a:chExt cx="1824" cy="1200"/>
          </a:xfrm>
          <a:solidFill>
            <a:schemeClr val="bg1">
              <a:lumMod val="85000"/>
            </a:schemeClr>
          </a:solidFill>
        </p:grpSpPr>
        <p:sp>
          <p:nvSpPr>
            <p:cNvPr id="109576" name="Rectangle 7"/>
            <p:cNvSpPr>
              <a:spLocks noChangeArrowheads="1"/>
            </p:cNvSpPr>
            <p:nvPr/>
          </p:nvSpPr>
          <p:spPr bwMode="auto">
            <a:xfrm>
              <a:off x="288" y="3024"/>
              <a:ext cx="1824" cy="12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endParaRPr lang="sl-SI" altLang="sl-SI" sz="1400"/>
            </a:p>
          </p:txBody>
        </p:sp>
        <p:grpSp>
          <p:nvGrpSpPr>
            <p:cNvPr id="109577" name="Group 8"/>
            <p:cNvGrpSpPr>
              <a:grpSpLocks/>
            </p:cNvGrpSpPr>
            <p:nvPr/>
          </p:nvGrpSpPr>
          <p:grpSpPr bwMode="auto">
            <a:xfrm>
              <a:off x="432" y="3264"/>
              <a:ext cx="1392" cy="759"/>
              <a:chOff x="288" y="3248"/>
              <a:chExt cx="816" cy="487"/>
            </a:xfrm>
            <a:grpFill/>
          </p:grpSpPr>
          <p:sp>
            <p:nvSpPr>
              <p:cNvPr id="109582" name="Line 9"/>
              <p:cNvSpPr>
                <a:spLocks noChangeShapeType="1"/>
              </p:cNvSpPr>
              <p:nvPr/>
            </p:nvSpPr>
            <p:spPr bwMode="auto">
              <a:xfrm flipV="1">
                <a:off x="288" y="3504"/>
                <a:ext cx="284" cy="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sl-SI"/>
              </a:p>
            </p:txBody>
          </p:sp>
          <p:grpSp>
            <p:nvGrpSpPr>
              <p:cNvPr id="109583" name="Group 10"/>
              <p:cNvGrpSpPr>
                <a:grpSpLocks/>
              </p:cNvGrpSpPr>
              <p:nvPr/>
            </p:nvGrpSpPr>
            <p:grpSpPr bwMode="auto">
              <a:xfrm>
                <a:off x="624" y="3248"/>
                <a:ext cx="480" cy="204"/>
                <a:chOff x="912" y="2784"/>
                <a:chExt cx="1296" cy="480"/>
              </a:xfrm>
              <a:grpFill/>
            </p:grpSpPr>
            <p:sp>
              <p:nvSpPr>
                <p:cNvPr id="109587" name="Line 11"/>
                <p:cNvSpPr>
                  <a:spLocks noChangeShapeType="1"/>
                </p:cNvSpPr>
                <p:nvPr/>
              </p:nvSpPr>
              <p:spPr bwMode="auto">
                <a:xfrm>
                  <a:off x="1104" y="2784"/>
                  <a:ext cx="1104" cy="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sl-SI"/>
                </a:p>
              </p:txBody>
            </p:sp>
            <p:sp>
              <p:nvSpPr>
                <p:cNvPr id="109588" name="Line 12"/>
                <p:cNvSpPr>
                  <a:spLocks noChangeShapeType="1"/>
                </p:cNvSpPr>
                <p:nvPr/>
              </p:nvSpPr>
              <p:spPr bwMode="auto">
                <a:xfrm flipV="1">
                  <a:off x="912" y="2880"/>
                  <a:ext cx="480" cy="384"/>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sl-SI"/>
                </a:p>
              </p:txBody>
            </p:sp>
          </p:grpSp>
          <p:grpSp>
            <p:nvGrpSpPr>
              <p:cNvPr id="109584" name="Group 13"/>
              <p:cNvGrpSpPr>
                <a:grpSpLocks/>
              </p:cNvGrpSpPr>
              <p:nvPr/>
            </p:nvGrpSpPr>
            <p:grpSpPr bwMode="auto">
              <a:xfrm>
                <a:off x="624" y="3552"/>
                <a:ext cx="480" cy="183"/>
                <a:chOff x="912" y="3360"/>
                <a:chExt cx="1296" cy="432"/>
              </a:xfrm>
              <a:grpFill/>
            </p:grpSpPr>
            <p:sp>
              <p:nvSpPr>
                <p:cNvPr id="109585" name="Line 14"/>
                <p:cNvSpPr>
                  <a:spLocks noChangeShapeType="1"/>
                </p:cNvSpPr>
                <p:nvPr/>
              </p:nvSpPr>
              <p:spPr bwMode="auto">
                <a:xfrm>
                  <a:off x="1104" y="3792"/>
                  <a:ext cx="1104" cy="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sl-SI"/>
                </a:p>
              </p:txBody>
            </p:sp>
            <p:sp>
              <p:nvSpPr>
                <p:cNvPr id="109586" name="Line 15"/>
                <p:cNvSpPr>
                  <a:spLocks noChangeShapeType="1"/>
                </p:cNvSpPr>
                <p:nvPr/>
              </p:nvSpPr>
              <p:spPr bwMode="auto">
                <a:xfrm>
                  <a:off x="912" y="3360"/>
                  <a:ext cx="480" cy="336"/>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sl-SI"/>
                </a:p>
              </p:txBody>
            </p:sp>
          </p:grpSp>
        </p:grpSp>
        <p:sp>
          <p:nvSpPr>
            <p:cNvPr id="109578" name="Oval 16"/>
            <p:cNvSpPr>
              <a:spLocks noChangeArrowheads="1"/>
            </p:cNvSpPr>
            <p:nvPr/>
          </p:nvSpPr>
          <p:spPr bwMode="auto">
            <a:xfrm>
              <a:off x="1632" y="3120"/>
              <a:ext cx="288" cy="288"/>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endParaRPr lang="sl-SI" altLang="sl-SI" sz="1400"/>
            </a:p>
          </p:txBody>
        </p:sp>
        <p:sp>
          <p:nvSpPr>
            <p:cNvPr id="109579" name="Oval 17"/>
            <p:cNvSpPr>
              <a:spLocks noChangeArrowheads="1"/>
            </p:cNvSpPr>
            <p:nvPr/>
          </p:nvSpPr>
          <p:spPr bwMode="auto">
            <a:xfrm>
              <a:off x="1632" y="3840"/>
              <a:ext cx="288" cy="288"/>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endParaRPr lang="sl-SI" altLang="sl-SI" sz="1400"/>
            </a:p>
          </p:txBody>
        </p:sp>
        <p:sp>
          <p:nvSpPr>
            <p:cNvPr id="109580" name="Text Box 18"/>
            <p:cNvSpPr txBox="1">
              <a:spLocks noChangeArrowheads="1"/>
            </p:cNvSpPr>
            <p:nvPr/>
          </p:nvSpPr>
          <p:spPr bwMode="auto">
            <a:xfrm>
              <a:off x="1104" y="3024"/>
              <a:ext cx="598"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r>
                <a:rPr lang="sl-SI" altLang="sl-SI" sz="1600">
                  <a:latin typeface="Times New Roman" pitchFamily="18" charset="0"/>
                </a:rPr>
                <a:t>višji nivo</a:t>
              </a:r>
            </a:p>
          </p:txBody>
        </p:sp>
        <p:sp>
          <p:nvSpPr>
            <p:cNvPr id="109581" name="Text Box 19"/>
            <p:cNvSpPr txBox="1">
              <a:spLocks noChangeArrowheads="1"/>
            </p:cNvSpPr>
            <p:nvPr/>
          </p:nvSpPr>
          <p:spPr bwMode="auto">
            <a:xfrm>
              <a:off x="1104" y="3984"/>
              <a:ext cx="605"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r>
                <a:rPr lang="sl-SI" altLang="sl-SI" sz="1600">
                  <a:latin typeface="Times New Roman" pitchFamily="18" charset="0"/>
                </a:rPr>
                <a:t>nižji nivo</a:t>
              </a:r>
            </a:p>
          </p:txBody>
        </p:sp>
      </p:grpSp>
      <p:sp>
        <p:nvSpPr>
          <p:cNvPr id="161812" name="AutoShape 20"/>
          <p:cNvSpPr>
            <a:spLocks noChangeArrowheads="1"/>
          </p:cNvSpPr>
          <p:nvPr/>
        </p:nvSpPr>
        <p:spPr bwMode="auto">
          <a:xfrm>
            <a:off x="4859338" y="3860800"/>
            <a:ext cx="4068762" cy="2624138"/>
          </a:xfrm>
          <a:prstGeom prst="irregularSeal2">
            <a:avLst/>
          </a:prstGeom>
          <a:solidFill>
            <a:srgbClr val="FFFF00"/>
          </a:solidFill>
          <a:ln w="762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800">
                <a:latin typeface="Times New Roman" panose="02020603050405020304" pitchFamily="18" charset="0"/>
              </a:rPr>
              <a:t>najboljše Cs ure</a:t>
            </a:r>
          </a:p>
          <a:p>
            <a:pPr algn="ctr" eaLnBrk="1" hangingPunct="1">
              <a:spcBef>
                <a:spcPct val="0"/>
              </a:spcBef>
              <a:buFontTx/>
              <a:buNone/>
            </a:pPr>
            <a:r>
              <a:rPr lang="sl-SI" altLang="sl-SI" sz="1800">
                <a:latin typeface="Times New Roman" panose="02020603050405020304" pitchFamily="18" charset="0"/>
                <a:cs typeface="Times New Roman" panose="02020603050405020304" pitchFamily="18" charset="0"/>
              </a:rPr>
              <a:t>imajo negotovost </a:t>
            </a:r>
            <a:r>
              <a:rPr lang="sl-SI" altLang="sl-SI" sz="1800" b="1">
                <a:latin typeface="Times New Roman" panose="02020603050405020304" pitchFamily="18" charset="0"/>
                <a:cs typeface="Times New Roman" panose="02020603050405020304" pitchFamily="18" charset="0"/>
              </a:rPr>
              <a:t>2×10</a:t>
            </a:r>
            <a:r>
              <a:rPr lang="sl-SI" altLang="sl-SI" sz="1800" b="1" baseline="30000">
                <a:latin typeface="Times New Roman" panose="02020603050405020304" pitchFamily="18" charset="0"/>
                <a:cs typeface="Times New Roman" panose="02020603050405020304" pitchFamily="18" charset="0"/>
              </a:rPr>
              <a:t>-15</a:t>
            </a:r>
            <a:endParaRPr lang="sl-SI" altLang="sl-SI" sz="1800">
              <a:latin typeface="Times New Roman" panose="02020603050405020304" pitchFamily="18" charset="0"/>
              <a:cs typeface="Times New Roman" panose="02020603050405020304" pitchFamily="18" charset="0"/>
            </a:endParaRPr>
          </a:p>
        </p:txBody>
      </p:sp>
      <p:pic>
        <p:nvPicPr>
          <p:cNvPr id="21512"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97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812"/>
                                        </p:tgtEl>
                                        <p:attrNameLst>
                                          <p:attrName>style.visibility</p:attrName>
                                        </p:attrNameLst>
                                      </p:cBhvr>
                                      <p:to>
                                        <p:strVal val="visible"/>
                                      </p:to>
                                    </p:set>
                                    <p:animEffect transition="in" filter="dissolve">
                                      <p:cBhvr>
                                        <p:cTn id="7" dur="500"/>
                                        <p:tgtEl>
                                          <p:spTgt spid="161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12"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066925" y="1795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484313"/>
            <a:ext cx="64008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1908175" y="5876925"/>
            <a:ext cx="578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Arial" panose="020B0604020202020204" pitchFamily="34" charset="0"/>
                <a:cs typeface="Arial" panose="020B0604020202020204" pitchFamily="34" charset="0"/>
              </a:rPr>
              <a:t>Izboljševanje merilne negotovost atomskega časa</a:t>
            </a:r>
          </a:p>
        </p:txBody>
      </p:sp>
      <p:pic>
        <p:nvPicPr>
          <p:cNvPr id="23557"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795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914400"/>
            <a:ext cx="8626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imes New Roman" panose="02020603050405020304" pitchFamily="18" charset="0"/>
                <a:cs typeface="Times New Roman" panose="02020603050405020304" pitchFamily="18" charset="0"/>
              </a:rPr>
              <a:t>Kalibracije</a:t>
            </a:r>
            <a:r>
              <a:rPr lang="sl-SI" altLang="sl-SI" sz="2400">
                <a:latin typeface="Times New Roman" panose="02020603050405020304" pitchFamily="18" charset="0"/>
                <a:cs typeface="Times New Roman" panose="02020603050405020304" pitchFamily="18" charset="0"/>
              </a:rPr>
              <a:t> in s tem navezava nižjih etalonov na višje potekajo na podlagi različnih metod</a:t>
            </a:r>
            <a:endParaRPr lang="sl-SI" altLang="sl-SI" sz="2400">
              <a:latin typeface="Times New Roman" panose="02020603050405020304" pitchFamily="18" charset="0"/>
            </a:endParaRPr>
          </a:p>
        </p:txBody>
      </p:sp>
      <p:graphicFrame>
        <p:nvGraphicFramePr>
          <p:cNvPr id="165891" name="Group 3"/>
          <p:cNvGraphicFramePr>
            <a:graphicFrameLocks noGrp="1"/>
          </p:cNvGraphicFramePr>
          <p:nvPr/>
        </p:nvGraphicFramePr>
        <p:xfrm>
          <a:off x="971550" y="1916113"/>
          <a:ext cx="6148388" cy="5203825"/>
        </p:xfrm>
        <a:graphic>
          <a:graphicData uri="http://schemas.openxmlformats.org/drawingml/2006/table">
            <a:tbl>
              <a:tblPr/>
              <a:tblGrid>
                <a:gridCol w="4006850">
                  <a:extLst>
                    <a:ext uri="{9D8B030D-6E8A-4147-A177-3AD203B41FA5}">
                      <a16:colId xmlns:a16="http://schemas.microsoft.com/office/drawing/2014/main" val="20000"/>
                    </a:ext>
                  </a:extLst>
                </a:gridCol>
                <a:gridCol w="2141538">
                  <a:extLst>
                    <a:ext uri="{9D8B030D-6E8A-4147-A177-3AD203B41FA5}">
                      <a16:colId xmlns:a16="http://schemas.microsoft.com/office/drawing/2014/main" val="20001"/>
                    </a:ext>
                  </a:extLst>
                </a:gridCol>
              </a:tblGrid>
              <a:tr h="460403">
                <a:tc>
                  <a:txBody>
                    <a:bodyPr/>
                    <a:lstStyle>
                      <a:lvl1pPr marL="190500">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19050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1" i="0" u="none" strike="noStrike" cap="none" normalizeH="0" baseline="0">
                          <a:ln>
                            <a:noFill/>
                          </a:ln>
                          <a:solidFill>
                            <a:schemeClr val="tx1"/>
                          </a:solidFill>
                          <a:effectLst/>
                          <a:latin typeface="Trebuchet MS" pitchFamily="34" charset="0"/>
                        </a:rPr>
                        <a:t>metoda</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1" i="0" u="none" strike="noStrike" cap="none" normalizeH="0" baseline="0">
                          <a:ln>
                            <a:noFill/>
                          </a:ln>
                          <a:solidFill>
                            <a:schemeClr val="tx1"/>
                          </a:solidFill>
                          <a:effectLst/>
                          <a:latin typeface="Trebuchet MS" pitchFamily="34" charset="0"/>
                        </a:rPr>
                        <a:t>negotovost (</a:t>
                      </a:r>
                      <a:r>
                        <a:rPr kumimoji="0" lang="sl-SI" altLang="sl-SI" sz="1600" b="1" i="0" u="none" strike="noStrike" cap="none" normalizeH="0" baseline="0">
                          <a:ln>
                            <a:noFill/>
                          </a:ln>
                          <a:solidFill>
                            <a:schemeClr val="tx1"/>
                          </a:solidFill>
                          <a:effectLst/>
                          <a:latin typeface="Symbol" pitchFamily="18" charset="2"/>
                        </a:rPr>
                        <a:t>m</a:t>
                      </a:r>
                      <a:r>
                        <a:rPr kumimoji="0" lang="sl-SI" altLang="sl-SI" sz="1600" b="1" i="0" u="none" strike="noStrike" cap="none" normalizeH="0" baseline="0">
                          <a:ln>
                            <a:noFill/>
                          </a:ln>
                          <a:solidFill>
                            <a:schemeClr val="tx1"/>
                          </a:solidFill>
                          <a:effectLst/>
                          <a:latin typeface="Trebuchet MS" pitchFamily="34" charset="0"/>
                        </a:rPr>
                        <a:t>s)</a:t>
                      </a:r>
                    </a:p>
                  </a:txBody>
                  <a:tcPr marT="45723" marB="45723"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8816">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baterijsko napajanih atomskih ur</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od 0.02 do 0.2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040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z nosilnim HF signalom (3-30 MHz)</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500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155">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z nosilnim LF signalom (30k-300kHz)</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100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8816">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z nosilnim VLF signalom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10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199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z nosilnim TV signalom</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0.3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040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s sistemom LORAN-C (100 kHz)</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0.1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6040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s sistemom GPS (1200 MHz)</a:t>
                      </a:r>
                      <a:endParaRPr kumimoji="0" lang="sl-SI" altLang="sl-SI" sz="2400" b="0" i="0" u="none" strike="noStrike" cap="none" normalizeH="0" baseline="0">
                        <a:ln>
                          <a:noFill/>
                        </a:ln>
                        <a:solidFill>
                          <a:schemeClr val="tx1"/>
                        </a:solidFill>
                        <a:effectLst/>
                        <a:latin typeface="Trebuchet MS"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od 0.005 do 0.05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6040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s sistemom GLONASS (1600 MHz)</a:t>
                      </a:r>
                      <a:endParaRPr kumimoji="0" lang="sl-SI" altLang="sl-SI" sz="2400" b="0" i="0" u="none" strike="noStrike" cap="none" normalizeH="0" baseline="0">
                        <a:ln>
                          <a:noFill/>
                        </a:ln>
                        <a:solidFill>
                          <a:schemeClr val="tx1"/>
                        </a:solidFill>
                        <a:effectLst/>
                        <a:latin typeface="Trebuchet MS"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od 0.005 do 0.05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040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prenos s sistemom GALILEO (1200 MHz)</a:t>
                      </a:r>
                      <a:endParaRPr kumimoji="0" lang="sl-SI" altLang="sl-SI" sz="2400" b="0" i="0" u="none" strike="noStrike" cap="none" normalizeH="0" baseline="0">
                        <a:ln>
                          <a:noFill/>
                        </a:ln>
                        <a:solidFill>
                          <a:schemeClr val="tx1"/>
                        </a:solidFill>
                        <a:effectLst/>
                        <a:latin typeface="Trebuchet MS"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Trebuchet MS" pitchFamily="34" charset="0"/>
                        </a:rPr>
                        <a:t>od 0.005 do 0.05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29">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altLang="sl-SI" sz="2400" b="0" i="0" u="none" strike="noStrike" cap="none" normalizeH="0" baseline="0">
                        <a:ln>
                          <a:noFill/>
                        </a:ln>
                        <a:solidFill>
                          <a:schemeClr val="tx1"/>
                        </a:solidFill>
                        <a:effectLst/>
                        <a:latin typeface="Trebuchet MS"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altLang="sl-SI" sz="1600" b="0" i="0" u="none" strike="noStrike" cap="none" normalizeH="0" baseline="0">
                        <a:ln>
                          <a:noFill/>
                        </a:ln>
                        <a:solidFill>
                          <a:schemeClr val="tx1"/>
                        </a:solidFill>
                        <a:effectLst/>
                        <a:latin typeface="Trebuchet MS"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pSp>
        <p:nvGrpSpPr>
          <p:cNvPr id="165930" name="Group 42"/>
          <p:cNvGrpSpPr>
            <a:grpSpLocks/>
          </p:cNvGrpSpPr>
          <p:nvPr/>
        </p:nvGrpSpPr>
        <p:grpSpPr bwMode="auto">
          <a:xfrm>
            <a:off x="539750" y="2708275"/>
            <a:ext cx="5638800" cy="2895600"/>
            <a:chOff x="720" y="1632"/>
            <a:chExt cx="3552" cy="1824"/>
          </a:xfrm>
        </p:grpSpPr>
        <p:grpSp>
          <p:nvGrpSpPr>
            <p:cNvPr id="25645" name="Group 43"/>
            <p:cNvGrpSpPr>
              <a:grpSpLocks/>
            </p:cNvGrpSpPr>
            <p:nvPr/>
          </p:nvGrpSpPr>
          <p:grpSpPr bwMode="auto">
            <a:xfrm>
              <a:off x="720" y="1632"/>
              <a:ext cx="3072" cy="1536"/>
              <a:chOff x="720" y="1632"/>
              <a:chExt cx="3072" cy="1536"/>
            </a:xfrm>
          </p:grpSpPr>
          <p:sp>
            <p:nvSpPr>
              <p:cNvPr id="25647" name="AutoShape 44"/>
              <p:cNvSpPr>
                <a:spLocks noChangeArrowheads="1"/>
              </p:cNvSpPr>
              <p:nvPr/>
            </p:nvSpPr>
            <p:spPr bwMode="auto">
              <a:xfrm rot="-155464">
                <a:off x="720" y="1632"/>
                <a:ext cx="2304" cy="1248"/>
              </a:xfrm>
              <a:prstGeom prst="irregularSeal2">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600">
                    <a:latin typeface="Times New Roman" panose="02020603050405020304" pitchFamily="18" charset="0"/>
                  </a:rPr>
                  <a:t>ločljivost nekaj 10 cm</a:t>
                </a:r>
              </a:p>
            </p:txBody>
          </p:sp>
          <p:sp>
            <p:nvSpPr>
              <p:cNvPr id="25648" name="Line 45"/>
              <p:cNvSpPr>
                <a:spLocks noChangeShapeType="1"/>
              </p:cNvSpPr>
              <p:nvPr/>
            </p:nvSpPr>
            <p:spPr bwMode="auto">
              <a:xfrm>
                <a:off x="2352" y="2544"/>
                <a:ext cx="1440" cy="624"/>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25646" name="Oval 46"/>
            <p:cNvSpPr>
              <a:spLocks noChangeArrowheads="1"/>
            </p:cNvSpPr>
            <p:nvPr/>
          </p:nvSpPr>
          <p:spPr bwMode="auto">
            <a:xfrm>
              <a:off x="3360" y="3024"/>
              <a:ext cx="912" cy="432"/>
            </a:xfrm>
            <a:prstGeom prst="ellipse">
              <a:avLst/>
            </a:prstGeom>
            <a:noFill/>
            <a:ln w="762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pic>
        <p:nvPicPr>
          <p:cNvPr id="25643"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4"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4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5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686050" y="174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7651" name="Text Box 3"/>
          <p:cNvSpPr txBox="1">
            <a:spLocks noChangeArrowheads="1"/>
          </p:cNvSpPr>
          <p:nvPr/>
        </p:nvSpPr>
        <p:spPr bwMode="auto">
          <a:xfrm>
            <a:off x="6372225" y="5949950"/>
            <a:ext cx="2159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sz="1400">
                <a:latin typeface="Times New Roman" panose="02020603050405020304" pitchFamily="18" charset="0"/>
              </a:rPr>
              <a:t>Z</a:t>
            </a:r>
            <a:r>
              <a:rPr lang="sl-SI" altLang="sl-SI" sz="1400">
                <a:latin typeface="Times New Roman" panose="02020603050405020304" pitchFamily="18" charset="0"/>
                <a:cs typeface="Times New Roman" panose="02020603050405020304" pitchFamily="18" charset="0"/>
              </a:rPr>
              <a:t>agotavljanj</a:t>
            </a:r>
            <a:r>
              <a:rPr lang="sl-SI" altLang="sl-SI" sz="1400">
                <a:latin typeface="Times New Roman" panose="02020603050405020304" pitchFamily="18" charset="0"/>
              </a:rPr>
              <a:t>e</a:t>
            </a:r>
            <a:r>
              <a:rPr lang="sl-SI" altLang="sl-SI" sz="1400">
                <a:latin typeface="Times New Roman" panose="02020603050405020304" pitchFamily="18" charset="0"/>
                <a:cs typeface="Times New Roman" panose="02020603050405020304" pitchFamily="18" charset="0"/>
              </a:rPr>
              <a:t> sledljivosti posameznih meritev</a:t>
            </a:r>
            <a:endParaRPr lang="sl-SI" altLang="sl-SI" sz="1400">
              <a:latin typeface="Times New Roman" panose="02020603050405020304" pitchFamily="18" charset="0"/>
            </a:endParaRPr>
          </a:p>
        </p:txBody>
      </p:sp>
      <p:sp>
        <p:nvSpPr>
          <p:cNvPr id="27652" name="Rectangle 4"/>
          <p:cNvSpPr>
            <a:spLocks noChangeArrowheads="1"/>
          </p:cNvSpPr>
          <p:nvPr/>
        </p:nvSpPr>
        <p:spPr bwMode="auto">
          <a:xfrm>
            <a:off x="306705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52550"/>
            <a:ext cx="375602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15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1619250"/>
            <a:ext cx="43878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1465263" y="4508500"/>
            <a:ext cx="4121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cs typeface="Arial" charset="0"/>
              </a:rPr>
              <a:t>Á tous les temps, á tous les peuples! </a:t>
            </a:r>
            <a:endParaRPr lang="sl-SI" altLang="sl-SI" sz="1400" b="1">
              <a:latin typeface="Cambria" pitchFamily="18" charset="0"/>
            </a:endParaRPr>
          </a:p>
          <a:p>
            <a:pPr algn="ctr" eaLnBrk="1" hangingPunct="1">
              <a:spcBef>
                <a:spcPct val="0"/>
              </a:spcBef>
              <a:buFontTx/>
              <a:buNone/>
            </a:pPr>
            <a:r>
              <a:rPr lang="sl-SI" altLang="sl-SI" sz="1400" b="1">
                <a:latin typeface="Cambria" pitchFamily="18" charset="0"/>
                <a:cs typeface="Arial" charset="0"/>
              </a:rPr>
              <a:t>Za vse čase in za vse narode!</a:t>
            </a:r>
            <a:r>
              <a:rPr lang="sl-SI" altLang="sl-SI" sz="1400" b="1">
                <a:latin typeface="Cambria" pitchFamily="18" charset="0"/>
              </a:rPr>
              <a:t> </a:t>
            </a:r>
          </a:p>
        </p:txBody>
      </p:sp>
      <p:sp>
        <p:nvSpPr>
          <p:cNvPr id="11269" name="Text Box 3"/>
          <p:cNvSpPr txBox="1">
            <a:spLocks noChangeArrowheads="1"/>
          </p:cNvSpPr>
          <p:nvPr/>
        </p:nvSpPr>
        <p:spPr bwMode="auto">
          <a:xfrm>
            <a:off x="957263" y="711200"/>
            <a:ext cx="50641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4000" b="1" dirty="0">
                <a:solidFill>
                  <a:schemeClr val="accent6">
                    <a:lumMod val="75000"/>
                  </a:schemeClr>
                </a:solidFill>
                <a:latin typeface="Cambria" pitchFamily="18" charset="0"/>
              </a:rPr>
              <a:t>Francoska revolucija</a:t>
            </a:r>
          </a:p>
        </p:txBody>
      </p:sp>
      <p:sp>
        <p:nvSpPr>
          <p:cNvPr id="11270" name="PoljeZBesedilom 1"/>
          <p:cNvSpPr txBox="1">
            <a:spLocks noChangeArrowheads="1"/>
          </p:cNvSpPr>
          <p:nvPr/>
        </p:nvSpPr>
        <p:spPr bwMode="auto">
          <a:xfrm>
            <a:off x="6034088" y="4221163"/>
            <a:ext cx="27860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cs typeface="Arial" charset="0"/>
              </a:rPr>
              <a:t>7. aprila 1795 je francoski zakon predpisal decimalni metrični sistem in nazive enot tega sistema: </a:t>
            </a:r>
            <a:r>
              <a:rPr lang="sl-SI" altLang="sl-SI" sz="1600" i="1">
                <a:latin typeface="Cambria" pitchFamily="18" charset="0"/>
                <a:cs typeface="Arial" charset="0"/>
              </a:rPr>
              <a:t>meter</a:t>
            </a:r>
            <a:r>
              <a:rPr lang="sl-SI" altLang="sl-SI" sz="1600">
                <a:latin typeface="Cambria" pitchFamily="18" charset="0"/>
                <a:cs typeface="Arial" charset="0"/>
              </a:rPr>
              <a:t> za dolžino, </a:t>
            </a:r>
            <a:r>
              <a:rPr lang="sl-SI" altLang="sl-SI" sz="1600" i="1">
                <a:latin typeface="Cambria" pitchFamily="18" charset="0"/>
                <a:cs typeface="Arial" charset="0"/>
              </a:rPr>
              <a:t>ar</a:t>
            </a:r>
            <a:r>
              <a:rPr lang="sl-SI" altLang="sl-SI" sz="1600">
                <a:latin typeface="Cambria" pitchFamily="18" charset="0"/>
                <a:cs typeface="Arial" charset="0"/>
              </a:rPr>
              <a:t> za površino, </a:t>
            </a:r>
            <a:r>
              <a:rPr lang="sl-SI" altLang="sl-SI" sz="1600" i="1">
                <a:latin typeface="Cambria" pitchFamily="18" charset="0"/>
                <a:cs typeface="Arial" charset="0"/>
              </a:rPr>
              <a:t>liter</a:t>
            </a:r>
            <a:r>
              <a:rPr lang="sl-SI" altLang="sl-SI" sz="1600">
                <a:latin typeface="Cambria" pitchFamily="18" charset="0"/>
                <a:cs typeface="Arial" charset="0"/>
              </a:rPr>
              <a:t> za </a:t>
            </a:r>
            <a:r>
              <a:rPr lang="sl-SI" altLang="sl-SI" sz="1600">
                <a:latin typeface="Cambria" pitchFamily="18" charset="0"/>
              </a:rPr>
              <a:t>prostornino</a:t>
            </a:r>
            <a:r>
              <a:rPr lang="sl-SI" altLang="sl-SI" sz="1600">
                <a:latin typeface="Cambria" pitchFamily="18" charset="0"/>
                <a:cs typeface="Arial" charset="0"/>
              </a:rPr>
              <a:t> in </a:t>
            </a:r>
            <a:r>
              <a:rPr lang="sl-SI" altLang="sl-SI" sz="1600" i="1">
                <a:latin typeface="Cambria" pitchFamily="18" charset="0"/>
                <a:cs typeface="Arial" charset="0"/>
              </a:rPr>
              <a:t>gram</a:t>
            </a:r>
            <a:r>
              <a:rPr lang="sl-SI" altLang="sl-SI" sz="1600">
                <a:latin typeface="Cambria" pitchFamily="18" charset="0"/>
                <a:cs typeface="Arial" charset="0"/>
              </a:rPr>
              <a:t> za maso</a:t>
            </a:r>
            <a:r>
              <a:rPr lang="sl-SI" altLang="sl-SI" sz="1600">
                <a:latin typeface="Cambria" pitchFamily="18" charset="0"/>
              </a:rPr>
              <a:t>.</a:t>
            </a:r>
          </a:p>
          <a:p>
            <a:pPr eaLnBrk="1" hangingPunct="1">
              <a:spcBef>
                <a:spcPct val="0"/>
              </a:spcBef>
              <a:buFontTx/>
              <a:buNone/>
            </a:pPr>
            <a:endParaRPr lang="sl-SI" altLang="sl-SI" sz="1600">
              <a:latin typeface="Cambria" pitchFamily="18" charset="0"/>
            </a:endParaRPr>
          </a:p>
        </p:txBody>
      </p:sp>
      <p:sp>
        <p:nvSpPr>
          <p:cNvPr id="11271" name="Pravokotnik 2"/>
          <p:cNvSpPr>
            <a:spLocks noChangeArrowheads="1"/>
          </p:cNvSpPr>
          <p:nvPr/>
        </p:nvSpPr>
        <p:spPr bwMode="auto">
          <a:xfrm>
            <a:off x="6034088" y="2159000"/>
            <a:ext cx="2930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cs typeface="Arial" charset="0"/>
              </a:rPr>
              <a:t>Idejo enotnega metričnega sistema enot je francoski ustavodajni skupščini marca 1790 razložil škof in državnik Talleyrand. Imenoval ga je decimalni metrični sistem.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1188" y="90805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sl-SI" altLang="sl-SI">
                <a:latin typeface="Trebuchet MS" panose="020B0603020202020204" pitchFamily="34" charset="0"/>
              </a:rPr>
              <a:t>Čas</a:t>
            </a:r>
          </a:p>
        </p:txBody>
      </p:sp>
      <p:sp>
        <p:nvSpPr>
          <p:cNvPr id="29699" name="Rectangle 3"/>
          <p:cNvSpPr>
            <a:spLocks noGrp="1" noChangeArrowheads="1"/>
          </p:cNvSpPr>
          <p:nvPr>
            <p:ph idx="1"/>
          </p:nvPr>
        </p:nvSpPr>
        <p:spPr>
          <a:xfrm>
            <a:off x="611188" y="2332038"/>
            <a:ext cx="8229600" cy="4525962"/>
          </a:xfrm>
        </p:spPr>
        <p:txBody>
          <a:bodyPr/>
          <a:lstStyle/>
          <a:p>
            <a:pPr eaLnBrk="1" hangingPunct="1">
              <a:buFontTx/>
              <a:buNone/>
            </a:pPr>
            <a:r>
              <a:rPr lang="sl-SI" altLang="sl-SI" sz="1800" b="1"/>
              <a:t>deljenje časa na daljše enote</a:t>
            </a:r>
          </a:p>
          <a:p>
            <a:pPr eaLnBrk="1" hangingPunct="1"/>
            <a:r>
              <a:rPr lang="sl-SI" altLang="sl-SI" sz="1800"/>
              <a:t>koledarji starih Babiloncev (3000 pr.n.š.), Majev, starega Egipta (1300 pr.n.š.), ki se je preko vpliva antične Grčije in Rima ohranil do srednjega veka</a:t>
            </a:r>
          </a:p>
          <a:p>
            <a:pPr eaLnBrk="1" hangingPunct="1"/>
            <a:r>
              <a:rPr lang="sl-SI" altLang="sl-SI" sz="1800"/>
              <a:t>julijanski koledar (365 dni, prestopna leta, pravoslavna cerkev ga še vedno uporablja) (46 pr.n.š.)</a:t>
            </a:r>
          </a:p>
          <a:p>
            <a:pPr eaLnBrk="1" hangingPunct="1"/>
            <a:r>
              <a:rPr lang="sl-SI" altLang="sl-SI" sz="1800"/>
              <a:t>gregorijanski koledar (danes)</a:t>
            </a:r>
          </a:p>
          <a:p>
            <a:pPr eaLnBrk="1" hangingPunct="1"/>
            <a:r>
              <a:rPr lang="sl-SI" altLang="sl-SI" sz="1800"/>
              <a:t>Julijanski datumski koledar (1582). Ta je bil zasnovan na enostavnem štetju dni in je kot začetek uporabljal datum 1. januar 4713 pr.n.š.. Tako datumu 1. januar 2000 ustreza datum 2 451 545. </a:t>
            </a:r>
          </a:p>
        </p:txBody>
      </p:sp>
    </p:spTree>
    <p:extLst>
      <p:ext uri="{BB962C8B-B14F-4D97-AF65-F5344CB8AC3E}">
        <p14:creationId xmlns:p14="http://schemas.microsoft.com/office/powerpoint/2010/main" val="1570839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611188" y="90805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sl-SI" altLang="sl-SI">
                <a:latin typeface="Trebuchet MS" panose="020B0603020202020204" pitchFamily="34" charset="0"/>
              </a:rPr>
              <a:t>Čas</a:t>
            </a:r>
          </a:p>
        </p:txBody>
      </p:sp>
      <p:sp>
        <p:nvSpPr>
          <p:cNvPr id="31747" name="Rectangle 2"/>
          <p:cNvSpPr>
            <a:spLocks noGrp="1" noChangeArrowheads="1"/>
          </p:cNvSpPr>
          <p:nvPr>
            <p:ph idx="1"/>
          </p:nvPr>
        </p:nvSpPr>
        <p:spPr>
          <a:xfrm>
            <a:off x="539750" y="2060575"/>
            <a:ext cx="8229600" cy="4525963"/>
          </a:xfrm>
        </p:spPr>
        <p:txBody>
          <a:bodyPr/>
          <a:lstStyle/>
          <a:p>
            <a:pPr eaLnBrk="1" hangingPunct="1">
              <a:buFontTx/>
              <a:buNone/>
            </a:pPr>
            <a:r>
              <a:rPr lang="sl-SI" altLang="sl-SI" sz="1800" b="1"/>
              <a:t>deljenje časa na krajše enote - časovne skale</a:t>
            </a:r>
          </a:p>
          <a:p>
            <a:pPr eaLnBrk="1" hangingPunct="1"/>
            <a:r>
              <a:rPr lang="sl-SI" altLang="sl-SI" sz="1800" b="1"/>
              <a:t>UT</a:t>
            </a:r>
            <a:r>
              <a:rPr lang="sl-SI" altLang="sl-SI" sz="1800"/>
              <a:t> (Universal Time) je časovna skala, katere osnova je dolžina srednjega sončnega leta zemeljskega poldnevnika, ki gre skozi Greenwich (imenovana tudi GMT - Greenwich Mean Time). Temelji na astronomskem opazovanju gibanja Zemlje okoli Sonca. </a:t>
            </a:r>
          </a:p>
          <a:p>
            <a:pPr eaLnBrk="1" hangingPunct="1"/>
            <a:r>
              <a:rPr lang="sl-SI" altLang="sl-SI" sz="1800"/>
              <a:t>Nasprotno sta bili na osnovi atomskega časa leta 1972 definirani dve skali  Mednarodna atomska skala </a:t>
            </a:r>
            <a:r>
              <a:rPr lang="sl-SI" altLang="sl-SI" sz="1800" b="1"/>
              <a:t>TAI</a:t>
            </a:r>
            <a:r>
              <a:rPr lang="sl-SI" altLang="sl-SI" sz="1800"/>
              <a:t> (International Atomic Time) in </a:t>
            </a:r>
            <a:r>
              <a:rPr lang="sl-SI" altLang="sl-SI" sz="1800" b="1"/>
              <a:t>UTC</a:t>
            </a:r>
            <a:r>
              <a:rPr lang="sl-SI" altLang="sl-SI" sz="1800"/>
              <a:t> (Coordinated Universal Time). Manj splošno uporabljan je TAI, ki je določen na osnovi podatkov okoli 230 atomskih etalonov različnih meroslovnih institucij, in ga vzdržuje BIPM. V vsakdanjem življenju najbolj uporabljan je UTC, ki se nekoliko razlikuje od TAI. UTC temelji na tradicionalni astronomski delitvi leta, ki je popravljena z uporabo atomskega časa TAI. </a:t>
            </a:r>
          </a:p>
          <a:p>
            <a:pPr eaLnBrk="1" hangingPunct="1"/>
            <a:endParaRPr lang="sl-SI" altLang="sl-SI"/>
          </a:p>
        </p:txBody>
      </p:sp>
    </p:spTree>
    <p:extLst>
      <p:ext uri="{BB962C8B-B14F-4D97-AF65-F5344CB8AC3E}">
        <p14:creationId xmlns:p14="http://schemas.microsoft.com/office/powerpoint/2010/main" val="39438059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114550" y="2128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33795" name="Text Box 3"/>
          <p:cNvSpPr txBox="1">
            <a:spLocks noChangeArrowheads="1"/>
          </p:cNvSpPr>
          <p:nvPr/>
        </p:nvSpPr>
        <p:spPr bwMode="auto">
          <a:xfrm>
            <a:off x="479425" y="5713413"/>
            <a:ext cx="81692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Arial" panose="020B0604020202020204" pitchFamily="34" charset="0"/>
                <a:cs typeface="Arial" panose="020B0604020202020204" pitchFamily="34" charset="0"/>
              </a:rPr>
              <a:t>Način izračunavanja mednarodnega časa TAI iz podatkov metroloških institucij. Črn krog predstavlja laboratorij, ki je opremljen s TWSTFT (Two-Way Satellite Time and Frequency Transfer), povezave so različni sistemi  GPS (Global Positioning System)</a:t>
            </a:r>
            <a:r>
              <a:rPr lang="sl-SI" altLang="sl-SI" sz="1400">
                <a:latin typeface="Arial" panose="020B0604020202020204" pitchFamily="34" charset="0"/>
              </a:rPr>
              <a:t>.</a:t>
            </a:r>
            <a:r>
              <a:rPr lang="sl-SI" altLang="sl-SI" sz="1400">
                <a:latin typeface="Arial" panose="020B0604020202020204" pitchFamily="34" charset="0"/>
                <a:cs typeface="Arial" panose="020B0604020202020204" pitchFamily="34" charset="0"/>
              </a:rPr>
              <a:t> </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271588"/>
            <a:ext cx="81534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321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166938"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35843"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74838"/>
            <a:ext cx="70104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746125" y="5068888"/>
            <a:ext cx="74088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Arial" panose="020B0604020202020204" pitchFamily="34" charset="0"/>
                <a:cs typeface="Arial" panose="020B0604020202020204" pitchFamily="34" charset="0"/>
              </a:rPr>
              <a:t>P</a:t>
            </a:r>
            <a:r>
              <a:rPr lang="sl-SI" altLang="sl-SI" sz="2400">
                <a:latin typeface="Arial" panose="020B0604020202020204" pitchFamily="34" charset="0"/>
              </a:rPr>
              <a:t>rihodnost realizacije sekunde - </a:t>
            </a:r>
            <a:r>
              <a:rPr lang="sl-SI" altLang="sl-SI" sz="2400">
                <a:latin typeface="Arial" panose="020B0604020202020204" pitchFamily="34" charset="0"/>
                <a:cs typeface="Arial" panose="020B0604020202020204" pitchFamily="34" charset="0"/>
              </a:rPr>
              <a:t>optičn</a:t>
            </a:r>
            <a:r>
              <a:rPr lang="sl-SI" altLang="sl-SI" sz="2400">
                <a:latin typeface="Arial" panose="020B0604020202020204" pitchFamily="34" charset="0"/>
              </a:rPr>
              <a:t>a</a:t>
            </a:r>
            <a:r>
              <a:rPr lang="sl-SI" altLang="sl-SI" sz="2400">
                <a:latin typeface="Arial" panose="020B0604020202020204" pitchFamily="34" charset="0"/>
                <a:cs typeface="Arial" panose="020B0604020202020204" pitchFamily="34" charset="0"/>
              </a:rPr>
              <a:t> lasersk</a:t>
            </a:r>
            <a:r>
              <a:rPr lang="sl-SI" altLang="sl-SI" sz="2400">
                <a:latin typeface="Arial" panose="020B0604020202020204" pitchFamily="34" charset="0"/>
              </a:rPr>
              <a:t>a</a:t>
            </a:r>
            <a:r>
              <a:rPr lang="sl-SI" altLang="sl-SI" sz="2400">
                <a:latin typeface="Arial" panose="020B0604020202020204" pitchFamily="34" charset="0"/>
                <a:cs typeface="Arial" panose="020B0604020202020204" pitchFamily="34" charset="0"/>
              </a:rPr>
              <a:t> ur</a:t>
            </a:r>
            <a:r>
              <a:rPr lang="sl-SI" altLang="sl-SI" sz="2400">
                <a:latin typeface="Arial" panose="020B0604020202020204" pitchFamily="34" charset="0"/>
              </a:rPr>
              <a:t>a</a:t>
            </a:r>
            <a:r>
              <a:rPr lang="sl-SI" altLang="sl-SI" sz="2400">
                <a:latin typeface="Arial" panose="020B0604020202020204" pitchFamily="34" charset="0"/>
                <a:cs typeface="Arial" panose="020B0604020202020204" pitchFamily="34" charset="0"/>
              </a:rPr>
              <a:t> </a:t>
            </a:r>
            <a:endParaRPr lang="sl-SI" altLang="sl-SI" sz="2400">
              <a:latin typeface="Arial" panose="020B0604020202020204" pitchFamily="34" charset="0"/>
            </a:endParaRPr>
          </a:p>
          <a:p>
            <a:pPr eaLnBrk="1" hangingPunct="1">
              <a:spcBef>
                <a:spcPct val="0"/>
              </a:spcBef>
              <a:buFontTx/>
              <a:buNone/>
            </a:pPr>
            <a:r>
              <a:rPr lang="sl-SI" altLang="sl-SI" sz="2400">
                <a:latin typeface="Arial" panose="020B0604020202020204" pitchFamily="34" charset="0"/>
              </a:rPr>
              <a:t>(</a:t>
            </a:r>
            <a:r>
              <a:rPr lang="sl-SI" altLang="sl-SI" sz="2400">
                <a:latin typeface="Arial" panose="020B0604020202020204" pitchFamily="34" charset="0"/>
                <a:cs typeface="Arial" panose="020B0604020202020204" pitchFamily="34" charset="0"/>
              </a:rPr>
              <a:t>amerišk</a:t>
            </a:r>
            <a:r>
              <a:rPr lang="sl-SI" altLang="sl-SI" sz="2400">
                <a:latin typeface="Arial" panose="020B0604020202020204" pitchFamily="34" charset="0"/>
              </a:rPr>
              <a:t>i </a:t>
            </a:r>
            <a:r>
              <a:rPr lang="sl-SI" altLang="sl-SI" sz="2400">
                <a:latin typeface="Arial" panose="020B0604020202020204" pitchFamily="34" charset="0"/>
                <a:cs typeface="Arial" panose="020B0604020202020204" pitchFamily="34" charset="0"/>
              </a:rPr>
              <a:t>NIST</a:t>
            </a:r>
            <a:r>
              <a:rPr lang="sl-SI" altLang="sl-SI" sz="2400">
                <a:latin typeface="Arial" panose="020B0604020202020204" pitchFamily="34" charset="0"/>
              </a:rPr>
              <a:t>).</a:t>
            </a:r>
            <a:endParaRPr lang="sl-SI" altLang="sl-SI" sz="2400">
              <a:latin typeface="Times New Roman" panose="02020603050405020304" pitchFamily="18" charset="0"/>
            </a:endParaRPr>
          </a:p>
        </p:txBody>
      </p:sp>
      <p:pic>
        <p:nvPicPr>
          <p:cNvPr id="35845"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7931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505200"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37891" name="Picture 3" descr="prototip metra N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09800"/>
            <a:ext cx="4114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WordArt 4"/>
          <p:cNvSpPr>
            <a:spLocks noChangeArrowheads="1" noChangeShapeType="1" noTextEdit="1"/>
          </p:cNvSpPr>
          <p:nvPr/>
        </p:nvSpPr>
        <p:spPr bwMode="auto">
          <a:xfrm>
            <a:off x="3429000" y="1752600"/>
            <a:ext cx="2790825" cy="873125"/>
          </a:xfrm>
          <a:prstGeom prst="rect">
            <a:avLst/>
          </a:prstGeom>
        </p:spPr>
        <p:txBody>
          <a:bodyPr wrap="none" fromWordArt="1">
            <a:prstTxWarp prst="textPlain">
              <a:avLst>
                <a:gd name="adj" fmla="val 50000"/>
              </a:avLst>
            </a:prstTxWarp>
          </a:bodyPr>
          <a:lstStyle/>
          <a:p>
            <a:pPr algn="ctr"/>
            <a:r>
              <a:rPr lang="sl-SI" sz="3600" kern="10">
                <a:ln w="9525">
                  <a:solidFill>
                    <a:srgbClr val="000000"/>
                  </a:solidFill>
                  <a:round/>
                  <a:headEnd/>
                  <a:tailEnd/>
                </a:ln>
                <a:solidFill>
                  <a:srgbClr val="FFFFFF"/>
                </a:solidFill>
                <a:latin typeface="Arial Black" panose="020B0A04020102020204" pitchFamily="34" charset="0"/>
              </a:rPr>
              <a:t>meter</a:t>
            </a:r>
          </a:p>
        </p:txBody>
      </p:sp>
      <p:pic>
        <p:nvPicPr>
          <p:cNvPr id="37893"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7964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066800" y="1447800"/>
            <a:ext cx="70866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Times New Roman" panose="02020603050405020304" pitchFamily="18" charset="0"/>
                <a:cs typeface="Times New Roman" panose="02020603050405020304" pitchFamily="18" charset="0"/>
              </a:rPr>
              <a:t>Meter (m) je dolžina poti, ki jo prepotuje svetloba v vakuumu v času 1/299 792 458 sekunde.</a:t>
            </a:r>
            <a:r>
              <a:rPr lang="sl-SI" altLang="sl-SI" i="1">
                <a:latin typeface="Times New Roman" panose="02020603050405020304" pitchFamily="18" charset="0"/>
                <a:cs typeface="Times New Roman" panose="02020603050405020304" pitchFamily="18" charset="0"/>
              </a:rPr>
              <a:t> </a:t>
            </a: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cs typeface="Times New Roman" panose="02020603050405020304" pitchFamily="18" charset="0"/>
              </a:rPr>
              <a:t>Ta definicija je bila sprejeta leta 19</a:t>
            </a:r>
            <a:r>
              <a:rPr lang="sl-SI" altLang="sl-SI" sz="1800">
                <a:latin typeface="Arial Narrow" panose="020B0606020202030204" pitchFamily="34" charset="0"/>
              </a:rPr>
              <a:t>83</a:t>
            </a:r>
            <a:r>
              <a:rPr lang="sl-SI" altLang="sl-SI" sz="1800">
                <a:latin typeface="Arial Narrow" panose="020B0606020202030204" pitchFamily="34" charset="0"/>
                <a:cs typeface="Times New Roman" panose="02020603050405020304" pitchFamily="18" charset="0"/>
              </a:rPr>
              <a:t>. </a:t>
            </a:r>
            <a:endParaRPr lang="sl-SI" altLang="sl-SI" sz="1800">
              <a:latin typeface="Times New Roman" panose="02020603050405020304" pitchFamily="18" charset="0"/>
            </a:endParaRP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971800"/>
            <a:ext cx="23622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1158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4643438" y="3933825"/>
          <a:ext cx="2736850" cy="2347913"/>
        </p:xfrm>
        <a:graphic>
          <a:graphicData uri="http://schemas.openxmlformats.org/presentationml/2006/ole">
            <mc:AlternateContent xmlns:mc="http://schemas.openxmlformats.org/markup-compatibility/2006">
              <mc:Choice xmlns:v="urn:schemas-microsoft-com:vml" Requires="v">
                <p:oleObj r:id="rId3" imgW="3333333" imgH="2857899" progId="MSPhotoEd.3">
                  <p:embed/>
                </p:oleObj>
              </mc:Choice>
              <mc:Fallback>
                <p:oleObj r:id="rId3" imgW="3333333" imgH="2857899" progId="MSPhotoEd.3">
                  <p:embed/>
                  <p:pic>
                    <p:nvPicPr>
                      <p:cNvPr id="419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933825"/>
                        <a:ext cx="273685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7" name="Rectangle 3"/>
          <p:cNvSpPr>
            <a:spLocks noGrp="1" noChangeArrowheads="1"/>
          </p:cNvSpPr>
          <p:nvPr>
            <p:ph idx="1"/>
          </p:nvPr>
        </p:nvSpPr>
        <p:spPr>
          <a:xfrm>
            <a:off x="468313" y="2332038"/>
            <a:ext cx="8229600" cy="4525962"/>
          </a:xfrm>
        </p:spPr>
        <p:txBody>
          <a:bodyPr/>
          <a:lstStyle/>
          <a:p>
            <a:pPr marL="0" indent="0" eaLnBrk="1" hangingPunct="1">
              <a:buFontTx/>
              <a:buNone/>
            </a:pPr>
            <a:r>
              <a:rPr lang="sl-SI" altLang="sl-SI" sz="1600"/>
              <a:t>		</a:t>
            </a:r>
          </a:p>
          <a:p>
            <a:pPr marL="0" indent="0" eaLnBrk="1" hangingPunct="1">
              <a:buFontTx/>
              <a:buNone/>
            </a:pPr>
            <a:endParaRPr lang="sl-SI" altLang="sl-SI" sz="1600"/>
          </a:p>
          <a:p>
            <a:pPr marL="0" indent="0" eaLnBrk="1" hangingPunct="1">
              <a:buFontTx/>
              <a:buNone/>
            </a:pPr>
            <a:endParaRPr lang="sl-SI" altLang="sl-SI" sz="1600"/>
          </a:p>
          <a:p>
            <a:pPr marL="0" indent="0" eaLnBrk="1" hangingPunct="1">
              <a:buFontTx/>
              <a:buNone/>
            </a:pPr>
            <a:r>
              <a:rPr lang="sl-SI" altLang="sl-SI" sz="1600"/>
              <a:t>		Kraljevi egipčanski lakt s prikazanimi razdelitvami na manjše enote</a:t>
            </a:r>
          </a:p>
          <a:p>
            <a:pPr marL="0" indent="0" eaLnBrk="1" hangingPunct="1">
              <a:buFontTx/>
              <a:buNone/>
            </a:pPr>
            <a:endParaRPr lang="sl-SI" altLang="sl-SI" sz="1600"/>
          </a:p>
          <a:p>
            <a:pPr marL="0" indent="0" eaLnBrk="1" hangingPunct="1">
              <a:buFontTx/>
              <a:buNone/>
            </a:pPr>
            <a:endParaRPr lang="sl-SI" altLang="sl-SI" sz="2000"/>
          </a:p>
          <a:p>
            <a:pPr marL="0" indent="0" eaLnBrk="1" hangingPunct="1">
              <a:buFontTx/>
              <a:buNone/>
            </a:pPr>
            <a:endParaRPr lang="sl-SI" altLang="sl-SI" sz="2000"/>
          </a:p>
          <a:p>
            <a:pPr marL="0" indent="0" eaLnBrk="1" hangingPunct="1">
              <a:buFontTx/>
              <a:buNone/>
            </a:pPr>
            <a:endParaRPr lang="sl-SI" altLang="sl-SI" sz="2000"/>
          </a:p>
          <a:p>
            <a:pPr marL="0" indent="0" eaLnBrk="1" hangingPunct="1">
              <a:buFontTx/>
              <a:buNone/>
            </a:pPr>
            <a:r>
              <a:rPr lang="sl-SI" altLang="sl-SI" sz="2000"/>
              <a:t>		</a:t>
            </a:r>
          </a:p>
          <a:p>
            <a:pPr marL="0" indent="0" eaLnBrk="1" hangingPunct="1">
              <a:buFontTx/>
              <a:buNone/>
            </a:pPr>
            <a:r>
              <a:rPr lang="sl-SI" altLang="sl-SI" sz="2000"/>
              <a:t>	prameter št. 27 (last ZDA)</a:t>
            </a:r>
          </a:p>
          <a:p>
            <a:pPr marL="0" indent="0" eaLnBrk="1" hangingPunct="1">
              <a:buFontTx/>
              <a:buNone/>
            </a:pPr>
            <a:r>
              <a:rPr lang="sl-SI" altLang="sl-SI" sz="1200"/>
              <a:t>	dolžina = 1 m – 1,6 </a:t>
            </a:r>
            <a:r>
              <a:rPr lang="sl-SI" altLang="sl-SI" sz="1200">
                <a:latin typeface="Symbol" panose="05050102010706020507" pitchFamily="18" charset="2"/>
              </a:rPr>
              <a:t>m</a:t>
            </a:r>
            <a:r>
              <a:rPr lang="sl-SI" altLang="sl-SI" sz="1200"/>
              <a:t>m + 8,657 </a:t>
            </a:r>
            <a:r>
              <a:rPr lang="sl-SI" altLang="sl-SI" sz="1200">
                <a:latin typeface="Symbol" panose="05050102010706020507" pitchFamily="18" charset="2"/>
              </a:rPr>
              <a:t>m</a:t>
            </a:r>
            <a:r>
              <a:rPr lang="sl-SI" altLang="sl-SI" sz="1200"/>
              <a:t>m •</a:t>
            </a:r>
            <a:r>
              <a:rPr lang="sl-SI" altLang="sl-SI" sz="1200" i="1"/>
              <a:t>T</a:t>
            </a:r>
            <a:r>
              <a:rPr lang="sl-SI" altLang="sl-SI" sz="1200"/>
              <a:t> + 0,001 </a:t>
            </a:r>
            <a:r>
              <a:rPr lang="sl-SI" altLang="sl-SI" sz="1200">
                <a:latin typeface="Symbol" panose="05050102010706020507" pitchFamily="18" charset="2"/>
              </a:rPr>
              <a:t>m</a:t>
            </a:r>
            <a:r>
              <a:rPr lang="sl-SI" altLang="sl-SI" sz="1200"/>
              <a:t>m•</a:t>
            </a:r>
            <a:r>
              <a:rPr lang="sl-SI" altLang="sl-SI" sz="1200" i="1"/>
              <a:t>T</a:t>
            </a:r>
            <a:r>
              <a:rPr lang="sl-SI" altLang="sl-SI" sz="1200" baseline="30000"/>
              <a:t>2</a:t>
            </a:r>
            <a:r>
              <a:rPr lang="sl-SI" altLang="sl-SI" sz="1200"/>
              <a:t> ± 0,2 </a:t>
            </a:r>
            <a:r>
              <a:rPr lang="sl-SI" altLang="sl-SI" sz="1200">
                <a:latin typeface="Symbol" panose="05050102010706020507" pitchFamily="18" charset="2"/>
              </a:rPr>
              <a:t>m</a:t>
            </a:r>
            <a:r>
              <a:rPr lang="sl-SI" altLang="sl-SI" sz="1200"/>
              <a:t>m, kjer je </a:t>
            </a:r>
            <a:r>
              <a:rPr lang="sl-SI" altLang="sl-SI" sz="1200" i="1"/>
              <a:t>T</a:t>
            </a:r>
            <a:r>
              <a:rPr lang="sl-SI" altLang="sl-SI" sz="1200"/>
              <a:t> temperatura v stopinjah celzija </a:t>
            </a:r>
          </a:p>
        </p:txBody>
      </p:sp>
      <p:sp>
        <p:nvSpPr>
          <p:cNvPr id="4198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41989" name="Object 5"/>
          <p:cNvGraphicFramePr>
            <a:graphicFrameLocks noChangeAspect="1"/>
          </p:cNvGraphicFramePr>
          <p:nvPr/>
        </p:nvGraphicFramePr>
        <p:xfrm>
          <a:off x="3132138" y="2095500"/>
          <a:ext cx="5761037" cy="962025"/>
        </p:xfrm>
        <a:graphic>
          <a:graphicData uri="http://schemas.openxmlformats.org/presentationml/2006/ole">
            <mc:AlternateContent xmlns:mc="http://schemas.openxmlformats.org/markup-compatibility/2006">
              <mc:Choice xmlns:v="urn:schemas-microsoft-com:vml" Requires="v">
                <p:oleObj name="Picture" r:id="rId5" imgW="4102608" imgH="685800" progId="Word.Picture.8">
                  <p:embed/>
                </p:oleObj>
              </mc:Choice>
              <mc:Fallback>
                <p:oleObj name="Picture" r:id="rId5" imgW="4102608" imgH="685800" progId="Word.Picture.8">
                  <p:embed/>
                  <p:pic>
                    <p:nvPicPr>
                      <p:cNvPr id="4198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2095500"/>
                        <a:ext cx="576103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90" name="Rectangle 6"/>
          <p:cNvSpPr>
            <a:spLocks noChangeArrowheads="1"/>
          </p:cNvSpPr>
          <p:nvPr/>
        </p:nvSpPr>
        <p:spPr bwMode="auto">
          <a:xfrm>
            <a:off x="0" y="2281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4199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r="59793"/>
          <a:stretch>
            <a:fillRect/>
          </a:stretch>
        </p:blipFill>
        <p:spPr bwMode="auto">
          <a:xfrm>
            <a:off x="468313" y="1125538"/>
            <a:ext cx="2590800"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7963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20835" name="Text Box 3"/>
          <p:cNvSpPr txBox="1">
            <a:spLocks noChangeArrowheads="1"/>
          </p:cNvSpPr>
          <p:nvPr/>
        </p:nvSpPr>
        <p:spPr bwMode="auto">
          <a:xfrm>
            <a:off x="2057400" y="1295400"/>
            <a:ext cx="478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r>
              <a:rPr lang="sl-SI" altLang="sl-SI" sz="3600" dirty="0">
                <a:solidFill>
                  <a:schemeClr val="accent6">
                    <a:lumMod val="75000"/>
                  </a:schemeClr>
                </a:solidFill>
                <a:latin typeface="Arial" charset="0"/>
              </a:rPr>
              <a:t>Razvoj definicije metra</a:t>
            </a:r>
          </a:p>
        </p:txBody>
      </p:sp>
      <p:graphicFrame>
        <p:nvGraphicFramePr>
          <p:cNvPr id="184324" name="Group 4"/>
          <p:cNvGraphicFramePr>
            <a:graphicFrameLocks noGrp="1"/>
          </p:cNvGraphicFramePr>
          <p:nvPr/>
        </p:nvGraphicFramePr>
        <p:xfrm>
          <a:off x="323850" y="2852738"/>
          <a:ext cx="8305800" cy="2305051"/>
        </p:xfrm>
        <a:graphic>
          <a:graphicData uri="http://schemas.openxmlformats.org/drawingml/2006/table">
            <a:tbl>
              <a:tblPr/>
              <a:tblGrid>
                <a:gridCol w="9906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628096">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1" i="0" u="none" strike="noStrike" cap="none" normalizeH="0" baseline="0">
                          <a:ln>
                            <a:noFill/>
                          </a:ln>
                          <a:solidFill>
                            <a:schemeClr val="tx1"/>
                          </a:solidFill>
                          <a:effectLst/>
                          <a:latin typeface="Arial" charset="0"/>
                        </a:rPr>
                        <a:t>Datum</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1" i="0" u="none" strike="noStrike" cap="none" normalizeH="0" baseline="0">
                          <a:ln>
                            <a:noFill/>
                          </a:ln>
                          <a:solidFill>
                            <a:schemeClr val="tx1"/>
                          </a:solidFill>
                          <a:effectLst/>
                          <a:latin typeface="Arial" charset="0"/>
                        </a:rPr>
                        <a:t>Definicija metra</a:t>
                      </a:r>
                    </a:p>
                  </a:txBody>
                  <a:tcPr marT="45735" marB="4573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a:ln>
                            <a:noFill/>
                          </a:ln>
                          <a:solidFill>
                            <a:schemeClr val="tx1"/>
                          </a:solidFill>
                          <a:effectLst/>
                          <a:latin typeface="Arial" charset="0"/>
                        </a:rPr>
                        <a:t>Negotovost realizacije</a:t>
                      </a:r>
                      <a:r>
                        <a:rPr kumimoji="0" lang="sl-SI" altLang="sl-SI" sz="1600" b="0" i="0" u="none" strike="noStrike" cap="none" normalizeH="0" baseline="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l-SI" altLang="sl-SI" sz="1600" b="0" i="0" u="none" strike="noStrike" cap="none" normalizeH="0" baseline="0">
                        <a:ln>
                          <a:noFill/>
                        </a:ln>
                        <a:solidFill>
                          <a:schemeClr val="tx1"/>
                        </a:solidFill>
                        <a:effectLst/>
                        <a:latin typeface="Trebuchet MS" pitchFamily="34" charset="0"/>
                      </a:endParaRPr>
                    </a:p>
                  </a:txBody>
                  <a:tcPr marT="45735" marB="45735"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3539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1791</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Četrtina poldnevnika Zemlje</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533400" indent="-533400">
                        <a:spcBef>
                          <a:spcPct val="20000"/>
                        </a:spcBef>
                        <a:defRPr sz="2800">
                          <a:solidFill>
                            <a:schemeClr val="tx1"/>
                          </a:solidFill>
                          <a:latin typeface="Trebuchet MS" pitchFamily="34" charset="0"/>
                        </a:defRPr>
                      </a:lvl1pPr>
                      <a:lvl2pPr marL="914400" indent="-457200">
                        <a:spcBef>
                          <a:spcPct val="20000"/>
                        </a:spcBef>
                        <a:defRPr sz="2400">
                          <a:solidFill>
                            <a:schemeClr val="tx1"/>
                          </a:solidFill>
                          <a:latin typeface="Trebuchet MS" pitchFamily="34" charset="0"/>
                        </a:defRPr>
                      </a:lvl2pPr>
                      <a:lvl3pPr marL="1295400" indent="-381000">
                        <a:spcBef>
                          <a:spcPct val="20000"/>
                        </a:spcBef>
                        <a:defRPr sz="2000">
                          <a:solidFill>
                            <a:schemeClr val="tx1"/>
                          </a:solidFill>
                          <a:latin typeface="Trebuchet MS" pitchFamily="34" charset="0"/>
                        </a:defRPr>
                      </a:lvl3pPr>
                      <a:lvl4pPr marL="1714500" indent="-342900">
                        <a:spcBef>
                          <a:spcPct val="20000"/>
                        </a:spcBef>
                        <a:defRPr>
                          <a:solidFill>
                            <a:schemeClr val="tx1"/>
                          </a:solidFill>
                          <a:latin typeface="Trebuchet MS" pitchFamily="34" charset="0"/>
                        </a:defRPr>
                      </a:lvl4pPr>
                      <a:lvl5pPr marL="2171700" indent="-342900">
                        <a:spcBef>
                          <a:spcPct val="20000"/>
                        </a:spcBef>
                        <a:defRPr>
                          <a:solidFill>
                            <a:schemeClr val="tx1"/>
                          </a:solidFill>
                          <a:latin typeface="Trebuchet MS" pitchFamily="34" charset="0"/>
                        </a:defRPr>
                      </a:lvl5pPr>
                      <a:lvl6pPr marL="2628900" indent="-342900" fontAlgn="base">
                        <a:spcBef>
                          <a:spcPct val="20000"/>
                        </a:spcBef>
                        <a:spcAft>
                          <a:spcPct val="0"/>
                        </a:spcAft>
                        <a:defRPr>
                          <a:solidFill>
                            <a:schemeClr val="tx1"/>
                          </a:solidFill>
                          <a:latin typeface="Trebuchet MS" pitchFamily="34" charset="0"/>
                        </a:defRPr>
                      </a:lvl6pPr>
                      <a:lvl7pPr marL="3086100" indent="-342900" fontAlgn="base">
                        <a:spcBef>
                          <a:spcPct val="20000"/>
                        </a:spcBef>
                        <a:spcAft>
                          <a:spcPct val="0"/>
                        </a:spcAft>
                        <a:defRPr>
                          <a:solidFill>
                            <a:schemeClr val="tx1"/>
                          </a:solidFill>
                          <a:latin typeface="Trebuchet MS" pitchFamily="34" charset="0"/>
                        </a:defRPr>
                      </a:lvl7pPr>
                      <a:lvl8pPr marL="3543300" indent="-342900" fontAlgn="base">
                        <a:spcBef>
                          <a:spcPct val="20000"/>
                        </a:spcBef>
                        <a:spcAft>
                          <a:spcPct val="0"/>
                        </a:spcAft>
                        <a:defRPr>
                          <a:solidFill>
                            <a:schemeClr val="tx1"/>
                          </a:solidFill>
                          <a:latin typeface="Trebuchet MS" pitchFamily="34" charset="0"/>
                        </a:defRPr>
                      </a:lvl8pPr>
                      <a:lvl9pPr marL="4000500" indent="-342900" fontAlgn="base">
                        <a:spcBef>
                          <a:spcPct val="20000"/>
                        </a:spcBef>
                        <a:spcAft>
                          <a:spcPct val="0"/>
                        </a:spcAft>
                        <a:defRPr>
                          <a:solidFill>
                            <a:schemeClr val="tx1"/>
                          </a:solidFill>
                          <a:latin typeface="Trebuchet MS" pitchFamily="34" charset="0"/>
                        </a:defRPr>
                      </a:lvl9p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sym typeface="Symbol" pitchFamily="18" charset="2"/>
                        </a:rPr>
                        <a:t></a:t>
                      </a:r>
                      <a:r>
                        <a:rPr kumimoji="0" lang="sl-SI" altLang="sl-SI" sz="1600" b="0" i="0" u="none" strike="noStrike" cap="none" normalizeH="0" baseline="0">
                          <a:ln>
                            <a:noFill/>
                          </a:ln>
                          <a:solidFill>
                            <a:schemeClr val="tx1"/>
                          </a:solidFill>
                          <a:effectLst/>
                          <a:latin typeface="Arial" charset="0"/>
                        </a:rPr>
                        <a:t> 0.06 mm</a:t>
                      </a:r>
                      <a:endParaRPr kumimoji="0" lang="sl-SI" altLang="sl-SI" sz="1600" b="0" i="0" u="none" strike="noStrike" cap="none" normalizeH="0" baseline="0">
                        <a:ln>
                          <a:noFill/>
                        </a:ln>
                        <a:solidFill>
                          <a:schemeClr val="tx1"/>
                        </a:solidFill>
                        <a:effectLst/>
                        <a:latin typeface="Trebuchet MS" pitchFamily="34" charset="0"/>
                      </a:endParaRP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9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1889</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Mednarodni prototip metra</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sym typeface="Symbol" pitchFamily="18" charset="2"/>
                        </a:rPr>
                        <a:t></a:t>
                      </a:r>
                      <a:r>
                        <a:rPr kumimoji="0" lang="sl-SI" altLang="sl-SI" sz="1600" b="0" i="0" u="none" strike="noStrike" cap="none" normalizeH="0" baseline="0">
                          <a:ln>
                            <a:noFill/>
                          </a:ln>
                          <a:solidFill>
                            <a:schemeClr val="tx1"/>
                          </a:solidFill>
                          <a:effectLst/>
                          <a:latin typeface="Arial" charset="0"/>
                        </a:rPr>
                        <a:t> 0.002 mm</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9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1960</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Kriptonova svetilka</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sym typeface="Symbol" pitchFamily="18" charset="2"/>
                        </a:rPr>
                        <a:t></a:t>
                      </a:r>
                      <a:r>
                        <a:rPr kumimoji="0" lang="sl-SI" altLang="sl-SI" sz="1600" b="0" i="0" u="none" strike="noStrike" cap="none" normalizeH="0" baseline="0">
                          <a:ln>
                            <a:noFill/>
                          </a:ln>
                          <a:solidFill>
                            <a:schemeClr val="tx1"/>
                          </a:solidFill>
                          <a:effectLst/>
                          <a:latin typeface="Arial" charset="0"/>
                        </a:rPr>
                        <a:t> 0.000 007 mm</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9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1983</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Hitrost svetlobe</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533400" indent="-533400">
                        <a:spcBef>
                          <a:spcPct val="20000"/>
                        </a:spcBef>
                        <a:defRPr sz="2800">
                          <a:solidFill>
                            <a:schemeClr val="tx1"/>
                          </a:solidFill>
                          <a:latin typeface="Trebuchet MS" pitchFamily="34" charset="0"/>
                        </a:defRPr>
                      </a:lvl1pPr>
                      <a:lvl2pPr marL="914400" indent="-457200">
                        <a:spcBef>
                          <a:spcPct val="20000"/>
                        </a:spcBef>
                        <a:defRPr sz="2400">
                          <a:solidFill>
                            <a:schemeClr val="tx1"/>
                          </a:solidFill>
                          <a:latin typeface="Trebuchet MS" pitchFamily="34" charset="0"/>
                        </a:defRPr>
                      </a:lvl2pPr>
                      <a:lvl3pPr marL="1295400" indent="-381000">
                        <a:spcBef>
                          <a:spcPct val="20000"/>
                        </a:spcBef>
                        <a:defRPr sz="2000">
                          <a:solidFill>
                            <a:schemeClr val="tx1"/>
                          </a:solidFill>
                          <a:latin typeface="Trebuchet MS" pitchFamily="34" charset="0"/>
                        </a:defRPr>
                      </a:lvl3pPr>
                      <a:lvl4pPr marL="1714500" indent="-342900">
                        <a:spcBef>
                          <a:spcPct val="20000"/>
                        </a:spcBef>
                        <a:defRPr>
                          <a:solidFill>
                            <a:schemeClr val="tx1"/>
                          </a:solidFill>
                          <a:latin typeface="Trebuchet MS" pitchFamily="34" charset="0"/>
                        </a:defRPr>
                      </a:lvl4pPr>
                      <a:lvl5pPr marL="2171700" indent="-342900">
                        <a:spcBef>
                          <a:spcPct val="20000"/>
                        </a:spcBef>
                        <a:defRPr>
                          <a:solidFill>
                            <a:schemeClr val="tx1"/>
                          </a:solidFill>
                          <a:latin typeface="Trebuchet MS" pitchFamily="34" charset="0"/>
                        </a:defRPr>
                      </a:lvl5pPr>
                      <a:lvl6pPr marL="2628900" indent="-342900" fontAlgn="base">
                        <a:spcBef>
                          <a:spcPct val="20000"/>
                        </a:spcBef>
                        <a:spcAft>
                          <a:spcPct val="0"/>
                        </a:spcAft>
                        <a:defRPr>
                          <a:solidFill>
                            <a:schemeClr val="tx1"/>
                          </a:solidFill>
                          <a:latin typeface="Trebuchet MS" pitchFamily="34" charset="0"/>
                        </a:defRPr>
                      </a:lvl6pPr>
                      <a:lvl7pPr marL="3086100" indent="-342900" fontAlgn="base">
                        <a:spcBef>
                          <a:spcPct val="20000"/>
                        </a:spcBef>
                        <a:spcAft>
                          <a:spcPct val="0"/>
                        </a:spcAft>
                        <a:defRPr>
                          <a:solidFill>
                            <a:schemeClr val="tx1"/>
                          </a:solidFill>
                          <a:latin typeface="Trebuchet MS" pitchFamily="34" charset="0"/>
                        </a:defRPr>
                      </a:lvl7pPr>
                      <a:lvl8pPr marL="3543300" indent="-342900" fontAlgn="base">
                        <a:spcBef>
                          <a:spcPct val="20000"/>
                        </a:spcBef>
                        <a:spcAft>
                          <a:spcPct val="0"/>
                        </a:spcAft>
                        <a:defRPr>
                          <a:solidFill>
                            <a:schemeClr val="tx1"/>
                          </a:solidFill>
                          <a:latin typeface="Trebuchet MS" pitchFamily="34" charset="0"/>
                        </a:defRPr>
                      </a:lvl8pPr>
                      <a:lvl9pPr marL="4000500" indent="-342900" fontAlgn="base">
                        <a:spcBef>
                          <a:spcPct val="20000"/>
                        </a:spcBef>
                        <a:spcAft>
                          <a:spcPct val="0"/>
                        </a:spcAft>
                        <a:defRPr>
                          <a:solidFill>
                            <a:schemeClr val="tx1"/>
                          </a:solidFill>
                          <a:latin typeface="Trebuchet MS" pitchFamily="34" charset="0"/>
                        </a:defRPr>
                      </a:lvl9p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sym typeface="Symbol" pitchFamily="18" charset="2"/>
                        </a:rPr>
                        <a:t></a:t>
                      </a:r>
                      <a:r>
                        <a:rPr kumimoji="0" lang="sl-SI" altLang="sl-SI" sz="1600" b="0" i="0" u="none" strike="noStrike" cap="none" normalizeH="0" baseline="0">
                          <a:ln>
                            <a:noFill/>
                          </a:ln>
                          <a:solidFill>
                            <a:schemeClr val="tx1"/>
                          </a:solidFill>
                          <a:effectLst/>
                          <a:latin typeface="Arial" charset="0"/>
                        </a:rPr>
                        <a:t> 0.000 000 7 mm</a:t>
                      </a:r>
                      <a:endParaRPr kumimoji="0" lang="sl-SI" altLang="sl-SI" sz="1600" b="0" i="0" u="none" strike="noStrike" cap="none" normalizeH="0" baseline="0">
                        <a:ln>
                          <a:noFill/>
                        </a:ln>
                        <a:solidFill>
                          <a:schemeClr val="tx1"/>
                        </a:solidFill>
                        <a:effectLst/>
                        <a:latin typeface="Trebuchet MS" pitchFamily="34" charset="0"/>
                      </a:endParaRP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91">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a:ln>
                            <a:noFill/>
                          </a:ln>
                          <a:solidFill>
                            <a:schemeClr val="tx1"/>
                          </a:solidFill>
                          <a:effectLst/>
                          <a:latin typeface="Arial" charset="0"/>
                        </a:rPr>
                        <a:t>danes</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Arial" charset="0"/>
                        </a:rPr>
                        <a:t>Hitrost svetlobe z izboljšano točnostjo He-Ne laserja</a:t>
                      </a: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Arial" charset="0"/>
                          <a:sym typeface="Symbol" pitchFamily="18" charset="2"/>
                        </a:rPr>
                        <a:t></a:t>
                      </a:r>
                      <a:r>
                        <a:rPr kumimoji="0" lang="sl-SI" altLang="sl-SI" sz="1600" b="0" i="0" u="none" strike="noStrike" cap="none" normalizeH="0" baseline="0" dirty="0">
                          <a:ln>
                            <a:noFill/>
                          </a:ln>
                          <a:solidFill>
                            <a:schemeClr val="tx1"/>
                          </a:solidFill>
                          <a:effectLst/>
                          <a:latin typeface="Arial" charset="0"/>
                        </a:rPr>
                        <a:t> 0.000 000 02 mm</a:t>
                      </a:r>
                      <a:endParaRPr kumimoji="0" lang="sl-SI" altLang="sl-SI" sz="1600" b="0" i="0" u="none" strike="noStrike" cap="none" normalizeH="0" baseline="0" dirty="0">
                        <a:ln>
                          <a:noFill/>
                        </a:ln>
                        <a:solidFill>
                          <a:schemeClr val="tx1"/>
                        </a:solidFill>
                        <a:effectLst/>
                        <a:latin typeface="Trebuchet MS" pitchFamily="34" charset="0"/>
                      </a:endParaRPr>
                    </a:p>
                  </a:txBody>
                  <a:tcPr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4068" name="Rectangle 36"/>
          <p:cNvSpPr>
            <a:spLocks noChangeArrowheads="1"/>
          </p:cNvSpPr>
          <p:nvPr/>
        </p:nvSpPr>
        <p:spPr bwMode="auto">
          <a:xfrm>
            <a:off x="0" y="1938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44069"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0"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936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305175" y="1709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46083" name="Text Box 3"/>
          <p:cNvSpPr txBox="1">
            <a:spLocks noChangeArrowheads="1"/>
          </p:cNvSpPr>
          <p:nvPr/>
        </p:nvSpPr>
        <p:spPr bwMode="auto">
          <a:xfrm>
            <a:off x="900113" y="5949950"/>
            <a:ext cx="7200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600">
                <a:latin typeface="Arial" panose="020B0604020202020204" pitchFamily="34" charset="0"/>
                <a:cs typeface="Arial" panose="020B0604020202020204" pitchFamily="34" charset="0"/>
              </a:rPr>
              <a:t>Zmanjševanje </a:t>
            </a:r>
            <a:r>
              <a:rPr lang="sl-SI" altLang="sl-SI" sz="1600">
                <a:latin typeface="Arial" panose="020B0604020202020204" pitchFamily="34" charset="0"/>
              </a:rPr>
              <a:t>negotovosti</a:t>
            </a:r>
            <a:r>
              <a:rPr lang="sl-SI" altLang="sl-SI" sz="1600">
                <a:latin typeface="Arial" panose="020B0604020202020204" pitchFamily="34" charset="0"/>
                <a:cs typeface="Arial" panose="020B0604020202020204" pitchFamily="34" charset="0"/>
              </a:rPr>
              <a:t> realizacije metra v odvisnosti od definicije metra </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876300"/>
            <a:ext cx="37623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763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52400" y="1143000"/>
            <a:ext cx="9144000" cy="465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71600"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28800"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86000"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7432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2004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6576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1148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spcBef>
                <a:spcPct val="0"/>
              </a:spcBef>
              <a:buFontTx/>
              <a:buNone/>
            </a:pPr>
            <a:r>
              <a:rPr lang="sl-SI" altLang="sl-SI" b="1">
                <a:latin typeface="Arial Narrow" panose="020B0606020202030204" pitchFamily="34" charset="0"/>
              </a:rPr>
              <a:t>predpisani načini realizacije metra</a:t>
            </a:r>
          </a:p>
          <a:p>
            <a:pPr lvl="1" algn="just">
              <a:spcBef>
                <a:spcPct val="0"/>
              </a:spcBef>
              <a:buFontTx/>
              <a:buNone/>
            </a:pPr>
            <a:endParaRPr lang="sl-SI" altLang="sl-SI" b="1">
              <a:latin typeface="Arial Narrow" panose="020B0606020202030204" pitchFamily="34" charset="0"/>
            </a:endParaRPr>
          </a:p>
          <a:p>
            <a:pPr lvl="2" algn="just">
              <a:spcBef>
                <a:spcPct val="0"/>
              </a:spcBef>
              <a:buFontTx/>
              <a:buNone/>
            </a:pPr>
            <a:r>
              <a:rPr lang="sl-SI" altLang="sl-SI">
                <a:latin typeface="Arial Narrow" panose="020B0606020202030204" pitchFamily="34" charset="0"/>
              </a:rPr>
              <a:t>1.</a:t>
            </a:r>
            <a:r>
              <a:rPr lang="sl-SI" altLang="sl-SI" sz="2800">
                <a:latin typeface="Arial Narrow" panose="020B0606020202030204" pitchFamily="34" charset="0"/>
              </a:rPr>
              <a:t>  </a:t>
            </a:r>
            <a:r>
              <a:rPr lang="sl-SI" altLang="sl-SI">
                <a:latin typeface="Arial Narrow" panose="020B0606020202030204" pitchFamily="34" charset="0"/>
              </a:rPr>
              <a:t>Merjenje časa preleta elektromagnetnega valovanja </a:t>
            </a:r>
            <a:r>
              <a:rPr lang="sl-SI" altLang="sl-SI" i="1">
                <a:latin typeface="Arial Narrow" panose="020B0606020202030204" pitchFamily="34" charset="0"/>
              </a:rPr>
              <a:t>t</a:t>
            </a:r>
            <a:r>
              <a:rPr lang="sl-SI" altLang="sl-SI">
                <a:latin typeface="Arial Narrow" panose="020B0606020202030204" pitchFamily="34" charset="0"/>
              </a:rPr>
              <a:t> </a:t>
            </a:r>
          </a:p>
          <a:p>
            <a:pPr lvl="2" algn="just">
              <a:spcBef>
                <a:spcPct val="0"/>
              </a:spcBef>
              <a:buFontTx/>
              <a:buNone/>
            </a:pPr>
            <a:endParaRPr lang="sl-SI" altLang="sl-SI">
              <a:latin typeface="Arial Narrow" panose="020B0606020202030204" pitchFamily="34" charset="0"/>
            </a:endParaRPr>
          </a:p>
          <a:p>
            <a:pPr lvl="2" algn="just">
              <a:spcBef>
                <a:spcPct val="0"/>
              </a:spcBef>
              <a:buFontTx/>
              <a:buNone/>
            </a:pPr>
            <a:endParaRPr lang="sl-SI" altLang="sl-SI">
              <a:latin typeface="Arial Narrow" panose="020B0606020202030204" pitchFamily="34" charset="0"/>
            </a:endParaRPr>
          </a:p>
          <a:p>
            <a:pPr lvl="2" algn="just">
              <a:spcBef>
                <a:spcPct val="0"/>
              </a:spcBef>
              <a:buFontTx/>
              <a:buNone/>
            </a:pPr>
            <a:endParaRPr lang="sl-SI" altLang="sl-SI">
              <a:latin typeface="Arial Narrow" panose="020B0606020202030204" pitchFamily="34" charset="0"/>
            </a:endParaRPr>
          </a:p>
          <a:p>
            <a:pPr lvl="2" algn="just">
              <a:spcBef>
                <a:spcPct val="0"/>
              </a:spcBef>
              <a:buFontTx/>
              <a:buNone/>
            </a:pPr>
            <a:r>
              <a:rPr lang="sl-SI" altLang="sl-SI">
                <a:latin typeface="Arial Narrow" panose="020B0606020202030204" pitchFamily="34" charset="0"/>
              </a:rPr>
              <a:t>2.  Merjenje frekvence elektromagnetnega valovanja </a:t>
            </a:r>
            <a:r>
              <a:rPr lang="sl-SI" altLang="sl-SI" i="1">
                <a:latin typeface="Arial Narrow" panose="020B0606020202030204" pitchFamily="34" charset="0"/>
              </a:rPr>
              <a:t>n</a:t>
            </a:r>
          </a:p>
          <a:p>
            <a:pPr lvl="2" algn="just">
              <a:spcBef>
                <a:spcPct val="0"/>
              </a:spcBef>
              <a:buFontTx/>
              <a:buNone/>
            </a:pPr>
            <a:endParaRPr lang="sl-SI" altLang="sl-SI">
              <a:latin typeface="Arial Narrow" panose="020B0606020202030204" pitchFamily="34" charset="0"/>
            </a:endParaRPr>
          </a:p>
          <a:p>
            <a:pPr lvl="2">
              <a:spcBef>
                <a:spcPct val="0"/>
              </a:spcBef>
              <a:buFontTx/>
              <a:buNone/>
            </a:pPr>
            <a:endParaRPr lang="sl-SI" altLang="sl-SI">
              <a:latin typeface="Arial Narrow" panose="020B0606020202030204" pitchFamily="34" charset="0"/>
            </a:endParaRPr>
          </a:p>
          <a:p>
            <a:pPr lvl="2">
              <a:spcBef>
                <a:spcPct val="0"/>
              </a:spcBef>
              <a:buFontTx/>
              <a:buNone/>
            </a:pPr>
            <a:endParaRPr lang="sl-SI" altLang="sl-SI">
              <a:latin typeface="Arial Narrow" panose="020B0606020202030204" pitchFamily="34" charset="0"/>
            </a:endParaRPr>
          </a:p>
          <a:p>
            <a:pPr lvl="2">
              <a:spcBef>
                <a:spcPct val="0"/>
              </a:spcBef>
              <a:buFontTx/>
              <a:buAutoNum type="arabicPeriod" startAt="3"/>
            </a:pPr>
            <a:r>
              <a:rPr lang="sl-SI" altLang="sl-SI">
                <a:latin typeface="Arial Narrow" panose="020B0606020202030204" pitchFamily="34" charset="0"/>
                <a:cs typeface="Times New Roman" panose="02020603050405020304" pitchFamily="18" charset="0"/>
              </a:rPr>
              <a:t>Realizacija metra s pomočjo enega od predpisanih</a:t>
            </a:r>
            <a:endParaRPr lang="sl-SI" altLang="sl-SI">
              <a:latin typeface="Arial Narrow" panose="020B0606020202030204" pitchFamily="34" charset="0"/>
            </a:endParaRPr>
          </a:p>
          <a:p>
            <a:pPr lvl="2">
              <a:spcBef>
                <a:spcPct val="0"/>
              </a:spcBef>
              <a:buFontTx/>
              <a:buNone/>
            </a:pPr>
            <a:r>
              <a:rPr lang="sl-SI" altLang="sl-SI">
                <a:latin typeface="Arial Narrow" panose="020B0606020202030204" pitchFamily="34" charset="0"/>
              </a:rPr>
              <a:t>   </a:t>
            </a:r>
            <a:r>
              <a:rPr lang="sl-SI" altLang="sl-SI">
                <a:latin typeface="Arial Narrow" panose="020B0606020202030204" pitchFamily="34" charset="0"/>
                <a:cs typeface="Times New Roman" panose="02020603050405020304" pitchFamily="18" charset="0"/>
              </a:rPr>
              <a:t> </a:t>
            </a:r>
            <a:r>
              <a:rPr lang="sl-SI" altLang="sl-SI">
                <a:latin typeface="Arial Narrow" panose="020B0606020202030204" pitchFamily="34" charset="0"/>
              </a:rPr>
              <a:t>  </a:t>
            </a:r>
            <a:r>
              <a:rPr lang="sl-SI" altLang="sl-SI">
                <a:latin typeface="Arial Narrow" panose="020B0606020202030204" pitchFamily="34" charset="0"/>
                <a:cs typeface="Times New Roman" panose="02020603050405020304" pitchFamily="18" charset="0"/>
              </a:rPr>
              <a:t>elektromagnetnih valovanj</a:t>
            </a:r>
            <a:r>
              <a:rPr lang="sl-SI" altLang="sl-SI">
                <a:latin typeface="Arial Narrow" panose="020B0606020202030204" pitchFamily="34" charset="0"/>
              </a:rPr>
              <a:t> </a:t>
            </a:r>
          </a:p>
        </p:txBody>
      </p:sp>
      <p:sp>
        <p:nvSpPr>
          <p:cNvPr id="48131" name="Rectangle 3"/>
          <p:cNvSpPr>
            <a:spLocks noChangeArrowheads="1"/>
          </p:cNvSpPr>
          <p:nvPr/>
        </p:nvSpPr>
        <p:spPr bwMode="auto">
          <a:xfrm>
            <a:off x="3657600" y="2590800"/>
            <a:ext cx="13716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i="1">
                <a:latin typeface="Times New Roman" panose="02020603050405020304" pitchFamily="18" charset="0"/>
                <a:cs typeface="Times New Roman" panose="02020603050405020304" pitchFamily="18" charset="0"/>
              </a:rPr>
              <a:t>l</a:t>
            </a:r>
            <a:r>
              <a:rPr lang="sl-SI" altLang="sl-SI">
                <a:latin typeface="Times New Roman" panose="02020603050405020304" pitchFamily="18" charset="0"/>
                <a:cs typeface="Times New Roman" panose="02020603050405020304" pitchFamily="18" charset="0"/>
              </a:rPr>
              <a:t> = </a:t>
            </a:r>
            <a:r>
              <a:rPr lang="sl-SI" altLang="sl-SI" i="1">
                <a:latin typeface="Times New Roman" panose="02020603050405020304" pitchFamily="18" charset="0"/>
                <a:cs typeface="Times New Roman" panose="02020603050405020304" pitchFamily="18" charset="0"/>
              </a:rPr>
              <a:t>c</a:t>
            </a:r>
            <a:r>
              <a:rPr lang="sl-SI" altLang="sl-SI" baseline="-30000">
                <a:latin typeface="Times New Roman" panose="02020603050405020304" pitchFamily="18" charset="0"/>
                <a:cs typeface="Times New Roman" panose="02020603050405020304" pitchFamily="18" charset="0"/>
              </a:rPr>
              <a:t>0</a:t>
            </a:r>
            <a:r>
              <a:rPr lang="sl-SI" altLang="sl-SI">
                <a:latin typeface="Times New Roman" panose="02020603050405020304" pitchFamily="18" charset="0"/>
                <a:cs typeface="Times New Roman" panose="02020603050405020304" pitchFamily="18" charset="0"/>
              </a:rPr>
              <a:t> </a:t>
            </a:r>
            <a:r>
              <a:rPr lang="sl-SI" altLang="sl-SI" i="1">
                <a:latin typeface="Times New Roman" panose="02020603050405020304" pitchFamily="18" charset="0"/>
                <a:cs typeface="Times New Roman" panose="02020603050405020304" pitchFamily="18" charset="0"/>
              </a:rPr>
              <a:t>t</a:t>
            </a:r>
            <a:r>
              <a:rPr lang="sl-SI" altLang="sl-SI">
                <a:latin typeface="Times New Roman" panose="02020603050405020304" pitchFamily="18" charset="0"/>
              </a:rPr>
              <a:t> </a:t>
            </a:r>
          </a:p>
        </p:txBody>
      </p:sp>
      <p:sp>
        <p:nvSpPr>
          <p:cNvPr id="48132" name="Rectangle 4"/>
          <p:cNvSpPr>
            <a:spLocks noChangeArrowheads="1"/>
          </p:cNvSpPr>
          <p:nvPr/>
        </p:nvSpPr>
        <p:spPr bwMode="auto">
          <a:xfrm>
            <a:off x="4348163"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48133" name="Object 5"/>
          <p:cNvGraphicFramePr>
            <a:graphicFrameLocks noChangeAspect="1"/>
          </p:cNvGraphicFramePr>
          <p:nvPr/>
        </p:nvGraphicFramePr>
        <p:xfrm>
          <a:off x="3429000" y="4191000"/>
          <a:ext cx="914400" cy="796925"/>
        </p:xfrm>
        <a:graphic>
          <a:graphicData uri="http://schemas.openxmlformats.org/presentationml/2006/ole">
            <mc:AlternateContent xmlns:mc="http://schemas.openxmlformats.org/markup-compatibility/2006">
              <mc:Choice xmlns:v="urn:schemas-microsoft-com:vml" Requires="v">
                <p:oleObj r:id="rId3" imgW="444307" imgH="393529" progId="Equation.3">
                  <p:embed/>
                </p:oleObj>
              </mc:Choice>
              <mc:Fallback>
                <p:oleObj r:id="rId3" imgW="444307" imgH="393529" progId="Equation.3">
                  <p:embed/>
                  <p:pic>
                    <p:nvPicPr>
                      <p:cNvPr id="4813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191000"/>
                        <a:ext cx="914400" cy="796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4" name="Text Box 6"/>
          <p:cNvSpPr txBox="1">
            <a:spLocks noChangeArrowheads="1"/>
          </p:cNvSpPr>
          <p:nvPr/>
        </p:nvSpPr>
        <p:spPr bwMode="auto">
          <a:xfrm>
            <a:off x="4648200" y="4419600"/>
            <a:ext cx="10636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i="1">
                <a:latin typeface="Times New Roman" panose="02020603050405020304" pitchFamily="18" charset="0"/>
                <a:cs typeface="Times New Roman" panose="02020603050405020304" pitchFamily="18" charset="0"/>
              </a:rPr>
              <a:t>l </a:t>
            </a:r>
            <a:r>
              <a:rPr lang="sl-SI" altLang="sl-SI" sz="2400" i="1">
                <a:latin typeface="Symbol" panose="05050102010706020507" pitchFamily="18" charset="2"/>
                <a:cs typeface="Times New Roman" panose="02020603050405020304" pitchFamily="18" charset="0"/>
              </a:rPr>
              <a:t> </a:t>
            </a:r>
            <a:r>
              <a:rPr lang="sl-SI" altLang="sl-SI" sz="2400">
                <a:latin typeface="Times New Roman" panose="02020603050405020304" pitchFamily="18" charset="0"/>
                <a:cs typeface="Times New Roman" panose="02020603050405020304" pitchFamily="18" charset="0"/>
              </a:rPr>
              <a:t>= </a:t>
            </a:r>
            <a:r>
              <a:rPr lang="sl-SI" altLang="sl-SI" sz="2400" i="1">
                <a:latin typeface="Times New Roman" panose="02020603050405020304" pitchFamily="18" charset="0"/>
                <a:cs typeface="Times New Roman" panose="02020603050405020304" pitchFamily="18" charset="0"/>
              </a:rPr>
              <a:t>n</a:t>
            </a:r>
            <a:r>
              <a:rPr lang="sl-SI" altLang="sl-SI" sz="2400">
                <a:latin typeface="Times New Roman" panose="02020603050405020304" pitchFamily="18" charset="0"/>
                <a:cs typeface="Times New Roman" panose="02020603050405020304" pitchFamily="18" charset="0"/>
              </a:rPr>
              <a:t> </a:t>
            </a:r>
            <a:r>
              <a:rPr lang="sl-SI" altLang="sl-SI" sz="2400" i="1">
                <a:latin typeface="Symbol" panose="05050102010706020507" pitchFamily="18" charset="2"/>
                <a:cs typeface="Times New Roman" panose="02020603050405020304" pitchFamily="18" charset="0"/>
              </a:rPr>
              <a:t>l</a:t>
            </a:r>
            <a:endParaRPr lang="sl-SI" altLang="sl-SI" sz="2400">
              <a:latin typeface="Times New Roman" panose="02020603050405020304" pitchFamily="18" charset="0"/>
            </a:endParaRPr>
          </a:p>
        </p:txBody>
      </p:sp>
      <p:pic>
        <p:nvPicPr>
          <p:cNvPr id="481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514600"/>
            <a:ext cx="1028700"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847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File:CGKilogra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413"/>
            <a:ext cx="9144000" cy="62817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1" name="Picture 2" descr="im_bipm_home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850" y="4452938"/>
            <a:ext cx="22098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p:cNvSpPr txBox="1">
            <a:spLocks noChangeArrowheads="1"/>
          </p:cNvSpPr>
          <p:nvPr/>
        </p:nvSpPr>
        <p:spPr bwMode="auto">
          <a:xfrm>
            <a:off x="947738" y="669925"/>
            <a:ext cx="47926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4000" b="1">
                <a:latin typeface="Cambria" pitchFamily="18" charset="0"/>
              </a:rPr>
              <a:t>Metrska konvencija</a:t>
            </a:r>
          </a:p>
        </p:txBody>
      </p:sp>
      <p:sp>
        <p:nvSpPr>
          <p:cNvPr id="12293" name="PoljeZBesedilom 13"/>
          <p:cNvSpPr txBox="1">
            <a:spLocks noChangeArrowheads="1"/>
          </p:cNvSpPr>
          <p:nvPr/>
        </p:nvSpPr>
        <p:spPr bwMode="auto">
          <a:xfrm>
            <a:off x="6516688" y="1504950"/>
            <a:ext cx="24479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200" b="1">
                <a:solidFill>
                  <a:schemeClr val="bg1"/>
                </a:solidFill>
                <a:latin typeface="Cambria" pitchFamily="18" charset="0"/>
                <a:cs typeface="Arial" charset="0"/>
              </a:rPr>
              <a:t>20. maja 1875</a:t>
            </a:r>
            <a:r>
              <a:rPr lang="sl-SI" altLang="sl-SI" sz="1200" b="1">
                <a:solidFill>
                  <a:schemeClr val="bg1"/>
                </a:solidFill>
                <a:latin typeface="Cambria" pitchFamily="18" charset="0"/>
                <a:cs typeface="Arial" charset="0"/>
              </a:rPr>
              <a:t>,</a:t>
            </a:r>
            <a:r>
              <a:rPr lang="en-GB" altLang="sl-SI" sz="1200" b="1">
                <a:solidFill>
                  <a:schemeClr val="bg1"/>
                </a:solidFill>
                <a:latin typeface="Cambria" pitchFamily="18" charset="0"/>
                <a:cs typeface="Arial" charset="0"/>
              </a:rPr>
              <a:t> Pariz</a:t>
            </a:r>
            <a:r>
              <a:rPr lang="sl-SI" altLang="sl-SI" sz="1200" b="1">
                <a:solidFill>
                  <a:schemeClr val="bg1"/>
                </a:solidFill>
                <a:latin typeface="Cambria" pitchFamily="18" charset="0"/>
                <a:cs typeface="Arial" charset="0"/>
              </a:rPr>
              <a:t>, p</a:t>
            </a:r>
            <a:r>
              <a:rPr lang="en-GB" altLang="sl-SI" sz="1200" b="1">
                <a:solidFill>
                  <a:schemeClr val="bg1"/>
                </a:solidFill>
                <a:latin typeface="Cambria" pitchFamily="18" charset="0"/>
                <a:cs typeface="Arial" charset="0"/>
              </a:rPr>
              <a:t>odpis Metrsk</a:t>
            </a:r>
            <a:r>
              <a:rPr lang="sl-SI" altLang="sl-SI" sz="1200" b="1">
                <a:solidFill>
                  <a:schemeClr val="bg1"/>
                </a:solidFill>
                <a:latin typeface="Cambria" pitchFamily="18" charset="0"/>
                <a:cs typeface="Arial" charset="0"/>
              </a:rPr>
              <a:t>e</a:t>
            </a:r>
            <a:r>
              <a:rPr lang="en-GB" altLang="sl-SI" sz="1200" b="1">
                <a:solidFill>
                  <a:schemeClr val="bg1"/>
                </a:solidFill>
                <a:latin typeface="Cambria" pitchFamily="18" charset="0"/>
                <a:cs typeface="Arial" charset="0"/>
              </a:rPr>
              <a:t> konvencij</a:t>
            </a:r>
            <a:r>
              <a:rPr lang="sl-SI" altLang="sl-SI" sz="1200" b="1">
                <a:solidFill>
                  <a:schemeClr val="bg1"/>
                </a:solidFill>
                <a:latin typeface="Cambria" pitchFamily="18" charset="0"/>
                <a:cs typeface="Arial" charset="0"/>
              </a:rPr>
              <a:t>e</a:t>
            </a:r>
            <a:r>
              <a:rPr lang="en-GB" altLang="sl-SI" sz="1200" b="1">
                <a:solidFill>
                  <a:schemeClr val="bg1"/>
                </a:solidFill>
                <a:latin typeface="Cambria" pitchFamily="18" charset="0"/>
                <a:cs typeface="Arial" charset="0"/>
              </a:rPr>
              <a:t> </a:t>
            </a:r>
            <a:endParaRPr lang="sl-SI" altLang="sl-SI" sz="1200" b="1">
              <a:solidFill>
                <a:schemeClr val="bg1"/>
              </a:solidFill>
              <a:latin typeface="Cambria" pitchFamily="18" charset="0"/>
              <a:cs typeface="Arial" charset="0"/>
            </a:endParaRPr>
          </a:p>
          <a:p>
            <a:pPr eaLnBrk="1" hangingPunct="1">
              <a:spcBef>
                <a:spcPct val="0"/>
              </a:spcBef>
              <a:buFontTx/>
              <a:buNone/>
            </a:pPr>
            <a:r>
              <a:rPr lang="en-GB" altLang="sl-SI" sz="1200">
                <a:solidFill>
                  <a:schemeClr val="bg1"/>
                </a:solidFill>
                <a:latin typeface="Cambria" pitchFamily="18" charset="0"/>
                <a:cs typeface="Arial" charset="0"/>
              </a:rPr>
              <a:t>Države podpisnice so bile Francija, Avstr</a:t>
            </a:r>
            <a:r>
              <a:rPr lang="sl-SI" altLang="sl-SI" sz="1200">
                <a:solidFill>
                  <a:schemeClr val="bg1"/>
                </a:solidFill>
                <a:latin typeface="Cambria" pitchFamily="18" charset="0"/>
                <a:cs typeface="Arial" charset="0"/>
              </a:rPr>
              <a:t>oogrska</a:t>
            </a:r>
            <a:r>
              <a:rPr lang="en-GB" altLang="sl-SI" sz="1200">
                <a:solidFill>
                  <a:schemeClr val="bg1"/>
                </a:solidFill>
                <a:latin typeface="Cambria" pitchFamily="18" charset="0"/>
                <a:cs typeface="Arial" charset="0"/>
              </a:rPr>
              <a:t>, Nemčija, Belgija, Brazilija, Argentina, Danska, Španija, Združene države Amerike, Italija, Peru, Portugalska, Rusija, Švedska, Norveška, Švica, Otomansko cesarstvo in Venezuela. </a:t>
            </a:r>
            <a:endParaRPr lang="sl-SI" altLang="sl-SI" sz="1200">
              <a:solidFill>
                <a:schemeClr val="bg1"/>
              </a:solidFill>
              <a:latin typeface="Cambria" pitchFamily="18" charset="0"/>
            </a:endParaRPr>
          </a:p>
        </p:txBody>
      </p:sp>
      <p:pic>
        <p:nvPicPr>
          <p:cNvPr id="12294"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6075" y="6188075"/>
            <a:ext cx="10080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Pravokotnik 5"/>
          <p:cNvSpPr>
            <a:spLocks noChangeArrowheads="1"/>
          </p:cNvSpPr>
          <p:nvPr/>
        </p:nvSpPr>
        <p:spPr bwMode="auto">
          <a:xfrm>
            <a:off x="250825" y="5949950"/>
            <a:ext cx="295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chemeClr val="bg1"/>
                </a:solidFill>
                <a:latin typeface="Cambria" pitchFamily="18" charset="0"/>
                <a:cs typeface="Times New Roman" pitchFamily="18" charset="0"/>
              </a:rPr>
              <a:t>Bureau International des Poids et Mesures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765175"/>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sl-SI" altLang="sl-SI" sz="4000">
                <a:latin typeface="Trebuchet MS" panose="020B0603020202020204" pitchFamily="34" charset="0"/>
              </a:rPr>
              <a:t>interferometer</a:t>
            </a:r>
          </a:p>
        </p:txBody>
      </p:sp>
      <p:sp>
        <p:nvSpPr>
          <p:cNvPr id="50179" name="Rectangle 3"/>
          <p:cNvSpPr>
            <a:spLocks noGrp="1" noChangeArrowheads="1"/>
          </p:cNvSpPr>
          <p:nvPr>
            <p:ph idx="1"/>
          </p:nvPr>
        </p:nvSpPr>
        <p:spPr>
          <a:xfrm>
            <a:off x="4957763" y="1628775"/>
            <a:ext cx="4186237" cy="4525963"/>
          </a:xfrm>
        </p:spPr>
        <p:txBody>
          <a:bodyPr/>
          <a:lstStyle/>
          <a:p>
            <a:pPr marL="0" indent="0" eaLnBrk="1" hangingPunct="1">
              <a:buFontTx/>
              <a:buNone/>
            </a:pPr>
            <a:r>
              <a:rPr lang="sl-SI" altLang="sl-SI" sz="1600"/>
              <a:t>Skica delovanja Michelsonovega interferometra - </a:t>
            </a:r>
            <a:r>
              <a:rPr lang="sl-SI" altLang="sl-SI" sz="1600">
                <a:sym typeface="Wingdings 2" panose="05020102010507070707" pitchFamily="18" charset="2"/>
              </a:rPr>
              <a:t></a:t>
            </a:r>
            <a:r>
              <a:rPr lang="sl-SI" altLang="sl-SI" sz="1600"/>
              <a:t> - vir svetlobe, </a:t>
            </a:r>
          </a:p>
          <a:p>
            <a:pPr marL="0" indent="0" eaLnBrk="1" hangingPunct="1">
              <a:buFontTx/>
              <a:buNone/>
            </a:pPr>
            <a:r>
              <a:rPr lang="sl-SI" altLang="sl-SI" sz="1600">
                <a:sym typeface="Wingdings 2" panose="05020102010507070707" pitchFamily="18" charset="2"/>
              </a:rPr>
              <a:t></a:t>
            </a:r>
            <a:r>
              <a:rPr lang="sl-SI" altLang="sl-SI" sz="1600"/>
              <a:t> - polprepustno zrcalo, ki razdeli svetlobo, </a:t>
            </a:r>
          </a:p>
          <a:p>
            <a:pPr marL="0" indent="0" eaLnBrk="1" hangingPunct="1">
              <a:buFontTx/>
              <a:buNone/>
            </a:pPr>
            <a:r>
              <a:rPr lang="sl-SI" altLang="sl-SI" sz="1600">
                <a:sym typeface="Wingdings 2" panose="05020102010507070707" pitchFamily="18" charset="2"/>
              </a:rPr>
              <a:t></a:t>
            </a:r>
            <a:r>
              <a:rPr lang="sl-SI" altLang="sl-SI" sz="1600"/>
              <a:t> - fiksno in pomično zrcalo (</a:t>
            </a:r>
            <a:r>
              <a:rPr lang="sl-SI" altLang="sl-SI" sz="1600">
                <a:latin typeface="Symbol" panose="05050102010706020507" pitchFamily="18" charset="2"/>
              </a:rPr>
              <a:t>D</a:t>
            </a:r>
            <a:r>
              <a:rPr lang="sl-SI" altLang="sl-SI" sz="1600" i="1"/>
              <a:t>x</a:t>
            </a:r>
            <a:r>
              <a:rPr lang="sl-SI" altLang="sl-SI" sz="1600" baseline="-25000"/>
              <a:t>1</a:t>
            </a:r>
            <a:r>
              <a:rPr lang="sl-SI" altLang="sl-SI" sz="1600"/>
              <a:t> je premik zrcala), </a:t>
            </a:r>
          </a:p>
          <a:p>
            <a:pPr marL="0" indent="0" eaLnBrk="1" hangingPunct="1">
              <a:buFontTx/>
              <a:buNone/>
            </a:pPr>
            <a:r>
              <a:rPr lang="sl-SI" altLang="sl-SI" sz="1600">
                <a:sym typeface="Wingdings 2" panose="05020102010507070707" pitchFamily="18" charset="2"/>
              </a:rPr>
              <a:t></a:t>
            </a:r>
            <a:r>
              <a:rPr lang="sl-SI" altLang="sl-SI" sz="1600"/>
              <a:t> - detektor svetlobe, </a:t>
            </a:r>
            <a:r>
              <a:rPr lang="sl-SI" altLang="sl-SI" sz="1600" i="1"/>
              <a:t>x</a:t>
            </a:r>
            <a:r>
              <a:rPr lang="sl-SI" altLang="sl-SI" sz="1600"/>
              <a:t> je vpadni žarek iz vira svetlobe, </a:t>
            </a:r>
            <a:r>
              <a:rPr lang="sl-SI" altLang="sl-SI" sz="1600" i="1"/>
              <a:t>x</a:t>
            </a:r>
            <a:r>
              <a:rPr lang="sl-SI" altLang="sl-SI" sz="1600" baseline="-25000"/>
              <a:t>1</a:t>
            </a:r>
            <a:r>
              <a:rPr lang="sl-SI" altLang="sl-SI" sz="1600"/>
              <a:t> in </a:t>
            </a:r>
            <a:r>
              <a:rPr lang="sl-SI" altLang="sl-SI" sz="1600" i="1"/>
              <a:t>x</a:t>
            </a:r>
            <a:r>
              <a:rPr lang="sl-SI" altLang="sl-SI" sz="1600" baseline="-25000"/>
              <a:t>2</a:t>
            </a:r>
            <a:r>
              <a:rPr lang="sl-SI" altLang="sl-SI" sz="1600"/>
              <a:t> sta poti obeh delov razdeljenega vpadnega žarka, </a:t>
            </a:r>
            <a:r>
              <a:rPr lang="sl-SI" altLang="sl-SI" sz="1600" i="1"/>
              <a:t>y</a:t>
            </a:r>
            <a:r>
              <a:rPr lang="sl-SI" altLang="sl-SI" sz="1600"/>
              <a:t> je interferirana mešanica žarkov </a:t>
            </a:r>
            <a:r>
              <a:rPr lang="sl-SI" altLang="sl-SI" sz="1600" i="1"/>
              <a:t>x</a:t>
            </a:r>
            <a:r>
              <a:rPr lang="sl-SI" altLang="sl-SI" sz="1600" baseline="-25000"/>
              <a:t>1</a:t>
            </a:r>
            <a:r>
              <a:rPr lang="sl-SI" altLang="sl-SI" sz="1600"/>
              <a:t> in </a:t>
            </a:r>
            <a:r>
              <a:rPr lang="sl-SI" altLang="sl-SI" sz="1600" i="1"/>
              <a:t>x</a:t>
            </a:r>
            <a:r>
              <a:rPr lang="sl-SI" altLang="sl-SI" sz="1600" baseline="-25000"/>
              <a:t>2</a:t>
            </a:r>
            <a:r>
              <a:rPr lang="sl-SI" altLang="sl-SI" sz="1600"/>
              <a:t>. </a:t>
            </a:r>
          </a:p>
          <a:p>
            <a:pPr marL="0" indent="0" eaLnBrk="1" hangingPunct="1">
              <a:buFontTx/>
              <a:buNone/>
            </a:pPr>
            <a:r>
              <a:rPr lang="sl-SI" altLang="sl-SI" sz="1600">
                <a:sym typeface="Wingdings 2" panose="05020102010507070707" pitchFamily="18" charset="2"/>
              </a:rPr>
              <a:t></a:t>
            </a:r>
            <a:r>
              <a:rPr lang="sl-SI" altLang="sl-SI" sz="1600"/>
              <a:t> - ko je razlika poti obeh žarkov enaka nič, se razdeljena žarka seštejeta in  je interferenčni signal </a:t>
            </a:r>
            <a:r>
              <a:rPr lang="sl-SI" altLang="sl-SI" sz="1600" i="1"/>
              <a:t>y</a:t>
            </a:r>
            <a:r>
              <a:rPr lang="sl-SI" altLang="sl-SI" sz="1600"/>
              <a:t> največji. </a:t>
            </a:r>
          </a:p>
          <a:p>
            <a:pPr marL="0" indent="0" eaLnBrk="1" hangingPunct="1">
              <a:buFontTx/>
              <a:buNone/>
            </a:pPr>
            <a:r>
              <a:rPr lang="sl-SI" altLang="sl-SI" sz="1600">
                <a:sym typeface="Wingdings 2" panose="05020102010507070707" pitchFamily="18" charset="2"/>
              </a:rPr>
              <a:t></a:t>
            </a:r>
            <a:r>
              <a:rPr lang="sl-SI" altLang="sl-SI" sz="1600"/>
              <a:t> - ko se žarka medsebojno odštejeta, je odklon </a:t>
            </a:r>
            <a:r>
              <a:rPr lang="sl-SI" altLang="sl-SI" sz="1600" i="1"/>
              <a:t>y</a:t>
            </a:r>
            <a:r>
              <a:rPr lang="sl-SI" altLang="sl-SI" sz="1600"/>
              <a:t> najmanjši. </a:t>
            </a:r>
          </a:p>
        </p:txBody>
      </p:sp>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9138"/>
            <a:ext cx="4932363" cy="388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Rectangle 5"/>
          <p:cNvSpPr>
            <a:spLocks noChangeArrowheads="1"/>
          </p:cNvSpPr>
          <p:nvPr/>
        </p:nvSpPr>
        <p:spPr bwMode="auto">
          <a:xfrm>
            <a:off x="0" y="1938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190470" name="Object 6"/>
          <p:cNvGraphicFramePr>
            <a:graphicFrameLocks noChangeAspect="1"/>
          </p:cNvGraphicFramePr>
          <p:nvPr/>
        </p:nvGraphicFramePr>
        <p:xfrm>
          <a:off x="179388" y="4076700"/>
          <a:ext cx="1085850" cy="1635125"/>
        </p:xfrm>
        <a:graphic>
          <a:graphicData uri="http://schemas.openxmlformats.org/presentationml/2006/ole">
            <mc:AlternateContent xmlns:mc="http://schemas.openxmlformats.org/markup-compatibility/2006">
              <mc:Choice xmlns:v="urn:schemas-microsoft-com:vml" Requires="v">
                <p:oleObj name="Picture" r:id="rId4" imgW="1981200" imgH="2985516" progId="Word.Picture.8">
                  <p:embed/>
                </p:oleObj>
              </mc:Choice>
              <mc:Fallback>
                <p:oleObj name="Picture" r:id="rId4" imgW="1981200" imgH="2985516" progId="Word.Picture.8">
                  <p:embed/>
                  <p:pic>
                    <p:nvPicPr>
                      <p:cNvPr id="19047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76700"/>
                        <a:ext cx="10858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0471" name="Text Box 7"/>
          <p:cNvSpPr txBox="1">
            <a:spLocks noChangeArrowheads="1"/>
          </p:cNvSpPr>
          <p:nvPr/>
        </p:nvSpPr>
        <p:spPr bwMode="auto">
          <a:xfrm>
            <a:off x="-92075" y="5732463"/>
            <a:ext cx="1695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Trebuchet MS" panose="020B0603020202020204" pitchFamily="34" charset="0"/>
              </a:rPr>
              <a:t>kriptonova svetilka</a:t>
            </a:r>
          </a:p>
        </p:txBody>
      </p:sp>
    </p:spTree>
    <p:extLst>
      <p:ext uri="{BB962C8B-B14F-4D97-AF65-F5344CB8AC3E}">
        <p14:creationId xmlns:p14="http://schemas.microsoft.com/office/powerpoint/2010/main" val="717359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dissolve">
                                      <p:cBhvr>
                                        <p:cTn id="7" dur="500"/>
                                        <p:tgtEl>
                                          <p:spTgt spid="1904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0471"/>
                                        </p:tgtEl>
                                        <p:attrNameLst>
                                          <p:attrName>style.visibility</p:attrName>
                                        </p:attrNameLst>
                                      </p:cBhvr>
                                      <p:to>
                                        <p:strVal val="visible"/>
                                      </p:to>
                                    </p:set>
                                    <p:animEffect transition="in" filter="dissolve">
                                      <p:cBhvr>
                                        <p:cTn id="10" dur="5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116013" y="1125538"/>
            <a:ext cx="716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b="1">
                <a:latin typeface="Trebuchet MS" panose="020B0603020202020204" pitchFamily="34" charset="0"/>
                <a:cs typeface="Times New Roman" panose="02020603050405020304" pitchFamily="18" charset="0"/>
              </a:rPr>
              <a:t>Realizacija metra s helij-neon laserjem,  stabiliziranim z jodovimi molek</a:t>
            </a:r>
            <a:r>
              <a:rPr lang="sl-SI" altLang="sl-SI" sz="2400" b="1">
                <a:latin typeface="Trebuchet MS" panose="020B0603020202020204" pitchFamily="34" charset="0"/>
              </a:rPr>
              <a:t>ulami</a:t>
            </a:r>
            <a:r>
              <a:rPr lang="sl-SI" altLang="sl-SI" sz="2400">
                <a:latin typeface="Trebuchet MS" panose="020B0603020202020204" pitchFamily="34" charset="0"/>
              </a:rPr>
              <a:t> </a:t>
            </a:r>
          </a:p>
        </p:txBody>
      </p:sp>
      <p:sp>
        <p:nvSpPr>
          <p:cNvPr id="52227" name="Text Box 3"/>
          <p:cNvSpPr txBox="1">
            <a:spLocks noChangeArrowheads="1"/>
          </p:cNvSpPr>
          <p:nvPr/>
        </p:nvSpPr>
        <p:spPr bwMode="auto">
          <a:xfrm>
            <a:off x="5724525" y="5373688"/>
            <a:ext cx="1450975" cy="579437"/>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b="1" i="1">
                <a:solidFill>
                  <a:schemeClr val="bg1"/>
                </a:solidFill>
                <a:latin typeface="Arial" panose="020B0604020202020204" pitchFamily="34" charset="0"/>
              </a:rPr>
              <a:t>L </a:t>
            </a:r>
            <a:r>
              <a:rPr lang="sl-SI" altLang="sl-SI" b="1">
                <a:solidFill>
                  <a:schemeClr val="bg1"/>
                </a:solidFill>
                <a:latin typeface="Times New Roman" panose="02020603050405020304" pitchFamily="18" charset="0"/>
              </a:rPr>
              <a:t>= </a:t>
            </a:r>
            <a:r>
              <a:rPr lang="sl-SI" altLang="sl-SI" b="1">
                <a:solidFill>
                  <a:schemeClr val="bg1"/>
                </a:solidFill>
                <a:latin typeface="Arial" panose="020B0604020202020204" pitchFamily="34" charset="0"/>
              </a:rPr>
              <a:t>n</a:t>
            </a:r>
            <a:r>
              <a:rPr lang="sl-SI" altLang="sl-SI" b="1">
                <a:solidFill>
                  <a:schemeClr val="bg1"/>
                </a:solidFill>
                <a:latin typeface="Times New Roman" panose="02020603050405020304" pitchFamily="18" charset="0"/>
              </a:rPr>
              <a:t> </a:t>
            </a:r>
            <a:r>
              <a:rPr lang="sl-SI" altLang="sl-SI" b="1">
                <a:solidFill>
                  <a:schemeClr val="bg1"/>
                </a:solidFill>
                <a:latin typeface="Symbol" panose="05050102010706020507" pitchFamily="18" charset="2"/>
              </a:rPr>
              <a:t>l</a:t>
            </a:r>
          </a:p>
        </p:txBody>
      </p:sp>
      <p:pic>
        <p:nvPicPr>
          <p:cNvPr id="522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2420938"/>
            <a:ext cx="487680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6640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116013" y="1125538"/>
            <a:ext cx="716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b="1">
                <a:latin typeface="Trebuchet MS" panose="020B0603020202020204" pitchFamily="34" charset="0"/>
                <a:cs typeface="Times New Roman" panose="02020603050405020304" pitchFamily="18" charset="0"/>
              </a:rPr>
              <a:t>Realizacija metra s helij-neon laserjem,  stabiliziranim z jodovimi molek</a:t>
            </a:r>
            <a:r>
              <a:rPr lang="sl-SI" altLang="sl-SI" sz="2400" b="1">
                <a:latin typeface="Trebuchet MS" panose="020B0603020202020204" pitchFamily="34" charset="0"/>
              </a:rPr>
              <a:t>ulami</a:t>
            </a:r>
            <a:r>
              <a:rPr lang="sl-SI" altLang="sl-SI" sz="2400">
                <a:latin typeface="Trebuchet MS" panose="020B0603020202020204" pitchFamily="34" charset="0"/>
              </a:rPr>
              <a:t> </a:t>
            </a:r>
          </a:p>
        </p:txBody>
      </p:sp>
      <p:grpSp>
        <p:nvGrpSpPr>
          <p:cNvPr id="54275" name="Group 3"/>
          <p:cNvGrpSpPr>
            <a:grpSpLocks/>
          </p:cNvGrpSpPr>
          <p:nvPr/>
        </p:nvGrpSpPr>
        <p:grpSpPr bwMode="auto">
          <a:xfrm>
            <a:off x="152400" y="1981200"/>
            <a:ext cx="8839200" cy="4648200"/>
            <a:chOff x="672" y="1632"/>
            <a:chExt cx="4224" cy="2256"/>
          </a:xfrm>
        </p:grpSpPr>
        <p:sp>
          <p:nvSpPr>
            <p:cNvPr id="54279" name="Rectangle 4"/>
            <p:cNvSpPr>
              <a:spLocks noChangeArrowheads="1"/>
            </p:cNvSpPr>
            <p:nvPr/>
          </p:nvSpPr>
          <p:spPr bwMode="auto">
            <a:xfrm>
              <a:off x="672" y="1632"/>
              <a:ext cx="4224" cy="2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54280" name="Object 5"/>
            <p:cNvGraphicFramePr>
              <a:graphicFrameLocks noChangeAspect="1"/>
            </p:cNvGraphicFramePr>
            <p:nvPr/>
          </p:nvGraphicFramePr>
          <p:xfrm>
            <a:off x="864" y="1824"/>
            <a:ext cx="3840" cy="1875"/>
          </p:xfrm>
          <a:graphic>
            <a:graphicData uri="http://schemas.openxmlformats.org/presentationml/2006/ole">
              <mc:AlternateContent xmlns:mc="http://schemas.openxmlformats.org/markup-compatibility/2006">
                <mc:Choice xmlns:v="urn:schemas-microsoft-com:vml" Requires="v">
                  <p:oleObj r:id="rId3" imgW="9525" imgH="9525" progId="CorelDRAW.Graphic.10">
                    <p:embed/>
                  </p:oleObj>
                </mc:Choice>
                <mc:Fallback>
                  <p:oleObj r:id="rId3" imgW="9525" imgH="9525" progId="CorelDRAW.Graphic.10">
                    <p:embed/>
                    <p:pic>
                      <p:nvPicPr>
                        <p:cNvPr id="5428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1824"/>
                          <a:ext cx="3840" cy="18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4276" name="Text Box 6"/>
          <p:cNvSpPr txBox="1">
            <a:spLocks noChangeArrowheads="1"/>
          </p:cNvSpPr>
          <p:nvPr/>
        </p:nvSpPr>
        <p:spPr bwMode="auto">
          <a:xfrm>
            <a:off x="4343400" y="5638800"/>
            <a:ext cx="1450975" cy="579438"/>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b="1" i="1">
                <a:solidFill>
                  <a:schemeClr val="bg1"/>
                </a:solidFill>
                <a:latin typeface="Arial" panose="020B0604020202020204" pitchFamily="34" charset="0"/>
              </a:rPr>
              <a:t>L </a:t>
            </a:r>
            <a:r>
              <a:rPr lang="sl-SI" altLang="sl-SI" b="1">
                <a:solidFill>
                  <a:schemeClr val="bg1"/>
                </a:solidFill>
                <a:latin typeface="Times New Roman" panose="02020603050405020304" pitchFamily="18" charset="0"/>
              </a:rPr>
              <a:t>= </a:t>
            </a:r>
            <a:r>
              <a:rPr lang="sl-SI" altLang="sl-SI" b="1">
                <a:solidFill>
                  <a:schemeClr val="bg1"/>
                </a:solidFill>
                <a:latin typeface="Arial" panose="020B0604020202020204" pitchFamily="34" charset="0"/>
              </a:rPr>
              <a:t>n</a:t>
            </a:r>
            <a:r>
              <a:rPr lang="sl-SI" altLang="sl-SI" b="1">
                <a:solidFill>
                  <a:schemeClr val="bg1"/>
                </a:solidFill>
                <a:latin typeface="Times New Roman" panose="02020603050405020304" pitchFamily="18" charset="0"/>
              </a:rPr>
              <a:t> </a:t>
            </a:r>
            <a:r>
              <a:rPr lang="sl-SI" altLang="sl-SI" b="1">
                <a:solidFill>
                  <a:schemeClr val="bg1"/>
                </a:solidFill>
                <a:latin typeface="Symbol" panose="05050102010706020507" pitchFamily="18" charset="2"/>
              </a:rPr>
              <a:t>l</a:t>
            </a:r>
          </a:p>
        </p:txBody>
      </p:sp>
      <p:pic>
        <p:nvPicPr>
          <p:cNvPr id="54277"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5494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042988" y="2420938"/>
            <a:ext cx="72390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2000" indent="-304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rebuchet MS" panose="020B0603020202020204" pitchFamily="34" charset="0"/>
                <a:cs typeface="Times New Roman" panose="02020603050405020304" pitchFamily="18" charset="0"/>
              </a:rPr>
              <a:t>Kalibracije</a:t>
            </a:r>
            <a:r>
              <a:rPr lang="sl-SI" altLang="sl-SI" sz="2400">
                <a:latin typeface="Trebuchet MS" panose="020B0603020202020204" pitchFamily="34" charset="0"/>
                <a:cs typeface="Times New Roman" panose="02020603050405020304" pitchFamily="18" charset="0"/>
              </a:rPr>
              <a:t> in s tem navezava nižjih etalonov na višje lahko potekajo na podlagi različnih metod in principov </a:t>
            </a:r>
            <a:endParaRPr lang="sl-SI" altLang="sl-SI" sz="2400">
              <a:latin typeface="Trebuchet MS" panose="020B0603020202020204" pitchFamily="34" charset="0"/>
            </a:endParaRPr>
          </a:p>
          <a:p>
            <a:pPr eaLnBrk="1" hangingPunct="1">
              <a:spcBef>
                <a:spcPct val="0"/>
              </a:spcBef>
              <a:buFontTx/>
              <a:buNone/>
            </a:pPr>
            <a:endParaRPr lang="sl-SI" altLang="sl-SI" sz="2400">
              <a:latin typeface="Trebuchet MS" panose="020B0603020202020204" pitchFamily="34" charset="0"/>
            </a:endParaRPr>
          </a:p>
          <a:p>
            <a:pPr lvl="1" eaLnBrk="1" hangingPunct="1">
              <a:spcBef>
                <a:spcPct val="0"/>
              </a:spcBef>
              <a:buFontTx/>
              <a:buChar char="•"/>
            </a:pPr>
            <a:r>
              <a:rPr lang="sl-SI" altLang="sl-SI" sz="2000">
                <a:latin typeface="Trebuchet MS" panose="020B0603020202020204" pitchFamily="34" charset="0"/>
                <a:cs typeface="Times New Roman" panose="02020603050405020304" pitchFamily="18" charset="0"/>
              </a:rPr>
              <a:t>primerjava z referenčnim merilom</a:t>
            </a:r>
            <a:r>
              <a:rPr lang="sl-SI" altLang="sl-SI" sz="2000">
                <a:latin typeface="Trebuchet MS" panose="020B0603020202020204" pitchFamily="34" charset="0"/>
              </a:rPr>
              <a:t> ali</a:t>
            </a:r>
            <a:r>
              <a:rPr lang="sl-SI" altLang="sl-SI" sz="2000">
                <a:latin typeface="Trebuchet MS" panose="020B0603020202020204" pitchFamily="34" charset="0"/>
                <a:cs typeface="Times New Roman" panose="02020603050405020304" pitchFamily="18" charset="0"/>
              </a:rPr>
              <a:t> </a:t>
            </a:r>
            <a:r>
              <a:rPr lang="sl-SI" altLang="sl-SI" sz="2000">
                <a:latin typeface="Trebuchet MS" panose="020B0603020202020204" pitchFamily="34" charset="0"/>
              </a:rPr>
              <a:t>s </a:t>
            </a:r>
            <a:r>
              <a:rPr lang="sl-SI" altLang="sl-SI" sz="2000">
                <a:latin typeface="Trebuchet MS" panose="020B0603020202020204" pitchFamily="34" charset="0"/>
                <a:cs typeface="Times New Roman" panose="02020603050405020304" pitchFamily="18" charset="0"/>
              </a:rPr>
              <a:t>trakom z mikroskopom</a:t>
            </a:r>
            <a:endParaRPr lang="sl-SI" altLang="sl-SI" sz="2000">
              <a:latin typeface="Trebuchet MS" panose="020B0603020202020204" pitchFamily="34" charset="0"/>
            </a:endParaRPr>
          </a:p>
          <a:p>
            <a:pPr lvl="1" eaLnBrk="1" hangingPunct="1">
              <a:spcBef>
                <a:spcPct val="0"/>
              </a:spcBef>
              <a:buFontTx/>
              <a:buChar char="•"/>
            </a:pPr>
            <a:endParaRPr lang="sl-SI" altLang="sl-SI" sz="2000">
              <a:latin typeface="Trebuchet MS" panose="020B0603020202020204" pitchFamily="34" charset="0"/>
            </a:endParaRPr>
          </a:p>
          <a:p>
            <a:pPr lvl="1" eaLnBrk="1" hangingPunct="1">
              <a:spcBef>
                <a:spcPct val="0"/>
              </a:spcBef>
              <a:buFontTx/>
              <a:buChar char="•"/>
            </a:pPr>
            <a:r>
              <a:rPr lang="sl-SI" altLang="sl-SI" sz="2000">
                <a:latin typeface="Trebuchet MS" panose="020B0603020202020204" pitchFamily="34" charset="0"/>
                <a:cs typeface="Times New Roman" panose="02020603050405020304" pitchFamily="18" charset="0"/>
              </a:rPr>
              <a:t>kalibracija z laserskim interferometrom</a:t>
            </a:r>
            <a:endParaRPr lang="sl-SI" altLang="sl-SI" sz="2000">
              <a:latin typeface="Trebuchet MS" panose="020B0603020202020204" pitchFamily="34" charset="0"/>
            </a:endParaRPr>
          </a:p>
          <a:p>
            <a:pPr lvl="1" eaLnBrk="1" hangingPunct="1">
              <a:spcBef>
                <a:spcPct val="0"/>
              </a:spcBef>
              <a:buFontTx/>
              <a:buChar char="•"/>
            </a:pPr>
            <a:endParaRPr lang="sl-SI" altLang="sl-SI" sz="2000">
              <a:latin typeface="Trebuchet MS" panose="020B0603020202020204" pitchFamily="34" charset="0"/>
            </a:endParaRPr>
          </a:p>
          <a:p>
            <a:pPr lvl="1" eaLnBrk="1" hangingPunct="1">
              <a:spcBef>
                <a:spcPct val="0"/>
              </a:spcBef>
              <a:buFontTx/>
              <a:buChar char="•"/>
            </a:pPr>
            <a:r>
              <a:rPr lang="sl-SI" altLang="sl-SI" sz="2000">
                <a:latin typeface="Trebuchet MS" panose="020B0603020202020204" pitchFamily="34" charset="0"/>
                <a:cs typeface="Times New Roman" panose="02020603050405020304" pitchFamily="18" charset="0"/>
              </a:rPr>
              <a:t>kalibracija </a:t>
            </a:r>
            <a:r>
              <a:rPr lang="sl-SI" altLang="sl-SI" sz="2000">
                <a:latin typeface="Trebuchet MS" panose="020B0603020202020204" pitchFamily="34" charset="0"/>
              </a:rPr>
              <a:t>z </a:t>
            </a:r>
            <a:r>
              <a:rPr lang="sl-SI" altLang="sl-SI" sz="2000">
                <a:latin typeface="Trebuchet MS" panose="020B0603020202020204" pitchFamily="34" charset="0"/>
                <a:cs typeface="Times New Roman" panose="02020603050405020304" pitchFamily="18" charset="0"/>
              </a:rPr>
              <a:t>video-pozicionirnim sistemom </a:t>
            </a:r>
            <a:endParaRPr lang="sl-SI" altLang="sl-SI" sz="2000">
              <a:latin typeface="Trebuchet MS" panose="020B0603020202020204" pitchFamily="34" charset="0"/>
            </a:endParaRPr>
          </a:p>
          <a:p>
            <a:pPr lvl="1" eaLnBrk="1" hangingPunct="1">
              <a:spcBef>
                <a:spcPct val="0"/>
              </a:spcBef>
              <a:buFontTx/>
              <a:buChar char="•"/>
            </a:pPr>
            <a:endParaRPr lang="sl-SI" altLang="sl-SI" sz="2000">
              <a:latin typeface="Trebuchet MS" panose="020B0603020202020204" pitchFamily="34" charset="0"/>
            </a:endParaRPr>
          </a:p>
        </p:txBody>
      </p:sp>
      <p:pic>
        <p:nvPicPr>
          <p:cNvPr id="56323"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540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2686050" y="174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58371" name="Text Box 3"/>
          <p:cNvSpPr txBox="1">
            <a:spLocks noChangeArrowheads="1"/>
          </p:cNvSpPr>
          <p:nvPr/>
        </p:nvSpPr>
        <p:spPr bwMode="auto">
          <a:xfrm>
            <a:off x="7543800" y="4191000"/>
            <a:ext cx="12954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sz="1400">
                <a:latin typeface="Trebuchet MS" panose="020B0603020202020204" pitchFamily="34" charset="0"/>
              </a:rPr>
              <a:t>Z</a:t>
            </a:r>
            <a:r>
              <a:rPr lang="sl-SI" altLang="sl-SI" sz="1400">
                <a:latin typeface="Trebuchet MS" panose="020B0603020202020204" pitchFamily="34" charset="0"/>
                <a:cs typeface="Times New Roman" panose="02020603050405020304" pitchFamily="18" charset="0"/>
              </a:rPr>
              <a:t>agotavljanj</a:t>
            </a:r>
            <a:r>
              <a:rPr lang="sl-SI" altLang="sl-SI" sz="1400">
                <a:latin typeface="Trebuchet MS" panose="020B0603020202020204" pitchFamily="34" charset="0"/>
              </a:rPr>
              <a:t>e</a:t>
            </a:r>
            <a:r>
              <a:rPr lang="sl-SI" altLang="sl-SI" sz="1400">
                <a:latin typeface="Trebuchet MS" panose="020B0603020202020204" pitchFamily="34" charset="0"/>
                <a:cs typeface="Times New Roman" panose="02020603050405020304" pitchFamily="18" charset="0"/>
              </a:rPr>
              <a:t> sledljivosti posameznih meritev</a:t>
            </a:r>
            <a:endParaRPr lang="sl-SI" altLang="sl-SI" sz="1400">
              <a:latin typeface="Trebuchet MS" panose="020B0603020202020204" pitchFamily="34" charset="0"/>
            </a:endParaRP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662940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0854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0" y="1700808"/>
            <a:ext cx="9251504" cy="4716952"/>
          </a:xfrm>
          <a:prstGeom prst="rect">
            <a:avLst/>
          </a:prstGeom>
        </p:spPr>
      </p:pic>
      <p:sp>
        <p:nvSpPr>
          <p:cNvPr id="60419" name="Rectangle 2"/>
          <p:cNvSpPr>
            <a:spLocks noGrp="1" noChangeArrowheads="1"/>
          </p:cNvSpPr>
          <p:nvPr>
            <p:ph type="title" idx="4294967295"/>
          </p:nvPr>
        </p:nvSpPr>
        <p:spPr>
          <a:xfrm>
            <a:off x="827088" y="568325"/>
            <a:ext cx="8229600" cy="1143000"/>
          </a:xfrm>
        </p:spPr>
        <p:txBody>
          <a:bodyPr/>
          <a:lstStyle/>
          <a:p>
            <a:pPr eaLnBrk="1" hangingPunct="1"/>
            <a:r>
              <a:rPr lang="sl-SI" altLang="sl-SI"/>
              <a:t>SI enota za maso</a:t>
            </a:r>
          </a:p>
        </p:txBody>
      </p:sp>
      <p:sp>
        <p:nvSpPr>
          <p:cNvPr id="60420" name="Text Box 4"/>
          <p:cNvSpPr txBox="1">
            <a:spLocks noChangeArrowheads="1"/>
          </p:cNvSpPr>
          <p:nvPr/>
        </p:nvSpPr>
        <p:spPr bwMode="auto">
          <a:xfrm>
            <a:off x="3276600" y="1412875"/>
            <a:ext cx="36718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6000" b="1">
                <a:solidFill>
                  <a:schemeClr val="bg1"/>
                </a:solidFill>
                <a:latin typeface="Arial" panose="020B0604020202020204" pitchFamily="34" charset="0"/>
              </a:rPr>
              <a:t>kilogram</a:t>
            </a:r>
          </a:p>
        </p:txBody>
      </p:sp>
      <p:pic>
        <p:nvPicPr>
          <p:cNvPr id="60421"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0249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066800" y="1447800"/>
            <a:ext cx="70866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Times New Roman" panose="02020603050405020304" pitchFamily="18" charset="0"/>
                <a:cs typeface="Times New Roman" panose="02020603050405020304" pitchFamily="18" charset="0"/>
              </a:rPr>
              <a:t>Kilogram (kg) je enota za maso in je ustreza masi mednarodnega prototipa kilograma. </a:t>
            </a: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cs typeface="Times New Roman" panose="02020603050405020304" pitchFamily="18" charset="0"/>
              </a:rPr>
              <a:t>Ta definicija je bila sprejeta leta 1989. Leta 1989 je bila definicija dopolnjena v smislu, da je kilogram enak masi mednarodnega prototipa »takoj po postopku čiščenja po BIPM metodi«.</a:t>
            </a:r>
            <a:r>
              <a:rPr lang="sl-SI" altLang="sl-SI" sz="1800">
                <a:latin typeface="Times New Roman" panose="02020603050405020304" pitchFamily="18" charset="0"/>
              </a:rPr>
              <a:t> </a:t>
            </a:r>
          </a:p>
        </p:txBody>
      </p:sp>
      <p:graphicFrame>
        <p:nvGraphicFramePr>
          <p:cNvPr id="62467" name="Object 3"/>
          <p:cNvGraphicFramePr>
            <a:graphicFrameLocks noChangeAspect="1"/>
          </p:cNvGraphicFramePr>
          <p:nvPr/>
        </p:nvGraphicFramePr>
        <p:xfrm>
          <a:off x="5940425" y="3213100"/>
          <a:ext cx="1462088" cy="1793875"/>
        </p:xfrm>
        <a:graphic>
          <a:graphicData uri="http://schemas.openxmlformats.org/presentationml/2006/ole">
            <mc:AlternateContent xmlns:mc="http://schemas.openxmlformats.org/markup-compatibility/2006">
              <mc:Choice xmlns:v="urn:schemas-microsoft-com:vml" Requires="v">
                <p:oleObj name="Photo Editor Photo" r:id="rId3" imgW="1895238" imgH="2324424" progId="MSPhotoEd.3">
                  <p:embed/>
                </p:oleObj>
              </mc:Choice>
              <mc:Fallback>
                <p:oleObj name="Photo Editor Photo" r:id="rId3" imgW="1895238" imgH="2324424" progId="MSPhotoEd.3">
                  <p:embed/>
                  <p:pic>
                    <p:nvPicPr>
                      <p:cNvPr id="624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213100"/>
                        <a:ext cx="146208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641599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114550" y="1752600"/>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15" name="Rectangle 3"/>
          <p:cNvSpPr>
            <a:spLocks noChangeArrowheads="1"/>
          </p:cNvSpPr>
          <p:nvPr/>
        </p:nvSpPr>
        <p:spPr bwMode="auto">
          <a:xfrm>
            <a:off x="2114550" y="1752600"/>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16" name="Rectangle 4"/>
          <p:cNvSpPr>
            <a:spLocks noChangeArrowheads="1"/>
          </p:cNvSpPr>
          <p:nvPr/>
        </p:nvSpPr>
        <p:spPr bwMode="auto">
          <a:xfrm>
            <a:off x="2114550" y="2043113"/>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17" name="Rectangle 5"/>
          <p:cNvSpPr>
            <a:spLocks noChangeArrowheads="1"/>
          </p:cNvSpPr>
          <p:nvPr/>
        </p:nvSpPr>
        <p:spPr bwMode="auto">
          <a:xfrm>
            <a:off x="4848225" y="2043113"/>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18" name="Rectangle 6"/>
          <p:cNvSpPr>
            <a:spLocks noChangeArrowheads="1"/>
          </p:cNvSpPr>
          <p:nvPr/>
        </p:nvSpPr>
        <p:spPr bwMode="auto">
          <a:xfrm>
            <a:off x="5748338" y="2043113"/>
            <a:ext cx="63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19" name="Rectangle 7"/>
          <p:cNvSpPr>
            <a:spLocks noChangeArrowheads="1"/>
          </p:cNvSpPr>
          <p:nvPr/>
        </p:nvSpPr>
        <p:spPr bwMode="auto">
          <a:xfrm>
            <a:off x="4848225" y="2333625"/>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0" name="Rectangle 8"/>
          <p:cNvSpPr>
            <a:spLocks noChangeArrowheads="1"/>
          </p:cNvSpPr>
          <p:nvPr/>
        </p:nvSpPr>
        <p:spPr bwMode="auto">
          <a:xfrm>
            <a:off x="5748338" y="2333625"/>
            <a:ext cx="63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1" name="Rectangle 9"/>
          <p:cNvSpPr>
            <a:spLocks noChangeArrowheads="1"/>
          </p:cNvSpPr>
          <p:nvPr/>
        </p:nvSpPr>
        <p:spPr bwMode="auto">
          <a:xfrm>
            <a:off x="2114550" y="2624138"/>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2" name="Rectangle 10"/>
          <p:cNvSpPr>
            <a:spLocks noChangeArrowheads="1"/>
          </p:cNvSpPr>
          <p:nvPr/>
        </p:nvSpPr>
        <p:spPr bwMode="auto">
          <a:xfrm>
            <a:off x="2114550" y="2914650"/>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3" name="Rectangle 11"/>
          <p:cNvSpPr>
            <a:spLocks noChangeArrowheads="1"/>
          </p:cNvSpPr>
          <p:nvPr/>
        </p:nvSpPr>
        <p:spPr bwMode="auto">
          <a:xfrm>
            <a:off x="4848225" y="2914650"/>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4" name="Rectangle 12"/>
          <p:cNvSpPr>
            <a:spLocks noChangeArrowheads="1"/>
          </p:cNvSpPr>
          <p:nvPr/>
        </p:nvSpPr>
        <p:spPr bwMode="auto">
          <a:xfrm>
            <a:off x="5748338" y="2914650"/>
            <a:ext cx="63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5" name="Rectangle 13"/>
          <p:cNvSpPr>
            <a:spLocks noChangeArrowheads="1"/>
          </p:cNvSpPr>
          <p:nvPr/>
        </p:nvSpPr>
        <p:spPr bwMode="auto">
          <a:xfrm>
            <a:off x="4848225" y="3203575"/>
            <a:ext cx="4763"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64526" name="Rectangle 14"/>
          <p:cNvSpPr>
            <a:spLocks noChangeArrowheads="1"/>
          </p:cNvSpPr>
          <p:nvPr/>
        </p:nvSpPr>
        <p:spPr bwMode="auto">
          <a:xfrm>
            <a:off x="5748338" y="3203575"/>
            <a:ext cx="63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04815" name="Text Box 15"/>
          <p:cNvSpPr txBox="1">
            <a:spLocks noChangeArrowheads="1"/>
          </p:cNvSpPr>
          <p:nvPr/>
        </p:nvSpPr>
        <p:spPr bwMode="auto">
          <a:xfrm>
            <a:off x="914400" y="2768600"/>
            <a:ext cx="6007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sl-SI" altLang="sl-SI" sz="1800" b="1">
                <a:effectLst>
                  <a:outerShdw blurRad="38100" dist="38100" dir="2700000" algn="tl">
                    <a:srgbClr val="FFFFFF"/>
                  </a:outerShdw>
                </a:effectLst>
                <a:latin typeface="Arial" charset="0"/>
                <a:cs typeface="Arial" charset="0"/>
              </a:rPr>
              <a:t>Spekter uporabe merjenja mase ima ogromen razpon</a:t>
            </a:r>
            <a:r>
              <a:rPr lang="sl-SI" altLang="sl-SI" sz="1800" b="1">
                <a:effectLst>
                  <a:outerShdw blurRad="38100" dist="38100" dir="2700000" algn="tl">
                    <a:srgbClr val="FFFFFF"/>
                  </a:outerShdw>
                </a:effectLst>
                <a:latin typeface="Times New Roman" pitchFamily="18" charset="0"/>
              </a:rPr>
              <a:t> </a:t>
            </a:r>
          </a:p>
        </p:txBody>
      </p:sp>
      <p:graphicFrame>
        <p:nvGraphicFramePr>
          <p:cNvPr id="204816" name="Group 16"/>
          <p:cNvGraphicFramePr>
            <a:graphicFrameLocks noGrp="1"/>
          </p:cNvGraphicFramePr>
          <p:nvPr/>
        </p:nvGraphicFramePr>
        <p:xfrm>
          <a:off x="611188" y="3573463"/>
          <a:ext cx="7777162" cy="2346344"/>
        </p:xfrm>
        <a:graphic>
          <a:graphicData uri="http://schemas.openxmlformats.org/drawingml/2006/table">
            <a:tbl>
              <a:tblPr/>
              <a:tblGrid>
                <a:gridCol w="4146550">
                  <a:extLst>
                    <a:ext uri="{9D8B030D-6E8A-4147-A177-3AD203B41FA5}">
                      <a16:colId xmlns:a16="http://schemas.microsoft.com/office/drawing/2014/main" val="20000"/>
                    </a:ext>
                  </a:extLst>
                </a:gridCol>
                <a:gridCol w="1366837">
                  <a:extLst>
                    <a:ext uri="{9D8B030D-6E8A-4147-A177-3AD203B41FA5}">
                      <a16:colId xmlns:a16="http://schemas.microsoft.com/office/drawing/2014/main" val="20001"/>
                    </a:ext>
                  </a:extLst>
                </a:gridCol>
                <a:gridCol w="2263775">
                  <a:extLst>
                    <a:ext uri="{9D8B030D-6E8A-4147-A177-3AD203B41FA5}">
                      <a16:colId xmlns:a16="http://schemas.microsoft.com/office/drawing/2014/main" val="20002"/>
                    </a:ext>
                  </a:extLst>
                </a:gridCol>
              </a:tblGrid>
              <a:tr h="30471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2 000 000 000 000 000 000 000 000 000 000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2×10</a:t>
                      </a:r>
                      <a:r>
                        <a:rPr kumimoji="0" lang="sl-SI" altLang="sl-SI" sz="1400" b="0" i="0" u="none" strike="noStrike" cap="none" normalizeH="0" baseline="30000">
                          <a:ln>
                            <a:noFill/>
                          </a:ln>
                          <a:solidFill>
                            <a:schemeClr val="tx1"/>
                          </a:solidFill>
                          <a:effectLst/>
                          <a:latin typeface="Arial" charset="0"/>
                          <a:ea typeface="Times New Roman" pitchFamily="18" charset="0"/>
                          <a:cs typeface="Arial" charset="0"/>
                        </a:rPr>
                        <a:t>30</a:t>
                      </a: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Sonce </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71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7 100 000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7,1×10</a:t>
                      </a:r>
                      <a:r>
                        <a:rPr kumimoji="0" lang="sl-SI" altLang="sl-SI" sz="1400" b="0" i="0" u="none" strike="noStrike" cap="none" normalizeH="0" baseline="30000">
                          <a:ln>
                            <a:noFill/>
                          </a:ln>
                          <a:solidFill>
                            <a:schemeClr val="tx1"/>
                          </a:solidFill>
                          <a:effectLst/>
                          <a:latin typeface="Arial" charset="0"/>
                          <a:ea typeface="Times New Roman" pitchFamily="18" charset="0"/>
                          <a:cs typeface="Arial" charset="0"/>
                        </a:rPr>
                        <a:t>6</a:t>
                      </a: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Eifflov stolp</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71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7 500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7,5×10</a:t>
                      </a:r>
                      <a:r>
                        <a:rPr kumimoji="0" lang="sl-SI" altLang="sl-SI" sz="1400" b="0" i="0" u="none" strike="noStrike" cap="none" normalizeH="0" baseline="30000">
                          <a:ln>
                            <a:noFill/>
                          </a:ln>
                          <a:solidFill>
                            <a:schemeClr val="tx1"/>
                          </a:solidFill>
                          <a:effectLst/>
                          <a:latin typeface="Arial" charset="0"/>
                          <a:ea typeface="Times New Roman" pitchFamily="18" charset="0"/>
                          <a:cs typeface="Arial" charset="0"/>
                        </a:rPr>
                        <a:t>3</a:t>
                      </a: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afriški slon </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067">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635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635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uradno najdebelejši človek</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71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0,006 4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6,4×10</a:t>
                      </a:r>
                      <a:r>
                        <a:rPr kumimoji="0" lang="sl-SI" altLang="sl-SI" sz="1400" b="0" i="0" u="none" strike="noStrike" cap="none" normalizeH="0" baseline="30000">
                          <a:ln>
                            <a:noFill/>
                          </a:ln>
                          <a:solidFill>
                            <a:schemeClr val="tx1"/>
                          </a:solidFill>
                          <a:effectLst/>
                          <a:latin typeface="Arial" charset="0"/>
                          <a:ea typeface="Times New Roman" pitchFamily="18" charset="0"/>
                          <a:cs typeface="Arial" charset="0"/>
                        </a:rPr>
                        <a:t>-3</a:t>
                      </a: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kovanec za 5 tolarjev</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71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0,000 39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3,9×10</a:t>
                      </a:r>
                      <a:r>
                        <a:rPr kumimoji="0" lang="sl-SI" altLang="sl-SI" sz="1400" b="0" i="0" u="none" strike="noStrike" cap="none" normalizeH="0" baseline="30000">
                          <a:ln>
                            <a:noFill/>
                          </a:ln>
                          <a:solidFill>
                            <a:schemeClr val="tx1"/>
                          </a:solidFill>
                          <a:effectLst/>
                          <a:latin typeface="Arial" charset="0"/>
                          <a:ea typeface="Times New Roman" pitchFamily="18" charset="0"/>
                          <a:cs typeface="Arial" charset="0"/>
                        </a:rPr>
                        <a:t>-4</a:t>
                      </a: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sponka za papir</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71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0,000 000 000 000 000 000 000 000 001 67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1,67×10</a:t>
                      </a:r>
                      <a:r>
                        <a:rPr kumimoji="0" lang="sl-SI" altLang="sl-SI" sz="1400" b="0" i="0" u="none" strike="noStrike" cap="none" normalizeH="0" baseline="30000">
                          <a:ln>
                            <a:noFill/>
                          </a:ln>
                          <a:solidFill>
                            <a:schemeClr val="tx1"/>
                          </a:solidFill>
                          <a:effectLst/>
                          <a:latin typeface="Arial" charset="0"/>
                          <a:ea typeface="Times New Roman" pitchFamily="18" charset="0"/>
                          <a:cs typeface="Arial" charset="0"/>
                        </a:rPr>
                        <a:t>-27</a:t>
                      </a: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 kg</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cap="none" normalizeH="0" baseline="0">
                          <a:ln>
                            <a:noFill/>
                          </a:ln>
                          <a:solidFill>
                            <a:schemeClr val="tx1"/>
                          </a:solidFill>
                          <a:effectLst/>
                          <a:latin typeface="Arial" charset="0"/>
                          <a:ea typeface="Times New Roman" pitchFamily="18" charset="0"/>
                          <a:cs typeface="Arial" charset="0"/>
                        </a:rPr>
                        <a:t>masa vodikovega atoma</a:t>
                      </a:r>
                      <a:endParaRPr kumimoji="0" lang="sl-SI" altLang="sl-SI" sz="3600" b="0" i="0" u="none" strike="noStrike" cap="none" normalizeH="0" baseline="0">
                        <a:ln>
                          <a:noFill/>
                        </a:ln>
                        <a:solidFill>
                          <a:schemeClr val="tx1"/>
                        </a:solidFill>
                        <a:effectLst/>
                        <a:latin typeface="Trebuchet MS" pitchFamily="34" charset="0"/>
                        <a:ea typeface="Times New Roman" pitchFamily="18" charset="0"/>
                        <a:cs typeface="Arial" charset="0"/>
                      </a:endParaRPr>
                    </a:p>
                  </a:txBody>
                  <a:tcPr marT="45676" marB="4567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4562"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3"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3071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059113" y="4941888"/>
            <a:ext cx="5638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a:latin typeface="Arial" panose="020B0604020202020204" pitchFamily="34" charset="0"/>
                <a:cs typeface="Times New Roman" panose="02020603050405020304" pitchFamily="18" charset="0"/>
              </a:rPr>
              <a:t>Témoins so bili do sedaj le trikrat primerjani s prakilogramom</a:t>
            </a:r>
            <a:r>
              <a:rPr lang="sl-SI" altLang="sl-SI" sz="1800">
                <a:latin typeface="Arial" panose="020B0604020202020204" pitchFamily="34" charset="0"/>
              </a:rPr>
              <a:t> K</a:t>
            </a:r>
            <a:r>
              <a:rPr lang="sl-SI" altLang="sl-SI" sz="1800">
                <a:latin typeface="Arial" panose="020B0604020202020204" pitchFamily="34" charset="0"/>
                <a:cs typeface="Times New Roman" panose="02020603050405020304" pitchFamily="18" charset="0"/>
              </a:rPr>
              <a:t>. Pri tem je bilo ugotovljeno, da njihove mase proti K v stotih letih povprečno rastejo za okoli 0.5</a:t>
            </a:r>
            <a:r>
              <a:rPr lang="sl-SI" altLang="sl-SI" sz="1800">
                <a:latin typeface="Arial" panose="020B0604020202020204" pitchFamily="34" charset="0"/>
              </a:rPr>
              <a:t> </a:t>
            </a:r>
            <a:r>
              <a:rPr lang="sl-SI" altLang="sl-SI" sz="1800">
                <a:latin typeface="Symbol" panose="05050102010706020507" pitchFamily="18" charset="2"/>
                <a:cs typeface="Times New Roman" panose="02020603050405020304" pitchFamily="18" charset="0"/>
              </a:rPr>
              <a:t>m</a:t>
            </a:r>
            <a:r>
              <a:rPr lang="sl-SI" altLang="sl-SI" sz="1800">
                <a:latin typeface="Arial" panose="020B0604020202020204" pitchFamily="34" charset="0"/>
                <a:cs typeface="Times New Roman" panose="02020603050405020304" pitchFamily="18" charset="0"/>
              </a:rPr>
              <a:t>g/leto.</a:t>
            </a:r>
            <a:endParaRPr lang="sl-SI" altLang="sl-SI" sz="1800">
              <a:latin typeface="Arial" panose="020B0604020202020204" pitchFamily="34" charset="0"/>
            </a:endParaRPr>
          </a:p>
        </p:txBody>
      </p:sp>
      <p:sp>
        <p:nvSpPr>
          <p:cNvPr id="66563" name="Rectangle 3"/>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66564" name="Picture 4" descr="mass K in tremo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14400"/>
            <a:ext cx="18732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90600"/>
            <a:ext cx="48768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3812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nvGraphicFramePr>
        <p:xfrm>
          <a:off x="2124075" y="2708275"/>
          <a:ext cx="1057275" cy="1296988"/>
        </p:xfrm>
        <a:graphic>
          <a:graphicData uri="http://schemas.openxmlformats.org/presentationml/2006/ole">
            <mc:AlternateContent xmlns:mc="http://schemas.openxmlformats.org/markup-compatibility/2006">
              <mc:Choice xmlns:v="urn:schemas-microsoft-com:vml" Requires="v">
                <p:oleObj name="Photo Editor Photo" r:id="rId3" imgW="1895238" imgH="2324424" progId="MSPhotoEd.3">
                  <p:embed/>
                </p:oleObj>
              </mc:Choice>
              <mc:Fallback>
                <p:oleObj name="Photo Editor Photo" r:id="rId3" imgW="1895238" imgH="2324424" progId="MSPhotoEd.3">
                  <p:embed/>
                  <p:pic>
                    <p:nvPicPr>
                      <p:cNvPr id="68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708275"/>
                        <a:ext cx="10572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1" name="Text Box 3"/>
          <p:cNvSpPr txBox="1">
            <a:spLocks noChangeArrowheads="1"/>
          </p:cNvSpPr>
          <p:nvPr/>
        </p:nvSpPr>
        <p:spPr bwMode="auto">
          <a:xfrm>
            <a:off x="4038600" y="1219200"/>
            <a:ext cx="4595813"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a:latin typeface="Arial" panose="020B0604020202020204" pitchFamily="34" charset="0"/>
              </a:rPr>
              <a:t>K</a:t>
            </a: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rPr>
              <a:t>izdelan l</a:t>
            </a:r>
            <a:r>
              <a:rPr lang="sl-SI" altLang="sl-SI" sz="1600">
                <a:latin typeface="Arial" panose="020B0604020202020204" pitchFamily="34" charset="0"/>
                <a:cs typeface="Times New Roman" panose="02020603050405020304" pitchFamily="18" charset="0"/>
              </a:rPr>
              <a:t>eta 187</a:t>
            </a:r>
            <a:r>
              <a:rPr lang="sl-SI" altLang="sl-SI" sz="1600">
                <a:latin typeface="Arial" panose="020B0604020202020204" pitchFamily="34" charset="0"/>
              </a:rPr>
              <a:t>9, izbran za K leta 1883</a:t>
            </a:r>
            <a:r>
              <a:rPr lang="sl-SI" altLang="sl-SI" sz="1600">
                <a:latin typeface="Arial" panose="020B0604020202020204" pitchFamily="34" charset="0"/>
                <a:cs typeface="Times New Roman" panose="02020603050405020304" pitchFamily="18" charset="0"/>
              </a:rPr>
              <a:t> </a:t>
            </a: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rPr>
              <a:t>material 90% Pt in 10 % Ir </a:t>
            </a:r>
          </a:p>
          <a:p>
            <a:pPr eaLnBrk="1" hangingPunct="1">
              <a:spcBef>
                <a:spcPct val="0"/>
              </a:spcBef>
              <a:buFontTx/>
              <a:buNone/>
            </a:pPr>
            <a:r>
              <a:rPr lang="sl-SI" altLang="sl-SI" sz="1600">
                <a:latin typeface="Arial" panose="020B0604020202020204" pitchFamily="34" charset="0"/>
              </a:rPr>
              <a:t>gostota </a:t>
            </a:r>
            <a:r>
              <a:rPr lang="sl-SI" altLang="sl-SI" sz="1600">
                <a:latin typeface="Arial" panose="020B0604020202020204" pitchFamily="34" charset="0"/>
                <a:cs typeface="Times New Roman" panose="02020603050405020304" pitchFamily="18" charset="0"/>
              </a:rPr>
              <a:t>21 500 kg/m</a:t>
            </a:r>
            <a:r>
              <a:rPr lang="sl-SI" altLang="sl-SI" sz="1600" baseline="30000">
                <a:latin typeface="Arial" panose="020B0604020202020204" pitchFamily="34" charset="0"/>
                <a:cs typeface="Times New Roman" panose="02020603050405020304" pitchFamily="18" charset="0"/>
              </a:rPr>
              <a:t>3</a:t>
            </a:r>
            <a:r>
              <a:rPr lang="sl-SI" altLang="sl-SI" sz="1600">
                <a:latin typeface="Arial" panose="020B0604020202020204" pitchFamily="34" charset="0"/>
              </a:rPr>
              <a:t>  (jeklo 8 000 </a:t>
            </a:r>
            <a:r>
              <a:rPr lang="sl-SI" altLang="sl-SI" sz="1600">
                <a:latin typeface="Arial" panose="020B0604020202020204" pitchFamily="34" charset="0"/>
                <a:cs typeface="Times New Roman" panose="02020603050405020304" pitchFamily="18" charset="0"/>
              </a:rPr>
              <a:t>kg/m</a:t>
            </a:r>
            <a:r>
              <a:rPr lang="sl-SI" altLang="sl-SI" sz="1600" baseline="30000">
                <a:latin typeface="Arial" panose="020B0604020202020204" pitchFamily="34" charset="0"/>
                <a:cs typeface="Times New Roman" panose="02020603050405020304" pitchFamily="18" charset="0"/>
              </a:rPr>
              <a:t>3</a:t>
            </a:r>
            <a:r>
              <a:rPr lang="sl-SI" altLang="sl-SI" sz="1600">
                <a:latin typeface="Arial" panose="020B0604020202020204" pitchFamily="34" charset="0"/>
              </a:rPr>
              <a:t>)</a:t>
            </a:r>
          </a:p>
          <a:p>
            <a:pPr eaLnBrk="1" hangingPunct="1">
              <a:spcBef>
                <a:spcPct val="0"/>
              </a:spcBef>
              <a:buFontTx/>
              <a:buNone/>
            </a:pPr>
            <a:r>
              <a:rPr lang="sl-SI" altLang="sl-SI" sz="1600">
                <a:latin typeface="Arial" panose="020B0604020202020204" pitchFamily="34" charset="0"/>
                <a:cs typeface="Times New Roman" panose="02020603050405020304" pitchFamily="18" charset="0"/>
              </a:rPr>
              <a:t>premer in višin</a:t>
            </a:r>
            <a:r>
              <a:rPr lang="sl-SI" altLang="sl-SI" sz="1600">
                <a:latin typeface="Arial" panose="020B0604020202020204" pitchFamily="34" charset="0"/>
              </a:rPr>
              <a:t>a</a:t>
            </a:r>
            <a:r>
              <a:rPr lang="sl-SI" altLang="sl-SI" sz="1600">
                <a:latin typeface="Arial" panose="020B0604020202020204" pitchFamily="34" charset="0"/>
                <a:cs typeface="Times New Roman" panose="02020603050405020304" pitchFamily="18" charset="0"/>
              </a:rPr>
              <a:t> okoli 39 mm</a:t>
            </a:r>
            <a:r>
              <a:rPr lang="sl-SI" altLang="sl-SI" sz="1600">
                <a:latin typeface="Arial" panose="020B0604020202020204" pitchFamily="34" charset="0"/>
              </a:rPr>
              <a:t> </a:t>
            </a: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rPr>
              <a:t>hranjen </a:t>
            </a:r>
            <a:r>
              <a:rPr lang="sl-SI" altLang="sl-SI" sz="1600">
                <a:latin typeface="Arial" panose="020B0604020202020204" pitchFamily="34" charset="0"/>
                <a:cs typeface="Times New Roman" panose="02020603050405020304" pitchFamily="18" charset="0"/>
              </a:rPr>
              <a:t>na temperaturi 19 °C ± 1 °C</a:t>
            </a:r>
            <a:r>
              <a:rPr lang="sl-SI" altLang="sl-SI" sz="1600">
                <a:latin typeface="Arial" panose="020B0604020202020204" pitchFamily="34" charset="0"/>
              </a:rPr>
              <a:t> </a:t>
            </a:r>
          </a:p>
          <a:p>
            <a:pPr eaLnBrk="1" hangingPunct="1">
              <a:spcBef>
                <a:spcPct val="0"/>
              </a:spcBef>
              <a:buFontTx/>
              <a:buNone/>
            </a:pPr>
            <a:r>
              <a:rPr lang="sl-SI" altLang="sl-SI" sz="1600">
                <a:latin typeface="Arial" panose="020B0604020202020204" pitchFamily="34" charset="0"/>
              </a:rPr>
              <a:t>pod </a:t>
            </a:r>
            <a:r>
              <a:rPr lang="sl-SI" altLang="sl-SI" sz="1600">
                <a:latin typeface="Arial" panose="020B0604020202020204" pitchFamily="34" charset="0"/>
                <a:cs typeface="Times New Roman" panose="02020603050405020304" pitchFamily="18" charset="0"/>
              </a:rPr>
              <a:t>tremi steklenimi zvoni </a:t>
            </a:r>
            <a:r>
              <a:rPr lang="sl-SI" altLang="sl-SI" sz="1600">
                <a:latin typeface="Arial" panose="020B0604020202020204" pitchFamily="34" charset="0"/>
              </a:rPr>
              <a:t>v Parizu</a:t>
            </a: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rPr>
              <a:t>do sedaj le 3x uporabljen v neposredni primerjavi</a:t>
            </a:r>
          </a:p>
          <a:p>
            <a:pPr eaLnBrk="1" hangingPunct="1">
              <a:spcBef>
                <a:spcPct val="0"/>
              </a:spcBef>
              <a:buFontTx/>
              <a:buNone/>
            </a:pPr>
            <a:r>
              <a:rPr lang="sl-SI" altLang="sl-SI" sz="1600">
                <a:latin typeface="Arial" panose="020B0604020202020204" pitchFamily="34" charset="0"/>
              </a:rPr>
              <a:t>- </a:t>
            </a:r>
            <a:r>
              <a:rPr lang="sl-SI" altLang="sl-SI" sz="1600">
                <a:latin typeface="Arial" panose="020B0604020202020204" pitchFamily="34" charset="0"/>
                <a:cs typeface="Times New Roman" panose="02020603050405020304" pitchFamily="18" charset="0"/>
              </a:rPr>
              <a:t>leta 1889, 1946 in 1989</a:t>
            </a:r>
          </a:p>
          <a:p>
            <a:pPr eaLnBrk="1" hangingPunct="1">
              <a:spcBef>
                <a:spcPct val="0"/>
              </a:spcBef>
              <a:buFontTx/>
              <a:buNone/>
            </a:pPr>
            <a:endParaRPr lang="sl-SI" altLang="sl-SI" sz="1600">
              <a:latin typeface="Arial" panose="020B0604020202020204" pitchFamily="34" charset="0"/>
              <a:cs typeface="Times New Roman" panose="02020603050405020304" pitchFamily="18" charset="0"/>
            </a:endParaRPr>
          </a:p>
          <a:p>
            <a:pPr eaLnBrk="1" hangingPunct="1">
              <a:spcBef>
                <a:spcPct val="0"/>
              </a:spcBef>
              <a:buFontTx/>
              <a:buNone/>
            </a:pPr>
            <a:endParaRPr lang="sl-SI" altLang="sl-SI" sz="1600">
              <a:latin typeface="Arial" panose="020B0604020202020204" pitchFamily="34" charset="0"/>
            </a:endParaRPr>
          </a:p>
        </p:txBody>
      </p:sp>
      <p:pic>
        <p:nvPicPr>
          <p:cNvPr id="68612"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175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Grego\Dropbox\20141018_15242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0" y="1027113"/>
            <a:ext cx="2854325"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oljeZBesedilom 9"/>
          <p:cNvSpPr txBox="1"/>
          <p:nvPr/>
        </p:nvSpPr>
        <p:spPr>
          <a:xfrm>
            <a:off x="3347526" y="2237483"/>
            <a:ext cx="2160761" cy="3000821"/>
          </a:xfrm>
          <a:prstGeom prst="rect">
            <a:avLst/>
          </a:prstGeom>
          <a:noFill/>
        </p:spPr>
        <p:txBody>
          <a:bodyPr wrap="square">
            <a:spAutoFit/>
          </a:bodyPr>
          <a:lstStyle/>
          <a:p>
            <a:pPr>
              <a:defRPr/>
            </a:pPr>
            <a:r>
              <a:rPr lang="sl-SI" sz="1050" dirty="0"/>
              <a:t>Merjenje loka pariškega poldnevnika med </a:t>
            </a:r>
            <a:r>
              <a:rPr lang="sl-SI" sz="1050" dirty="0" err="1"/>
              <a:t>Dunquerqom</a:t>
            </a:r>
            <a:r>
              <a:rPr lang="sl-SI" sz="1050" dirty="0"/>
              <a:t> in Barcelono sta začela leta 1791 </a:t>
            </a:r>
            <a:r>
              <a:rPr lang="sl-SI" sz="1050" dirty="0" err="1"/>
              <a:t>Delambre</a:t>
            </a:r>
            <a:r>
              <a:rPr lang="sl-SI" sz="1050" dirty="0"/>
              <a:t> in </a:t>
            </a:r>
            <a:r>
              <a:rPr lang="sl-SI" sz="1050" dirty="0" err="1"/>
              <a:t>Mechain</a:t>
            </a:r>
            <a:r>
              <a:rPr lang="sl-SI" sz="1050" dirty="0"/>
              <a:t>. Sedem let kasneje sta to delo končala </a:t>
            </a:r>
            <a:r>
              <a:rPr lang="sl-SI" sz="1050" dirty="0" err="1"/>
              <a:t>Arago</a:t>
            </a:r>
            <a:r>
              <a:rPr lang="sl-SI" sz="1050" dirty="0"/>
              <a:t> in </a:t>
            </a:r>
            <a:r>
              <a:rPr lang="sl-SI" sz="1050" dirty="0" err="1"/>
              <a:t>Biot</a:t>
            </a:r>
            <a:r>
              <a:rPr lang="sl-SI" sz="1050" dirty="0"/>
              <a:t>. Pri obdelavi rezultatov teh merjenj je sodelovalo 26 evropskih učenjakov, ki so svoje delo zaključili v dveh letih. Posebna komisija Francozov, Nizozemcev, Švicarjev in Špancev je ugotovila, da znaša dolžina četrtine pariškega poldnevnika 5 130 740 </a:t>
            </a:r>
            <a:r>
              <a:rPr lang="sl-SI" sz="1050" dirty="0" err="1"/>
              <a:t>toisov</a:t>
            </a:r>
            <a:r>
              <a:rPr lang="sl-SI" sz="1050" dirty="0"/>
              <a:t> (en </a:t>
            </a:r>
            <a:r>
              <a:rPr lang="sl-SI" sz="1050" dirty="0" err="1"/>
              <a:t>toise</a:t>
            </a:r>
            <a:r>
              <a:rPr lang="sl-SI" sz="1050" dirty="0"/>
              <a:t> je bil malo manj kot 2 metra). </a:t>
            </a:r>
          </a:p>
          <a:p>
            <a:pPr>
              <a:defRPr/>
            </a:pPr>
            <a:endParaRPr lang="sl-SI" sz="1050" dirty="0"/>
          </a:p>
        </p:txBody>
      </p:sp>
      <p:pic>
        <p:nvPicPr>
          <p:cNvPr id="2" name="Slika 1"/>
          <p:cNvPicPr>
            <a:picLocks noChangeAspect="1"/>
          </p:cNvPicPr>
          <p:nvPr/>
        </p:nvPicPr>
        <p:blipFill>
          <a:blip r:embed="rId3"/>
          <a:stretch>
            <a:fillRect/>
          </a:stretch>
        </p:blipFill>
        <p:spPr>
          <a:xfrm>
            <a:off x="626462" y="1196752"/>
            <a:ext cx="2577852" cy="5082284"/>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88988"/>
            <a:ext cx="6283325" cy="6069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7" name="AutoShape 3"/>
          <p:cNvSpPr>
            <a:spLocks noChangeArrowheads="1"/>
          </p:cNvSpPr>
          <p:nvPr/>
        </p:nvSpPr>
        <p:spPr bwMode="auto">
          <a:xfrm>
            <a:off x="5486400" y="1752600"/>
            <a:ext cx="762000" cy="3657600"/>
          </a:xfrm>
          <a:prstGeom prst="downArrow">
            <a:avLst>
              <a:gd name="adj1" fmla="val 50000"/>
              <a:gd name="adj2" fmla="val 120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10948" name="Text Box 4"/>
          <p:cNvSpPr txBox="1">
            <a:spLocks noChangeArrowheads="1"/>
          </p:cNvSpPr>
          <p:nvPr/>
        </p:nvSpPr>
        <p:spPr bwMode="auto">
          <a:xfrm>
            <a:off x="6335713" y="2057400"/>
            <a:ext cx="2808287" cy="293211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solidFill>
                  <a:schemeClr val="bg1"/>
                </a:solidFill>
                <a:latin typeface="Times New Roman" panose="02020603050405020304" pitchFamily="18" charset="0"/>
              </a:rPr>
              <a:t>sledljivost se</a:t>
            </a:r>
          </a:p>
          <a:p>
            <a:pPr eaLnBrk="1" hangingPunct="1">
              <a:spcBef>
                <a:spcPct val="0"/>
              </a:spcBef>
              <a:buFontTx/>
              <a:buNone/>
            </a:pPr>
            <a:r>
              <a:rPr lang="sl-SI" altLang="sl-SI" sz="2400" b="1">
                <a:solidFill>
                  <a:schemeClr val="bg1"/>
                </a:solidFill>
                <a:latin typeface="Times New Roman" panose="02020603050405020304" pitchFamily="18" charset="0"/>
              </a:rPr>
              <a:t>vzpostavlja s</a:t>
            </a:r>
          </a:p>
          <a:p>
            <a:pPr eaLnBrk="1" hangingPunct="1">
              <a:spcBef>
                <a:spcPct val="0"/>
              </a:spcBef>
              <a:buFontTx/>
              <a:buNone/>
            </a:pPr>
            <a:r>
              <a:rPr lang="sl-SI" altLang="sl-SI" sz="2400" b="1">
                <a:solidFill>
                  <a:schemeClr val="bg1"/>
                </a:solidFill>
                <a:latin typeface="Times New Roman" panose="02020603050405020304" pitchFamily="18" charset="0"/>
              </a:rPr>
              <a:t>primerjalno metodo</a:t>
            </a:r>
          </a:p>
          <a:p>
            <a:pPr eaLnBrk="1" hangingPunct="1">
              <a:spcBef>
                <a:spcPct val="0"/>
              </a:spcBef>
              <a:buFontTx/>
              <a:buNone/>
            </a:pPr>
            <a:endParaRPr lang="sl-SI" altLang="sl-SI" sz="2400" b="1">
              <a:solidFill>
                <a:schemeClr val="bg1"/>
              </a:solidFill>
              <a:latin typeface="Times New Roman" panose="02020603050405020304" pitchFamily="18" charset="0"/>
            </a:endParaRPr>
          </a:p>
          <a:p>
            <a:pPr eaLnBrk="1" hangingPunct="1">
              <a:spcBef>
                <a:spcPct val="0"/>
              </a:spcBef>
              <a:buFontTx/>
              <a:buNone/>
            </a:pPr>
            <a:r>
              <a:rPr lang="sl-SI" altLang="sl-SI" sz="2400" b="1">
                <a:solidFill>
                  <a:schemeClr val="bg1"/>
                </a:solidFill>
                <a:latin typeface="Times New Roman" panose="02020603050405020304" pitchFamily="18" charset="0"/>
              </a:rPr>
              <a:t>z uporabo masnih</a:t>
            </a:r>
          </a:p>
          <a:p>
            <a:pPr eaLnBrk="1" hangingPunct="1">
              <a:spcBef>
                <a:spcPct val="0"/>
              </a:spcBef>
              <a:buFontTx/>
              <a:buNone/>
            </a:pPr>
            <a:r>
              <a:rPr lang="sl-SI" altLang="sl-SI" sz="2400" b="1">
                <a:solidFill>
                  <a:schemeClr val="bg1"/>
                </a:solidFill>
                <a:latin typeface="Times New Roman" panose="02020603050405020304" pitchFamily="18" charset="0"/>
              </a:rPr>
              <a:t>komparatorjev oz. </a:t>
            </a:r>
          </a:p>
          <a:p>
            <a:pPr eaLnBrk="1" hangingPunct="1">
              <a:spcBef>
                <a:spcPct val="0"/>
              </a:spcBef>
              <a:buFontTx/>
              <a:buNone/>
            </a:pPr>
            <a:r>
              <a:rPr lang="sl-SI" altLang="sl-SI" sz="2400" b="1">
                <a:solidFill>
                  <a:schemeClr val="bg1"/>
                </a:solidFill>
                <a:latin typeface="Times New Roman" panose="02020603050405020304" pitchFamily="18" charset="0"/>
              </a:rPr>
              <a:t>precizijskih tehtnic</a:t>
            </a:r>
          </a:p>
          <a:p>
            <a:pPr eaLnBrk="1" hangingPunct="1">
              <a:spcBef>
                <a:spcPct val="0"/>
              </a:spcBef>
              <a:buFontTx/>
              <a:buNone/>
            </a:pPr>
            <a:r>
              <a:rPr lang="sl-SI" altLang="sl-SI" sz="1800" b="1">
                <a:solidFill>
                  <a:schemeClr val="bg1"/>
                </a:solidFill>
                <a:latin typeface="Times New Roman" panose="02020603050405020304" pitchFamily="18" charset="0"/>
              </a:rPr>
              <a:t>(ločljivost tudi 10</a:t>
            </a:r>
            <a:r>
              <a:rPr lang="sl-SI" altLang="sl-SI" sz="1800" b="1" baseline="30000">
                <a:solidFill>
                  <a:schemeClr val="bg1"/>
                </a:solidFill>
                <a:latin typeface="Times New Roman" panose="02020603050405020304" pitchFamily="18" charset="0"/>
              </a:rPr>
              <a:t>-10</a:t>
            </a:r>
            <a:r>
              <a:rPr lang="sl-SI" altLang="sl-SI" sz="1800" b="1">
                <a:solidFill>
                  <a:schemeClr val="bg1"/>
                </a:solidFill>
                <a:latin typeface="Times New Roman" panose="02020603050405020304" pitchFamily="18" charset="0"/>
              </a:rPr>
              <a:t>)</a:t>
            </a:r>
          </a:p>
        </p:txBody>
      </p:sp>
      <p:pic>
        <p:nvPicPr>
          <p:cNvPr id="70661"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045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dissolve">
                                      <p:cBhvr>
                                        <p:cTn id="7" dur="500"/>
                                        <p:tgtEl>
                                          <p:spTgt spid="210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0948"/>
                                        </p:tgtEl>
                                        <p:attrNameLst>
                                          <p:attrName>style.visibility</p:attrName>
                                        </p:attrNameLst>
                                      </p:cBhvr>
                                      <p:to>
                                        <p:strVal val="visible"/>
                                      </p:to>
                                    </p:set>
                                    <p:animEffect transition="in" filter="dissolve">
                                      <p:cBhvr>
                                        <p:cTn id="12"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nimBg="1"/>
      <p:bldP spid="210948" grpId="0" animBg="1"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286000"/>
            <a:ext cx="7391400" cy="2522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ChangeArrowheads="1"/>
          </p:cNvSpPr>
          <p:nvPr/>
        </p:nvSpPr>
        <p:spPr bwMode="auto">
          <a:xfrm>
            <a:off x="3348038"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72708" name="Object 4"/>
          <p:cNvGraphicFramePr>
            <a:graphicFrameLocks noChangeAspect="1"/>
          </p:cNvGraphicFramePr>
          <p:nvPr/>
        </p:nvGraphicFramePr>
        <p:xfrm>
          <a:off x="6696075" y="4191000"/>
          <a:ext cx="2447925" cy="2438400"/>
        </p:xfrm>
        <a:graphic>
          <a:graphicData uri="http://schemas.openxmlformats.org/presentationml/2006/ole">
            <mc:AlternateContent xmlns:mc="http://schemas.openxmlformats.org/markup-compatibility/2006">
              <mc:Choice xmlns:v="urn:schemas-microsoft-com:vml" Requires="v">
                <p:oleObj r:id="rId4" imgW="2336508" imgH="2323810" progId="CorelPhotoPaint.Image.10">
                  <p:embed/>
                </p:oleObj>
              </mc:Choice>
              <mc:Fallback>
                <p:oleObj r:id="rId4" imgW="2336508" imgH="2323810" progId="CorelPhotoPaint.Image.10">
                  <p:embed/>
                  <p:pic>
                    <p:nvPicPr>
                      <p:cNvPr id="7270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075" y="4191000"/>
                        <a:ext cx="24479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709"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7879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900488" y="2214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74755" name="Picture 3" descr="http://www.lavallab.com/images/cal-weights.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380288" y="1484313"/>
            <a:ext cx="20224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p:cNvSpPr txBox="1">
            <a:spLocks noChangeArrowheads="1"/>
          </p:cNvSpPr>
          <p:nvPr/>
        </p:nvSpPr>
        <p:spPr bwMode="auto">
          <a:xfrm>
            <a:off x="365125" y="5392738"/>
            <a:ext cx="8397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200">
                <a:latin typeface="Arial" panose="020B0604020202020204" pitchFamily="34" charset="0"/>
                <a:cs typeface="Arial" panose="020B0604020202020204" pitchFamily="34" charset="0"/>
              </a:rPr>
              <a:t>Enostavna tehtalna shema s petimi neznanimi etaloni in sedmimi tehtanji na dekado. </a:t>
            </a:r>
            <a:endParaRPr lang="sl-SI" altLang="sl-SI" sz="1200">
              <a:latin typeface="Arial" panose="020B0604020202020204" pitchFamily="34" charset="0"/>
            </a:endParaRPr>
          </a:p>
          <a:p>
            <a:pPr eaLnBrk="1" hangingPunct="1">
              <a:spcBef>
                <a:spcPct val="0"/>
              </a:spcBef>
              <a:buFontTx/>
              <a:buNone/>
            </a:pPr>
            <a:r>
              <a:rPr lang="sl-SI" altLang="sl-SI" sz="1200">
                <a:latin typeface="Arial" panose="020B0604020202020204" pitchFamily="34" charset="0"/>
                <a:cs typeface="Arial" panose="020B0604020202020204" pitchFamily="34" charset="0"/>
              </a:rPr>
              <a:t>Masa uteži, ki je v tabeli označena s +, je primerjana z masami uteži, ki so označene z -. V prvem opazovanju dekade 100g do1 kg je primerjan znan kilogram s skupno maso uteži 500 g, 200 g, 200 g in 100 g. Rezultat primerjave je x(1). Odmike posameznih etalonov lahko izračunamo iz sistema 7 enačb s 5 neznankami. Na ta način lahko točno določimo 100 g utež.  V naslednji dekadi  na enak način 100 gramsko utež primerjamo z neznanimi 50 g, 20 g, 20 g in 10 g in določimo 10 g utež.</a:t>
            </a:r>
            <a:r>
              <a:rPr lang="sl-SI" altLang="sl-SI" sz="1200">
                <a:latin typeface="Times New Roman" panose="02020603050405020304" pitchFamily="18" charset="0"/>
              </a:rPr>
              <a:t> </a:t>
            </a:r>
          </a:p>
        </p:txBody>
      </p:sp>
      <p:sp>
        <p:nvSpPr>
          <p:cNvPr id="74757" name="Text Box 5"/>
          <p:cNvSpPr txBox="1">
            <a:spLocks noChangeArrowheads="1"/>
          </p:cNvSpPr>
          <p:nvPr/>
        </p:nvSpPr>
        <p:spPr bwMode="auto">
          <a:xfrm>
            <a:off x="0" y="1143000"/>
            <a:ext cx="200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Arial" panose="020B0604020202020204" pitchFamily="34" charset="0"/>
              </a:rPr>
              <a:t>T</a:t>
            </a:r>
            <a:r>
              <a:rPr lang="sl-SI" altLang="sl-SI" sz="2000">
                <a:latin typeface="Arial" panose="020B0604020202020204" pitchFamily="34" charset="0"/>
                <a:cs typeface="Arial" panose="020B0604020202020204" pitchFamily="34" charset="0"/>
              </a:rPr>
              <a:t>ehtalna shema</a:t>
            </a:r>
          </a:p>
        </p:txBody>
      </p:sp>
      <p:grpSp>
        <p:nvGrpSpPr>
          <p:cNvPr id="74758" name="Group 6"/>
          <p:cNvGrpSpPr>
            <a:grpSpLocks noChangeAspect="1"/>
          </p:cNvGrpSpPr>
          <p:nvPr/>
        </p:nvGrpSpPr>
        <p:grpSpPr bwMode="auto">
          <a:xfrm>
            <a:off x="-1044575" y="1916113"/>
            <a:ext cx="9704388" cy="2947987"/>
            <a:chOff x="-658" y="1207"/>
            <a:chExt cx="6113" cy="1857"/>
          </a:xfrm>
        </p:grpSpPr>
        <p:sp>
          <p:nvSpPr>
            <p:cNvPr id="74761" name="AutoShape 7"/>
            <p:cNvSpPr>
              <a:spLocks noChangeAspect="1" noChangeArrowheads="1" noTextEdit="1"/>
            </p:cNvSpPr>
            <p:nvPr/>
          </p:nvSpPr>
          <p:spPr bwMode="auto">
            <a:xfrm>
              <a:off x="-658" y="1207"/>
              <a:ext cx="6113" cy="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grpSp>
          <p:nvGrpSpPr>
            <p:cNvPr id="74762" name="Group 8"/>
            <p:cNvGrpSpPr>
              <a:grpSpLocks/>
            </p:cNvGrpSpPr>
            <p:nvPr/>
          </p:nvGrpSpPr>
          <p:grpSpPr bwMode="auto">
            <a:xfrm>
              <a:off x="1281" y="1284"/>
              <a:ext cx="370" cy="515"/>
              <a:chOff x="1281" y="1284"/>
              <a:chExt cx="370" cy="515"/>
            </a:xfrm>
          </p:grpSpPr>
          <p:sp>
            <p:nvSpPr>
              <p:cNvPr id="75100" name="Freeform 9"/>
              <p:cNvSpPr>
                <a:spLocks/>
              </p:cNvSpPr>
              <p:nvPr/>
            </p:nvSpPr>
            <p:spPr bwMode="auto">
              <a:xfrm>
                <a:off x="1281" y="1284"/>
                <a:ext cx="370" cy="515"/>
              </a:xfrm>
              <a:custGeom>
                <a:avLst/>
                <a:gdLst>
                  <a:gd name="T0" fmla="*/ 0 w 1110"/>
                  <a:gd name="T1" fmla="*/ 0 h 1545"/>
                  <a:gd name="T2" fmla="*/ 0 w 1110"/>
                  <a:gd name="T3" fmla="*/ 0 h 1545"/>
                  <a:gd name="T4" fmla="*/ 0 w 1110"/>
                  <a:gd name="T5" fmla="*/ 0 h 1545"/>
                  <a:gd name="T6" fmla="*/ 0 w 1110"/>
                  <a:gd name="T7" fmla="*/ 0 h 1545"/>
                  <a:gd name="T8" fmla="*/ 0 w 1110"/>
                  <a:gd name="T9" fmla="*/ 0 h 1545"/>
                  <a:gd name="T10" fmla="*/ 0 w 1110"/>
                  <a:gd name="T11" fmla="*/ 0 h 1545"/>
                  <a:gd name="T12" fmla="*/ 0 w 1110"/>
                  <a:gd name="T13" fmla="*/ 0 h 1545"/>
                  <a:gd name="T14" fmla="*/ 0 w 1110"/>
                  <a:gd name="T15" fmla="*/ 0 h 1545"/>
                  <a:gd name="T16" fmla="*/ 0 w 1110"/>
                  <a:gd name="T17" fmla="*/ 0 h 1545"/>
                  <a:gd name="T18" fmla="*/ 0 w 1110"/>
                  <a:gd name="T19" fmla="*/ 0 h 1545"/>
                  <a:gd name="T20" fmla="*/ 0 w 1110"/>
                  <a:gd name="T21" fmla="*/ 0 h 1545"/>
                  <a:gd name="T22" fmla="*/ 0 w 1110"/>
                  <a:gd name="T23" fmla="*/ 0 h 1545"/>
                  <a:gd name="T24" fmla="*/ 0 w 1110"/>
                  <a:gd name="T25" fmla="*/ 0 h 1545"/>
                  <a:gd name="T26" fmla="*/ 0 w 1110"/>
                  <a:gd name="T27" fmla="*/ 0 h 1545"/>
                  <a:gd name="T28" fmla="*/ 0 w 1110"/>
                  <a:gd name="T29" fmla="*/ 0 h 1545"/>
                  <a:gd name="T30" fmla="*/ 0 w 1110"/>
                  <a:gd name="T31" fmla="*/ 0 h 1545"/>
                  <a:gd name="T32" fmla="*/ 0 w 1110"/>
                  <a:gd name="T33" fmla="*/ 0 h 1545"/>
                  <a:gd name="T34" fmla="*/ 0 w 1110"/>
                  <a:gd name="T35" fmla="*/ 0 h 1545"/>
                  <a:gd name="T36" fmla="*/ 0 w 1110"/>
                  <a:gd name="T37" fmla="*/ 0 h 1545"/>
                  <a:gd name="T38" fmla="*/ 0 w 1110"/>
                  <a:gd name="T39" fmla="*/ 0 h 1545"/>
                  <a:gd name="T40" fmla="*/ 0 w 1110"/>
                  <a:gd name="T41" fmla="*/ 0 h 1545"/>
                  <a:gd name="T42" fmla="*/ 0 w 1110"/>
                  <a:gd name="T43" fmla="*/ 0 h 1545"/>
                  <a:gd name="T44" fmla="*/ 0 w 1110"/>
                  <a:gd name="T45" fmla="*/ 0 h 1545"/>
                  <a:gd name="T46" fmla="*/ 0 w 1110"/>
                  <a:gd name="T47" fmla="*/ 0 h 1545"/>
                  <a:gd name="T48" fmla="*/ 0 w 1110"/>
                  <a:gd name="T49" fmla="*/ 0 h 1545"/>
                  <a:gd name="T50" fmla="*/ 0 w 1110"/>
                  <a:gd name="T51" fmla="*/ 0 h 1545"/>
                  <a:gd name="T52" fmla="*/ 0 w 1110"/>
                  <a:gd name="T53" fmla="*/ 0 h 1545"/>
                  <a:gd name="T54" fmla="*/ 0 w 1110"/>
                  <a:gd name="T55" fmla="*/ 0 h 1545"/>
                  <a:gd name="T56" fmla="*/ 0 w 1110"/>
                  <a:gd name="T57" fmla="*/ 0 h 1545"/>
                  <a:gd name="T58" fmla="*/ 0 w 1110"/>
                  <a:gd name="T59" fmla="*/ 0 h 1545"/>
                  <a:gd name="T60" fmla="*/ 0 w 1110"/>
                  <a:gd name="T61" fmla="*/ 0 h 1545"/>
                  <a:gd name="T62" fmla="*/ 0 w 1110"/>
                  <a:gd name="T63" fmla="*/ 0 h 1545"/>
                  <a:gd name="T64" fmla="*/ 0 w 1110"/>
                  <a:gd name="T65" fmla="*/ 0 h 1545"/>
                  <a:gd name="T66" fmla="*/ 0 w 1110"/>
                  <a:gd name="T67" fmla="*/ 0 h 1545"/>
                  <a:gd name="T68" fmla="*/ 0 w 1110"/>
                  <a:gd name="T69" fmla="*/ 0 h 1545"/>
                  <a:gd name="T70" fmla="*/ 0 w 1110"/>
                  <a:gd name="T71" fmla="*/ 0 h 1545"/>
                  <a:gd name="T72" fmla="*/ 0 w 1110"/>
                  <a:gd name="T73" fmla="*/ 0 h 1545"/>
                  <a:gd name="T74" fmla="*/ 0 w 1110"/>
                  <a:gd name="T75" fmla="*/ 0 h 1545"/>
                  <a:gd name="T76" fmla="*/ 0 w 1110"/>
                  <a:gd name="T77" fmla="*/ 0 h 1545"/>
                  <a:gd name="T78" fmla="*/ 0 w 1110"/>
                  <a:gd name="T79" fmla="*/ 0 h 1545"/>
                  <a:gd name="T80" fmla="*/ 0 w 1110"/>
                  <a:gd name="T81" fmla="*/ 0 h 1545"/>
                  <a:gd name="T82" fmla="*/ 0 w 1110"/>
                  <a:gd name="T83" fmla="*/ 0 h 1545"/>
                  <a:gd name="T84" fmla="*/ 0 w 1110"/>
                  <a:gd name="T85" fmla="*/ 0 h 1545"/>
                  <a:gd name="T86" fmla="*/ 0 w 1110"/>
                  <a:gd name="T87" fmla="*/ 0 h 1545"/>
                  <a:gd name="T88" fmla="*/ 0 w 1110"/>
                  <a:gd name="T89" fmla="*/ 0 h 1545"/>
                  <a:gd name="T90" fmla="*/ 0 w 1110"/>
                  <a:gd name="T91" fmla="*/ 0 h 1545"/>
                  <a:gd name="T92" fmla="*/ 0 w 1110"/>
                  <a:gd name="T93" fmla="*/ 0 h 1545"/>
                  <a:gd name="T94" fmla="*/ 0 w 1110"/>
                  <a:gd name="T95" fmla="*/ 0 h 1545"/>
                  <a:gd name="T96" fmla="*/ 0 w 1110"/>
                  <a:gd name="T97" fmla="*/ 0 h 1545"/>
                  <a:gd name="T98" fmla="*/ 0 w 1110"/>
                  <a:gd name="T99" fmla="*/ 0 h 1545"/>
                  <a:gd name="T100" fmla="*/ 0 w 1110"/>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10" h="1545">
                    <a:moveTo>
                      <a:pt x="59" y="434"/>
                    </a:moveTo>
                    <a:lnTo>
                      <a:pt x="484" y="434"/>
                    </a:lnTo>
                    <a:lnTo>
                      <a:pt x="467" y="428"/>
                    </a:lnTo>
                    <a:lnTo>
                      <a:pt x="451" y="421"/>
                    </a:lnTo>
                    <a:lnTo>
                      <a:pt x="436" y="412"/>
                    </a:lnTo>
                    <a:lnTo>
                      <a:pt x="423" y="402"/>
                    </a:lnTo>
                    <a:lnTo>
                      <a:pt x="410" y="392"/>
                    </a:lnTo>
                    <a:lnTo>
                      <a:pt x="396" y="380"/>
                    </a:lnTo>
                    <a:lnTo>
                      <a:pt x="385" y="368"/>
                    </a:lnTo>
                    <a:lnTo>
                      <a:pt x="374" y="355"/>
                    </a:lnTo>
                    <a:lnTo>
                      <a:pt x="365" y="340"/>
                    </a:lnTo>
                    <a:lnTo>
                      <a:pt x="356" y="325"/>
                    </a:lnTo>
                    <a:lnTo>
                      <a:pt x="349" y="309"/>
                    </a:lnTo>
                    <a:lnTo>
                      <a:pt x="343" y="292"/>
                    </a:lnTo>
                    <a:lnTo>
                      <a:pt x="339" y="276"/>
                    </a:lnTo>
                    <a:lnTo>
                      <a:pt x="334" y="258"/>
                    </a:lnTo>
                    <a:lnTo>
                      <a:pt x="333" y="241"/>
                    </a:lnTo>
                    <a:lnTo>
                      <a:pt x="331" y="223"/>
                    </a:lnTo>
                    <a:lnTo>
                      <a:pt x="333" y="201"/>
                    </a:lnTo>
                    <a:lnTo>
                      <a:pt x="337" y="179"/>
                    </a:lnTo>
                    <a:lnTo>
                      <a:pt x="342" y="156"/>
                    </a:lnTo>
                    <a:lnTo>
                      <a:pt x="349" y="136"/>
                    </a:lnTo>
                    <a:lnTo>
                      <a:pt x="359" y="116"/>
                    </a:lnTo>
                    <a:lnTo>
                      <a:pt x="370" y="99"/>
                    </a:lnTo>
                    <a:lnTo>
                      <a:pt x="383" y="81"/>
                    </a:lnTo>
                    <a:lnTo>
                      <a:pt x="398" y="65"/>
                    </a:lnTo>
                    <a:lnTo>
                      <a:pt x="414" y="51"/>
                    </a:lnTo>
                    <a:lnTo>
                      <a:pt x="430" y="38"/>
                    </a:lnTo>
                    <a:lnTo>
                      <a:pt x="450" y="26"/>
                    </a:lnTo>
                    <a:lnTo>
                      <a:pt x="469" y="17"/>
                    </a:lnTo>
                    <a:lnTo>
                      <a:pt x="490" y="10"/>
                    </a:lnTo>
                    <a:lnTo>
                      <a:pt x="510" y="4"/>
                    </a:lnTo>
                    <a:lnTo>
                      <a:pt x="532" y="1"/>
                    </a:lnTo>
                    <a:lnTo>
                      <a:pt x="556" y="0"/>
                    </a:lnTo>
                    <a:lnTo>
                      <a:pt x="578" y="1"/>
                    </a:lnTo>
                    <a:lnTo>
                      <a:pt x="600" y="4"/>
                    </a:lnTo>
                    <a:lnTo>
                      <a:pt x="621" y="10"/>
                    </a:lnTo>
                    <a:lnTo>
                      <a:pt x="642" y="17"/>
                    </a:lnTo>
                    <a:lnTo>
                      <a:pt x="661" y="26"/>
                    </a:lnTo>
                    <a:lnTo>
                      <a:pt x="680" y="38"/>
                    </a:lnTo>
                    <a:lnTo>
                      <a:pt x="696" y="51"/>
                    </a:lnTo>
                    <a:lnTo>
                      <a:pt x="713" y="65"/>
                    </a:lnTo>
                    <a:lnTo>
                      <a:pt x="728" y="81"/>
                    </a:lnTo>
                    <a:lnTo>
                      <a:pt x="741" y="99"/>
                    </a:lnTo>
                    <a:lnTo>
                      <a:pt x="751" y="116"/>
                    </a:lnTo>
                    <a:lnTo>
                      <a:pt x="762" y="136"/>
                    </a:lnTo>
                    <a:lnTo>
                      <a:pt x="769" y="156"/>
                    </a:lnTo>
                    <a:lnTo>
                      <a:pt x="773" y="179"/>
                    </a:lnTo>
                    <a:lnTo>
                      <a:pt x="778" y="201"/>
                    </a:lnTo>
                    <a:lnTo>
                      <a:pt x="779" y="223"/>
                    </a:lnTo>
                    <a:lnTo>
                      <a:pt x="778" y="241"/>
                    </a:lnTo>
                    <a:lnTo>
                      <a:pt x="776" y="258"/>
                    </a:lnTo>
                    <a:lnTo>
                      <a:pt x="772" y="276"/>
                    </a:lnTo>
                    <a:lnTo>
                      <a:pt x="767" y="292"/>
                    </a:lnTo>
                    <a:lnTo>
                      <a:pt x="762" y="309"/>
                    </a:lnTo>
                    <a:lnTo>
                      <a:pt x="754" y="325"/>
                    </a:lnTo>
                    <a:lnTo>
                      <a:pt x="745" y="340"/>
                    </a:lnTo>
                    <a:lnTo>
                      <a:pt x="736" y="355"/>
                    </a:lnTo>
                    <a:lnTo>
                      <a:pt x="726" y="368"/>
                    </a:lnTo>
                    <a:lnTo>
                      <a:pt x="714" y="380"/>
                    </a:lnTo>
                    <a:lnTo>
                      <a:pt x="701" y="392"/>
                    </a:lnTo>
                    <a:lnTo>
                      <a:pt x="688" y="402"/>
                    </a:lnTo>
                    <a:lnTo>
                      <a:pt x="674" y="412"/>
                    </a:lnTo>
                    <a:lnTo>
                      <a:pt x="660" y="421"/>
                    </a:lnTo>
                    <a:lnTo>
                      <a:pt x="643" y="428"/>
                    </a:lnTo>
                    <a:lnTo>
                      <a:pt x="627" y="434"/>
                    </a:lnTo>
                    <a:lnTo>
                      <a:pt x="1051" y="434"/>
                    </a:lnTo>
                    <a:lnTo>
                      <a:pt x="1063" y="436"/>
                    </a:lnTo>
                    <a:lnTo>
                      <a:pt x="1073" y="439"/>
                    </a:lnTo>
                    <a:lnTo>
                      <a:pt x="1084" y="445"/>
                    </a:lnTo>
                    <a:lnTo>
                      <a:pt x="1093" y="452"/>
                    </a:lnTo>
                    <a:lnTo>
                      <a:pt x="1100" y="461"/>
                    </a:lnTo>
                    <a:lnTo>
                      <a:pt x="1106" y="471"/>
                    </a:lnTo>
                    <a:lnTo>
                      <a:pt x="1109" y="483"/>
                    </a:lnTo>
                    <a:lnTo>
                      <a:pt x="1110" y="495"/>
                    </a:lnTo>
                    <a:lnTo>
                      <a:pt x="1110" y="1484"/>
                    </a:lnTo>
                    <a:lnTo>
                      <a:pt x="1109" y="1496"/>
                    </a:lnTo>
                    <a:lnTo>
                      <a:pt x="1106" y="1508"/>
                    </a:lnTo>
                    <a:lnTo>
                      <a:pt x="1100" y="1518"/>
                    </a:lnTo>
                    <a:lnTo>
                      <a:pt x="1093" y="1527"/>
                    </a:lnTo>
                    <a:lnTo>
                      <a:pt x="1084" y="1535"/>
                    </a:lnTo>
                    <a:lnTo>
                      <a:pt x="1073" y="1540"/>
                    </a:lnTo>
                    <a:lnTo>
                      <a:pt x="1063" y="1543"/>
                    </a:lnTo>
                    <a:lnTo>
                      <a:pt x="1051" y="1545"/>
                    </a:lnTo>
                    <a:lnTo>
                      <a:pt x="59" y="1545"/>
                    </a:lnTo>
                    <a:lnTo>
                      <a:pt x="47" y="1543"/>
                    </a:lnTo>
                    <a:lnTo>
                      <a:pt x="36" y="1540"/>
                    </a:lnTo>
                    <a:lnTo>
                      <a:pt x="27" y="1535"/>
                    </a:lnTo>
                    <a:lnTo>
                      <a:pt x="18" y="1527"/>
                    </a:lnTo>
                    <a:lnTo>
                      <a:pt x="11" y="1518"/>
                    </a:lnTo>
                    <a:lnTo>
                      <a:pt x="5" y="1508"/>
                    </a:lnTo>
                    <a:lnTo>
                      <a:pt x="2" y="1496"/>
                    </a:lnTo>
                    <a:lnTo>
                      <a:pt x="0" y="1484"/>
                    </a:lnTo>
                    <a:lnTo>
                      <a:pt x="0" y="495"/>
                    </a:lnTo>
                    <a:lnTo>
                      <a:pt x="2" y="483"/>
                    </a:lnTo>
                    <a:lnTo>
                      <a:pt x="5" y="471"/>
                    </a:lnTo>
                    <a:lnTo>
                      <a:pt x="11" y="461"/>
                    </a:lnTo>
                    <a:lnTo>
                      <a:pt x="18" y="452"/>
                    </a:lnTo>
                    <a:lnTo>
                      <a:pt x="27" y="445"/>
                    </a:lnTo>
                    <a:lnTo>
                      <a:pt x="36" y="439"/>
                    </a:lnTo>
                    <a:lnTo>
                      <a:pt x="47" y="436"/>
                    </a:lnTo>
                    <a:lnTo>
                      <a:pt x="59" y="43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5101" name="Freeform 10"/>
              <p:cNvSpPr>
                <a:spLocks/>
              </p:cNvSpPr>
              <p:nvPr/>
            </p:nvSpPr>
            <p:spPr bwMode="auto">
              <a:xfrm>
                <a:off x="1281" y="1284"/>
                <a:ext cx="370" cy="515"/>
              </a:xfrm>
              <a:custGeom>
                <a:avLst/>
                <a:gdLst>
                  <a:gd name="T0" fmla="*/ 0 w 1110"/>
                  <a:gd name="T1" fmla="*/ 0 h 1545"/>
                  <a:gd name="T2" fmla="*/ 0 w 1110"/>
                  <a:gd name="T3" fmla="*/ 0 h 1545"/>
                  <a:gd name="T4" fmla="*/ 0 w 1110"/>
                  <a:gd name="T5" fmla="*/ 0 h 1545"/>
                  <a:gd name="T6" fmla="*/ 0 w 1110"/>
                  <a:gd name="T7" fmla="*/ 0 h 1545"/>
                  <a:gd name="T8" fmla="*/ 0 w 1110"/>
                  <a:gd name="T9" fmla="*/ 0 h 1545"/>
                  <a:gd name="T10" fmla="*/ 0 w 1110"/>
                  <a:gd name="T11" fmla="*/ 0 h 1545"/>
                  <a:gd name="T12" fmla="*/ 0 w 1110"/>
                  <a:gd name="T13" fmla="*/ 0 h 1545"/>
                  <a:gd name="T14" fmla="*/ 0 w 1110"/>
                  <a:gd name="T15" fmla="*/ 0 h 1545"/>
                  <a:gd name="T16" fmla="*/ 0 w 1110"/>
                  <a:gd name="T17" fmla="*/ 0 h 1545"/>
                  <a:gd name="T18" fmla="*/ 0 w 1110"/>
                  <a:gd name="T19" fmla="*/ 0 h 1545"/>
                  <a:gd name="T20" fmla="*/ 0 w 1110"/>
                  <a:gd name="T21" fmla="*/ 0 h 1545"/>
                  <a:gd name="T22" fmla="*/ 0 w 1110"/>
                  <a:gd name="T23" fmla="*/ 0 h 1545"/>
                  <a:gd name="T24" fmla="*/ 0 w 1110"/>
                  <a:gd name="T25" fmla="*/ 0 h 1545"/>
                  <a:gd name="T26" fmla="*/ 0 w 1110"/>
                  <a:gd name="T27" fmla="*/ 0 h 1545"/>
                  <a:gd name="T28" fmla="*/ 0 w 1110"/>
                  <a:gd name="T29" fmla="*/ 0 h 1545"/>
                  <a:gd name="T30" fmla="*/ 0 w 1110"/>
                  <a:gd name="T31" fmla="*/ 0 h 1545"/>
                  <a:gd name="T32" fmla="*/ 0 w 1110"/>
                  <a:gd name="T33" fmla="*/ 0 h 1545"/>
                  <a:gd name="T34" fmla="*/ 0 w 1110"/>
                  <a:gd name="T35" fmla="*/ 0 h 1545"/>
                  <a:gd name="T36" fmla="*/ 0 w 1110"/>
                  <a:gd name="T37" fmla="*/ 0 h 1545"/>
                  <a:gd name="T38" fmla="*/ 0 w 1110"/>
                  <a:gd name="T39" fmla="*/ 0 h 1545"/>
                  <a:gd name="T40" fmla="*/ 0 w 1110"/>
                  <a:gd name="T41" fmla="*/ 0 h 1545"/>
                  <a:gd name="T42" fmla="*/ 0 w 1110"/>
                  <a:gd name="T43" fmla="*/ 0 h 1545"/>
                  <a:gd name="T44" fmla="*/ 0 w 1110"/>
                  <a:gd name="T45" fmla="*/ 0 h 1545"/>
                  <a:gd name="T46" fmla="*/ 0 w 1110"/>
                  <a:gd name="T47" fmla="*/ 0 h 1545"/>
                  <a:gd name="T48" fmla="*/ 0 w 1110"/>
                  <a:gd name="T49" fmla="*/ 0 h 1545"/>
                  <a:gd name="T50" fmla="*/ 0 w 1110"/>
                  <a:gd name="T51" fmla="*/ 0 h 1545"/>
                  <a:gd name="T52" fmla="*/ 0 w 1110"/>
                  <a:gd name="T53" fmla="*/ 0 h 1545"/>
                  <a:gd name="T54" fmla="*/ 0 w 1110"/>
                  <a:gd name="T55" fmla="*/ 0 h 1545"/>
                  <a:gd name="T56" fmla="*/ 0 w 1110"/>
                  <a:gd name="T57" fmla="*/ 0 h 1545"/>
                  <a:gd name="T58" fmla="*/ 0 w 1110"/>
                  <a:gd name="T59" fmla="*/ 0 h 1545"/>
                  <a:gd name="T60" fmla="*/ 0 w 1110"/>
                  <a:gd name="T61" fmla="*/ 0 h 1545"/>
                  <a:gd name="T62" fmla="*/ 0 w 1110"/>
                  <a:gd name="T63" fmla="*/ 0 h 1545"/>
                  <a:gd name="T64" fmla="*/ 0 w 1110"/>
                  <a:gd name="T65" fmla="*/ 0 h 1545"/>
                  <a:gd name="T66" fmla="*/ 0 w 1110"/>
                  <a:gd name="T67" fmla="*/ 0 h 1545"/>
                  <a:gd name="T68" fmla="*/ 0 w 1110"/>
                  <a:gd name="T69" fmla="*/ 0 h 1545"/>
                  <a:gd name="T70" fmla="*/ 0 w 1110"/>
                  <a:gd name="T71" fmla="*/ 0 h 1545"/>
                  <a:gd name="T72" fmla="*/ 0 w 1110"/>
                  <a:gd name="T73" fmla="*/ 0 h 1545"/>
                  <a:gd name="T74" fmla="*/ 0 w 1110"/>
                  <a:gd name="T75" fmla="*/ 0 h 1545"/>
                  <a:gd name="T76" fmla="*/ 0 w 1110"/>
                  <a:gd name="T77" fmla="*/ 0 h 1545"/>
                  <a:gd name="T78" fmla="*/ 0 w 1110"/>
                  <a:gd name="T79" fmla="*/ 0 h 1545"/>
                  <a:gd name="T80" fmla="*/ 0 w 1110"/>
                  <a:gd name="T81" fmla="*/ 0 h 1545"/>
                  <a:gd name="T82" fmla="*/ 0 w 1110"/>
                  <a:gd name="T83" fmla="*/ 0 h 1545"/>
                  <a:gd name="T84" fmla="*/ 0 w 1110"/>
                  <a:gd name="T85" fmla="*/ 0 h 1545"/>
                  <a:gd name="T86" fmla="*/ 0 w 1110"/>
                  <a:gd name="T87" fmla="*/ 0 h 1545"/>
                  <a:gd name="T88" fmla="*/ 0 w 1110"/>
                  <a:gd name="T89" fmla="*/ 0 h 1545"/>
                  <a:gd name="T90" fmla="*/ 0 w 1110"/>
                  <a:gd name="T91" fmla="*/ 0 h 1545"/>
                  <a:gd name="T92" fmla="*/ 0 w 1110"/>
                  <a:gd name="T93" fmla="*/ 0 h 1545"/>
                  <a:gd name="T94" fmla="*/ 0 w 1110"/>
                  <a:gd name="T95" fmla="*/ 0 h 1545"/>
                  <a:gd name="T96" fmla="*/ 0 w 1110"/>
                  <a:gd name="T97" fmla="*/ 0 h 1545"/>
                  <a:gd name="T98" fmla="*/ 0 w 1110"/>
                  <a:gd name="T99" fmla="*/ 0 h 1545"/>
                  <a:gd name="T100" fmla="*/ 0 w 1110"/>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10" h="1545">
                    <a:moveTo>
                      <a:pt x="59" y="434"/>
                    </a:moveTo>
                    <a:lnTo>
                      <a:pt x="484" y="434"/>
                    </a:lnTo>
                    <a:lnTo>
                      <a:pt x="467" y="428"/>
                    </a:lnTo>
                    <a:lnTo>
                      <a:pt x="451" y="421"/>
                    </a:lnTo>
                    <a:lnTo>
                      <a:pt x="436" y="412"/>
                    </a:lnTo>
                    <a:lnTo>
                      <a:pt x="423" y="402"/>
                    </a:lnTo>
                    <a:lnTo>
                      <a:pt x="410" y="392"/>
                    </a:lnTo>
                    <a:lnTo>
                      <a:pt x="396" y="380"/>
                    </a:lnTo>
                    <a:lnTo>
                      <a:pt x="385" y="368"/>
                    </a:lnTo>
                    <a:lnTo>
                      <a:pt x="374" y="355"/>
                    </a:lnTo>
                    <a:lnTo>
                      <a:pt x="365" y="340"/>
                    </a:lnTo>
                    <a:lnTo>
                      <a:pt x="356" y="325"/>
                    </a:lnTo>
                    <a:lnTo>
                      <a:pt x="349" y="309"/>
                    </a:lnTo>
                    <a:lnTo>
                      <a:pt x="343" y="292"/>
                    </a:lnTo>
                    <a:lnTo>
                      <a:pt x="339" y="276"/>
                    </a:lnTo>
                    <a:lnTo>
                      <a:pt x="334" y="258"/>
                    </a:lnTo>
                    <a:lnTo>
                      <a:pt x="333" y="241"/>
                    </a:lnTo>
                    <a:lnTo>
                      <a:pt x="331" y="223"/>
                    </a:lnTo>
                    <a:lnTo>
                      <a:pt x="333" y="201"/>
                    </a:lnTo>
                    <a:lnTo>
                      <a:pt x="337" y="179"/>
                    </a:lnTo>
                    <a:lnTo>
                      <a:pt x="342" y="156"/>
                    </a:lnTo>
                    <a:lnTo>
                      <a:pt x="349" y="136"/>
                    </a:lnTo>
                    <a:lnTo>
                      <a:pt x="359" y="116"/>
                    </a:lnTo>
                    <a:lnTo>
                      <a:pt x="370" y="99"/>
                    </a:lnTo>
                    <a:lnTo>
                      <a:pt x="383" y="81"/>
                    </a:lnTo>
                    <a:lnTo>
                      <a:pt x="398" y="65"/>
                    </a:lnTo>
                    <a:lnTo>
                      <a:pt x="414" y="51"/>
                    </a:lnTo>
                    <a:lnTo>
                      <a:pt x="430" y="38"/>
                    </a:lnTo>
                    <a:lnTo>
                      <a:pt x="450" y="26"/>
                    </a:lnTo>
                    <a:lnTo>
                      <a:pt x="469" y="17"/>
                    </a:lnTo>
                    <a:lnTo>
                      <a:pt x="490" y="10"/>
                    </a:lnTo>
                    <a:lnTo>
                      <a:pt x="510" y="4"/>
                    </a:lnTo>
                    <a:lnTo>
                      <a:pt x="532" y="1"/>
                    </a:lnTo>
                    <a:lnTo>
                      <a:pt x="556" y="0"/>
                    </a:lnTo>
                    <a:lnTo>
                      <a:pt x="578" y="1"/>
                    </a:lnTo>
                    <a:lnTo>
                      <a:pt x="600" y="4"/>
                    </a:lnTo>
                    <a:lnTo>
                      <a:pt x="621" y="10"/>
                    </a:lnTo>
                    <a:lnTo>
                      <a:pt x="642" y="17"/>
                    </a:lnTo>
                    <a:lnTo>
                      <a:pt x="661" y="26"/>
                    </a:lnTo>
                    <a:lnTo>
                      <a:pt x="680" y="38"/>
                    </a:lnTo>
                    <a:lnTo>
                      <a:pt x="696" y="51"/>
                    </a:lnTo>
                    <a:lnTo>
                      <a:pt x="713" y="65"/>
                    </a:lnTo>
                    <a:lnTo>
                      <a:pt x="728" y="81"/>
                    </a:lnTo>
                    <a:lnTo>
                      <a:pt x="741" y="99"/>
                    </a:lnTo>
                    <a:lnTo>
                      <a:pt x="751" y="116"/>
                    </a:lnTo>
                    <a:lnTo>
                      <a:pt x="762" y="136"/>
                    </a:lnTo>
                    <a:lnTo>
                      <a:pt x="769" y="156"/>
                    </a:lnTo>
                    <a:lnTo>
                      <a:pt x="773" y="179"/>
                    </a:lnTo>
                    <a:lnTo>
                      <a:pt x="778" y="201"/>
                    </a:lnTo>
                    <a:lnTo>
                      <a:pt x="779" y="223"/>
                    </a:lnTo>
                    <a:lnTo>
                      <a:pt x="778" y="241"/>
                    </a:lnTo>
                    <a:lnTo>
                      <a:pt x="776" y="258"/>
                    </a:lnTo>
                    <a:lnTo>
                      <a:pt x="772" y="276"/>
                    </a:lnTo>
                    <a:lnTo>
                      <a:pt x="767" y="292"/>
                    </a:lnTo>
                    <a:lnTo>
                      <a:pt x="762" y="309"/>
                    </a:lnTo>
                    <a:lnTo>
                      <a:pt x="754" y="325"/>
                    </a:lnTo>
                    <a:lnTo>
                      <a:pt x="745" y="340"/>
                    </a:lnTo>
                    <a:lnTo>
                      <a:pt x="736" y="355"/>
                    </a:lnTo>
                    <a:lnTo>
                      <a:pt x="726" y="368"/>
                    </a:lnTo>
                    <a:lnTo>
                      <a:pt x="714" y="380"/>
                    </a:lnTo>
                    <a:lnTo>
                      <a:pt x="701" y="392"/>
                    </a:lnTo>
                    <a:lnTo>
                      <a:pt x="688" y="402"/>
                    </a:lnTo>
                    <a:lnTo>
                      <a:pt x="674" y="412"/>
                    </a:lnTo>
                    <a:lnTo>
                      <a:pt x="660" y="421"/>
                    </a:lnTo>
                    <a:lnTo>
                      <a:pt x="643" y="428"/>
                    </a:lnTo>
                    <a:lnTo>
                      <a:pt x="627" y="434"/>
                    </a:lnTo>
                    <a:lnTo>
                      <a:pt x="1051" y="434"/>
                    </a:lnTo>
                    <a:lnTo>
                      <a:pt x="1063" y="436"/>
                    </a:lnTo>
                    <a:lnTo>
                      <a:pt x="1073" y="439"/>
                    </a:lnTo>
                    <a:lnTo>
                      <a:pt x="1084" y="445"/>
                    </a:lnTo>
                    <a:lnTo>
                      <a:pt x="1093" y="452"/>
                    </a:lnTo>
                    <a:lnTo>
                      <a:pt x="1100" y="461"/>
                    </a:lnTo>
                    <a:lnTo>
                      <a:pt x="1106" y="471"/>
                    </a:lnTo>
                    <a:lnTo>
                      <a:pt x="1109" y="483"/>
                    </a:lnTo>
                    <a:lnTo>
                      <a:pt x="1110" y="495"/>
                    </a:lnTo>
                    <a:lnTo>
                      <a:pt x="1110" y="1484"/>
                    </a:lnTo>
                    <a:lnTo>
                      <a:pt x="1109" y="1496"/>
                    </a:lnTo>
                    <a:lnTo>
                      <a:pt x="1106" y="1508"/>
                    </a:lnTo>
                    <a:lnTo>
                      <a:pt x="1100" y="1518"/>
                    </a:lnTo>
                    <a:lnTo>
                      <a:pt x="1093" y="1527"/>
                    </a:lnTo>
                    <a:lnTo>
                      <a:pt x="1084" y="1535"/>
                    </a:lnTo>
                    <a:lnTo>
                      <a:pt x="1073" y="1540"/>
                    </a:lnTo>
                    <a:lnTo>
                      <a:pt x="1063" y="1543"/>
                    </a:lnTo>
                    <a:lnTo>
                      <a:pt x="1051" y="1545"/>
                    </a:lnTo>
                    <a:lnTo>
                      <a:pt x="59" y="1545"/>
                    </a:lnTo>
                    <a:lnTo>
                      <a:pt x="47" y="1543"/>
                    </a:lnTo>
                    <a:lnTo>
                      <a:pt x="36" y="1540"/>
                    </a:lnTo>
                    <a:lnTo>
                      <a:pt x="27" y="1535"/>
                    </a:lnTo>
                    <a:lnTo>
                      <a:pt x="18" y="1527"/>
                    </a:lnTo>
                    <a:lnTo>
                      <a:pt x="11" y="1518"/>
                    </a:lnTo>
                    <a:lnTo>
                      <a:pt x="5" y="1508"/>
                    </a:lnTo>
                    <a:lnTo>
                      <a:pt x="2" y="1496"/>
                    </a:lnTo>
                    <a:lnTo>
                      <a:pt x="0" y="1484"/>
                    </a:lnTo>
                    <a:lnTo>
                      <a:pt x="0" y="495"/>
                    </a:lnTo>
                    <a:lnTo>
                      <a:pt x="2" y="483"/>
                    </a:lnTo>
                    <a:lnTo>
                      <a:pt x="5" y="471"/>
                    </a:lnTo>
                    <a:lnTo>
                      <a:pt x="11" y="461"/>
                    </a:lnTo>
                    <a:lnTo>
                      <a:pt x="18" y="452"/>
                    </a:lnTo>
                    <a:lnTo>
                      <a:pt x="27" y="445"/>
                    </a:lnTo>
                    <a:lnTo>
                      <a:pt x="36" y="439"/>
                    </a:lnTo>
                    <a:lnTo>
                      <a:pt x="47" y="436"/>
                    </a:lnTo>
                    <a:lnTo>
                      <a:pt x="59" y="434"/>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grpSp>
          <p:nvGrpSpPr>
            <p:cNvPr id="74763" name="Group 11"/>
            <p:cNvGrpSpPr>
              <a:grpSpLocks/>
            </p:cNvGrpSpPr>
            <p:nvPr/>
          </p:nvGrpSpPr>
          <p:grpSpPr bwMode="auto">
            <a:xfrm>
              <a:off x="1821" y="1284"/>
              <a:ext cx="369" cy="515"/>
              <a:chOff x="1821" y="1284"/>
              <a:chExt cx="369" cy="515"/>
            </a:xfrm>
          </p:grpSpPr>
          <p:sp>
            <p:nvSpPr>
              <p:cNvPr id="75098" name="Freeform 12"/>
              <p:cNvSpPr>
                <a:spLocks/>
              </p:cNvSpPr>
              <p:nvPr/>
            </p:nvSpPr>
            <p:spPr bwMode="auto">
              <a:xfrm>
                <a:off x="1821"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50" y="421"/>
                    </a:lnTo>
                    <a:lnTo>
                      <a:pt x="435" y="412"/>
                    </a:lnTo>
                    <a:lnTo>
                      <a:pt x="422" y="402"/>
                    </a:lnTo>
                    <a:lnTo>
                      <a:pt x="409" y="392"/>
                    </a:lnTo>
                    <a:lnTo>
                      <a:pt x="395" y="380"/>
                    </a:lnTo>
                    <a:lnTo>
                      <a:pt x="384" y="368"/>
                    </a:lnTo>
                    <a:lnTo>
                      <a:pt x="373" y="355"/>
                    </a:lnTo>
                    <a:lnTo>
                      <a:pt x="364" y="340"/>
                    </a:lnTo>
                    <a:lnTo>
                      <a:pt x="356" y="325"/>
                    </a:lnTo>
                    <a:lnTo>
                      <a:pt x="348" y="309"/>
                    </a:lnTo>
                    <a:lnTo>
                      <a:pt x="342" y="292"/>
                    </a:lnTo>
                    <a:lnTo>
                      <a:pt x="338" y="276"/>
                    </a:lnTo>
                    <a:lnTo>
                      <a:pt x="333" y="258"/>
                    </a:lnTo>
                    <a:lnTo>
                      <a:pt x="332" y="241"/>
                    </a:lnTo>
                    <a:lnTo>
                      <a:pt x="330" y="223"/>
                    </a:lnTo>
                    <a:lnTo>
                      <a:pt x="332" y="201"/>
                    </a:lnTo>
                    <a:lnTo>
                      <a:pt x="336" y="179"/>
                    </a:lnTo>
                    <a:lnTo>
                      <a:pt x="341" y="156"/>
                    </a:lnTo>
                    <a:lnTo>
                      <a:pt x="348" y="136"/>
                    </a:lnTo>
                    <a:lnTo>
                      <a:pt x="358" y="116"/>
                    </a:lnTo>
                    <a:lnTo>
                      <a:pt x="369" y="99"/>
                    </a:lnTo>
                    <a:lnTo>
                      <a:pt x="382" y="81"/>
                    </a:lnTo>
                    <a:lnTo>
                      <a:pt x="397" y="65"/>
                    </a:lnTo>
                    <a:lnTo>
                      <a:pt x="413" y="51"/>
                    </a:lnTo>
                    <a:lnTo>
                      <a:pt x="429" y="38"/>
                    </a:lnTo>
                    <a:lnTo>
                      <a:pt x="448" y="26"/>
                    </a:lnTo>
                    <a:lnTo>
                      <a:pt x="468" y="17"/>
                    </a:lnTo>
                    <a:lnTo>
                      <a:pt x="488" y="10"/>
                    </a:lnTo>
                    <a:lnTo>
                      <a:pt x="509" y="4"/>
                    </a:lnTo>
                    <a:lnTo>
                      <a:pt x="531" y="1"/>
                    </a:lnTo>
                    <a:lnTo>
                      <a:pt x="555" y="0"/>
                    </a:lnTo>
                    <a:lnTo>
                      <a:pt x="577" y="1"/>
                    </a:lnTo>
                    <a:lnTo>
                      <a:pt x="599" y="4"/>
                    </a:lnTo>
                    <a:lnTo>
                      <a:pt x="619" y="10"/>
                    </a:lnTo>
                    <a:lnTo>
                      <a:pt x="640" y="17"/>
                    </a:lnTo>
                    <a:lnTo>
                      <a:pt x="659" y="26"/>
                    </a:lnTo>
                    <a:lnTo>
                      <a:pt x="678" y="38"/>
                    </a:lnTo>
                    <a:lnTo>
                      <a:pt x="695" y="51"/>
                    </a:lnTo>
                    <a:lnTo>
                      <a:pt x="711" y="65"/>
                    </a:lnTo>
                    <a:lnTo>
                      <a:pt x="726" y="81"/>
                    </a:lnTo>
                    <a:lnTo>
                      <a:pt x="739" y="99"/>
                    </a:lnTo>
                    <a:lnTo>
                      <a:pt x="749" y="116"/>
                    </a:lnTo>
                    <a:lnTo>
                      <a:pt x="760" y="136"/>
                    </a:lnTo>
                    <a:lnTo>
                      <a:pt x="767" y="156"/>
                    </a:lnTo>
                    <a:lnTo>
                      <a:pt x="771" y="179"/>
                    </a:lnTo>
                    <a:lnTo>
                      <a:pt x="776" y="201"/>
                    </a:lnTo>
                    <a:lnTo>
                      <a:pt x="777" y="223"/>
                    </a:lnTo>
                    <a:lnTo>
                      <a:pt x="776" y="241"/>
                    </a:lnTo>
                    <a:lnTo>
                      <a:pt x="774" y="258"/>
                    </a:lnTo>
                    <a:lnTo>
                      <a:pt x="770" y="276"/>
                    </a:lnTo>
                    <a:lnTo>
                      <a:pt x="765" y="292"/>
                    </a:lnTo>
                    <a:lnTo>
                      <a:pt x="760" y="309"/>
                    </a:lnTo>
                    <a:lnTo>
                      <a:pt x="752" y="325"/>
                    </a:lnTo>
                    <a:lnTo>
                      <a:pt x="743" y="340"/>
                    </a:lnTo>
                    <a:lnTo>
                      <a:pt x="734" y="355"/>
                    </a:lnTo>
                    <a:lnTo>
                      <a:pt x="724" y="368"/>
                    </a:lnTo>
                    <a:lnTo>
                      <a:pt x="712" y="380"/>
                    </a:lnTo>
                    <a:lnTo>
                      <a:pt x="699" y="392"/>
                    </a:lnTo>
                    <a:lnTo>
                      <a:pt x="686" y="402"/>
                    </a:lnTo>
                    <a:lnTo>
                      <a:pt x="673" y="412"/>
                    </a:lnTo>
                    <a:lnTo>
                      <a:pt x="658" y="421"/>
                    </a:lnTo>
                    <a:lnTo>
                      <a:pt x="642" y="428"/>
                    </a:lnTo>
                    <a:lnTo>
                      <a:pt x="625" y="434"/>
                    </a:lnTo>
                    <a:lnTo>
                      <a:pt x="1049" y="434"/>
                    </a:lnTo>
                    <a:lnTo>
                      <a:pt x="1060" y="436"/>
                    </a:lnTo>
                    <a:lnTo>
                      <a:pt x="1071" y="439"/>
                    </a:lnTo>
                    <a:lnTo>
                      <a:pt x="1081" y="445"/>
                    </a:lnTo>
                    <a:lnTo>
                      <a:pt x="1090" y="452"/>
                    </a:lnTo>
                    <a:lnTo>
                      <a:pt x="1097" y="461"/>
                    </a:lnTo>
                    <a:lnTo>
                      <a:pt x="1103" y="471"/>
                    </a:lnTo>
                    <a:lnTo>
                      <a:pt x="1106" y="483"/>
                    </a:lnTo>
                    <a:lnTo>
                      <a:pt x="1107" y="495"/>
                    </a:lnTo>
                    <a:lnTo>
                      <a:pt x="1107" y="1484"/>
                    </a:lnTo>
                    <a:lnTo>
                      <a:pt x="1106" y="1496"/>
                    </a:lnTo>
                    <a:lnTo>
                      <a:pt x="1103" y="1508"/>
                    </a:lnTo>
                    <a:lnTo>
                      <a:pt x="1097" y="1518"/>
                    </a:lnTo>
                    <a:lnTo>
                      <a:pt x="1090" y="1527"/>
                    </a:lnTo>
                    <a:lnTo>
                      <a:pt x="1081" y="1535"/>
                    </a:lnTo>
                    <a:lnTo>
                      <a:pt x="1071" y="1540"/>
                    </a:lnTo>
                    <a:lnTo>
                      <a:pt x="1060" y="1543"/>
                    </a:lnTo>
                    <a:lnTo>
                      <a:pt x="1049" y="1545"/>
                    </a:lnTo>
                    <a:lnTo>
                      <a:pt x="59" y="1545"/>
                    </a:lnTo>
                    <a:lnTo>
                      <a:pt x="47" y="1543"/>
                    </a:lnTo>
                    <a:lnTo>
                      <a:pt x="36" y="1540"/>
                    </a:lnTo>
                    <a:lnTo>
                      <a:pt x="27" y="1535"/>
                    </a:lnTo>
                    <a:lnTo>
                      <a:pt x="18" y="1527"/>
                    </a:lnTo>
                    <a:lnTo>
                      <a:pt x="11" y="1518"/>
                    </a:lnTo>
                    <a:lnTo>
                      <a:pt x="5" y="1508"/>
                    </a:lnTo>
                    <a:lnTo>
                      <a:pt x="2" y="1496"/>
                    </a:lnTo>
                    <a:lnTo>
                      <a:pt x="0" y="1484"/>
                    </a:lnTo>
                    <a:lnTo>
                      <a:pt x="0" y="495"/>
                    </a:lnTo>
                    <a:lnTo>
                      <a:pt x="2" y="483"/>
                    </a:lnTo>
                    <a:lnTo>
                      <a:pt x="5" y="471"/>
                    </a:lnTo>
                    <a:lnTo>
                      <a:pt x="11" y="461"/>
                    </a:lnTo>
                    <a:lnTo>
                      <a:pt x="18" y="452"/>
                    </a:lnTo>
                    <a:lnTo>
                      <a:pt x="27" y="445"/>
                    </a:lnTo>
                    <a:lnTo>
                      <a:pt x="36" y="439"/>
                    </a:lnTo>
                    <a:lnTo>
                      <a:pt x="47" y="436"/>
                    </a:lnTo>
                    <a:lnTo>
                      <a:pt x="59" y="43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5099" name="Freeform 13"/>
              <p:cNvSpPr>
                <a:spLocks/>
              </p:cNvSpPr>
              <p:nvPr/>
            </p:nvSpPr>
            <p:spPr bwMode="auto">
              <a:xfrm>
                <a:off x="1821"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50" y="421"/>
                    </a:lnTo>
                    <a:lnTo>
                      <a:pt x="435" y="412"/>
                    </a:lnTo>
                    <a:lnTo>
                      <a:pt x="422" y="402"/>
                    </a:lnTo>
                    <a:lnTo>
                      <a:pt x="409" y="392"/>
                    </a:lnTo>
                    <a:lnTo>
                      <a:pt x="395" y="380"/>
                    </a:lnTo>
                    <a:lnTo>
                      <a:pt x="384" y="368"/>
                    </a:lnTo>
                    <a:lnTo>
                      <a:pt x="373" y="355"/>
                    </a:lnTo>
                    <a:lnTo>
                      <a:pt x="364" y="340"/>
                    </a:lnTo>
                    <a:lnTo>
                      <a:pt x="356" y="325"/>
                    </a:lnTo>
                    <a:lnTo>
                      <a:pt x="348" y="309"/>
                    </a:lnTo>
                    <a:lnTo>
                      <a:pt x="342" y="292"/>
                    </a:lnTo>
                    <a:lnTo>
                      <a:pt x="338" y="276"/>
                    </a:lnTo>
                    <a:lnTo>
                      <a:pt x="333" y="258"/>
                    </a:lnTo>
                    <a:lnTo>
                      <a:pt x="332" y="241"/>
                    </a:lnTo>
                    <a:lnTo>
                      <a:pt x="330" y="223"/>
                    </a:lnTo>
                    <a:lnTo>
                      <a:pt x="332" y="201"/>
                    </a:lnTo>
                    <a:lnTo>
                      <a:pt x="336" y="179"/>
                    </a:lnTo>
                    <a:lnTo>
                      <a:pt x="341" y="156"/>
                    </a:lnTo>
                    <a:lnTo>
                      <a:pt x="348" y="136"/>
                    </a:lnTo>
                    <a:lnTo>
                      <a:pt x="358" y="116"/>
                    </a:lnTo>
                    <a:lnTo>
                      <a:pt x="369" y="99"/>
                    </a:lnTo>
                    <a:lnTo>
                      <a:pt x="382" y="81"/>
                    </a:lnTo>
                    <a:lnTo>
                      <a:pt x="397" y="65"/>
                    </a:lnTo>
                    <a:lnTo>
                      <a:pt x="413" y="51"/>
                    </a:lnTo>
                    <a:lnTo>
                      <a:pt x="429" y="38"/>
                    </a:lnTo>
                    <a:lnTo>
                      <a:pt x="448" y="26"/>
                    </a:lnTo>
                    <a:lnTo>
                      <a:pt x="468" y="17"/>
                    </a:lnTo>
                    <a:lnTo>
                      <a:pt x="488" y="10"/>
                    </a:lnTo>
                    <a:lnTo>
                      <a:pt x="509" y="4"/>
                    </a:lnTo>
                    <a:lnTo>
                      <a:pt x="531" y="1"/>
                    </a:lnTo>
                    <a:lnTo>
                      <a:pt x="555" y="0"/>
                    </a:lnTo>
                    <a:lnTo>
                      <a:pt x="577" y="1"/>
                    </a:lnTo>
                    <a:lnTo>
                      <a:pt x="599" y="4"/>
                    </a:lnTo>
                    <a:lnTo>
                      <a:pt x="619" y="10"/>
                    </a:lnTo>
                    <a:lnTo>
                      <a:pt x="640" y="17"/>
                    </a:lnTo>
                    <a:lnTo>
                      <a:pt x="659" y="26"/>
                    </a:lnTo>
                    <a:lnTo>
                      <a:pt x="678" y="38"/>
                    </a:lnTo>
                    <a:lnTo>
                      <a:pt x="695" y="51"/>
                    </a:lnTo>
                    <a:lnTo>
                      <a:pt x="711" y="65"/>
                    </a:lnTo>
                    <a:lnTo>
                      <a:pt x="726" y="81"/>
                    </a:lnTo>
                    <a:lnTo>
                      <a:pt x="739" y="99"/>
                    </a:lnTo>
                    <a:lnTo>
                      <a:pt x="749" y="116"/>
                    </a:lnTo>
                    <a:lnTo>
                      <a:pt x="760" y="136"/>
                    </a:lnTo>
                    <a:lnTo>
                      <a:pt x="767" y="156"/>
                    </a:lnTo>
                    <a:lnTo>
                      <a:pt x="771" y="179"/>
                    </a:lnTo>
                    <a:lnTo>
                      <a:pt x="776" y="201"/>
                    </a:lnTo>
                    <a:lnTo>
                      <a:pt x="777" y="223"/>
                    </a:lnTo>
                    <a:lnTo>
                      <a:pt x="776" y="241"/>
                    </a:lnTo>
                    <a:lnTo>
                      <a:pt x="774" y="258"/>
                    </a:lnTo>
                    <a:lnTo>
                      <a:pt x="770" y="276"/>
                    </a:lnTo>
                    <a:lnTo>
                      <a:pt x="765" y="292"/>
                    </a:lnTo>
                    <a:lnTo>
                      <a:pt x="760" y="309"/>
                    </a:lnTo>
                    <a:lnTo>
                      <a:pt x="752" y="325"/>
                    </a:lnTo>
                    <a:lnTo>
                      <a:pt x="743" y="340"/>
                    </a:lnTo>
                    <a:lnTo>
                      <a:pt x="734" y="355"/>
                    </a:lnTo>
                    <a:lnTo>
                      <a:pt x="724" y="368"/>
                    </a:lnTo>
                    <a:lnTo>
                      <a:pt x="712" y="380"/>
                    </a:lnTo>
                    <a:lnTo>
                      <a:pt x="699" y="392"/>
                    </a:lnTo>
                    <a:lnTo>
                      <a:pt x="686" y="402"/>
                    </a:lnTo>
                    <a:lnTo>
                      <a:pt x="673" y="412"/>
                    </a:lnTo>
                    <a:lnTo>
                      <a:pt x="658" y="421"/>
                    </a:lnTo>
                    <a:lnTo>
                      <a:pt x="642" y="428"/>
                    </a:lnTo>
                    <a:lnTo>
                      <a:pt x="625" y="434"/>
                    </a:lnTo>
                    <a:lnTo>
                      <a:pt x="1049" y="434"/>
                    </a:lnTo>
                    <a:lnTo>
                      <a:pt x="1060" y="436"/>
                    </a:lnTo>
                    <a:lnTo>
                      <a:pt x="1071" y="439"/>
                    </a:lnTo>
                    <a:lnTo>
                      <a:pt x="1081" y="445"/>
                    </a:lnTo>
                    <a:lnTo>
                      <a:pt x="1090" y="452"/>
                    </a:lnTo>
                    <a:lnTo>
                      <a:pt x="1097" y="461"/>
                    </a:lnTo>
                    <a:lnTo>
                      <a:pt x="1103" y="471"/>
                    </a:lnTo>
                    <a:lnTo>
                      <a:pt x="1106" y="483"/>
                    </a:lnTo>
                    <a:lnTo>
                      <a:pt x="1107" y="495"/>
                    </a:lnTo>
                    <a:lnTo>
                      <a:pt x="1107" y="1484"/>
                    </a:lnTo>
                    <a:lnTo>
                      <a:pt x="1106" y="1496"/>
                    </a:lnTo>
                    <a:lnTo>
                      <a:pt x="1103" y="1508"/>
                    </a:lnTo>
                    <a:lnTo>
                      <a:pt x="1097" y="1518"/>
                    </a:lnTo>
                    <a:lnTo>
                      <a:pt x="1090" y="1527"/>
                    </a:lnTo>
                    <a:lnTo>
                      <a:pt x="1081" y="1535"/>
                    </a:lnTo>
                    <a:lnTo>
                      <a:pt x="1071" y="1540"/>
                    </a:lnTo>
                    <a:lnTo>
                      <a:pt x="1060" y="1543"/>
                    </a:lnTo>
                    <a:lnTo>
                      <a:pt x="1049" y="1545"/>
                    </a:lnTo>
                    <a:lnTo>
                      <a:pt x="59" y="1545"/>
                    </a:lnTo>
                    <a:lnTo>
                      <a:pt x="47" y="1543"/>
                    </a:lnTo>
                    <a:lnTo>
                      <a:pt x="36" y="1540"/>
                    </a:lnTo>
                    <a:lnTo>
                      <a:pt x="27" y="1535"/>
                    </a:lnTo>
                    <a:lnTo>
                      <a:pt x="18" y="1527"/>
                    </a:lnTo>
                    <a:lnTo>
                      <a:pt x="11" y="1518"/>
                    </a:lnTo>
                    <a:lnTo>
                      <a:pt x="5" y="1508"/>
                    </a:lnTo>
                    <a:lnTo>
                      <a:pt x="2" y="1496"/>
                    </a:lnTo>
                    <a:lnTo>
                      <a:pt x="0" y="1484"/>
                    </a:lnTo>
                    <a:lnTo>
                      <a:pt x="0" y="495"/>
                    </a:lnTo>
                    <a:lnTo>
                      <a:pt x="2" y="483"/>
                    </a:lnTo>
                    <a:lnTo>
                      <a:pt x="5" y="471"/>
                    </a:lnTo>
                    <a:lnTo>
                      <a:pt x="11" y="461"/>
                    </a:lnTo>
                    <a:lnTo>
                      <a:pt x="18" y="452"/>
                    </a:lnTo>
                    <a:lnTo>
                      <a:pt x="27" y="445"/>
                    </a:lnTo>
                    <a:lnTo>
                      <a:pt x="36" y="439"/>
                    </a:lnTo>
                    <a:lnTo>
                      <a:pt x="47" y="436"/>
                    </a:lnTo>
                    <a:lnTo>
                      <a:pt x="59" y="434"/>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grpSp>
          <p:nvGrpSpPr>
            <p:cNvPr id="74764" name="Group 14"/>
            <p:cNvGrpSpPr>
              <a:grpSpLocks/>
            </p:cNvGrpSpPr>
            <p:nvPr/>
          </p:nvGrpSpPr>
          <p:grpSpPr bwMode="auto">
            <a:xfrm>
              <a:off x="2352" y="1284"/>
              <a:ext cx="370" cy="515"/>
              <a:chOff x="2352" y="1284"/>
              <a:chExt cx="370" cy="515"/>
            </a:xfrm>
          </p:grpSpPr>
          <p:sp>
            <p:nvSpPr>
              <p:cNvPr id="75096" name="Freeform 15"/>
              <p:cNvSpPr>
                <a:spLocks/>
              </p:cNvSpPr>
              <p:nvPr/>
            </p:nvSpPr>
            <p:spPr bwMode="auto">
              <a:xfrm>
                <a:off x="2352" y="1284"/>
                <a:ext cx="370" cy="515"/>
              </a:xfrm>
              <a:custGeom>
                <a:avLst/>
                <a:gdLst>
                  <a:gd name="T0" fmla="*/ 0 w 1110"/>
                  <a:gd name="T1" fmla="*/ 0 h 1545"/>
                  <a:gd name="T2" fmla="*/ 0 w 1110"/>
                  <a:gd name="T3" fmla="*/ 0 h 1545"/>
                  <a:gd name="T4" fmla="*/ 0 w 1110"/>
                  <a:gd name="T5" fmla="*/ 0 h 1545"/>
                  <a:gd name="T6" fmla="*/ 0 w 1110"/>
                  <a:gd name="T7" fmla="*/ 0 h 1545"/>
                  <a:gd name="T8" fmla="*/ 0 w 1110"/>
                  <a:gd name="T9" fmla="*/ 0 h 1545"/>
                  <a:gd name="T10" fmla="*/ 0 w 1110"/>
                  <a:gd name="T11" fmla="*/ 0 h 1545"/>
                  <a:gd name="T12" fmla="*/ 0 w 1110"/>
                  <a:gd name="T13" fmla="*/ 0 h 1545"/>
                  <a:gd name="T14" fmla="*/ 0 w 1110"/>
                  <a:gd name="T15" fmla="*/ 0 h 1545"/>
                  <a:gd name="T16" fmla="*/ 0 w 1110"/>
                  <a:gd name="T17" fmla="*/ 0 h 1545"/>
                  <a:gd name="T18" fmla="*/ 0 w 1110"/>
                  <a:gd name="T19" fmla="*/ 0 h 1545"/>
                  <a:gd name="T20" fmla="*/ 0 w 1110"/>
                  <a:gd name="T21" fmla="*/ 0 h 1545"/>
                  <a:gd name="T22" fmla="*/ 0 w 1110"/>
                  <a:gd name="T23" fmla="*/ 0 h 1545"/>
                  <a:gd name="T24" fmla="*/ 0 w 1110"/>
                  <a:gd name="T25" fmla="*/ 0 h 1545"/>
                  <a:gd name="T26" fmla="*/ 0 w 1110"/>
                  <a:gd name="T27" fmla="*/ 0 h 1545"/>
                  <a:gd name="T28" fmla="*/ 0 w 1110"/>
                  <a:gd name="T29" fmla="*/ 0 h 1545"/>
                  <a:gd name="T30" fmla="*/ 0 w 1110"/>
                  <a:gd name="T31" fmla="*/ 0 h 1545"/>
                  <a:gd name="T32" fmla="*/ 0 w 1110"/>
                  <a:gd name="T33" fmla="*/ 0 h 1545"/>
                  <a:gd name="T34" fmla="*/ 0 w 1110"/>
                  <a:gd name="T35" fmla="*/ 0 h 1545"/>
                  <a:gd name="T36" fmla="*/ 0 w 1110"/>
                  <a:gd name="T37" fmla="*/ 0 h 1545"/>
                  <a:gd name="T38" fmla="*/ 0 w 1110"/>
                  <a:gd name="T39" fmla="*/ 0 h 1545"/>
                  <a:gd name="T40" fmla="*/ 0 w 1110"/>
                  <a:gd name="T41" fmla="*/ 0 h 1545"/>
                  <a:gd name="T42" fmla="*/ 0 w 1110"/>
                  <a:gd name="T43" fmla="*/ 0 h 1545"/>
                  <a:gd name="T44" fmla="*/ 0 w 1110"/>
                  <a:gd name="T45" fmla="*/ 0 h 1545"/>
                  <a:gd name="T46" fmla="*/ 0 w 1110"/>
                  <a:gd name="T47" fmla="*/ 0 h 1545"/>
                  <a:gd name="T48" fmla="*/ 0 w 1110"/>
                  <a:gd name="T49" fmla="*/ 0 h 1545"/>
                  <a:gd name="T50" fmla="*/ 0 w 1110"/>
                  <a:gd name="T51" fmla="*/ 0 h 1545"/>
                  <a:gd name="T52" fmla="*/ 0 w 1110"/>
                  <a:gd name="T53" fmla="*/ 0 h 1545"/>
                  <a:gd name="T54" fmla="*/ 0 w 1110"/>
                  <a:gd name="T55" fmla="*/ 0 h 1545"/>
                  <a:gd name="T56" fmla="*/ 0 w 1110"/>
                  <a:gd name="T57" fmla="*/ 0 h 1545"/>
                  <a:gd name="T58" fmla="*/ 0 w 1110"/>
                  <a:gd name="T59" fmla="*/ 0 h 1545"/>
                  <a:gd name="T60" fmla="*/ 0 w 1110"/>
                  <a:gd name="T61" fmla="*/ 0 h 1545"/>
                  <a:gd name="T62" fmla="*/ 0 w 1110"/>
                  <a:gd name="T63" fmla="*/ 0 h 1545"/>
                  <a:gd name="T64" fmla="*/ 0 w 1110"/>
                  <a:gd name="T65" fmla="*/ 0 h 1545"/>
                  <a:gd name="T66" fmla="*/ 0 w 1110"/>
                  <a:gd name="T67" fmla="*/ 0 h 1545"/>
                  <a:gd name="T68" fmla="*/ 0 w 1110"/>
                  <a:gd name="T69" fmla="*/ 0 h 1545"/>
                  <a:gd name="T70" fmla="*/ 0 w 1110"/>
                  <a:gd name="T71" fmla="*/ 0 h 1545"/>
                  <a:gd name="T72" fmla="*/ 0 w 1110"/>
                  <a:gd name="T73" fmla="*/ 0 h 1545"/>
                  <a:gd name="T74" fmla="*/ 0 w 1110"/>
                  <a:gd name="T75" fmla="*/ 0 h 1545"/>
                  <a:gd name="T76" fmla="*/ 0 w 1110"/>
                  <a:gd name="T77" fmla="*/ 0 h 1545"/>
                  <a:gd name="T78" fmla="*/ 0 w 1110"/>
                  <a:gd name="T79" fmla="*/ 0 h 1545"/>
                  <a:gd name="T80" fmla="*/ 0 w 1110"/>
                  <a:gd name="T81" fmla="*/ 0 h 1545"/>
                  <a:gd name="T82" fmla="*/ 0 w 1110"/>
                  <a:gd name="T83" fmla="*/ 0 h 1545"/>
                  <a:gd name="T84" fmla="*/ 0 w 1110"/>
                  <a:gd name="T85" fmla="*/ 0 h 1545"/>
                  <a:gd name="T86" fmla="*/ 0 w 1110"/>
                  <a:gd name="T87" fmla="*/ 0 h 1545"/>
                  <a:gd name="T88" fmla="*/ 0 w 1110"/>
                  <a:gd name="T89" fmla="*/ 0 h 1545"/>
                  <a:gd name="T90" fmla="*/ 0 w 1110"/>
                  <a:gd name="T91" fmla="*/ 0 h 1545"/>
                  <a:gd name="T92" fmla="*/ 0 w 1110"/>
                  <a:gd name="T93" fmla="*/ 0 h 1545"/>
                  <a:gd name="T94" fmla="*/ 0 w 1110"/>
                  <a:gd name="T95" fmla="*/ 0 h 1545"/>
                  <a:gd name="T96" fmla="*/ 0 w 1110"/>
                  <a:gd name="T97" fmla="*/ 0 h 1545"/>
                  <a:gd name="T98" fmla="*/ 0 w 1110"/>
                  <a:gd name="T99" fmla="*/ 0 h 1545"/>
                  <a:gd name="T100" fmla="*/ 0 w 1110"/>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10" h="1545">
                    <a:moveTo>
                      <a:pt x="59" y="434"/>
                    </a:moveTo>
                    <a:lnTo>
                      <a:pt x="483" y="434"/>
                    </a:lnTo>
                    <a:lnTo>
                      <a:pt x="467" y="428"/>
                    </a:lnTo>
                    <a:lnTo>
                      <a:pt x="451" y="421"/>
                    </a:lnTo>
                    <a:lnTo>
                      <a:pt x="436" y="412"/>
                    </a:lnTo>
                    <a:lnTo>
                      <a:pt x="423" y="402"/>
                    </a:lnTo>
                    <a:lnTo>
                      <a:pt x="410" y="392"/>
                    </a:lnTo>
                    <a:lnTo>
                      <a:pt x="396" y="380"/>
                    </a:lnTo>
                    <a:lnTo>
                      <a:pt x="384" y="368"/>
                    </a:lnTo>
                    <a:lnTo>
                      <a:pt x="374" y="355"/>
                    </a:lnTo>
                    <a:lnTo>
                      <a:pt x="365" y="340"/>
                    </a:lnTo>
                    <a:lnTo>
                      <a:pt x="356" y="325"/>
                    </a:lnTo>
                    <a:lnTo>
                      <a:pt x="349" y="309"/>
                    </a:lnTo>
                    <a:lnTo>
                      <a:pt x="343" y="292"/>
                    </a:lnTo>
                    <a:lnTo>
                      <a:pt x="339" y="276"/>
                    </a:lnTo>
                    <a:lnTo>
                      <a:pt x="334" y="258"/>
                    </a:lnTo>
                    <a:lnTo>
                      <a:pt x="333" y="241"/>
                    </a:lnTo>
                    <a:lnTo>
                      <a:pt x="331" y="223"/>
                    </a:lnTo>
                    <a:lnTo>
                      <a:pt x="333" y="201"/>
                    </a:lnTo>
                    <a:lnTo>
                      <a:pt x="337" y="179"/>
                    </a:lnTo>
                    <a:lnTo>
                      <a:pt x="342" y="156"/>
                    </a:lnTo>
                    <a:lnTo>
                      <a:pt x="349" y="136"/>
                    </a:lnTo>
                    <a:lnTo>
                      <a:pt x="359" y="116"/>
                    </a:lnTo>
                    <a:lnTo>
                      <a:pt x="370" y="99"/>
                    </a:lnTo>
                    <a:lnTo>
                      <a:pt x="383" y="81"/>
                    </a:lnTo>
                    <a:lnTo>
                      <a:pt x="398" y="65"/>
                    </a:lnTo>
                    <a:lnTo>
                      <a:pt x="414" y="51"/>
                    </a:lnTo>
                    <a:lnTo>
                      <a:pt x="430" y="38"/>
                    </a:lnTo>
                    <a:lnTo>
                      <a:pt x="449" y="26"/>
                    </a:lnTo>
                    <a:lnTo>
                      <a:pt x="469" y="17"/>
                    </a:lnTo>
                    <a:lnTo>
                      <a:pt x="489" y="10"/>
                    </a:lnTo>
                    <a:lnTo>
                      <a:pt x="510" y="4"/>
                    </a:lnTo>
                    <a:lnTo>
                      <a:pt x="532" y="1"/>
                    </a:lnTo>
                    <a:lnTo>
                      <a:pt x="556" y="0"/>
                    </a:lnTo>
                    <a:lnTo>
                      <a:pt x="578" y="1"/>
                    </a:lnTo>
                    <a:lnTo>
                      <a:pt x="600" y="4"/>
                    </a:lnTo>
                    <a:lnTo>
                      <a:pt x="621" y="10"/>
                    </a:lnTo>
                    <a:lnTo>
                      <a:pt x="642" y="17"/>
                    </a:lnTo>
                    <a:lnTo>
                      <a:pt x="661" y="26"/>
                    </a:lnTo>
                    <a:lnTo>
                      <a:pt x="680" y="38"/>
                    </a:lnTo>
                    <a:lnTo>
                      <a:pt x="696" y="51"/>
                    </a:lnTo>
                    <a:lnTo>
                      <a:pt x="713" y="65"/>
                    </a:lnTo>
                    <a:lnTo>
                      <a:pt x="727" y="81"/>
                    </a:lnTo>
                    <a:lnTo>
                      <a:pt x="741" y="99"/>
                    </a:lnTo>
                    <a:lnTo>
                      <a:pt x="751" y="116"/>
                    </a:lnTo>
                    <a:lnTo>
                      <a:pt x="761" y="136"/>
                    </a:lnTo>
                    <a:lnTo>
                      <a:pt x="769" y="156"/>
                    </a:lnTo>
                    <a:lnTo>
                      <a:pt x="773" y="179"/>
                    </a:lnTo>
                    <a:lnTo>
                      <a:pt x="778" y="201"/>
                    </a:lnTo>
                    <a:lnTo>
                      <a:pt x="779" y="223"/>
                    </a:lnTo>
                    <a:lnTo>
                      <a:pt x="778" y="241"/>
                    </a:lnTo>
                    <a:lnTo>
                      <a:pt x="776" y="258"/>
                    </a:lnTo>
                    <a:lnTo>
                      <a:pt x="772" y="276"/>
                    </a:lnTo>
                    <a:lnTo>
                      <a:pt x="767" y="292"/>
                    </a:lnTo>
                    <a:lnTo>
                      <a:pt x="761" y="309"/>
                    </a:lnTo>
                    <a:lnTo>
                      <a:pt x="754" y="325"/>
                    </a:lnTo>
                    <a:lnTo>
                      <a:pt x="745" y="340"/>
                    </a:lnTo>
                    <a:lnTo>
                      <a:pt x="736" y="355"/>
                    </a:lnTo>
                    <a:lnTo>
                      <a:pt x="726" y="368"/>
                    </a:lnTo>
                    <a:lnTo>
                      <a:pt x="714" y="380"/>
                    </a:lnTo>
                    <a:lnTo>
                      <a:pt x="701" y="392"/>
                    </a:lnTo>
                    <a:lnTo>
                      <a:pt x="687" y="402"/>
                    </a:lnTo>
                    <a:lnTo>
                      <a:pt x="674" y="412"/>
                    </a:lnTo>
                    <a:lnTo>
                      <a:pt x="659" y="421"/>
                    </a:lnTo>
                    <a:lnTo>
                      <a:pt x="643" y="428"/>
                    </a:lnTo>
                    <a:lnTo>
                      <a:pt x="627" y="434"/>
                    </a:lnTo>
                    <a:lnTo>
                      <a:pt x="1051" y="434"/>
                    </a:lnTo>
                    <a:lnTo>
                      <a:pt x="1063" y="436"/>
                    </a:lnTo>
                    <a:lnTo>
                      <a:pt x="1073" y="439"/>
                    </a:lnTo>
                    <a:lnTo>
                      <a:pt x="1084" y="445"/>
                    </a:lnTo>
                    <a:lnTo>
                      <a:pt x="1093" y="452"/>
                    </a:lnTo>
                    <a:lnTo>
                      <a:pt x="1100" y="461"/>
                    </a:lnTo>
                    <a:lnTo>
                      <a:pt x="1106" y="471"/>
                    </a:lnTo>
                    <a:lnTo>
                      <a:pt x="1109" y="483"/>
                    </a:lnTo>
                    <a:lnTo>
                      <a:pt x="1110" y="495"/>
                    </a:lnTo>
                    <a:lnTo>
                      <a:pt x="1110" y="1484"/>
                    </a:lnTo>
                    <a:lnTo>
                      <a:pt x="1109" y="1496"/>
                    </a:lnTo>
                    <a:lnTo>
                      <a:pt x="1106" y="1508"/>
                    </a:lnTo>
                    <a:lnTo>
                      <a:pt x="1100" y="1518"/>
                    </a:lnTo>
                    <a:lnTo>
                      <a:pt x="1093" y="1527"/>
                    </a:lnTo>
                    <a:lnTo>
                      <a:pt x="1084" y="1535"/>
                    </a:lnTo>
                    <a:lnTo>
                      <a:pt x="1073" y="1540"/>
                    </a:lnTo>
                    <a:lnTo>
                      <a:pt x="1063" y="1543"/>
                    </a:lnTo>
                    <a:lnTo>
                      <a:pt x="1051" y="1545"/>
                    </a:lnTo>
                    <a:lnTo>
                      <a:pt x="59" y="1545"/>
                    </a:lnTo>
                    <a:lnTo>
                      <a:pt x="47" y="1543"/>
                    </a:lnTo>
                    <a:lnTo>
                      <a:pt x="36" y="1540"/>
                    </a:lnTo>
                    <a:lnTo>
                      <a:pt x="27" y="1535"/>
                    </a:lnTo>
                    <a:lnTo>
                      <a:pt x="18" y="1527"/>
                    </a:lnTo>
                    <a:lnTo>
                      <a:pt x="10" y="1518"/>
                    </a:lnTo>
                    <a:lnTo>
                      <a:pt x="4" y="1508"/>
                    </a:lnTo>
                    <a:lnTo>
                      <a:pt x="2" y="1496"/>
                    </a:lnTo>
                    <a:lnTo>
                      <a:pt x="0" y="1484"/>
                    </a:lnTo>
                    <a:lnTo>
                      <a:pt x="0" y="495"/>
                    </a:lnTo>
                    <a:lnTo>
                      <a:pt x="2" y="483"/>
                    </a:lnTo>
                    <a:lnTo>
                      <a:pt x="4" y="471"/>
                    </a:lnTo>
                    <a:lnTo>
                      <a:pt x="10" y="461"/>
                    </a:lnTo>
                    <a:lnTo>
                      <a:pt x="18" y="452"/>
                    </a:lnTo>
                    <a:lnTo>
                      <a:pt x="27" y="445"/>
                    </a:lnTo>
                    <a:lnTo>
                      <a:pt x="36" y="439"/>
                    </a:lnTo>
                    <a:lnTo>
                      <a:pt x="47" y="436"/>
                    </a:lnTo>
                    <a:lnTo>
                      <a:pt x="59" y="43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5097" name="Freeform 16"/>
              <p:cNvSpPr>
                <a:spLocks/>
              </p:cNvSpPr>
              <p:nvPr/>
            </p:nvSpPr>
            <p:spPr bwMode="auto">
              <a:xfrm>
                <a:off x="2352" y="1284"/>
                <a:ext cx="370" cy="515"/>
              </a:xfrm>
              <a:custGeom>
                <a:avLst/>
                <a:gdLst>
                  <a:gd name="T0" fmla="*/ 0 w 1110"/>
                  <a:gd name="T1" fmla="*/ 0 h 1545"/>
                  <a:gd name="T2" fmla="*/ 0 w 1110"/>
                  <a:gd name="T3" fmla="*/ 0 h 1545"/>
                  <a:gd name="T4" fmla="*/ 0 w 1110"/>
                  <a:gd name="T5" fmla="*/ 0 h 1545"/>
                  <a:gd name="T6" fmla="*/ 0 w 1110"/>
                  <a:gd name="T7" fmla="*/ 0 h 1545"/>
                  <a:gd name="T8" fmla="*/ 0 w 1110"/>
                  <a:gd name="T9" fmla="*/ 0 h 1545"/>
                  <a:gd name="T10" fmla="*/ 0 w 1110"/>
                  <a:gd name="T11" fmla="*/ 0 h 1545"/>
                  <a:gd name="T12" fmla="*/ 0 w 1110"/>
                  <a:gd name="T13" fmla="*/ 0 h 1545"/>
                  <a:gd name="T14" fmla="*/ 0 w 1110"/>
                  <a:gd name="T15" fmla="*/ 0 h 1545"/>
                  <a:gd name="T16" fmla="*/ 0 w 1110"/>
                  <a:gd name="T17" fmla="*/ 0 h 1545"/>
                  <a:gd name="T18" fmla="*/ 0 w 1110"/>
                  <a:gd name="T19" fmla="*/ 0 h 1545"/>
                  <a:gd name="T20" fmla="*/ 0 w 1110"/>
                  <a:gd name="T21" fmla="*/ 0 h 1545"/>
                  <a:gd name="T22" fmla="*/ 0 w 1110"/>
                  <a:gd name="T23" fmla="*/ 0 h 1545"/>
                  <a:gd name="T24" fmla="*/ 0 w 1110"/>
                  <a:gd name="T25" fmla="*/ 0 h 1545"/>
                  <a:gd name="T26" fmla="*/ 0 w 1110"/>
                  <a:gd name="T27" fmla="*/ 0 h 1545"/>
                  <a:gd name="T28" fmla="*/ 0 w 1110"/>
                  <a:gd name="T29" fmla="*/ 0 h 1545"/>
                  <a:gd name="T30" fmla="*/ 0 w 1110"/>
                  <a:gd name="T31" fmla="*/ 0 h 1545"/>
                  <a:gd name="T32" fmla="*/ 0 w 1110"/>
                  <a:gd name="T33" fmla="*/ 0 h 1545"/>
                  <a:gd name="T34" fmla="*/ 0 w 1110"/>
                  <a:gd name="T35" fmla="*/ 0 h 1545"/>
                  <a:gd name="T36" fmla="*/ 0 w 1110"/>
                  <a:gd name="T37" fmla="*/ 0 h 1545"/>
                  <a:gd name="T38" fmla="*/ 0 w 1110"/>
                  <a:gd name="T39" fmla="*/ 0 h 1545"/>
                  <a:gd name="T40" fmla="*/ 0 w 1110"/>
                  <a:gd name="T41" fmla="*/ 0 h 1545"/>
                  <a:gd name="T42" fmla="*/ 0 w 1110"/>
                  <a:gd name="T43" fmla="*/ 0 h 1545"/>
                  <a:gd name="T44" fmla="*/ 0 w 1110"/>
                  <a:gd name="T45" fmla="*/ 0 h 1545"/>
                  <a:gd name="T46" fmla="*/ 0 w 1110"/>
                  <a:gd name="T47" fmla="*/ 0 h 1545"/>
                  <a:gd name="T48" fmla="*/ 0 w 1110"/>
                  <a:gd name="T49" fmla="*/ 0 h 1545"/>
                  <a:gd name="T50" fmla="*/ 0 w 1110"/>
                  <a:gd name="T51" fmla="*/ 0 h 1545"/>
                  <a:gd name="T52" fmla="*/ 0 w 1110"/>
                  <a:gd name="T53" fmla="*/ 0 h 1545"/>
                  <a:gd name="T54" fmla="*/ 0 w 1110"/>
                  <a:gd name="T55" fmla="*/ 0 h 1545"/>
                  <a:gd name="T56" fmla="*/ 0 w 1110"/>
                  <a:gd name="T57" fmla="*/ 0 h 1545"/>
                  <a:gd name="T58" fmla="*/ 0 w 1110"/>
                  <a:gd name="T59" fmla="*/ 0 h 1545"/>
                  <a:gd name="T60" fmla="*/ 0 w 1110"/>
                  <a:gd name="T61" fmla="*/ 0 h 1545"/>
                  <a:gd name="T62" fmla="*/ 0 w 1110"/>
                  <a:gd name="T63" fmla="*/ 0 h 1545"/>
                  <a:gd name="T64" fmla="*/ 0 w 1110"/>
                  <a:gd name="T65" fmla="*/ 0 h 1545"/>
                  <a:gd name="T66" fmla="*/ 0 w 1110"/>
                  <a:gd name="T67" fmla="*/ 0 h 1545"/>
                  <a:gd name="T68" fmla="*/ 0 w 1110"/>
                  <a:gd name="T69" fmla="*/ 0 h 1545"/>
                  <a:gd name="T70" fmla="*/ 0 w 1110"/>
                  <a:gd name="T71" fmla="*/ 0 h 1545"/>
                  <a:gd name="T72" fmla="*/ 0 w 1110"/>
                  <a:gd name="T73" fmla="*/ 0 h 1545"/>
                  <a:gd name="T74" fmla="*/ 0 w 1110"/>
                  <a:gd name="T75" fmla="*/ 0 h 1545"/>
                  <a:gd name="T76" fmla="*/ 0 w 1110"/>
                  <a:gd name="T77" fmla="*/ 0 h 1545"/>
                  <a:gd name="T78" fmla="*/ 0 w 1110"/>
                  <a:gd name="T79" fmla="*/ 0 h 1545"/>
                  <a:gd name="T80" fmla="*/ 0 w 1110"/>
                  <a:gd name="T81" fmla="*/ 0 h 1545"/>
                  <a:gd name="T82" fmla="*/ 0 w 1110"/>
                  <a:gd name="T83" fmla="*/ 0 h 1545"/>
                  <a:gd name="T84" fmla="*/ 0 w 1110"/>
                  <a:gd name="T85" fmla="*/ 0 h 1545"/>
                  <a:gd name="T86" fmla="*/ 0 w 1110"/>
                  <a:gd name="T87" fmla="*/ 0 h 1545"/>
                  <a:gd name="T88" fmla="*/ 0 w 1110"/>
                  <a:gd name="T89" fmla="*/ 0 h 1545"/>
                  <a:gd name="T90" fmla="*/ 0 w 1110"/>
                  <a:gd name="T91" fmla="*/ 0 h 1545"/>
                  <a:gd name="T92" fmla="*/ 0 w 1110"/>
                  <a:gd name="T93" fmla="*/ 0 h 1545"/>
                  <a:gd name="T94" fmla="*/ 0 w 1110"/>
                  <a:gd name="T95" fmla="*/ 0 h 1545"/>
                  <a:gd name="T96" fmla="*/ 0 w 1110"/>
                  <a:gd name="T97" fmla="*/ 0 h 1545"/>
                  <a:gd name="T98" fmla="*/ 0 w 1110"/>
                  <a:gd name="T99" fmla="*/ 0 h 1545"/>
                  <a:gd name="T100" fmla="*/ 0 w 1110"/>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10" h="1545">
                    <a:moveTo>
                      <a:pt x="59" y="434"/>
                    </a:moveTo>
                    <a:lnTo>
                      <a:pt x="483" y="434"/>
                    </a:lnTo>
                    <a:lnTo>
                      <a:pt x="467" y="428"/>
                    </a:lnTo>
                    <a:lnTo>
                      <a:pt x="451" y="421"/>
                    </a:lnTo>
                    <a:lnTo>
                      <a:pt x="436" y="412"/>
                    </a:lnTo>
                    <a:lnTo>
                      <a:pt x="423" y="402"/>
                    </a:lnTo>
                    <a:lnTo>
                      <a:pt x="410" y="392"/>
                    </a:lnTo>
                    <a:lnTo>
                      <a:pt x="396" y="380"/>
                    </a:lnTo>
                    <a:lnTo>
                      <a:pt x="384" y="368"/>
                    </a:lnTo>
                    <a:lnTo>
                      <a:pt x="374" y="355"/>
                    </a:lnTo>
                    <a:lnTo>
                      <a:pt x="365" y="340"/>
                    </a:lnTo>
                    <a:lnTo>
                      <a:pt x="356" y="325"/>
                    </a:lnTo>
                    <a:lnTo>
                      <a:pt x="349" y="309"/>
                    </a:lnTo>
                    <a:lnTo>
                      <a:pt x="343" y="292"/>
                    </a:lnTo>
                    <a:lnTo>
                      <a:pt x="339" y="276"/>
                    </a:lnTo>
                    <a:lnTo>
                      <a:pt x="334" y="258"/>
                    </a:lnTo>
                    <a:lnTo>
                      <a:pt x="333" y="241"/>
                    </a:lnTo>
                    <a:lnTo>
                      <a:pt x="331" y="223"/>
                    </a:lnTo>
                    <a:lnTo>
                      <a:pt x="333" y="201"/>
                    </a:lnTo>
                    <a:lnTo>
                      <a:pt x="337" y="179"/>
                    </a:lnTo>
                    <a:lnTo>
                      <a:pt x="342" y="156"/>
                    </a:lnTo>
                    <a:lnTo>
                      <a:pt x="349" y="136"/>
                    </a:lnTo>
                    <a:lnTo>
                      <a:pt x="359" y="116"/>
                    </a:lnTo>
                    <a:lnTo>
                      <a:pt x="370" y="99"/>
                    </a:lnTo>
                    <a:lnTo>
                      <a:pt x="383" y="81"/>
                    </a:lnTo>
                    <a:lnTo>
                      <a:pt x="398" y="65"/>
                    </a:lnTo>
                    <a:lnTo>
                      <a:pt x="414" y="51"/>
                    </a:lnTo>
                    <a:lnTo>
                      <a:pt x="430" y="38"/>
                    </a:lnTo>
                    <a:lnTo>
                      <a:pt x="449" y="26"/>
                    </a:lnTo>
                    <a:lnTo>
                      <a:pt x="469" y="17"/>
                    </a:lnTo>
                    <a:lnTo>
                      <a:pt x="489" y="10"/>
                    </a:lnTo>
                    <a:lnTo>
                      <a:pt x="510" y="4"/>
                    </a:lnTo>
                    <a:lnTo>
                      <a:pt x="532" y="1"/>
                    </a:lnTo>
                    <a:lnTo>
                      <a:pt x="556" y="0"/>
                    </a:lnTo>
                    <a:lnTo>
                      <a:pt x="578" y="1"/>
                    </a:lnTo>
                    <a:lnTo>
                      <a:pt x="600" y="4"/>
                    </a:lnTo>
                    <a:lnTo>
                      <a:pt x="621" y="10"/>
                    </a:lnTo>
                    <a:lnTo>
                      <a:pt x="642" y="17"/>
                    </a:lnTo>
                    <a:lnTo>
                      <a:pt x="661" y="26"/>
                    </a:lnTo>
                    <a:lnTo>
                      <a:pt x="680" y="38"/>
                    </a:lnTo>
                    <a:lnTo>
                      <a:pt x="696" y="51"/>
                    </a:lnTo>
                    <a:lnTo>
                      <a:pt x="713" y="65"/>
                    </a:lnTo>
                    <a:lnTo>
                      <a:pt x="727" y="81"/>
                    </a:lnTo>
                    <a:lnTo>
                      <a:pt x="741" y="99"/>
                    </a:lnTo>
                    <a:lnTo>
                      <a:pt x="751" y="116"/>
                    </a:lnTo>
                    <a:lnTo>
                      <a:pt x="761" y="136"/>
                    </a:lnTo>
                    <a:lnTo>
                      <a:pt x="769" y="156"/>
                    </a:lnTo>
                    <a:lnTo>
                      <a:pt x="773" y="179"/>
                    </a:lnTo>
                    <a:lnTo>
                      <a:pt x="778" y="201"/>
                    </a:lnTo>
                    <a:lnTo>
                      <a:pt x="779" y="223"/>
                    </a:lnTo>
                    <a:lnTo>
                      <a:pt x="778" y="241"/>
                    </a:lnTo>
                    <a:lnTo>
                      <a:pt x="776" y="258"/>
                    </a:lnTo>
                    <a:lnTo>
                      <a:pt x="772" y="276"/>
                    </a:lnTo>
                    <a:lnTo>
                      <a:pt x="767" y="292"/>
                    </a:lnTo>
                    <a:lnTo>
                      <a:pt x="761" y="309"/>
                    </a:lnTo>
                    <a:lnTo>
                      <a:pt x="754" y="325"/>
                    </a:lnTo>
                    <a:lnTo>
                      <a:pt x="745" y="340"/>
                    </a:lnTo>
                    <a:lnTo>
                      <a:pt x="736" y="355"/>
                    </a:lnTo>
                    <a:lnTo>
                      <a:pt x="726" y="368"/>
                    </a:lnTo>
                    <a:lnTo>
                      <a:pt x="714" y="380"/>
                    </a:lnTo>
                    <a:lnTo>
                      <a:pt x="701" y="392"/>
                    </a:lnTo>
                    <a:lnTo>
                      <a:pt x="687" y="402"/>
                    </a:lnTo>
                    <a:lnTo>
                      <a:pt x="674" y="412"/>
                    </a:lnTo>
                    <a:lnTo>
                      <a:pt x="659" y="421"/>
                    </a:lnTo>
                    <a:lnTo>
                      <a:pt x="643" y="428"/>
                    </a:lnTo>
                    <a:lnTo>
                      <a:pt x="627" y="434"/>
                    </a:lnTo>
                    <a:lnTo>
                      <a:pt x="1051" y="434"/>
                    </a:lnTo>
                    <a:lnTo>
                      <a:pt x="1063" y="436"/>
                    </a:lnTo>
                    <a:lnTo>
                      <a:pt x="1073" y="439"/>
                    </a:lnTo>
                    <a:lnTo>
                      <a:pt x="1084" y="445"/>
                    </a:lnTo>
                    <a:lnTo>
                      <a:pt x="1093" y="452"/>
                    </a:lnTo>
                    <a:lnTo>
                      <a:pt x="1100" y="461"/>
                    </a:lnTo>
                    <a:lnTo>
                      <a:pt x="1106" y="471"/>
                    </a:lnTo>
                    <a:lnTo>
                      <a:pt x="1109" y="483"/>
                    </a:lnTo>
                    <a:lnTo>
                      <a:pt x="1110" y="495"/>
                    </a:lnTo>
                    <a:lnTo>
                      <a:pt x="1110" y="1484"/>
                    </a:lnTo>
                    <a:lnTo>
                      <a:pt x="1109" y="1496"/>
                    </a:lnTo>
                    <a:lnTo>
                      <a:pt x="1106" y="1508"/>
                    </a:lnTo>
                    <a:lnTo>
                      <a:pt x="1100" y="1518"/>
                    </a:lnTo>
                    <a:lnTo>
                      <a:pt x="1093" y="1527"/>
                    </a:lnTo>
                    <a:lnTo>
                      <a:pt x="1084" y="1535"/>
                    </a:lnTo>
                    <a:lnTo>
                      <a:pt x="1073" y="1540"/>
                    </a:lnTo>
                    <a:lnTo>
                      <a:pt x="1063" y="1543"/>
                    </a:lnTo>
                    <a:lnTo>
                      <a:pt x="1051" y="1545"/>
                    </a:lnTo>
                    <a:lnTo>
                      <a:pt x="59" y="1545"/>
                    </a:lnTo>
                    <a:lnTo>
                      <a:pt x="47" y="1543"/>
                    </a:lnTo>
                    <a:lnTo>
                      <a:pt x="36" y="1540"/>
                    </a:lnTo>
                    <a:lnTo>
                      <a:pt x="27" y="1535"/>
                    </a:lnTo>
                    <a:lnTo>
                      <a:pt x="18" y="1527"/>
                    </a:lnTo>
                    <a:lnTo>
                      <a:pt x="10" y="1518"/>
                    </a:lnTo>
                    <a:lnTo>
                      <a:pt x="4" y="1508"/>
                    </a:lnTo>
                    <a:lnTo>
                      <a:pt x="2" y="1496"/>
                    </a:lnTo>
                    <a:lnTo>
                      <a:pt x="0" y="1484"/>
                    </a:lnTo>
                    <a:lnTo>
                      <a:pt x="0" y="495"/>
                    </a:lnTo>
                    <a:lnTo>
                      <a:pt x="2" y="483"/>
                    </a:lnTo>
                    <a:lnTo>
                      <a:pt x="4" y="471"/>
                    </a:lnTo>
                    <a:lnTo>
                      <a:pt x="10" y="461"/>
                    </a:lnTo>
                    <a:lnTo>
                      <a:pt x="18" y="452"/>
                    </a:lnTo>
                    <a:lnTo>
                      <a:pt x="27" y="445"/>
                    </a:lnTo>
                    <a:lnTo>
                      <a:pt x="36" y="439"/>
                    </a:lnTo>
                    <a:lnTo>
                      <a:pt x="47" y="436"/>
                    </a:lnTo>
                    <a:lnTo>
                      <a:pt x="59" y="434"/>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grpSp>
          <p:nvGrpSpPr>
            <p:cNvPr id="74765" name="Group 17"/>
            <p:cNvGrpSpPr>
              <a:grpSpLocks/>
            </p:cNvGrpSpPr>
            <p:nvPr/>
          </p:nvGrpSpPr>
          <p:grpSpPr bwMode="auto">
            <a:xfrm>
              <a:off x="2895" y="1284"/>
              <a:ext cx="369" cy="515"/>
              <a:chOff x="2895" y="1284"/>
              <a:chExt cx="369" cy="515"/>
            </a:xfrm>
          </p:grpSpPr>
          <p:sp>
            <p:nvSpPr>
              <p:cNvPr id="75094" name="Freeform 18"/>
              <p:cNvSpPr>
                <a:spLocks/>
              </p:cNvSpPr>
              <p:nvPr/>
            </p:nvSpPr>
            <p:spPr bwMode="auto">
              <a:xfrm>
                <a:off x="2895"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49" y="421"/>
                    </a:lnTo>
                    <a:lnTo>
                      <a:pt x="435" y="412"/>
                    </a:lnTo>
                    <a:lnTo>
                      <a:pt x="421" y="402"/>
                    </a:lnTo>
                    <a:lnTo>
                      <a:pt x="408" y="392"/>
                    </a:lnTo>
                    <a:lnTo>
                      <a:pt x="395" y="380"/>
                    </a:lnTo>
                    <a:lnTo>
                      <a:pt x="383" y="368"/>
                    </a:lnTo>
                    <a:lnTo>
                      <a:pt x="373" y="355"/>
                    </a:lnTo>
                    <a:lnTo>
                      <a:pt x="364" y="340"/>
                    </a:lnTo>
                    <a:lnTo>
                      <a:pt x="355" y="325"/>
                    </a:lnTo>
                    <a:lnTo>
                      <a:pt x="348" y="309"/>
                    </a:lnTo>
                    <a:lnTo>
                      <a:pt x="342" y="292"/>
                    </a:lnTo>
                    <a:lnTo>
                      <a:pt x="337" y="276"/>
                    </a:lnTo>
                    <a:lnTo>
                      <a:pt x="333" y="258"/>
                    </a:lnTo>
                    <a:lnTo>
                      <a:pt x="331" y="241"/>
                    </a:lnTo>
                    <a:lnTo>
                      <a:pt x="330" y="223"/>
                    </a:lnTo>
                    <a:lnTo>
                      <a:pt x="331" y="201"/>
                    </a:lnTo>
                    <a:lnTo>
                      <a:pt x="336" y="179"/>
                    </a:lnTo>
                    <a:lnTo>
                      <a:pt x="340" y="156"/>
                    </a:lnTo>
                    <a:lnTo>
                      <a:pt x="348" y="136"/>
                    </a:lnTo>
                    <a:lnTo>
                      <a:pt x="358" y="116"/>
                    </a:lnTo>
                    <a:lnTo>
                      <a:pt x="368" y="99"/>
                    </a:lnTo>
                    <a:lnTo>
                      <a:pt x="382" y="81"/>
                    </a:lnTo>
                    <a:lnTo>
                      <a:pt x="396" y="65"/>
                    </a:lnTo>
                    <a:lnTo>
                      <a:pt x="413" y="51"/>
                    </a:lnTo>
                    <a:lnTo>
                      <a:pt x="429" y="38"/>
                    </a:lnTo>
                    <a:lnTo>
                      <a:pt x="448" y="26"/>
                    </a:lnTo>
                    <a:lnTo>
                      <a:pt x="467" y="17"/>
                    </a:lnTo>
                    <a:lnTo>
                      <a:pt x="488" y="10"/>
                    </a:lnTo>
                    <a:lnTo>
                      <a:pt x="508" y="4"/>
                    </a:lnTo>
                    <a:lnTo>
                      <a:pt x="531" y="1"/>
                    </a:lnTo>
                    <a:lnTo>
                      <a:pt x="554" y="0"/>
                    </a:lnTo>
                    <a:lnTo>
                      <a:pt x="576" y="1"/>
                    </a:lnTo>
                    <a:lnTo>
                      <a:pt x="598" y="4"/>
                    </a:lnTo>
                    <a:lnTo>
                      <a:pt x="619" y="10"/>
                    </a:lnTo>
                    <a:lnTo>
                      <a:pt x="640" y="17"/>
                    </a:lnTo>
                    <a:lnTo>
                      <a:pt x="659" y="26"/>
                    </a:lnTo>
                    <a:lnTo>
                      <a:pt x="678" y="38"/>
                    </a:lnTo>
                    <a:lnTo>
                      <a:pt x="694" y="51"/>
                    </a:lnTo>
                    <a:lnTo>
                      <a:pt x="710" y="65"/>
                    </a:lnTo>
                    <a:lnTo>
                      <a:pt x="725" y="81"/>
                    </a:lnTo>
                    <a:lnTo>
                      <a:pt x="738" y="99"/>
                    </a:lnTo>
                    <a:lnTo>
                      <a:pt x="749" y="116"/>
                    </a:lnTo>
                    <a:lnTo>
                      <a:pt x="759" y="136"/>
                    </a:lnTo>
                    <a:lnTo>
                      <a:pt x="766" y="156"/>
                    </a:lnTo>
                    <a:lnTo>
                      <a:pt x="771" y="179"/>
                    </a:lnTo>
                    <a:lnTo>
                      <a:pt x="775" y="201"/>
                    </a:lnTo>
                    <a:lnTo>
                      <a:pt x="777" y="223"/>
                    </a:lnTo>
                    <a:lnTo>
                      <a:pt x="775" y="241"/>
                    </a:lnTo>
                    <a:lnTo>
                      <a:pt x="774" y="258"/>
                    </a:lnTo>
                    <a:lnTo>
                      <a:pt x="769" y="276"/>
                    </a:lnTo>
                    <a:lnTo>
                      <a:pt x="765" y="292"/>
                    </a:lnTo>
                    <a:lnTo>
                      <a:pt x="759" y="309"/>
                    </a:lnTo>
                    <a:lnTo>
                      <a:pt x="752" y="325"/>
                    </a:lnTo>
                    <a:lnTo>
                      <a:pt x="743" y="340"/>
                    </a:lnTo>
                    <a:lnTo>
                      <a:pt x="734" y="355"/>
                    </a:lnTo>
                    <a:lnTo>
                      <a:pt x="724" y="368"/>
                    </a:lnTo>
                    <a:lnTo>
                      <a:pt x="712" y="380"/>
                    </a:lnTo>
                    <a:lnTo>
                      <a:pt x="699" y="392"/>
                    </a:lnTo>
                    <a:lnTo>
                      <a:pt x="685" y="402"/>
                    </a:lnTo>
                    <a:lnTo>
                      <a:pt x="672" y="412"/>
                    </a:lnTo>
                    <a:lnTo>
                      <a:pt x="657" y="421"/>
                    </a:lnTo>
                    <a:lnTo>
                      <a:pt x="641" y="428"/>
                    </a:lnTo>
                    <a:lnTo>
                      <a:pt x="625" y="434"/>
                    </a:lnTo>
                    <a:lnTo>
                      <a:pt x="1048" y="434"/>
                    </a:lnTo>
                    <a:lnTo>
                      <a:pt x="1060" y="436"/>
                    </a:lnTo>
                    <a:lnTo>
                      <a:pt x="1070" y="439"/>
                    </a:lnTo>
                    <a:lnTo>
                      <a:pt x="1080" y="445"/>
                    </a:lnTo>
                    <a:lnTo>
                      <a:pt x="1089" y="452"/>
                    </a:lnTo>
                    <a:lnTo>
                      <a:pt x="1097" y="461"/>
                    </a:lnTo>
                    <a:lnTo>
                      <a:pt x="1103" y="471"/>
                    </a:lnTo>
                    <a:lnTo>
                      <a:pt x="1106" y="483"/>
                    </a:lnTo>
                    <a:lnTo>
                      <a:pt x="1107" y="495"/>
                    </a:lnTo>
                    <a:lnTo>
                      <a:pt x="1107" y="1484"/>
                    </a:lnTo>
                    <a:lnTo>
                      <a:pt x="1106" y="1496"/>
                    </a:lnTo>
                    <a:lnTo>
                      <a:pt x="1103" y="1508"/>
                    </a:lnTo>
                    <a:lnTo>
                      <a:pt x="1097" y="1518"/>
                    </a:lnTo>
                    <a:lnTo>
                      <a:pt x="1089" y="1527"/>
                    </a:lnTo>
                    <a:lnTo>
                      <a:pt x="1080" y="1535"/>
                    </a:lnTo>
                    <a:lnTo>
                      <a:pt x="1070" y="1540"/>
                    </a:lnTo>
                    <a:lnTo>
                      <a:pt x="1060" y="1543"/>
                    </a:lnTo>
                    <a:lnTo>
                      <a:pt x="1048" y="1545"/>
                    </a:lnTo>
                    <a:lnTo>
                      <a:pt x="59" y="1545"/>
                    </a:lnTo>
                    <a:lnTo>
                      <a:pt x="47" y="1543"/>
                    </a:lnTo>
                    <a:lnTo>
                      <a:pt x="35" y="1540"/>
                    </a:lnTo>
                    <a:lnTo>
                      <a:pt x="26" y="1535"/>
                    </a:lnTo>
                    <a:lnTo>
                      <a:pt x="17" y="1527"/>
                    </a:lnTo>
                    <a:lnTo>
                      <a:pt x="10" y="1518"/>
                    </a:lnTo>
                    <a:lnTo>
                      <a:pt x="4" y="1508"/>
                    </a:lnTo>
                    <a:lnTo>
                      <a:pt x="1" y="1496"/>
                    </a:lnTo>
                    <a:lnTo>
                      <a:pt x="0" y="1484"/>
                    </a:lnTo>
                    <a:lnTo>
                      <a:pt x="0" y="495"/>
                    </a:lnTo>
                    <a:lnTo>
                      <a:pt x="1" y="483"/>
                    </a:lnTo>
                    <a:lnTo>
                      <a:pt x="4" y="471"/>
                    </a:lnTo>
                    <a:lnTo>
                      <a:pt x="10" y="461"/>
                    </a:lnTo>
                    <a:lnTo>
                      <a:pt x="17" y="452"/>
                    </a:lnTo>
                    <a:lnTo>
                      <a:pt x="26" y="445"/>
                    </a:lnTo>
                    <a:lnTo>
                      <a:pt x="35" y="439"/>
                    </a:lnTo>
                    <a:lnTo>
                      <a:pt x="47" y="436"/>
                    </a:lnTo>
                    <a:lnTo>
                      <a:pt x="59" y="43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5095" name="Freeform 19"/>
              <p:cNvSpPr>
                <a:spLocks/>
              </p:cNvSpPr>
              <p:nvPr/>
            </p:nvSpPr>
            <p:spPr bwMode="auto">
              <a:xfrm>
                <a:off x="2895"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49" y="421"/>
                    </a:lnTo>
                    <a:lnTo>
                      <a:pt x="435" y="412"/>
                    </a:lnTo>
                    <a:lnTo>
                      <a:pt x="421" y="402"/>
                    </a:lnTo>
                    <a:lnTo>
                      <a:pt x="408" y="392"/>
                    </a:lnTo>
                    <a:lnTo>
                      <a:pt x="395" y="380"/>
                    </a:lnTo>
                    <a:lnTo>
                      <a:pt x="383" y="368"/>
                    </a:lnTo>
                    <a:lnTo>
                      <a:pt x="373" y="355"/>
                    </a:lnTo>
                    <a:lnTo>
                      <a:pt x="364" y="340"/>
                    </a:lnTo>
                    <a:lnTo>
                      <a:pt x="355" y="325"/>
                    </a:lnTo>
                    <a:lnTo>
                      <a:pt x="348" y="309"/>
                    </a:lnTo>
                    <a:lnTo>
                      <a:pt x="342" y="292"/>
                    </a:lnTo>
                    <a:lnTo>
                      <a:pt x="337" y="276"/>
                    </a:lnTo>
                    <a:lnTo>
                      <a:pt x="333" y="258"/>
                    </a:lnTo>
                    <a:lnTo>
                      <a:pt x="331" y="241"/>
                    </a:lnTo>
                    <a:lnTo>
                      <a:pt x="330" y="223"/>
                    </a:lnTo>
                    <a:lnTo>
                      <a:pt x="331" y="201"/>
                    </a:lnTo>
                    <a:lnTo>
                      <a:pt x="336" y="179"/>
                    </a:lnTo>
                    <a:lnTo>
                      <a:pt x="340" y="156"/>
                    </a:lnTo>
                    <a:lnTo>
                      <a:pt x="348" y="136"/>
                    </a:lnTo>
                    <a:lnTo>
                      <a:pt x="358" y="116"/>
                    </a:lnTo>
                    <a:lnTo>
                      <a:pt x="368" y="99"/>
                    </a:lnTo>
                    <a:lnTo>
                      <a:pt x="382" y="81"/>
                    </a:lnTo>
                    <a:lnTo>
                      <a:pt x="396" y="65"/>
                    </a:lnTo>
                    <a:lnTo>
                      <a:pt x="413" y="51"/>
                    </a:lnTo>
                    <a:lnTo>
                      <a:pt x="429" y="38"/>
                    </a:lnTo>
                    <a:lnTo>
                      <a:pt x="448" y="26"/>
                    </a:lnTo>
                    <a:lnTo>
                      <a:pt x="467" y="17"/>
                    </a:lnTo>
                    <a:lnTo>
                      <a:pt x="488" y="10"/>
                    </a:lnTo>
                    <a:lnTo>
                      <a:pt x="508" y="4"/>
                    </a:lnTo>
                    <a:lnTo>
                      <a:pt x="531" y="1"/>
                    </a:lnTo>
                    <a:lnTo>
                      <a:pt x="554" y="0"/>
                    </a:lnTo>
                    <a:lnTo>
                      <a:pt x="576" y="1"/>
                    </a:lnTo>
                    <a:lnTo>
                      <a:pt x="598" y="4"/>
                    </a:lnTo>
                    <a:lnTo>
                      <a:pt x="619" y="10"/>
                    </a:lnTo>
                    <a:lnTo>
                      <a:pt x="640" y="17"/>
                    </a:lnTo>
                    <a:lnTo>
                      <a:pt x="659" y="26"/>
                    </a:lnTo>
                    <a:lnTo>
                      <a:pt x="678" y="38"/>
                    </a:lnTo>
                    <a:lnTo>
                      <a:pt x="694" y="51"/>
                    </a:lnTo>
                    <a:lnTo>
                      <a:pt x="710" y="65"/>
                    </a:lnTo>
                    <a:lnTo>
                      <a:pt x="725" y="81"/>
                    </a:lnTo>
                    <a:lnTo>
                      <a:pt x="738" y="99"/>
                    </a:lnTo>
                    <a:lnTo>
                      <a:pt x="749" y="116"/>
                    </a:lnTo>
                    <a:lnTo>
                      <a:pt x="759" y="136"/>
                    </a:lnTo>
                    <a:lnTo>
                      <a:pt x="766" y="156"/>
                    </a:lnTo>
                    <a:lnTo>
                      <a:pt x="771" y="179"/>
                    </a:lnTo>
                    <a:lnTo>
                      <a:pt x="775" y="201"/>
                    </a:lnTo>
                    <a:lnTo>
                      <a:pt x="777" y="223"/>
                    </a:lnTo>
                    <a:lnTo>
                      <a:pt x="775" y="241"/>
                    </a:lnTo>
                    <a:lnTo>
                      <a:pt x="774" y="258"/>
                    </a:lnTo>
                    <a:lnTo>
                      <a:pt x="769" y="276"/>
                    </a:lnTo>
                    <a:lnTo>
                      <a:pt x="765" y="292"/>
                    </a:lnTo>
                    <a:lnTo>
                      <a:pt x="759" y="309"/>
                    </a:lnTo>
                    <a:lnTo>
                      <a:pt x="752" y="325"/>
                    </a:lnTo>
                    <a:lnTo>
                      <a:pt x="743" y="340"/>
                    </a:lnTo>
                    <a:lnTo>
                      <a:pt x="734" y="355"/>
                    </a:lnTo>
                    <a:lnTo>
                      <a:pt x="724" y="368"/>
                    </a:lnTo>
                    <a:lnTo>
                      <a:pt x="712" y="380"/>
                    </a:lnTo>
                    <a:lnTo>
                      <a:pt x="699" y="392"/>
                    </a:lnTo>
                    <a:lnTo>
                      <a:pt x="685" y="402"/>
                    </a:lnTo>
                    <a:lnTo>
                      <a:pt x="672" y="412"/>
                    </a:lnTo>
                    <a:lnTo>
                      <a:pt x="657" y="421"/>
                    </a:lnTo>
                    <a:lnTo>
                      <a:pt x="641" y="428"/>
                    </a:lnTo>
                    <a:lnTo>
                      <a:pt x="625" y="434"/>
                    </a:lnTo>
                    <a:lnTo>
                      <a:pt x="1048" y="434"/>
                    </a:lnTo>
                    <a:lnTo>
                      <a:pt x="1060" y="436"/>
                    </a:lnTo>
                    <a:lnTo>
                      <a:pt x="1070" y="439"/>
                    </a:lnTo>
                    <a:lnTo>
                      <a:pt x="1080" y="445"/>
                    </a:lnTo>
                    <a:lnTo>
                      <a:pt x="1089" y="452"/>
                    </a:lnTo>
                    <a:lnTo>
                      <a:pt x="1097" y="461"/>
                    </a:lnTo>
                    <a:lnTo>
                      <a:pt x="1103" y="471"/>
                    </a:lnTo>
                    <a:lnTo>
                      <a:pt x="1106" y="483"/>
                    </a:lnTo>
                    <a:lnTo>
                      <a:pt x="1107" y="495"/>
                    </a:lnTo>
                    <a:lnTo>
                      <a:pt x="1107" y="1484"/>
                    </a:lnTo>
                    <a:lnTo>
                      <a:pt x="1106" y="1496"/>
                    </a:lnTo>
                    <a:lnTo>
                      <a:pt x="1103" y="1508"/>
                    </a:lnTo>
                    <a:lnTo>
                      <a:pt x="1097" y="1518"/>
                    </a:lnTo>
                    <a:lnTo>
                      <a:pt x="1089" y="1527"/>
                    </a:lnTo>
                    <a:lnTo>
                      <a:pt x="1080" y="1535"/>
                    </a:lnTo>
                    <a:lnTo>
                      <a:pt x="1070" y="1540"/>
                    </a:lnTo>
                    <a:lnTo>
                      <a:pt x="1060" y="1543"/>
                    </a:lnTo>
                    <a:lnTo>
                      <a:pt x="1048" y="1545"/>
                    </a:lnTo>
                    <a:lnTo>
                      <a:pt x="59" y="1545"/>
                    </a:lnTo>
                    <a:lnTo>
                      <a:pt x="47" y="1543"/>
                    </a:lnTo>
                    <a:lnTo>
                      <a:pt x="35" y="1540"/>
                    </a:lnTo>
                    <a:lnTo>
                      <a:pt x="26" y="1535"/>
                    </a:lnTo>
                    <a:lnTo>
                      <a:pt x="17" y="1527"/>
                    </a:lnTo>
                    <a:lnTo>
                      <a:pt x="10" y="1518"/>
                    </a:lnTo>
                    <a:lnTo>
                      <a:pt x="4" y="1508"/>
                    </a:lnTo>
                    <a:lnTo>
                      <a:pt x="1" y="1496"/>
                    </a:lnTo>
                    <a:lnTo>
                      <a:pt x="0" y="1484"/>
                    </a:lnTo>
                    <a:lnTo>
                      <a:pt x="0" y="495"/>
                    </a:lnTo>
                    <a:lnTo>
                      <a:pt x="1" y="483"/>
                    </a:lnTo>
                    <a:lnTo>
                      <a:pt x="4" y="471"/>
                    </a:lnTo>
                    <a:lnTo>
                      <a:pt x="10" y="461"/>
                    </a:lnTo>
                    <a:lnTo>
                      <a:pt x="17" y="452"/>
                    </a:lnTo>
                    <a:lnTo>
                      <a:pt x="26" y="445"/>
                    </a:lnTo>
                    <a:lnTo>
                      <a:pt x="35" y="439"/>
                    </a:lnTo>
                    <a:lnTo>
                      <a:pt x="47" y="436"/>
                    </a:lnTo>
                    <a:lnTo>
                      <a:pt x="59" y="434"/>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grpSp>
          <p:nvGrpSpPr>
            <p:cNvPr id="74766" name="Group 20"/>
            <p:cNvGrpSpPr>
              <a:grpSpLocks/>
            </p:cNvGrpSpPr>
            <p:nvPr/>
          </p:nvGrpSpPr>
          <p:grpSpPr bwMode="auto">
            <a:xfrm>
              <a:off x="3431" y="1284"/>
              <a:ext cx="369" cy="515"/>
              <a:chOff x="3431" y="1284"/>
              <a:chExt cx="369" cy="515"/>
            </a:xfrm>
          </p:grpSpPr>
          <p:sp>
            <p:nvSpPr>
              <p:cNvPr id="75092" name="Freeform 21"/>
              <p:cNvSpPr>
                <a:spLocks/>
              </p:cNvSpPr>
              <p:nvPr/>
            </p:nvSpPr>
            <p:spPr bwMode="auto">
              <a:xfrm>
                <a:off x="3431"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49" y="421"/>
                    </a:lnTo>
                    <a:lnTo>
                      <a:pt x="435" y="412"/>
                    </a:lnTo>
                    <a:lnTo>
                      <a:pt x="421" y="402"/>
                    </a:lnTo>
                    <a:lnTo>
                      <a:pt x="408" y="392"/>
                    </a:lnTo>
                    <a:lnTo>
                      <a:pt x="395" y="380"/>
                    </a:lnTo>
                    <a:lnTo>
                      <a:pt x="383" y="368"/>
                    </a:lnTo>
                    <a:lnTo>
                      <a:pt x="373" y="355"/>
                    </a:lnTo>
                    <a:lnTo>
                      <a:pt x="364" y="340"/>
                    </a:lnTo>
                    <a:lnTo>
                      <a:pt x="355" y="325"/>
                    </a:lnTo>
                    <a:lnTo>
                      <a:pt x="348" y="309"/>
                    </a:lnTo>
                    <a:lnTo>
                      <a:pt x="342" y="292"/>
                    </a:lnTo>
                    <a:lnTo>
                      <a:pt x="337" y="276"/>
                    </a:lnTo>
                    <a:lnTo>
                      <a:pt x="333" y="258"/>
                    </a:lnTo>
                    <a:lnTo>
                      <a:pt x="332" y="241"/>
                    </a:lnTo>
                    <a:lnTo>
                      <a:pt x="330" y="223"/>
                    </a:lnTo>
                    <a:lnTo>
                      <a:pt x="332" y="201"/>
                    </a:lnTo>
                    <a:lnTo>
                      <a:pt x="336" y="179"/>
                    </a:lnTo>
                    <a:lnTo>
                      <a:pt x="340" y="156"/>
                    </a:lnTo>
                    <a:lnTo>
                      <a:pt x="348" y="136"/>
                    </a:lnTo>
                    <a:lnTo>
                      <a:pt x="358" y="116"/>
                    </a:lnTo>
                    <a:lnTo>
                      <a:pt x="368" y="99"/>
                    </a:lnTo>
                    <a:lnTo>
                      <a:pt x="382" y="81"/>
                    </a:lnTo>
                    <a:lnTo>
                      <a:pt x="396" y="65"/>
                    </a:lnTo>
                    <a:lnTo>
                      <a:pt x="413" y="51"/>
                    </a:lnTo>
                    <a:lnTo>
                      <a:pt x="429" y="38"/>
                    </a:lnTo>
                    <a:lnTo>
                      <a:pt x="448" y="26"/>
                    </a:lnTo>
                    <a:lnTo>
                      <a:pt x="467" y="17"/>
                    </a:lnTo>
                    <a:lnTo>
                      <a:pt x="488" y="10"/>
                    </a:lnTo>
                    <a:lnTo>
                      <a:pt x="508" y="4"/>
                    </a:lnTo>
                    <a:lnTo>
                      <a:pt x="531" y="1"/>
                    </a:lnTo>
                    <a:lnTo>
                      <a:pt x="554" y="0"/>
                    </a:lnTo>
                    <a:lnTo>
                      <a:pt x="576" y="1"/>
                    </a:lnTo>
                    <a:lnTo>
                      <a:pt x="598" y="4"/>
                    </a:lnTo>
                    <a:lnTo>
                      <a:pt x="619" y="10"/>
                    </a:lnTo>
                    <a:lnTo>
                      <a:pt x="640" y="17"/>
                    </a:lnTo>
                    <a:lnTo>
                      <a:pt x="659" y="26"/>
                    </a:lnTo>
                    <a:lnTo>
                      <a:pt x="678" y="38"/>
                    </a:lnTo>
                    <a:lnTo>
                      <a:pt x="694" y="51"/>
                    </a:lnTo>
                    <a:lnTo>
                      <a:pt x="710" y="65"/>
                    </a:lnTo>
                    <a:lnTo>
                      <a:pt x="725" y="81"/>
                    </a:lnTo>
                    <a:lnTo>
                      <a:pt x="738" y="99"/>
                    </a:lnTo>
                    <a:lnTo>
                      <a:pt x="749" y="116"/>
                    </a:lnTo>
                    <a:lnTo>
                      <a:pt x="759" y="136"/>
                    </a:lnTo>
                    <a:lnTo>
                      <a:pt x="766" y="156"/>
                    </a:lnTo>
                    <a:lnTo>
                      <a:pt x="771" y="179"/>
                    </a:lnTo>
                    <a:lnTo>
                      <a:pt x="775" y="201"/>
                    </a:lnTo>
                    <a:lnTo>
                      <a:pt x="777" y="223"/>
                    </a:lnTo>
                    <a:lnTo>
                      <a:pt x="775" y="241"/>
                    </a:lnTo>
                    <a:lnTo>
                      <a:pt x="774" y="258"/>
                    </a:lnTo>
                    <a:lnTo>
                      <a:pt x="769" y="276"/>
                    </a:lnTo>
                    <a:lnTo>
                      <a:pt x="765" y="292"/>
                    </a:lnTo>
                    <a:lnTo>
                      <a:pt x="759" y="309"/>
                    </a:lnTo>
                    <a:lnTo>
                      <a:pt x="752" y="325"/>
                    </a:lnTo>
                    <a:lnTo>
                      <a:pt x="743" y="340"/>
                    </a:lnTo>
                    <a:lnTo>
                      <a:pt x="734" y="355"/>
                    </a:lnTo>
                    <a:lnTo>
                      <a:pt x="724" y="368"/>
                    </a:lnTo>
                    <a:lnTo>
                      <a:pt x="712" y="380"/>
                    </a:lnTo>
                    <a:lnTo>
                      <a:pt x="699" y="392"/>
                    </a:lnTo>
                    <a:lnTo>
                      <a:pt x="685" y="402"/>
                    </a:lnTo>
                    <a:lnTo>
                      <a:pt x="672" y="412"/>
                    </a:lnTo>
                    <a:lnTo>
                      <a:pt x="657" y="421"/>
                    </a:lnTo>
                    <a:lnTo>
                      <a:pt x="641" y="428"/>
                    </a:lnTo>
                    <a:lnTo>
                      <a:pt x="625" y="434"/>
                    </a:lnTo>
                    <a:lnTo>
                      <a:pt x="1048" y="434"/>
                    </a:lnTo>
                    <a:lnTo>
                      <a:pt x="1060" y="436"/>
                    </a:lnTo>
                    <a:lnTo>
                      <a:pt x="1070" y="439"/>
                    </a:lnTo>
                    <a:lnTo>
                      <a:pt x="1081" y="445"/>
                    </a:lnTo>
                    <a:lnTo>
                      <a:pt x="1089" y="452"/>
                    </a:lnTo>
                    <a:lnTo>
                      <a:pt x="1097" y="461"/>
                    </a:lnTo>
                    <a:lnTo>
                      <a:pt x="1103" y="471"/>
                    </a:lnTo>
                    <a:lnTo>
                      <a:pt x="1106" y="483"/>
                    </a:lnTo>
                    <a:lnTo>
                      <a:pt x="1107" y="495"/>
                    </a:lnTo>
                    <a:lnTo>
                      <a:pt x="1107" y="1484"/>
                    </a:lnTo>
                    <a:lnTo>
                      <a:pt x="1106" y="1496"/>
                    </a:lnTo>
                    <a:lnTo>
                      <a:pt x="1103" y="1508"/>
                    </a:lnTo>
                    <a:lnTo>
                      <a:pt x="1097" y="1518"/>
                    </a:lnTo>
                    <a:lnTo>
                      <a:pt x="1089" y="1527"/>
                    </a:lnTo>
                    <a:lnTo>
                      <a:pt x="1081" y="1535"/>
                    </a:lnTo>
                    <a:lnTo>
                      <a:pt x="1070" y="1540"/>
                    </a:lnTo>
                    <a:lnTo>
                      <a:pt x="1060" y="1543"/>
                    </a:lnTo>
                    <a:lnTo>
                      <a:pt x="1048" y="1545"/>
                    </a:lnTo>
                    <a:lnTo>
                      <a:pt x="59" y="1545"/>
                    </a:lnTo>
                    <a:lnTo>
                      <a:pt x="47" y="1543"/>
                    </a:lnTo>
                    <a:lnTo>
                      <a:pt x="35" y="1540"/>
                    </a:lnTo>
                    <a:lnTo>
                      <a:pt x="26" y="1535"/>
                    </a:lnTo>
                    <a:lnTo>
                      <a:pt x="17" y="1527"/>
                    </a:lnTo>
                    <a:lnTo>
                      <a:pt x="10" y="1518"/>
                    </a:lnTo>
                    <a:lnTo>
                      <a:pt x="4" y="1508"/>
                    </a:lnTo>
                    <a:lnTo>
                      <a:pt x="1" y="1496"/>
                    </a:lnTo>
                    <a:lnTo>
                      <a:pt x="0" y="1484"/>
                    </a:lnTo>
                    <a:lnTo>
                      <a:pt x="0" y="495"/>
                    </a:lnTo>
                    <a:lnTo>
                      <a:pt x="1" y="483"/>
                    </a:lnTo>
                    <a:lnTo>
                      <a:pt x="4" y="471"/>
                    </a:lnTo>
                    <a:lnTo>
                      <a:pt x="10" y="461"/>
                    </a:lnTo>
                    <a:lnTo>
                      <a:pt x="17" y="452"/>
                    </a:lnTo>
                    <a:lnTo>
                      <a:pt x="26" y="445"/>
                    </a:lnTo>
                    <a:lnTo>
                      <a:pt x="35" y="439"/>
                    </a:lnTo>
                    <a:lnTo>
                      <a:pt x="47" y="436"/>
                    </a:lnTo>
                    <a:lnTo>
                      <a:pt x="59" y="43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5093" name="Freeform 22"/>
              <p:cNvSpPr>
                <a:spLocks/>
              </p:cNvSpPr>
              <p:nvPr/>
            </p:nvSpPr>
            <p:spPr bwMode="auto">
              <a:xfrm>
                <a:off x="3431"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49" y="421"/>
                    </a:lnTo>
                    <a:lnTo>
                      <a:pt x="435" y="412"/>
                    </a:lnTo>
                    <a:lnTo>
                      <a:pt x="421" y="402"/>
                    </a:lnTo>
                    <a:lnTo>
                      <a:pt x="408" y="392"/>
                    </a:lnTo>
                    <a:lnTo>
                      <a:pt x="395" y="380"/>
                    </a:lnTo>
                    <a:lnTo>
                      <a:pt x="383" y="368"/>
                    </a:lnTo>
                    <a:lnTo>
                      <a:pt x="373" y="355"/>
                    </a:lnTo>
                    <a:lnTo>
                      <a:pt x="364" y="340"/>
                    </a:lnTo>
                    <a:lnTo>
                      <a:pt x="355" y="325"/>
                    </a:lnTo>
                    <a:lnTo>
                      <a:pt x="348" y="309"/>
                    </a:lnTo>
                    <a:lnTo>
                      <a:pt x="342" y="292"/>
                    </a:lnTo>
                    <a:lnTo>
                      <a:pt x="337" y="276"/>
                    </a:lnTo>
                    <a:lnTo>
                      <a:pt x="333" y="258"/>
                    </a:lnTo>
                    <a:lnTo>
                      <a:pt x="332" y="241"/>
                    </a:lnTo>
                    <a:lnTo>
                      <a:pt x="330" y="223"/>
                    </a:lnTo>
                    <a:lnTo>
                      <a:pt x="332" y="201"/>
                    </a:lnTo>
                    <a:lnTo>
                      <a:pt x="336" y="179"/>
                    </a:lnTo>
                    <a:lnTo>
                      <a:pt x="340" y="156"/>
                    </a:lnTo>
                    <a:lnTo>
                      <a:pt x="348" y="136"/>
                    </a:lnTo>
                    <a:lnTo>
                      <a:pt x="358" y="116"/>
                    </a:lnTo>
                    <a:lnTo>
                      <a:pt x="368" y="99"/>
                    </a:lnTo>
                    <a:lnTo>
                      <a:pt x="382" y="81"/>
                    </a:lnTo>
                    <a:lnTo>
                      <a:pt x="396" y="65"/>
                    </a:lnTo>
                    <a:lnTo>
                      <a:pt x="413" y="51"/>
                    </a:lnTo>
                    <a:lnTo>
                      <a:pt x="429" y="38"/>
                    </a:lnTo>
                    <a:lnTo>
                      <a:pt x="448" y="26"/>
                    </a:lnTo>
                    <a:lnTo>
                      <a:pt x="467" y="17"/>
                    </a:lnTo>
                    <a:lnTo>
                      <a:pt x="488" y="10"/>
                    </a:lnTo>
                    <a:lnTo>
                      <a:pt x="508" y="4"/>
                    </a:lnTo>
                    <a:lnTo>
                      <a:pt x="531" y="1"/>
                    </a:lnTo>
                    <a:lnTo>
                      <a:pt x="554" y="0"/>
                    </a:lnTo>
                    <a:lnTo>
                      <a:pt x="576" y="1"/>
                    </a:lnTo>
                    <a:lnTo>
                      <a:pt x="598" y="4"/>
                    </a:lnTo>
                    <a:lnTo>
                      <a:pt x="619" y="10"/>
                    </a:lnTo>
                    <a:lnTo>
                      <a:pt x="640" y="17"/>
                    </a:lnTo>
                    <a:lnTo>
                      <a:pt x="659" y="26"/>
                    </a:lnTo>
                    <a:lnTo>
                      <a:pt x="678" y="38"/>
                    </a:lnTo>
                    <a:lnTo>
                      <a:pt x="694" y="51"/>
                    </a:lnTo>
                    <a:lnTo>
                      <a:pt x="710" y="65"/>
                    </a:lnTo>
                    <a:lnTo>
                      <a:pt x="725" y="81"/>
                    </a:lnTo>
                    <a:lnTo>
                      <a:pt x="738" y="99"/>
                    </a:lnTo>
                    <a:lnTo>
                      <a:pt x="749" y="116"/>
                    </a:lnTo>
                    <a:lnTo>
                      <a:pt x="759" y="136"/>
                    </a:lnTo>
                    <a:lnTo>
                      <a:pt x="766" y="156"/>
                    </a:lnTo>
                    <a:lnTo>
                      <a:pt x="771" y="179"/>
                    </a:lnTo>
                    <a:lnTo>
                      <a:pt x="775" y="201"/>
                    </a:lnTo>
                    <a:lnTo>
                      <a:pt x="777" y="223"/>
                    </a:lnTo>
                    <a:lnTo>
                      <a:pt x="775" y="241"/>
                    </a:lnTo>
                    <a:lnTo>
                      <a:pt x="774" y="258"/>
                    </a:lnTo>
                    <a:lnTo>
                      <a:pt x="769" y="276"/>
                    </a:lnTo>
                    <a:lnTo>
                      <a:pt x="765" y="292"/>
                    </a:lnTo>
                    <a:lnTo>
                      <a:pt x="759" y="309"/>
                    </a:lnTo>
                    <a:lnTo>
                      <a:pt x="752" y="325"/>
                    </a:lnTo>
                    <a:lnTo>
                      <a:pt x="743" y="340"/>
                    </a:lnTo>
                    <a:lnTo>
                      <a:pt x="734" y="355"/>
                    </a:lnTo>
                    <a:lnTo>
                      <a:pt x="724" y="368"/>
                    </a:lnTo>
                    <a:lnTo>
                      <a:pt x="712" y="380"/>
                    </a:lnTo>
                    <a:lnTo>
                      <a:pt x="699" y="392"/>
                    </a:lnTo>
                    <a:lnTo>
                      <a:pt x="685" y="402"/>
                    </a:lnTo>
                    <a:lnTo>
                      <a:pt x="672" y="412"/>
                    </a:lnTo>
                    <a:lnTo>
                      <a:pt x="657" y="421"/>
                    </a:lnTo>
                    <a:lnTo>
                      <a:pt x="641" y="428"/>
                    </a:lnTo>
                    <a:lnTo>
                      <a:pt x="625" y="434"/>
                    </a:lnTo>
                    <a:lnTo>
                      <a:pt x="1048" y="434"/>
                    </a:lnTo>
                    <a:lnTo>
                      <a:pt x="1060" y="436"/>
                    </a:lnTo>
                    <a:lnTo>
                      <a:pt x="1070" y="439"/>
                    </a:lnTo>
                    <a:lnTo>
                      <a:pt x="1081" y="445"/>
                    </a:lnTo>
                    <a:lnTo>
                      <a:pt x="1089" y="452"/>
                    </a:lnTo>
                    <a:lnTo>
                      <a:pt x="1097" y="461"/>
                    </a:lnTo>
                    <a:lnTo>
                      <a:pt x="1103" y="471"/>
                    </a:lnTo>
                    <a:lnTo>
                      <a:pt x="1106" y="483"/>
                    </a:lnTo>
                    <a:lnTo>
                      <a:pt x="1107" y="495"/>
                    </a:lnTo>
                    <a:lnTo>
                      <a:pt x="1107" y="1484"/>
                    </a:lnTo>
                    <a:lnTo>
                      <a:pt x="1106" y="1496"/>
                    </a:lnTo>
                    <a:lnTo>
                      <a:pt x="1103" y="1508"/>
                    </a:lnTo>
                    <a:lnTo>
                      <a:pt x="1097" y="1518"/>
                    </a:lnTo>
                    <a:lnTo>
                      <a:pt x="1089" y="1527"/>
                    </a:lnTo>
                    <a:lnTo>
                      <a:pt x="1081" y="1535"/>
                    </a:lnTo>
                    <a:lnTo>
                      <a:pt x="1070" y="1540"/>
                    </a:lnTo>
                    <a:lnTo>
                      <a:pt x="1060" y="1543"/>
                    </a:lnTo>
                    <a:lnTo>
                      <a:pt x="1048" y="1545"/>
                    </a:lnTo>
                    <a:lnTo>
                      <a:pt x="59" y="1545"/>
                    </a:lnTo>
                    <a:lnTo>
                      <a:pt x="47" y="1543"/>
                    </a:lnTo>
                    <a:lnTo>
                      <a:pt x="35" y="1540"/>
                    </a:lnTo>
                    <a:lnTo>
                      <a:pt x="26" y="1535"/>
                    </a:lnTo>
                    <a:lnTo>
                      <a:pt x="17" y="1527"/>
                    </a:lnTo>
                    <a:lnTo>
                      <a:pt x="10" y="1518"/>
                    </a:lnTo>
                    <a:lnTo>
                      <a:pt x="4" y="1508"/>
                    </a:lnTo>
                    <a:lnTo>
                      <a:pt x="1" y="1496"/>
                    </a:lnTo>
                    <a:lnTo>
                      <a:pt x="0" y="1484"/>
                    </a:lnTo>
                    <a:lnTo>
                      <a:pt x="0" y="495"/>
                    </a:lnTo>
                    <a:lnTo>
                      <a:pt x="1" y="483"/>
                    </a:lnTo>
                    <a:lnTo>
                      <a:pt x="4" y="471"/>
                    </a:lnTo>
                    <a:lnTo>
                      <a:pt x="10" y="461"/>
                    </a:lnTo>
                    <a:lnTo>
                      <a:pt x="17" y="452"/>
                    </a:lnTo>
                    <a:lnTo>
                      <a:pt x="26" y="445"/>
                    </a:lnTo>
                    <a:lnTo>
                      <a:pt x="35" y="439"/>
                    </a:lnTo>
                    <a:lnTo>
                      <a:pt x="47" y="436"/>
                    </a:lnTo>
                    <a:lnTo>
                      <a:pt x="59" y="434"/>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grpSp>
          <p:nvGrpSpPr>
            <p:cNvPr id="74767" name="Group 23"/>
            <p:cNvGrpSpPr>
              <a:grpSpLocks/>
            </p:cNvGrpSpPr>
            <p:nvPr/>
          </p:nvGrpSpPr>
          <p:grpSpPr bwMode="auto">
            <a:xfrm>
              <a:off x="3967" y="1284"/>
              <a:ext cx="369" cy="515"/>
              <a:chOff x="3967" y="1284"/>
              <a:chExt cx="369" cy="515"/>
            </a:xfrm>
          </p:grpSpPr>
          <p:sp>
            <p:nvSpPr>
              <p:cNvPr id="75090" name="Freeform 24"/>
              <p:cNvSpPr>
                <a:spLocks/>
              </p:cNvSpPr>
              <p:nvPr/>
            </p:nvSpPr>
            <p:spPr bwMode="auto">
              <a:xfrm>
                <a:off x="3967"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50" y="421"/>
                    </a:lnTo>
                    <a:lnTo>
                      <a:pt x="435" y="412"/>
                    </a:lnTo>
                    <a:lnTo>
                      <a:pt x="422" y="402"/>
                    </a:lnTo>
                    <a:lnTo>
                      <a:pt x="408" y="392"/>
                    </a:lnTo>
                    <a:lnTo>
                      <a:pt x="395" y="380"/>
                    </a:lnTo>
                    <a:lnTo>
                      <a:pt x="383" y="368"/>
                    </a:lnTo>
                    <a:lnTo>
                      <a:pt x="373" y="355"/>
                    </a:lnTo>
                    <a:lnTo>
                      <a:pt x="364" y="340"/>
                    </a:lnTo>
                    <a:lnTo>
                      <a:pt x="355" y="325"/>
                    </a:lnTo>
                    <a:lnTo>
                      <a:pt x="348" y="309"/>
                    </a:lnTo>
                    <a:lnTo>
                      <a:pt x="342" y="292"/>
                    </a:lnTo>
                    <a:lnTo>
                      <a:pt x="338" y="276"/>
                    </a:lnTo>
                    <a:lnTo>
                      <a:pt x="333" y="258"/>
                    </a:lnTo>
                    <a:lnTo>
                      <a:pt x="332" y="241"/>
                    </a:lnTo>
                    <a:lnTo>
                      <a:pt x="330" y="223"/>
                    </a:lnTo>
                    <a:lnTo>
                      <a:pt x="332" y="201"/>
                    </a:lnTo>
                    <a:lnTo>
                      <a:pt x="336" y="179"/>
                    </a:lnTo>
                    <a:lnTo>
                      <a:pt x="340" y="156"/>
                    </a:lnTo>
                    <a:lnTo>
                      <a:pt x="348" y="136"/>
                    </a:lnTo>
                    <a:lnTo>
                      <a:pt x="358" y="116"/>
                    </a:lnTo>
                    <a:lnTo>
                      <a:pt x="368" y="99"/>
                    </a:lnTo>
                    <a:lnTo>
                      <a:pt x="382" y="81"/>
                    </a:lnTo>
                    <a:lnTo>
                      <a:pt x="396" y="65"/>
                    </a:lnTo>
                    <a:lnTo>
                      <a:pt x="413" y="51"/>
                    </a:lnTo>
                    <a:lnTo>
                      <a:pt x="429" y="38"/>
                    </a:lnTo>
                    <a:lnTo>
                      <a:pt x="448" y="26"/>
                    </a:lnTo>
                    <a:lnTo>
                      <a:pt x="467" y="17"/>
                    </a:lnTo>
                    <a:lnTo>
                      <a:pt x="488" y="10"/>
                    </a:lnTo>
                    <a:lnTo>
                      <a:pt x="509" y="4"/>
                    </a:lnTo>
                    <a:lnTo>
                      <a:pt x="531" y="1"/>
                    </a:lnTo>
                    <a:lnTo>
                      <a:pt x="554" y="0"/>
                    </a:lnTo>
                    <a:lnTo>
                      <a:pt x="576" y="1"/>
                    </a:lnTo>
                    <a:lnTo>
                      <a:pt x="598" y="4"/>
                    </a:lnTo>
                    <a:lnTo>
                      <a:pt x="619" y="10"/>
                    </a:lnTo>
                    <a:lnTo>
                      <a:pt x="640" y="17"/>
                    </a:lnTo>
                    <a:lnTo>
                      <a:pt x="659" y="26"/>
                    </a:lnTo>
                    <a:lnTo>
                      <a:pt x="678" y="38"/>
                    </a:lnTo>
                    <a:lnTo>
                      <a:pt x="694" y="51"/>
                    </a:lnTo>
                    <a:lnTo>
                      <a:pt x="711" y="65"/>
                    </a:lnTo>
                    <a:lnTo>
                      <a:pt x="725" y="81"/>
                    </a:lnTo>
                    <a:lnTo>
                      <a:pt x="739" y="99"/>
                    </a:lnTo>
                    <a:lnTo>
                      <a:pt x="749" y="116"/>
                    </a:lnTo>
                    <a:lnTo>
                      <a:pt x="759" y="136"/>
                    </a:lnTo>
                    <a:lnTo>
                      <a:pt x="767" y="156"/>
                    </a:lnTo>
                    <a:lnTo>
                      <a:pt x="771" y="179"/>
                    </a:lnTo>
                    <a:lnTo>
                      <a:pt x="775" y="201"/>
                    </a:lnTo>
                    <a:lnTo>
                      <a:pt x="777" y="223"/>
                    </a:lnTo>
                    <a:lnTo>
                      <a:pt x="775" y="241"/>
                    </a:lnTo>
                    <a:lnTo>
                      <a:pt x="774" y="258"/>
                    </a:lnTo>
                    <a:lnTo>
                      <a:pt x="770" y="276"/>
                    </a:lnTo>
                    <a:lnTo>
                      <a:pt x="765" y="292"/>
                    </a:lnTo>
                    <a:lnTo>
                      <a:pt x="759" y="309"/>
                    </a:lnTo>
                    <a:lnTo>
                      <a:pt x="752" y="325"/>
                    </a:lnTo>
                    <a:lnTo>
                      <a:pt x="743" y="340"/>
                    </a:lnTo>
                    <a:lnTo>
                      <a:pt x="734" y="355"/>
                    </a:lnTo>
                    <a:lnTo>
                      <a:pt x="724" y="368"/>
                    </a:lnTo>
                    <a:lnTo>
                      <a:pt x="712" y="380"/>
                    </a:lnTo>
                    <a:lnTo>
                      <a:pt x="699" y="392"/>
                    </a:lnTo>
                    <a:lnTo>
                      <a:pt x="685" y="402"/>
                    </a:lnTo>
                    <a:lnTo>
                      <a:pt x="672" y="412"/>
                    </a:lnTo>
                    <a:lnTo>
                      <a:pt x="657" y="421"/>
                    </a:lnTo>
                    <a:lnTo>
                      <a:pt x="641" y="428"/>
                    </a:lnTo>
                    <a:lnTo>
                      <a:pt x="625" y="434"/>
                    </a:lnTo>
                    <a:lnTo>
                      <a:pt x="1048" y="434"/>
                    </a:lnTo>
                    <a:lnTo>
                      <a:pt x="1060" y="436"/>
                    </a:lnTo>
                    <a:lnTo>
                      <a:pt x="1070" y="439"/>
                    </a:lnTo>
                    <a:lnTo>
                      <a:pt x="1081" y="445"/>
                    </a:lnTo>
                    <a:lnTo>
                      <a:pt x="1089" y="452"/>
                    </a:lnTo>
                    <a:lnTo>
                      <a:pt x="1097" y="461"/>
                    </a:lnTo>
                    <a:lnTo>
                      <a:pt x="1103" y="471"/>
                    </a:lnTo>
                    <a:lnTo>
                      <a:pt x="1106" y="483"/>
                    </a:lnTo>
                    <a:lnTo>
                      <a:pt x="1107" y="495"/>
                    </a:lnTo>
                    <a:lnTo>
                      <a:pt x="1107" y="1484"/>
                    </a:lnTo>
                    <a:lnTo>
                      <a:pt x="1106" y="1496"/>
                    </a:lnTo>
                    <a:lnTo>
                      <a:pt x="1103" y="1508"/>
                    </a:lnTo>
                    <a:lnTo>
                      <a:pt x="1097" y="1518"/>
                    </a:lnTo>
                    <a:lnTo>
                      <a:pt x="1089" y="1527"/>
                    </a:lnTo>
                    <a:lnTo>
                      <a:pt x="1081" y="1535"/>
                    </a:lnTo>
                    <a:lnTo>
                      <a:pt x="1070" y="1540"/>
                    </a:lnTo>
                    <a:lnTo>
                      <a:pt x="1060" y="1543"/>
                    </a:lnTo>
                    <a:lnTo>
                      <a:pt x="1048" y="1545"/>
                    </a:lnTo>
                    <a:lnTo>
                      <a:pt x="59" y="1545"/>
                    </a:lnTo>
                    <a:lnTo>
                      <a:pt x="47" y="1543"/>
                    </a:lnTo>
                    <a:lnTo>
                      <a:pt x="35" y="1540"/>
                    </a:lnTo>
                    <a:lnTo>
                      <a:pt x="26" y="1535"/>
                    </a:lnTo>
                    <a:lnTo>
                      <a:pt x="18" y="1527"/>
                    </a:lnTo>
                    <a:lnTo>
                      <a:pt x="10" y="1518"/>
                    </a:lnTo>
                    <a:lnTo>
                      <a:pt x="4" y="1508"/>
                    </a:lnTo>
                    <a:lnTo>
                      <a:pt x="1" y="1496"/>
                    </a:lnTo>
                    <a:lnTo>
                      <a:pt x="0" y="1484"/>
                    </a:lnTo>
                    <a:lnTo>
                      <a:pt x="0" y="495"/>
                    </a:lnTo>
                    <a:lnTo>
                      <a:pt x="1" y="483"/>
                    </a:lnTo>
                    <a:lnTo>
                      <a:pt x="4" y="471"/>
                    </a:lnTo>
                    <a:lnTo>
                      <a:pt x="10" y="461"/>
                    </a:lnTo>
                    <a:lnTo>
                      <a:pt x="18" y="452"/>
                    </a:lnTo>
                    <a:lnTo>
                      <a:pt x="26" y="445"/>
                    </a:lnTo>
                    <a:lnTo>
                      <a:pt x="35" y="439"/>
                    </a:lnTo>
                    <a:lnTo>
                      <a:pt x="47" y="436"/>
                    </a:lnTo>
                    <a:lnTo>
                      <a:pt x="59" y="43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5091" name="Freeform 25"/>
              <p:cNvSpPr>
                <a:spLocks/>
              </p:cNvSpPr>
              <p:nvPr/>
            </p:nvSpPr>
            <p:spPr bwMode="auto">
              <a:xfrm>
                <a:off x="3967" y="1284"/>
                <a:ext cx="369" cy="515"/>
              </a:xfrm>
              <a:custGeom>
                <a:avLst/>
                <a:gdLst>
                  <a:gd name="T0" fmla="*/ 0 w 1107"/>
                  <a:gd name="T1" fmla="*/ 0 h 1545"/>
                  <a:gd name="T2" fmla="*/ 0 w 1107"/>
                  <a:gd name="T3" fmla="*/ 0 h 1545"/>
                  <a:gd name="T4" fmla="*/ 0 w 1107"/>
                  <a:gd name="T5" fmla="*/ 0 h 1545"/>
                  <a:gd name="T6" fmla="*/ 0 w 1107"/>
                  <a:gd name="T7" fmla="*/ 0 h 1545"/>
                  <a:gd name="T8" fmla="*/ 0 w 1107"/>
                  <a:gd name="T9" fmla="*/ 0 h 1545"/>
                  <a:gd name="T10" fmla="*/ 0 w 1107"/>
                  <a:gd name="T11" fmla="*/ 0 h 1545"/>
                  <a:gd name="T12" fmla="*/ 0 w 1107"/>
                  <a:gd name="T13" fmla="*/ 0 h 1545"/>
                  <a:gd name="T14" fmla="*/ 0 w 1107"/>
                  <a:gd name="T15" fmla="*/ 0 h 1545"/>
                  <a:gd name="T16" fmla="*/ 0 w 1107"/>
                  <a:gd name="T17" fmla="*/ 0 h 1545"/>
                  <a:gd name="T18" fmla="*/ 0 w 1107"/>
                  <a:gd name="T19" fmla="*/ 0 h 1545"/>
                  <a:gd name="T20" fmla="*/ 0 w 1107"/>
                  <a:gd name="T21" fmla="*/ 0 h 1545"/>
                  <a:gd name="T22" fmla="*/ 0 w 1107"/>
                  <a:gd name="T23" fmla="*/ 0 h 1545"/>
                  <a:gd name="T24" fmla="*/ 0 w 1107"/>
                  <a:gd name="T25" fmla="*/ 0 h 1545"/>
                  <a:gd name="T26" fmla="*/ 0 w 1107"/>
                  <a:gd name="T27" fmla="*/ 0 h 1545"/>
                  <a:gd name="T28" fmla="*/ 0 w 1107"/>
                  <a:gd name="T29" fmla="*/ 0 h 1545"/>
                  <a:gd name="T30" fmla="*/ 0 w 1107"/>
                  <a:gd name="T31" fmla="*/ 0 h 1545"/>
                  <a:gd name="T32" fmla="*/ 0 w 1107"/>
                  <a:gd name="T33" fmla="*/ 0 h 1545"/>
                  <a:gd name="T34" fmla="*/ 0 w 1107"/>
                  <a:gd name="T35" fmla="*/ 0 h 1545"/>
                  <a:gd name="T36" fmla="*/ 0 w 1107"/>
                  <a:gd name="T37" fmla="*/ 0 h 1545"/>
                  <a:gd name="T38" fmla="*/ 0 w 1107"/>
                  <a:gd name="T39" fmla="*/ 0 h 1545"/>
                  <a:gd name="T40" fmla="*/ 0 w 1107"/>
                  <a:gd name="T41" fmla="*/ 0 h 1545"/>
                  <a:gd name="T42" fmla="*/ 0 w 1107"/>
                  <a:gd name="T43" fmla="*/ 0 h 1545"/>
                  <a:gd name="T44" fmla="*/ 0 w 1107"/>
                  <a:gd name="T45" fmla="*/ 0 h 1545"/>
                  <a:gd name="T46" fmla="*/ 0 w 1107"/>
                  <a:gd name="T47" fmla="*/ 0 h 1545"/>
                  <a:gd name="T48" fmla="*/ 0 w 1107"/>
                  <a:gd name="T49" fmla="*/ 0 h 1545"/>
                  <a:gd name="T50" fmla="*/ 0 w 1107"/>
                  <a:gd name="T51" fmla="*/ 0 h 1545"/>
                  <a:gd name="T52" fmla="*/ 0 w 1107"/>
                  <a:gd name="T53" fmla="*/ 0 h 1545"/>
                  <a:gd name="T54" fmla="*/ 0 w 1107"/>
                  <a:gd name="T55" fmla="*/ 0 h 1545"/>
                  <a:gd name="T56" fmla="*/ 0 w 1107"/>
                  <a:gd name="T57" fmla="*/ 0 h 1545"/>
                  <a:gd name="T58" fmla="*/ 0 w 1107"/>
                  <a:gd name="T59" fmla="*/ 0 h 1545"/>
                  <a:gd name="T60" fmla="*/ 0 w 1107"/>
                  <a:gd name="T61" fmla="*/ 0 h 1545"/>
                  <a:gd name="T62" fmla="*/ 0 w 1107"/>
                  <a:gd name="T63" fmla="*/ 0 h 1545"/>
                  <a:gd name="T64" fmla="*/ 0 w 1107"/>
                  <a:gd name="T65" fmla="*/ 0 h 1545"/>
                  <a:gd name="T66" fmla="*/ 0 w 1107"/>
                  <a:gd name="T67" fmla="*/ 0 h 1545"/>
                  <a:gd name="T68" fmla="*/ 0 w 1107"/>
                  <a:gd name="T69" fmla="*/ 0 h 1545"/>
                  <a:gd name="T70" fmla="*/ 0 w 1107"/>
                  <a:gd name="T71" fmla="*/ 0 h 1545"/>
                  <a:gd name="T72" fmla="*/ 0 w 1107"/>
                  <a:gd name="T73" fmla="*/ 0 h 1545"/>
                  <a:gd name="T74" fmla="*/ 0 w 1107"/>
                  <a:gd name="T75" fmla="*/ 0 h 1545"/>
                  <a:gd name="T76" fmla="*/ 0 w 1107"/>
                  <a:gd name="T77" fmla="*/ 0 h 1545"/>
                  <a:gd name="T78" fmla="*/ 0 w 1107"/>
                  <a:gd name="T79" fmla="*/ 0 h 1545"/>
                  <a:gd name="T80" fmla="*/ 0 w 1107"/>
                  <a:gd name="T81" fmla="*/ 0 h 1545"/>
                  <a:gd name="T82" fmla="*/ 0 w 1107"/>
                  <a:gd name="T83" fmla="*/ 0 h 1545"/>
                  <a:gd name="T84" fmla="*/ 0 w 1107"/>
                  <a:gd name="T85" fmla="*/ 0 h 1545"/>
                  <a:gd name="T86" fmla="*/ 0 w 1107"/>
                  <a:gd name="T87" fmla="*/ 0 h 1545"/>
                  <a:gd name="T88" fmla="*/ 0 w 1107"/>
                  <a:gd name="T89" fmla="*/ 0 h 1545"/>
                  <a:gd name="T90" fmla="*/ 0 w 1107"/>
                  <a:gd name="T91" fmla="*/ 0 h 1545"/>
                  <a:gd name="T92" fmla="*/ 0 w 1107"/>
                  <a:gd name="T93" fmla="*/ 0 h 1545"/>
                  <a:gd name="T94" fmla="*/ 0 w 1107"/>
                  <a:gd name="T95" fmla="*/ 0 h 1545"/>
                  <a:gd name="T96" fmla="*/ 0 w 1107"/>
                  <a:gd name="T97" fmla="*/ 0 h 1545"/>
                  <a:gd name="T98" fmla="*/ 0 w 1107"/>
                  <a:gd name="T99" fmla="*/ 0 h 1545"/>
                  <a:gd name="T100" fmla="*/ 0 w 1107"/>
                  <a:gd name="T101" fmla="*/ 0 h 15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07" h="1545">
                    <a:moveTo>
                      <a:pt x="59" y="434"/>
                    </a:moveTo>
                    <a:lnTo>
                      <a:pt x="482" y="434"/>
                    </a:lnTo>
                    <a:lnTo>
                      <a:pt x="466" y="428"/>
                    </a:lnTo>
                    <a:lnTo>
                      <a:pt x="450" y="421"/>
                    </a:lnTo>
                    <a:lnTo>
                      <a:pt x="435" y="412"/>
                    </a:lnTo>
                    <a:lnTo>
                      <a:pt x="422" y="402"/>
                    </a:lnTo>
                    <a:lnTo>
                      <a:pt x="408" y="392"/>
                    </a:lnTo>
                    <a:lnTo>
                      <a:pt x="395" y="380"/>
                    </a:lnTo>
                    <a:lnTo>
                      <a:pt x="383" y="368"/>
                    </a:lnTo>
                    <a:lnTo>
                      <a:pt x="373" y="355"/>
                    </a:lnTo>
                    <a:lnTo>
                      <a:pt x="364" y="340"/>
                    </a:lnTo>
                    <a:lnTo>
                      <a:pt x="355" y="325"/>
                    </a:lnTo>
                    <a:lnTo>
                      <a:pt x="348" y="309"/>
                    </a:lnTo>
                    <a:lnTo>
                      <a:pt x="342" y="292"/>
                    </a:lnTo>
                    <a:lnTo>
                      <a:pt x="338" y="276"/>
                    </a:lnTo>
                    <a:lnTo>
                      <a:pt x="333" y="258"/>
                    </a:lnTo>
                    <a:lnTo>
                      <a:pt x="332" y="241"/>
                    </a:lnTo>
                    <a:lnTo>
                      <a:pt x="330" y="223"/>
                    </a:lnTo>
                    <a:lnTo>
                      <a:pt x="332" y="201"/>
                    </a:lnTo>
                    <a:lnTo>
                      <a:pt x="336" y="179"/>
                    </a:lnTo>
                    <a:lnTo>
                      <a:pt x="340" y="156"/>
                    </a:lnTo>
                    <a:lnTo>
                      <a:pt x="348" y="136"/>
                    </a:lnTo>
                    <a:lnTo>
                      <a:pt x="358" y="116"/>
                    </a:lnTo>
                    <a:lnTo>
                      <a:pt x="368" y="99"/>
                    </a:lnTo>
                    <a:lnTo>
                      <a:pt x="382" y="81"/>
                    </a:lnTo>
                    <a:lnTo>
                      <a:pt x="396" y="65"/>
                    </a:lnTo>
                    <a:lnTo>
                      <a:pt x="413" y="51"/>
                    </a:lnTo>
                    <a:lnTo>
                      <a:pt x="429" y="38"/>
                    </a:lnTo>
                    <a:lnTo>
                      <a:pt x="448" y="26"/>
                    </a:lnTo>
                    <a:lnTo>
                      <a:pt x="467" y="17"/>
                    </a:lnTo>
                    <a:lnTo>
                      <a:pt x="488" y="10"/>
                    </a:lnTo>
                    <a:lnTo>
                      <a:pt x="509" y="4"/>
                    </a:lnTo>
                    <a:lnTo>
                      <a:pt x="531" y="1"/>
                    </a:lnTo>
                    <a:lnTo>
                      <a:pt x="554" y="0"/>
                    </a:lnTo>
                    <a:lnTo>
                      <a:pt x="576" y="1"/>
                    </a:lnTo>
                    <a:lnTo>
                      <a:pt x="598" y="4"/>
                    </a:lnTo>
                    <a:lnTo>
                      <a:pt x="619" y="10"/>
                    </a:lnTo>
                    <a:lnTo>
                      <a:pt x="640" y="17"/>
                    </a:lnTo>
                    <a:lnTo>
                      <a:pt x="659" y="26"/>
                    </a:lnTo>
                    <a:lnTo>
                      <a:pt x="678" y="38"/>
                    </a:lnTo>
                    <a:lnTo>
                      <a:pt x="694" y="51"/>
                    </a:lnTo>
                    <a:lnTo>
                      <a:pt x="711" y="65"/>
                    </a:lnTo>
                    <a:lnTo>
                      <a:pt x="725" y="81"/>
                    </a:lnTo>
                    <a:lnTo>
                      <a:pt x="739" y="99"/>
                    </a:lnTo>
                    <a:lnTo>
                      <a:pt x="749" y="116"/>
                    </a:lnTo>
                    <a:lnTo>
                      <a:pt x="759" y="136"/>
                    </a:lnTo>
                    <a:lnTo>
                      <a:pt x="767" y="156"/>
                    </a:lnTo>
                    <a:lnTo>
                      <a:pt x="771" y="179"/>
                    </a:lnTo>
                    <a:lnTo>
                      <a:pt x="775" y="201"/>
                    </a:lnTo>
                    <a:lnTo>
                      <a:pt x="777" y="223"/>
                    </a:lnTo>
                    <a:lnTo>
                      <a:pt x="775" y="241"/>
                    </a:lnTo>
                    <a:lnTo>
                      <a:pt x="774" y="258"/>
                    </a:lnTo>
                    <a:lnTo>
                      <a:pt x="770" y="276"/>
                    </a:lnTo>
                    <a:lnTo>
                      <a:pt x="765" y="292"/>
                    </a:lnTo>
                    <a:lnTo>
                      <a:pt x="759" y="309"/>
                    </a:lnTo>
                    <a:lnTo>
                      <a:pt x="752" y="325"/>
                    </a:lnTo>
                    <a:lnTo>
                      <a:pt x="743" y="340"/>
                    </a:lnTo>
                    <a:lnTo>
                      <a:pt x="734" y="355"/>
                    </a:lnTo>
                    <a:lnTo>
                      <a:pt x="724" y="368"/>
                    </a:lnTo>
                    <a:lnTo>
                      <a:pt x="712" y="380"/>
                    </a:lnTo>
                    <a:lnTo>
                      <a:pt x="699" y="392"/>
                    </a:lnTo>
                    <a:lnTo>
                      <a:pt x="685" y="402"/>
                    </a:lnTo>
                    <a:lnTo>
                      <a:pt x="672" y="412"/>
                    </a:lnTo>
                    <a:lnTo>
                      <a:pt x="657" y="421"/>
                    </a:lnTo>
                    <a:lnTo>
                      <a:pt x="641" y="428"/>
                    </a:lnTo>
                    <a:lnTo>
                      <a:pt x="625" y="434"/>
                    </a:lnTo>
                    <a:lnTo>
                      <a:pt x="1048" y="434"/>
                    </a:lnTo>
                    <a:lnTo>
                      <a:pt x="1060" y="436"/>
                    </a:lnTo>
                    <a:lnTo>
                      <a:pt x="1070" y="439"/>
                    </a:lnTo>
                    <a:lnTo>
                      <a:pt x="1081" y="445"/>
                    </a:lnTo>
                    <a:lnTo>
                      <a:pt x="1089" y="452"/>
                    </a:lnTo>
                    <a:lnTo>
                      <a:pt x="1097" y="461"/>
                    </a:lnTo>
                    <a:lnTo>
                      <a:pt x="1103" y="471"/>
                    </a:lnTo>
                    <a:lnTo>
                      <a:pt x="1106" y="483"/>
                    </a:lnTo>
                    <a:lnTo>
                      <a:pt x="1107" y="495"/>
                    </a:lnTo>
                    <a:lnTo>
                      <a:pt x="1107" y="1484"/>
                    </a:lnTo>
                    <a:lnTo>
                      <a:pt x="1106" y="1496"/>
                    </a:lnTo>
                    <a:lnTo>
                      <a:pt x="1103" y="1508"/>
                    </a:lnTo>
                    <a:lnTo>
                      <a:pt x="1097" y="1518"/>
                    </a:lnTo>
                    <a:lnTo>
                      <a:pt x="1089" y="1527"/>
                    </a:lnTo>
                    <a:lnTo>
                      <a:pt x="1081" y="1535"/>
                    </a:lnTo>
                    <a:lnTo>
                      <a:pt x="1070" y="1540"/>
                    </a:lnTo>
                    <a:lnTo>
                      <a:pt x="1060" y="1543"/>
                    </a:lnTo>
                    <a:lnTo>
                      <a:pt x="1048" y="1545"/>
                    </a:lnTo>
                    <a:lnTo>
                      <a:pt x="59" y="1545"/>
                    </a:lnTo>
                    <a:lnTo>
                      <a:pt x="47" y="1543"/>
                    </a:lnTo>
                    <a:lnTo>
                      <a:pt x="35" y="1540"/>
                    </a:lnTo>
                    <a:lnTo>
                      <a:pt x="26" y="1535"/>
                    </a:lnTo>
                    <a:lnTo>
                      <a:pt x="18" y="1527"/>
                    </a:lnTo>
                    <a:lnTo>
                      <a:pt x="10" y="1518"/>
                    </a:lnTo>
                    <a:lnTo>
                      <a:pt x="4" y="1508"/>
                    </a:lnTo>
                    <a:lnTo>
                      <a:pt x="1" y="1496"/>
                    </a:lnTo>
                    <a:lnTo>
                      <a:pt x="0" y="1484"/>
                    </a:lnTo>
                    <a:lnTo>
                      <a:pt x="0" y="495"/>
                    </a:lnTo>
                    <a:lnTo>
                      <a:pt x="1" y="483"/>
                    </a:lnTo>
                    <a:lnTo>
                      <a:pt x="4" y="471"/>
                    </a:lnTo>
                    <a:lnTo>
                      <a:pt x="10" y="461"/>
                    </a:lnTo>
                    <a:lnTo>
                      <a:pt x="18" y="452"/>
                    </a:lnTo>
                    <a:lnTo>
                      <a:pt x="26" y="445"/>
                    </a:lnTo>
                    <a:lnTo>
                      <a:pt x="35" y="439"/>
                    </a:lnTo>
                    <a:lnTo>
                      <a:pt x="47" y="436"/>
                    </a:lnTo>
                    <a:lnTo>
                      <a:pt x="59" y="434"/>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grpSp>
          <p:nvGrpSpPr>
            <p:cNvPr id="74768" name="Group 26"/>
            <p:cNvGrpSpPr>
              <a:grpSpLocks/>
            </p:cNvGrpSpPr>
            <p:nvPr/>
          </p:nvGrpSpPr>
          <p:grpSpPr bwMode="auto">
            <a:xfrm>
              <a:off x="-658" y="1207"/>
              <a:ext cx="5337" cy="1398"/>
              <a:chOff x="-658" y="1207"/>
              <a:chExt cx="5337" cy="1398"/>
            </a:xfrm>
          </p:grpSpPr>
          <p:sp>
            <p:nvSpPr>
              <p:cNvPr id="74890" name="Rectangle 27"/>
              <p:cNvSpPr>
                <a:spLocks noChangeArrowheads="1"/>
              </p:cNvSpPr>
              <p:nvPr/>
            </p:nvSpPr>
            <p:spPr bwMode="auto">
              <a:xfrm>
                <a:off x="-658" y="1278"/>
                <a:ext cx="10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9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91" name="Rectangle 28"/>
              <p:cNvSpPr>
                <a:spLocks noChangeArrowheads="1"/>
              </p:cNvSpPr>
              <p:nvPr/>
            </p:nvSpPr>
            <p:spPr bwMode="auto">
              <a:xfrm>
                <a:off x="590" y="1215"/>
                <a:ext cx="493"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Times New Roman" panose="02020603050405020304" pitchFamily="18" charset="0"/>
                  </a:rPr>
                  <a:t>rezultat </a:t>
                </a:r>
                <a:endParaRPr lang="sl-SI" altLang="sl-SI" sz="2400">
                  <a:latin typeface="Times New Roman" panose="02020603050405020304" pitchFamily="18" charset="0"/>
                </a:endParaRPr>
              </a:p>
            </p:txBody>
          </p:sp>
          <p:sp>
            <p:nvSpPr>
              <p:cNvPr id="74892" name="Rectangle 29"/>
              <p:cNvSpPr>
                <a:spLocks noChangeArrowheads="1"/>
              </p:cNvSpPr>
              <p:nvPr/>
            </p:nvSpPr>
            <p:spPr bwMode="auto">
              <a:xfrm>
                <a:off x="484" y="1370"/>
                <a:ext cx="67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Times New Roman" panose="02020603050405020304" pitchFamily="18" charset="0"/>
                  </a:rPr>
                  <a:t>opazovanja</a:t>
                </a:r>
                <a:endParaRPr lang="sl-SI" altLang="sl-SI" sz="2400">
                  <a:latin typeface="Times New Roman" panose="02020603050405020304" pitchFamily="18" charset="0"/>
                </a:endParaRPr>
              </a:p>
            </p:txBody>
          </p:sp>
          <p:sp>
            <p:nvSpPr>
              <p:cNvPr id="74893" name="Rectangle 30"/>
              <p:cNvSpPr>
                <a:spLocks noChangeArrowheads="1"/>
              </p:cNvSpPr>
              <p:nvPr/>
            </p:nvSpPr>
            <p:spPr bwMode="auto">
              <a:xfrm>
                <a:off x="1098" y="1370"/>
                <a:ext cx="8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Times New Roman" panose="02020603050405020304" pitchFamily="18" charset="0"/>
                  </a:rPr>
                  <a:t> </a:t>
                </a:r>
                <a:endParaRPr lang="sl-SI" altLang="sl-SI" sz="2400">
                  <a:latin typeface="Times New Roman" panose="02020603050405020304" pitchFamily="18" charset="0"/>
                </a:endParaRPr>
              </a:p>
            </p:txBody>
          </p:sp>
          <p:sp>
            <p:nvSpPr>
              <p:cNvPr id="74894" name="Rectangle 31"/>
              <p:cNvSpPr>
                <a:spLocks noChangeArrowheads="1"/>
              </p:cNvSpPr>
              <p:nvPr/>
            </p:nvSpPr>
            <p:spPr bwMode="auto">
              <a:xfrm>
                <a:off x="424" y="1524"/>
                <a:ext cx="804"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b="1">
                    <a:solidFill>
                      <a:srgbClr val="000000"/>
                    </a:solidFill>
                    <a:latin typeface="Times New Roman" panose="02020603050405020304" pitchFamily="18" charset="0"/>
                  </a:rPr>
                  <a:t>(dekada od 100 </a:t>
                </a:r>
                <a:endParaRPr lang="sl-SI" altLang="sl-SI" sz="2400">
                  <a:latin typeface="Times New Roman" panose="02020603050405020304" pitchFamily="18" charset="0"/>
                </a:endParaRPr>
              </a:p>
            </p:txBody>
          </p:sp>
          <p:sp>
            <p:nvSpPr>
              <p:cNvPr id="74895" name="Rectangle 32"/>
              <p:cNvSpPr>
                <a:spLocks noChangeArrowheads="1"/>
              </p:cNvSpPr>
              <p:nvPr/>
            </p:nvSpPr>
            <p:spPr bwMode="auto">
              <a:xfrm>
                <a:off x="424" y="1647"/>
                <a:ext cx="51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b="1">
                    <a:solidFill>
                      <a:srgbClr val="000000"/>
                    </a:solidFill>
                    <a:latin typeface="Times New Roman" panose="02020603050405020304" pitchFamily="18" charset="0"/>
                  </a:rPr>
                  <a:t>g do 1 kg)</a:t>
                </a:r>
                <a:endParaRPr lang="sl-SI" altLang="sl-SI" sz="2400">
                  <a:latin typeface="Times New Roman" panose="02020603050405020304" pitchFamily="18" charset="0"/>
                </a:endParaRPr>
              </a:p>
            </p:txBody>
          </p:sp>
          <p:sp>
            <p:nvSpPr>
              <p:cNvPr id="74896" name="Rectangle 33"/>
              <p:cNvSpPr>
                <a:spLocks noChangeArrowheads="1"/>
              </p:cNvSpPr>
              <p:nvPr/>
            </p:nvSpPr>
            <p:spPr bwMode="auto">
              <a:xfrm>
                <a:off x="875" y="1645"/>
                <a:ext cx="8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b="1">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97" name="Rectangle 34"/>
              <p:cNvSpPr>
                <a:spLocks noChangeArrowheads="1"/>
              </p:cNvSpPr>
              <p:nvPr/>
            </p:nvSpPr>
            <p:spPr bwMode="auto">
              <a:xfrm>
                <a:off x="791" y="177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98" name="Rectangle 35"/>
              <p:cNvSpPr>
                <a:spLocks noChangeArrowheads="1"/>
              </p:cNvSpPr>
              <p:nvPr/>
            </p:nvSpPr>
            <p:spPr bwMode="auto">
              <a:xfrm>
                <a:off x="1255" y="121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899" name="Rectangle 36"/>
              <p:cNvSpPr>
                <a:spLocks noChangeArrowheads="1"/>
              </p:cNvSpPr>
              <p:nvPr/>
            </p:nvSpPr>
            <p:spPr bwMode="auto">
              <a:xfrm>
                <a:off x="1255" y="1367"/>
                <a:ext cx="17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0" name="Rectangle 37"/>
              <p:cNvSpPr>
                <a:spLocks noChangeArrowheads="1"/>
              </p:cNvSpPr>
              <p:nvPr/>
            </p:nvSpPr>
            <p:spPr bwMode="auto">
              <a:xfrm>
                <a:off x="1367" y="1367"/>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1" name="Rectangle 38"/>
              <p:cNvSpPr>
                <a:spLocks noChangeArrowheads="1"/>
              </p:cNvSpPr>
              <p:nvPr/>
            </p:nvSpPr>
            <p:spPr bwMode="auto">
              <a:xfrm>
                <a:off x="1255" y="1522"/>
                <a:ext cx="67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1 kg       </a:t>
                </a:r>
                <a:endParaRPr lang="sl-SI" altLang="sl-SI" sz="2400">
                  <a:latin typeface="Times New Roman" panose="02020603050405020304" pitchFamily="18" charset="0"/>
                </a:endParaRPr>
              </a:p>
            </p:txBody>
          </p:sp>
          <p:sp>
            <p:nvSpPr>
              <p:cNvPr id="74902" name="Rectangle 39"/>
              <p:cNvSpPr>
                <a:spLocks noChangeArrowheads="1"/>
              </p:cNvSpPr>
              <p:nvPr/>
            </p:nvSpPr>
            <p:spPr bwMode="auto">
              <a:xfrm>
                <a:off x="1860" y="152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3" name="Rectangle 40"/>
              <p:cNvSpPr>
                <a:spLocks noChangeArrowheads="1"/>
              </p:cNvSpPr>
              <p:nvPr/>
            </p:nvSpPr>
            <p:spPr bwMode="auto">
              <a:xfrm>
                <a:off x="1790" y="121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4" name="Rectangle 41"/>
              <p:cNvSpPr>
                <a:spLocks noChangeArrowheads="1"/>
              </p:cNvSpPr>
              <p:nvPr/>
            </p:nvSpPr>
            <p:spPr bwMode="auto">
              <a:xfrm>
                <a:off x="1790" y="1367"/>
                <a:ext cx="17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5" name="Rectangle 42"/>
              <p:cNvSpPr>
                <a:spLocks noChangeArrowheads="1"/>
              </p:cNvSpPr>
              <p:nvPr/>
            </p:nvSpPr>
            <p:spPr bwMode="auto">
              <a:xfrm>
                <a:off x="1902" y="1367"/>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6" name="Rectangle 43"/>
              <p:cNvSpPr>
                <a:spLocks noChangeArrowheads="1"/>
              </p:cNvSpPr>
              <p:nvPr/>
            </p:nvSpPr>
            <p:spPr bwMode="auto">
              <a:xfrm>
                <a:off x="1790" y="1522"/>
                <a:ext cx="71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500g       </a:t>
                </a:r>
                <a:endParaRPr lang="sl-SI" altLang="sl-SI" sz="2400">
                  <a:latin typeface="Times New Roman" panose="02020603050405020304" pitchFamily="18" charset="0"/>
                </a:endParaRPr>
              </a:p>
            </p:txBody>
          </p:sp>
          <p:sp>
            <p:nvSpPr>
              <p:cNvPr id="74907" name="Rectangle 44"/>
              <p:cNvSpPr>
                <a:spLocks noChangeArrowheads="1"/>
              </p:cNvSpPr>
              <p:nvPr/>
            </p:nvSpPr>
            <p:spPr bwMode="auto">
              <a:xfrm>
                <a:off x="2432" y="152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8" name="Rectangle 45"/>
              <p:cNvSpPr>
                <a:spLocks noChangeArrowheads="1"/>
              </p:cNvSpPr>
              <p:nvPr/>
            </p:nvSpPr>
            <p:spPr bwMode="auto">
              <a:xfrm>
                <a:off x="2327" y="121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09" name="Rectangle 46"/>
              <p:cNvSpPr>
                <a:spLocks noChangeArrowheads="1"/>
              </p:cNvSpPr>
              <p:nvPr/>
            </p:nvSpPr>
            <p:spPr bwMode="auto">
              <a:xfrm>
                <a:off x="2327" y="1367"/>
                <a:ext cx="17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0" name="Rectangle 47"/>
              <p:cNvSpPr>
                <a:spLocks noChangeArrowheads="1"/>
              </p:cNvSpPr>
              <p:nvPr/>
            </p:nvSpPr>
            <p:spPr bwMode="auto">
              <a:xfrm>
                <a:off x="2439" y="1367"/>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1" name="Rectangle 48"/>
              <p:cNvSpPr>
                <a:spLocks noChangeArrowheads="1"/>
              </p:cNvSpPr>
              <p:nvPr/>
            </p:nvSpPr>
            <p:spPr bwMode="auto">
              <a:xfrm>
                <a:off x="2327" y="1522"/>
                <a:ext cx="71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200g       </a:t>
                </a:r>
                <a:endParaRPr lang="sl-SI" altLang="sl-SI" sz="2400">
                  <a:latin typeface="Times New Roman" panose="02020603050405020304" pitchFamily="18" charset="0"/>
                </a:endParaRPr>
              </a:p>
            </p:txBody>
          </p:sp>
          <p:sp>
            <p:nvSpPr>
              <p:cNvPr id="74912" name="Rectangle 49"/>
              <p:cNvSpPr>
                <a:spLocks noChangeArrowheads="1"/>
              </p:cNvSpPr>
              <p:nvPr/>
            </p:nvSpPr>
            <p:spPr bwMode="auto">
              <a:xfrm>
                <a:off x="2969" y="152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3" name="Rectangle 50"/>
              <p:cNvSpPr>
                <a:spLocks noChangeArrowheads="1"/>
              </p:cNvSpPr>
              <p:nvPr/>
            </p:nvSpPr>
            <p:spPr bwMode="auto">
              <a:xfrm>
                <a:off x="2863" y="121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4" name="Rectangle 51"/>
              <p:cNvSpPr>
                <a:spLocks noChangeArrowheads="1"/>
              </p:cNvSpPr>
              <p:nvPr/>
            </p:nvSpPr>
            <p:spPr bwMode="auto">
              <a:xfrm>
                <a:off x="2863" y="1367"/>
                <a:ext cx="17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5" name="Rectangle 52"/>
              <p:cNvSpPr>
                <a:spLocks noChangeArrowheads="1"/>
              </p:cNvSpPr>
              <p:nvPr/>
            </p:nvSpPr>
            <p:spPr bwMode="auto">
              <a:xfrm>
                <a:off x="2974" y="1367"/>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6" name="Rectangle 53"/>
              <p:cNvSpPr>
                <a:spLocks noChangeArrowheads="1"/>
              </p:cNvSpPr>
              <p:nvPr/>
            </p:nvSpPr>
            <p:spPr bwMode="auto">
              <a:xfrm>
                <a:off x="2863" y="1522"/>
                <a:ext cx="71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200g       </a:t>
                </a:r>
                <a:endParaRPr lang="sl-SI" altLang="sl-SI" sz="2400">
                  <a:latin typeface="Times New Roman" panose="02020603050405020304" pitchFamily="18" charset="0"/>
                </a:endParaRPr>
              </a:p>
            </p:txBody>
          </p:sp>
          <p:sp>
            <p:nvSpPr>
              <p:cNvPr id="74917" name="Rectangle 54"/>
              <p:cNvSpPr>
                <a:spLocks noChangeArrowheads="1"/>
              </p:cNvSpPr>
              <p:nvPr/>
            </p:nvSpPr>
            <p:spPr bwMode="auto">
              <a:xfrm>
                <a:off x="3505" y="152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8" name="Rectangle 55"/>
              <p:cNvSpPr>
                <a:spLocks noChangeArrowheads="1"/>
              </p:cNvSpPr>
              <p:nvPr/>
            </p:nvSpPr>
            <p:spPr bwMode="auto">
              <a:xfrm>
                <a:off x="3400" y="121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19" name="Rectangle 56"/>
              <p:cNvSpPr>
                <a:spLocks noChangeArrowheads="1"/>
              </p:cNvSpPr>
              <p:nvPr/>
            </p:nvSpPr>
            <p:spPr bwMode="auto">
              <a:xfrm>
                <a:off x="3400" y="1367"/>
                <a:ext cx="17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0" name="Rectangle 57"/>
              <p:cNvSpPr>
                <a:spLocks noChangeArrowheads="1"/>
              </p:cNvSpPr>
              <p:nvPr/>
            </p:nvSpPr>
            <p:spPr bwMode="auto">
              <a:xfrm>
                <a:off x="3511" y="1367"/>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1" name="Rectangle 58"/>
              <p:cNvSpPr>
                <a:spLocks noChangeArrowheads="1"/>
              </p:cNvSpPr>
              <p:nvPr/>
            </p:nvSpPr>
            <p:spPr bwMode="auto">
              <a:xfrm>
                <a:off x="3400" y="1522"/>
                <a:ext cx="71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100g       </a:t>
                </a:r>
                <a:endParaRPr lang="sl-SI" altLang="sl-SI" sz="2400">
                  <a:latin typeface="Times New Roman" panose="02020603050405020304" pitchFamily="18" charset="0"/>
                </a:endParaRPr>
              </a:p>
            </p:txBody>
          </p:sp>
          <p:sp>
            <p:nvSpPr>
              <p:cNvPr id="74922" name="Rectangle 59"/>
              <p:cNvSpPr>
                <a:spLocks noChangeArrowheads="1"/>
              </p:cNvSpPr>
              <p:nvPr/>
            </p:nvSpPr>
            <p:spPr bwMode="auto">
              <a:xfrm>
                <a:off x="4042" y="152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3" name="Rectangle 60"/>
              <p:cNvSpPr>
                <a:spLocks noChangeArrowheads="1"/>
              </p:cNvSpPr>
              <p:nvPr/>
            </p:nvSpPr>
            <p:spPr bwMode="auto">
              <a:xfrm>
                <a:off x="3935" y="121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4" name="Rectangle 61"/>
              <p:cNvSpPr>
                <a:spLocks noChangeArrowheads="1"/>
              </p:cNvSpPr>
              <p:nvPr/>
            </p:nvSpPr>
            <p:spPr bwMode="auto">
              <a:xfrm>
                <a:off x="3935" y="1367"/>
                <a:ext cx="17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5" name="Rectangle 62"/>
              <p:cNvSpPr>
                <a:spLocks noChangeArrowheads="1"/>
              </p:cNvSpPr>
              <p:nvPr/>
            </p:nvSpPr>
            <p:spPr bwMode="auto">
              <a:xfrm>
                <a:off x="4046" y="1367"/>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6" name="Rectangle 63"/>
              <p:cNvSpPr>
                <a:spLocks noChangeArrowheads="1"/>
              </p:cNvSpPr>
              <p:nvPr/>
            </p:nvSpPr>
            <p:spPr bwMode="auto">
              <a:xfrm>
                <a:off x="3935" y="1522"/>
                <a:ext cx="71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100g       </a:t>
                </a:r>
                <a:endParaRPr lang="sl-SI" altLang="sl-SI" sz="2400">
                  <a:latin typeface="Times New Roman" panose="02020603050405020304" pitchFamily="18" charset="0"/>
                </a:endParaRPr>
              </a:p>
            </p:txBody>
          </p:sp>
          <p:sp>
            <p:nvSpPr>
              <p:cNvPr id="74927" name="Rectangle 64"/>
              <p:cNvSpPr>
                <a:spLocks noChangeArrowheads="1"/>
              </p:cNvSpPr>
              <p:nvPr/>
            </p:nvSpPr>
            <p:spPr bwMode="auto">
              <a:xfrm>
                <a:off x="4577" y="1522"/>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FFFFFF"/>
                    </a:solidFill>
                    <a:latin typeface="Arial" panose="020B0604020202020204" pitchFamily="34" charset="0"/>
                  </a:rPr>
                  <a:t> </a:t>
                </a:r>
                <a:endParaRPr lang="sl-SI" altLang="sl-SI" sz="2400">
                  <a:latin typeface="Times New Roman" panose="02020603050405020304" pitchFamily="18" charset="0"/>
                </a:endParaRPr>
              </a:p>
            </p:txBody>
          </p:sp>
          <p:sp>
            <p:nvSpPr>
              <p:cNvPr id="74928" name="Rectangle 65"/>
              <p:cNvSpPr>
                <a:spLocks noChangeArrowheads="1"/>
              </p:cNvSpPr>
              <p:nvPr/>
            </p:nvSpPr>
            <p:spPr bwMode="auto">
              <a:xfrm>
                <a:off x="374"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29" name="Rectangle 66"/>
              <p:cNvSpPr>
                <a:spLocks noChangeArrowheads="1"/>
              </p:cNvSpPr>
              <p:nvPr/>
            </p:nvSpPr>
            <p:spPr bwMode="auto">
              <a:xfrm>
                <a:off x="374"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0" name="Rectangle 67"/>
              <p:cNvSpPr>
                <a:spLocks noChangeArrowheads="1"/>
              </p:cNvSpPr>
              <p:nvPr/>
            </p:nvSpPr>
            <p:spPr bwMode="auto">
              <a:xfrm>
                <a:off x="380" y="1207"/>
                <a:ext cx="8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1" name="Rectangle 68"/>
              <p:cNvSpPr>
                <a:spLocks noChangeArrowheads="1"/>
              </p:cNvSpPr>
              <p:nvPr/>
            </p:nvSpPr>
            <p:spPr bwMode="auto">
              <a:xfrm>
                <a:off x="1205"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2" name="Rectangle 69"/>
              <p:cNvSpPr>
                <a:spLocks noChangeArrowheads="1"/>
              </p:cNvSpPr>
              <p:nvPr/>
            </p:nvSpPr>
            <p:spPr bwMode="auto">
              <a:xfrm>
                <a:off x="1211" y="1207"/>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3" name="Rectangle 70"/>
              <p:cNvSpPr>
                <a:spLocks noChangeArrowheads="1"/>
              </p:cNvSpPr>
              <p:nvPr/>
            </p:nvSpPr>
            <p:spPr bwMode="auto">
              <a:xfrm>
                <a:off x="1740" y="1207"/>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4" name="Rectangle 71"/>
              <p:cNvSpPr>
                <a:spLocks noChangeArrowheads="1"/>
              </p:cNvSpPr>
              <p:nvPr/>
            </p:nvSpPr>
            <p:spPr bwMode="auto">
              <a:xfrm>
                <a:off x="1747" y="1207"/>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5" name="Rectangle 72"/>
              <p:cNvSpPr>
                <a:spLocks noChangeArrowheads="1"/>
              </p:cNvSpPr>
              <p:nvPr/>
            </p:nvSpPr>
            <p:spPr bwMode="auto">
              <a:xfrm>
                <a:off x="2277" y="1207"/>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6" name="Rectangle 73"/>
              <p:cNvSpPr>
                <a:spLocks noChangeArrowheads="1"/>
              </p:cNvSpPr>
              <p:nvPr/>
            </p:nvSpPr>
            <p:spPr bwMode="auto">
              <a:xfrm>
                <a:off x="2284" y="1207"/>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7" name="Rectangle 74"/>
              <p:cNvSpPr>
                <a:spLocks noChangeArrowheads="1"/>
              </p:cNvSpPr>
              <p:nvPr/>
            </p:nvSpPr>
            <p:spPr bwMode="auto">
              <a:xfrm>
                <a:off x="2813"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8" name="Rectangle 75"/>
              <p:cNvSpPr>
                <a:spLocks noChangeArrowheads="1"/>
              </p:cNvSpPr>
              <p:nvPr/>
            </p:nvSpPr>
            <p:spPr bwMode="auto">
              <a:xfrm>
                <a:off x="2819" y="1207"/>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39" name="Rectangle 76"/>
              <p:cNvSpPr>
                <a:spLocks noChangeArrowheads="1"/>
              </p:cNvSpPr>
              <p:nvPr/>
            </p:nvSpPr>
            <p:spPr bwMode="auto">
              <a:xfrm>
                <a:off x="3349" y="1207"/>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0" name="Rectangle 77"/>
              <p:cNvSpPr>
                <a:spLocks noChangeArrowheads="1"/>
              </p:cNvSpPr>
              <p:nvPr/>
            </p:nvSpPr>
            <p:spPr bwMode="auto">
              <a:xfrm>
                <a:off x="3356" y="1207"/>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1" name="Rectangle 78"/>
              <p:cNvSpPr>
                <a:spLocks noChangeArrowheads="1"/>
              </p:cNvSpPr>
              <p:nvPr/>
            </p:nvSpPr>
            <p:spPr bwMode="auto">
              <a:xfrm>
                <a:off x="3885"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2" name="Rectangle 79"/>
              <p:cNvSpPr>
                <a:spLocks noChangeArrowheads="1"/>
              </p:cNvSpPr>
              <p:nvPr/>
            </p:nvSpPr>
            <p:spPr bwMode="auto">
              <a:xfrm>
                <a:off x="3891" y="1207"/>
                <a:ext cx="53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3" name="Rectangle 80"/>
              <p:cNvSpPr>
                <a:spLocks noChangeArrowheads="1"/>
              </p:cNvSpPr>
              <p:nvPr/>
            </p:nvSpPr>
            <p:spPr bwMode="auto">
              <a:xfrm>
                <a:off x="4422"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4" name="Rectangle 81"/>
              <p:cNvSpPr>
                <a:spLocks noChangeArrowheads="1"/>
              </p:cNvSpPr>
              <p:nvPr/>
            </p:nvSpPr>
            <p:spPr bwMode="auto">
              <a:xfrm>
                <a:off x="4422" y="1207"/>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5" name="Rectangle 82"/>
              <p:cNvSpPr>
                <a:spLocks noChangeArrowheads="1"/>
              </p:cNvSpPr>
              <p:nvPr/>
            </p:nvSpPr>
            <p:spPr bwMode="auto">
              <a:xfrm>
                <a:off x="374" y="1213"/>
                <a:ext cx="6"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6" name="Rectangle 83"/>
              <p:cNvSpPr>
                <a:spLocks noChangeArrowheads="1"/>
              </p:cNvSpPr>
              <p:nvPr/>
            </p:nvSpPr>
            <p:spPr bwMode="auto">
              <a:xfrm>
                <a:off x="1205" y="1213"/>
                <a:ext cx="6"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7" name="Rectangle 84"/>
              <p:cNvSpPr>
                <a:spLocks noChangeArrowheads="1"/>
              </p:cNvSpPr>
              <p:nvPr/>
            </p:nvSpPr>
            <p:spPr bwMode="auto">
              <a:xfrm>
                <a:off x="1740" y="1213"/>
                <a:ext cx="7"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8" name="Rectangle 85"/>
              <p:cNvSpPr>
                <a:spLocks noChangeArrowheads="1"/>
              </p:cNvSpPr>
              <p:nvPr/>
            </p:nvSpPr>
            <p:spPr bwMode="auto">
              <a:xfrm>
                <a:off x="2277" y="1213"/>
                <a:ext cx="7"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49" name="Rectangle 86"/>
              <p:cNvSpPr>
                <a:spLocks noChangeArrowheads="1"/>
              </p:cNvSpPr>
              <p:nvPr/>
            </p:nvSpPr>
            <p:spPr bwMode="auto">
              <a:xfrm>
                <a:off x="2813" y="1213"/>
                <a:ext cx="6"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50" name="Rectangle 87"/>
              <p:cNvSpPr>
                <a:spLocks noChangeArrowheads="1"/>
              </p:cNvSpPr>
              <p:nvPr/>
            </p:nvSpPr>
            <p:spPr bwMode="auto">
              <a:xfrm>
                <a:off x="3349" y="1213"/>
                <a:ext cx="7"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51" name="Rectangle 88"/>
              <p:cNvSpPr>
                <a:spLocks noChangeArrowheads="1"/>
              </p:cNvSpPr>
              <p:nvPr/>
            </p:nvSpPr>
            <p:spPr bwMode="auto">
              <a:xfrm>
                <a:off x="3885" y="1213"/>
                <a:ext cx="6"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52" name="Rectangle 89"/>
              <p:cNvSpPr>
                <a:spLocks noChangeArrowheads="1"/>
              </p:cNvSpPr>
              <p:nvPr/>
            </p:nvSpPr>
            <p:spPr bwMode="auto">
              <a:xfrm>
                <a:off x="4422" y="1213"/>
                <a:ext cx="6" cy="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53" name="Rectangle 90"/>
              <p:cNvSpPr>
                <a:spLocks noChangeArrowheads="1"/>
              </p:cNvSpPr>
              <p:nvPr/>
            </p:nvSpPr>
            <p:spPr bwMode="auto">
              <a:xfrm>
                <a:off x="671" y="1931"/>
                <a:ext cx="30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000000"/>
                    </a:solidFill>
                    <a:latin typeface="Arial" panose="020B0604020202020204" pitchFamily="34" charset="0"/>
                  </a:rPr>
                  <a:t>x(1)</a:t>
                </a:r>
                <a:endParaRPr lang="sl-SI" altLang="sl-SI" sz="2400">
                  <a:latin typeface="Times New Roman" panose="02020603050405020304" pitchFamily="18" charset="0"/>
                </a:endParaRPr>
              </a:p>
            </p:txBody>
          </p:sp>
          <p:sp>
            <p:nvSpPr>
              <p:cNvPr id="74954" name="Rectangle 91"/>
              <p:cNvSpPr>
                <a:spLocks noChangeArrowheads="1"/>
              </p:cNvSpPr>
              <p:nvPr/>
            </p:nvSpPr>
            <p:spPr bwMode="auto">
              <a:xfrm>
                <a:off x="911" y="1931"/>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55" name="Rectangle 92"/>
              <p:cNvSpPr>
                <a:spLocks noChangeArrowheads="1"/>
              </p:cNvSpPr>
              <p:nvPr/>
            </p:nvSpPr>
            <p:spPr bwMode="auto">
              <a:xfrm>
                <a:off x="1436" y="1938"/>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56" name="Rectangle 93"/>
              <p:cNvSpPr>
                <a:spLocks noChangeArrowheads="1"/>
              </p:cNvSpPr>
              <p:nvPr/>
            </p:nvSpPr>
            <p:spPr bwMode="auto">
              <a:xfrm>
                <a:off x="1514" y="1938"/>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57" name="Rectangle 94"/>
              <p:cNvSpPr>
                <a:spLocks noChangeArrowheads="1"/>
              </p:cNvSpPr>
              <p:nvPr/>
            </p:nvSpPr>
            <p:spPr bwMode="auto">
              <a:xfrm>
                <a:off x="1988" y="1938"/>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58" name="Rectangle 95"/>
              <p:cNvSpPr>
                <a:spLocks noChangeArrowheads="1"/>
              </p:cNvSpPr>
              <p:nvPr/>
            </p:nvSpPr>
            <p:spPr bwMode="auto">
              <a:xfrm>
                <a:off x="2033" y="1938"/>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59" name="Rectangle 96"/>
              <p:cNvSpPr>
                <a:spLocks noChangeArrowheads="1"/>
              </p:cNvSpPr>
              <p:nvPr/>
            </p:nvSpPr>
            <p:spPr bwMode="auto">
              <a:xfrm>
                <a:off x="2525" y="1938"/>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60" name="Rectangle 97"/>
              <p:cNvSpPr>
                <a:spLocks noChangeArrowheads="1"/>
              </p:cNvSpPr>
              <p:nvPr/>
            </p:nvSpPr>
            <p:spPr bwMode="auto">
              <a:xfrm>
                <a:off x="2570" y="1938"/>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61" name="Rectangle 98"/>
              <p:cNvSpPr>
                <a:spLocks noChangeArrowheads="1"/>
              </p:cNvSpPr>
              <p:nvPr/>
            </p:nvSpPr>
            <p:spPr bwMode="auto">
              <a:xfrm>
                <a:off x="3060" y="1938"/>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62" name="Rectangle 99"/>
              <p:cNvSpPr>
                <a:spLocks noChangeArrowheads="1"/>
              </p:cNvSpPr>
              <p:nvPr/>
            </p:nvSpPr>
            <p:spPr bwMode="auto">
              <a:xfrm>
                <a:off x="3105" y="1938"/>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63" name="Rectangle 100"/>
              <p:cNvSpPr>
                <a:spLocks noChangeArrowheads="1"/>
              </p:cNvSpPr>
              <p:nvPr/>
            </p:nvSpPr>
            <p:spPr bwMode="auto">
              <a:xfrm>
                <a:off x="3597" y="1938"/>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64" name="Rectangle 101"/>
              <p:cNvSpPr>
                <a:spLocks noChangeArrowheads="1"/>
              </p:cNvSpPr>
              <p:nvPr/>
            </p:nvSpPr>
            <p:spPr bwMode="auto">
              <a:xfrm>
                <a:off x="3642" y="1938"/>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65" name="Rectangle 102"/>
              <p:cNvSpPr>
                <a:spLocks noChangeArrowheads="1"/>
              </p:cNvSpPr>
              <p:nvPr/>
            </p:nvSpPr>
            <p:spPr bwMode="auto">
              <a:xfrm>
                <a:off x="4155" y="1938"/>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66" name="Rectangle 103"/>
              <p:cNvSpPr>
                <a:spLocks noChangeArrowheads="1"/>
              </p:cNvSpPr>
              <p:nvPr/>
            </p:nvSpPr>
            <p:spPr bwMode="auto">
              <a:xfrm>
                <a:off x="374"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67" name="Rectangle 104"/>
              <p:cNvSpPr>
                <a:spLocks noChangeArrowheads="1"/>
              </p:cNvSpPr>
              <p:nvPr/>
            </p:nvSpPr>
            <p:spPr bwMode="auto">
              <a:xfrm>
                <a:off x="380" y="1926"/>
                <a:ext cx="82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68" name="Rectangle 105"/>
              <p:cNvSpPr>
                <a:spLocks noChangeArrowheads="1"/>
              </p:cNvSpPr>
              <p:nvPr/>
            </p:nvSpPr>
            <p:spPr bwMode="auto">
              <a:xfrm>
                <a:off x="1205"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69" name="Rectangle 106"/>
              <p:cNvSpPr>
                <a:spLocks noChangeArrowheads="1"/>
              </p:cNvSpPr>
              <p:nvPr/>
            </p:nvSpPr>
            <p:spPr bwMode="auto">
              <a:xfrm>
                <a:off x="1211" y="1926"/>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0" name="Rectangle 107"/>
              <p:cNvSpPr>
                <a:spLocks noChangeArrowheads="1"/>
              </p:cNvSpPr>
              <p:nvPr/>
            </p:nvSpPr>
            <p:spPr bwMode="auto">
              <a:xfrm>
                <a:off x="1740" y="1926"/>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1" name="Rectangle 108"/>
              <p:cNvSpPr>
                <a:spLocks noChangeArrowheads="1"/>
              </p:cNvSpPr>
              <p:nvPr/>
            </p:nvSpPr>
            <p:spPr bwMode="auto">
              <a:xfrm>
                <a:off x="1747" y="1926"/>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2" name="Rectangle 109"/>
              <p:cNvSpPr>
                <a:spLocks noChangeArrowheads="1"/>
              </p:cNvSpPr>
              <p:nvPr/>
            </p:nvSpPr>
            <p:spPr bwMode="auto">
              <a:xfrm>
                <a:off x="2277" y="1926"/>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3" name="Rectangle 110"/>
              <p:cNvSpPr>
                <a:spLocks noChangeArrowheads="1"/>
              </p:cNvSpPr>
              <p:nvPr/>
            </p:nvSpPr>
            <p:spPr bwMode="auto">
              <a:xfrm>
                <a:off x="2284" y="1926"/>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4" name="Rectangle 111"/>
              <p:cNvSpPr>
                <a:spLocks noChangeArrowheads="1"/>
              </p:cNvSpPr>
              <p:nvPr/>
            </p:nvSpPr>
            <p:spPr bwMode="auto">
              <a:xfrm>
                <a:off x="2813"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5" name="Rectangle 112"/>
              <p:cNvSpPr>
                <a:spLocks noChangeArrowheads="1"/>
              </p:cNvSpPr>
              <p:nvPr/>
            </p:nvSpPr>
            <p:spPr bwMode="auto">
              <a:xfrm>
                <a:off x="2819" y="1926"/>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6" name="Rectangle 113"/>
              <p:cNvSpPr>
                <a:spLocks noChangeArrowheads="1"/>
              </p:cNvSpPr>
              <p:nvPr/>
            </p:nvSpPr>
            <p:spPr bwMode="auto">
              <a:xfrm>
                <a:off x="3349" y="1926"/>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7" name="Rectangle 114"/>
              <p:cNvSpPr>
                <a:spLocks noChangeArrowheads="1"/>
              </p:cNvSpPr>
              <p:nvPr/>
            </p:nvSpPr>
            <p:spPr bwMode="auto">
              <a:xfrm>
                <a:off x="3356" y="1926"/>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8" name="Rectangle 115"/>
              <p:cNvSpPr>
                <a:spLocks noChangeArrowheads="1"/>
              </p:cNvSpPr>
              <p:nvPr/>
            </p:nvSpPr>
            <p:spPr bwMode="auto">
              <a:xfrm>
                <a:off x="3885"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79" name="Rectangle 116"/>
              <p:cNvSpPr>
                <a:spLocks noChangeArrowheads="1"/>
              </p:cNvSpPr>
              <p:nvPr/>
            </p:nvSpPr>
            <p:spPr bwMode="auto">
              <a:xfrm>
                <a:off x="3891" y="1926"/>
                <a:ext cx="531"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0" name="Rectangle 117"/>
              <p:cNvSpPr>
                <a:spLocks noChangeArrowheads="1"/>
              </p:cNvSpPr>
              <p:nvPr/>
            </p:nvSpPr>
            <p:spPr bwMode="auto">
              <a:xfrm>
                <a:off x="4422"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1" name="Rectangle 118"/>
              <p:cNvSpPr>
                <a:spLocks noChangeArrowheads="1"/>
              </p:cNvSpPr>
              <p:nvPr/>
            </p:nvSpPr>
            <p:spPr bwMode="auto">
              <a:xfrm>
                <a:off x="374" y="1933"/>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2" name="Rectangle 119"/>
              <p:cNvSpPr>
                <a:spLocks noChangeArrowheads="1"/>
              </p:cNvSpPr>
              <p:nvPr/>
            </p:nvSpPr>
            <p:spPr bwMode="auto">
              <a:xfrm>
                <a:off x="1205" y="1933"/>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3" name="Rectangle 120"/>
              <p:cNvSpPr>
                <a:spLocks noChangeArrowheads="1"/>
              </p:cNvSpPr>
              <p:nvPr/>
            </p:nvSpPr>
            <p:spPr bwMode="auto">
              <a:xfrm>
                <a:off x="1740" y="1933"/>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4" name="Rectangle 121"/>
              <p:cNvSpPr>
                <a:spLocks noChangeArrowheads="1"/>
              </p:cNvSpPr>
              <p:nvPr/>
            </p:nvSpPr>
            <p:spPr bwMode="auto">
              <a:xfrm>
                <a:off x="2277" y="1933"/>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5" name="Rectangle 122"/>
              <p:cNvSpPr>
                <a:spLocks noChangeArrowheads="1"/>
              </p:cNvSpPr>
              <p:nvPr/>
            </p:nvSpPr>
            <p:spPr bwMode="auto">
              <a:xfrm>
                <a:off x="2813" y="1933"/>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6" name="Rectangle 123"/>
              <p:cNvSpPr>
                <a:spLocks noChangeArrowheads="1"/>
              </p:cNvSpPr>
              <p:nvPr/>
            </p:nvSpPr>
            <p:spPr bwMode="auto">
              <a:xfrm>
                <a:off x="3349" y="1933"/>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7" name="Rectangle 124"/>
              <p:cNvSpPr>
                <a:spLocks noChangeArrowheads="1"/>
              </p:cNvSpPr>
              <p:nvPr/>
            </p:nvSpPr>
            <p:spPr bwMode="auto">
              <a:xfrm>
                <a:off x="3885" y="1933"/>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8" name="Rectangle 125"/>
              <p:cNvSpPr>
                <a:spLocks noChangeArrowheads="1"/>
              </p:cNvSpPr>
              <p:nvPr/>
            </p:nvSpPr>
            <p:spPr bwMode="auto">
              <a:xfrm>
                <a:off x="4422" y="1933"/>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989" name="Rectangle 126"/>
              <p:cNvSpPr>
                <a:spLocks noChangeArrowheads="1"/>
              </p:cNvSpPr>
              <p:nvPr/>
            </p:nvSpPr>
            <p:spPr bwMode="auto">
              <a:xfrm>
                <a:off x="675" y="2099"/>
                <a:ext cx="2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x(2)</a:t>
                </a:r>
                <a:endParaRPr lang="sl-SI" altLang="sl-SI" sz="2400">
                  <a:latin typeface="Times New Roman" panose="02020603050405020304" pitchFamily="18" charset="0"/>
                </a:endParaRPr>
              </a:p>
            </p:txBody>
          </p:sp>
          <p:sp>
            <p:nvSpPr>
              <p:cNvPr id="74990" name="Rectangle 127"/>
              <p:cNvSpPr>
                <a:spLocks noChangeArrowheads="1"/>
              </p:cNvSpPr>
              <p:nvPr/>
            </p:nvSpPr>
            <p:spPr bwMode="auto">
              <a:xfrm>
                <a:off x="907"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91" name="Rectangle 128"/>
              <p:cNvSpPr>
                <a:spLocks noChangeArrowheads="1"/>
              </p:cNvSpPr>
              <p:nvPr/>
            </p:nvSpPr>
            <p:spPr bwMode="auto">
              <a:xfrm>
                <a:off x="1255" y="2093"/>
                <a:ext cx="10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b="1">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92" name="Rectangle 129"/>
              <p:cNvSpPr>
                <a:spLocks noChangeArrowheads="1"/>
              </p:cNvSpPr>
              <p:nvPr/>
            </p:nvSpPr>
            <p:spPr bwMode="auto">
              <a:xfrm>
                <a:off x="1972" y="2099"/>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93" name="Rectangle 130"/>
              <p:cNvSpPr>
                <a:spLocks noChangeArrowheads="1"/>
              </p:cNvSpPr>
              <p:nvPr/>
            </p:nvSpPr>
            <p:spPr bwMode="auto">
              <a:xfrm>
                <a:off x="2049"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94" name="Rectangle 131"/>
              <p:cNvSpPr>
                <a:spLocks noChangeArrowheads="1"/>
              </p:cNvSpPr>
              <p:nvPr/>
            </p:nvSpPr>
            <p:spPr bwMode="auto">
              <a:xfrm>
                <a:off x="2525" y="2099"/>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95" name="Rectangle 132"/>
              <p:cNvSpPr>
                <a:spLocks noChangeArrowheads="1"/>
              </p:cNvSpPr>
              <p:nvPr/>
            </p:nvSpPr>
            <p:spPr bwMode="auto">
              <a:xfrm>
                <a:off x="2570"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96" name="Rectangle 133"/>
              <p:cNvSpPr>
                <a:spLocks noChangeArrowheads="1"/>
              </p:cNvSpPr>
              <p:nvPr/>
            </p:nvSpPr>
            <p:spPr bwMode="auto">
              <a:xfrm>
                <a:off x="3060" y="2099"/>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997" name="Rectangle 134"/>
              <p:cNvSpPr>
                <a:spLocks noChangeArrowheads="1"/>
              </p:cNvSpPr>
              <p:nvPr/>
            </p:nvSpPr>
            <p:spPr bwMode="auto">
              <a:xfrm>
                <a:off x="3105"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98" name="Rectangle 135"/>
              <p:cNvSpPr>
                <a:spLocks noChangeArrowheads="1"/>
              </p:cNvSpPr>
              <p:nvPr/>
            </p:nvSpPr>
            <p:spPr bwMode="auto">
              <a:xfrm>
                <a:off x="3619"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999" name="Rectangle 136"/>
              <p:cNvSpPr>
                <a:spLocks noChangeArrowheads="1"/>
              </p:cNvSpPr>
              <p:nvPr/>
            </p:nvSpPr>
            <p:spPr bwMode="auto">
              <a:xfrm>
                <a:off x="3657"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00" name="Rectangle 137"/>
              <p:cNvSpPr>
                <a:spLocks noChangeArrowheads="1"/>
              </p:cNvSpPr>
              <p:nvPr/>
            </p:nvSpPr>
            <p:spPr bwMode="auto">
              <a:xfrm>
                <a:off x="4132" y="2099"/>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5001" name="Rectangle 138"/>
              <p:cNvSpPr>
                <a:spLocks noChangeArrowheads="1"/>
              </p:cNvSpPr>
              <p:nvPr/>
            </p:nvSpPr>
            <p:spPr bwMode="auto">
              <a:xfrm>
                <a:off x="4177" y="2099"/>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02" name="Rectangle 139"/>
              <p:cNvSpPr>
                <a:spLocks noChangeArrowheads="1"/>
              </p:cNvSpPr>
              <p:nvPr/>
            </p:nvSpPr>
            <p:spPr bwMode="auto">
              <a:xfrm>
                <a:off x="374" y="208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3" name="Rectangle 140"/>
              <p:cNvSpPr>
                <a:spLocks noChangeArrowheads="1"/>
              </p:cNvSpPr>
              <p:nvPr/>
            </p:nvSpPr>
            <p:spPr bwMode="auto">
              <a:xfrm>
                <a:off x="380" y="2088"/>
                <a:ext cx="8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4" name="Rectangle 141"/>
              <p:cNvSpPr>
                <a:spLocks noChangeArrowheads="1"/>
              </p:cNvSpPr>
              <p:nvPr/>
            </p:nvSpPr>
            <p:spPr bwMode="auto">
              <a:xfrm>
                <a:off x="1205" y="208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5" name="Rectangle 142"/>
              <p:cNvSpPr>
                <a:spLocks noChangeArrowheads="1"/>
              </p:cNvSpPr>
              <p:nvPr/>
            </p:nvSpPr>
            <p:spPr bwMode="auto">
              <a:xfrm>
                <a:off x="1211" y="2088"/>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6" name="Rectangle 143"/>
              <p:cNvSpPr>
                <a:spLocks noChangeArrowheads="1"/>
              </p:cNvSpPr>
              <p:nvPr/>
            </p:nvSpPr>
            <p:spPr bwMode="auto">
              <a:xfrm>
                <a:off x="1740" y="2088"/>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7" name="Rectangle 144"/>
              <p:cNvSpPr>
                <a:spLocks noChangeArrowheads="1"/>
              </p:cNvSpPr>
              <p:nvPr/>
            </p:nvSpPr>
            <p:spPr bwMode="auto">
              <a:xfrm>
                <a:off x="1747" y="2088"/>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8" name="Rectangle 145"/>
              <p:cNvSpPr>
                <a:spLocks noChangeArrowheads="1"/>
              </p:cNvSpPr>
              <p:nvPr/>
            </p:nvSpPr>
            <p:spPr bwMode="auto">
              <a:xfrm>
                <a:off x="2277" y="2088"/>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09" name="Rectangle 146"/>
              <p:cNvSpPr>
                <a:spLocks noChangeArrowheads="1"/>
              </p:cNvSpPr>
              <p:nvPr/>
            </p:nvSpPr>
            <p:spPr bwMode="auto">
              <a:xfrm>
                <a:off x="2284" y="2088"/>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0" name="Rectangle 147"/>
              <p:cNvSpPr>
                <a:spLocks noChangeArrowheads="1"/>
              </p:cNvSpPr>
              <p:nvPr/>
            </p:nvSpPr>
            <p:spPr bwMode="auto">
              <a:xfrm>
                <a:off x="2813" y="208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1" name="Rectangle 148"/>
              <p:cNvSpPr>
                <a:spLocks noChangeArrowheads="1"/>
              </p:cNvSpPr>
              <p:nvPr/>
            </p:nvSpPr>
            <p:spPr bwMode="auto">
              <a:xfrm>
                <a:off x="2819" y="2088"/>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2" name="Rectangle 149"/>
              <p:cNvSpPr>
                <a:spLocks noChangeArrowheads="1"/>
              </p:cNvSpPr>
              <p:nvPr/>
            </p:nvSpPr>
            <p:spPr bwMode="auto">
              <a:xfrm>
                <a:off x="3349" y="2088"/>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3" name="Rectangle 150"/>
              <p:cNvSpPr>
                <a:spLocks noChangeArrowheads="1"/>
              </p:cNvSpPr>
              <p:nvPr/>
            </p:nvSpPr>
            <p:spPr bwMode="auto">
              <a:xfrm>
                <a:off x="3356" y="2088"/>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4" name="Rectangle 151"/>
              <p:cNvSpPr>
                <a:spLocks noChangeArrowheads="1"/>
              </p:cNvSpPr>
              <p:nvPr/>
            </p:nvSpPr>
            <p:spPr bwMode="auto">
              <a:xfrm>
                <a:off x="3885" y="208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5" name="Rectangle 152"/>
              <p:cNvSpPr>
                <a:spLocks noChangeArrowheads="1"/>
              </p:cNvSpPr>
              <p:nvPr/>
            </p:nvSpPr>
            <p:spPr bwMode="auto">
              <a:xfrm>
                <a:off x="3891" y="2088"/>
                <a:ext cx="53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6" name="Rectangle 153"/>
              <p:cNvSpPr>
                <a:spLocks noChangeArrowheads="1"/>
              </p:cNvSpPr>
              <p:nvPr/>
            </p:nvSpPr>
            <p:spPr bwMode="auto">
              <a:xfrm>
                <a:off x="4422" y="208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7" name="Rectangle 154"/>
              <p:cNvSpPr>
                <a:spLocks noChangeArrowheads="1"/>
              </p:cNvSpPr>
              <p:nvPr/>
            </p:nvSpPr>
            <p:spPr bwMode="auto">
              <a:xfrm>
                <a:off x="374" y="2094"/>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8" name="Rectangle 155"/>
              <p:cNvSpPr>
                <a:spLocks noChangeArrowheads="1"/>
              </p:cNvSpPr>
              <p:nvPr/>
            </p:nvSpPr>
            <p:spPr bwMode="auto">
              <a:xfrm>
                <a:off x="1205" y="2094"/>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19" name="Rectangle 156"/>
              <p:cNvSpPr>
                <a:spLocks noChangeArrowheads="1"/>
              </p:cNvSpPr>
              <p:nvPr/>
            </p:nvSpPr>
            <p:spPr bwMode="auto">
              <a:xfrm>
                <a:off x="1740" y="2094"/>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20" name="Rectangle 157"/>
              <p:cNvSpPr>
                <a:spLocks noChangeArrowheads="1"/>
              </p:cNvSpPr>
              <p:nvPr/>
            </p:nvSpPr>
            <p:spPr bwMode="auto">
              <a:xfrm>
                <a:off x="2277" y="2094"/>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21" name="Rectangle 158"/>
              <p:cNvSpPr>
                <a:spLocks noChangeArrowheads="1"/>
              </p:cNvSpPr>
              <p:nvPr/>
            </p:nvSpPr>
            <p:spPr bwMode="auto">
              <a:xfrm>
                <a:off x="2813" y="2094"/>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22" name="Rectangle 159"/>
              <p:cNvSpPr>
                <a:spLocks noChangeArrowheads="1"/>
              </p:cNvSpPr>
              <p:nvPr/>
            </p:nvSpPr>
            <p:spPr bwMode="auto">
              <a:xfrm>
                <a:off x="3349" y="2094"/>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23" name="Rectangle 160"/>
              <p:cNvSpPr>
                <a:spLocks noChangeArrowheads="1"/>
              </p:cNvSpPr>
              <p:nvPr/>
            </p:nvSpPr>
            <p:spPr bwMode="auto">
              <a:xfrm>
                <a:off x="3885" y="2094"/>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24" name="Rectangle 161"/>
              <p:cNvSpPr>
                <a:spLocks noChangeArrowheads="1"/>
              </p:cNvSpPr>
              <p:nvPr/>
            </p:nvSpPr>
            <p:spPr bwMode="auto">
              <a:xfrm>
                <a:off x="4422" y="2094"/>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25" name="Rectangle 162"/>
              <p:cNvSpPr>
                <a:spLocks noChangeArrowheads="1"/>
              </p:cNvSpPr>
              <p:nvPr/>
            </p:nvSpPr>
            <p:spPr bwMode="auto">
              <a:xfrm>
                <a:off x="675" y="2261"/>
                <a:ext cx="2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x(3)</a:t>
                </a:r>
                <a:endParaRPr lang="sl-SI" altLang="sl-SI" sz="2400">
                  <a:latin typeface="Times New Roman" panose="02020603050405020304" pitchFamily="18" charset="0"/>
                </a:endParaRPr>
              </a:p>
            </p:txBody>
          </p:sp>
          <p:sp>
            <p:nvSpPr>
              <p:cNvPr id="75026" name="Rectangle 163"/>
              <p:cNvSpPr>
                <a:spLocks noChangeArrowheads="1"/>
              </p:cNvSpPr>
              <p:nvPr/>
            </p:nvSpPr>
            <p:spPr bwMode="auto">
              <a:xfrm>
                <a:off x="907"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27" name="Rectangle 164"/>
              <p:cNvSpPr>
                <a:spLocks noChangeArrowheads="1"/>
              </p:cNvSpPr>
              <p:nvPr/>
            </p:nvSpPr>
            <p:spPr bwMode="auto">
              <a:xfrm>
                <a:off x="1475"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28" name="Rectangle 165"/>
              <p:cNvSpPr>
                <a:spLocks noChangeArrowheads="1"/>
              </p:cNvSpPr>
              <p:nvPr/>
            </p:nvSpPr>
            <p:spPr bwMode="auto">
              <a:xfrm>
                <a:off x="2010"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29" name="Rectangle 166"/>
              <p:cNvSpPr>
                <a:spLocks noChangeArrowheads="1"/>
              </p:cNvSpPr>
              <p:nvPr/>
            </p:nvSpPr>
            <p:spPr bwMode="auto">
              <a:xfrm>
                <a:off x="2508" y="2261"/>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5030" name="Rectangle 167"/>
              <p:cNvSpPr>
                <a:spLocks noChangeArrowheads="1"/>
              </p:cNvSpPr>
              <p:nvPr/>
            </p:nvSpPr>
            <p:spPr bwMode="auto">
              <a:xfrm>
                <a:off x="2586"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31" name="Rectangle 168"/>
              <p:cNvSpPr>
                <a:spLocks noChangeArrowheads="1"/>
              </p:cNvSpPr>
              <p:nvPr/>
            </p:nvSpPr>
            <p:spPr bwMode="auto">
              <a:xfrm>
                <a:off x="3060" y="2261"/>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5032" name="Rectangle 169"/>
              <p:cNvSpPr>
                <a:spLocks noChangeArrowheads="1"/>
              </p:cNvSpPr>
              <p:nvPr/>
            </p:nvSpPr>
            <p:spPr bwMode="auto">
              <a:xfrm>
                <a:off x="3105"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33" name="Rectangle 170"/>
              <p:cNvSpPr>
                <a:spLocks noChangeArrowheads="1"/>
              </p:cNvSpPr>
              <p:nvPr/>
            </p:nvSpPr>
            <p:spPr bwMode="auto">
              <a:xfrm>
                <a:off x="3619"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34" name="Rectangle 171"/>
              <p:cNvSpPr>
                <a:spLocks noChangeArrowheads="1"/>
              </p:cNvSpPr>
              <p:nvPr/>
            </p:nvSpPr>
            <p:spPr bwMode="auto">
              <a:xfrm>
                <a:off x="4155" y="2261"/>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35" name="Rectangle 172"/>
              <p:cNvSpPr>
                <a:spLocks noChangeArrowheads="1"/>
              </p:cNvSpPr>
              <p:nvPr/>
            </p:nvSpPr>
            <p:spPr bwMode="auto">
              <a:xfrm>
                <a:off x="374" y="2249"/>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36" name="Rectangle 173"/>
              <p:cNvSpPr>
                <a:spLocks noChangeArrowheads="1"/>
              </p:cNvSpPr>
              <p:nvPr/>
            </p:nvSpPr>
            <p:spPr bwMode="auto">
              <a:xfrm>
                <a:off x="380" y="2249"/>
                <a:ext cx="82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37" name="Rectangle 174"/>
              <p:cNvSpPr>
                <a:spLocks noChangeArrowheads="1"/>
              </p:cNvSpPr>
              <p:nvPr/>
            </p:nvSpPr>
            <p:spPr bwMode="auto">
              <a:xfrm>
                <a:off x="1205" y="2249"/>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38" name="Rectangle 175"/>
              <p:cNvSpPr>
                <a:spLocks noChangeArrowheads="1"/>
              </p:cNvSpPr>
              <p:nvPr/>
            </p:nvSpPr>
            <p:spPr bwMode="auto">
              <a:xfrm>
                <a:off x="1211" y="2249"/>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39" name="Rectangle 176"/>
              <p:cNvSpPr>
                <a:spLocks noChangeArrowheads="1"/>
              </p:cNvSpPr>
              <p:nvPr/>
            </p:nvSpPr>
            <p:spPr bwMode="auto">
              <a:xfrm>
                <a:off x="1740" y="224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0" name="Rectangle 177"/>
              <p:cNvSpPr>
                <a:spLocks noChangeArrowheads="1"/>
              </p:cNvSpPr>
              <p:nvPr/>
            </p:nvSpPr>
            <p:spPr bwMode="auto">
              <a:xfrm>
                <a:off x="1747" y="2249"/>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1" name="Rectangle 178"/>
              <p:cNvSpPr>
                <a:spLocks noChangeArrowheads="1"/>
              </p:cNvSpPr>
              <p:nvPr/>
            </p:nvSpPr>
            <p:spPr bwMode="auto">
              <a:xfrm>
                <a:off x="2277" y="224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2" name="Rectangle 179"/>
              <p:cNvSpPr>
                <a:spLocks noChangeArrowheads="1"/>
              </p:cNvSpPr>
              <p:nvPr/>
            </p:nvSpPr>
            <p:spPr bwMode="auto">
              <a:xfrm>
                <a:off x="2284" y="2249"/>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3" name="Rectangle 180"/>
              <p:cNvSpPr>
                <a:spLocks noChangeArrowheads="1"/>
              </p:cNvSpPr>
              <p:nvPr/>
            </p:nvSpPr>
            <p:spPr bwMode="auto">
              <a:xfrm>
                <a:off x="2813" y="2249"/>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4" name="Rectangle 181"/>
              <p:cNvSpPr>
                <a:spLocks noChangeArrowheads="1"/>
              </p:cNvSpPr>
              <p:nvPr/>
            </p:nvSpPr>
            <p:spPr bwMode="auto">
              <a:xfrm>
                <a:off x="2819" y="2249"/>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5" name="Rectangle 182"/>
              <p:cNvSpPr>
                <a:spLocks noChangeArrowheads="1"/>
              </p:cNvSpPr>
              <p:nvPr/>
            </p:nvSpPr>
            <p:spPr bwMode="auto">
              <a:xfrm>
                <a:off x="3349" y="224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6" name="Rectangle 183"/>
              <p:cNvSpPr>
                <a:spLocks noChangeArrowheads="1"/>
              </p:cNvSpPr>
              <p:nvPr/>
            </p:nvSpPr>
            <p:spPr bwMode="auto">
              <a:xfrm>
                <a:off x="3356" y="2249"/>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7" name="Rectangle 184"/>
              <p:cNvSpPr>
                <a:spLocks noChangeArrowheads="1"/>
              </p:cNvSpPr>
              <p:nvPr/>
            </p:nvSpPr>
            <p:spPr bwMode="auto">
              <a:xfrm>
                <a:off x="3885" y="2249"/>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8" name="Rectangle 185"/>
              <p:cNvSpPr>
                <a:spLocks noChangeArrowheads="1"/>
              </p:cNvSpPr>
              <p:nvPr/>
            </p:nvSpPr>
            <p:spPr bwMode="auto">
              <a:xfrm>
                <a:off x="3891" y="2249"/>
                <a:ext cx="531"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49" name="Rectangle 186"/>
              <p:cNvSpPr>
                <a:spLocks noChangeArrowheads="1"/>
              </p:cNvSpPr>
              <p:nvPr/>
            </p:nvSpPr>
            <p:spPr bwMode="auto">
              <a:xfrm>
                <a:off x="4422" y="2249"/>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0" name="Rectangle 187"/>
              <p:cNvSpPr>
                <a:spLocks noChangeArrowheads="1"/>
              </p:cNvSpPr>
              <p:nvPr/>
            </p:nvSpPr>
            <p:spPr bwMode="auto">
              <a:xfrm>
                <a:off x="374" y="2256"/>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1" name="Rectangle 188"/>
              <p:cNvSpPr>
                <a:spLocks noChangeArrowheads="1"/>
              </p:cNvSpPr>
              <p:nvPr/>
            </p:nvSpPr>
            <p:spPr bwMode="auto">
              <a:xfrm>
                <a:off x="1205" y="2256"/>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2" name="Rectangle 189"/>
              <p:cNvSpPr>
                <a:spLocks noChangeArrowheads="1"/>
              </p:cNvSpPr>
              <p:nvPr/>
            </p:nvSpPr>
            <p:spPr bwMode="auto">
              <a:xfrm>
                <a:off x="1740" y="2256"/>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3" name="Rectangle 190"/>
              <p:cNvSpPr>
                <a:spLocks noChangeArrowheads="1"/>
              </p:cNvSpPr>
              <p:nvPr/>
            </p:nvSpPr>
            <p:spPr bwMode="auto">
              <a:xfrm>
                <a:off x="2277" y="2256"/>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4" name="Rectangle 191"/>
              <p:cNvSpPr>
                <a:spLocks noChangeArrowheads="1"/>
              </p:cNvSpPr>
              <p:nvPr/>
            </p:nvSpPr>
            <p:spPr bwMode="auto">
              <a:xfrm>
                <a:off x="2813" y="2256"/>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5" name="Rectangle 192"/>
              <p:cNvSpPr>
                <a:spLocks noChangeArrowheads="1"/>
              </p:cNvSpPr>
              <p:nvPr/>
            </p:nvSpPr>
            <p:spPr bwMode="auto">
              <a:xfrm>
                <a:off x="3349" y="2256"/>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6" name="Rectangle 193"/>
              <p:cNvSpPr>
                <a:spLocks noChangeArrowheads="1"/>
              </p:cNvSpPr>
              <p:nvPr/>
            </p:nvSpPr>
            <p:spPr bwMode="auto">
              <a:xfrm>
                <a:off x="3885" y="2256"/>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7" name="Rectangle 194"/>
              <p:cNvSpPr>
                <a:spLocks noChangeArrowheads="1"/>
              </p:cNvSpPr>
              <p:nvPr/>
            </p:nvSpPr>
            <p:spPr bwMode="auto">
              <a:xfrm>
                <a:off x="4422" y="2256"/>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58" name="Rectangle 195"/>
              <p:cNvSpPr>
                <a:spLocks noChangeArrowheads="1"/>
              </p:cNvSpPr>
              <p:nvPr/>
            </p:nvSpPr>
            <p:spPr bwMode="auto">
              <a:xfrm>
                <a:off x="675" y="2422"/>
                <a:ext cx="2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x(4)</a:t>
                </a:r>
                <a:endParaRPr lang="sl-SI" altLang="sl-SI" sz="2400">
                  <a:latin typeface="Times New Roman" panose="02020603050405020304" pitchFamily="18" charset="0"/>
                </a:endParaRPr>
              </a:p>
            </p:txBody>
          </p:sp>
          <p:sp>
            <p:nvSpPr>
              <p:cNvPr id="75059" name="Rectangle 196"/>
              <p:cNvSpPr>
                <a:spLocks noChangeArrowheads="1"/>
              </p:cNvSpPr>
              <p:nvPr/>
            </p:nvSpPr>
            <p:spPr bwMode="auto">
              <a:xfrm>
                <a:off x="907"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0" name="Rectangle 197"/>
              <p:cNvSpPr>
                <a:spLocks noChangeArrowheads="1"/>
              </p:cNvSpPr>
              <p:nvPr/>
            </p:nvSpPr>
            <p:spPr bwMode="auto">
              <a:xfrm>
                <a:off x="1475"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1" name="Rectangle 198"/>
              <p:cNvSpPr>
                <a:spLocks noChangeArrowheads="1"/>
              </p:cNvSpPr>
              <p:nvPr/>
            </p:nvSpPr>
            <p:spPr bwMode="auto">
              <a:xfrm>
                <a:off x="2010"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2" name="Rectangle 199"/>
              <p:cNvSpPr>
                <a:spLocks noChangeArrowheads="1"/>
              </p:cNvSpPr>
              <p:nvPr/>
            </p:nvSpPr>
            <p:spPr bwMode="auto">
              <a:xfrm>
                <a:off x="2547"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3" name="Rectangle 200"/>
              <p:cNvSpPr>
                <a:spLocks noChangeArrowheads="1"/>
              </p:cNvSpPr>
              <p:nvPr/>
            </p:nvSpPr>
            <p:spPr bwMode="auto">
              <a:xfrm>
                <a:off x="3044" y="2422"/>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5064" name="Rectangle 201"/>
              <p:cNvSpPr>
                <a:spLocks noChangeArrowheads="1"/>
              </p:cNvSpPr>
              <p:nvPr/>
            </p:nvSpPr>
            <p:spPr bwMode="auto">
              <a:xfrm>
                <a:off x="3121"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5" name="Rectangle 202"/>
              <p:cNvSpPr>
                <a:spLocks noChangeArrowheads="1"/>
              </p:cNvSpPr>
              <p:nvPr/>
            </p:nvSpPr>
            <p:spPr bwMode="auto">
              <a:xfrm>
                <a:off x="3597" y="2422"/>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5066" name="Rectangle 203"/>
              <p:cNvSpPr>
                <a:spLocks noChangeArrowheads="1"/>
              </p:cNvSpPr>
              <p:nvPr/>
            </p:nvSpPr>
            <p:spPr bwMode="auto">
              <a:xfrm>
                <a:off x="3642"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7" name="Rectangle 204"/>
              <p:cNvSpPr>
                <a:spLocks noChangeArrowheads="1"/>
              </p:cNvSpPr>
              <p:nvPr/>
            </p:nvSpPr>
            <p:spPr bwMode="auto">
              <a:xfrm>
                <a:off x="4132" y="2422"/>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5068" name="Rectangle 205"/>
              <p:cNvSpPr>
                <a:spLocks noChangeArrowheads="1"/>
              </p:cNvSpPr>
              <p:nvPr/>
            </p:nvSpPr>
            <p:spPr bwMode="auto">
              <a:xfrm>
                <a:off x="4177" y="2422"/>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5069" name="Rectangle 206"/>
              <p:cNvSpPr>
                <a:spLocks noChangeArrowheads="1"/>
              </p:cNvSpPr>
              <p:nvPr/>
            </p:nvSpPr>
            <p:spPr bwMode="auto">
              <a:xfrm>
                <a:off x="374" y="2411"/>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0" name="Rectangle 207"/>
              <p:cNvSpPr>
                <a:spLocks noChangeArrowheads="1"/>
              </p:cNvSpPr>
              <p:nvPr/>
            </p:nvSpPr>
            <p:spPr bwMode="auto">
              <a:xfrm>
                <a:off x="380" y="2411"/>
                <a:ext cx="82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1" name="Rectangle 208"/>
              <p:cNvSpPr>
                <a:spLocks noChangeArrowheads="1"/>
              </p:cNvSpPr>
              <p:nvPr/>
            </p:nvSpPr>
            <p:spPr bwMode="auto">
              <a:xfrm>
                <a:off x="1205" y="2411"/>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2" name="Rectangle 209"/>
              <p:cNvSpPr>
                <a:spLocks noChangeArrowheads="1"/>
              </p:cNvSpPr>
              <p:nvPr/>
            </p:nvSpPr>
            <p:spPr bwMode="auto">
              <a:xfrm>
                <a:off x="1211" y="2411"/>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3" name="Rectangle 210"/>
              <p:cNvSpPr>
                <a:spLocks noChangeArrowheads="1"/>
              </p:cNvSpPr>
              <p:nvPr/>
            </p:nvSpPr>
            <p:spPr bwMode="auto">
              <a:xfrm>
                <a:off x="1740" y="241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4" name="Rectangle 211"/>
              <p:cNvSpPr>
                <a:spLocks noChangeArrowheads="1"/>
              </p:cNvSpPr>
              <p:nvPr/>
            </p:nvSpPr>
            <p:spPr bwMode="auto">
              <a:xfrm>
                <a:off x="1747" y="2411"/>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5" name="Rectangle 212"/>
              <p:cNvSpPr>
                <a:spLocks noChangeArrowheads="1"/>
              </p:cNvSpPr>
              <p:nvPr/>
            </p:nvSpPr>
            <p:spPr bwMode="auto">
              <a:xfrm>
                <a:off x="2277" y="241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6" name="Rectangle 213"/>
              <p:cNvSpPr>
                <a:spLocks noChangeArrowheads="1"/>
              </p:cNvSpPr>
              <p:nvPr/>
            </p:nvSpPr>
            <p:spPr bwMode="auto">
              <a:xfrm>
                <a:off x="2284" y="2411"/>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7" name="Rectangle 214"/>
              <p:cNvSpPr>
                <a:spLocks noChangeArrowheads="1"/>
              </p:cNvSpPr>
              <p:nvPr/>
            </p:nvSpPr>
            <p:spPr bwMode="auto">
              <a:xfrm>
                <a:off x="2813" y="2411"/>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8" name="Rectangle 215"/>
              <p:cNvSpPr>
                <a:spLocks noChangeArrowheads="1"/>
              </p:cNvSpPr>
              <p:nvPr/>
            </p:nvSpPr>
            <p:spPr bwMode="auto">
              <a:xfrm>
                <a:off x="2819" y="2411"/>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79" name="Rectangle 216"/>
              <p:cNvSpPr>
                <a:spLocks noChangeArrowheads="1"/>
              </p:cNvSpPr>
              <p:nvPr/>
            </p:nvSpPr>
            <p:spPr bwMode="auto">
              <a:xfrm>
                <a:off x="3349" y="241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0" name="Rectangle 217"/>
              <p:cNvSpPr>
                <a:spLocks noChangeArrowheads="1"/>
              </p:cNvSpPr>
              <p:nvPr/>
            </p:nvSpPr>
            <p:spPr bwMode="auto">
              <a:xfrm>
                <a:off x="3356" y="2411"/>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1" name="Rectangle 218"/>
              <p:cNvSpPr>
                <a:spLocks noChangeArrowheads="1"/>
              </p:cNvSpPr>
              <p:nvPr/>
            </p:nvSpPr>
            <p:spPr bwMode="auto">
              <a:xfrm>
                <a:off x="3885" y="2411"/>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2" name="Rectangle 219"/>
              <p:cNvSpPr>
                <a:spLocks noChangeArrowheads="1"/>
              </p:cNvSpPr>
              <p:nvPr/>
            </p:nvSpPr>
            <p:spPr bwMode="auto">
              <a:xfrm>
                <a:off x="3891" y="2411"/>
                <a:ext cx="531"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3" name="Rectangle 220"/>
              <p:cNvSpPr>
                <a:spLocks noChangeArrowheads="1"/>
              </p:cNvSpPr>
              <p:nvPr/>
            </p:nvSpPr>
            <p:spPr bwMode="auto">
              <a:xfrm>
                <a:off x="4422" y="2411"/>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4" name="Rectangle 221"/>
              <p:cNvSpPr>
                <a:spLocks noChangeArrowheads="1"/>
              </p:cNvSpPr>
              <p:nvPr/>
            </p:nvSpPr>
            <p:spPr bwMode="auto">
              <a:xfrm>
                <a:off x="374" y="2418"/>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5" name="Rectangle 222"/>
              <p:cNvSpPr>
                <a:spLocks noChangeArrowheads="1"/>
              </p:cNvSpPr>
              <p:nvPr/>
            </p:nvSpPr>
            <p:spPr bwMode="auto">
              <a:xfrm>
                <a:off x="1205" y="2418"/>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6" name="Rectangle 223"/>
              <p:cNvSpPr>
                <a:spLocks noChangeArrowheads="1"/>
              </p:cNvSpPr>
              <p:nvPr/>
            </p:nvSpPr>
            <p:spPr bwMode="auto">
              <a:xfrm>
                <a:off x="1740" y="2418"/>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7" name="Rectangle 224"/>
              <p:cNvSpPr>
                <a:spLocks noChangeArrowheads="1"/>
              </p:cNvSpPr>
              <p:nvPr/>
            </p:nvSpPr>
            <p:spPr bwMode="auto">
              <a:xfrm>
                <a:off x="2277" y="2418"/>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8" name="Rectangle 225"/>
              <p:cNvSpPr>
                <a:spLocks noChangeArrowheads="1"/>
              </p:cNvSpPr>
              <p:nvPr/>
            </p:nvSpPr>
            <p:spPr bwMode="auto">
              <a:xfrm>
                <a:off x="2813" y="2418"/>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5089" name="Rectangle 226"/>
              <p:cNvSpPr>
                <a:spLocks noChangeArrowheads="1"/>
              </p:cNvSpPr>
              <p:nvPr/>
            </p:nvSpPr>
            <p:spPr bwMode="auto">
              <a:xfrm>
                <a:off x="3349" y="2418"/>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sp>
          <p:nvSpPr>
            <p:cNvPr id="74769" name="Rectangle 227"/>
            <p:cNvSpPr>
              <a:spLocks noChangeArrowheads="1"/>
            </p:cNvSpPr>
            <p:nvPr/>
          </p:nvSpPr>
          <p:spPr bwMode="auto">
            <a:xfrm>
              <a:off x="3885" y="2418"/>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70" name="Rectangle 228"/>
            <p:cNvSpPr>
              <a:spLocks noChangeArrowheads="1"/>
            </p:cNvSpPr>
            <p:nvPr/>
          </p:nvSpPr>
          <p:spPr bwMode="auto">
            <a:xfrm>
              <a:off x="4422" y="2418"/>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71" name="Rectangle 229"/>
            <p:cNvSpPr>
              <a:spLocks noChangeArrowheads="1"/>
            </p:cNvSpPr>
            <p:nvPr/>
          </p:nvSpPr>
          <p:spPr bwMode="auto">
            <a:xfrm>
              <a:off x="675" y="2584"/>
              <a:ext cx="2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x(5)</a:t>
              </a:r>
              <a:endParaRPr lang="sl-SI" altLang="sl-SI" sz="2400">
                <a:latin typeface="Times New Roman" panose="02020603050405020304" pitchFamily="18" charset="0"/>
              </a:endParaRPr>
            </a:p>
          </p:txBody>
        </p:sp>
        <p:sp>
          <p:nvSpPr>
            <p:cNvPr id="74772" name="Rectangle 230"/>
            <p:cNvSpPr>
              <a:spLocks noChangeArrowheads="1"/>
            </p:cNvSpPr>
            <p:nvPr/>
          </p:nvSpPr>
          <p:spPr bwMode="auto">
            <a:xfrm>
              <a:off x="907"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73" name="Rectangle 231"/>
            <p:cNvSpPr>
              <a:spLocks noChangeArrowheads="1"/>
            </p:cNvSpPr>
            <p:nvPr/>
          </p:nvSpPr>
          <p:spPr bwMode="auto">
            <a:xfrm>
              <a:off x="1475"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74" name="Rectangle 232"/>
            <p:cNvSpPr>
              <a:spLocks noChangeArrowheads="1"/>
            </p:cNvSpPr>
            <p:nvPr/>
          </p:nvSpPr>
          <p:spPr bwMode="auto">
            <a:xfrm>
              <a:off x="2010"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75" name="Rectangle 233"/>
            <p:cNvSpPr>
              <a:spLocks noChangeArrowheads="1"/>
            </p:cNvSpPr>
            <p:nvPr/>
          </p:nvSpPr>
          <p:spPr bwMode="auto">
            <a:xfrm>
              <a:off x="2547"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76" name="Rectangle 234"/>
            <p:cNvSpPr>
              <a:spLocks noChangeArrowheads="1"/>
            </p:cNvSpPr>
            <p:nvPr/>
          </p:nvSpPr>
          <p:spPr bwMode="auto">
            <a:xfrm>
              <a:off x="3083"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77" name="Rectangle 235"/>
            <p:cNvSpPr>
              <a:spLocks noChangeArrowheads="1"/>
            </p:cNvSpPr>
            <p:nvPr/>
          </p:nvSpPr>
          <p:spPr bwMode="auto">
            <a:xfrm>
              <a:off x="3581" y="2584"/>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778" name="Rectangle 236"/>
            <p:cNvSpPr>
              <a:spLocks noChangeArrowheads="1"/>
            </p:cNvSpPr>
            <p:nvPr/>
          </p:nvSpPr>
          <p:spPr bwMode="auto">
            <a:xfrm>
              <a:off x="3658"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79" name="Rectangle 237"/>
            <p:cNvSpPr>
              <a:spLocks noChangeArrowheads="1"/>
            </p:cNvSpPr>
            <p:nvPr/>
          </p:nvSpPr>
          <p:spPr bwMode="auto">
            <a:xfrm>
              <a:off x="4116" y="2584"/>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780" name="Rectangle 238"/>
            <p:cNvSpPr>
              <a:spLocks noChangeArrowheads="1"/>
            </p:cNvSpPr>
            <p:nvPr/>
          </p:nvSpPr>
          <p:spPr bwMode="auto">
            <a:xfrm>
              <a:off x="4194" y="2584"/>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781" name="Rectangle 239"/>
            <p:cNvSpPr>
              <a:spLocks noChangeArrowheads="1"/>
            </p:cNvSpPr>
            <p:nvPr/>
          </p:nvSpPr>
          <p:spPr bwMode="auto">
            <a:xfrm>
              <a:off x="374" y="2573"/>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2" name="Rectangle 240"/>
            <p:cNvSpPr>
              <a:spLocks noChangeArrowheads="1"/>
            </p:cNvSpPr>
            <p:nvPr/>
          </p:nvSpPr>
          <p:spPr bwMode="auto">
            <a:xfrm>
              <a:off x="380" y="2573"/>
              <a:ext cx="8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3" name="Rectangle 241"/>
            <p:cNvSpPr>
              <a:spLocks noChangeArrowheads="1"/>
            </p:cNvSpPr>
            <p:nvPr/>
          </p:nvSpPr>
          <p:spPr bwMode="auto">
            <a:xfrm>
              <a:off x="1205" y="2573"/>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4" name="Rectangle 242"/>
            <p:cNvSpPr>
              <a:spLocks noChangeArrowheads="1"/>
            </p:cNvSpPr>
            <p:nvPr/>
          </p:nvSpPr>
          <p:spPr bwMode="auto">
            <a:xfrm>
              <a:off x="1211" y="2573"/>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5" name="Rectangle 243"/>
            <p:cNvSpPr>
              <a:spLocks noChangeArrowheads="1"/>
            </p:cNvSpPr>
            <p:nvPr/>
          </p:nvSpPr>
          <p:spPr bwMode="auto">
            <a:xfrm>
              <a:off x="1740" y="2573"/>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6" name="Rectangle 244"/>
            <p:cNvSpPr>
              <a:spLocks noChangeArrowheads="1"/>
            </p:cNvSpPr>
            <p:nvPr/>
          </p:nvSpPr>
          <p:spPr bwMode="auto">
            <a:xfrm>
              <a:off x="1747" y="2573"/>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7" name="Rectangle 245"/>
            <p:cNvSpPr>
              <a:spLocks noChangeArrowheads="1"/>
            </p:cNvSpPr>
            <p:nvPr/>
          </p:nvSpPr>
          <p:spPr bwMode="auto">
            <a:xfrm>
              <a:off x="2277" y="2573"/>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8" name="Rectangle 246"/>
            <p:cNvSpPr>
              <a:spLocks noChangeArrowheads="1"/>
            </p:cNvSpPr>
            <p:nvPr/>
          </p:nvSpPr>
          <p:spPr bwMode="auto">
            <a:xfrm>
              <a:off x="2284" y="2573"/>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89" name="Rectangle 247"/>
            <p:cNvSpPr>
              <a:spLocks noChangeArrowheads="1"/>
            </p:cNvSpPr>
            <p:nvPr/>
          </p:nvSpPr>
          <p:spPr bwMode="auto">
            <a:xfrm>
              <a:off x="2813" y="2573"/>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0" name="Rectangle 248"/>
            <p:cNvSpPr>
              <a:spLocks noChangeArrowheads="1"/>
            </p:cNvSpPr>
            <p:nvPr/>
          </p:nvSpPr>
          <p:spPr bwMode="auto">
            <a:xfrm>
              <a:off x="2819" y="2573"/>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1" name="Rectangle 249"/>
            <p:cNvSpPr>
              <a:spLocks noChangeArrowheads="1"/>
            </p:cNvSpPr>
            <p:nvPr/>
          </p:nvSpPr>
          <p:spPr bwMode="auto">
            <a:xfrm>
              <a:off x="3349" y="2573"/>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2" name="Rectangle 250"/>
            <p:cNvSpPr>
              <a:spLocks noChangeArrowheads="1"/>
            </p:cNvSpPr>
            <p:nvPr/>
          </p:nvSpPr>
          <p:spPr bwMode="auto">
            <a:xfrm>
              <a:off x="3356" y="2573"/>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3" name="Rectangle 251"/>
            <p:cNvSpPr>
              <a:spLocks noChangeArrowheads="1"/>
            </p:cNvSpPr>
            <p:nvPr/>
          </p:nvSpPr>
          <p:spPr bwMode="auto">
            <a:xfrm>
              <a:off x="3885" y="2573"/>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4" name="Rectangle 252"/>
            <p:cNvSpPr>
              <a:spLocks noChangeArrowheads="1"/>
            </p:cNvSpPr>
            <p:nvPr/>
          </p:nvSpPr>
          <p:spPr bwMode="auto">
            <a:xfrm>
              <a:off x="3891" y="2573"/>
              <a:ext cx="53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5" name="Rectangle 253"/>
            <p:cNvSpPr>
              <a:spLocks noChangeArrowheads="1"/>
            </p:cNvSpPr>
            <p:nvPr/>
          </p:nvSpPr>
          <p:spPr bwMode="auto">
            <a:xfrm>
              <a:off x="4422" y="2573"/>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6" name="Rectangle 254"/>
            <p:cNvSpPr>
              <a:spLocks noChangeArrowheads="1"/>
            </p:cNvSpPr>
            <p:nvPr/>
          </p:nvSpPr>
          <p:spPr bwMode="auto">
            <a:xfrm>
              <a:off x="374" y="2579"/>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7" name="Rectangle 255"/>
            <p:cNvSpPr>
              <a:spLocks noChangeArrowheads="1"/>
            </p:cNvSpPr>
            <p:nvPr/>
          </p:nvSpPr>
          <p:spPr bwMode="auto">
            <a:xfrm>
              <a:off x="1205" y="2579"/>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8" name="Rectangle 256"/>
            <p:cNvSpPr>
              <a:spLocks noChangeArrowheads="1"/>
            </p:cNvSpPr>
            <p:nvPr/>
          </p:nvSpPr>
          <p:spPr bwMode="auto">
            <a:xfrm>
              <a:off x="1740" y="2579"/>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799" name="Rectangle 257"/>
            <p:cNvSpPr>
              <a:spLocks noChangeArrowheads="1"/>
            </p:cNvSpPr>
            <p:nvPr/>
          </p:nvSpPr>
          <p:spPr bwMode="auto">
            <a:xfrm>
              <a:off x="2277" y="2579"/>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00" name="Rectangle 258"/>
            <p:cNvSpPr>
              <a:spLocks noChangeArrowheads="1"/>
            </p:cNvSpPr>
            <p:nvPr/>
          </p:nvSpPr>
          <p:spPr bwMode="auto">
            <a:xfrm>
              <a:off x="2813" y="2579"/>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01" name="Rectangle 259"/>
            <p:cNvSpPr>
              <a:spLocks noChangeArrowheads="1"/>
            </p:cNvSpPr>
            <p:nvPr/>
          </p:nvSpPr>
          <p:spPr bwMode="auto">
            <a:xfrm>
              <a:off x="3349" y="2579"/>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02" name="Rectangle 260"/>
            <p:cNvSpPr>
              <a:spLocks noChangeArrowheads="1"/>
            </p:cNvSpPr>
            <p:nvPr/>
          </p:nvSpPr>
          <p:spPr bwMode="auto">
            <a:xfrm>
              <a:off x="3885" y="2579"/>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03" name="Rectangle 261"/>
            <p:cNvSpPr>
              <a:spLocks noChangeArrowheads="1"/>
            </p:cNvSpPr>
            <p:nvPr/>
          </p:nvSpPr>
          <p:spPr bwMode="auto">
            <a:xfrm>
              <a:off x="4422" y="2579"/>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04" name="Rectangle 262"/>
            <p:cNvSpPr>
              <a:spLocks noChangeArrowheads="1"/>
            </p:cNvSpPr>
            <p:nvPr/>
          </p:nvSpPr>
          <p:spPr bwMode="auto">
            <a:xfrm>
              <a:off x="675" y="2746"/>
              <a:ext cx="2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x(6)</a:t>
              </a:r>
              <a:endParaRPr lang="sl-SI" altLang="sl-SI" sz="2400">
                <a:latin typeface="Times New Roman" panose="02020603050405020304" pitchFamily="18" charset="0"/>
              </a:endParaRPr>
            </a:p>
          </p:txBody>
        </p:sp>
        <p:sp>
          <p:nvSpPr>
            <p:cNvPr id="74805" name="Rectangle 263"/>
            <p:cNvSpPr>
              <a:spLocks noChangeArrowheads="1"/>
            </p:cNvSpPr>
            <p:nvPr/>
          </p:nvSpPr>
          <p:spPr bwMode="auto">
            <a:xfrm>
              <a:off x="907"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06" name="Rectangle 264"/>
            <p:cNvSpPr>
              <a:spLocks noChangeArrowheads="1"/>
            </p:cNvSpPr>
            <p:nvPr/>
          </p:nvSpPr>
          <p:spPr bwMode="auto">
            <a:xfrm>
              <a:off x="1475"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07" name="Rectangle 265"/>
            <p:cNvSpPr>
              <a:spLocks noChangeArrowheads="1"/>
            </p:cNvSpPr>
            <p:nvPr/>
          </p:nvSpPr>
          <p:spPr bwMode="auto">
            <a:xfrm>
              <a:off x="2010"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08" name="Rectangle 266"/>
            <p:cNvSpPr>
              <a:spLocks noChangeArrowheads="1"/>
            </p:cNvSpPr>
            <p:nvPr/>
          </p:nvSpPr>
          <p:spPr bwMode="auto">
            <a:xfrm>
              <a:off x="2508" y="2746"/>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09" name="Rectangle 267"/>
            <p:cNvSpPr>
              <a:spLocks noChangeArrowheads="1"/>
            </p:cNvSpPr>
            <p:nvPr/>
          </p:nvSpPr>
          <p:spPr bwMode="auto">
            <a:xfrm>
              <a:off x="2586"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10" name="Rectangle 268"/>
            <p:cNvSpPr>
              <a:spLocks noChangeArrowheads="1"/>
            </p:cNvSpPr>
            <p:nvPr/>
          </p:nvSpPr>
          <p:spPr bwMode="auto">
            <a:xfrm>
              <a:off x="3083"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11" name="Rectangle 269"/>
            <p:cNvSpPr>
              <a:spLocks noChangeArrowheads="1"/>
            </p:cNvSpPr>
            <p:nvPr/>
          </p:nvSpPr>
          <p:spPr bwMode="auto">
            <a:xfrm>
              <a:off x="3597" y="2746"/>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12" name="Rectangle 270"/>
            <p:cNvSpPr>
              <a:spLocks noChangeArrowheads="1"/>
            </p:cNvSpPr>
            <p:nvPr/>
          </p:nvSpPr>
          <p:spPr bwMode="auto">
            <a:xfrm>
              <a:off x="3642"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13" name="Rectangle 271"/>
            <p:cNvSpPr>
              <a:spLocks noChangeArrowheads="1"/>
            </p:cNvSpPr>
            <p:nvPr/>
          </p:nvSpPr>
          <p:spPr bwMode="auto">
            <a:xfrm>
              <a:off x="4132" y="2746"/>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14" name="Rectangle 272"/>
            <p:cNvSpPr>
              <a:spLocks noChangeArrowheads="1"/>
            </p:cNvSpPr>
            <p:nvPr/>
          </p:nvSpPr>
          <p:spPr bwMode="auto">
            <a:xfrm>
              <a:off x="4177" y="2746"/>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15" name="Rectangle 273"/>
            <p:cNvSpPr>
              <a:spLocks noChangeArrowheads="1"/>
            </p:cNvSpPr>
            <p:nvPr/>
          </p:nvSpPr>
          <p:spPr bwMode="auto">
            <a:xfrm>
              <a:off x="374" y="2734"/>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16" name="Rectangle 274"/>
            <p:cNvSpPr>
              <a:spLocks noChangeArrowheads="1"/>
            </p:cNvSpPr>
            <p:nvPr/>
          </p:nvSpPr>
          <p:spPr bwMode="auto">
            <a:xfrm>
              <a:off x="380" y="2734"/>
              <a:ext cx="82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17" name="Rectangle 275"/>
            <p:cNvSpPr>
              <a:spLocks noChangeArrowheads="1"/>
            </p:cNvSpPr>
            <p:nvPr/>
          </p:nvSpPr>
          <p:spPr bwMode="auto">
            <a:xfrm>
              <a:off x="1205" y="2734"/>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18" name="Rectangle 276"/>
            <p:cNvSpPr>
              <a:spLocks noChangeArrowheads="1"/>
            </p:cNvSpPr>
            <p:nvPr/>
          </p:nvSpPr>
          <p:spPr bwMode="auto">
            <a:xfrm>
              <a:off x="1211" y="2734"/>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19" name="Rectangle 277"/>
            <p:cNvSpPr>
              <a:spLocks noChangeArrowheads="1"/>
            </p:cNvSpPr>
            <p:nvPr/>
          </p:nvSpPr>
          <p:spPr bwMode="auto">
            <a:xfrm>
              <a:off x="1740" y="2734"/>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0" name="Rectangle 278"/>
            <p:cNvSpPr>
              <a:spLocks noChangeArrowheads="1"/>
            </p:cNvSpPr>
            <p:nvPr/>
          </p:nvSpPr>
          <p:spPr bwMode="auto">
            <a:xfrm>
              <a:off x="1747" y="2734"/>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1" name="Rectangle 279"/>
            <p:cNvSpPr>
              <a:spLocks noChangeArrowheads="1"/>
            </p:cNvSpPr>
            <p:nvPr/>
          </p:nvSpPr>
          <p:spPr bwMode="auto">
            <a:xfrm>
              <a:off x="2277" y="2734"/>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2" name="Rectangle 280"/>
            <p:cNvSpPr>
              <a:spLocks noChangeArrowheads="1"/>
            </p:cNvSpPr>
            <p:nvPr/>
          </p:nvSpPr>
          <p:spPr bwMode="auto">
            <a:xfrm>
              <a:off x="2284" y="2734"/>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3" name="Rectangle 281"/>
            <p:cNvSpPr>
              <a:spLocks noChangeArrowheads="1"/>
            </p:cNvSpPr>
            <p:nvPr/>
          </p:nvSpPr>
          <p:spPr bwMode="auto">
            <a:xfrm>
              <a:off x="2813" y="2734"/>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4" name="Rectangle 282"/>
            <p:cNvSpPr>
              <a:spLocks noChangeArrowheads="1"/>
            </p:cNvSpPr>
            <p:nvPr/>
          </p:nvSpPr>
          <p:spPr bwMode="auto">
            <a:xfrm>
              <a:off x="2819" y="2734"/>
              <a:ext cx="53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5" name="Rectangle 283"/>
            <p:cNvSpPr>
              <a:spLocks noChangeArrowheads="1"/>
            </p:cNvSpPr>
            <p:nvPr/>
          </p:nvSpPr>
          <p:spPr bwMode="auto">
            <a:xfrm>
              <a:off x="3349" y="2734"/>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6" name="Rectangle 284"/>
            <p:cNvSpPr>
              <a:spLocks noChangeArrowheads="1"/>
            </p:cNvSpPr>
            <p:nvPr/>
          </p:nvSpPr>
          <p:spPr bwMode="auto">
            <a:xfrm>
              <a:off x="3356" y="2734"/>
              <a:ext cx="529"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7" name="Rectangle 285"/>
            <p:cNvSpPr>
              <a:spLocks noChangeArrowheads="1"/>
            </p:cNvSpPr>
            <p:nvPr/>
          </p:nvSpPr>
          <p:spPr bwMode="auto">
            <a:xfrm>
              <a:off x="3885" y="2734"/>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8" name="Rectangle 286"/>
            <p:cNvSpPr>
              <a:spLocks noChangeArrowheads="1"/>
            </p:cNvSpPr>
            <p:nvPr/>
          </p:nvSpPr>
          <p:spPr bwMode="auto">
            <a:xfrm>
              <a:off x="3891" y="2734"/>
              <a:ext cx="531"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29" name="Rectangle 287"/>
            <p:cNvSpPr>
              <a:spLocks noChangeArrowheads="1"/>
            </p:cNvSpPr>
            <p:nvPr/>
          </p:nvSpPr>
          <p:spPr bwMode="auto">
            <a:xfrm>
              <a:off x="4422" y="2734"/>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0" name="Rectangle 288"/>
            <p:cNvSpPr>
              <a:spLocks noChangeArrowheads="1"/>
            </p:cNvSpPr>
            <p:nvPr/>
          </p:nvSpPr>
          <p:spPr bwMode="auto">
            <a:xfrm>
              <a:off x="374" y="2741"/>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1" name="Rectangle 289"/>
            <p:cNvSpPr>
              <a:spLocks noChangeArrowheads="1"/>
            </p:cNvSpPr>
            <p:nvPr/>
          </p:nvSpPr>
          <p:spPr bwMode="auto">
            <a:xfrm>
              <a:off x="1205" y="2741"/>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2" name="Rectangle 290"/>
            <p:cNvSpPr>
              <a:spLocks noChangeArrowheads="1"/>
            </p:cNvSpPr>
            <p:nvPr/>
          </p:nvSpPr>
          <p:spPr bwMode="auto">
            <a:xfrm>
              <a:off x="1740" y="2741"/>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3" name="Rectangle 291"/>
            <p:cNvSpPr>
              <a:spLocks noChangeArrowheads="1"/>
            </p:cNvSpPr>
            <p:nvPr/>
          </p:nvSpPr>
          <p:spPr bwMode="auto">
            <a:xfrm>
              <a:off x="2277" y="2741"/>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4" name="Rectangle 292"/>
            <p:cNvSpPr>
              <a:spLocks noChangeArrowheads="1"/>
            </p:cNvSpPr>
            <p:nvPr/>
          </p:nvSpPr>
          <p:spPr bwMode="auto">
            <a:xfrm>
              <a:off x="2813" y="2741"/>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5" name="Rectangle 293"/>
            <p:cNvSpPr>
              <a:spLocks noChangeArrowheads="1"/>
            </p:cNvSpPr>
            <p:nvPr/>
          </p:nvSpPr>
          <p:spPr bwMode="auto">
            <a:xfrm>
              <a:off x="3349" y="2741"/>
              <a:ext cx="7"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6" name="Rectangle 294"/>
            <p:cNvSpPr>
              <a:spLocks noChangeArrowheads="1"/>
            </p:cNvSpPr>
            <p:nvPr/>
          </p:nvSpPr>
          <p:spPr bwMode="auto">
            <a:xfrm>
              <a:off x="3885" y="2741"/>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7" name="Rectangle 295"/>
            <p:cNvSpPr>
              <a:spLocks noChangeArrowheads="1"/>
            </p:cNvSpPr>
            <p:nvPr/>
          </p:nvSpPr>
          <p:spPr bwMode="auto">
            <a:xfrm>
              <a:off x="4422" y="2741"/>
              <a:ext cx="6" cy="1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38" name="Rectangle 296"/>
            <p:cNvSpPr>
              <a:spLocks noChangeArrowheads="1"/>
            </p:cNvSpPr>
            <p:nvPr/>
          </p:nvSpPr>
          <p:spPr bwMode="auto">
            <a:xfrm>
              <a:off x="675" y="2907"/>
              <a:ext cx="2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x(7)</a:t>
              </a:r>
              <a:endParaRPr lang="sl-SI" altLang="sl-SI" sz="2400">
                <a:latin typeface="Times New Roman" panose="02020603050405020304" pitchFamily="18" charset="0"/>
              </a:endParaRPr>
            </a:p>
          </p:txBody>
        </p:sp>
        <p:sp>
          <p:nvSpPr>
            <p:cNvPr id="74839" name="Rectangle 297"/>
            <p:cNvSpPr>
              <a:spLocks noChangeArrowheads="1"/>
            </p:cNvSpPr>
            <p:nvPr/>
          </p:nvSpPr>
          <p:spPr bwMode="auto">
            <a:xfrm>
              <a:off x="907"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40" name="Rectangle 298"/>
            <p:cNvSpPr>
              <a:spLocks noChangeArrowheads="1"/>
            </p:cNvSpPr>
            <p:nvPr/>
          </p:nvSpPr>
          <p:spPr bwMode="auto">
            <a:xfrm>
              <a:off x="1475"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41" name="Rectangle 299"/>
            <p:cNvSpPr>
              <a:spLocks noChangeArrowheads="1"/>
            </p:cNvSpPr>
            <p:nvPr/>
          </p:nvSpPr>
          <p:spPr bwMode="auto">
            <a:xfrm>
              <a:off x="1972" y="2907"/>
              <a:ext cx="13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42" name="Rectangle 300"/>
            <p:cNvSpPr>
              <a:spLocks noChangeArrowheads="1"/>
            </p:cNvSpPr>
            <p:nvPr/>
          </p:nvSpPr>
          <p:spPr bwMode="auto">
            <a:xfrm>
              <a:off x="2049"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43" name="Rectangle 301"/>
            <p:cNvSpPr>
              <a:spLocks noChangeArrowheads="1"/>
            </p:cNvSpPr>
            <p:nvPr/>
          </p:nvSpPr>
          <p:spPr bwMode="auto">
            <a:xfrm>
              <a:off x="2525" y="2907"/>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44" name="Rectangle 302"/>
            <p:cNvSpPr>
              <a:spLocks noChangeArrowheads="1"/>
            </p:cNvSpPr>
            <p:nvPr/>
          </p:nvSpPr>
          <p:spPr bwMode="auto">
            <a:xfrm>
              <a:off x="2570"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45" name="Rectangle 303"/>
            <p:cNvSpPr>
              <a:spLocks noChangeArrowheads="1"/>
            </p:cNvSpPr>
            <p:nvPr/>
          </p:nvSpPr>
          <p:spPr bwMode="auto">
            <a:xfrm>
              <a:off x="3060" y="2907"/>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46" name="Rectangle 304"/>
            <p:cNvSpPr>
              <a:spLocks noChangeArrowheads="1"/>
            </p:cNvSpPr>
            <p:nvPr/>
          </p:nvSpPr>
          <p:spPr bwMode="auto">
            <a:xfrm>
              <a:off x="3105"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47" name="Rectangle 305"/>
            <p:cNvSpPr>
              <a:spLocks noChangeArrowheads="1"/>
            </p:cNvSpPr>
            <p:nvPr/>
          </p:nvSpPr>
          <p:spPr bwMode="auto">
            <a:xfrm>
              <a:off x="3597" y="2907"/>
              <a:ext cx="1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a:t>
              </a:r>
              <a:endParaRPr lang="sl-SI" altLang="sl-SI" sz="2400">
                <a:latin typeface="Times New Roman" panose="02020603050405020304" pitchFamily="18" charset="0"/>
              </a:endParaRPr>
            </a:p>
          </p:txBody>
        </p:sp>
        <p:sp>
          <p:nvSpPr>
            <p:cNvPr id="74848" name="Rectangle 306"/>
            <p:cNvSpPr>
              <a:spLocks noChangeArrowheads="1"/>
            </p:cNvSpPr>
            <p:nvPr/>
          </p:nvSpPr>
          <p:spPr bwMode="auto">
            <a:xfrm>
              <a:off x="3642"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49" name="Rectangle 307"/>
            <p:cNvSpPr>
              <a:spLocks noChangeArrowheads="1"/>
            </p:cNvSpPr>
            <p:nvPr/>
          </p:nvSpPr>
          <p:spPr bwMode="auto">
            <a:xfrm>
              <a:off x="4155" y="2907"/>
              <a:ext cx="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solidFill>
                    <a:srgbClr val="000000"/>
                  </a:solidFill>
                  <a:latin typeface="Arial" panose="020B0604020202020204" pitchFamily="34" charset="0"/>
                </a:rPr>
                <a:t> </a:t>
              </a:r>
              <a:endParaRPr lang="sl-SI" altLang="sl-SI" sz="2400">
                <a:latin typeface="Times New Roman" panose="02020603050405020304" pitchFamily="18" charset="0"/>
              </a:endParaRPr>
            </a:p>
          </p:txBody>
        </p:sp>
        <p:sp>
          <p:nvSpPr>
            <p:cNvPr id="74850" name="Rectangle 308"/>
            <p:cNvSpPr>
              <a:spLocks noChangeArrowheads="1"/>
            </p:cNvSpPr>
            <p:nvPr/>
          </p:nvSpPr>
          <p:spPr bwMode="auto">
            <a:xfrm>
              <a:off x="374" y="289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1" name="Rectangle 309"/>
            <p:cNvSpPr>
              <a:spLocks noChangeArrowheads="1"/>
            </p:cNvSpPr>
            <p:nvPr/>
          </p:nvSpPr>
          <p:spPr bwMode="auto">
            <a:xfrm>
              <a:off x="380" y="2896"/>
              <a:ext cx="8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2" name="Rectangle 310"/>
            <p:cNvSpPr>
              <a:spLocks noChangeArrowheads="1"/>
            </p:cNvSpPr>
            <p:nvPr/>
          </p:nvSpPr>
          <p:spPr bwMode="auto">
            <a:xfrm>
              <a:off x="1205" y="289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3" name="Rectangle 311"/>
            <p:cNvSpPr>
              <a:spLocks noChangeArrowheads="1"/>
            </p:cNvSpPr>
            <p:nvPr/>
          </p:nvSpPr>
          <p:spPr bwMode="auto">
            <a:xfrm>
              <a:off x="1211" y="2896"/>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4" name="Rectangle 312"/>
            <p:cNvSpPr>
              <a:spLocks noChangeArrowheads="1"/>
            </p:cNvSpPr>
            <p:nvPr/>
          </p:nvSpPr>
          <p:spPr bwMode="auto">
            <a:xfrm>
              <a:off x="1740" y="2896"/>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5" name="Rectangle 313"/>
            <p:cNvSpPr>
              <a:spLocks noChangeArrowheads="1"/>
            </p:cNvSpPr>
            <p:nvPr/>
          </p:nvSpPr>
          <p:spPr bwMode="auto">
            <a:xfrm>
              <a:off x="1747" y="2896"/>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6" name="Rectangle 314"/>
            <p:cNvSpPr>
              <a:spLocks noChangeArrowheads="1"/>
            </p:cNvSpPr>
            <p:nvPr/>
          </p:nvSpPr>
          <p:spPr bwMode="auto">
            <a:xfrm>
              <a:off x="2277" y="2896"/>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7" name="Rectangle 315"/>
            <p:cNvSpPr>
              <a:spLocks noChangeArrowheads="1"/>
            </p:cNvSpPr>
            <p:nvPr/>
          </p:nvSpPr>
          <p:spPr bwMode="auto">
            <a:xfrm>
              <a:off x="2284" y="2896"/>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8" name="Rectangle 316"/>
            <p:cNvSpPr>
              <a:spLocks noChangeArrowheads="1"/>
            </p:cNvSpPr>
            <p:nvPr/>
          </p:nvSpPr>
          <p:spPr bwMode="auto">
            <a:xfrm>
              <a:off x="2813" y="289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59" name="Rectangle 317"/>
            <p:cNvSpPr>
              <a:spLocks noChangeArrowheads="1"/>
            </p:cNvSpPr>
            <p:nvPr/>
          </p:nvSpPr>
          <p:spPr bwMode="auto">
            <a:xfrm>
              <a:off x="2819" y="2896"/>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0" name="Rectangle 318"/>
            <p:cNvSpPr>
              <a:spLocks noChangeArrowheads="1"/>
            </p:cNvSpPr>
            <p:nvPr/>
          </p:nvSpPr>
          <p:spPr bwMode="auto">
            <a:xfrm>
              <a:off x="3349" y="2896"/>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1" name="Rectangle 319"/>
            <p:cNvSpPr>
              <a:spLocks noChangeArrowheads="1"/>
            </p:cNvSpPr>
            <p:nvPr/>
          </p:nvSpPr>
          <p:spPr bwMode="auto">
            <a:xfrm>
              <a:off x="3356" y="2896"/>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2" name="Rectangle 320"/>
            <p:cNvSpPr>
              <a:spLocks noChangeArrowheads="1"/>
            </p:cNvSpPr>
            <p:nvPr/>
          </p:nvSpPr>
          <p:spPr bwMode="auto">
            <a:xfrm>
              <a:off x="3885" y="289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3" name="Rectangle 321"/>
            <p:cNvSpPr>
              <a:spLocks noChangeArrowheads="1"/>
            </p:cNvSpPr>
            <p:nvPr/>
          </p:nvSpPr>
          <p:spPr bwMode="auto">
            <a:xfrm>
              <a:off x="3891" y="2896"/>
              <a:ext cx="53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4" name="Rectangle 322"/>
            <p:cNvSpPr>
              <a:spLocks noChangeArrowheads="1"/>
            </p:cNvSpPr>
            <p:nvPr/>
          </p:nvSpPr>
          <p:spPr bwMode="auto">
            <a:xfrm>
              <a:off x="4422" y="289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5" name="Rectangle 323"/>
            <p:cNvSpPr>
              <a:spLocks noChangeArrowheads="1"/>
            </p:cNvSpPr>
            <p:nvPr/>
          </p:nvSpPr>
          <p:spPr bwMode="auto">
            <a:xfrm>
              <a:off x="374" y="2902"/>
              <a:ext cx="6"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6" name="Rectangle 324"/>
            <p:cNvSpPr>
              <a:spLocks noChangeArrowheads="1"/>
            </p:cNvSpPr>
            <p:nvPr/>
          </p:nvSpPr>
          <p:spPr bwMode="auto">
            <a:xfrm>
              <a:off x="374"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7" name="Rectangle 325"/>
            <p:cNvSpPr>
              <a:spLocks noChangeArrowheads="1"/>
            </p:cNvSpPr>
            <p:nvPr/>
          </p:nvSpPr>
          <p:spPr bwMode="auto">
            <a:xfrm>
              <a:off x="374"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8" name="Rectangle 326"/>
            <p:cNvSpPr>
              <a:spLocks noChangeArrowheads="1"/>
            </p:cNvSpPr>
            <p:nvPr/>
          </p:nvSpPr>
          <p:spPr bwMode="auto">
            <a:xfrm>
              <a:off x="380" y="3058"/>
              <a:ext cx="8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69" name="Rectangle 327"/>
            <p:cNvSpPr>
              <a:spLocks noChangeArrowheads="1"/>
            </p:cNvSpPr>
            <p:nvPr/>
          </p:nvSpPr>
          <p:spPr bwMode="auto">
            <a:xfrm>
              <a:off x="1205" y="2902"/>
              <a:ext cx="6"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0" name="Rectangle 328"/>
            <p:cNvSpPr>
              <a:spLocks noChangeArrowheads="1"/>
            </p:cNvSpPr>
            <p:nvPr/>
          </p:nvSpPr>
          <p:spPr bwMode="auto">
            <a:xfrm>
              <a:off x="1205"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1" name="Rectangle 329"/>
            <p:cNvSpPr>
              <a:spLocks noChangeArrowheads="1"/>
            </p:cNvSpPr>
            <p:nvPr/>
          </p:nvSpPr>
          <p:spPr bwMode="auto">
            <a:xfrm>
              <a:off x="1211" y="3058"/>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2" name="Rectangle 330"/>
            <p:cNvSpPr>
              <a:spLocks noChangeArrowheads="1"/>
            </p:cNvSpPr>
            <p:nvPr/>
          </p:nvSpPr>
          <p:spPr bwMode="auto">
            <a:xfrm>
              <a:off x="1740" y="2902"/>
              <a:ext cx="7"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3" name="Rectangle 331"/>
            <p:cNvSpPr>
              <a:spLocks noChangeArrowheads="1"/>
            </p:cNvSpPr>
            <p:nvPr/>
          </p:nvSpPr>
          <p:spPr bwMode="auto">
            <a:xfrm>
              <a:off x="1740" y="3058"/>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4" name="Rectangle 332"/>
            <p:cNvSpPr>
              <a:spLocks noChangeArrowheads="1"/>
            </p:cNvSpPr>
            <p:nvPr/>
          </p:nvSpPr>
          <p:spPr bwMode="auto">
            <a:xfrm>
              <a:off x="1747" y="3058"/>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5" name="Rectangle 333"/>
            <p:cNvSpPr>
              <a:spLocks noChangeArrowheads="1"/>
            </p:cNvSpPr>
            <p:nvPr/>
          </p:nvSpPr>
          <p:spPr bwMode="auto">
            <a:xfrm>
              <a:off x="2277" y="2902"/>
              <a:ext cx="7"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6" name="Rectangle 334"/>
            <p:cNvSpPr>
              <a:spLocks noChangeArrowheads="1"/>
            </p:cNvSpPr>
            <p:nvPr/>
          </p:nvSpPr>
          <p:spPr bwMode="auto">
            <a:xfrm>
              <a:off x="2277" y="3058"/>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7" name="Rectangle 335"/>
            <p:cNvSpPr>
              <a:spLocks noChangeArrowheads="1"/>
            </p:cNvSpPr>
            <p:nvPr/>
          </p:nvSpPr>
          <p:spPr bwMode="auto">
            <a:xfrm>
              <a:off x="2284" y="3058"/>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8" name="Rectangle 336"/>
            <p:cNvSpPr>
              <a:spLocks noChangeArrowheads="1"/>
            </p:cNvSpPr>
            <p:nvPr/>
          </p:nvSpPr>
          <p:spPr bwMode="auto">
            <a:xfrm>
              <a:off x="2813" y="2902"/>
              <a:ext cx="6"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79" name="Rectangle 337"/>
            <p:cNvSpPr>
              <a:spLocks noChangeArrowheads="1"/>
            </p:cNvSpPr>
            <p:nvPr/>
          </p:nvSpPr>
          <p:spPr bwMode="auto">
            <a:xfrm>
              <a:off x="2813"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0" name="Rectangle 338"/>
            <p:cNvSpPr>
              <a:spLocks noChangeArrowheads="1"/>
            </p:cNvSpPr>
            <p:nvPr/>
          </p:nvSpPr>
          <p:spPr bwMode="auto">
            <a:xfrm>
              <a:off x="2819" y="3058"/>
              <a:ext cx="53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1" name="Rectangle 339"/>
            <p:cNvSpPr>
              <a:spLocks noChangeArrowheads="1"/>
            </p:cNvSpPr>
            <p:nvPr/>
          </p:nvSpPr>
          <p:spPr bwMode="auto">
            <a:xfrm>
              <a:off x="3349" y="2902"/>
              <a:ext cx="7"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2" name="Rectangle 340"/>
            <p:cNvSpPr>
              <a:spLocks noChangeArrowheads="1"/>
            </p:cNvSpPr>
            <p:nvPr/>
          </p:nvSpPr>
          <p:spPr bwMode="auto">
            <a:xfrm>
              <a:off x="3349" y="3058"/>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3" name="Rectangle 341"/>
            <p:cNvSpPr>
              <a:spLocks noChangeArrowheads="1"/>
            </p:cNvSpPr>
            <p:nvPr/>
          </p:nvSpPr>
          <p:spPr bwMode="auto">
            <a:xfrm>
              <a:off x="3356" y="3058"/>
              <a:ext cx="52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4" name="Rectangle 342"/>
            <p:cNvSpPr>
              <a:spLocks noChangeArrowheads="1"/>
            </p:cNvSpPr>
            <p:nvPr/>
          </p:nvSpPr>
          <p:spPr bwMode="auto">
            <a:xfrm>
              <a:off x="3885" y="2902"/>
              <a:ext cx="6"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5" name="Rectangle 343"/>
            <p:cNvSpPr>
              <a:spLocks noChangeArrowheads="1"/>
            </p:cNvSpPr>
            <p:nvPr/>
          </p:nvSpPr>
          <p:spPr bwMode="auto">
            <a:xfrm>
              <a:off x="3885"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6" name="Rectangle 344"/>
            <p:cNvSpPr>
              <a:spLocks noChangeArrowheads="1"/>
            </p:cNvSpPr>
            <p:nvPr/>
          </p:nvSpPr>
          <p:spPr bwMode="auto">
            <a:xfrm>
              <a:off x="3891" y="3058"/>
              <a:ext cx="53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7" name="Rectangle 345"/>
            <p:cNvSpPr>
              <a:spLocks noChangeArrowheads="1"/>
            </p:cNvSpPr>
            <p:nvPr/>
          </p:nvSpPr>
          <p:spPr bwMode="auto">
            <a:xfrm>
              <a:off x="4422" y="2902"/>
              <a:ext cx="6" cy="1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8" name="Rectangle 346"/>
            <p:cNvSpPr>
              <a:spLocks noChangeArrowheads="1"/>
            </p:cNvSpPr>
            <p:nvPr/>
          </p:nvSpPr>
          <p:spPr bwMode="auto">
            <a:xfrm>
              <a:off x="4422"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74889" name="Rectangle 347"/>
            <p:cNvSpPr>
              <a:spLocks noChangeArrowheads="1"/>
            </p:cNvSpPr>
            <p:nvPr/>
          </p:nvSpPr>
          <p:spPr bwMode="auto">
            <a:xfrm>
              <a:off x="4422" y="3058"/>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pic>
        <p:nvPicPr>
          <p:cNvPr id="74759"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2548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060575"/>
            <a:ext cx="3817937"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Text Box 3"/>
          <p:cNvSpPr txBox="1">
            <a:spLocks noChangeArrowheads="1"/>
          </p:cNvSpPr>
          <p:nvPr/>
        </p:nvSpPr>
        <p:spPr bwMode="auto">
          <a:xfrm>
            <a:off x="228600" y="5181600"/>
            <a:ext cx="655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600">
                <a:latin typeface="Arial" panose="020B0604020202020204" pitchFamily="34" charset="0"/>
                <a:cs typeface="Times New Roman" panose="02020603050405020304" pitchFamily="18" charset="0"/>
              </a:rPr>
              <a:t>Za tehtnico z enakima krakoma v ravnotežju velja</a:t>
            </a:r>
          </a:p>
          <a:p>
            <a:pPr eaLnBrk="1" hangingPunct="1">
              <a:spcBef>
                <a:spcPct val="0"/>
              </a:spcBef>
              <a:buFontTx/>
              <a:buNone/>
            </a:pPr>
            <a:r>
              <a:rPr lang="sl-SI" altLang="sl-SI" sz="2400">
                <a:latin typeface="Arial" panose="020B0604020202020204" pitchFamily="34" charset="0"/>
                <a:cs typeface="Times New Roman" panose="02020603050405020304" pitchFamily="18" charset="0"/>
              </a:rPr>
              <a:t> </a:t>
            </a:r>
          </a:p>
          <a:p>
            <a:pPr eaLnBrk="1" hangingPunct="1">
              <a:spcBef>
                <a:spcPct val="0"/>
              </a:spcBef>
              <a:buFontTx/>
              <a:buNone/>
            </a:pPr>
            <a:r>
              <a:rPr lang="sl-SI" altLang="sl-SI" sz="2400" i="1">
                <a:latin typeface="Times New Roman" panose="02020603050405020304" pitchFamily="18" charset="0"/>
                <a:cs typeface="Times New Roman" panose="02020603050405020304" pitchFamily="18" charset="0"/>
              </a:rPr>
              <a:t>l</a:t>
            </a:r>
            <a:r>
              <a:rPr lang="sl-SI" altLang="sl-SI" sz="2400" baseline="-30000">
                <a:latin typeface="Times New Roman" panose="02020603050405020304" pitchFamily="18" charset="0"/>
                <a:cs typeface="Times New Roman" panose="02020603050405020304" pitchFamily="18" charset="0"/>
              </a:rPr>
              <a:t>1</a:t>
            </a:r>
            <a:r>
              <a:rPr lang="sl-SI" altLang="sl-SI" sz="2400">
                <a:latin typeface="Times New Roman" panose="02020603050405020304" pitchFamily="18" charset="0"/>
                <a:cs typeface="Times New Roman" panose="02020603050405020304" pitchFamily="18" charset="0"/>
              </a:rPr>
              <a:t> (</a:t>
            </a:r>
            <a:r>
              <a:rPr lang="sl-SI" altLang="sl-SI" sz="2400" i="1">
                <a:latin typeface="Times New Roman" panose="02020603050405020304" pitchFamily="18" charset="0"/>
                <a:cs typeface="Times New Roman" panose="02020603050405020304" pitchFamily="18" charset="0"/>
              </a:rPr>
              <a:t>m</a:t>
            </a:r>
            <a:r>
              <a:rPr lang="sl-SI" altLang="sl-SI" sz="2400" i="1" baseline="-30000">
                <a:latin typeface="Times New Roman" panose="02020603050405020304" pitchFamily="18" charset="0"/>
                <a:cs typeface="Times New Roman" panose="02020603050405020304" pitchFamily="18" charset="0"/>
              </a:rPr>
              <a:t>1</a:t>
            </a:r>
            <a:r>
              <a:rPr lang="sl-SI" altLang="sl-SI" sz="2400">
                <a:latin typeface="Times New Roman" panose="02020603050405020304" pitchFamily="18" charset="0"/>
                <a:cs typeface="Times New Roman" panose="02020603050405020304" pitchFamily="18" charset="0"/>
              </a:rPr>
              <a:t> </a:t>
            </a:r>
            <a:r>
              <a:rPr lang="sl-SI" altLang="sl-SI" sz="2400" i="1">
                <a:latin typeface="Times New Roman" panose="02020603050405020304" pitchFamily="18" charset="0"/>
                <a:cs typeface="Times New Roman" panose="02020603050405020304" pitchFamily="18" charset="0"/>
              </a:rPr>
              <a:t>g</a:t>
            </a:r>
            <a:r>
              <a:rPr lang="sl-SI" altLang="sl-SI" sz="2400" baseline="-30000">
                <a:latin typeface="Times New Roman" panose="02020603050405020304" pitchFamily="18" charset="0"/>
                <a:cs typeface="Times New Roman" panose="02020603050405020304" pitchFamily="18" charset="0"/>
              </a:rPr>
              <a:t>lokal</a:t>
            </a:r>
            <a:r>
              <a:rPr lang="sl-SI" altLang="sl-SI" sz="2400" i="1">
                <a:latin typeface="Times New Roman" panose="02020603050405020304" pitchFamily="18" charset="0"/>
                <a:cs typeface="Times New Roman" panose="02020603050405020304" pitchFamily="18" charset="0"/>
              </a:rPr>
              <a:t> </a:t>
            </a:r>
            <a:r>
              <a:rPr lang="sl-SI" altLang="sl-SI" sz="2400" i="1">
                <a:latin typeface="Arial" panose="020B0604020202020204" pitchFamily="34" charset="0"/>
                <a:cs typeface="Arial" panose="020B0604020202020204" pitchFamily="34" charset="0"/>
              </a:rPr>
              <a:t>– </a:t>
            </a:r>
            <a:r>
              <a:rPr lang="sl-SI" altLang="sl-SI" sz="2400" i="1">
                <a:latin typeface="Times New Roman" panose="02020603050405020304" pitchFamily="18" charset="0"/>
                <a:cs typeface="Times New Roman" panose="02020603050405020304" pitchFamily="18" charset="0"/>
              </a:rPr>
              <a:t>V</a:t>
            </a:r>
            <a:r>
              <a:rPr lang="sl-SI" altLang="sl-SI" sz="2400" i="1" baseline="-30000">
                <a:latin typeface="Times New Roman" panose="02020603050405020304" pitchFamily="18" charset="0"/>
                <a:cs typeface="Times New Roman" panose="02020603050405020304" pitchFamily="18" charset="0"/>
              </a:rPr>
              <a:t>1</a:t>
            </a:r>
            <a:r>
              <a:rPr lang="sl-SI" altLang="sl-SI" sz="2400" i="1" baseline="-30000">
                <a:latin typeface="Arial" panose="020B0604020202020204" pitchFamily="34" charset="0"/>
                <a:cs typeface="Arial" panose="020B0604020202020204" pitchFamily="34" charset="0"/>
              </a:rPr>
              <a:t> </a:t>
            </a:r>
            <a:r>
              <a:rPr lang="sl-SI" altLang="sl-SI" sz="2400" i="1">
                <a:latin typeface="Symbol" panose="05050102010706020507" pitchFamily="18" charset="2"/>
                <a:cs typeface="Times New Roman" panose="02020603050405020304" pitchFamily="18" charset="0"/>
              </a:rPr>
              <a:t>r</a:t>
            </a:r>
            <a:r>
              <a:rPr lang="sl-SI" altLang="sl-SI" sz="2400" i="1" baseline="-30000">
                <a:latin typeface="Arial" panose="020B0604020202020204" pitchFamily="34" charset="0"/>
                <a:cs typeface="Arial" panose="020B0604020202020204" pitchFamily="34" charset="0"/>
              </a:rPr>
              <a:t>Z</a:t>
            </a:r>
            <a:r>
              <a:rPr lang="sl-SI" altLang="sl-SI" sz="2400" i="1">
                <a:latin typeface="Arial" panose="020B0604020202020204" pitchFamily="34" charset="0"/>
                <a:cs typeface="Arial" panose="020B0604020202020204" pitchFamily="34" charset="0"/>
              </a:rPr>
              <a:t> </a:t>
            </a:r>
            <a:r>
              <a:rPr lang="sl-SI" altLang="sl-SI" sz="2400" i="1">
                <a:latin typeface="Times New Roman" panose="02020603050405020304" pitchFamily="18" charset="0"/>
                <a:cs typeface="Times New Roman" panose="02020603050405020304" pitchFamily="18" charset="0"/>
              </a:rPr>
              <a:t>g</a:t>
            </a:r>
            <a:r>
              <a:rPr lang="sl-SI" altLang="sl-SI" sz="2400" baseline="-30000">
                <a:latin typeface="Times New Roman" panose="02020603050405020304" pitchFamily="18" charset="0"/>
                <a:cs typeface="Times New Roman" panose="02020603050405020304" pitchFamily="18" charset="0"/>
              </a:rPr>
              <a:t>lokal</a:t>
            </a:r>
            <a:r>
              <a:rPr lang="sl-SI" altLang="sl-SI" sz="2400">
                <a:latin typeface="Times New Roman" panose="02020603050405020304" pitchFamily="18" charset="0"/>
                <a:cs typeface="Times New Roman" panose="02020603050405020304" pitchFamily="18" charset="0"/>
              </a:rPr>
              <a:t>) = </a:t>
            </a:r>
            <a:r>
              <a:rPr lang="sl-SI" altLang="sl-SI" sz="2400" i="1">
                <a:latin typeface="Times New Roman" panose="02020603050405020304" pitchFamily="18" charset="0"/>
                <a:cs typeface="Times New Roman" panose="02020603050405020304" pitchFamily="18" charset="0"/>
              </a:rPr>
              <a:t>l</a:t>
            </a:r>
            <a:r>
              <a:rPr lang="sl-SI" altLang="sl-SI" sz="2400" baseline="-30000">
                <a:latin typeface="Times New Roman" panose="02020603050405020304" pitchFamily="18" charset="0"/>
                <a:cs typeface="Times New Roman" panose="02020603050405020304" pitchFamily="18" charset="0"/>
              </a:rPr>
              <a:t>2</a:t>
            </a:r>
            <a:r>
              <a:rPr lang="sl-SI" altLang="sl-SI" sz="2400">
                <a:latin typeface="Times New Roman" panose="02020603050405020304" pitchFamily="18" charset="0"/>
                <a:cs typeface="Times New Roman" panose="02020603050405020304" pitchFamily="18" charset="0"/>
              </a:rPr>
              <a:t> (</a:t>
            </a:r>
            <a:r>
              <a:rPr lang="sl-SI" altLang="sl-SI" sz="2400" i="1">
                <a:latin typeface="Times New Roman" panose="02020603050405020304" pitchFamily="18" charset="0"/>
                <a:cs typeface="Times New Roman" panose="02020603050405020304" pitchFamily="18" charset="0"/>
              </a:rPr>
              <a:t>m</a:t>
            </a:r>
            <a:r>
              <a:rPr lang="sl-SI" altLang="sl-SI" sz="2400" i="1" baseline="-30000">
                <a:latin typeface="Times New Roman" panose="02020603050405020304" pitchFamily="18" charset="0"/>
                <a:cs typeface="Times New Roman" panose="02020603050405020304" pitchFamily="18" charset="0"/>
              </a:rPr>
              <a:t>2</a:t>
            </a:r>
            <a:r>
              <a:rPr lang="sl-SI" altLang="sl-SI" sz="2400">
                <a:latin typeface="Times New Roman" panose="02020603050405020304" pitchFamily="18" charset="0"/>
                <a:cs typeface="Times New Roman" panose="02020603050405020304" pitchFamily="18" charset="0"/>
              </a:rPr>
              <a:t> </a:t>
            </a:r>
            <a:r>
              <a:rPr lang="sl-SI" altLang="sl-SI" sz="2400" i="1">
                <a:latin typeface="Times New Roman" panose="02020603050405020304" pitchFamily="18" charset="0"/>
                <a:cs typeface="Times New Roman" panose="02020603050405020304" pitchFamily="18" charset="0"/>
              </a:rPr>
              <a:t>g</a:t>
            </a:r>
            <a:r>
              <a:rPr lang="sl-SI" altLang="sl-SI" sz="2400" baseline="-30000">
                <a:latin typeface="Times New Roman" panose="02020603050405020304" pitchFamily="18" charset="0"/>
                <a:cs typeface="Times New Roman" panose="02020603050405020304" pitchFamily="18" charset="0"/>
              </a:rPr>
              <a:t>lokal</a:t>
            </a:r>
            <a:r>
              <a:rPr lang="sl-SI" altLang="sl-SI" sz="2400" i="1">
                <a:latin typeface="Times New Roman" panose="02020603050405020304" pitchFamily="18" charset="0"/>
                <a:cs typeface="Times New Roman" panose="02020603050405020304" pitchFamily="18" charset="0"/>
              </a:rPr>
              <a:t> – V</a:t>
            </a:r>
            <a:r>
              <a:rPr lang="sl-SI" altLang="sl-SI" sz="2400" i="1" baseline="-30000">
                <a:latin typeface="Times New Roman" panose="02020603050405020304" pitchFamily="18" charset="0"/>
                <a:cs typeface="Times New Roman" panose="02020603050405020304" pitchFamily="18" charset="0"/>
              </a:rPr>
              <a:t>2</a:t>
            </a:r>
            <a:r>
              <a:rPr lang="sl-SI" altLang="sl-SI" sz="2400" i="1" baseline="-30000">
                <a:latin typeface="Arial" panose="020B0604020202020204" pitchFamily="34" charset="0"/>
                <a:cs typeface="Arial" panose="020B0604020202020204" pitchFamily="34" charset="0"/>
              </a:rPr>
              <a:t> </a:t>
            </a:r>
            <a:r>
              <a:rPr lang="sl-SI" altLang="sl-SI" sz="2400" i="1">
                <a:latin typeface="Symbol" panose="05050102010706020507" pitchFamily="18" charset="2"/>
                <a:cs typeface="Times New Roman" panose="02020603050405020304" pitchFamily="18" charset="0"/>
              </a:rPr>
              <a:t>r</a:t>
            </a:r>
            <a:r>
              <a:rPr lang="sl-SI" altLang="sl-SI" sz="2400" i="1" baseline="-30000">
                <a:latin typeface="Times New Roman" panose="02020603050405020304" pitchFamily="18" charset="0"/>
                <a:cs typeface="Times New Roman" panose="02020603050405020304" pitchFamily="18" charset="0"/>
              </a:rPr>
              <a:t>Z</a:t>
            </a:r>
            <a:r>
              <a:rPr lang="sl-SI" altLang="sl-SI" sz="2400" i="1">
                <a:latin typeface="Times New Roman" panose="02020603050405020304" pitchFamily="18" charset="0"/>
                <a:cs typeface="Times New Roman" panose="02020603050405020304" pitchFamily="18" charset="0"/>
              </a:rPr>
              <a:t> g</a:t>
            </a:r>
            <a:r>
              <a:rPr lang="sl-SI" altLang="sl-SI" sz="2400" baseline="-30000">
                <a:latin typeface="Times New Roman" panose="02020603050405020304" pitchFamily="18" charset="0"/>
                <a:cs typeface="Times New Roman" panose="02020603050405020304" pitchFamily="18" charset="0"/>
              </a:rPr>
              <a:t>lokal</a:t>
            </a:r>
            <a:r>
              <a:rPr lang="sl-SI" altLang="sl-SI" sz="2400">
                <a:latin typeface="Times New Roman" panose="02020603050405020304" pitchFamily="18" charset="0"/>
                <a:cs typeface="Times New Roman" panose="02020603050405020304" pitchFamily="18" charset="0"/>
              </a:rPr>
              <a:t>)</a:t>
            </a:r>
            <a:r>
              <a:rPr lang="sl-SI" altLang="sl-SI" sz="2400">
                <a:latin typeface="Arial" panose="020B0604020202020204" pitchFamily="34" charset="0"/>
                <a:cs typeface="Arial" panose="020B0604020202020204" pitchFamily="34" charset="0"/>
              </a:rPr>
              <a:t> </a:t>
            </a:r>
          </a:p>
        </p:txBody>
      </p:sp>
      <p:graphicFrame>
        <p:nvGraphicFramePr>
          <p:cNvPr id="76804" name="Object 4"/>
          <p:cNvGraphicFramePr>
            <a:graphicFrameLocks noChangeAspect="1"/>
          </p:cNvGraphicFramePr>
          <p:nvPr/>
        </p:nvGraphicFramePr>
        <p:xfrm>
          <a:off x="6324600" y="3581400"/>
          <a:ext cx="2233613" cy="1477963"/>
        </p:xfrm>
        <a:graphic>
          <a:graphicData uri="http://schemas.openxmlformats.org/presentationml/2006/ole">
            <mc:AlternateContent xmlns:mc="http://schemas.openxmlformats.org/markup-compatibility/2006">
              <mc:Choice xmlns:v="urn:schemas-microsoft-com:vml" Requires="v">
                <p:oleObj r:id="rId4" imgW="1270000" imgH="838200" progId="Equation.3">
                  <p:embed/>
                </p:oleObj>
              </mc:Choice>
              <mc:Fallback>
                <p:oleObj r:id="rId4" imgW="1270000" imgH="838200" progId="Equation.3">
                  <p:embed/>
                  <p:pic>
                    <p:nvPicPr>
                      <p:cNvPr id="768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81400"/>
                        <a:ext cx="2233613" cy="14779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6805"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364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tehtnica 1945 do 1960 n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2000"/>
            <a:ext cx="37084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1812925" y="5756275"/>
            <a:ext cx="4359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400">
                <a:latin typeface="Arial" panose="020B0604020202020204" pitchFamily="34" charset="0"/>
                <a:cs typeface="Arial" panose="020B0604020202020204" pitchFamily="34" charset="0"/>
              </a:rPr>
              <a:t>Precizijska enakokraka tehtnica, ki so jo v ameriškem NIST-u uporabljali med leti 1945 in 1960.</a:t>
            </a:r>
            <a:r>
              <a:rPr lang="sl-SI" altLang="sl-SI" sz="1400">
                <a:latin typeface="Times New Roman" panose="02020603050405020304" pitchFamily="18" charset="0"/>
              </a:rPr>
              <a:t> </a:t>
            </a:r>
          </a:p>
        </p:txBody>
      </p:sp>
      <p:pic>
        <p:nvPicPr>
          <p:cNvPr id="78852"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4231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676400" y="2897188"/>
            <a:ext cx="6497638"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sl-SI" altLang="sl-SI" sz="1600">
                <a:latin typeface="Arial" panose="020B0604020202020204" pitchFamily="34" charset="0"/>
              </a:rPr>
              <a:t>K je fizično telo iz kovine (poškodbe)</a:t>
            </a: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p:txBody>
      </p:sp>
      <p:sp>
        <p:nvSpPr>
          <p:cNvPr id="80899" name="Text Box 3"/>
          <p:cNvSpPr txBox="1">
            <a:spLocks noChangeArrowheads="1"/>
          </p:cNvSpPr>
          <p:nvPr/>
        </p:nvSpPr>
        <p:spPr bwMode="auto">
          <a:xfrm>
            <a:off x="1219200" y="1446213"/>
            <a:ext cx="6532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Arial" panose="020B0604020202020204" pitchFamily="34" charset="0"/>
                <a:cs typeface="Times New Roman" panose="02020603050405020304" pitchFamily="18" charset="0"/>
              </a:rPr>
              <a:t>Problematika obstoje</a:t>
            </a:r>
            <a:r>
              <a:rPr lang="sl-SI" altLang="sl-SI" sz="2400" b="1">
                <a:latin typeface="Arial" panose="020B0604020202020204" pitchFamily="34" charset="0"/>
              </a:rPr>
              <a:t>č</a:t>
            </a:r>
            <a:r>
              <a:rPr lang="sl-SI" altLang="sl-SI" sz="2400" b="1">
                <a:latin typeface="Arial" panose="020B0604020202020204" pitchFamily="34" charset="0"/>
                <a:cs typeface="Times New Roman" panose="02020603050405020304" pitchFamily="18" charset="0"/>
              </a:rPr>
              <a:t>e definicije </a:t>
            </a:r>
            <a:r>
              <a:rPr lang="sl-SI" altLang="sl-SI" sz="2400" b="1">
                <a:latin typeface="Arial" panose="020B0604020202020204" pitchFamily="34" charset="0"/>
              </a:rPr>
              <a:t>kilograma</a:t>
            </a:r>
          </a:p>
        </p:txBody>
      </p:sp>
      <p:sp>
        <p:nvSpPr>
          <p:cNvPr id="80900" name="Text Box 4"/>
          <p:cNvSpPr txBox="1">
            <a:spLocks noChangeArrowheads="1"/>
          </p:cNvSpPr>
          <p:nvPr/>
        </p:nvSpPr>
        <p:spPr bwMode="auto">
          <a:xfrm>
            <a:off x="1676400" y="5181600"/>
            <a:ext cx="4733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rPr>
              <a:t>(Nastopa tudi v definiciji ampera, mola in kandele!)</a:t>
            </a:r>
          </a:p>
        </p:txBody>
      </p:sp>
      <p:graphicFrame>
        <p:nvGraphicFramePr>
          <p:cNvPr id="80901" name="Object 5"/>
          <p:cNvGraphicFramePr>
            <a:graphicFrameLocks noChangeAspect="1"/>
          </p:cNvGraphicFramePr>
          <p:nvPr/>
        </p:nvGraphicFramePr>
        <p:xfrm>
          <a:off x="5867400" y="2590800"/>
          <a:ext cx="571500" cy="695325"/>
        </p:xfrm>
        <a:graphic>
          <a:graphicData uri="http://schemas.openxmlformats.org/presentationml/2006/ole">
            <mc:AlternateContent xmlns:mc="http://schemas.openxmlformats.org/markup-compatibility/2006">
              <mc:Choice xmlns:v="urn:schemas-microsoft-com:vml" Requires="v">
                <p:oleObj name="Photo Editor Photo" r:id="rId3" imgW="571731" imgH="695238" progId="MSPhotoEd.3">
                  <p:embed/>
                </p:oleObj>
              </mc:Choice>
              <mc:Fallback>
                <p:oleObj name="Photo Editor Photo" r:id="rId3" imgW="571731" imgH="695238" progId="MSPhotoEd.3">
                  <p:embed/>
                  <p:pic>
                    <p:nvPicPr>
                      <p:cNvPr id="8090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590800"/>
                        <a:ext cx="5715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2" name="Object 6"/>
          <p:cNvGraphicFramePr>
            <a:graphicFrameLocks noChangeAspect="1"/>
          </p:cNvGraphicFramePr>
          <p:nvPr/>
        </p:nvGraphicFramePr>
        <p:xfrm>
          <a:off x="6324600" y="3124200"/>
          <a:ext cx="1257300" cy="895350"/>
        </p:xfrm>
        <a:graphic>
          <a:graphicData uri="http://schemas.openxmlformats.org/presentationml/2006/ole">
            <mc:AlternateContent xmlns:mc="http://schemas.openxmlformats.org/markup-compatibility/2006">
              <mc:Choice xmlns:v="urn:schemas-microsoft-com:vml" Requires="v">
                <p:oleObj name="Photo Editor Photo" r:id="rId5" imgW="1257476" imgH="895238" progId="MSPhotoEd.3">
                  <p:embed/>
                </p:oleObj>
              </mc:Choice>
              <mc:Fallback>
                <p:oleObj name="Photo Editor Photo" r:id="rId5" imgW="1257476" imgH="895238" progId="MSPhotoEd.3">
                  <p:embed/>
                  <p:pic>
                    <p:nvPicPr>
                      <p:cNvPr id="8090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124200"/>
                        <a:ext cx="12573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09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3581400"/>
            <a:ext cx="16367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4" name="Text Box 8"/>
          <p:cNvSpPr txBox="1">
            <a:spLocks noChangeArrowheads="1"/>
          </p:cNvSpPr>
          <p:nvPr/>
        </p:nvSpPr>
        <p:spPr bwMode="auto">
          <a:xfrm>
            <a:off x="1676400" y="3352800"/>
            <a:ext cx="46085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endParaRPr lang="sl-SI" altLang="sl-SI" sz="1600">
              <a:latin typeface="Arial" panose="020B0604020202020204" pitchFamily="34" charset="0"/>
            </a:endParaRPr>
          </a:p>
          <a:p>
            <a:pPr eaLnBrk="1" hangingPunct="1">
              <a:spcBef>
                <a:spcPct val="0"/>
              </a:spcBef>
              <a:buFontTx/>
              <a:buChar char="•"/>
            </a:pPr>
            <a:r>
              <a:rPr lang="sl-SI" altLang="sl-SI" sz="1600">
                <a:latin typeface="Arial" panose="020B0604020202020204" pitchFamily="34" charset="0"/>
              </a:rPr>
              <a:t>        časovno spremenljiv (ni točno znano, kako)</a:t>
            </a:r>
          </a:p>
          <a:p>
            <a:pPr eaLnBrk="1" hangingPunct="1">
              <a:spcBef>
                <a:spcPct val="0"/>
              </a:spcBef>
              <a:buFontTx/>
              <a:buChar char="•"/>
            </a:pPr>
            <a:endParaRPr lang="sl-SI" altLang="sl-SI" sz="2400">
              <a:latin typeface="Times New Roman" panose="02020603050405020304" pitchFamily="18" charset="0"/>
            </a:endParaRPr>
          </a:p>
        </p:txBody>
      </p:sp>
      <p:sp>
        <p:nvSpPr>
          <p:cNvPr id="80905" name="Text Box 9"/>
          <p:cNvSpPr txBox="1">
            <a:spLocks noChangeArrowheads="1"/>
          </p:cNvSpPr>
          <p:nvPr/>
        </p:nvSpPr>
        <p:spPr bwMode="auto">
          <a:xfrm>
            <a:off x="1752600" y="4267200"/>
            <a:ext cx="40433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sl-SI" altLang="sl-SI" sz="1600">
                <a:latin typeface="Arial" panose="020B0604020202020204" pitchFamily="34" charset="0"/>
              </a:rPr>
              <a:t>       dostopen le na enem mestu na Zemlji</a:t>
            </a:r>
          </a:p>
          <a:p>
            <a:pPr eaLnBrk="1" hangingPunct="1">
              <a:spcBef>
                <a:spcPct val="0"/>
              </a:spcBef>
              <a:buFontTx/>
              <a:buNone/>
            </a:pPr>
            <a:endParaRPr lang="sl-SI" altLang="sl-SI" sz="2400">
              <a:latin typeface="Times New Roman" panose="02020603050405020304" pitchFamily="18" charset="0"/>
            </a:endParaRPr>
          </a:p>
        </p:txBody>
      </p:sp>
      <p:grpSp>
        <p:nvGrpSpPr>
          <p:cNvPr id="80906" name="Group 10"/>
          <p:cNvGrpSpPr>
            <a:grpSpLocks/>
          </p:cNvGrpSpPr>
          <p:nvPr/>
        </p:nvGrpSpPr>
        <p:grpSpPr bwMode="auto">
          <a:xfrm>
            <a:off x="7162800" y="3657600"/>
            <a:ext cx="381000" cy="457200"/>
            <a:chOff x="4992" y="2016"/>
            <a:chExt cx="240" cy="288"/>
          </a:xfrm>
        </p:grpSpPr>
        <p:sp>
          <p:nvSpPr>
            <p:cNvPr id="80909" name="Line 11"/>
            <p:cNvSpPr>
              <a:spLocks noChangeShapeType="1"/>
            </p:cNvSpPr>
            <p:nvPr/>
          </p:nvSpPr>
          <p:spPr bwMode="auto">
            <a:xfrm>
              <a:off x="4992" y="2016"/>
              <a:ext cx="240" cy="28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0910" name="Line 12"/>
            <p:cNvSpPr>
              <a:spLocks noChangeShapeType="1"/>
            </p:cNvSpPr>
            <p:nvPr/>
          </p:nvSpPr>
          <p:spPr bwMode="auto">
            <a:xfrm flipV="1">
              <a:off x="4992" y="2064"/>
              <a:ext cx="240"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pic>
        <p:nvPicPr>
          <p:cNvPr id="80907" name="Picture 5" descr="LMK-logo-clr-0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7" descr="UL_logo-0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3576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755650" y="1787525"/>
            <a:ext cx="7634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solidFill>
                  <a:srgbClr val="FF9933"/>
                </a:solidFill>
                <a:latin typeface="Arial" panose="020B0604020202020204" pitchFamily="34" charset="0"/>
                <a:cs typeface="Times New Roman" panose="02020603050405020304" pitchFamily="18" charset="0"/>
              </a:rPr>
              <a:t>Nekaj primerov možne realizacija kilograma</a:t>
            </a:r>
            <a:endParaRPr lang="sl-SI" altLang="sl-SI" sz="2800" b="1">
              <a:solidFill>
                <a:srgbClr val="FF9933"/>
              </a:solidFill>
              <a:latin typeface="Arial" panose="020B0604020202020204" pitchFamily="34" charset="0"/>
            </a:endParaRPr>
          </a:p>
        </p:txBody>
      </p:sp>
      <p:grpSp>
        <p:nvGrpSpPr>
          <p:cNvPr id="82947" name="Group 3"/>
          <p:cNvGrpSpPr>
            <a:grpSpLocks/>
          </p:cNvGrpSpPr>
          <p:nvPr/>
        </p:nvGrpSpPr>
        <p:grpSpPr bwMode="auto">
          <a:xfrm>
            <a:off x="1905000" y="2924175"/>
            <a:ext cx="6705600" cy="1562100"/>
            <a:chOff x="1104" y="2064"/>
            <a:chExt cx="4224" cy="984"/>
          </a:xfrm>
        </p:grpSpPr>
        <p:sp>
          <p:nvSpPr>
            <p:cNvPr id="82953" name="Text Box 4"/>
            <p:cNvSpPr txBox="1">
              <a:spLocks noChangeArrowheads="1"/>
            </p:cNvSpPr>
            <p:nvPr/>
          </p:nvSpPr>
          <p:spPr bwMode="auto">
            <a:xfrm>
              <a:off x="1104" y="2064"/>
              <a:ext cx="3089"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b="1">
                  <a:latin typeface="Arial" panose="020B0604020202020204" pitchFamily="34" charset="0"/>
                  <a:cs typeface="Times New Roman" panose="02020603050405020304" pitchFamily="18" charset="0"/>
                </a:rPr>
                <a:t>Primerjava mehanskih in električnih veličin</a:t>
              </a:r>
              <a:endParaRPr lang="sl-SI" altLang="sl-SI" sz="1800" b="1">
                <a:latin typeface="Arial" panose="020B0604020202020204" pitchFamily="34" charset="0"/>
              </a:endParaRPr>
            </a:p>
            <a:p>
              <a:pPr lvl="2" eaLnBrk="1" hangingPunct="1">
                <a:spcBef>
                  <a:spcPct val="0"/>
                </a:spcBef>
                <a:buFontTx/>
                <a:buChar char="•"/>
              </a:pPr>
              <a:r>
                <a:rPr lang="sl-SI" altLang="sl-SI" sz="1800">
                  <a:latin typeface="Arial" panose="020B0604020202020204" pitchFamily="34" charset="0"/>
                </a:rPr>
                <a:t>Kibblova tehtnica (moč)</a:t>
              </a:r>
            </a:p>
            <a:p>
              <a:pPr lvl="2" eaLnBrk="1" hangingPunct="1">
                <a:spcBef>
                  <a:spcPct val="0"/>
                </a:spcBef>
                <a:buFontTx/>
                <a:buChar char="•"/>
              </a:pPr>
              <a:r>
                <a:rPr lang="sl-SI" altLang="sl-SI" sz="1800">
                  <a:latin typeface="Arial" panose="020B0604020202020204" pitchFamily="34" charset="0"/>
                </a:rPr>
                <a:t>magnetno lebdenje (moč) </a:t>
              </a:r>
            </a:p>
            <a:p>
              <a:pPr lvl="2" eaLnBrk="1" hangingPunct="1">
                <a:spcBef>
                  <a:spcPct val="0"/>
                </a:spcBef>
                <a:buFontTx/>
                <a:buChar char="•"/>
              </a:pPr>
              <a:r>
                <a:rPr lang="sl-SI" altLang="sl-SI" sz="1800">
                  <a:latin typeface="Arial" panose="020B0604020202020204" pitchFamily="34" charset="0"/>
                </a:rPr>
                <a:t>napetostna tehtnica (napetost)</a:t>
              </a:r>
            </a:p>
          </p:txBody>
        </p:sp>
        <p:pic>
          <p:nvPicPr>
            <p:cNvPr id="8295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 y="2112"/>
              <a:ext cx="1056" cy="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2948" name="Group 6"/>
          <p:cNvGrpSpPr>
            <a:grpSpLocks/>
          </p:cNvGrpSpPr>
          <p:nvPr/>
        </p:nvGrpSpPr>
        <p:grpSpPr bwMode="auto">
          <a:xfrm>
            <a:off x="1905000" y="4724400"/>
            <a:ext cx="5791200" cy="1066800"/>
            <a:chOff x="1200" y="3312"/>
            <a:chExt cx="3648" cy="672"/>
          </a:xfrm>
        </p:grpSpPr>
        <p:sp>
          <p:nvSpPr>
            <p:cNvPr id="82951" name="Text Box 7"/>
            <p:cNvSpPr txBox="1">
              <a:spLocks noChangeArrowheads="1"/>
            </p:cNvSpPr>
            <p:nvPr/>
          </p:nvSpPr>
          <p:spPr bwMode="auto">
            <a:xfrm>
              <a:off x="1200" y="3312"/>
              <a:ext cx="295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b="1">
                  <a:latin typeface="Arial" panose="020B0604020202020204" pitchFamily="34" charset="0"/>
                  <a:cs typeface="Times New Roman" panose="02020603050405020304" pitchFamily="18" charset="0"/>
                </a:rPr>
                <a:t>Štetje elementarnih delcev</a:t>
              </a:r>
              <a:r>
                <a:rPr lang="sl-SI" altLang="sl-SI" sz="1800" b="1">
                  <a:latin typeface="Arial" panose="020B0604020202020204" pitchFamily="34" charset="0"/>
                </a:rPr>
                <a:t> z znano maso</a:t>
              </a:r>
            </a:p>
            <a:p>
              <a:pPr lvl="2" eaLnBrk="1" hangingPunct="1">
                <a:spcBef>
                  <a:spcPct val="0"/>
                </a:spcBef>
                <a:buFontTx/>
                <a:buChar char="•"/>
              </a:pPr>
              <a:r>
                <a:rPr lang="sl-SI" altLang="sl-SI" sz="1800" b="1">
                  <a:latin typeface="Arial" panose="020B0604020202020204" pitchFamily="34" charset="0"/>
                  <a:cs typeface="Times New Roman" panose="02020603050405020304" pitchFamily="18" charset="0"/>
                </a:rPr>
                <a:t> </a:t>
              </a:r>
              <a:r>
                <a:rPr lang="sl-SI" altLang="sl-SI" sz="1800">
                  <a:latin typeface="Arial" panose="020B0604020202020204" pitchFamily="34" charset="0"/>
                  <a:cs typeface="Times New Roman" panose="02020603050405020304" pitchFamily="18" charset="0"/>
                </a:rPr>
                <a:t>Avogadrov projekt</a:t>
              </a:r>
              <a:r>
                <a:rPr lang="sl-SI" altLang="sl-SI" sz="1800">
                  <a:latin typeface="Arial" panose="020B0604020202020204" pitchFamily="34" charset="0"/>
                </a:rPr>
                <a:t> (silicijevi atomi)</a:t>
              </a:r>
            </a:p>
            <a:p>
              <a:pPr lvl="2" eaLnBrk="1" hangingPunct="1">
                <a:spcBef>
                  <a:spcPct val="0"/>
                </a:spcBef>
                <a:buFontTx/>
                <a:buChar char="•"/>
              </a:pPr>
              <a:r>
                <a:rPr lang="sl-SI" altLang="sl-SI" sz="1800">
                  <a:latin typeface="Arial" panose="020B0604020202020204" pitchFamily="34" charset="0"/>
                </a:rPr>
                <a:t> </a:t>
              </a:r>
              <a:r>
                <a:rPr lang="sl-SI" altLang="sl-SI" sz="1800">
                  <a:latin typeface="Arial" panose="020B0604020202020204" pitchFamily="34" charset="0"/>
                  <a:cs typeface="Times New Roman" panose="02020603050405020304" pitchFamily="18" charset="0"/>
                </a:rPr>
                <a:t>štetje ionov</a:t>
              </a:r>
              <a:r>
                <a:rPr lang="sl-SI" altLang="sl-SI" sz="1800">
                  <a:latin typeface="Arial" panose="020B0604020202020204" pitchFamily="34" charset="0"/>
                </a:rPr>
                <a:t> (ioni zlata)</a:t>
              </a:r>
            </a:p>
          </p:txBody>
        </p:sp>
        <p:sp>
          <p:nvSpPr>
            <p:cNvPr id="82952" name="Oval 8"/>
            <p:cNvSpPr>
              <a:spLocks noChangeArrowheads="1"/>
            </p:cNvSpPr>
            <p:nvPr/>
          </p:nvSpPr>
          <p:spPr bwMode="auto">
            <a:xfrm>
              <a:off x="4224" y="3360"/>
              <a:ext cx="624" cy="624"/>
            </a:xfrm>
            <a:prstGeom prst="ellipse">
              <a:avLst/>
            </a:prstGeom>
            <a:gradFill rotWithShape="0">
              <a:gsLst>
                <a:gs pos="0">
                  <a:srgbClr val="FFFF00"/>
                </a:gs>
                <a:gs pos="100000">
                  <a:srgbClr val="101000"/>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pic>
        <p:nvPicPr>
          <p:cNvPr id="82949"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7449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219200" y="2438400"/>
            <a:ext cx="6477000" cy="358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4995" name="Text Box 3"/>
          <p:cNvSpPr txBox="1">
            <a:spLocks noChangeArrowheads="1"/>
          </p:cNvSpPr>
          <p:nvPr/>
        </p:nvSpPr>
        <p:spPr bwMode="auto">
          <a:xfrm>
            <a:off x="2641600" y="1060450"/>
            <a:ext cx="41608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3600" b="1">
                <a:latin typeface="Arial" panose="020B0604020202020204" pitchFamily="34" charset="0"/>
              </a:rPr>
              <a:t>Kibblova tehtnica </a:t>
            </a:r>
          </a:p>
          <a:p>
            <a:pPr algn="ctr" eaLnBrk="1" hangingPunct="1">
              <a:spcBef>
                <a:spcPct val="0"/>
              </a:spcBef>
              <a:buFontTx/>
              <a:buNone/>
            </a:pPr>
            <a:r>
              <a:rPr lang="sl-SI" altLang="sl-SI" sz="3600" b="1">
                <a:latin typeface="Arial" panose="020B0604020202020204" pitchFamily="34" charset="0"/>
              </a:rPr>
              <a:t>(vatna tehtnica)</a:t>
            </a:r>
          </a:p>
        </p:txBody>
      </p:sp>
      <p:sp>
        <p:nvSpPr>
          <p:cNvPr id="225284" name="Text Box 4"/>
          <p:cNvSpPr txBox="1">
            <a:spLocks noChangeArrowheads="1"/>
          </p:cNvSpPr>
          <p:nvPr/>
        </p:nvSpPr>
        <p:spPr bwMode="auto">
          <a:xfrm>
            <a:off x="4191000" y="5257800"/>
            <a:ext cx="2057400" cy="1350963"/>
          </a:xfrm>
          <a:prstGeom prst="rect">
            <a:avLst/>
          </a:prstGeom>
          <a:solidFill>
            <a:srgbClr val="FF99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b="1" i="1">
                <a:latin typeface="Times New Roman" panose="02020603050405020304" pitchFamily="18" charset="0"/>
              </a:rPr>
              <a:t>I B l </a:t>
            </a:r>
            <a:r>
              <a:rPr lang="sl-SI" altLang="sl-SI" b="1">
                <a:latin typeface="Times New Roman" panose="02020603050405020304" pitchFamily="18" charset="0"/>
              </a:rPr>
              <a:t>= </a:t>
            </a:r>
            <a:r>
              <a:rPr lang="sl-SI" altLang="sl-SI" b="1" i="1">
                <a:latin typeface="Times New Roman" panose="02020603050405020304" pitchFamily="18" charset="0"/>
              </a:rPr>
              <a:t>m </a:t>
            </a:r>
            <a:r>
              <a:rPr lang="sl-SI" altLang="sl-SI" b="1">
                <a:latin typeface="Times New Roman" panose="02020603050405020304" pitchFamily="18" charset="0"/>
              </a:rPr>
              <a:t>g</a:t>
            </a:r>
          </a:p>
          <a:p>
            <a:pPr eaLnBrk="1" hangingPunct="1">
              <a:spcBef>
                <a:spcPct val="0"/>
              </a:spcBef>
              <a:buFontTx/>
              <a:buNone/>
            </a:pPr>
            <a:r>
              <a:rPr lang="sl-SI" altLang="sl-SI" sz="1000" i="1">
                <a:latin typeface="Times New Roman" panose="02020603050405020304" pitchFamily="18" charset="0"/>
              </a:rPr>
              <a:t>I </a:t>
            </a:r>
            <a:r>
              <a:rPr lang="sl-SI" altLang="sl-SI" sz="1000">
                <a:latin typeface="Times New Roman" panose="02020603050405020304" pitchFamily="18" charset="0"/>
              </a:rPr>
              <a:t>– tok po zanki</a:t>
            </a:r>
          </a:p>
          <a:p>
            <a:pPr eaLnBrk="1" hangingPunct="1">
              <a:spcBef>
                <a:spcPct val="0"/>
              </a:spcBef>
              <a:buFontTx/>
              <a:buNone/>
            </a:pPr>
            <a:r>
              <a:rPr lang="sl-SI" altLang="sl-SI" sz="1000" i="1">
                <a:latin typeface="Times New Roman" panose="02020603050405020304" pitchFamily="18" charset="0"/>
              </a:rPr>
              <a:t>B</a:t>
            </a:r>
            <a:r>
              <a:rPr lang="sl-SI" altLang="sl-SI" sz="1000">
                <a:latin typeface="Times New Roman" panose="02020603050405020304" pitchFamily="18" charset="0"/>
              </a:rPr>
              <a:t> – gostota magnetnega pretoka</a:t>
            </a:r>
          </a:p>
          <a:p>
            <a:pPr eaLnBrk="1" hangingPunct="1">
              <a:spcBef>
                <a:spcPct val="0"/>
              </a:spcBef>
              <a:buFontTx/>
              <a:buNone/>
            </a:pPr>
            <a:r>
              <a:rPr lang="sl-SI" altLang="sl-SI" sz="1000" i="1">
                <a:latin typeface="Times New Roman" panose="02020603050405020304" pitchFamily="18" charset="0"/>
              </a:rPr>
              <a:t>l</a:t>
            </a:r>
            <a:r>
              <a:rPr lang="sl-SI" altLang="sl-SI" sz="1000">
                <a:latin typeface="Times New Roman" panose="02020603050405020304" pitchFamily="18" charset="0"/>
              </a:rPr>
              <a:t> – dolžina zanke</a:t>
            </a:r>
          </a:p>
          <a:p>
            <a:pPr eaLnBrk="1" hangingPunct="1">
              <a:spcBef>
                <a:spcPct val="0"/>
              </a:spcBef>
              <a:buFontTx/>
              <a:buNone/>
            </a:pPr>
            <a:r>
              <a:rPr lang="sl-SI" altLang="sl-SI" sz="1000" i="1">
                <a:latin typeface="Times New Roman" panose="02020603050405020304" pitchFamily="18" charset="0"/>
              </a:rPr>
              <a:t>m</a:t>
            </a:r>
            <a:r>
              <a:rPr lang="sl-SI" altLang="sl-SI" sz="1000">
                <a:latin typeface="Times New Roman" panose="02020603050405020304" pitchFamily="18" charset="0"/>
              </a:rPr>
              <a:t> – masa uteži</a:t>
            </a:r>
          </a:p>
          <a:p>
            <a:pPr eaLnBrk="1" hangingPunct="1">
              <a:spcBef>
                <a:spcPct val="0"/>
              </a:spcBef>
              <a:buFontTx/>
              <a:buNone/>
            </a:pPr>
            <a:r>
              <a:rPr lang="sl-SI" altLang="sl-SI" sz="1000" i="1" u="sng">
                <a:latin typeface="Times New Roman" panose="02020603050405020304" pitchFamily="18" charset="0"/>
              </a:rPr>
              <a:t>g</a:t>
            </a:r>
            <a:r>
              <a:rPr lang="sl-SI" altLang="sl-SI" sz="1000">
                <a:latin typeface="Times New Roman" panose="02020603050405020304" pitchFamily="18" charset="0"/>
              </a:rPr>
              <a:t> – gravitacijski pospešek</a:t>
            </a:r>
          </a:p>
        </p:txBody>
      </p:sp>
      <p:sp>
        <p:nvSpPr>
          <p:cNvPr id="84997" name="Freeform 5"/>
          <p:cNvSpPr>
            <a:spLocks/>
          </p:cNvSpPr>
          <p:nvPr/>
        </p:nvSpPr>
        <p:spPr bwMode="auto">
          <a:xfrm>
            <a:off x="4833938" y="2889250"/>
            <a:ext cx="373062" cy="647700"/>
          </a:xfrm>
          <a:custGeom>
            <a:avLst/>
            <a:gdLst>
              <a:gd name="T0" fmla="*/ 2147483646 w 235"/>
              <a:gd name="T1" fmla="*/ 2147483646 h 408"/>
              <a:gd name="T2" fmla="*/ 2147483646 w 235"/>
              <a:gd name="T3" fmla="*/ 0 h 408"/>
              <a:gd name="T4" fmla="*/ 0 w 235"/>
              <a:gd name="T5" fmla="*/ 2147483646 h 408"/>
              <a:gd name="T6" fmla="*/ 2147483646 w 235"/>
              <a:gd name="T7" fmla="*/ 2147483646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5" h="408">
                <a:moveTo>
                  <a:pt x="235" y="408"/>
                </a:moveTo>
                <a:lnTo>
                  <a:pt x="116" y="0"/>
                </a:lnTo>
                <a:lnTo>
                  <a:pt x="0" y="407"/>
                </a:lnTo>
                <a:lnTo>
                  <a:pt x="235" y="408"/>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4998" name="Freeform 6"/>
          <p:cNvSpPr>
            <a:spLocks/>
          </p:cNvSpPr>
          <p:nvPr/>
        </p:nvSpPr>
        <p:spPr bwMode="auto">
          <a:xfrm>
            <a:off x="4833938" y="2889250"/>
            <a:ext cx="373062" cy="647700"/>
          </a:xfrm>
          <a:custGeom>
            <a:avLst/>
            <a:gdLst>
              <a:gd name="T0" fmla="*/ 2147483646 w 235"/>
              <a:gd name="T1" fmla="*/ 2147483646 h 408"/>
              <a:gd name="T2" fmla="*/ 2147483646 w 235"/>
              <a:gd name="T3" fmla="*/ 0 h 408"/>
              <a:gd name="T4" fmla="*/ 0 w 235"/>
              <a:gd name="T5" fmla="*/ 2147483646 h 408"/>
              <a:gd name="T6" fmla="*/ 2147483646 w 235"/>
              <a:gd name="T7" fmla="*/ 2147483646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5" h="408">
                <a:moveTo>
                  <a:pt x="235" y="408"/>
                </a:moveTo>
                <a:lnTo>
                  <a:pt x="116" y="0"/>
                </a:lnTo>
                <a:lnTo>
                  <a:pt x="0" y="407"/>
                </a:lnTo>
                <a:lnTo>
                  <a:pt x="235" y="408"/>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4999" name="Rectangle 7"/>
          <p:cNvSpPr>
            <a:spLocks noChangeArrowheads="1"/>
          </p:cNvSpPr>
          <p:nvPr/>
        </p:nvSpPr>
        <p:spPr bwMode="auto">
          <a:xfrm>
            <a:off x="3182938" y="2828925"/>
            <a:ext cx="3676650" cy="55563"/>
          </a:xfrm>
          <a:prstGeom prst="rect">
            <a:avLst/>
          </a:prstGeom>
          <a:solidFill>
            <a:srgbClr val="AAA9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5000" name="Rectangle 8"/>
          <p:cNvSpPr>
            <a:spLocks noChangeArrowheads="1"/>
          </p:cNvSpPr>
          <p:nvPr/>
        </p:nvSpPr>
        <p:spPr bwMode="auto">
          <a:xfrm>
            <a:off x="3182938" y="2828925"/>
            <a:ext cx="3676650" cy="55563"/>
          </a:xfrm>
          <a:prstGeom prst="rect">
            <a:avLst/>
          </a:prstGeom>
          <a:noFill/>
          <a:ln w="1588">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5001" name="Freeform 9"/>
          <p:cNvSpPr>
            <a:spLocks/>
          </p:cNvSpPr>
          <p:nvPr/>
        </p:nvSpPr>
        <p:spPr bwMode="auto">
          <a:xfrm>
            <a:off x="6486525" y="2878138"/>
            <a:ext cx="747713" cy="1103312"/>
          </a:xfrm>
          <a:custGeom>
            <a:avLst/>
            <a:gdLst>
              <a:gd name="T0" fmla="*/ 2147483646 w 471"/>
              <a:gd name="T1" fmla="*/ 2147483646 h 695"/>
              <a:gd name="T2" fmla="*/ 2147483646 w 471"/>
              <a:gd name="T3" fmla="*/ 0 h 695"/>
              <a:gd name="T4" fmla="*/ 0 w 471"/>
              <a:gd name="T5" fmla="*/ 2147483646 h 695"/>
              <a:gd name="T6" fmla="*/ 2147483646 w 471"/>
              <a:gd name="T7" fmla="*/ 2147483646 h 6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1" h="695">
                <a:moveTo>
                  <a:pt x="471" y="695"/>
                </a:moveTo>
                <a:lnTo>
                  <a:pt x="235" y="0"/>
                </a:lnTo>
                <a:lnTo>
                  <a:pt x="0" y="692"/>
                </a:lnTo>
                <a:lnTo>
                  <a:pt x="471" y="695"/>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5002" name="Rectangle 10"/>
          <p:cNvSpPr>
            <a:spLocks noChangeArrowheads="1"/>
          </p:cNvSpPr>
          <p:nvPr/>
        </p:nvSpPr>
        <p:spPr bwMode="auto">
          <a:xfrm>
            <a:off x="6438900" y="3962400"/>
            <a:ext cx="842963" cy="6985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5003" name="Rectangle 11"/>
          <p:cNvSpPr>
            <a:spLocks noChangeArrowheads="1"/>
          </p:cNvSpPr>
          <p:nvPr/>
        </p:nvSpPr>
        <p:spPr bwMode="auto">
          <a:xfrm>
            <a:off x="6438900" y="3962400"/>
            <a:ext cx="842963" cy="69850"/>
          </a:xfrm>
          <a:prstGeom prst="rect">
            <a:avLst/>
          </a:prstGeom>
          <a:noFill/>
          <a:ln w="1588">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5004" name="Freeform 12"/>
          <p:cNvSpPr>
            <a:spLocks/>
          </p:cNvSpPr>
          <p:nvPr/>
        </p:nvSpPr>
        <p:spPr bwMode="auto">
          <a:xfrm>
            <a:off x="6735763" y="3598863"/>
            <a:ext cx="249237" cy="336550"/>
          </a:xfrm>
          <a:custGeom>
            <a:avLst/>
            <a:gdLst>
              <a:gd name="T0" fmla="*/ 0 w 157"/>
              <a:gd name="T1" fmla="*/ 0 h 212"/>
              <a:gd name="T2" fmla="*/ 2147483646 w 157"/>
              <a:gd name="T3" fmla="*/ 0 h 212"/>
              <a:gd name="T4" fmla="*/ 2147483646 w 157"/>
              <a:gd name="T5" fmla="*/ 2147483646 h 212"/>
              <a:gd name="T6" fmla="*/ 2147483646 w 157"/>
              <a:gd name="T7" fmla="*/ 2147483646 h 212"/>
              <a:gd name="T8" fmla="*/ 2147483646 w 157"/>
              <a:gd name="T9" fmla="*/ 2147483646 h 212"/>
              <a:gd name="T10" fmla="*/ 2147483646 w 157"/>
              <a:gd name="T11" fmla="*/ 2147483646 h 212"/>
              <a:gd name="T12" fmla="*/ 2147483646 w 157"/>
              <a:gd name="T13" fmla="*/ 2147483646 h 212"/>
              <a:gd name="T14" fmla="*/ 2147483646 w 157"/>
              <a:gd name="T15" fmla="*/ 2147483646 h 212"/>
              <a:gd name="T16" fmla="*/ 2147483646 w 157"/>
              <a:gd name="T17" fmla="*/ 2147483646 h 212"/>
              <a:gd name="T18" fmla="*/ 2147483646 w 157"/>
              <a:gd name="T19" fmla="*/ 2147483646 h 212"/>
              <a:gd name="T20" fmla="*/ 2147483646 w 157"/>
              <a:gd name="T21" fmla="*/ 2147483646 h 212"/>
              <a:gd name="T22" fmla="*/ 2147483646 w 157"/>
              <a:gd name="T23" fmla="*/ 2147483646 h 212"/>
              <a:gd name="T24" fmla="*/ 2147483646 w 157"/>
              <a:gd name="T25" fmla="*/ 2147483646 h 212"/>
              <a:gd name="T26" fmla="*/ 2147483646 w 157"/>
              <a:gd name="T27" fmla="*/ 2147483646 h 212"/>
              <a:gd name="T28" fmla="*/ 2147483646 w 157"/>
              <a:gd name="T29" fmla="*/ 2147483646 h 212"/>
              <a:gd name="T30" fmla="*/ 2147483646 w 157"/>
              <a:gd name="T31" fmla="*/ 2147483646 h 212"/>
              <a:gd name="T32" fmla="*/ 2147483646 w 157"/>
              <a:gd name="T33" fmla="*/ 2147483646 h 212"/>
              <a:gd name="T34" fmla="*/ 2147483646 w 157"/>
              <a:gd name="T35" fmla="*/ 2147483646 h 212"/>
              <a:gd name="T36" fmla="*/ 2147483646 w 157"/>
              <a:gd name="T37" fmla="*/ 2147483646 h 212"/>
              <a:gd name="T38" fmla="*/ 2147483646 w 157"/>
              <a:gd name="T39" fmla="*/ 2147483646 h 212"/>
              <a:gd name="T40" fmla="*/ 0 w 157"/>
              <a:gd name="T41" fmla="*/ 2147483646 h 212"/>
              <a:gd name="T42" fmla="*/ 0 w 157"/>
              <a:gd name="T43" fmla="*/ 2147483646 h 212"/>
              <a:gd name="T44" fmla="*/ 2147483646 w 157"/>
              <a:gd name="T45" fmla="*/ 2147483646 h 212"/>
              <a:gd name="T46" fmla="*/ 2147483646 w 157"/>
              <a:gd name="T47" fmla="*/ 2147483646 h 212"/>
              <a:gd name="T48" fmla="*/ 2147483646 w 157"/>
              <a:gd name="T49" fmla="*/ 2147483646 h 212"/>
              <a:gd name="T50" fmla="*/ 2147483646 w 157"/>
              <a:gd name="T51" fmla="*/ 2147483646 h 212"/>
              <a:gd name="T52" fmla="*/ 2147483646 w 157"/>
              <a:gd name="T53" fmla="*/ 2147483646 h 212"/>
              <a:gd name="T54" fmla="*/ 2147483646 w 157"/>
              <a:gd name="T55" fmla="*/ 2147483646 h 212"/>
              <a:gd name="T56" fmla="*/ 2147483646 w 157"/>
              <a:gd name="T57" fmla="*/ 2147483646 h 212"/>
              <a:gd name="T58" fmla="*/ 2147483646 w 157"/>
              <a:gd name="T59" fmla="*/ 2147483646 h 212"/>
              <a:gd name="T60" fmla="*/ 2147483646 w 157"/>
              <a:gd name="T61" fmla="*/ 2147483646 h 212"/>
              <a:gd name="T62" fmla="*/ 2147483646 w 157"/>
              <a:gd name="T63" fmla="*/ 2147483646 h 212"/>
              <a:gd name="T64" fmla="*/ 2147483646 w 157"/>
              <a:gd name="T65" fmla="*/ 2147483646 h 212"/>
              <a:gd name="T66" fmla="*/ 2147483646 w 157"/>
              <a:gd name="T67" fmla="*/ 2147483646 h 212"/>
              <a:gd name="T68" fmla="*/ 2147483646 w 157"/>
              <a:gd name="T69" fmla="*/ 2147483646 h 212"/>
              <a:gd name="T70" fmla="*/ 2147483646 w 157"/>
              <a:gd name="T71" fmla="*/ 2147483646 h 212"/>
              <a:gd name="T72" fmla="*/ 2147483646 w 157"/>
              <a:gd name="T73" fmla="*/ 2147483646 h 212"/>
              <a:gd name="T74" fmla="*/ 0 w 157"/>
              <a:gd name="T75" fmla="*/ 2147483646 h 212"/>
              <a:gd name="T76" fmla="*/ 0 w 157"/>
              <a:gd name="T77" fmla="*/ 0 h 2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7" h="212">
                <a:moveTo>
                  <a:pt x="0" y="0"/>
                </a:moveTo>
                <a:lnTo>
                  <a:pt x="157" y="0"/>
                </a:lnTo>
                <a:lnTo>
                  <a:pt x="156" y="37"/>
                </a:lnTo>
                <a:lnTo>
                  <a:pt x="146" y="38"/>
                </a:lnTo>
                <a:lnTo>
                  <a:pt x="138" y="39"/>
                </a:lnTo>
                <a:lnTo>
                  <a:pt x="131" y="41"/>
                </a:lnTo>
                <a:lnTo>
                  <a:pt x="124" y="45"/>
                </a:lnTo>
                <a:lnTo>
                  <a:pt x="120" y="48"/>
                </a:lnTo>
                <a:lnTo>
                  <a:pt x="117" y="51"/>
                </a:lnTo>
                <a:lnTo>
                  <a:pt x="115" y="55"/>
                </a:lnTo>
                <a:lnTo>
                  <a:pt x="114" y="59"/>
                </a:lnTo>
                <a:lnTo>
                  <a:pt x="115" y="63"/>
                </a:lnTo>
                <a:lnTo>
                  <a:pt x="116" y="67"/>
                </a:lnTo>
                <a:lnTo>
                  <a:pt x="120" y="71"/>
                </a:lnTo>
                <a:lnTo>
                  <a:pt x="124" y="74"/>
                </a:lnTo>
                <a:lnTo>
                  <a:pt x="130" y="76"/>
                </a:lnTo>
                <a:lnTo>
                  <a:pt x="138" y="79"/>
                </a:lnTo>
                <a:lnTo>
                  <a:pt x="146" y="80"/>
                </a:lnTo>
                <a:lnTo>
                  <a:pt x="156" y="81"/>
                </a:lnTo>
                <a:lnTo>
                  <a:pt x="157" y="212"/>
                </a:lnTo>
                <a:lnTo>
                  <a:pt x="0" y="212"/>
                </a:lnTo>
                <a:lnTo>
                  <a:pt x="0" y="81"/>
                </a:lnTo>
                <a:lnTo>
                  <a:pt x="11" y="80"/>
                </a:lnTo>
                <a:lnTo>
                  <a:pt x="20" y="79"/>
                </a:lnTo>
                <a:lnTo>
                  <a:pt x="26" y="76"/>
                </a:lnTo>
                <a:lnTo>
                  <a:pt x="32" y="74"/>
                </a:lnTo>
                <a:lnTo>
                  <a:pt x="37" y="72"/>
                </a:lnTo>
                <a:lnTo>
                  <a:pt x="40" y="68"/>
                </a:lnTo>
                <a:lnTo>
                  <a:pt x="42" y="64"/>
                </a:lnTo>
                <a:lnTo>
                  <a:pt x="42" y="60"/>
                </a:lnTo>
                <a:lnTo>
                  <a:pt x="42" y="57"/>
                </a:lnTo>
                <a:lnTo>
                  <a:pt x="40" y="53"/>
                </a:lnTo>
                <a:lnTo>
                  <a:pt x="37" y="49"/>
                </a:lnTo>
                <a:lnTo>
                  <a:pt x="32" y="47"/>
                </a:lnTo>
                <a:lnTo>
                  <a:pt x="25" y="43"/>
                </a:lnTo>
                <a:lnTo>
                  <a:pt x="19" y="42"/>
                </a:lnTo>
                <a:lnTo>
                  <a:pt x="9" y="40"/>
                </a:lnTo>
                <a:lnTo>
                  <a:pt x="0" y="40"/>
                </a:lnTo>
                <a:lnTo>
                  <a:pt x="0"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05" name="Freeform 13"/>
          <p:cNvSpPr>
            <a:spLocks/>
          </p:cNvSpPr>
          <p:nvPr/>
        </p:nvSpPr>
        <p:spPr bwMode="auto">
          <a:xfrm>
            <a:off x="6735763" y="3598863"/>
            <a:ext cx="249237" cy="336550"/>
          </a:xfrm>
          <a:custGeom>
            <a:avLst/>
            <a:gdLst>
              <a:gd name="T0" fmla="*/ 0 w 157"/>
              <a:gd name="T1" fmla="*/ 0 h 212"/>
              <a:gd name="T2" fmla="*/ 2147483646 w 157"/>
              <a:gd name="T3" fmla="*/ 0 h 212"/>
              <a:gd name="T4" fmla="*/ 2147483646 w 157"/>
              <a:gd name="T5" fmla="*/ 2147483646 h 212"/>
              <a:gd name="T6" fmla="*/ 2147483646 w 157"/>
              <a:gd name="T7" fmla="*/ 2147483646 h 212"/>
              <a:gd name="T8" fmla="*/ 2147483646 w 157"/>
              <a:gd name="T9" fmla="*/ 2147483646 h 212"/>
              <a:gd name="T10" fmla="*/ 2147483646 w 157"/>
              <a:gd name="T11" fmla="*/ 2147483646 h 212"/>
              <a:gd name="T12" fmla="*/ 2147483646 w 157"/>
              <a:gd name="T13" fmla="*/ 2147483646 h 212"/>
              <a:gd name="T14" fmla="*/ 2147483646 w 157"/>
              <a:gd name="T15" fmla="*/ 2147483646 h 212"/>
              <a:gd name="T16" fmla="*/ 2147483646 w 157"/>
              <a:gd name="T17" fmla="*/ 2147483646 h 212"/>
              <a:gd name="T18" fmla="*/ 2147483646 w 157"/>
              <a:gd name="T19" fmla="*/ 2147483646 h 212"/>
              <a:gd name="T20" fmla="*/ 2147483646 w 157"/>
              <a:gd name="T21" fmla="*/ 2147483646 h 212"/>
              <a:gd name="T22" fmla="*/ 2147483646 w 157"/>
              <a:gd name="T23" fmla="*/ 2147483646 h 212"/>
              <a:gd name="T24" fmla="*/ 2147483646 w 157"/>
              <a:gd name="T25" fmla="*/ 2147483646 h 212"/>
              <a:gd name="T26" fmla="*/ 2147483646 w 157"/>
              <a:gd name="T27" fmla="*/ 2147483646 h 212"/>
              <a:gd name="T28" fmla="*/ 2147483646 w 157"/>
              <a:gd name="T29" fmla="*/ 2147483646 h 212"/>
              <a:gd name="T30" fmla="*/ 2147483646 w 157"/>
              <a:gd name="T31" fmla="*/ 2147483646 h 212"/>
              <a:gd name="T32" fmla="*/ 2147483646 w 157"/>
              <a:gd name="T33" fmla="*/ 2147483646 h 212"/>
              <a:gd name="T34" fmla="*/ 2147483646 w 157"/>
              <a:gd name="T35" fmla="*/ 2147483646 h 212"/>
              <a:gd name="T36" fmla="*/ 2147483646 w 157"/>
              <a:gd name="T37" fmla="*/ 2147483646 h 212"/>
              <a:gd name="T38" fmla="*/ 2147483646 w 157"/>
              <a:gd name="T39" fmla="*/ 2147483646 h 212"/>
              <a:gd name="T40" fmla="*/ 0 w 157"/>
              <a:gd name="T41" fmla="*/ 2147483646 h 212"/>
              <a:gd name="T42" fmla="*/ 0 w 157"/>
              <a:gd name="T43" fmla="*/ 2147483646 h 212"/>
              <a:gd name="T44" fmla="*/ 2147483646 w 157"/>
              <a:gd name="T45" fmla="*/ 2147483646 h 212"/>
              <a:gd name="T46" fmla="*/ 2147483646 w 157"/>
              <a:gd name="T47" fmla="*/ 2147483646 h 212"/>
              <a:gd name="T48" fmla="*/ 2147483646 w 157"/>
              <a:gd name="T49" fmla="*/ 2147483646 h 212"/>
              <a:gd name="T50" fmla="*/ 2147483646 w 157"/>
              <a:gd name="T51" fmla="*/ 2147483646 h 212"/>
              <a:gd name="T52" fmla="*/ 2147483646 w 157"/>
              <a:gd name="T53" fmla="*/ 2147483646 h 212"/>
              <a:gd name="T54" fmla="*/ 2147483646 w 157"/>
              <a:gd name="T55" fmla="*/ 2147483646 h 212"/>
              <a:gd name="T56" fmla="*/ 2147483646 w 157"/>
              <a:gd name="T57" fmla="*/ 2147483646 h 212"/>
              <a:gd name="T58" fmla="*/ 2147483646 w 157"/>
              <a:gd name="T59" fmla="*/ 2147483646 h 212"/>
              <a:gd name="T60" fmla="*/ 2147483646 w 157"/>
              <a:gd name="T61" fmla="*/ 2147483646 h 212"/>
              <a:gd name="T62" fmla="*/ 2147483646 w 157"/>
              <a:gd name="T63" fmla="*/ 2147483646 h 212"/>
              <a:gd name="T64" fmla="*/ 2147483646 w 157"/>
              <a:gd name="T65" fmla="*/ 2147483646 h 212"/>
              <a:gd name="T66" fmla="*/ 2147483646 w 157"/>
              <a:gd name="T67" fmla="*/ 2147483646 h 212"/>
              <a:gd name="T68" fmla="*/ 2147483646 w 157"/>
              <a:gd name="T69" fmla="*/ 2147483646 h 212"/>
              <a:gd name="T70" fmla="*/ 2147483646 w 157"/>
              <a:gd name="T71" fmla="*/ 2147483646 h 212"/>
              <a:gd name="T72" fmla="*/ 2147483646 w 157"/>
              <a:gd name="T73" fmla="*/ 2147483646 h 212"/>
              <a:gd name="T74" fmla="*/ 0 w 157"/>
              <a:gd name="T75" fmla="*/ 2147483646 h 212"/>
              <a:gd name="T76" fmla="*/ 0 w 157"/>
              <a:gd name="T77" fmla="*/ 0 h 2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7" h="212">
                <a:moveTo>
                  <a:pt x="0" y="0"/>
                </a:moveTo>
                <a:lnTo>
                  <a:pt x="157" y="0"/>
                </a:lnTo>
                <a:lnTo>
                  <a:pt x="156" y="37"/>
                </a:lnTo>
                <a:lnTo>
                  <a:pt x="146" y="38"/>
                </a:lnTo>
                <a:lnTo>
                  <a:pt x="138" y="39"/>
                </a:lnTo>
                <a:lnTo>
                  <a:pt x="131" y="41"/>
                </a:lnTo>
                <a:lnTo>
                  <a:pt x="124" y="45"/>
                </a:lnTo>
                <a:lnTo>
                  <a:pt x="120" y="48"/>
                </a:lnTo>
                <a:lnTo>
                  <a:pt x="117" y="51"/>
                </a:lnTo>
                <a:lnTo>
                  <a:pt x="115" y="55"/>
                </a:lnTo>
                <a:lnTo>
                  <a:pt x="114" y="59"/>
                </a:lnTo>
                <a:lnTo>
                  <a:pt x="115" y="63"/>
                </a:lnTo>
                <a:lnTo>
                  <a:pt x="116" y="67"/>
                </a:lnTo>
                <a:lnTo>
                  <a:pt x="120" y="71"/>
                </a:lnTo>
                <a:lnTo>
                  <a:pt x="124" y="74"/>
                </a:lnTo>
                <a:lnTo>
                  <a:pt x="130" y="76"/>
                </a:lnTo>
                <a:lnTo>
                  <a:pt x="138" y="79"/>
                </a:lnTo>
                <a:lnTo>
                  <a:pt x="146" y="80"/>
                </a:lnTo>
                <a:lnTo>
                  <a:pt x="156" y="81"/>
                </a:lnTo>
                <a:lnTo>
                  <a:pt x="157" y="212"/>
                </a:lnTo>
                <a:lnTo>
                  <a:pt x="0" y="212"/>
                </a:lnTo>
                <a:lnTo>
                  <a:pt x="0" y="81"/>
                </a:lnTo>
                <a:lnTo>
                  <a:pt x="11" y="80"/>
                </a:lnTo>
                <a:lnTo>
                  <a:pt x="20" y="79"/>
                </a:lnTo>
                <a:lnTo>
                  <a:pt x="26" y="76"/>
                </a:lnTo>
                <a:lnTo>
                  <a:pt x="32" y="74"/>
                </a:lnTo>
                <a:lnTo>
                  <a:pt x="37" y="72"/>
                </a:lnTo>
                <a:lnTo>
                  <a:pt x="40" y="68"/>
                </a:lnTo>
                <a:lnTo>
                  <a:pt x="42" y="64"/>
                </a:lnTo>
                <a:lnTo>
                  <a:pt x="42" y="60"/>
                </a:lnTo>
                <a:lnTo>
                  <a:pt x="42" y="57"/>
                </a:lnTo>
                <a:lnTo>
                  <a:pt x="40" y="53"/>
                </a:lnTo>
                <a:lnTo>
                  <a:pt x="37" y="49"/>
                </a:lnTo>
                <a:lnTo>
                  <a:pt x="32" y="47"/>
                </a:lnTo>
                <a:lnTo>
                  <a:pt x="25" y="43"/>
                </a:lnTo>
                <a:lnTo>
                  <a:pt x="19" y="42"/>
                </a:lnTo>
                <a:lnTo>
                  <a:pt x="9" y="40"/>
                </a:lnTo>
                <a:lnTo>
                  <a:pt x="0" y="40"/>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5006" name="Rectangle 14"/>
          <p:cNvSpPr>
            <a:spLocks noChangeArrowheads="1"/>
          </p:cNvSpPr>
          <p:nvPr/>
        </p:nvSpPr>
        <p:spPr bwMode="auto">
          <a:xfrm>
            <a:off x="6781800" y="4119563"/>
            <a:ext cx="128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i="1">
                <a:solidFill>
                  <a:srgbClr val="1F1A17"/>
                </a:solidFill>
                <a:latin typeface="Times New Roman" panose="02020603050405020304" pitchFamily="18" charset="0"/>
              </a:rPr>
              <a:t>m</a:t>
            </a:r>
            <a:endParaRPr lang="sl-SI" altLang="sl-SI" sz="2400">
              <a:latin typeface="Times New Roman" panose="02020603050405020304" pitchFamily="18" charset="0"/>
            </a:endParaRPr>
          </a:p>
        </p:txBody>
      </p:sp>
      <p:sp>
        <p:nvSpPr>
          <p:cNvPr id="85007" name="Rectangle 15"/>
          <p:cNvSpPr>
            <a:spLocks noChangeArrowheads="1"/>
          </p:cNvSpPr>
          <p:nvPr/>
        </p:nvSpPr>
        <p:spPr bwMode="auto">
          <a:xfrm>
            <a:off x="2716213" y="3552825"/>
            <a:ext cx="587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i="1">
                <a:solidFill>
                  <a:srgbClr val="1F1A17"/>
                </a:solidFill>
                <a:latin typeface="Times New Roman" panose="02020603050405020304" pitchFamily="18" charset="0"/>
              </a:rPr>
              <a:t>I</a:t>
            </a:r>
            <a:endParaRPr lang="sl-SI" altLang="sl-SI" sz="2400">
              <a:latin typeface="Times New Roman" panose="02020603050405020304" pitchFamily="18" charset="0"/>
            </a:endParaRPr>
          </a:p>
        </p:txBody>
      </p:sp>
      <p:sp>
        <p:nvSpPr>
          <p:cNvPr id="85008" name="Rectangle 16"/>
          <p:cNvSpPr>
            <a:spLocks noChangeArrowheads="1"/>
          </p:cNvSpPr>
          <p:nvPr/>
        </p:nvSpPr>
        <p:spPr bwMode="auto">
          <a:xfrm>
            <a:off x="2874963" y="4970463"/>
            <a:ext cx="49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i="1">
                <a:solidFill>
                  <a:srgbClr val="1F1A17"/>
                </a:solidFill>
                <a:latin typeface="Times New Roman" panose="02020603050405020304" pitchFamily="18" charset="0"/>
              </a:rPr>
              <a:t>l</a:t>
            </a:r>
            <a:endParaRPr lang="sl-SI" altLang="sl-SI" sz="2400">
              <a:latin typeface="Times New Roman" panose="02020603050405020304" pitchFamily="18" charset="0"/>
            </a:endParaRPr>
          </a:p>
        </p:txBody>
      </p:sp>
      <p:sp>
        <p:nvSpPr>
          <p:cNvPr id="85009" name="Rectangle 17"/>
          <p:cNvSpPr>
            <a:spLocks noChangeArrowheads="1"/>
          </p:cNvSpPr>
          <p:nvPr/>
        </p:nvSpPr>
        <p:spPr bwMode="auto">
          <a:xfrm>
            <a:off x="3433763" y="5180013"/>
            <a:ext cx="10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i="1">
                <a:solidFill>
                  <a:srgbClr val="1F1A17"/>
                </a:solidFill>
                <a:latin typeface="Times New Roman" panose="02020603050405020304" pitchFamily="18" charset="0"/>
              </a:rPr>
              <a:t>B</a:t>
            </a:r>
            <a:endParaRPr lang="sl-SI" altLang="sl-SI" sz="2400">
              <a:latin typeface="Times New Roman" panose="02020603050405020304" pitchFamily="18" charset="0"/>
            </a:endParaRPr>
          </a:p>
        </p:txBody>
      </p:sp>
      <p:sp>
        <p:nvSpPr>
          <p:cNvPr id="85010" name="Rectangle 18"/>
          <p:cNvSpPr>
            <a:spLocks noChangeArrowheads="1"/>
          </p:cNvSpPr>
          <p:nvPr/>
        </p:nvSpPr>
        <p:spPr bwMode="auto">
          <a:xfrm>
            <a:off x="3201988" y="5470525"/>
            <a:ext cx="152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i="1">
                <a:solidFill>
                  <a:srgbClr val="1F1A17"/>
                </a:solidFill>
                <a:latin typeface="Times New Roman" panose="02020603050405020304" pitchFamily="18" charset="0"/>
              </a:rPr>
              <a:t>F </a:t>
            </a:r>
            <a:endParaRPr lang="sl-SI" altLang="sl-SI" sz="2400">
              <a:latin typeface="Times New Roman" panose="02020603050405020304" pitchFamily="18" charset="0"/>
            </a:endParaRPr>
          </a:p>
        </p:txBody>
      </p:sp>
      <p:sp>
        <p:nvSpPr>
          <p:cNvPr id="85011" name="Rectangle 19"/>
          <p:cNvSpPr>
            <a:spLocks noChangeArrowheads="1"/>
          </p:cNvSpPr>
          <p:nvPr/>
        </p:nvSpPr>
        <p:spPr bwMode="auto">
          <a:xfrm>
            <a:off x="3357563" y="5470525"/>
            <a:ext cx="469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i="1">
                <a:solidFill>
                  <a:srgbClr val="1F1A17"/>
                </a:solidFill>
                <a:latin typeface="Times New Roman" panose="02020603050405020304" pitchFamily="18" charset="0"/>
              </a:rPr>
              <a:t>= I B l</a:t>
            </a:r>
            <a:endParaRPr lang="sl-SI" altLang="sl-SI" sz="2400">
              <a:latin typeface="Times New Roman" panose="02020603050405020304" pitchFamily="18" charset="0"/>
            </a:endParaRPr>
          </a:p>
        </p:txBody>
      </p:sp>
      <p:sp>
        <p:nvSpPr>
          <p:cNvPr id="85012" name="Line 20"/>
          <p:cNvSpPr>
            <a:spLocks noChangeShapeType="1"/>
          </p:cNvSpPr>
          <p:nvPr/>
        </p:nvSpPr>
        <p:spPr bwMode="auto">
          <a:xfrm flipH="1">
            <a:off x="3182938" y="2887663"/>
            <a:ext cx="1587" cy="1179512"/>
          </a:xfrm>
          <a:prstGeom prst="line">
            <a:avLst/>
          </a:prstGeom>
          <a:noFill/>
          <a:ln w="3175">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5013" name="Freeform 21"/>
          <p:cNvSpPr>
            <a:spLocks noEditPoints="1"/>
          </p:cNvSpPr>
          <p:nvPr/>
        </p:nvSpPr>
        <p:spPr bwMode="auto">
          <a:xfrm>
            <a:off x="1609725" y="3814763"/>
            <a:ext cx="1633538" cy="323850"/>
          </a:xfrm>
          <a:custGeom>
            <a:avLst/>
            <a:gdLst>
              <a:gd name="T0" fmla="*/ 2147483646 w 1029"/>
              <a:gd name="T1" fmla="*/ 2147483646 h 204"/>
              <a:gd name="T2" fmla="*/ 2147483646 w 1029"/>
              <a:gd name="T3" fmla="*/ 2147483646 h 204"/>
              <a:gd name="T4" fmla="*/ 2147483646 w 1029"/>
              <a:gd name="T5" fmla="*/ 2147483646 h 204"/>
              <a:gd name="T6" fmla="*/ 2147483646 w 1029"/>
              <a:gd name="T7" fmla="*/ 2147483646 h 204"/>
              <a:gd name="T8" fmla="*/ 2147483646 w 1029"/>
              <a:gd name="T9" fmla="*/ 2147483646 h 204"/>
              <a:gd name="T10" fmla="*/ 2147483646 w 1029"/>
              <a:gd name="T11" fmla="*/ 0 h 204"/>
              <a:gd name="T12" fmla="*/ 2147483646 w 1029"/>
              <a:gd name="T13" fmla="*/ 0 h 204"/>
              <a:gd name="T14" fmla="*/ 2147483646 w 1029"/>
              <a:gd name="T15" fmla="*/ 2147483646 h 204"/>
              <a:gd name="T16" fmla="*/ 2147483646 w 1029"/>
              <a:gd name="T17" fmla="*/ 2147483646 h 204"/>
              <a:gd name="T18" fmla="*/ 2147483646 w 1029"/>
              <a:gd name="T19" fmla="*/ 0 h 204"/>
              <a:gd name="T20" fmla="*/ 2147483646 w 1029"/>
              <a:gd name="T21" fmla="*/ 2147483646 h 204"/>
              <a:gd name="T22" fmla="*/ 0 w 1029"/>
              <a:gd name="T23" fmla="*/ 2147483646 h 204"/>
              <a:gd name="T24" fmla="*/ 0 w 1029"/>
              <a:gd name="T25" fmla="*/ 0 h 204"/>
              <a:gd name="T26" fmla="*/ 2147483646 w 1029"/>
              <a:gd name="T27" fmla="*/ 0 h 204"/>
              <a:gd name="T28" fmla="*/ 2147483646 w 1029"/>
              <a:gd name="T29" fmla="*/ 2147483646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9" h="204">
                <a:moveTo>
                  <a:pt x="1021" y="204"/>
                </a:moveTo>
                <a:lnTo>
                  <a:pt x="1025" y="3"/>
                </a:lnTo>
                <a:lnTo>
                  <a:pt x="1029" y="3"/>
                </a:lnTo>
                <a:lnTo>
                  <a:pt x="1026" y="204"/>
                </a:lnTo>
                <a:lnTo>
                  <a:pt x="1021" y="204"/>
                </a:lnTo>
                <a:close/>
                <a:moveTo>
                  <a:pt x="1027" y="0"/>
                </a:moveTo>
                <a:lnTo>
                  <a:pt x="1029" y="0"/>
                </a:lnTo>
                <a:lnTo>
                  <a:pt x="1029" y="3"/>
                </a:lnTo>
                <a:lnTo>
                  <a:pt x="1027" y="3"/>
                </a:lnTo>
                <a:lnTo>
                  <a:pt x="1027" y="0"/>
                </a:lnTo>
                <a:close/>
                <a:moveTo>
                  <a:pt x="1027" y="5"/>
                </a:moveTo>
                <a:lnTo>
                  <a:pt x="0" y="5"/>
                </a:lnTo>
                <a:lnTo>
                  <a:pt x="0" y="0"/>
                </a:lnTo>
                <a:lnTo>
                  <a:pt x="1027" y="0"/>
                </a:lnTo>
                <a:lnTo>
                  <a:pt x="1027"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14" name="Freeform 22"/>
          <p:cNvSpPr>
            <a:spLocks noEditPoints="1"/>
          </p:cNvSpPr>
          <p:nvPr/>
        </p:nvSpPr>
        <p:spPr bwMode="auto">
          <a:xfrm>
            <a:off x="2849563" y="4056063"/>
            <a:ext cx="620712" cy="896937"/>
          </a:xfrm>
          <a:custGeom>
            <a:avLst/>
            <a:gdLst>
              <a:gd name="T0" fmla="*/ 2147483646 w 391"/>
              <a:gd name="T1" fmla="*/ 2147483646 h 565"/>
              <a:gd name="T2" fmla="*/ 2147483646 w 391"/>
              <a:gd name="T3" fmla="*/ 0 h 565"/>
              <a:gd name="T4" fmla="*/ 0 w 391"/>
              <a:gd name="T5" fmla="*/ 2147483646 h 565"/>
              <a:gd name="T6" fmla="*/ 2147483646 w 391"/>
              <a:gd name="T7" fmla="*/ 0 h 565"/>
              <a:gd name="T8" fmla="*/ 0 w 391"/>
              <a:gd name="T9" fmla="*/ 2147483646 h 565"/>
              <a:gd name="T10" fmla="*/ 2147483646 w 391"/>
              <a:gd name="T11" fmla="*/ 2147483646 h 565"/>
              <a:gd name="T12" fmla="*/ 0 w 391"/>
              <a:gd name="T13" fmla="*/ 2147483646 h 565"/>
              <a:gd name="T14" fmla="*/ 2147483646 w 391"/>
              <a:gd name="T15" fmla="*/ 2147483646 h 565"/>
              <a:gd name="T16" fmla="*/ 0 w 391"/>
              <a:gd name="T17" fmla="*/ 2147483646 h 565"/>
              <a:gd name="T18" fmla="*/ 2147483646 w 391"/>
              <a:gd name="T19" fmla="*/ 2147483646 h 565"/>
              <a:gd name="T20" fmla="*/ 2147483646 w 391"/>
              <a:gd name="T21" fmla="*/ 2147483646 h 565"/>
              <a:gd name="T22" fmla="*/ 2147483646 w 391"/>
              <a:gd name="T23" fmla="*/ 2147483646 h 565"/>
              <a:gd name="T24" fmla="*/ 2147483646 w 391"/>
              <a:gd name="T25" fmla="*/ 2147483646 h 565"/>
              <a:gd name="T26" fmla="*/ 2147483646 w 391"/>
              <a:gd name="T27" fmla="*/ 2147483646 h 565"/>
              <a:gd name="T28" fmla="*/ 2147483646 w 391"/>
              <a:gd name="T29" fmla="*/ 2147483646 h 565"/>
              <a:gd name="T30" fmla="*/ 2147483646 w 391"/>
              <a:gd name="T31" fmla="*/ 2147483646 h 565"/>
              <a:gd name="T32" fmla="*/ 2147483646 w 391"/>
              <a:gd name="T33" fmla="*/ 2147483646 h 565"/>
              <a:gd name="T34" fmla="*/ 2147483646 w 391"/>
              <a:gd name="T35" fmla="*/ 2147483646 h 565"/>
              <a:gd name="T36" fmla="*/ 2147483646 w 391"/>
              <a:gd name="T37" fmla="*/ 2147483646 h 565"/>
              <a:gd name="T38" fmla="*/ 2147483646 w 391"/>
              <a:gd name="T39" fmla="*/ 2147483646 h 565"/>
              <a:gd name="T40" fmla="*/ 2147483646 w 391"/>
              <a:gd name="T41" fmla="*/ 2147483646 h 565"/>
              <a:gd name="T42" fmla="*/ 2147483646 w 391"/>
              <a:gd name="T43" fmla="*/ 2147483646 h 565"/>
              <a:gd name="T44" fmla="*/ 2147483646 w 391"/>
              <a:gd name="T45" fmla="*/ 2147483646 h 565"/>
              <a:gd name="T46" fmla="*/ 2147483646 w 391"/>
              <a:gd name="T47" fmla="*/ 2147483646 h 565"/>
              <a:gd name="T48" fmla="*/ 2147483646 w 391"/>
              <a:gd name="T49" fmla="*/ 2147483646 h 565"/>
              <a:gd name="T50" fmla="*/ 2147483646 w 391"/>
              <a:gd name="T51" fmla="*/ 2147483646 h 565"/>
              <a:gd name="T52" fmla="*/ 2147483646 w 391"/>
              <a:gd name="T53" fmla="*/ 2147483646 h 565"/>
              <a:gd name="T54" fmla="*/ 2147483646 w 391"/>
              <a:gd name="T55" fmla="*/ 2147483646 h 565"/>
              <a:gd name="T56" fmla="*/ 2147483646 w 391"/>
              <a:gd name="T57" fmla="*/ 2147483646 h 565"/>
              <a:gd name="T58" fmla="*/ 2147483646 w 391"/>
              <a:gd name="T59" fmla="*/ 2147483646 h 565"/>
              <a:gd name="T60" fmla="*/ 2147483646 w 391"/>
              <a:gd name="T61" fmla="*/ 2147483646 h 565"/>
              <a:gd name="T62" fmla="*/ 2147483646 w 391"/>
              <a:gd name="T63" fmla="*/ 2147483646 h 565"/>
              <a:gd name="T64" fmla="*/ 2147483646 w 391"/>
              <a:gd name="T65" fmla="*/ 2147483646 h 565"/>
              <a:gd name="T66" fmla="*/ 2147483646 w 391"/>
              <a:gd name="T67" fmla="*/ 2147483646 h 565"/>
              <a:gd name="T68" fmla="*/ 2147483646 w 391"/>
              <a:gd name="T69" fmla="*/ 2147483646 h 565"/>
              <a:gd name="T70" fmla="*/ 2147483646 w 391"/>
              <a:gd name="T71" fmla="*/ 2147483646 h 565"/>
              <a:gd name="T72" fmla="*/ 2147483646 w 391"/>
              <a:gd name="T73" fmla="*/ 2147483646 h 565"/>
              <a:gd name="T74" fmla="*/ 2147483646 w 391"/>
              <a:gd name="T75" fmla="*/ 2147483646 h 565"/>
              <a:gd name="T76" fmla="*/ 2147483646 w 391"/>
              <a:gd name="T77" fmla="*/ 2147483646 h 565"/>
              <a:gd name="T78" fmla="*/ 2147483646 w 391"/>
              <a:gd name="T79" fmla="*/ 2147483646 h 565"/>
              <a:gd name="T80" fmla="*/ 2147483646 w 391"/>
              <a:gd name="T81" fmla="*/ 2147483646 h 565"/>
              <a:gd name="T82" fmla="*/ 2147483646 w 391"/>
              <a:gd name="T83" fmla="*/ 2147483646 h 5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1" h="565">
                <a:moveTo>
                  <a:pt x="175" y="10"/>
                </a:moveTo>
                <a:lnTo>
                  <a:pt x="5" y="10"/>
                </a:lnTo>
                <a:lnTo>
                  <a:pt x="5" y="0"/>
                </a:lnTo>
                <a:lnTo>
                  <a:pt x="175" y="0"/>
                </a:lnTo>
                <a:lnTo>
                  <a:pt x="175" y="10"/>
                </a:lnTo>
                <a:close/>
                <a:moveTo>
                  <a:pt x="0" y="6"/>
                </a:moveTo>
                <a:lnTo>
                  <a:pt x="0" y="0"/>
                </a:lnTo>
                <a:lnTo>
                  <a:pt x="5" y="0"/>
                </a:lnTo>
                <a:lnTo>
                  <a:pt x="5" y="6"/>
                </a:lnTo>
                <a:lnTo>
                  <a:pt x="0" y="6"/>
                </a:lnTo>
                <a:close/>
                <a:moveTo>
                  <a:pt x="10" y="6"/>
                </a:moveTo>
                <a:lnTo>
                  <a:pt x="10" y="535"/>
                </a:lnTo>
                <a:lnTo>
                  <a:pt x="0" y="535"/>
                </a:lnTo>
                <a:lnTo>
                  <a:pt x="0" y="6"/>
                </a:lnTo>
                <a:lnTo>
                  <a:pt x="10" y="6"/>
                </a:lnTo>
                <a:close/>
                <a:moveTo>
                  <a:pt x="5" y="539"/>
                </a:moveTo>
                <a:lnTo>
                  <a:pt x="0" y="539"/>
                </a:lnTo>
                <a:lnTo>
                  <a:pt x="0" y="535"/>
                </a:lnTo>
                <a:lnTo>
                  <a:pt x="5" y="535"/>
                </a:lnTo>
                <a:lnTo>
                  <a:pt x="5" y="539"/>
                </a:lnTo>
                <a:close/>
                <a:moveTo>
                  <a:pt x="5" y="529"/>
                </a:moveTo>
                <a:lnTo>
                  <a:pt x="358" y="529"/>
                </a:lnTo>
                <a:lnTo>
                  <a:pt x="358" y="539"/>
                </a:lnTo>
                <a:lnTo>
                  <a:pt x="5" y="539"/>
                </a:lnTo>
                <a:lnTo>
                  <a:pt x="5" y="529"/>
                </a:lnTo>
                <a:close/>
                <a:moveTo>
                  <a:pt x="364" y="535"/>
                </a:moveTo>
                <a:lnTo>
                  <a:pt x="364" y="539"/>
                </a:lnTo>
                <a:lnTo>
                  <a:pt x="358" y="539"/>
                </a:lnTo>
                <a:lnTo>
                  <a:pt x="358" y="535"/>
                </a:lnTo>
                <a:lnTo>
                  <a:pt x="364" y="535"/>
                </a:lnTo>
                <a:close/>
                <a:moveTo>
                  <a:pt x="354" y="535"/>
                </a:moveTo>
                <a:lnTo>
                  <a:pt x="356" y="32"/>
                </a:lnTo>
                <a:lnTo>
                  <a:pt x="365" y="32"/>
                </a:lnTo>
                <a:lnTo>
                  <a:pt x="364" y="535"/>
                </a:lnTo>
                <a:lnTo>
                  <a:pt x="354" y="535"/>
                </a:lnTo>
                <a:close/>
                <a:moveTo>
                  <a:pt x="361" y="27"/>
                </a:moveTo>
                <a:lnTo>
                  <a:pt x="365" y="27"/>
                </a:lnTo>
                <a:lnTo>
                  <a:pt x="365" y="32"/>
                </a:lnTo>
                <a:lnTo>
                  <a:pt x="361" y="32"/>
                </a:lnTo>
                <a:lnTo>
                  <a:pt x="361" y="27"/>
                </a:lnTo>
                <a:close/>
                <a:moveTo>
                  <a:pt x="361" y="36"/>
                </a:moveTo>
                <a:lnTo>
                  <a:pt x="30" y="32"/>
                </a:lnTo>
                <a:lnTo>
                  <a:pt x="30" y="23"/>
                </a:lnTo>
                <a:lnTo>
                  <a:pt x="361" y="27"/>
                </a:lnTo>
                <a:lnTo>
                  <a:pt x="361" y="36"/>
                </a:lnTo>
                <a:close/>
                <a:moveTo>
                  <a:pt x="26" y="27"/>
                </a:moveTo>
                <a:lnTo>
                  <a:pt x="26" y="23"/>
                </a:lnTo>
                <a:lnTo>
                  <a:pt x="30" y="23"/>
                </a:lnTo>
                <a:lnTo>
                  <a:pt x="30" y="27"/>
                </a:lnTo>
                <a:lnTo>
                  <a:pt x="26" y="27"/>
                </a:lnTo>
                <a:close/>
                <a:moveTo>
                  <a:pt x="35" y="27"/>
                </a:moveTo>
                <a:lnTo>
                  <a:pt x="35" y="561"/>
                </a:lnTo>
                <a:lnTo>
                  <a:pt x="26" y="561"/>
                </a:lnTo>
                <a:lnTo>
                  <a:pt x="26" y="27"/>
                </a:lnTo>
                <a:lnTo>
                  <a:pt x="35" y="27"/>
                </a:lnTo>
                <a:close/>
                <a:moveTo>
                  <a:pt x="30" y="565"/>
                </a:moveTo>
                <a:lnTo>
                  <a:pt x="26" y="565"/>
                </a:lnTo>
                <a:lnTo>
                  <a:pt x="26" y="561"/>
                </a:lnTo>
                <a:lnTo>
                  <a:pt x="30" y="561"/>
                </a:lnTo>
                <a:lnTo>
                  <a:pt x="30" y="565"/>
                </a:lnTo>
                <a:close/>
                <a:moveTo>
                  <a:pt x="30" y="556"/>
                </a:moveTo>
                <a:lnTo>
                  <a:pt x="381" y="554"/>
                </a:lnTo>
                <a:lnTo>
                  <a:pt x="381" y="563"/>
                </a:lnTo>
                <a:lnTo>
                  <a:pt x="30" y="565"/>
                </a:lnTo>
                <a:lnTo>
                  <a:pt x="30" y="556"/>
                </a:lnTo>
                <a:close/>
                <a:moveTo>
                  <a:pt x="387" y="558"/>
                </a:moveTo>
                <a:lnTo>
                  <a:pt x="386" y="563"/>
                </a:lnTo>
                <a:lnTo>
                  <a:pt x="381" y="563"/>
                </a:lnTo>
                <a:lnTo>
                  <a:pt x="381" y="558"/>
                </a:lnTo>
                <a:lnTo>
                  <a:pt x="387" y="558"/>
                </a:lnTo>
                <a:close/>
                <a:moveTo>
                  <a:pt x="377" y="558"/>
                </a:moveTo>
                <a:lnTo>
                  <a:pt x="382" y="51"/>
                </a:lnTo>
                <a:lnTo>
                  <a:pt x="391" y="51"/>
                </a:lnTo>
                <a:lnTo>
                  <a:pt x="387" y="558"/>
                </a:lnTo>
                <a:lnTo>
                  <a:pt x="377" y="558"/>
                </a:lnTo>
                <a:close/>
                <a:moveTo>
                  <a:pt x="387" y="47"/>
                </a:moveTo>
                <a:lnTo>
                  <a:pt x="391" y="47"/>
                </a:lnTo>
                <a:lnTo>
                  <a:pt x="391" y="51"/>
                </a:lnTo>
                <a:lnTo>
                  <a:pt x="387" y="51"/>
                </a:lnTo>
                <a:lnTo>
                  <a:pt x="387" y="47"/>
                </a:lnTo>
                <a:close/>
                <a:moveTo>
                  <a:pt x="387" y="56"/>
                </a:moveTo>
                <a:lnTo>
                  <a:pt x="245" y="56"/>
                </a:lnTo>
                <a:lnTo>
                  <a:pt x="245" y="47"/>
                </a:lnTo>
                <a:lnTo>
                  <a:pt x="387" y="47"/>
                </a:lnTo>
                <a:lnTo>
                  <a:pt x="387" y="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15" name="Freeform 23"/>
          <p:cNvSpPr>
            <a:spLocks noEditPoints="1"/>
          </p:cNvSpPr>
          <p:nvPr/>
        </p:nvSpPr>
        <p:spPr bwMode="auto">
          <a:xfrm>
            <a:off x="1609725" y="3916363"/>
            <a:ext cx="1520825" cy="149225"/>
          </a:xfrm>
          <a:custGeom>
            <a:avLst/>
            <a:gdLst>
              <a:gd name="T0" fmla="*/ 0 w 958"/>
              <a:gd name="T1" fmla="*/ 0 h 94"/>
              <a:gd name="T2" fmla="*/ 2147483646 w 958"/>
              <a:gd name="T3" fmla="*/ 2147483646 h 94"/>
              <a:gd name="T4" fmla="*/ 2147483646 w 958"/>
              <a:gd name="T5" fmla="*/ 2147483646 h 94"/>
              <a:gd name="T6" fmla="*/ 0 w 958"/>
              <a:gd name="T7" fmla="*/ 2147483646 h 94"/>
              <a:gd name="T8" fmla="*/ 0 w 958"/>
              <a:gd name="T9" fmla="*/ 0 h 94"/>
              <a:gd name="T10" fmla="*/ 2147483646 w 958"/>
              <a:gd name="T11" fmla="*/ 2147483646 h 94"/>
              <a:gd name="T12" fmla="*/ 2147483646 w 958"/>
              <a:gd name="T13" fmla="*/ 2147483646 h 94"/>
              <a:gd name="T14" fmla="*/ 2147483646 w 958"/>
              <a:gd name="T15" fmla="*/ 2147483646 h 94"/>
              <a:gd name="T16" fmla="*/ 2147483646 w 958"/>
              <a:gd name="T17" fmla="*/ 2147483646 h 94"/>
              <a:gd name="T18" fmla="*/ 2147483646 w 958"/>
              <a:gd name="T19" fmla="*/ 2147483646 h 94"/>
              <a:gd name="T20" fmla="*/ 2147483646 w 958"/>
              <a:gd name="T21" fmla="*/ 2147483646 h 94"/>
              <a:gd name="T22" fmla="*/ 2147483646 w 958"/>
              <a:gd name="T23" fmla="*/ 2147483646 h 94"/>
              <a:gd name="T24" fmla="*/ 2147483646 w 958"/>
              <a:gd name="T25" fmla="*/ 2147483646 h 94"/>
              <a:gd name="T26" fmla="*/ 2147483646 w 958"/>
              <a:gd name="T27" fmla="*/ 2147483646 h 94"/>
              <a:gd name="T28" fmla="*/ 2147483646 w 958"/>
              <a:gd name="T29" fmla="*/ 2147483646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8" h="94">
                <a:moveTo>
                  <a:pt x="0" y="0"/>
                </a:moveTo>
                <a:lnTo>
                  <a:pt x="956" y="1"/>
                </a:lnTo>
                <a:lnTo>
                  <a:pt x="956" y="5"/>
                </a:lnTo>
                <a:lnTo>
                  <a:pt x="0" y="5"/>
                </a:lnTo>
                <a:lnTo>
                  <a:pt x="0" y="0"/>
                </a:lnTo>
                <a:close/>
                <a:moveTo>
                  <a:pt x="956" y="1"/>
                </a:moveTo>
                <a:lnTo>
                  <a:pt x="958" y="1"/>
                </a:lnTo>
                <a:lnTo>
                  <a:pt x="958" y="3"/>
                </a:lnTo>
                <a:lnTo>
                  <a:pt x="956" y="3"/>
                </a:lnTo>
                <a:lnTo>
                  <a:pt x="956" y="1"/>
                </a:lnTo>
                <a:close/>
                <a:moveTo>
                  <a:pt x="958" y="3"/>
                </a:moveTo>
                <a:lnTo>
                  <a:pt x="958" y="94"/>
                </a:lnTo>
                <a:lnTo>
                  <a:pt x="953" y="94"/>
                </a:lnTo>
                <a:lnTo>
                  <a:pt x="953" y="3"/>
                </a:lnTo>
                <a:lnTo>
                  <a:pt x="95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16" name="Freeform 24"/>
          <p:cNvSpPr>
            <a:spLocks/>
          </p:cNvSpPr>
          <p:nvPr/>
        </p:nvSpPr>
        <p:spPr bwMode="auto">
          <a:xfrm>
            <a:off x="2824163" y="4452938"/>
            <a:ext cx="58737" cy="60325"/>
          </a:xfrm>
          <a:custGeom>
            <a:avLst/>
            <a:gdLst>
              <a:gd name="T0" fmla="*/ 2147483646 w 37"/>
              <a:gd name="T1" fmla="*/ 0 h 38"/>
              <a:gd name="T2" fmla="*/ 2147483646 w 37"/>
              <a:gd name="T3" fmla="*/ 2147483646 h 38"/>
              <a:gd name="T4" fmla="*/ 2147483646 w 37"/>
              <a:gd name="T5" fmla="*/ 2147483646 h 38"/>
              <a:gd name="T6" fmla="*/ 0 w 37"/>
              <a:gd name="T7" fmla="*/ 2147483646 h 38"/>
              <a:gd name="T8" fmla="*/ 2147483646 w 37"/>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8">
                <a:moveTo>
                  <a:pt x="3" y="0"/>
                </a:moveTo>
                <a:lnTo>
                  <a:pt x="37" y="34"/>
                </a:lnTo>
                <a:lnTo>
                  <a:pt x="34" y="38"/>
                </a:lnTo>
                <a:lnTo>
                  <a:pt x="0" y="4"/>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17" name="Freeform 25"/>
          <p:cNvSpPr>
            <a:spLocks/>
          </p:cNvSpPr>
          <p:nvPr/>
        </p:nvSpPr>
        <p:spPr bwMode="auto">
          <a:xfrm>
            <a:off x="2874963" y="4452938"/>
            <a:ext cx="58737" cy="60325"/>
          </a:xfrm>
          <a:custGeom>
            <a:avLst/>
            <a:gdLst>
              <a:gd name="T0" fmla="*/ 2147483646 w 37"/>
              <a:gd name="T1" fmla="*/ 2147483646 h 38"/>
              <a:gd name="T2" fmla="*/ 2147483646 w 37"/>
              <a:gd name="T3" fmla="*/ 2147483646 h 38"/>
              <a:gd name="T4" fmla="*/ 0 w 37"/>
              <a:gd name="T5" fmla="*/ 2147483646 h 38"/>
              <a:gd name="T6" fmla="*/ 2147483646 w 37"/>
              <a:gd name="T7" fmla="*/ 0 h 38"/>
              <a:gd name="T8" fmla="*/ 2147483646 w 37"/>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8">
                <a:moveTo>
                  <a:pt x="37" y="4"/>
                </a:moveTo>
                <a:lnTo>
                  <a:pt x="3" y="38"/>
                </a:lnTo>
                <a:lnTo>
                  <a:pt x="0" y="34"/>
                </a:lnTo>
                <a:lnTo>
                  <a:pt x="34" y="0"/>
                </a:lnTo>
                <a:lnTo>
                  <a:pt x="3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18" name="Freeform 26"/>
          <p:cNvSpPr>
            <a:spLocks/>
          </p:cNvSpPr>
          <p:nvPr/>
        </p:nvSpPr>
        <p:spPr bwMode="auto">
          <a:xfrm>
            <a:off x="2630488" y="3917950"/>
            <a:ext cx="60325" cy="58738"/>
          </a:xfrm>
          <a:custGeom>
            <a:avLst/>
            <a:gdLst>
              <a:gd name="T0" fmla="*/ 0 w 38"/>
              <a:gd name="T1" fmla="*/ 2147483646 h 37"/>
              <a:gd name="T2" fmla="*/ 2147483646 w 38"/>
              <a:gd name="T3" fmla="*/ 0 h 37"/>
              <a:gd name="T4" fmla="*/ 2147483646 w 38"/>
              <a:gd name="T5" fmla="*/ 2147483646 h 37"/>
              <a:gd name="T6" fmla="*/ 2147483646 w 38"/>
              <a:gd name="T7" fmla="*/ 2147483646 h 37"/>
              <a:gd name="T8" fmla="*/ 0 w 38"/>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0" y="34"/>
                </a:moveTo>
                <a:lnTo>
                  <a:pt x="34" y="0"/>
                </a:lnTo>
                <a:lnTo>
                  <a:pt x="38" y="3"/>
                </a:lnTo>
                <a:lnTo>
                  <a:pt x="4" y="37"/>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19" name="Freeform 27"/>
          <p:cNvSpPr>
            <a:spLocks/>
          </p:cNvSpPr>
          <p:nvPr/>
        </p:nvSpPr>
        <p:spPr bwMode="auto">
          <a:xfrm>
            <a:off x="2630488" y="3867150"/>
            <a:ext cx="60325" cy="60325"/>
          </a:xfrm>
          <a:custGeom>
            <a:avLst/>
            <a:gdLst>
              <a:gd name="T0" fmla="*/ 2147483646 w 38"/>
              <a:gd name="T1" fmla="*/ 0 h 38"/>
              <a:gd name="T2" fmla="*/ 2147483646 w 38"/>
              <a:gd name="T3" fmla="*/ 2147483646 h 38"/>
              <a:gd name="T4" fmla="*/ 2147483646 w 38"/>
              <a:gd name="T5" fmla="*/ 2147483646 h 38"/>
              <a:gd name="T6" fmla="*/ 0 w 38"/>
              <a:gd name="T7" fmla="*/ 2147483646 h 38"/>
              <a:gd name="T8" fmla="*/ 2147483646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4" y="0"/>
                </a:moveTo>
                <a:lnTo>
                  <a:pt x="38" y="34"/>
                </a:lnTo>
                <a:lnTo>
                  <a:pt x="34" y="38"/>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0" name="Freeform 28"/>
          <p:cNvSpPr>
            <a:spLocks/>
          </p:cNvSpPr>
          <p:nvPr/>
        </p:nvSpPr>
        <p:spPr bwMode="auto">
          <a:xfrm>
            <a:off x="2681288" y="3813175"/>
            <a:ext cx="60325" cy="60325"/>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34" y="38"/>
                </a:moveTo>
                <a:lnTo>
                  <a:pt x="0" y="4"/>
                </a:lnTo>
                <a:lnTo>
                  <a:pt x="4" y="0"/>
                </a:lnTo>
                <a:lnTo>
                  <a:pt x="38" y="34"/>
                </a:lnTo>
                <a:lnTo>
                  <a:pt x="3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1" name="Freeform 29"/>
          <p:cNvSpPr>
            <a:spLocks/>
          </p:cNvSpPr>
          <p:nvPr/>
        </p:nvSpPr>
        <p:spPr bwMode="auto">
          <a:xfrm>
            <a:off x="2681288" y="3763963"/>
            <a:ext cx="60325" cy="58737"/>
          </a:xfrm>
          <a:custGeom>
            <a:avLst/>
            <a:gdLst>
              <a:gd name="T0" fmla="*/ 2147483646 w 38"/>
              <a:gd name="T1" fmla="*/ 2147483646 h 37"/>
              <a:gd name="T2" fmla="*/ 2147483646 w 38"/>
              <a:gd name="T3" fmla="*/ 2147483646 h 37"/>
              <a:gd name="T4" fmla="*/ 0 w 38"/>
              <a:gd name="T5" fmla="*/ 2147483646 h 37"/>
              <a:gd name="T6" fmla="*/ 2147483646 w 38"/>
              <a:gd name="T7" fmla="*/ 0 h 37"/>
              <a:gd name="T8" fmla="*/ 2147483646 w 38"/>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8" y="3"/>
                </a:moveTo>
                <a:lnTo>
                  <a:pt x="4" y="37"/>
                </a:lnTo>
                <a:lnTo>
                  <a:pt x="0" y="33"/>
                </a:lnTo>
                <a:lnTo>
                  <a:pt x="34" y="0"/>
                </a:lnTo>
                <a:lnTo>
                  <a:pt x="3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2" name="Freeform 30"/>
          <p:cNvSpPr>
            <a:spLocks/>
          </p:cNvSpPr>
          <p:nvPr/>
        </p:nvSpPr>
        <p:spPr bwMode="auto">
          <a:xfrm>
            <a:off x="3435350" y="4443413"/>
            <a:ext cx="58738" cy="57150"/>
          </a:xfrm>
          <a:custGeom>
            <a:avLst/>
            <a:gdLst>
              <a:gd name="T0" fmla="*/ 2147483646 w 37"/>
              <a:gd name="T1" fmla="*/ 2147483646 h 36"/>
              <a:gd name="T2" fmla="*/ 0 w 37"/>
              <a:gd name="T3" fmla="*/ 2147483646 h 36"/>
              <a:gd name="T4" fmla="*/ 2147483646 w 37"/>
              <a:gd name="T5" fmla="*/ 0 h 36"/>
              <a:gd name="T6" fmla="*/ 2147483646 w 37"/>
              <a:gd name="T7" fmla="*/ 2147483646 h 36"/>
              <a:gd name="T8" fmla="*/ 2147483646 w 37"/>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a:moveTo>
                  <a:pt x="34" y="36"/>
                </a:moveTo>
                <a:lnTo>
                  <a:pt x="0" y="3"/>
                </a:lnTo>
                <a:lnTo>
                  <a:pt x="3" y="0"/>
                </a:lnTo>
                <a:lnTo>
                  <a:pt x="37" y="32"/>
                </a:lnTo>
                <a:lnTo>
                  <a:pt x="34"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3" name="Freeform 31"/>
          <p:cNvSpPr>
            <a:spLocks/>
          </p:cNvSpPr>
          <p:nvPr/>
        </p:nvSpPr>
        <p:spPr bwMode="auto">
          <a:xfrm>
            <a:off x="3384550" y="4443413"/>
            <a:ext cx="58738" cy="57150"/>
          </a:xfrm>
          <a:custGeom>
            <a:avLst/>
            <a:gdLst>
              <a:gd name="T0" fmla="*/ 0 w 37"/>
              <a:gd name="T1" fmla="*/ 2147483646 h 36"/>
              <a:gd name="T2" fmla="*/ 2147483646 w 37"/>
              <a:gd name="T3" fmla="*/ 0 h 36"/>
              <a:gd name="T4" fmla="*/ 2147483646 w 37"/>
              <a:gd name="T5" fmla="*/ 2147483646 h 36"/>
              <a:gd name="T6" fmla="*/ 2147483646 w 37"/>
              <a:gd name="T7" fmla="*/ 2147483646 h 36"/>
              <a:gd name="T8" fmla="*/ 0 w 37"/>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a:moveTo>
                  <a:pt x="0" y="32"/>
                </a:moveTo>
                <a:lnTo>
                  <a:pt x="34" y="0"/>
                </a:lnTo>
                <a:lnTo>
                  <a:pt x="37" y="3"/>
                </a:lnTo>
                <a:lnTo>
                  <a:pt x="3" y="36"/>
                </a:lnTo>
                <a:lnTo>
                  <a:pt x="0" y="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4" name="Freeform 32"/>
          <p:cNvSpPr>
            <a:spLocks noEditPoints="1"/>
          </p:cNvSpPr>
          <p:nvPr/>
        </p:nvSpPr>
        <p:spPr bwMode="auto">
          <a:xfrm>
            <a:off x="2057400" y="3917950"/>
            <a:ext cx="392113" cy="530225"/>
          </a:xfrm>
          <a:custGeom>
            <a:avLst/>
            <a:gdLst>
              <a:gd name="T0" fmla="*/ 2147483646 w 247"/>
              <a:gd name="T1" fmla="*/ 2147483646 h 334"/>
              <a:gd name="T2" fmla="*/ 2147483646 w 247"/>
              <a:gd name="T3" fmla="*/ 2147483646 h 334"/>
              <a:gd name="T4" fmla="*/ 0 w 247"/>
              <a:gd name="T5" fmla="*/ 2147483646 h 334"/>
              <a:gd name="T6" fmla="*/ 0 w 247"/>
              <a:gd name="T7" fmla="*/ 2147483646 h 334"/>
              <a:gd name="T8" fmla="*/ 2147483646 w 247"/>
              <a:gd name="T9" fmla="*/ 2147483646 h 334"/>
              <a:gd name="T10" fmla="*/ 2147483646 w 247"/>
              <a:gd name="T11" fmla="*/ 2147483646 h 334"/>
              <a:gd name="T12" fmla="*/ 0 w 247"/>
              <a:gd name="T13" fmla="*/ 2147483646 h 334"/>
              <a:gd name="T14" fmla="*/ 0 w 247"/>
              <a:gd name="T15" fmla="*/ 2147483646 h 334"/>
              <a:gd name="T16" fmla="*/ 2147483646 w 247"/>
              <a:gd name="T17" fmla="*/ 2147483646 h 334"/>
              <a:gd name="T18" fmla="*/ 2147483646 w 247"/>
              <a:gd name="T19" fmla="*/ 2147483646 h 334"/>
              <a:gd name="T20" fmla="*/ 2147483646 w 247"/>
              <a:gd name="T21" fmla="*/ 2147483646 h 334"/>
              <a:gd name="T22" fmla="*/ 2147483646 w 247"/>
              <a:gd name="T23" fmla="*/ 2147483646 h 334"/>
              <a:gd name="T24" fmla="*/ 2147483646 w 247"/>
              <a:gd name="T25" fmla="*/ 2147483646 h 334"/>
              <a:gd name="T26" fmla="*/ 2147483646 w 247"/>
              <a:gd name="T27" fmla="*/ 2147483646 h 334"/>
              <a:gd name="T28" fmla="*/ 2147483646 w 247"/>
              <a:gd name="T29" fmla="*/ 2147483646 h 334"/>
              <a:gd name="T30" fmla="*/ 2147483646 w 247"/>
              <a:gd name="T31" fmla="*/ 2147483646 h 334"/>
              <a:gd name="T32" fmla="*/ 2147483646 w 247"/>
              <a:gd name="T33" fmla="*/ 2147483646 h 334"/>
              <a:gd name="T34" fmla="*/ 2147483646 w 247"/>
              <a:gd name="T35" fmla="*/ 2147483646 h 334"/>
              <a:gd name="T36" fmla="*/ 2147483646 w 247"/>
              <a:gd name="T37" fmla="*/ 2147483646 h 334"/>
              <a:gd name="T38" fmla="*/ 2147483646 w 247"/>
              <a:gd name="T39" fmla="*/ 2147483646 h 334"/>
              <a:gd name="T40" fmla="*/ 2147483646 w 247"/>
              <a:gd name="T41" fmla="*/ 2147483646 h 334"/>
              <a:gd name="T42" fmla="*/ 2147483646 w 247"/>
              <a:gd name="T43" fmla="*/ 0 h 334"/>
              <a:gd name="T44" fmla="*/ 2147483646 w 247"/>
              <a:gd name="T45" fmla="*/ 0 h 334"/>
              <a:gd name="T46" fmla="*/ 2147483646 w 247"/>
              <a:gd name="T47" fmla="*/ 2147483646 h 334"/>
              <a:gd name="T48" fmla="*/ 2147483646 w 247"/>
              <a:gd name="T49" fmla="*/ 2147483646 h 3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7" h="334">
                <a:moveTo>
                  <a:pt x="5" y="3"/>
                </a:moveTo>
                <a:lnTo>
                  <a:pt x="5" y="332"/>
                </a:lnTo>
                <a:lnTo>
                  <a:pt x="0" y="332"/>
                </a:lnTo>
                <a:lnTo>
                  <a:pt x="0" y="3"/>
                </a:lnTo>
                <a:lnTo>
                  <a:pt x="5" y="3"/>
                </a:lnTo>
                <a:close/>
                <a:moveTo>
                  <a:pt x="3" y="334"/>
                </a:moveTo>
                <a:lnTo>
                  <a:pt x="0" y="334"/>
                </a:lnTo>
                <a:lnTo>
                  <a:pt x="0" y="332"/>
                </a:lnTo>
                <a:lnTo>
                  <a:pt x="3" y="332"/>
                </a:lnTo>
                <a:lnTo>
                  <a:pt x="3" y="334"/>
                </a:lnTo>
                <a:close/>
                <a:moveTo>
                  <a:pt x="3" y="329"/>
                </a:moveTo>
                <a:lnTo>
                  <a:pt x="244" y="329"/>
                </a:lnTo>
                <a:lnTo>
                  <a:pt x="244" y="334"/>
                </a:lnTo>
                <a:lnTo>
                  <a:pt x="3" y="334"/>
                </a:lnTo>
                <a:lnTo>
                  <a:pt x="3" y="329"/>
                </a:lnTo>
                <a:close/>
                <a:moveTo>
                  <a:pt x="247" y="332"/>
                </a:moveTo>
                <a:lnTo>
                  <a:pt x="247" y="334"/>
                </a:lnTo>
                <a:lnTo>
                  <a:pt x="244" y="334"/>
                </a:lnTo>
                <a:lnTo>
                  <a:pt x="244" y="332"/>
                </a:lnTo>
                <a:lnTo>
                  <a:pt x="247" y="332"/>
                </a:lnTo>
                <a:close/>
                <a:moveTo>
                  <a:pt x="242" y="332"/>
                </a:moveTo>
                <a:lnTo>
                  <a:pt x="242" y="0"/>
                </a:lnTo>
                <a:lnTo>
                  <a:pt x="247" y="0"/>
                </a:lnTo>
                <a:lnTo>
                  <a:pt x="247" y="332"/>
                </a:lnTo>
                <a:lnTo>
                  <a:pt x="242" y="3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5" name="Freeform 33"/>
          <p:cNvSpPr>
            <a:spLocks/>
          </p:cNvSpPr>
          <p:nvPr/>
        </p:nvSpPr>
        <p:spPr bwMode="auto">
          <a:xfrm>
            <a:off x="2101850" y="4297363"/>
            <a:ext cx="300038" cy="300037"/>
          </a:xfrm>
          <a:custGeom>
            <a:avLst/>
            <a:gdLst>
              <a:gd name="T0" fmla="*/ 2147483646 w 189"/>
              <a:gd name="T1" fmla="*/ 2147483646 h 189"/>
              <a:gd name="T2" fmla="*/ 2147483646 w 189"/>
              <a:gd name="T3" fmla="*/ 2147483646 h 189"/>
              <a:gd name="T4" fmla="*/ 2147483646 w 189"/>
              <a:gd name="T5" fmla="*/ 2147483646 h 189"/>
              <a:gd name="T6" fmla="*/ 2147483646 w 189"/>
              <a:gd name="T7" fmla="*/ 2147483646 h 189"/>
              <a:gd name="T8" fmla="*/ 2147483646 w 189"/>
              <a:gd name="T9" fmla="*/ 2147483646 h 189"/>
              <a:gd name="T10" fmla="*/ 2147483646 w 189"/>
              <a:gd name="T11" fmla="*/ 2147483646 h 189"/>
              <a:gd name="T12" fmla="*/ 2147483646 w 189"/>
              <a:gd name="T13" fmla="*/ 2147483646 h 189"/>
              <a:gd name="T14" fmla="*/ 2147483646 w 189"/>
              <a:gd name="T15" fmla="*/ 2147483646 h 189"/>
              <a:gd name="T16" fmla="*/ 2147483646 w 189"/>
              <a:gd name="T17" fmla="*/ 2147483646 h 189"/>
              <a:gd name="T18" fmla="*/ 2147483646 w 189"/>
              <a:gd name="T19" fmla="*/ 2147483646 h 189"/>
              <a:gd name="T20" fmla="*/ 2147483646 w 189"/>
              <a:gd name="T21" fmla="*/ 2147483646 h 189"/>
              <a:gd name="T22" fmla="*/ 2147483646 w 189"/>
              <a:gd name="T23" fmla="*/ 2147483646 h 189"/>
              <a:gd name="T24" fmla="*/ 2147483646 w 189"/>
              <a:gd name="T25" fmla="*/ 2147483646 h 189"/>
              <a:gd name="T26" fmla="*/ 2147483646 w 189"/>
              <a:gd name="T27" fmla="*/ 2147483646 h 189"/>
              <a:gd name="T28" fmla="*/ 2147483646 w 189"/>
              <a:gd name="T29" fmla="*/ 2147483646 h 189"/>
              <a:gd name="T30" fmla="*/ 2147483646 w 189"/>
              <a:gd name="T31" fmla="*/ 2147483646 h 189"/>
              <a:gd name="T32" fmla="*/ 2147483646 w 189"/>
              <a:gd name="T33" fmla="*/ 2147483646 h 189"/>
              <a:gd name="T34" fmla="*/ 2147483646 w 189"/>
              <a:gd name="T35" fmla="*/ 2147483646 h 189"/>
              <a:gd name="T36" fmla="*/ 2147483646 w 189"/>
              <a:gd name="T37" fmla="*/ 2147483646 h 189"/>
              <a:gd name="T38" fmla="*/ 2147483646 w 189"/>
              <a:gd name="T39" fmla="*/ 2147483646 h 189"/>
              <a:gd name="T40" fmla="*/ 2147483646 w 189"/>
              <a:gd name="T41" fmla="*/ 2147483646 h 189"/>
              <a:gd name="T42" fmla="*/ 2147483646 w 189"/>
              <a:gd name="T43" fmla="*/ 2147483646 h 189"/>
              <a:gd name="T44" fmla="*/ 2147483646 w 189"/>
              <a:gd name="T45" fmla="*/ 2147483646 h 189"/>
              <a:gd name="T46" fmla="*/ 2147483646 w 189"/>
              <a:gd name="T47" fmla="*/ 2147483646 h 189"/>
              <a:gd name="T48" fmla="*/ 2147483646 w 189"/>
              <a:gd name="T49" fmla="*/ 2147483646 h 189"/>
              <a:gd name="T50" fmla="*/ 2147483646 w 189"/>
              <a:gd name="T51" fmla="*/ 2147483646 h 189"/>
              <a:gd name="T52" fmla="*/ 2147483646 w 189"/>
              <a:gd name="T53" fmla="*/ 2147483646 h 189"/>
              <a:gd name="T54" fmla="*/ 2147483646 w 189"/>
              <a:gd name="T55" fmla="*/ 2147483646 h 189"/>
              <a:gd name="T56" fmla="*/ 2147483646 w 189"/>
              <a:gd name="T57" fmla="*/ 2147483646 h 189"/>
              <a:gd name="T58" fmla="*/ 2147483646 w 189"/>
              <a:gd name="T59" fmla="*/ 2147483646 h 189"/>
              <a:gd name="T60" fmla="*/ 2147483646 w 189"/>
              <a:gd name="T61" fmla="*/ 2147483646 h 189"/>
              <a:gd name="T62" fmla="*/ 2147483646 w 189"/>
              <a:gd name="T63" fmla="*/ 2147483646 h 1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9" h="189">
                <a:moveTo>
                  <a:pt x="95" y="0"/>
                </a:moveTo>
                <a:lnTo>
                  <a:pt x="104" y="1"/>
                </a:lnTo>
                <a:lnTo>
                  <a:pt x="114" y="2"/>
                </a:lnTo>
                <a:lnTo>
                  <a:pt x="123" y="4"/>
                </a:lnTo>
                <a:lnTo>
                  <a:pt x="131" y="8"/>
                </a:lnTo>
                <a:lnTo>
                  <a:pt x="140" y="11"/>
                </a:lnTo>
                <a:lnTo>
                  <a:pt x="147" y="17"/>
                </a:lnTo>
                <a:lnTo>
                  <a:pt x="155" y="21"/>
                </a:lnTo>
                <a:lnTo>
                  <a:pt x="162" y="28"/>
                </a:lnTo>
                <a:lnTo>
                  <a:pt x="168" y="35"/>
                </a:lnTo>
                <a:lnTo>
                  <a:pt x="173" y="42"/>
                </a:lnTo>
                <a:lnTo>
                  <a:pt x="178" y="50"/>
                </a:lnTo>
                <a:lnTo>
                  <a:pt x="182" y="58"/>
                </a:lnTo>
                <a:lnTo>
                  <a:pt x="186" y="67"/>
                </a:lnTo>
                <a:lnTo>
                  <a:pt x="188" y="76"/>
                </a:lnTo>
                <a:lnTo>
                  <a:pt x="189" y="85"/>
                </a:lnTo>
                <a:lnTo>
                  <a:pt x="189" y="95"/>
                </a:lnTo>
                <a:lnTo>
                  <a:pt x="189" y="104"/>
                </a:lnTo>
                <a:lnTo>
                  <a:pt x="188" y="114"/>
                </a:lnTo>
                <a:lnTo>
                  <a:pt x="186" y="123"/>
                </a:lnTo>
                <a:lnTo>
                  <a:pt x="182" y="131"/>
                </a:lnTo>
                <a:lnTo>
                  <a:pt x="178" y="140"/>
                </a:lnTo>
                <a:lnTo>
                  <a:pt x="173" y="148"/>
                </a:lnTo>
                <a:lnTo>
                  <a:pt x="168" y="155"/>
                </a:lnTo>
                <a:lnTo>
                  <a:pt x="162" y="162"/>
                </a:lnTo>
                <a:lnTo>
                  <a:pt x="155" y="167"/>
                </a:lnTo>
                <a:lnTo>
                  <a:pt x="147" y="173"/>
                </a:lnTo>
                <a:lnTo>
                  <a:pt x="140" y="178"/>
                </a:lnTo>
                <a:lnTo>
                  <a:pt x="131" y="182"/>
                </a:lnTo>
                <a:lnTo>
                  <a:pt x="123" y="186"/>
                </a:lnTo>
                <a:lnTo>
                  <a:pt x="114" y="188"/>
                </a:lnTo>
                <a:lnTo>
                  <a:pt x="104" y="189"/>
                </a:lnTo>
                <a:lnTo>
                  <a:pt x="95" y="189"/>
                </a:lnTo>
                <a:lnTo>
                  <a:pt x="85" y="189"/>
                </a:lnTo>
                <a:lnTo>
                  <a:pt x="76" y="188"/>
                </a:lnTo>
                <a:lnTo>
                  <a:pt x="67" y="186"/>
                </a:lnTo>
                <a:lnTo>
                  <a:pt x="57" y="182"/>
                </a:lnTo>
                <a:lnTo>
                  <a:pt x="50" y="178"/>
                </a:lnTo>
                <a:lnTo>
                  <a:pt x="42" y="173"/>
                </a:lnTo>
                <a:lnTo>
                  <a:pt x="35" y="167"/>
                </a:lnTo>
                <a:lnTo>
                  <a:pt x="28" y="162"/>
                </a:lnTo>
                <a:lnTo>
                  <a:pt x="21" y="155"/>
                </a:lnTo>
                <a:lnTo>
                  <a:pt x="17" y="148"/>
                </a:lnTo>
                <a:lnTo>
                  <a:pt x="11" y="140"/>
                </a:lnTo>
                <a:lnTo>
                  <a:pt x="8" y="131"/>
                </a:lnTo>
                <a:lnTo>
                  <a:pt x="4" y="123"/>
                </a:lnTo>
                <a:lnTo>
                  <a:pt x="2" y="114"/>
                </a:lnTo>
                <a:lnTo>
                  <a:pt x="1" y="104"/>
                </a:lnTo>
                <a:lnTo>
                  <a:pt x="0" y="95"/>
                </a:lnTo>
                <a:lnTo>
                  <a:pt x="1" y="85"/>
                </a:lnTo>
                <a:lnTo>
                  <a:pt x="2" y="76"/>
                </a:lnTo>
                <a:lnTo>
                  <a:pt x="4" y="67"/>
                </a:lnTo>
                <a:lnTo>
                  <a:pt x="8" y="58"/>
                </a:lnTo>
                <a:lnTo>
                  <a:pt x="11" y="50"/>
                </a:lnTo>
                <a:lnTo>
                  <a:pt x="17" y="42"/>
                </a:lnTo>
                <a:lnTo>
                  <a:pt x="21" y="35"/>
                </a:lnTo>
                <a:lnTo>
                  <a:pt x="28" y="28"/>
                </a:lnTo>
                <a:lnTo>
                  <a:pt x="35" y="21"/>
                </a:lnTo>
                <a:lnTo>
                  <a:pt x="42" y="17"/>
                </a:lnTo>
                <a:lnTo>
                  <a:pt x="50" y="11"/>
                </a:lnTo>
                <a:lnTo>
                  <a:pt x="57" y="8"/>
                </a:lnTo>
                <a:lnTo>
                  <a:pt x="67" y="4"/>
                </a:lnTo>
                <a:lnTo>
                  <a:pt x="76" y="2"/>
                </a:lnTo>
                <a:lnTo>
                  <a:pt x="85" y="1"/>
                </a:lnTo>
                <a:lnTo>
                  <a:pt x="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6" name="Freeform 34"/>
          <p:cNvSpPr>
            <a:spLocks noEditPoints="1"/>
          </p:cNvSpPr>
          <p:nvPr/>
        </p:nvSpPr>
        <p:spPr bwMode="auto">
          <a:xfrm>
            <a:off x="2093913" y="4289425"/>
            <a:ext cx="317500" cy="317500"/>
          </a:xfrm>
          <a:custGeom>
            <a:avLst/>
            <a:gdLst>
              <a:gd name="T0" fmla="*/ 2147483646 w 200"/>
              <a:gd name="T1" fmla="*/ 2147483646 h 200"/>
              <a:gd name="T2" fmla="*/ 2147483646 w 200"/>
              <a:gd name="T3" fmla="*/ 2147483646 h 200"/>
              <a:gd name="T4" fmla="*/ 2147483646 w 200"/>
              <a:gd name="T5" fmla="*/ 2147483646 h 200"/>
              <a:gd name="T6" fmla="*/ 2147483646 w 200"/>
              <a:gd name="T7" fmla="*/ 2147483646 h 200"/>
              <a:gd name="T8" fmla="*/ 2147483646 w 200"/>
              <a:gd name="T9" fmla="*/ 2147483646 h 200"/>
              <a:gd name="T10" fmla="*/ 2147483646 w 200"/>
              <a:gd name="T11" fmla="*/ 2147483646 h 200"/>
              <a:gd name="T12" fmla="*/ 2147483646 w 200"/>
              <a:gd name="T13" fmla="*/ 2147483646 h 200"/>
              <a:gd name="T14" fmla="*/ 2147483646 w 200"/>
              <a:gd name="T15" fmla="*/ 2147483646 h 200"/>
              <a:gd name="T16" fmla="*/ 2147483646 w 200"/>
              <a:gd name="T17" fmla="*/ 2147483646 h 200"/>
              <a:gd name="T18" fmla="*/ 2147483646 w 200"/>
              <a:gd name="T19" fmla="*/ 2147483646 h 200"/>
              <a:gd name="T20" fmla="*/ 2147483646 w 200"/>
              <a:gd name="T21" fmla="*/ 2147483646 h 200"/>
              <a:gd name="T22" fmla="*/ 2147483646 w 200"/>
              <a:gd name="T23" fmla="*/ 2147483646 h 200"/>
              <a:gd name="T24" fmla="*/ 2147483646 w 200"/>
              <a:gd name="T25" fmla="*/ 2147483646 h 200"/>
              <a:gd name="T26" fmla="*/ 2147483646 w 200"/>
              <a:gd name="T27" fmla="*/ 2147483646 h 200"/>
              <a:gd name="T28" fmla="*/ 2147483646 w 200"/>
              <a:gd name="T29" fmla="*/ 2147483646 h 200"/>
              <a:gd name="T30" fmla="*/ 2147483646 w 200"/>
              <a:gd name="T31" fmla="*/ 2147483646 h 200"/>
              <a:gd name="T32" fmla="*/ 2147483646 w 200"/>
              <a:gd name="T33" fmla="*/ 2147483646 h 200"/>
              <a:gd name="T34" fmla="*/ 2147483646 w 200"/>
              <a:gd name="T35" fmla="*/ 2147483646 h 200"/>
              <a:gd name="T36" fmla="*/ 2147483646 w 200"/>
              <a:gd name="T37" fmla="*/ 2147483646 h 200"/>
              <a:gd name="T38" fmla="*/ 2147483646 w 200"/>
              <a:gd name="T39" fmla="*/ 2147483646 h 200"/>
              <a:gd name="T40" fmla="*/ 2147483646 w 200"/>
              <a:gd name="T41" fmla="*/ 2147483646 h 200"/>
              <a:gd name="T42" fmla="*/ 2147483646 w 200"/>
              <a:gd name="T43" fmla="*/ 2147483646 h 200"/>
              <a:gd name="T44" fmla="*/ 2147483646 w 200"/>
              <a:gd name="T45" fmla="*/ 2147483646 h 200"/>
              <a:gd name="T46" fmla="*/ 2147483646 w 200"/>
              <a:gd name="T47" fmla="*/ 2147483646 h 200"/>
              <a:gd name="T48" fmla="*/ 2147483646 w 200"/>
              <a:gd name="T49" fmla="*/ 2147483646 h 200"/>
              <a:gd name="T50" fmla="*/ 2147483646 w 200"/>
              <a:gd name="T51" fmla="*/ 2147483646 h 200"/>
              <a:gd name="T52" fmla="*/ 2147483646 w 200"/>
              <a:gd name="T53" fmla="*/ 2147483646 h 200"/>
              <a:gd name="T54" fmla="*/ 2147483646 w 200"/>
              <a:gd name="T55" fmla="*/ 2147483646 h 200"/>
              <a:gd name="T56" fmla="*/ 2147483646 w 200"/>
              <a:gd name="T57" fmla="*/ 2147483646 h 200"/>
              <a:gd name="T58" fmla="*/ 2147483646 w 200"/>
              <a:gd name="T59" fmla="*/ 2147483646 h 200"/>
              <a:gd name="T60" fmla="*/ 2147483646 w 200"/>
              <a:gd name="T61" fmla="*/ 2147483646 h 200"/>
              <a:gd name="T62" fmla="*/ 2147483646 w 200"/>
              <a:gd name="T63" fmla="*/ 2147483646 h 200"/>
              <a:gd name="T64" fmla="*/ 2147483646 w 200"/>
              <a:gd name="T65" fmla="*/ 2147483646 h 200"/>
              <a:gd name="T66" fmla="*/ 2147483646 w 200"/>
              <a:gd name="T67" fmla="*/ 2147483646 h 200"/>
              <a:gd name="T68" fmla="*/ 2147483646 w 200"/>
              <a:gd name="T69" fmla="*/ 2147483646 h 200"/>
              <a:gd name="T70" fmla="*/ 2147483646 w 200"/>
              <a:gd name="T71" fmla="*/ 2147483646 h 200"/>
              <a:gd name="T72" fmla="*/ 2147483646 w 200"/>
              <a:gd name="T73" fmla="*/ 2147483646 h 200"/>
              <a:gd name="T74" fmla="*/ 2147483646 w 200"/>
              <a:gd name="T75" fmla="*/ 2147483646 h 200"/>
              <a:gd name="T76" fmla="*/ 2147483646 w 200"/>
              <a:gd name="T77" fmla="*/ 2147483646 h 200"/>
              <a:gd name="T78" fmla="*/ 2147483646 w 200"/>
              <a:gd name="T79" fmla="*/ 2147483646 h 200"/>
              <a:gd name="T80" fmla="*/ 2147483646 w 200"/>
              <a:gd name="T81" fmla="*/ 2147483646 h 200"/>
              <a:gd name="T82" fmla="*/ 2147483646 w 200"/>
              <a:gd name="T83" fmla="*/ 2147483646 h 200"/>
              <a:gd name="T84" fmla="*/ 2147483646 w 200"/>
              <a:gd name="T85" fmla="*/ 2147483646 h 200"/>
              <a:gd name="T86" fmla="*/ 2147483646 w 200"/>
              <a:gd name="T87" fmla="*/ 2147483646 h 200"/>
              <a:gd name="T88" fmla="*/ 2147483646 w 200"/>
              <a:gd name="T89" fmla="*/ 2147483646 h 200"/>
              <a:gd name="T90" fmla="*/ 2147483646 w 200"/>
              <a:gd name="T91" fmla="*/ 2147483646 h 200"/>
              <a:gd name="T92" fmla="*/ 2147483646 w 200"/>
              <a:gd name="T93" fmla="*/ 2147483646 h 200"/>
              <a:gd name="T94" fmla="*/ 2147483646 w 200"/>
              <a:gd name="T95" fmla="*/ 2147483646 h 200"/>
              <a:gd name="T96" fmla="*/ 2147483646 w 200"/>
              <a:gd name="T97" fmla="*/ 2147483646 h 200"/>
              <a:gd name="T98" fmla="*/ 2147483646 w 200"/>
              <a:gd name="T99" fmla="*/ 2147483646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0" h="200">
                <a:moveTo>
                  <a:pt x="100" y="0"/>
                </a:moveTo>
                <a:lnTo>
                  <a:pt x="110" y="1"/>
                </a:lnTo>
                <a:lnTo>
                  <a:pt x="119" y="3"/>
                </a:lnTo>
                <a:lnTo>
                  <a:pt x="129" y="5"/>
                </a:lnTo>
                <a:lnTo>
                  <a:pt x="139" y="8"/>
                </a:lnTo>
                <a:lnTo>
                  <a:pt x="148" y="13"/>
                </a:lnTo>
                <a:lnTo>
                  <a:pt x="156" y="17"/>
                </a:lnTo>
                <a:lnTo>
                  <a:pt x="164" y="23"/>
                </a:lnTo>
                <a:lnTo>
                  <a:pt x="170" y="30"/>
                </a:lnTo>
                <a:lnTo>
                  <a:pt x="164" y="37"/>
                </a:lnTo>
                <a:lnTo>
                  <a:pt x="157" y="31"/>
                </a:lnTo>
                <a:lnTo>
                  <a:pt x="150" y="25"/>
                </a:lnTo>
                <a:lnTo>
                  <a:pt x="143" y="21"/>
                </a:lnTo>
                <a:lnTo>
                  <a:pt x="135" y="17"/>
                </a:lnTo>
                <a:lnTo>
                  <a:pt x="126" y="14"/>
                </a:lnTo>
                <a:lnTo>
                  <a:pt x="118" y="12"/>
                </a:lnTo>
                <a:lnTo>
                  <a:pt x="109" y="10"/>
                </a:lnTo>
                <a:lnTo>
                  <a:pt x="100" y="10"/>
                </a:lnTo>
                <a:lnTo>
                  <a:pt x="100" y="0"/>
                </a:lnTo>
                <a:close/>
                <a:moveTo>
                  <a:pt x="170" y="30"/>
                </a:moveTo>
                <a:lnTo>
                  <a:pt x="176" y="37"/>
                </a:lnTo>
                <a:lnTo>
                  <a:pt x="183" y="44"/>
                </a:lnTo>
                <a:lnTo>
                  <a:pt x="187" y="52"/>
                </a:lnTo>
                <a:lnTo>
                  <a:pt x="192" y="61"/>
                </a:lnTo>
                <a:lnTo>
                  <a:pt x="195" y="71"/>
                </a:lnTo>
                <a:lnTo>
                  <a:pt x="198" y="80"/>
                </a:lnTo>
                <a:lnTo>
                  <a:pt x="199" y="90"/>
                </a:lnTo>
                <a:lnTo>
                  <a:pt x="200" y="100"/>
                </a:lnTo>
                <a:lnTo>
                  <a:pt x="190" y="100"/>
                </a:lnTo>
                <a:lnTo>
                  <a:pt x="190" y="91"/>
                </a:lnTo>
                <a:lnTo>
                  <a:pt x="188" y="82"/>
                </a:lnTo>
                <a:lnTo>
                  <a:pt x="186" y="73"/>
                </a:lnTo>
                <a:lnTo>
                  <a:pt x="183" y="65"/>
                </a:lnTo>
                <a:lnTo>
                  <a:pt x="179" y="57"/>
                </a:lnTo>
                <a:lnTo>
                  <a:pt x="175" y="50"/>
                </a:lnTo>
                <a:lnTo>
                  <a:pt x="169" y="42"/>
                </a:lnTo>
                <a:lnTo>
                  <a:pt x="164" y="37"/>
                </a:lnTo>
                <a:lnTo>
                  <a:pt x="170" y="30"/>
                </a:lnTo>
                <a:close/>
                <a:moveTo>
                  <a:pt x="200" y="100"/>
                </a:moveTo>
                <a:lnTo>
                  <a:pt x="199" y="110"/>
                </a:lnTo>
                <a:lnTo>
                  <a:pt x="198" y="120"/>
                </a:lnTo>
                <a:lnTo>
                  <a:pt x="195" y="129"/>
                </a:lnTo>
                <a:lnTo>
                  <a:pt x="192" y="138"/>
                </a:lnTo>
                <a:lnTo>
                  <a:pt x="187" y="148"/>
                </a:lnTo>
                <a:lnTo>
                  <a:pt x="183" y="155"/>
                </a:lnTo>
                <a:lnTo>
                  <a:pt x="176" y="163"/>
                </a:lnTo>
                <a:lnTo>
                  <a:pt x="170" y="170"/>
                </a:lnTo>
                <a:lnTo>
                  <a:pt x="164" y="163"/>
                </a:lnTo>
                <a:lnTo>
                  <a:pt x="169" y="157"/>
                </a:lnTo>
                <a:lnTo>
                  <a:pt x="175" y="150"/>
                </a:lnTo>
                <a:lnTo>
                  <a:pt x="179" y="143"/>
                </a:lnTo>
                <a:lnTo>
                  <a:pt x="183" y="135"/>
                </a:lnTo>
                <a:lnTo>
                  <a:pt x="186" y="126"/>
                </a:lnTo>
                <a:lnTo>
                  <a:pt x="188" y="118"/>
                </a:lnTo>
                <a:lnTo>
                  <a:pt x="190" y="109"/>
                </a:lnTo>
                <a:lnTo>
                  <a:pt x="190" y="100"/>
                </a:lnTo>
                <a:lnTo>
                  <a:pt x="200" y="100"/>
                </a:lnTo>
                <a:close/>
                <a:moveTo>
                  <a:pt x="170" y="170"/>
                </a:moveTo>
                <a:lnTo>
                  <a:pt x="164" y="177"/>
                </a:lnTo>
                <a:lnTo>
                  <a:pt x="156" y="183"/>
                </a:lnTo>
                <a:lnTo>
                  <a:pt x="148" y="187"/>
                </a:lnTo>
                <a:lnTo>
                  <a:pt x="139" y="192"/>
                </a:lnTo>
                <a:lnTo>
                  <a:pt x="129" y="195"/>
                </a:lnTo>
                <a:lnTo>
                  <a:pt x="119" y="197"/>
                </a:lnTo>
                <a:lnTo>
                  <a:pt x="110" y="198"/>
                </a:lnTo>
                <a:lnTo>
                  <a:pt x="100" y="200"/>
                </a:lnTo>
                <a:lnTo>
                  <a:pt x="100" y="189"/>
                </a:lnTo>
                <a:lnTo>
                  <a:pt x="109" y="189"/>
                </a:lnTo>
                <a:lnTo>
                  <a:pt x="118" y="188"/>
                </a:lnTo>
                <a:lnTo>
                  <a:pt x="126" y="186"/>
                </a:lnTo>
                <a:lnTo>
                  <a:pt x="135" y="183"/>
                </a:lnTo>
                <a:lnTo>
                  <a:pt x="143" y="179"/>
                </a:lnTo>
                <a:lnTo>
                  <a:pt x="150" y="175"/>
                </a:lnTo>
                <a:lnTo>
                  <a:pt x="157" y="169"/>
                </a:lnTo>
                <a:lnTo>
                  <a:pt x="164" y="163"/>
                </a:lnTo>
                <a:lnTo>
                  <a:pt x="170" y="170"/>
                </a:lnTo>
                <a:close/>
                <a:moveTo>
                  <a:pt x="100" y="200"/>
                </a:moveTo>
                <a:lnTo>
                  <a:pt x="90" y="198"/>
                </a:lnTo>
                <a:lnTo>
                  <a:pt x="80" y="197"/>
                </a:lnTo>
                <a:lnTo>
                  <a:pt x="70" y="195"/>
                </a:lnTo>
                <a:lnTo>
                  <a:pt x="61" y="192"/>
                </a:lnTo>
                <a:lnTo>
                  <a:pt x="52" y="187"/>
                </a:lnTo>
                <a:lnTo>
                  <a:pt x="44" y="183"/>
                </a:lnTo>
                <a:lnTo>
                  <a:pt x="36" y="177"/>
                </a:lnTo>
                <a:lnTo>
                  <a:pt x="30" y="170"/>
                </a:lnTo>
                <a:lnTo>
                  <a:pt x="36" y="163"/>
                </a:lnTo>
                <a:lnTo>
                  <a:pt x="42" y="169"/>
                </a:lnTo>
                <a:lnTo>
                  <a:pt x="49" y="175"/>
                </a:lnTo>
                <a:lnTo>
                  <a:pt x="57" y="179"/>
                </a:lnTo>
                <a:lnTo>
                  <a:pt x="65" y="183"/>
                </a:lnTo>
                <a:lnTo>
                  <a:pt x="73" y="186"/>
                </a:lnTo>
                <a:lnTo>
                  <a:pt x="82" y="188"/>
                </a:lnTo>
                <a:lnTo>
                  <a:pt x="91" y="189"/>
                </a:lnTo>
                <a:lnTo>
                  <a:pt x="100" y="189"/>
                </a:lnTo>
                <a:lnTo>
                  <a:pt x="100" y="200"/>
                </a:lnTo>
                <a:close/>
                <a:moveTo>
                  <a:pt x="30" y="170"/>
                </a:moveTo>
                <a:lnTo>
                  <a:pt x="23" y="163"/>
                </a:lnTo>
                <a:lnTo>
                  <a:pt x="17" y="155"/>
                </a:lnTo>
                <a:lnTo>
                  <a:pt x="13" y="148"/>
                </a:lnTo>
                <a:lnTo>
                  <a:pt x="8" y="138"/>
                </a:lnTo>
                <a:lnTo>
                  <a:pt x="5" y="129"/>
                </a:lnTo>
                <a:lnTo>
                  <a:pt x="2" y="120"/>
                </a:lnTo>
                <a:lnTo>
                  <a:pt x="1" y="110"/>
                </a:lnTo>
                <a:lnTo>
                  <a:pt x="0" y="100"/>
                </a:lnTo>
                <a:lnTo>
                  <a:pt x="9" y="100"/>
                </a:lnTo>
                <a:lnTo>
                  <a:pt x="10" y="109"/>
                </a:lnTo>
                <a:lnTo>
                  <a:pt x="11" y="118"/>
                </a:lnTo>
                <a:lnTo>
                  <a:pt x="14" y="126"/>
                </a:lnTo>
                <a:lnTo>
                  <a:pt x="17" y="135"/>
                </a:lnTo>
                <a:lnTo>
                  <a:pt x="20" y="143"/>
                </a:lnTo>
                <a:lnTo>
                  <a:pt x="25" y="150"/>
                </a:lnTo>
                <a:lnTo>
                  <a:pt x="31" y="157"/>
                </a:lnTo>
                <a:lnTo>
                  <a:pt x="36" y="163"/>
                </a:lnTo>
                <a:lnTo>
                  <a:pt x="30" y="170"/>
                </a:lnTo>
                <a:close/>
                <a:moveTo>
                  <a:pt x="0" y="100"/>
                </a:moveTo>
                <a:lnTo>
                  <a:pt x="1" y="90"/>
                </a:lnTo>
                <a:lnTo>
                  <a:pt x="2" y="80"/>
                </a:lnTo>
                <a:lnTo>
                  <a:pt x="5" y="71"/>
                </a:lnTo>
                <a:lnTo>
                  <a:pt x="8" y="61"/>
                </a:lnTo>
                <a:lnTo>
                  <a:pt x="13" y="52"/>
                </a:lnTo>
                <a:lnTo>
                  <a:pt x="17" y="44"/>
                </a:lnTo>
                <a:lnTo>
                  <a:pt x="23" y="37"/>
                </a:lnTo>
                <a:lnTo>
                  <a:pt x="30" y="30"/>
                </a:lnTo>
                <a:lnTo>
                  <a:pt x="36" y="37"/>
                </a:lnTo>
                <a:lnTo>
                  <a:pt x="31" y="42"/>
                </a:lnTo>
                <a:lnTo>
                  <a:pt x="25" y="50"/>
                </a:lnTo>
                <a:lnTo>
                  <a:pt x="20" y="57"/>
                </a:lnTo>
                <a:lnTo>
                  <a:pt x="17" y="65"/>
                </a:lnTo>
                <a:lnTo>
                  <a:pt x="14" y="73"/>
                </a:lnTo>
                <a:lnTo>
                  <a:pt x="11" y="82"/>
                </a:lnTo>
                <a:lnTo>
                  <a:pt x="10" y="91"/>
                </a:lnTo>
                <a:lnTo>
                  <a:pt x="9" y="100"/>
                </a:lnTo>
                <a:lnTo>
                  <a:pt x="0" y="100"/>
                </a:lnTo>
                <a:close/>
                <a:moveTo>
                  <a:pt x="30" y="30"/>
                </a:moveTo>
                <a:lnTo>
                  <a:pt x="36" y="23"/>
                </a:lnTo>
                <a:lnTo>
                  <a:pt x="44" y="17"/>
                </a:lnTo>
                <a:lnTo>
                  <a:pt x="52" y="13"/>
                </a:lnTo>
                <a:lnTo>
                  <a:pt x="61" y="8"/>
                </a:lnTo>
                <a:lnTo>
                  <a:pt x="70" y="5"/>
                </a:lnTo>
                <a:lnTo>
                  <a:pt x="80" y="3"/>
                </a:lnTo>
                <a:lnTo>
                  <a:pt x="90" y="1"/>
                </a:lnTo>
                <a:lnTo>
                  <a:pt x="100" y="0"/>
                </a:lnTo>
                <a:lnTo>
                  <a:pt x="100" y="10"/>
                </a:lnTo>
                <a:lnTo>
                  <a:pt x="91" y="10"/>
                </a:lnTo>
                <a:lnTo>
                  <a:pt x="82" y="12"/>
                </a:lnTo>
                <a:lnTo>
                  <a:pt x="73" y="14"/>
                </a:lnTo>
                <a:lnTo>
                  <a:pt x="65" y="17"/>
                </a:lnTo>
                <a:lnTo>
                  <a:pt x="57" y="21"/>
                </a:lnTo>
                <a:lnTo>
                  <a:pt x="49" y="25"/>
                </a:lnTo>
                <a:lnTo>
                  <a:pt x="42" y="31"/>
                </a:lnTo>
                <a:lnTo>
                  <a:pt x="36" y="37"/>
                </a:lnTo>
                <a:lnTo>
                  <a:pt x="30"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27" name="Rectangle 35"/>
          <p:cNvSpPr>
            <a:spLocks noChangeArrowheads="1"/>
          </p:cNvSpPr>
          <p:nvPr/>
        </p:nvSpPr>
        <p:spPr bwMode="auto">
          <a:xfrm>
            <a:off x="2217738" y="4343400"/>
            <a:ext cx="69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solidFill>
                  <a:srgbClr val="1F1A17"/>
                </a:solidFill>
                <a:latin typeface="Times New Roman" panose="02020603050405020304" pitchFamily="18" charset="0"/>
              </a:rPr>
              <a:t>J</a:t>
            </a:r>
            <a:endParaRPr lang="sl-SI" altLang="sl-SI" sz="2400">
              <a:latin typeface="Times New Roman" panose="02020603050405020304" pitchFamily="18" charset="0"/>
            </a:endParaRPr>
          </a:p>
        </p:txBody>
      </p:sp>
      <p:sp>
        <p:nvSpPr>
          <p:cNvPr id="85028" name="Rectangle 36"/>
          <p:cNvSpPr>
            <a:spLocks noChangeArrowheads="1"/>
          </p:cNvSpPr>
          <p:nvPr/>
        </p:nvSpPr>
        <p:spPr bwMode="auto">
          <a:xfrm>
            <a:off x="2055813" y="3846513"/>
            <a:ext cx="400050" cy="161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5029" name="Freeform 37"/>
          <p:cNvSpPr>
            <a:spLocks noEditPoints="1"/>
          </p:cNvSpPr>
          <p:nvPr/>
        </p:nvSpPr>
        <p:spPr bwMode="auto">
          <a:xfrm>
            <a:off x="2049463" y="3838575"/>
            <a:ext cx="414337" cy="176213"/>
          </a:xfrm>
          <a:custGeom>
            <a:avLst/>
            <a:gdLst>
              <a:gd name="T0" fmla="*/ 2147483646 w 261"/>
              <a:gd name="T1" fmla="*/ 2147483646 h 111"/>
              <a:gd name="T2" fmla="*/ 2147483646 w 261"/>
              <a:gd name="T3" fmla="*/ 2147483646 h 111"/>
              <a:gd name="T4" fmla="*/ 2147483646 w 261"/>
              <a:gd name="T5" fmla="*/ 2147483646 h 111"/>
              <a:gd name="T6" fmla="*/ 2147483646 w 261"/>
              <a:gd name="T7" fmla="*/ 2147483646 h 111"/>
              <a:gd name="T8" fmla="*/ 2147483646 w 261"/>
              <a:gd name="T9" fmla="*/ 2147483646 h 111"/>
              <a:gd name="T10" fmla="*/ 2147483646 w 261"/>
              <a:gd name="T11" fmla="*/ 2147483646 h 111"/>
              <a:gd name="T12" fmla="*/ 2147483646 w 261"/>
              <a:gd name="T13" fmla="*/ 2147483646 h 111"/>
              <a:gd name="T14" fmla="*/ 2147483646 w 261"/>
              <a:gd name="T15" fmla="*/ 2147483646 h 111"/>
              <a:gd name="T16" fmla="*/ 2147483646 w 261"/>
              <a:gd name="T17" fmla="*/ 2147483646 h 111"/>
              <a:gd name="T18" fmla="*/ 2147483646 w 261"/>
              <a:gd name="T19" fmla="*/ 2147483646 h 111"/>
              <a:gd name="T20" fmla="*/ 2147483646 w 261"/>
              <a:gd name="T21" fmla="*/ 2147483646 h 111"/>
              <a:gd name="T22" fmla="*/ 2147483646 w 261"/>
              <a:gd name="T23" fmla="*/ 2147483646 h 111"/>
              <a:gd name="T24" fmla="*/ 2147483646 w 261"/>
              <a:gd name="T25" fmla="*/ 2147483646 h 111"/>
              <a:gd name="T26" fmla="*/ 2147483646 w 261"/>
              <a:gd name="T27" fmla="*/ 2147483646 h 111"/>
              <a:gd name="T28" fmla="*/ 2147483646 w 261"/>
              <a:gd name="T29" fmla="*/ 2147483646 h 111"/>
              <a:gd name="T30" fmla="*/ 2147483646 w 261"/>
              <a:gd name="T31" fmla="*/ 0 h 111"/>
              <a:gd name="T32" fmla="*/ 2147483646 w 261"/>
              <a:gd name="T33" fmla="*/ 0 h 111"/>
              <a:gd name="T34" fmla="*/ 2147483646 w 261"/>
              <a:gd name="T35" fmla="*/ 2147483646 h 111"/>
              <a:gd name="T36" fmla="*/ 2147483646 w 261"/>
              <a:gd name="T37" fmla="*/ 2147483646 h 111"/>
              <a:gd name="T38" fmla="*/ 2147483646 w 261"/>
              <a:gd name="T39" fmla="*/ 0 h 111"/>
              <a:gd name="T40" fmla="*/ 2147483646 w 261"/>
              <a:gd name="T41" fmla="*/ 2147483646 h 111"/>
              <a:gd name="T42" fmla="*/ 2147483646 w 261"/>
              <a:gd name="T43" fmla="*/ 2147483646 h 111"/>
              <a:gd name="T44" fmla="*/ 2147483646 w 261"/>
              <a:gd name="T45" fmla="*/ 0 h 111"/>
              <a:gd name="T46" fmla="*/ 2147483646 w 261"/>
              <a:gd name="T47" fmla="*/ 0 h 111"/>
              <a:gd name="T48" fmla="*/ 2147483646 w 261"/>
              <a:gd name="T49" fmla="*/ 2147483646 h 111"/>
              <a:gd name="T50" fmla="*/ 0 w 261"/>
              <a:gd name="T51" fmla="*/ 2147483646 h 111"/>
              <a:gd name="T52" fmla="*/ 0 w 261"/>
              <a:gd name="T53" fmla="*/ 0 h 111"/>
              <a:gd name="T54" fmla="*/ 2147483646 w 261"/>
              <a:gd name="T55" fmla="*/ 0 h 111"/>
              <a:gd name="T56" fmla="*/ 2147483646 w 261"/>
              <a:gd name="T57" fmla="*/ 2147483646 h 111"/>
              <a:gd name="T58" fmla="*/ 0 w 261"/>
              <a:gd name="T59" fmla="*/ 2147483646 h 111"/>
              <a:gd name="T60" fmla="*/ 2147483646 w 261"/>
              <a:gd name="T61" fmla="*/ 2147483646 h 111"/>
              <a:gd name="T62" fmla="*/ 2147483646 w 261"/>
              <a:gd name="T63" fmla="*/ 2147483646 h 111"/>
              <a:gd name="T64" fmla="*/ 0 w 261"/>
              <a:gd name="T65" fmla="*/ 2147483646 h 111"/>
              <a:gd name="T66" fmla="*/ 0 w 261"/>
              <a:gd name="T67" fmla="*/ 2147483646 h 111"/>
              <a:gd name="T68" fmla="*/ 2147483646 w 261"/>
              <a:gd name="T69" fmla="*/ 2147483646 h 111"/>
              <a:gd name="T70" fmla="*/ 2147483646 w 261"/>
              <a:gd name="T71" fmla="*/ 2147483646 h 111"/>
              <a:gd name="T72" fmla="*/ 0 w 261"/>
              <a:gd name="T73" fmla="*/ 2147483646 h 111"/>
              <a:gd name="T74" fmla="*/ 0 w 261"/>
              <a:gd name="T75" fmla="*/ 2147483646 h 111"/>
              <a:gd name="T76" fmla="*/ 2147483646 w 261"/>
              <a:gd name="T77" fmla="*/ 2147483646 h 111"/>
              <a:gd name="T78" fmla="*/ 2147483646 w 261"/>
              <a:gd name="T79" fmla="*/ 2147483646 h 1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61" h="111">
                <a:moveTo>
                  <a:pt x="4" y="102"/>
                </a:moveTo>
                <a:lnTo>
                  <a:pt x="256" y="102"/>
                </a:lnTo>
                <a:lnTo>
                  <a:pt x="256" y="111"/>
                </a:lnTo>
                <a:lnTo>
                  <a:pt x="4" y="111"/>
                </a:lnTo>
                <a:lnTo>
                  <a:pt x="4" y="102"/>
                </a:lnTo>
                <a:close/>
                <a:moveTo>
                  <a:pt x="261" y="107"/>
                </a:moveTo>
                <a:lnTo>
                  <a:pt x="261" y="111"/>
                </a:lnTo>
                <a:lnTo>
                  <a:pt x="256" y="111"/>
                </a:lnTo>
                <a:lnTo>
                  <a:pt x="256" y="107"/>
                </a:lnTo>
                <a:lnTo>
                  <a:pt x="261" y="107"/>
                </a:lnTo>
                <a:close/>
                <a:moveTo>
                  <a:pt x="252" y="107"/>
                </a:moveTo>
                <a:lnTo>
                  <a:pt x="252" y="5"/>
                </a:lnTo>
                <a:lnTo>
                  <a:pt x="261" y="5"/>
                </a:lnTo>
                <a:lnTo>
                  <a:pt x="261" y="107"/>
                </a:lnTo>
                <a:lnTo>
                  <a:pt x="252" y="107"/>
                </a:lnTo>
                <a:close/>
                <a:moveTo>
                  <a:pt x="256" y="0"/>
                </a:moveTo>
                <a:lnTo>
                  <a:pt x="261" y="0"/>
                </a:lnTo>
                <a:lnTo>
                  <a:pt x="261" y="5"/>
                </a:lnTo>
                <a:lnTo>
                  <a:pt x="256" y="5"/>
                </a:lnTo>
                <a:lnTo>
                  <a:pt x="256" y="0"/>
                </a:lnTo>
                <a:close/>
                <a:moveTo>
                  <a:pt x="256" y="9"/>
                </a:moveTo>
                <a:lnTo>
                  <a:pt x="4" y="9"/>
                </a:lnTo>
                <a:lnTo>
                  <a:pt x="4" y="0"/>
                </a:lnTo>
                <a:lnTo>
                  <a:pt x="256" y="0"/>
                </a:lnTo>
                <a:lnTo>
                  <a:pt x="256" y="9"/>
                </a:lnTo>
                <a:close/>
                <a:moveTo>
                  <a:pt x="0" y="5"/>
                </a:moveTo>
                <a:lnTo>
                  <a:pt x="0" y="0"/>
                </a:lnTo>
                <a:lnTo>
                  <a:pt x="4" y="0"/>
                </a:lnTo>
                <a:lnTo>
                  <a:pt x="4" y="5"/>
                </a:lnTo>
                <a:lnTo>
                  <a:pt x="0" y="5"/>
                </a:lnTo>
                <a:close/>
                <a:moveTo>
                  <a:pt x="10" y="5"/>
                </a:moveTo>
                <a:lnTo>
                  <a:pt x="10" y="107"/>
                </a:lnTo>
                <a:lnTo>
                  <a:pt x="0" y="107"/>
                </a:lnTo>
                <a:lnTo>
                  <a:pt x="0" y="5"/>
                </a:lnTo>
                <a:lnTo>
                  <a:pt x="10" y="5"/>
                </a:lnTo>
                <a:close/>
                <a:moveTo>
                  <a:pt x="4" y="111"/>
                </a:moveTo>
                <a:lnTo>
                  <a:pt x="0" y="111"/>
                </a:lnTo>
                <a:lnTo>
                  <a:pt x="0" y="107"/>
                </a:lnTo>
                <a:lnTo>
                  <a:pt x="4" y="107"/>
                </a:lnTo>
                <a:lnTo>
                  <a:pt x="4" y="1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0" name="Rectangle 38"/>
          <p:cNvSpPr>
            <a:spLocks noChangeArrowheads="1"/>
          </p:cNvSpPr>
          <p:nvPr/>
        </p:nvSpPr>
        <p:spPr bwMode="auto">
          <a:xfrm>
            <a:off x="2195513" y="3824288"/>
            <a:ext cx="1190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solidFill>
                  <a:srgbClr val="1F1A17"/>
                </a:solidFill>
                <a:latin typeface="Times New Roman" panose="02020603050405020304" pitchFamily="18" charset="0"/>
              </a:rPr>
              <a:t>R</a:t>
            </a:r>
            <a:endParaRPr lang="sl-SI" altLang="sl-SI" sz="2400">
              <a:latin typeface="Times New Roman" panose="02020603050405020304" pitchFamily="18" charset="0"/>
            </a:endParaRPr>
          </a:p>
        </p:txBody>
      </p:sp>
      <p:sp>
        <p:nvSpPr>
          <p:cNvPr id="85031" name="Freeform 39"/>
          <p:cNvSpPr>
            <a:spLocks/>
          </p:cNvSpPr>
          <p:nvPr/>
        </p:nvSpPr>
        <p:spPr bwMode="auto">
          <a:xfrm>
            <a:off x="3014663" y="4624388"/>
            <a:ext cx="568325" cy="528637"/>
          </a:xfrm>
          <a:custGeom>
            <a:avLst/>
            <a:gdLst>
              <a:gd name="T0" fmla="*/ 2147483646 w 358"/>
              <a:gd name="T1" fmla="*/ 2147483646 h 333"/>
              <a:gd name="T2" fmla="*/ 2147483646 w 358"/>
              <a:gd name="T3" fmla="*/ 0 h 333"/>
              <a:gd name="T4" fmla="*/ 0 w 358"/>
              <a:gd name="T5" fmla="*/ 2147483646 h 333"/>
              <a:gd name="T6" fmla="*/ 2147483646 w 358"/>
              <a:gd name="T7" fmla="*/ 2147483646 h 333"/>
              <a:gd name="T8" fmla="*/ 2147483646 w 358"/>
              <a:gd name="T9" fmla="*/ 2147483646 h 3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 h="333">
                <a:moveTo>
                  <a:pt x="358" y="331"/>
                </a:moveTo>
                <a:lnTo>
                  <a:pt x="2" y="0"/>
                </a:lnTo>
                <a:lnTo>
                  <a:pt x="0" y="1"/>
                </a:lnTo>
                <a:lnTo>
                  <a:pt x="357" y="333"/>
                </a:lnTo>
                <a:lnTo>
                  <a:pt x="358" y="3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2" name="Freeform 40"/>
          <p:cNvSpPr>
            <a:spLocks/>
          </p:cNvSpPr>
          <p:nvPr/>
        </p:nvSpPr>
        <p:spPr bwMode="auto">
          <a:xfrm>
            <a:off x="3573463" y="5118100"/>
            <a:ext cx="15875" cy="39688"/>
          </a:xfrm>
          <a:custGeom>
            <a:avLst/>
            <a:gdLst>
              <a:gd name="T0" fmla="*/ 2147483646 w 10"/>
              <a:gd name="T1" fmla="*/ 2147483646 h 25"/>
              <a:gd name="T2" fmla="*/ 2147483646 w 10"/>
              <a:gd name="T3" fmla="*/ 2147483646 h 25"/>
              <a:gd name="T4" fmla="*/ 2147483646 w 10"/>
              <a:gd name="T5" fmla="*/ 0 h 25"/>
              <a:gd name="T6" fmla="*/ 0 w 10"/>
              <a:gd name="T7" fmla="*/ 2147483646 h 25"/>
              <a:gd name="T8" fmla="*/ 2147483646 w 10"/>
              <a:gd name="T9" fmla="*/ 2147483646 h 25"/>
              <a:gd name="T10" fmla="*/ 2147483646 w 10"/>
              <a:gd name="T11" fmla="*/ 2147483646 h 25"/>
              <a:gd name="T12" fmla="*/ 2147483646 w 10"/>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7" y="25"/>
                </a:moveTo>
                <a:lnTo>
                  <a:pt x="10" y="23"/>
                </a:lnTo>
                <a:lnTo>
                  <a:pt x="5" y="0"/>
                </a:lnTo>
                <a:lnTo>
                  <a:pt x="0" y="1"/>
                </a:lnTo>
                <a:lnTo>
                  <a:pt x="6" y="24"/>
                </a:lnTo>
                <a:lnTo>
                  <a:pt x="8" y="21"/>
                </a:lnTo>
                <a:lnTo>
                  <a:pt x="7"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3" name="Freeform 41"/>
          <p:cNvSpPr>
            <a:spLocks/>
          </p:cNvSpPr>
          <p:nvPr/>
        </p:nvSpPr>
        <p:spPr bwMode="auto">
          <a:xfrm>
            <a:off x="3584575" y="5154613"/>
            <a:ext cx="6350" cy="4762"/>
          </a:xfrm>
          <a:custGeom>
            <a:avLst/>
            <a:gdLst>
              <a:gd name="T0" fmla="*/ 0 w 4"/>
              <a:gd name="T1" fmla="*/ 2147483646 h 3"/>
              <a:gd name="T2" fmla="*/ 2147483646 w 4"/>
              <a:gd name="T3" fmla="*/ 2147483646 h 3"/>
              <a:gd name="T4" fmla="*/ 2147483646 w 4"/>
              <a:gd name="T5" fmla="*/ 0 h 3"/>
              <a:gd name="T6" fmla="*/ 0 w 4"/>
              <a:gd name="T7" fmla="*/ 214748364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2"/>
                </a:moveTo>
                <a:lnTo>
                  <a:pt x="4" y="3"/>
                </a:lnTo>
                <a:lnTo>
                  <a:pt x="3"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4" name="Freeform 42"/>
          <p:cNvSpPr>
            <a:spLocks/>
          </p:cNvSpPr>
          <p:nvPr/>
        </p:nvSpPr>
        <p:spPr bwMode="auto">
          <a:xfrm>
            <a:off x="3549650" y="5145088"/>
            <a:ext cx="36513" cy="12700"/>
          </a:xfrm>
          <a:custGeom>
            <a:avLst/>
            <a:gdLst>
              <a:gd name="T0" fmla="*/ 0 w 23"/>
              <a:gd name="T1" fmla="*/ 2147483646 h 8"/>
              <a:gd name="T2" fmla="*/ 0 w 23"/>
              <a:gd name="T3" fmla="*/ 2147483646 h 8"/>
              <a:gd name="T4" fmla="*/ 2147483646 w 23"/>
              <a:gd name="T5" fmla="*/ 2147483646 h 8"/>
              <a:gd name="T6" fmla="*/ 2147483646 w 23"/>
              <a:gd name="T7" fmla="*/ 2147483646 h 8"/>
              <a:gd name="T8" fmla="*/ 2147483646 w 23"/>
              <a:gd name="T9" fmla="*/ 0 h 8"/>
              <a:gd name="T10" fmla="*/ 0 w 2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8">
                <a:moveTo>
                  <a:pt x="0" y="3"/>
                </a:moveTo>
                <a:lnTo>
                  <a:pt x="0" y="5"/>
                </a:lnTo>
                <a:lnTo>
                  <a:pt x="22" y="8"/>
                </a:lnTo>
                <a:lnTo>
                  <a:pt x="23" y="4"/>
                </a:lnTo>
                <a:lnTo>
                  <a:pt x="1"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5" name="Freeform 43"/>
          <p:cNvSpPr>
            <a:spLocks/>
          </p:cNvSpPr>
          <p:nvPr/>
        </p:nvSpPr>
        <p:spPr bwMode="auto">
          <a:xfrm>
            <a:off x="2836863" y="4556125"/>
            <a:ext cx="647700" cy="606425"/>
          </a:xfrm>
          <a:custGeom>
            <a:avLst/>
            <a:gdLst>
              <a:gd name="T0" fmla="*/ 2147483646 w 408"/>
              <a:gd name="T1" fmla="*/ 2147483646 h 382"/>
              <a:gd name="T2" fmla="*/ 2147483646 w 408"/>
              <a:gd name="T3" fmla="*/ 0 h 382"/>
              <a:gd name="T4" fmla="*/ 0 w 408"/>
              <a:gd name="T5" fmla="*/ 2147483646 h 382"/>
              <a:gd name="T6" fmla="*/ 2147483646 w 408"/>
              <a:gd name="T7" fmla="*/ 2147483646 h 382"/>
              <a:gd name="T8" fmla="*/ 2147483646 w 408"/>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382">
                <a:moveTo>
                  <a:pt x="408" y="379"/>
                </a:moveTo>
                <a:lnTo>
                  <a:pt x="2" y="0"/>
                </a:lnTo>
                <a:lnTo>
                  <a:pt x="0" y="2"/>
                </a:lnTo>
                <a:lnTo>
                  <a:pt x="406" y="382"/>
                </a:lnTo>
                <a:lnTo>
                  <a:pt x="408" y="37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6" name="Freeform 44"/>
          <p:cNvSpPr>
            <a:spLocks/>
          </p:cNvSpPr>
          <p:nvPr/>
        </p:nvSpPr>
        <p:spPr bwMode="auto">
          <a:xfrm>
            <a:off x="3476625" y="5127625"/>
            <a:ext cx="14288" cy="39688"/>
          </a:xfrm>
          <a:custGeom>
            <a:avLst/>
            <a:gdLst>
              <a:gd name="T0" fmla="*/ 2147483646 w 9"/>
              <a:gd name="T1" fmla="*/ 2147483646 h 25"/>
              <a:gd name="T2" fmla="*/ 2147483646 w 9"/>
              <a:gd name="T3" fmla="*/ 2147483646 h 25"/>
              <a:gd name="T4" fmla="*/ 2147483646 w 9"/>
              <a:gd name="T5" fmla="*/ 0 h 25"/>
              <a:gd name="T6" fmla="*/ 0 w 9"/>
              <a:gd name="T7" fmla="*/ 2147483646 h 25"/>
              <a:gd name="T8" fmla="*/ 2147483646 w 9"/>
              <a:gd name="T9" fmla="*/ 2147483646 h 25"/>
              <a:gd name="T10" fmla="*/ 2147483646 w 9"/>
              <a:gd name="T11" fmla="*/ 2147483646 h 25"/>
              <a:gd name="T12" fmla="*/ 2147483646 w 9"/>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5">
                <a:moveTo>
                  <a:pt x="7" y="25"/>
                </a:moveTo>
                <a:lnTo>
                  <a:pt x="9" y="23"/>
                </a:lnTo>
                <a:lnTo>
                  <a:pt x="4" y="0"/>
                </a:lnTo>
                <a:lnTo>
                  <a:pt x="0" y="1"/>
                </a:lnTo>
                <a:lnTo>
                  <a:pt x="4" y="24"/>
                </a:lnTo>
                <a:lnTo>
                  <a:pt x="8" y="20"/>
                </a:lnTo>
                <a:lnTo>
                  <a:pt x="7"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7" name="Freeform 45"/>
          <p:cNvSpPr>
            <a:spLocks/>
          </p:cNvSpPr>
          <p:nvPr/>
        </p:nvSpPr>
        <p:spPr bwMode="auto">
          <a:xfrm>
            <a:off x="3487738" y="5164138"/>
            <a:ext cx="4762" cy="4762"/>
          </a:xfrm>
          <a:custGeom>
            <a:avLst/>
            <a:gdLst>
              <a:gd name="T0" fmla="*/ 0 w 3"/>
              <a:gd name="T1" fmla="*/ 2147483646 h 3"/>
              <a:gd name="T2" fmla="*/ 2147483646 w 3"/>
              <a:gd name="T3" fmla="*/ 2147483646 h 3"/>
              <a:gd name="T4" fmla="*/ 2147483646 w 3"/>
              <a:gd name="T5" fmla="*/ 0 h 3"/>
              <a:gd name="T6" fmla="*/ 0 w 3"/>
              <a:gd name="T7" fmla="*/ 214748364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2"/>
                </a:moveTo>
                <a:lnTo>
                  <a:pt x="3" y="3"/>
                </a:lnTo>
                <a:lnTo>
                  <a:pt x="2"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8" name="Freeform 46"/>
          <p:cNvSpPr>
            <a:spLocks/>
          </p:cNvSpPr>
          <p:nvPr/>
        </p:nvSpPr>
        <p:spPr bwMode="auto">
          <a:xfrm>
            <a:off x="3452813" y="5153025"/>
            <a:ext cx="36512" cy="14288"/>
          </a:xfrm>
          <a:custGeom>
            <a:avLst/>
            <a:gdLst>
              <a:gd name="T0" fmla="*/ 0 w 23"/>
              <a:gd name="T1" fmla="*/ 2147483646 h 9"/>
              <a:gd name="T2" fmla="*/ 0 w 23"/>
              <a:gd name="T3" fmla="*/ 2147483646 h 9"/>
              <a:gd name="T4" fmla="*/ 2147483646 w 23"/>
              <a:gd name="T5" fmla="*/ 2147483646 h 9"/>
              <a:gd name="T6" fmla="*/ 2147483646 w 23"/>
              <a:gd name="T7" fmla="*/ 2147483646 h 9"/>
              <a:gd name="T8" fmla="*/ 0 w 23"/>
              <a:gd name="T9" fmla="*/ 0 h 9"/>
              <a:gd name="T10" fmla="*/ 0 w 23"/>
              <a:gd name="T11" fmla="*/ 2147483646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9">
                <a:moveTo>
                  <a:pt x="0" y="3"/>
                </a:moveTo>
                <a:lnTo>
                  <a:pt x="0" y="6"/>
                </a:lnTo>
                <a:lnTo>
                  <a:pt x="22" y="9"/>
                </a:lnTo>
                <a:lnTo>
                  <a:pt x="23" y="4"/>
                </a:lnTo>
                <a:lnTo>
                  <a:pt x="0"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39" name="Freeform 47"/>
          <p:cNvSpPr>
            <a:spLocks/>
          </p:cNvSpPr>
          <p:nvPr/>
        </p:nvSpPr>
        <p:spPr bwMode="auto">
          <a:xfrm>
            <a:off x="2641600" y="4471988"/>
            <a:ext cx="741363" cy="693737"/>
          </a:xfrm>
          <a:custGeom>
            <a:avLst/>
            <a:gdLst>
              <a:gd name="T0" fmla="*/ 2147483646 w 467"/>
              <a:gd name="T1" fmla="*/ 2147483646 h 437"/>
              <a:gd name="T2" fmla="*/ 2147483646 w 467"/>
              <a:gd name="T3" fmla="*/ 0 h 437"/>
              <a:gd name="T4" fmla="*/ 0 w 467"/>
              <a:gd name="T5" fmla="*/ 2147483646 h 437"/>
              <a:gd name="T6" fmla="*/ 2147483646 w 467"/>
              <a:gd name="T7" fmla="*/ 2147483646 h 437"/>
              <a:gd name="T8" fmla="*/ 2147483646 w 467"/>
              <a:gd name="T9" fmla="*/ 2147483646 h 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7" h="437">
                <a:moveTo>
                  <a:pt x="467" y="436"/>
                </a:moveTo>
                <a:lnTo>
                  <a:pt x="1" y="0"/>
                </a:lnTo>
                <a:lnTo>
                  <a:pt x="0" y="2"/>
                </a:lnTo>
                <a:lnTo>
                  <a:pt x="466" y="437"/>
                </a:lnTo>
                <a:lnTo>
                  <a:pt x="467" y="4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0" name="Freeform 48"/>
          <p:cNvSpPr>
            <a:spLocks/>
          </p:cNvSpPr>
          <p:nvPr/>
        </p:nvSpPr>
        <p:spPr bwMode="auto">
          <a:xfrm>
            <a:off x="3373438" y="5132388"/>
            <a:ext cx="15875" cy="39687"/>
          </a:xfrm>
          <a:custGeom>
            <a:avLst/>
            <a:gdLst>
              <a:gd name="T0" fmla="*/ 2147483646 w 10"/>
              <a:gd name="T1" fmla="*/ 2147483646 h 25"/>
              <a:gd name="T2" fmla="*/ 2147483646 w 10"/>
              <a:gd name="T3" fmla="*/ 2147483646 h 25"/>
              <a:gd name="T4" fmla="*/ 2147483646 w 10"/>
              <a:gd name="T5" fmla="*/ 0 h 25"/>
              <a:gd name="T6" fmla="*/ 0 w 10"/>
              <a:gd name="T7" fmla="*/ 2147483646 h 25"/>
              <a:gd name="T8" fmla="*/ 2147483646 w 10"/>
              <a:gd name="T9" fmla="*/ 2147483646 h 25"/>
              <a:gd name="T10" fmla="*/ 2147483646 w 10"/>
              <a:gd name="T11" fmla="*/ 2147483646 h 25"/>
              <a:gd name="T12" fmla="*/ 2147483646 w 10"/>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7" y="25"/>
                </a:moveTo>
                <a:lnTo>
                  <a:pt x="10" y="22"/>
                </a:lnTo>
                <a:lnTo>
                  <a:pt x="5" y="0"/>
                </a:lnTo>
                <a:lnTo>
                  <a:pt x="0" y="2"/>
                </a:lnTo>
                <a:lnTo>
                  <a:pt x="6" y="23"/>
                </a:lnTo>
                <a:lnTo>
                  <a:pt x="8" y="21"/>
                </a:lnTo>
                <a:lnTo>
                  <a:pt x="7"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1" name="Freeform 49"/>
          <p:cNvSpPr>
            <a:spLocks/>
          </p:cNvSpPr>
          <p:nvPr/>
        </p:nvSpPr>
        <p:spPr bwMode="auto">
          <a:xfrm>
            <a:off x="3384550" y="5167313"/>
            <a:ext cx="6350" cy="4762"/>
          </a:xfrm>
          <a:custGeom>
            <a:avLst/>
            <a:gdLst>
              <a:gd name="T0" fmla="*/ 0 w 4"/>
              <a:gd name="T1" fmla="*/ 2147483646 h 3"/>
              <a:gd name="T2" fmla="*/ 2147483646 w 4"/>
              <a:gd name="T3" fmla="*/ 2147483646 h 3"/>
              <a:gd name="T4" fmla="*/ 2147483646 w 4"/>
              <a:gd name="T5" fmla="*/ 0 h 3"/>
              <a:gd name="T6" fmla="*/ 0 w 4"/>
              <a:gd name="T7" fmla="*/ 214748364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3"/>
                </a:moveTo>
                <a:lnTo>
                  <a:pt x="4" y="3"/>
                </a:lnTo>
                <a:lnTo>
                  <a:pt x="3"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2" name="Freeform 50"/>
          <p:cNvSpPr>
            <a:spLocks/>
          </p:cNvSpPr>
          <p:nvPr/>
        </p:nvSpPr>
        <p:spPr bwMode="auto">
          <a:xfrm>
            <a:off x="3349625" y="5157788"/>
            <a:ext cx="36513" cy="14287"/>
          </a:xfrm>
          <a:custGeom>
            <a:avLst/>
            <a:gdLst>
              <a:gd name="T0" fmla="*/ 0 w 23"/>
              <a:gd name="T1" fmla="*/ 2147483646 h 9"/>
              <a:gd name="T2" fmla="*/ 0 w 23"/>
              <a:gd name="T3" fmla="*/ 2147483646 h 9"/>
              <a:gd name="T4" fmla="*/ 2147483646 w 23"/>
              <a:gd name="T5" fmla="*/ 2147483646 h 9"/>
              <a:gd name="T6" fmla="*/ 2147483646 w 23"/>
              <a:gd name="T7" fmla="*/ 2147483646 h 9"/>
              <a:gd name="T8" fmla="*/ 2147483646 w 23"/>
              <a:gd name="T9" fmla="*/ 0 h 9"/>
              <a:gd name="T10" fmla="*/ 0 w 23"/>
              <a:gd name="T11" fmla="*/ 2147483646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9">
                <a:moveTo>
                  <a:pt x="0" y="3"/>
                </a:moveTo>
                <a:lnTo>
                  <a:pt x="0" y="5"/>
                </a:lnTo>
                <a:lnTo>
                  <a:pt x="22" y="9"/>
                </a:lnTo>
                <a:lnTo>
                  <a:pt x="23" y="5"/>
                </a:lnTo>
                <a:lnTo>
                  <a:pt x="1"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3" name="Freeform 51"/>
          <p:cNvSpPr>
            <a:spLocks/>
          </p:cNvSpPr>
          <p:nvPr/>
        </p:nvSpPr>
        <p:spPr bwMode="auto">
          <a:xfrm>
            <a:off x="2667000" y="4691063"/>
            <a:ext cx="504825" cy="477837"/>
          </a:xfrm>
          <a:custGeom>
            <a:avLst/>
            <a:gdLst>
              <a:gd name="T0" fmla="*/ 2147483646 w 318"/>
              <a:gd name="T1" fmla="*/ 2147483646 h 301"/>
              <a:gd name="T2" fmla="*/ 2147483646 w 318"/>
              <a:gd name="T3" fmla="*/ 0 h 301"/>
              <a:gd name="T4" fmla="*/ 0 w 318"/>
              <a:gd name="T5" fmla="*/ 2147483646 h 301"/>
              <a:gd name="T6" fmla="*/ 2147483646 w 318"/>
              <a:gd name="T7" fmla="*/ 2147483646 h 301"/>
              <a:gd name="T8" fmla="*/ 2147483646 w 318"/>
              <a:gd name="T9" fmla="*/ 2147483646 h 3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 h="301">
                <a:moveTo>
                  <a:pt x="318" y="300"/>
                </a:moveTo>
                <a:lnTo>
                  <a:pt x="1" y="0"/>
                </a:lnTo>
                <a:lnTo>
                  <a:pt x="0" y="2"/>
                </a:lnTo>
                <a:lnTo>
                  <a:pt x="316" y="301"/>
                </a:lnTo>
                <a:lnTo>
                  <a:pt x="318" y="30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4" name="Freeform 52"/>
          <p:cNvSpPr>
            <a:spLocks/>
          </p:cNvSpPr>
          <p:nvPr/>
        </p:nvSpPr>
        <p:spPr bwMode="auto">
          <a:xfrm>
            <a:off x="3162300" y="5137150"/>
            <a:ext cx="14288" cy="39688"/>
          </a:xfrm>
          <a:custGeom>
            <a:avLst/>
            <a:gdLst>
              <a:gd name="T0" fmla="*/ 2147483646 w 9"/>
              <a:gd name="T1" fmla="*/ 2147483646 h 25"/>
              <a:gd name="T2" fmla="*/ 2147483646 w 9"/>
              <a:gd name="T3" fmla="*/ 2147483646 h 25"/>
              <a:gd name="T4" fmla="*/ 2147483646 w 9"/>
              <a:gd name="T5" fmla="*/ 0 h 25"/>
              <a:gd name="T6" fmla="*/ 0 w 9"/>
              <a:gd name="T7" fmla="*/ 2147483646 h 25"/>
              <a:gd name="T8" fmla="*/ 2147483646 w 9"/>
              <a:gd name="T9" fmla="*/ 2147483646 h 25"/>
              <a:gd name="T10" fmla="*/ 2147483646 w 9"/>
              <a:gd name="T11" fmla="*/ 2147483646 h 25"/>
              <a:gd name="T12" fmla="*/ 2147483646 w 9"/>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5">
                <a:moveTo>
                  <a:pt x="7" y="25"/>
                </a:moveTo>
                <a:lnTo>
                  <a:pt x="9" y="21"/>
                </a:lnTo>
                <a:lnTo>
                  <a:pt x="5" y="0"/>
                </a:lnTo>
                <a:lnTo>
                  <a:pt x="0" y="1"/>
                </a:lnTo>
                <a:lnTo>
                  <a:pt x="5" y="22"/>
                </a:lnTo>
                <a:lnTo>
                  <a:pt x="8" y="20"/>
                </a:lnTo>
                <a:lnTo>
                  <a:pt x="7"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5" name="Freeform 53"/>
          <p:cNvSpPr>
            <a:spLocks/>
          </p:cNvSpPr>
          <p:nvPr/>
        </p:nvSpPr>
        <p:spPr bwMode="auto">
          <a:xfrm>
            <a:off x="3173413" y="5170488"/>
            <a:ext cx="4762" cy="6350"/>
          </a:xfrm>
          <a:custGeom>
            <a:avLst/>
            <a:gdLst>
              <a:gd name="T0" fmla="*/ 0 w 3"/>
              <a:gd name="T1" fmla="*/ 2147483646 h 4"/>
              <a:gd name="T2" fmla="*/ 2147483646 w 3"/>
              <a:gd name="T3" fmla="*/ 2147483646 h 4"/>
              <a:gd name="T4" fmla="*/ 2147483646 w 3"/>
              <a:gd name="T5" fmla="*/ 0 h 4"/>
              <a:gd name="T6" fmla="*/ 0 w 3"/>
              <a:gd name="T7" fmla="*/ 2147483646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4"/>
                </a:moveTo>
                <a:lnTo>
                  <a:pt x="3" y="4"/>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6" name="Freeform 54"/>
          <p:cNvSpPr>
            <a:spLocks/>
          </p:cNvSpPr>
          <p:nvPr/>
        </p:nvSpPr>
        <p:spPr bwMode="auto">
          <a:xfrm>
            <a:off x="3136900" y="5162550"/>
            <a:ext cx="38100" cy="14288"/>
          </a:xfrm>
          <a:custGeom>
            <a:avLst/>
            <a:gdLst>
              <a:gd name="T0" fmla="*/ 2147483646 w 24"/>
              <a:gd name="T1" fmla="*/ 2147483646 h 9"/>
              <a:gd name="T2" fmla="*/ 0 w 24"/>
              <a:gd name="T3" fmla="*/ 2147483646 h 9"/>
              <a:gd name="T4" fmla="*/ 2147483646 w 24"/>
              <a:gd name="T5" fmla="*/ 2147483646 h 9"/>
              <a:gd name="T6" fmla="*/ 2147483646 w 24"/>
              <a:gd name="T7" fmla="*/ 2147483646 h 9"/>
              <a:gd name="T8" fmla="*/ 2147483646 w 24"/>
              <a:gd name="T9" fmla="*/ 0 h 9"/>
              <a:gd name="T10" fmla="*/ 2147483646 w 24"/>
              <a:gd name="T11" fmla="*/ 2147483646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9">
                <a:moveTo>
                  <a:pt x="1" y="2"/>
                </a:moveTo>
                <a:lnTo>
                  <a:pt x="0" y="4"/>
                </a:lnTo>
                <a:lnTo>
                  <a:pt x="23" y="9"/>
                </a:lnTo>
                <a:lnTo>
                  <a:pt x="24" y="4"/>
                </a:lnTo>
                <a:lnTo>
                  <a:pt x="1" y="0"/>
                </a:lnTo>
                <a:lnTo>
                  <a:pt x="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7" name="Freeform 55"/>
          <p:cNvSpPr>
            <a:spLocks/>
          </p:cNvSpPr>
          <p:nvPr/>
        </p:nvSpPr>
        <p:spPr bwMode="auto">
          <a:xfrm>
            <a:off x="3165475" y="4670425"/>
            <a:ext cx="503238" cy="479425"/>
          </a:xfrm>
          <a:custGeom>
            <a:avLst/>
            <a:gdLst>
              <a:gd name="T0" fmla="*/ 2147483646 w 317"/>
              <a:gd name="T1" fmla="*/ 2147483646 h 302"/>
              <a:gd name="T2" fmla="*/ 2147483646 w 317"/>
              <a:gd name="T3" fmla="*/ 0 h 302"/>
              <a:gd name="T4" fmla="*/ 0 w 317"/>
              <a:gd name="T5" fmla="*/ 2147483646 h 302"/>
              <a:gd name="T6" fmla="*/ 2147483646 w 317"/>
              <a:gd name="T7" fmla="*/ 2147483646 h 302"/>
              <a:gd name="T8" fmla="*/ 2147483646 w 317"/>
              <a:gd name="T9" fmla="*/ 2147483646 h 3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 h="302">
                <a:moveTo>
                  <a:pt x="317" y="299"/>
                </a:moveTo>
                <a:lnTo>
                  <a:pt x="2" y="0"/>
                </a:lnTo>
                <a:lnTo>
                  <a:pt x="0" y="3"/>
                </a:lnTo>
                <a:lnTo>
                  <a:pt x="316" y="302"/>
                </a:lnTo>
                <a:lnTo>
                  <a:pt x="317"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8" name="Freeform 56"/>
          <p:cNvSpPr>
            <a:spLocks/>
          </p:cNvSpPr>
          <p:nvPr/>
        </p:nvSpPr>
        <p:spPr bwMode="auto">
          <a:xfrm>
            <a:off x="3660775" y="5116513"/>
            <a:ext cx="15875" cy="38100"/>
          </a:xfrm>
          <a:custGeom>
            <a:avLst/>
            <a:gdLst>
              <a:gd name="T0" fmla="*/ 2147483646 w 10"/>
              <a:gd name="T1" fmla="*/ 2147483646 h 24"/>
              <a:gd name="T2" fmla="*/ 2147483646 w 10"/>
              <a:gd name="T3" fmla="*/ 2147483646 h 24"/>
              <a:gd name="T4" fmla="*/ 2147483646 w 10"/>
              <a:gd name="T5" fmla="*/ 0 h 24"/>
              <a:gd name="T6" fmla="*/ 0 w 10"/>
              <a:gd name="T7" fmla="*/ 2147483646 h 24"/>
              <a:gd name="T8" fmla="*/ 2147483646 w 10"/>
              <a:gd name="T9" fmla="*/ 2147483646 h 24"/>
              <a:gd name="T10" fmla="*/ 2147483646 w 10"/>
              <a:gd name="T11" fmla="*/ 2147483646 h 24"/>
              <a:gd name="T12" fmla="*/ 2147483646 w 10"/>
              <a:gd name="T13" fmla="*/ 214748364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7" y="24"/>
                </a:moveTo>
                <a:lnTo>
                  <a:pt x="10" y="22"/>
                </a:lnTo>
                <a:lnTo>
                  <a:pt x="4" y="0"/>
                </a:lnTo>
                <a:lnTo>
                  <a:pt x="0" y="1"/>
                </a:lnTo>
                <a:lnTo>
                  <a:pt x="5" y="23"/>
                </a:lnTo>
                <a:lnTo>
                  <a:pt x="7" y="19"/>
                </a:lnTo>
                <a:lnTo>
                  <a:pt x="7"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49" name="Freeform 57"/>
          <p:cNvSpPr>
            <a:spLocks/>
          </p:cNvSpPr>
          <p:nvPr/>
        </p:nvSpPr>
        <p:spPr bwMode="auto">
          <a:xfrm>
            <a:off x="3671888" y="5151438"/>
            <a:ext cx="6350" cy="4762"/>
          </a:xfrm>
          <a:custGeom>
            <a:avLst/>
            <a:gdLst>
              <a:gd name="T0" fmla="*/ 0 w 4"/>
              <a:gd name="T1" fmla="*/ 2147483646 h 3"/>
              <a:gd name="T2" fmla="*/ 2147483646 w 4"/>
              <a:gd name="T3" fmla="*/ 2147483646 h 3"/>
              <a:gd name="T4" fmla="*/ 2147483646 w 4"/>
              <a:gd name="T5" fmla="*/ 0 h 3"/>
              <a:gd name="T6" fmla="*/ 0 w 4"/>
              <a:gd name="T7" fmla="*/ 214748364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2"/>
                </a:moveTo>
                <a:lnTo>
                  <a:pt x="4" y="3"/>
                </a:lnTo>
                <a:lnTo>
                  <a:pt x="3"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0" name="Freeform 58"/>
          <p:cNvSpPr>
            <a:spLocks/>
          </p:cNvSpPr>
          <p:nvPr/>
        </p:nvSpPr>
        <p:spPr bwMode="auto">
          <a:xfrm>
            <a:off x="3636963" y="5141913"/>
            <a:ext cx="34925" cy="12700"/>
          </a:xfrm>
          <a:custGeom>
            <a:avLst/>
            <a:gdLst>
              <a:gd name="T0" fmla="*/ 0 w 22"/>
              <a:gd name="T1" fmla="*/ 2147483646 h 8"/>
              <a:gd name="T2" fmla="*/ 0 w 22"/>
              <a:gd name="T3" fmla="*/ 2147483646 h 8"/>
              <a:gd name="T4" fmla="*/ 2147483646 w 22"/>
              <a:gd name="T5" fmla="*/ 2147483646 h 8"/>
              <a:gd name="T6" fmla="*/ 2147483646 w 22"/>
              <a:gd name="T7" fmla="*/ 2147483646 h 8"/>
              <a:gd name="T8" fmla="*/ 2147483646 w 22"/>
              <a:gd name="T9" fmla="*/ 0 h 8"/>
              <a:gd name="T10" fmla="*/ 0 w 22"/>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
                <a:moveTo>
                  <a:pt x="0" y="2"/>
                </a:moveTo>
                <a:lnTo>
                  <a:pt x="0" y="5"/>
                </a:lnTo>
                <a:lnTo>
                  <a:pt x="22" y="8"/>
                </a:lnTo>
                <a:lnTo>
                  <a:pt x="22" y="3"/>
                </a:lnTo>
                <a:lnTo>
                  <a:pt x="1"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1" name="Freeform 59"/>
          <p:cNvSpPr>
            <a:spLocks/>
          </p:cNvSpPr>
          <p:nvPr/>
        </p:nvSpPr>
        <p:spPr bwMode="auto">
          <a:xfrm>
            <a:off x="2763838" y="4692650"/>
            <a:ext cx="504825" cy="476250"/>
          </a:xfrm>
          <a:custGeom>
            <a:avLst/>
            <a:gdLst>
              <a:gd name="T0" fmla="*/ 2147483646 w 318"/>
              <a:gd name="T1" fmla="*/ 2147483646 h 300"/>
              <a:gd name="T2" fmla="*/ 2147483646 w 318"/>
              <a:gd name="T3" fmla="*/ 0 h 300"/>
              <a:gd name="T4" fmla="*/ 0 w 318"/>
              <a:gd name="T5" fmla="*/ 2147483646 h 300"/>
              <a:gd name="T6" fmla="*/ 2147483646 w 318"/>
              <a:gd name="T7" fmla="*/ 2147483646 h 300"/>
              <a:gd name="T8" fmla="*/ 2147483646 w 318"/>
              <a:gd name="T9" fmla="*/ 2147483646 h 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 h="300">
                <a:moveTo>
                  <a:pt x="318" y="299"/>
                </a:moveTo>
                <a:lnTo>
                  <a:pt x="1" y="0"/>
                </a:lnTo>
                <a:lnTo>
                  <a:pt x="0" y="1"/>
                </a:lnTo>
                <a:lnTo>
                  <a:pt x="316" y="300"/>
                </a:lnTo>
                <a:lnTo>
                  <a:pt x="318"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2" name="Freeform 60"/>
          <p:cNvSpPr>
            <a:spLocks/>
          </p:cNvSpPr>
          <p:nvPr/>
        </p:nvSpPr>
        <p:spPr bwMode="auto">
          <a:xfrm>
            <a:off x="3260725" y="5137150"/>
            <a:ext cx="14288" cy="39688"/>
          </a:xfrm>
          <a:custGeom>
            <a:avLst/>
            <a:gdLst>
              <a:gd name="T0" fmla="*/ 2147483646 w 9"/>
              <a:gd name="T1" fmla="*/ 2147483646 h 25"/>
              <a:gd name="T2" fmla="*/ 2147483646 w 9"/>
              <a:gd name="T3" fmla="*/ 2147483646 h 25"/>
              <a:gd name="T4" fmla="*/ 2147483646 w 9"/>
              <a:gd name="T5" fmla="*/ 0 h 25"/>
              <a:gd name="T6" fmla="*/ 0 w 9"/>
              <a:gd name="T7" fmla="*/ 2147483646 h 25"/>
              <a:gd name="T8" fmla="*/ 2147483646 w 9"/>
              <a:gd name="T9" fmla="*/ 2147483646 h 25"/>
              <a:gd name="T10" fmla="*/ 2147483646 w 9"/>
              <a:gd name="T11" fmla="*/ 2147483646 h 25"/>
              <a:gd name="T12" fmla="*/ 2147483646 w 9"/>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5">
                <a:moveTo>
                  <a:pt x="6" y="25"/>
                </a:moveTo>
                <a:lnTo>
                  <a:pt x="9" y="21"/>
                </a:lnTo>
                <a:lnTo>
                  <a:pt x="4" y="0"/>
                </a:lnTo>
                <a:lnTo>
                  <a:pt x="0" y="1"/>
                </a:lnTo>
                <a:lnTo>
                  <a:pt x="4" y="22"/>
                </a:lnTo>
                <a:lnTo>
                  <a:pt x="7" y="20"/>
                </a:lnTo>
                <a:lnTo>
                  <a:pt x="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3" name="Freeform 61"/>
          <p:cNvSpPr>
            <a:spLocks/>
          </p:cNvSpPr>
          <p:nvPr/>
        </p:nvSpPr>
        <p:spPr bwMode="auto">
          <a:xfrm>
            <a:off x="3270250" y="5170488"/>
            <a:ext cx="6350" cy="7937"/>
          </a:xfrm>
          <a:custGeom>
            <a:avLst/>
            <a:gdLst>
              <a:gd name="T0" fmla="*/ 0 w 4"/>
              <a:gd name="T1" fmla="*/ 2147483646 h 5"/>
              <a:gd name="T2" fmla="*/ 2147483646 w 4"/>
              <a:gd name="T3" fmla="*/ 2147483646 h 5"/>
              <a:gd name="T4" fmla="*/ 2147483646 w 4"/>
              <a:gd name="T5" fmla="*/ 0 h 5"/>
              <a:gd name="T6" fmla="*/ 0 w 4"/>
              <a:gd name="T7" fmla="*/ 214748364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4"/>
                </a:moveTo>
                <a:lnTo>
                  <a:pt x="4" y="5"/>
                </a:lnTo>
                <a:lnTo>
                  <a:pt x="3"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4" name="Freeform 62"/>
          <p:cNvSpPr>
            <a:spLocks/>
          </p:cNvSpPr>
          <p:nvPr/>
        </p:nvSpPr>
        <p:spPr bwMode="auto">
          <a:xfrm>
            <a:off x="3235325" y="5162550"/>
            <a:ext cx="36513" cy="14288"/>
          </a:xfrm>
          <a:custGeom>
            <a:avLst/>
            <a:gdLst>
              <a:gd name="T0" fmla="*/ 2147483646 w 23"/>
              <a:gd name="T1" fmla="*/ 2147483646 h 9"/>
              <a:gd name="T2" fmla="*/ 0 w 23"/>
              <a:gd name="T3" fmla="*/ 2147483646 h 9"/>
              <a:gd name="T4" fmla="*/ 2147483646 w 23"/>
              <a:gd name="T5" fmla="*/ 2147483646 h 9"/>
              <a:gd name="T6" fmla="*/ 2147483646 w 23"/>
              <a:gd name="T7" fmla="*/ 2147483646 h 9"/>
              <a:gd name="T8" fmla="*/ 2147483646 w 23"/>
              <a:gd name="T9" fmla="*/ 0 h 9"/>
              <a:gd name="T10" fmla="*/ 2147483646 w 23"/>
              <a:gd name="T11" fmla="*/ 2147483646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9">
                <a:moveTo>
                  <a:pt x="1" y="2"/>
                </a:moveTo>
                <a:lnTo>
                  <a:pt x="0" y="4"/>
                </a:lnTo>
                <a:lnTo>
                  <a:pt x="22" y="9"/>
                </a:lnTo>
                <a:lnTo>
                  <a:pt x="23" y="4"/>
                </a:lnTo>
                <a:lnTo>
                  <a:pt x="1" y="0"/>
                </a:lnTo>
                <a:lnTo>
                  <a:pt x="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5" name="Rectangle 63"/>
          <p:cNvSpPr>
            <a:spLocks noChangeArrowheads="1"/>
          </p:cNvSpPr>
          <p:nvPr/>
        </p:nvSpPr>
        <p:spPr bwMode="auto">
          <a:xfrm>
            <a:off x="3143250" y="4922838"/>
            <a:ext cx="14288" cy="64770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85056" name="Freeform 64"/>
          <p:cNvSpPr>
            <a:spLocks/>
          </p:cNvSpPr>
          <p:nvPr/>
        </p:nvSpPr>
        <p:spPr bwMode="auto">
          <a:xfrm>
            <a:off x="3143250" y="5518150"/>
            <a:ext cx="52388" cy="66675"/>
          </a:xfrm>
          <a:custGeom>
            <a:avLst/>
            <a:gdLst>
              <a:gd name="T0" fmla="*/ 0 w 33"/>
              <a:gd name="T1" fmla="*/ 2147483646 h 42"/>
              <a:gd name="T2" fmla="*/ 2147483646 w 33"/>
              <a:gd name="T3" fmla="*/ 2147483646 h 42"/>
              <a:gd name="T4" fmla="*/ 2147483646 w 33"/>
              <a:gd name="T5" fmla="*/ 2147483646 h 42"/>
              <a:gd name="T6" fmla="*/ 2147483646 w 33"/>
              <a:gd name="T7" fmla="*/ 0 h 42"/>
              <a:gd name="T8" fmla="*/ 0 w 33"/>
              <a:gd name="T9" fmla="*/ 2147483646 h 42"/>
              <a:gd name="T10" fmla="*/ 2147483646 w 33"/>
              <a:gd name="T11" fmla="*/ 2147483646 h 42"/>
              <a:gd name="T12" fmla="*/ 0 w 33"/>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2">
                <a:moveTo>
                  <a:pt x="0" y="42"/>
                </a:moveTo>
                <a:lnTo>
                  <a:pt x="8" y="42"/>
                </a:lnTo>
                <a:lnTo>
                  <a:pt x="33" y="4"/>
                </a:lnTo>
                <a:lnTo>
                  <a:pt x="25" y="0"/>
                </a:lnTo>
                <a:lnTo>
                  <a:pt x="0" y="37"/>
                </a:lnTo>
                <a:lnTo>
                  <a:pt x="8" y="37"/>
                </a:lnTo>
                <a:lnTo>
                  <a:pt x="0"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7" name="Freeform 65"/>
          <p:cNvSpPr>
            <a:spLocks/>
          </p:cNvSpPr>
          <p:nvPr/>
        </p:nvSpPr>
        <p:spPr bwMode="auto">
          <a:xfrm>
            <a:off x="3143250" y="5584825"/>
            <a:ext cx="12700" cy="9525"/>
          </a:xfrm>
          <a:custGeom>
            <a:avLst/>
            <a:gdLst>
              <a:gd name="T0" fmla="*/ 0 w 8"/>
              <a:gd name="T1" fmla="*/ 0 h 6"/>
              <a:gd name="T2" fmla="*/ 2147483646 w 8"/>
              <a:gd name="T3" fmla="*/ 2147483646 h 6"/>
              <a:gd name="T4" fmla="*/ 2147483646 w 8"/>
              <a:gd name="T5" fmla="*/ 0 h 6"/>
              <a:gd name="T6" fmla="*/ 0 w 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6">
                <a:moveTo>
                  <a:pt x="0" y="0"/>
                </a:moveTo>
                <a:lnTo>
                  <a:pt x="4" y="6"/>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5058" name="Freeform 66"/>
          <p:cNvSpPr>
            <a:spLocks/>
          </p:cNvSpPr>
          <p:nvPr/>
        </p:nvSpPr>
        <p:spPr bwMode="auto">
          <a:xfrm>
            <a:off x="3105150" y="5518150"/>
            <a:ext cx="50800" cy="66675"/>
          </a:xfrm>
          <a:custGeom>
            <a:avLst/>
            <a:gdLst>
              <a:gd name="T0" fmla="*/ 2147483646 w 32"/>
              <a:gd name="T1" fmla="*/ 2147483646 h 42"/>
              <a:gd name="T2" fmla="*/ 0 w 32"/>
              <a:gd name="T3" fmla="*/ 2147483646 h 42"/>
              <a:gd name="T4" fmla="*/ 2147483646 w 32"/>
              <a:gd name="T5" fmla="*/ 2147483646 h 42"/>
              <a:gd name="T6" fmla="*/ 2147483646 w 32"/>
              <a:gd name="T7" fmla="*/ 2147483646 h 42"/>
              <a:gd name="T8" fmla="*/ 2147483646 w 32"/>
              <a:gd name="T9" fmla="*/ 0 h 42"/>
              <a:gd name="T10" fmla="*/ 2147483646 w 32"/>
              <a:gd name="T11" fmla="*/ 2147483646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42">
                <a:moveTo>
                  <a:pt x="4" y="2"/>
                </a:moveTo>
                <a:lnTo>
                  <a:pt x="0" y="4"/>
                </a:lnTo>
                <a:lnTo>
                  <a:pt x="24" y="42"/>
                </a:lnTo>
                <a:lnTo>
                  <a:pt x="32" y="37"/>
                </a:lnTo>
                <a:lnTo>
                  <a:pt x="8" y="0"/>
                </a:lnTo>
                <a:lnTo>
                  <a:pt x="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225347" name="Group 67"/>
          <p:cNvGrpSpPr>
            <a:grpSpLocks/>
          </p:cNvGrpSpPr>
          <p:nvPr/>
        </p:nvGrpSpPr>
        <p:grpSpPr bwMode="auto">
          <a:xfrm>
            <a:off x="3124200" y="3962400"/>
            <a:ext cx="3733800" cy="1219200"/>
            <a:chOff x="1968" y="2496"/>
            <a:chExt cx="2352" cy="768"/>
          </a:xfrm>
        </p:grpSpPr>
        <p:grpSp>
          <p:nvGrpSpPr>
            <p:cNvPr id="85062" name="Group 68"/>
            <p:cNvGrpSpPr>
              <a:grpSpLocks/>
            </p:cNvGrpSpPr>
            <p:nvPr/>
          </p:nvGrpSpPr>
          <p:grpSpPr bwMode="auto">
            <a:xfrm>
              <a:off x="1968" y="2496"/>
              <a:ext cx="2352" cy="768"/>
              <a:chOff x="1968" y="2496"/>
              <a:chExt cx="2352" cy="768"/>
            </a:xfrm>
          </p:grpSpPr>
          <p:sp>
            <p:nvSpPr>
              <p:cNvPr id="85065" name="Line 69"/>
              <p:cNvSpPr>
                <a:spLocks noChangeShapeType="1"/>
              </p:cNvSpPr>
              <p:nvPr/>
            </p:nvSpPr>
            <p:spPr bwMode="auto">
              <a:xfrm>
                <a:off x="1968" y="2496"/>
                <a:ext cx="0" cy="72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5066" name="Line 70"/>
              <p:cNvSpPr>
                <a:spLocks noChangeShapeType="1"/>
              </p:cNvSpPr>
              <p:nvPr/>
            </p:nvSpPr>
            <p:spPr bwMode="auto">
              <a:xfrm>
                <a:off x="4320" y="2544"/>
                <a:ext cx="0" cy="72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85063" name="Text Box 71"/>
            <p:cNvSpPr txBox="1">
              <a:spLocks noChangeArrowheads="1"/>
            </p:cNvSpPr>
            <p:nvPr/>
          </p:nvSpPr>
          <p:spPr bwMode="auto">
            <a:xfrm>
              <a:off x="2006" y="2522"/>
              <a:ext cx="92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imes New Roman" panose="02020603050405020304" pitchFamily="18" charset="0"/>
                </a:rPr>
                <a:t>magnetna</a:t>
              </a:r>
            </a:p>
            <a:p>
              <a:pPr eaLnBrk="1" hangingPunct="1">
                <a:spcBef>
                  <a:spcPct val="0"/>
                </a:spcBef>
                <a:buFontTx/>
                <a:buNone/>
              </a:pPr>
              <a:r>
                <a:rPr lang="sl-SI" altLang="sl-SI" sz="2400" b="1">
                  <a:latin typeface="Times New Roman" panose="02020603050405020304" pitchFamily="18" charset="0"/>
                </a:rPr>
                <a:t>sila</a:t>
              </a:r>
            </a:p>
          </p:txBody>
        </p:sp>
        <p:sp>
          <p:nvSpPr>
            <p:cNvPr id="85064" name="Text Box 72"/>
            <p:cNvSpPr txBox="1">
              <a:spLocks noChangeArrowheads="1"/>
            </p:cNvSpPr>
            <p:nvPr/>
          </p:nvSpPr>
          <p:spPr bwMode="auto">
            <a:xfrm>
              <a:off x="3216" y="2544"/>
              <a:ext cx="98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imes New Roman" panose="02020603050405020304" pitchFamily="18" charset="0"/>
                </a:rPr>
                <a:t>sila</a:t>
              </a:r>
            </a:p>
            <a:p>
              <a:pPr eaLnBrk="1" hangingPunct="1">
                <a:spcBef>
                  <a:spcPct val="0"/>
                </a:spcBef>
                <a:buFontTx/>
                <a:buNone/>
              </a:pPr>
              <a:r>
                <a:rPr lang="sl-SI" altLang="sl-SI" sz="2400" b="1">
                  <a:latin typeface="Times New Roman" panose="02020603050405020304" pitchFamily="18" charset="0"/>
                </a:rPr>
                <a:t>gravitacije</a:t>
              </a:r>
            </a:p>
          </p:txBody>
        </p:sp>
      </p:grpSp>
      <p:pic>
        <p:nvPicPr>
          <p:cNvPr id="85060"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61"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411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47"/>
                                        </p:tgtEl>
                                        <p:attrNameLst>
                                          <p:attrName>style.visibility</p:attrName>
                                        </p:attrNameLst>
                                      </p:cBhvr>
                                      <p:to>
                                        <p:strVal val="visible"/>
                                      </p:to>
                                    </p:set>
                                    <p:animEffect transition="in" filter="dissolve">
                                      <p:cBhvr>
                                        <p:cTn id="7" dur="500"/>
                                        <p:tgtEl>
                                          <p:spTgt spid="225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284"/>
                                        </p:tgtEl>
                                        <p:attrNameLst>
                                          <p:attrName>style.visibility</p:attrName>
                                        </p:attrNameLst>
                                      </p:cBhvr>
                                      <p:to>
                                        <p:strVal val="visible"/>
                                      </p:to>
                                    </p:set>
                                    <p:animEffect transition="in" filter="dissolve">
                                      <p:cBhvr>
                                        <p:cTn id="12" dur="500"/>
                                        <p:tgtEl>
                                          <p:spTgt spid="225284"/>
                                        </p:tgtEl>
                                      </p:cBhvr>
                                    </p:animEffect>
                                  </p:childTnLst>
                                  <p:subTnLst>
                                    <p:set>
                                      <p:cBhvr override="childStyle">
                                        <p:cTn dur="1" fill="hold" display="0" masterRel="nextClick" afterEffect="1"/>
                                        <p:tgtEl>
                                          <p:spTgt spid="22528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484438" y="976313"/>
            <a:ext cx="4030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a:latin typeface="Arial" panose="020B0604020202020204" pitchFamily="34" charset="0"/>
              </a:rPr>
              <a:t>Kibblova tehtnica</a:t>
            </a:r>
          </a:p>
        </p:txBody>
      </p:sp>
      <p:grpSp>
        <p:nvGrpSpPr>
          <p:cNvPr id="87043" name="Group 3"/>
          <p:cNvGrpSpPr>
            <a:grpSpLocks/>
          </p:cNvGrpSpPr>
          <p:nvPr/>
        </p:nvGrpSpPr>
        <p:grpSpPr bwMode="auto">
          <a:xfrm>
            <a:off x="1143000" y="1905000"/>
            <a:ext cx="6553200" cy="4114800"/>
            <a:chOff x="4560" y="1488"/>
            <a:chExt cx="3600" cy="2352"/>
          </a:xfrm>
        </p:grpSpPr>
        <p:sp>
          <p:nvSpPr>
            <p:cNvPr id="87050" name="Rectangle 4"/>
            <p:cNvSpPr>
              <a:spLocks noChangeArrowheads="1"/>
            </p:cNvSpPr>
            <p:nvPr/>
          </p:nvSpPr>
          <p:spPr bwMode="auto">
            <a:xfrm>
              <a:off x="4560" y="1488"/>
              <a:ext cx="3600" cy="23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87051" name="Object 5"/>
            <p:cNvGraphicFramePr>
              <a:graphicFrameLocks noChangeAspect="1"/>
            </p:cNvGraphicFramePr>
            <p:nvPr/>
          </p:nvGraphicFramePr>
          <p:xfrm>
            <a:off x="4704" y="1632"/>
            <a:ext cx="3360" cy="2064"/>
          </p:xfrm>
          <a:graphic>
            <a:graphicData uri="http://schemas.openxmlformats.org/presentationml/2006/ole">
              <mc:AlternateContent xmlns:mc="http://schemas.openxmlformats.org/markup-compatibility/2006">
                <mc:Choice xmlns:v="urn:schemas-microsoft-com:vml" Requires="v">
                  <p:oleObj r:id="rId3" imgW="9525" imgH="9525" progId="CorelDRAW.Graphic.10">
                    <p:embed/>
                  </p:oleObj>
                </mc:Choice>
                <mc:Fallback>
                  <p:oleObj r:id="rId3" imgW="9525" imgH="9525" progId="CorelDRAW.Graphic.10">
                    <p:embed/>
                    <p:pic>
                      <p:nvPicPr>
                        <p:cNvPr id="8705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 y="1632"/>
                          <a:ext cx="3360" cy="206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27334" name="Group 6"/>
          <p:cNvGrpSpPr>
            <a:grpSpLocks/>
          </p:cNvGrpSpPr>
          <p:nvPr/>
        </p:nvGrpSpPr>
        <p:grpSpPr bwMode="auto">
          <a:xfrm>
            <a:off x="3352800" y="4191000"/>
            <a:ext cx="990600" cy="1219200"/>
            <a:chOff x="2160" y="2352"/>
            <a:chExt cx="624" cy="768"/>
          </a:xfrm>
        </p:grpSpPr>
        <p:sp>
          <p:nvSpPr>
            <p:cNvPr id="87048" name="Line 7"/>
            <p:cNvSpPr>
              <a:spLocks noChangeShapeType="1"/>
            </p:cNvSpPr>
            <p:nvPr/>
          </p:nvSpPr>
          <p:spPr bwMode="auto">
            <a:xfrm>
              <a:off x="2160" y="2352"/>
              <a:ext cx="0" cy="768"/>
            </a:xfrm>
            <a:prstGeom prst="line">
              <a:avLst/>
            </a:prstGeom>
            <a:noFill/>
            <a:ln w="5715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7049" name="Text Box 8"/>
            <p:cNvSpPr txBox="1">
              <a:spLocks noChangeArrowheads="1"/>
            </p:cNvSpPr>
            <p:nvPr/>
          </p:nvSpPr>
          <p:spPr bwMode="auto">
            <a:xfrm>
              <a:off x="2208" y="2544"/>
              <a:ext cx="576"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sz="3600" b="1" i="1">
                  <a:solidFill>
                    <a:srgbClr val="FF9900"/>
                  </a:solidFill>
                  <a:latin typeface="Times New Roman" panose="02020603050405020304" pitchFamily="18" charset="0"/>
                </a:rPr>
                <a:t>v</a:t>
              </a:r>
            </a:p>
          </p:txBody>
        </p:sp>
      </p:grpSp>
      <p:sp>
        <p:nvSpPr>
          <p:cNvPr id="227337" name="Text Box 9"/>
          <p:cNvSpPr txBox="1">
            <a:spLocks noChangeArrowheads="1"/>
          </p:cNvSpPr>
          <p:nvPr/>
        </p:nvSpPr>
        <p:spPr bwMode="auto">
          <a:xfrm>
            <a:off x="4191000" y="5257800"/>
            <a:ext cx="2057400" cy="1260475"/>
          </a:xfrm>
          <a:prstGeom prst="rect">
            <a:avLst/>
          </a:prstGeom>
          <a:solidFill>
            <a:srgbClr val="FF99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i="1">
                <a:latin typeface="Times New Roman" panose="02020603050405020304" pitchFamily="18" charset="0"/>
              </a:rPr>
              <a:t>U </a:t>
            </a:r>
            <a:r>
              <a:rPr lang="sl-SI" altLang="sl-SI" sz="3600" b="1">
                <a:latin typeface="Times New Roman" panose="02020603050405020304" pitchFamily="18" charset="0"/>
              </a:rPr>
              <a:t>= </a:t>
            </a:r>
            <a:r>
              <a:rPr lang="sl-SI" altLang="sl-SI" sz="3600" b="1" i="1">
                <a:latin typeface="Times New Roman" panose="02020603050405020304" pitchFamily="18" charset="0"/>
              </a:rPr>
              <a:t>B l v</a:t>
            </a:r>
          </a:p>
          <a:p>
            <a:pPr eaLnBrk="1" hangingPunct="1">
              <a:spcBef>
                <a:spcPct val="0"/>
              </a:spcBef>
              <a:buFontTx/>
              <a:buNone/>
            </a:pPr>
            <a:r>
              <a:rPr lang="sl-SI" altLang="sl-SI" sz="1000" i="1">
                <a:latin typeface="Times New Roman" panose="02020603050405020304" pitchFamily="18" charset="0"/>
              </a:rPr>
              <a:t>U</a:t>
            </a:r>
            <a:r>
              <a:rPr lang="sl-SI" altLang="sl-SI" sz="1000">
                <a:latin typeface="Times New Roman" panose="02020603050405020304" pitchFamily="18" charset="0"/>
              </a:rPr>
              <a:t> –inducirana  napetost zanki</a:t>
            </a:r>
          </a:p>
          <a:p>
            <a:pPr eaLnBrk="1" hangingPunct="1">
              <a:spcBef>
                <a:spcPct val="0"/>
              </a:spcBef>
              <a:buFontTx/>
              <a:buNone/>
            </a:pPr>
            <a:r>
              <a:rPr lang="sl-SI" altLang="sl-SI" sz="1000" i="1">
                <a:latin typeface="Times New Roman" panose="02020603050405020304" pitchFamily="18" charset="0"/>
              </a:rPr>
              <a:t>B</a:t>
            </a:r>
            <a:r>
              <a:rPr lang="sl-SI" altLang="sl-SI" sz="1000">
                <a:latin typeface="Times New Roman" panose="02020603050405020304" pitchFamily="18" charset="0"/>
              </a:rPr>
              <a:t> – gostota magnetnega pretoka</a:t>
            </a:r>
          </a:p>
          <a:p>
            <a:pPr eaLnBrk="1" hangingPunct="1">
              <a:spcBef>
                <a:spcPct val="0"/>
              </a:spcBef>
              <a:buFontTx/>
              <a:buNone/>
            </a:pPr>
            <a:r>
              <a:rPr lang="sl-SI" altLang="sl-SI" sz="1000" i="1">
                <a:latin typeface="Times New Roman" panose="02020603050405020304" pitchFamily="18" charset="0"/>
              </a:rPr>
              <a:t>l </a:t>
            </a:r>
            <a:r>
              <a:rPr lang="sl-SI" altLang="sl-SI" sz="1000">
                <a:latin typeface="Times New Roman" panose="02020603050405020304" pitchFamily="18" charset="0"/>
              </a:rPr>
              <a:t>– dolžina zanke</a:t>
            </a:r>
          </a:p>
          <a:p>
            <a:pPr eaLnBrk="1" hangingPunct="1">
              <a:spcBef>
                <a:spcPct val="0"/>
              </a:spcBef>
              <a:buFontTx/>
              <a:buNone/>
            </a:pPr>
            <a:r>
              <a:rPr lang="sl-SI" altLang="sl-SI" sz="1000" i="1">
                <a:latin typeface="Times New Roman" panose="02020603050405020304" pitchFamily="18" charset="0"/>
              </a:rPr>
              <a:t>v</a:t>
            </a:r>
            <a:r>
              <a:rPr lang="sl-SI" altLang="sl-SI" sz="1000">
                <a:latin typeface="Times New Roman" panose="02020603050405020304" pitchFamily="18" charset="0"/>
              </a:rPr>
              <a:t> – hitrost  premika zanke</a:t>
            </a:r>
            <a:endParaRPr lang="sl-SI" altLang="sl-SI" sz="3600" b="1">
              <a:latin typeface="Times New Roman" panose="02020603050405020304" pitchFamily="18" charset="0"/>
            </a:endParaRPr>
          </a:p>
        </p:txBody>
      </p:sp>
      <p:pic>
        <p:nvPicPr>
          <p:cNvPr id="87046"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951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7334"/>
                                        </p:tgtEl>
                                        <p:attrNameLst>
                                          <p:attrName>style.visibility</p:attrName>
                                        </p:attrNameLst>
                                      </p:cBhvr>
                                      <p:to>
                                        <p:strVal val="visible"/>
                                      </p:to>
                                    </p:set>
                                    <p:animEffect transition="in" filter="dissolve">
                                      <p:cBhvr>
                                        <p:cTn id="7" dur="500"/>
                                        <p:tgtEl>
                                          <p:spTgt spid="227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7337"/>
                                        </p:tgtEl>
                                        <p:attrNameLst>
                                          <p:attrName>style.visibility</p:attrName>
                                        </p:attrNameLst>
                                      </p:cBhvr>
                                      <p:to>
                                        <p:strVal val="visible"/>
                                      </p:to>
                                    </p:set>
                                    <p:animEffect transition="in" filter="dissolve">
                                      <p:cBhvr>
                                        <p:cTn id="12"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7"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533400" y="1143000"/>
            <a:ext cx="22574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i="1">
                <a:latin typeface="Times New Roman" panose="02020603050405020304" pitchFamily="18" charset="0"/>
              </a:rPr>
              <a:t>P</a:t>
            </a:r>
            <a:r>
              <a:rPr lang="sl-SI" altLang="sl-SI" sz="3600" b="1" baseline="-25000">
                <a:latin typeface="Times New Roman" panose="02020603050405020304" pitchFamily="18" charset="0"/>
              </a:rPr>
              <a:t>ele </a:t>
            </a:r>
            <a:r>
              <a:rPr lang="sl-SI" altLang="sl-SI" sz="3600" b="1">
                <a:latin typeface="Times New Roman" panose="02020603050405020304" pitchFamily="18" charset="0"/>
              </a:rPr>
              <a:t>= </a:t>
            </a:r>
            <a:r>
              <a:rPr lang="sl-SI" altLang="sl-SI" sz="3600" b="1" i="1">
                <a:latin typeface="Times New Roman" panose="02020603050405020304" pitchFamily="18" charset="0"/>
              </a:rPr>
              <a:t>P</a:t>
            </a:r>
            <a:r>
              <a:rPr lang="sl-SI" altLang="sl-SI" sz="3600" b="1" baseline="-25000">
                <a:latin typeface="Times New Roman" panose="02020603050405020304" pitchFamily="18" charset="0"/>
              </a:rPr>
              <a:t>meh</a:t>
            </a:r>
          </a:p>
          <a:p>
            <a:pPr eaLnBrk="1" hangingPunct="1">
              <a:spcBef>
                <a:spcPct val="0"/>
              </a:spcBef>
              <a:buFontTx/>
              <a:buNone/>
            </a:pPr>
            <a:endParaRPr lang="sl-SI" altLang="sl-SI" sz="3600" baseline="-25000">
              <a:latin typeface="Times New Roman" panose="02020603050405020304" pitchFamily="18" charset="0"/>
            </a:endParaRPr>
          </a:p>
          <a:p>
            <a:pPr eaLnBrk="1" hangingPunct="1">
              <a:spcBef>
                <a:spcPct val="0"/>
              </a:spcBef>
              <a:buFontTx/>
              <a:buNone/>
            </a:pPr>
            <a:endParaRPr lang="sl-SI" altLang="sl-SI" sz="3600" baseline="-25000">
              <a:latin typeface="Times New Roman" panose="02020603050405020304" pitchFamily="18" charset="0"/>
            </a:endParaRPr>
          </a:p>
          <a:p>
            <a:pPr eaLnBrk="1" hangingPunct="1">
              <a:spcBef>
                <a:spcPct val="0"/>
              </a:spcBef>
              <a:buFontTx/>
              <a:buNone/>
            </a:pPr>
            <a:r>
              <a:rPr lang="sl-SI" altLang="sl-SI" sz="3600" i="1">
                <a:latin typeface="Times New Roman" panose="02020603050405020304" pitchFamily="18" charset="0"/>
              </a:rPr>
              <a:t>U I</a:t>
            </a:r>
            <a:r>
              <a:rPr lang="sl-SI" altLang="sl-SI" sz="3600">
                <a:latin typeface="Times New Roman" panose="02020603050405020304" pitchFamily="18" charset="0"/>
              </a:rPr>
              <a:t> = </a:t>
            </a:r>
            <a:r>
              <a:rPr lang="sl-SI" altLang="sl-SI" sz="3600" i="1">
                <a:latin typeface="Times New Roman" panose="02020603050405020304" pitchFamily="18" charset="0"/>
              </a:rPr>
              <a:t>m </a:t>
            </a:r>
            <a:r>
              <a:rPr lang="sl-SI" altLang="sl-SI" sz="3600">
                <a:latin typeface="Times New Roman" panose="02020603050405020304" pitchFamily="18" charset="0"/>
              </a:rPr>
              <a:t>g </a:t>
            </a:r>
            <a:r>
              <a:rPr lang="sl-SI" altLang="sl-SI" sz="3600" i="1">
                <a:latin typeface="Times New Roman" panose="02020603050405020304" pitchFamily="18" charset="0"/>
              </a:rPr>
              <a:t>v</a:t>
            </a:r>
          </a:p>
          <a:p>
            <a:pPr eaLnBrk="1" hangingPunct="1">
              <a:spcBef>
                <a:spcPct val="0"/>
              </a:spcBef>
              <a:buFontTx/>
              <a:buNone/>
            </a:pPr>
            <a:r>
              <a:rPr lang="sl-SI" altLang="sl-SI" sz="1000" i="1">
                <a:latin typeface="Times New Roman" panose="02020603050405020304" pitchFamily="18" charset="0"/>
              </a:rPr>
              <a:t>U</a:t>
            </a:r>
            <a:r>
              <a:rPr lang="sl-SI" altLang="sl-SI" sz="1000">
                <a:latin typeface="Times New Roman" panose="02020603050405020304" pitchFamily="18" charset="0"/>
              </a:rPr>
              <a:t> –inducirana  napetost v zanki</a:t>
            </a:r>
          </a:p>
          <a:p>
            <a:pPr eaLnBrk="1" hangingPunct="1">
              <a:spcBef>
                <a:spcPct val="0"/>
              </a:spcBef>
              <a:buFontTx/>
              <a:buNone/>
            </a:pPr>
            <a:r>
              <a:rPr lang="sl-SI" altLang="sl-SI" sz="1000" i="1">
                <a:latin typeface="Times New Roman" panose="02020603050405020304" pitchFamily="18" charset="0"/>
              </a:rPr>
              <a:t>I</a:t>
            </a:r>
            <a:r>
              <a:rPr lang="sl-SI" altLang="sl-SI" sz="1000">
                <a:latin typeface="Times New Roman" panose="02020603050405020304" pitchFamily="18" charset="0"/>
              </a:rPr>
              <a:t> – tok v zanki</a:t>
            </a:r>
          </a:p>
          <a:p>
            <a:pPr eaLnBrk="1" hangingPunct="1">
              <a:spcBef>
                <a:spcPct val="0"/>
              </a:spcBef>
              <a:buFontTx/>
              <a:buNone/>
            </a:pPr>
            <a:r>
              <a:rPr lang="sl-SI" altLang="sl-SI" sz="1000" i="1">
                <a:latin typeface="Times New Roman" panose="02020603050405020304" pitchFamily="18" charset="0"/>
              </a:rPr>
              <a:t>v</a:t>
            </a:r>
            <a:r>
              <a:rPr lang="sl-SI" altLang="sl-SI" sz="1000">
                <a:latin typeface="Times New Roman" panose="02020603050405020304" pitchFamily="18" charset="0"/>
              </a:rPr>
              <a:t> – hitrost premikanja zanke</a:t>
            </a:r>
          </a:p>
          <a:p>
            <a:pPr eaLnBrk="1" hangingPunct="1">
              <a:spcBef>
                <a:spcPct val="0"/>
              </a:spcBef>
              <a:buFontTx/>
              <a:buNone/>
            </a:pPr>
            <a:r>
              <a:rPr lang="sl-SI" altLang="sl-SI" sz="1000" i="1">
                <a:latin typeface="Times New Roman" panose="02020603050405020304" pitchFamily="18" charset="0"/>
              </a:rPr>
              <a:t>g</a:t>
            </a:r>
            <a:r>
              <a:rPr lang="sl-SI" altLang="sl-SI" sz="1000">
                <a:latin typeface="Times New Roman" panose="02020603050405020304" pitchFamily="18" charset="0"/>
              </a:rPr>
              <a:t> – gravitacijski pospešek</a:t>
            </a:r>
          </a:p>
        </p:txBody>
      </p:sp>
      <p:graphicFrame>
        <p:nvGraphicFramePr>
          <p:cNvPr id="229379" name="Object 3"/>
          <p:cNvGraphicFramePr>
            <a:graphicFrameLocks noChangeAspect="1"/>
          </p:cNvGraphicFramePr>
          <p:nvPr/>
        </p:nvGraphicFramePr>
        <p:xfrm>
          <a:off x="3492500" y="1628775"/>
          <a:ext cx="1600200" cy="1265238"/>
        </p:xfrm>
        <a:graphic>
          <a:graphicData uri="http://schemas.openxmlformats.org/presentationml/2006/ole">
            <mc:AlternateContent xmlns:mc="http://schemas.openxmlformats.org/markup-compatibility/2006">
              <mc:Choice xmlns:v="urn:schemas-microsoft-com:vml" Requires="v">
                <p:oleObj name="Equation" r:id="rId3" imgW="545863" imgH="431613" progId="Equation.3">
                  <p:embed/>
                </p:oleObj>
              </mc:Choice>
              <mc:Fallback>
                <p:oleObj name="Equation" r:id="rId3" imgW="545863" imgH="431613" progId="Equation.3">
                  <p:embed/>
                  <p:pic>
                    <p:nvPicPr>
                      <p:cNvPr id="2293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628775"/>
                        <a:ext cx="1600200" cy="12652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9380" name="Text Box 4"/>
          <p:cNvSpPr txBox="1">
            <a:spLocks noChangeArrowheads="1"/>
          </p:cNvSpPr>
          <p:nvPr/>
        </p:nvSpPr>
        <p:spPr bwMode="auto">
          <a:xfrm>
            <a:off x="3419475" y="4508500"/>
            <a:ext cx="4038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600" i="1">
                <a:latin typeface="Times New Roman" panose="02020603050405020304" pitchFamily="18" charset="0"/>
              </a:rPr>
              <a:t>g</a:t>
            </a:r>
            <a:r>
              <a:rPr lang="sl-SI" altLang="sl-SI" sz="1600">
                <a:latin typeface="Times New Roman" panose="02020603050405020304" pitchFamily="18" charset="0"/>
              </a:rPr>
              <a:t> - gravitacijski pospešek</a:t>
            </a:r>
          </a:p>
          <a:p>
            <a:pPr eaLnBrk="1" hangingPunct="1">
              <a:spcBef>
                <a:spcPct val="0"/>
              </a:spcBef>
              <a:buFontTx/>
              <a:buNone/>
            </a:pPr>
            <a:r>
              <a:rPr lang="sl-SI" altLang="sl-SI" sz="1600" i="1">
                <a:latin typeface="Times New Roman" panose="02020603050405020304" pitchFamily="18" charset="0"/>
              </a:rPr>
              <a:t>C</a:t>
            </a:r>
            <a:r>
              <a:rPr lang="sl-SI" altLang="sl-SI" sz="1600">
                <a:latin typeface="Times New Roman" panose="02020603050405020304" pitchFamily="18" charset="0"/>
              </a:rPr>
              <a:t> - konstante</a:t>
            </a:r>
          </a:p>
          <a:p>
            <a:pPr eaLnBrk="1" hangingPunct="1">
              <a:spcBef>
                <a:spcPct val="0"/>
              </a:spcBef>
              <a:buFontTx/>
              <a:buNone/>
            </a:pPr>
            <a:r>
              <a:rPr lang="sl-SI" altLang="sl-SI" sz="1600" i="1">
                <a:latin typeface="Times New Roman" panose="02020603050405020304" pitchFamily="18" charset="0"/>
                <a:cs typeface="Times New Roman" panose="02020603050405020304" pitchFamily="18" charset="0"/>
              </a:rPr>
              <a:t>v</a:t>
            </a:r>
            <a:r>
              <a:rPr lang="sl-SI" altLang="sl-SI" sz="1600">
                <a:latin typeface="Times New Roman" panose="02020603050405020304" pitchFamily="18" charset="0"/>
                <a:cs typeface="Times New Roman" panose="02020603050405020304" pitchFamily="18" charset="0"/>
              </a:rPr>
              <a:t> </a:t>
            </a:r>
            <a:r>
              <a:rPr lang="sl-SI" altLang="sl-SI" sz="1600">
                <a:latin typeface="Times New Roman" panose="02020603050405020304" pitchFamily="18" charset="0"/>
              </a:rPr>
              <a:t>– hitrost</a:t>
            </a:r>
          </a:p>
          <a:p>
            <a:pPr eaLnBrk="1" hangingPunct="1">
              <a:spcBef>
                <a:spcPct val="0"/>
              </a:spcBef>
              <a:buFontTx/>
              <a:buNone/>
            </a:pPr>
            <a:r>
              <a:rPr lang="sl-SI" altLang="sl-SI" sz="1600" i="1">
                <a:latin typeface="Times New Roman" panose="02020603050405020304" pitchFamily="18" charset="0"/>
              </a:rPr>
              <a:t>h</a:t>
            </a:r>
            <a:r>
              <a:rPr lang="sl-SI" altLang="sl-SI" sz="1600">
                <a:latin typeface="Times New Roman" panose="02020603050405020304" pitchFamily="18" charset="0"/>
              </a:rPr>
              <a:t> - </a:t>
            </a:r>
            <a:r>
              <a:rPr lang="sl-SI" altLang="sl-SI" sz="1600">
                <a:latin typeface="Times New Roman" panose="02020603050405020304" pitchFamily="18" charset="0"/>
                <a:cs typeface="Times New Roman" panose="02020603050405020304" pitchFamily="18" charset="0"/>
              </a:rPr>
              <a:t>Planckov</a:t>
            </a:r>
            <a:r>
              <a:rPr lang="sl-SI" altLang="sl-SI" sz="1600">
                <a:latin typeface="Times New Roman" panose="02020603050405020304" pitchFamily="18" charset="0"/>
              </a:rPr>
              <a:t>a</a:t>
            </a:r>
            <a:r>
              <a:rPr lang="sl-SI" altLang="sl-SI" sz="1600">
                <a:latin typeface="Times New Roman" panose="02020603050405020304" pitchFamily="18" charset="0"/>
                <a:cs typeface="Times New Roman" panose="02020603050405020304" pitchFamily="18" charset="0"/>
              </a:rPr>
              <a:t> konstant</a:t>
            </a:r>
            <a:r>
              <a:rPr lang="sl-SI" altLang="sl-SI" sz="1600">
                <a:latin typeface="Times New Roman" panose="02020603050405020304" pitchFamily="18" charset="0"/>
              </a:rPr>
              <a:t>a </a:t>
            </a:r>
          </a:p>
          <a:p>
            <a:pPr eaLnBrk="1" hangingPunct="1">
              <a:spcBef>
                <a:spcPct val="0"/>
              </a:spcBef>
              <a:buFontTx/>
              <a:buNone/>
            </a:pPr>
            <a:r>
              <a:rPr lang="sl-SI" altLang="sl-SI" sz="1600" i="1">
                <a:latin typeface="Times New Roman" panose="02020603050405020304" pitchFamily="18" charset="0"/>
              </a:rPr>
              <a:t>f</a:t>
            </a:r>
            <a:r>
              <a:rPr lang="sl-SI" altLang="sl-SI" sz="1600" baseline="-25000">
                <a:latin typeface="Times New Roman" panose="02020603050405020304" pitchFamily="18" charset="0"/>
              </a:rPr>
              <a:t>J</a:t>
            </a:r>
            <a:r>
              <a:rPr lang="sl-SI" altLang="sl-SI" sz="1600">
                <a:latin typeface="Times New Roman" panose="02020603050405020304" pitchFamily="18" charset="0"/>
              </a:rPr>
              <a:t> – frekvenca Josephsonovega spoja</a:t>
            </a:r>
          </a:p>
        </p:txBody>
      </p:sp>
      <p:graphicFrame>
        <p:nvGraphicFramePr>
          <p:cNvPr id="229381" name="Object 5"/>
          <p:cNvGraphicFramePr>
            <a:graphicFrameLocks noChangeAspect="1"/>
          </p:cNvGraphicFramePr>
          <p:nvPr/>
        </p:nvGraphicFramePr>
        <p:xfrm>
          <a:off x="3419475" y="3141663"/>
          <a:ext cx="2106613" cy="1306512"/>
        </p:xfrm>
        <a:graphic>
          <a:graphicData uri="http://schemas.openxmlformats.org/presentationml/2006/ole">
            <mc:AlternateContent xmlns:mc="http://schemas.openxmlformats.org/markup-compatibility/2006">
              <mc:Choice xmlns:v="urn:schemas-microsoft-com:vml" Requires="v">
                <p:oleObj name="Equation" r:id="rId5" imgW="736600" imgH="457200" progId="Equation.3">
                  <p:embed/>
                </p:oleObj>
              </mc:Choice>
              <mc:Fallback>
                <p:oleObj name="Equation" r:id="rId5" imgW="736600" imgH="457200" progId="Equation.3">
                  <p:embed/>
                  <p:pic>
                    <p:nvPicPr>
                      <p:cNvPr id="22938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3141663"/>
                        <a:ext cx="2106613" cy="1306512"/>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4" name="AutoShape 6"/>
          <p:cNvSpPr>
            <a:spLocks noChangeArrowheads="1"/>
          </p:cNvSpPr>
          <p:nvPr/>
        </p:nvSpPr>
        <p:spPr bwMode="auto">
          <a:xfrm>
            <a:off x="1979613" y="1989138"/>
            <a:ext cx="1371600" cy="533400"/>
          </a:xfrm>
          <a:prstGeom prst="rightArrow">
            <a:avLst>
              <a:gd name="adj1" fmla="val 50000"/>
              <a:gd name="adj2" fmla="val 64286"/>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29383" name="AutoShape 7"/>
          <p:cNvSpPr>
            <a:spLocks noChangeArrowheads="1"/>
          </p:cNvSpPr>
          <p:nvPr/>
        </p:nvSpPr>
        <p:spPr bwMode="auto">
          <a:xfrm>
            <a:off x="6019800" y="3141663"/>
            <a:ext cx="3124200" cy="2743200"/>
          </a:xfrm>
          <a:prstGeom prst="irregularSeal2">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spcBef>
                <a:spcPct val="50000"/>
              </a:spcBef>
              <a:buFontTx/>
              <a:buNone/>
            </a:pPr>
            <a:r>
              <a:rPr lang="sl-SI" altLang="sl-SI" sz="1800" b="1">
                <a:latin typeface="Times New Roman" panose="02020603050405020304" pitchFamily="18" charset="0"/>
              </a:rPr>
              <a:t>ocenjena</a:t>
            </a:r>
          </a:p>
          <a:p>
            <a:pPr algn="ctr" eaLnBrk="1" hangingPunct="1">
              <a:lnSpc>
                <a:spcPct val="60000"/>
              </a:lnSpc>
              <a:spcBef>
                <a:spcPct val="50000"/>
              </a:spcBef>
              <a:buFontTx/>
              <a:buNone/>
            </a:pPr>
            <a:r>
              <a:rPr lang="sl-SI" altLang="sl-SI" sz="1800" b="1">
                <a:latin typeface="Times New Roman" panose="02020603050405020304" pitchFamily="18" charset="0"/>
              </a:rPr>
              <a:t>negotovost</a:t>
            </a:r>
          </a:p>
          <a:p>
            <a:pPr algn="ctr" eaLnBrk="1" hangingPunct="1">
              <a:lnSpc>
                <a:spcPct val="60000"/>
              </a:lnSpc>
              <a:spcBef>
                <a:spcPct val="50000"/>
              </a:spcBef>
              <a:buFontTx/>
              <a:buNone/>
            </a:pPr>
            <a:r>
              <a:rPr lang="sl-SI" altLang="sl-SI" sz="1800" b="1">
                <a:latin typeface="Times New Roman" panose="02020603050405020304" pitchFamily="18" charset="0"/>
              </a:rPr>
              <a:t>metode</a:t>
            </a:r>
          </a:p>
          <a:p>
            <a:pPr algn="ctr" eaLnBrk="1" hangingPunct="1">
              <a:lnSpc>
                <a:spcPct val="60000"/>
              </a:lnSpc>
              <a:spcBef>
                <a:spcPct val="50000"/>
              </a:spcBef>
              <a:buFontTx/>
              <a:buNone/>
            </a:pPr>
            <a:r>
              <a:rPr lang="sl-SI" altLang="sl-SI" sz="2800" b="1">
                <a:latin typeface="Times New Roman" panose="02020603050405020304" pitchFamily="18" charset="0"/>
                <a:cs typeface="Times New Roman" panose="02020603050405020304" pitchFamily="18" charset="0"/>
              </a:rPr>
              <a:t>10</a:t>
            </a:r>
            <a:r>
              <a:rPr lang="sl-SI" altLang="sl-SI" sz="2800" b="1" baseline="30000">
                <a:latin typeface="Times New Roman" panose="02020603050405020304" pitchFamily="18" charset="0"/>
                <a:cs typeface="Times New Roman" panose="02020603050405020304" pitchFamily="18" charset="0"/>
              </a:rPr>
              <a:t>-</a:t>
            </a:r>
            <a:r>
              <a:rPr lang="sl-SI" altLang="sl-SI" sz="2800" b="1" baseline="30000">
                <a:latin typeface="Times New Roman" panose="02020603050405020304" pitchFamily="18" charset="0"/>
              </a:rPr>
              <a:t>8</a:t>
            </a:r>
          </a:p>
        </p:txBody>
      </p:sp>
      <p:pic>
        <p:nvPicPr>
          <p:cNvPr id="89096" name="Picture 5" descr="LMK-logo-clr-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7" descr="UL_logo-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3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9379"/>
                                        </p:tgtEl>
                                        <p:attrNameLst>
                                          <p:attrName>style.visibility</p:attrName>
                                        </p:attrNameLst>
                                      </p:cBhvr>
                                      <p:to>
                                        <p:strVal val="visible"/>
                                      </p:to>
                                    </p:set>
                                    <p:animEffect transition="in" filter="dissolve">
                                      <p:cBhvr>
                                        <p:cTn id="7" dur="500"/>
                                        <p:tgtEl>
                                          <p:spTgt spid="2293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9381"/>
                                        </p:tgtEl>
                                        <p:attrNameLst>
                                          <p:attrName>style.visibility</p:attrName>
                                        </p:attrNameLst>
                                      </p:cBhvr>
                                      <p:to>
                                        <p:strVal val="visible"/>
                                      </p:to>
                                    </p:set>
                                    <p:animEffect transition="in" filter="dissolve">
                                      <p:cBhvr>
                                        <p:cTn id="12" dur="500"/>
                                        <p:tgtEl>
                                          <p:spTgt spid="229381"/>
                                        </p:tgtEl>
                                      </p:cBhvr>
                                    </p:animEffect>
                                  </p:childTnLst>
                                </p:cTn>
                              </p:par>
                            </p:childTnLst>
                          </p:cTn>
                        </p:par>
                        <p:par>
                          <p:cTn id="13" fill="hold" nodeType="afterGroup">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229380"/>
                                        </p:tgtEl>
                                        <p:attrNameLst>
                                          <p:attrName>style.visibility</p:attrName>
                                        </p:attrNameLst>
                                      </p:cBhvr>
                                      <p:to>
                                        <p:strVal val="visible"/>
                                      </p:to>
                                    </p:set>
                                    <p:animEffect transition="in" filter="dissolve">
                                      <p:cBhvr>
                                        <p:cTn id="16" dur="500"/>
                                        <p:tgtEl>
                                          <p:spTgt spid="22938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9383"/>
                                        </p:tgtEl>
                                        <p:attrNameLst>
                                          <p:attrName>style.visibility</p:attrName>
                                        </p:attrNameLst>
                                      </p:cBhvr>
                                      <p:to>
                                        <p:strVal val="visible"/>
                                      </p:to>
                                    </p:set>
                                    <p:animEffect transition="in" filter="dissolve">
                                      <p:cBhvr>
                                        <p:cTn id="21" dur="500"/>
                                        <p:tgtEl>
                                          <p:spTgt spid="229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rego\Dropbox\20141018_15211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8584" y="44624"/>
            <a:ext cx="283051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PoljeZBesedilom 1"/>
          <p:cNvSpPr txBox="1">
            <a:spLocks noChangeArrowheads="1"/>
          </p:cNvSpPr>
          <p:nvPr/>
        </p:nvSpPr>
        <p:spPr bwMode="auto">
          <a:xfrm>
            <a:off x="1008496" y="1340768"/>
            <a:ext cx="36004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3200" dirty="0"/>
              <a:t>1 m</a:t>
            </a:r>
          </a:p>
          <a:p>
            <a:pPr eaLnBrk="1" hangingPunct="1"/>
            <a:endParaRPr lang="sl-SI" altLang="sl-SI" dirty="0"/>
          </a:p>
          <a:p>
            <a:pPr eaLnBrk="1" hangingPunct="1"/>
            <a:r>
              <a:rPr lang="sl-SI" altLang="sl-SI" dirty="0"/>
              <a:t>En meter je ena </a:t>
            </a:r>
            <a:r>
              <a:rPr lang="sl-SI" altLang="sl-SI" dirty="0" err="1"/>
              <a:t>desetmiljoninka</a:t>
            </a:r>
            <a:r>
              <a:rPr lang="sl-SI" altLang="sl-SI" dirty="0"/>
              <a:t> četrtine Pariškega poldnevnika.</a:t>
            </a:r>
          </a:p>
        </p:txBody>
      </p:sp>
      <mc:AlternateContent xmlns:mc="http://schemas.openxmlformats.org/markup-compatibility/2006" xmlns:a14="http://schemas.microsoft.com/office/drawing/2010/main">
        <mc:Choice Requires="a14">
          <p:sp>
            <p:nvSpPr>
              <p:cNvPr id="2" name="PoljeZBesedilom 1"/>
              <p:cNvSpPr txBox="1"/>
              <p:nvPr/>
            </p:nvSpPr>
            <p:spPr>
              <a:xfrm>
                <a:off x="2057867" y="4500713"/>
                <a:ext cx="2400785" cy="1164871"/>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sl-SI" sz="1800" b="0" i="1" smtClean="0">
                          <a:latin typeface="Cambria Math"/>
                        </a:rPr>
                        <m:t>𝐿</m:t>
                      </m:r>
                      <m:r>
                        <a:rPr lang="sl-SI" sz="1800" b="0" i="1" smtClean="0">
                          <a:latin typeface="Cambria Math"/>
                        </a:rPr>
                        <m:t>=</m:t>
                      </m:r>
                      <m:r>
                        <a:rPr lang="sl-SI" sz="1800" b="0" i="1" smtClean="0">
                          <a:latin typeface="Cambria Math"/>
                        </a:rPr>
                        <m:t>𝑥</m:t>
                      </m:r>
                      <m:r>
                        <a:rPr lang="sl-SI" sz="1800" b="0" i="1" smtClean="0">
                          <a:latin typeface="Cambria Math"/>
                        </a:rPr>
                        <m:t> </m:t>
                      </m:r>
                      <m:d>
                        <m:dPr>
                          <m:begChr m:val="["/>
                          <m:endChr m:val="]"/>
                          <m:ctrlPr>
                            <a:rPr lang="sl-SI" sz="1800" b="0" i="1" smtClean="0">
                              <a:latin typeface="Cambria Math" panose="02040503050406030204" pitchFamily="18" charset="0"/>
                            </a:rPr>
                          </m:ctrlPr>
                        </m:dPr>
                        <m:e>
                          <m:r>
                            <a:rPr lang="sl-SI" sz="1800" b="0" i="1" smtClean="0">
                              <a:latin typeface="Cambria Math"/>
                            </a:rPr>
                            <m:t>𝑡𝑜𝑖𝑠𝑒</m:t>
                          </m:r>
                        </m:e>
                      </m:d>
                    </m:oMath>
                  </m:oMathPara>
                </a14:m>
                <a:endParaRPr lang="sl-SI" sz="1800" b="0" i="1" dirty="0">
                  <a:latin typeface="Cambria Math"/>
                </a:endParaRPr>
              </a:p>
              <a:p>
                <a:endParaRPr lang="sl-SI" sz="1800" b="0" i="1" dirty="0">
                  <a:latin typeface="Cambria Math"/>
                </a:endParaRPr>
              </a:p>
              <a:p>
                <a:pPr/>
                <a14:m>
                  <m:oMathPara xmlns:m="http://schemas.openxmlformats.org/officeDocument/2006/math">
                    <m:oMathParaPr>
                      <m:jc m:val="left"/>
                    </m:oMathParaPr>
                    <m:oMath xmlns:m="http://schemas.openxmlformats.org/officeDocument/2006/math">
                      <m:r>
                        <a:rPr lang="sl-SI" sz="1800" b="0" i="1" smtClean="0">
                          <a:latin typeface="Cambria Math"/>
                        </a:rPr>
                        <m:t>1</m:t>
                      </m:r>
                      <m:r>
                        <a:rPr lang="sl-SI" sz="1800" b="0" i="1" smtClean="0">
                          <a:latin typeface="Cambria Math"/>
                        </a:rPr>
                        <m:t>𝑚</m:t>
                      </m:r>
                      <m:r>
                        <a:rPr lang="sl-SI" sz="1800" b="0" i="1" smtClean="0">
                          <a:latin typeface="Cambria Math"/>
                        </a:rPr>
                        <m:t>= </m:t>
                      </m:r>
                      <m:f>
                        <m:fPr>
                          <m:ctrlPr>
                            <a:rPr lang="sl-SI" sz="1800" b="0" i="1" smtClean="0">
                              <a:latin typeface="Cambria Math" panose="02040503050406030204" pitchFamily="18" charset="0"/>
                            </a:rPr>
                          </m:ctrlPr>
                        </m:fPr>
                        <m:num>
                          <m:r>
                            <a:rPr lang="sl-SI" sz="1800" b="0" i="1" smtClean="0">
                              <a:latin typeface="Cambria Math"/>
                            </a:rPr>
                            <m:t>𝐾</m:t>
                          </m:r>
                          <m:r>
                            <a:rPr lang="sl-SI" sz="1800" b="0" i="1" smtClean="0">
                              <a:latin typeface="Cambria Math"/>
                            </a:rPr>
                            <m:t> ∙</m:t>
                          </m:r>
                          <m:r>
                            <a:rPr lang="sl-SI" sz="1800" b="0" i="1" smtClean="0">
                              <a:latin typeface="Cambria Math"/>
                              <a:ea typeface="Cambria Math"/>
                            </a:rPr>
                            <m:t>𝑥</m:t>
                          </m:r>
                        </m:num>
                        <m:den>
                          <m:r>
                            <a:rPr lang="sl-SI" sz="1800" b="0" i="1" smtClean="0">
                              <a:latin typeface="Cambria Math"/>
                            </a:rPr>
                            <m:t>10 000 000 </m:t>
                          </m:r>
                          <m:r>
                            <a:rPr lang="sl-SI" sz="1800" b="0" i="1" smtClean="0">
                              <a:latin typeface="Cambria Math"/>
                              <a:ea typeface="Cambria Math"/>
                            </a:rPr>
                            <m:t>∙4</m:t>
                          </m:r>
                        </m:den>
                      </m:f>
                    </m:oMath>
                  </m:oMathPara>
                </a14:m>
                <a:endParaRPr lang="sl-SI" sz="1800" dirty="0"/>
              </a:p>
            </p:txBody>
          </p:sp>
        </mc:Choice>
        <mc:Fallback xmlns="">
          <p:sp>
            <p:nvSpPr>
              <p:cNvPr id="2" name="PoljeZBesedilom 1"/>
              <p:cNvSpPr txBox="1">
                <a:spLocks noRot="1" noChangeAspect="1" noMove="1" noResize="1" noEditPoints="1" noAdjustHandles="1" noChangeArrowheads="1" noChangeShapeType="1" noTextEdit="1"/>
              </p:cNvSpPr>
              <p:nvPr/>
            </p:nvSpPr>
            <p:spPr>
              <a:xfrm>
                <a:off x="2057867" y="4500713"/>
                <a:ext cx="2400785" cy="1164871"/>
              </a:xfrm>
              <a:prstGeom prst="rect">
                <a:avLst/>
              </a:prstGeom>
              <a:blipFill rotWithShape="1">
                <a:blip r:embed="rId3"/>
                <a:stretch>
                  <a:fillRect/>
                </a:stretch>
              </a:blipFill>
            </p:spPr>
            <p:txBody>
              <a:bodyPr/>
              <a:lstStyle/>
              <a:p>
                <a:r>
                  <a:rPr lang="sl-SI">
                    <a:noFill/>
                  </a:rPr>
                  <a:t> </a:t>
                </a:r>
              </a:p>
            </p:txBody>
          </p:sp>
        </mc:Fallback>
      </mc:AlternateContent>
      <p:cxnSp>
        <p:nvCxnSpPr>
          <p:cNvPr id="7" name="Raven povezovalnik 6"/>
          <p:cNvCxnSpPr/>
          <p:nvPr/>
        </p:nvCxnSpPr>
        <p:spPr>
          <a:xfrm>
            <a:off x="1331640" y="3510826"/>
            <a:ext cx="0" cy="12293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Skupina 18"/>
          <p:cNvGrpSpPr/>
          <p:nvPr/>
        </p:nvGrpSpPr>
        <p:grpSpPr>
          <a:xfrm flipH="1">
            <a:off x="1265779" y="3016250"/>
            <a:ext cx="792088" cy="2210544"/>
            <a:chOff x="4355976" y="2730624"/>
            <a:chExt cx="792088" cy="2210544"/>
          </a:xfrm>
        </p:grpSpPr>
        <p:sp>
          <p:nvSpPr>
            <p:cNvPr id="18" name="Lok 17"/>
            <p:cNvSpPr/>
            <p:nvPr/>
          </p:nvSpPr>
          <p:spPr>
            <a:xfrm>
              <a:off x="4355976" y="2730624"/>
              <a:ext cx="792088" cy="2210544"/>
            </a:xfrm>
            <a:prstGeom prst="arc">
              <a:avLst>
                <a:gd name="adj1" fmla="val 16901960"/>
                <a:gd name="adj2" fmla="val 0"/>
              </a:avLst>
            </a:prstGeom>
            <a:ln w="19050">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21" name="Lok 20"/>
            <p:cNvSpPr/>
            <p:nvPr/>
          </p:nvSpPr>
          <p:spPr>
            <a:xfrm rot="10800000" flipH="1">
              <a:off x="4355976" y="2730624"/>
              <a:ext cx="792088" cy="2210544"/>
            </a:xfrm>
            <a:prstGeom prst="arc">
              <a:avLst>
                <a:gd name="adj1" fmla="val 16901960"/>
                <a:gd name="adj2" fmla="val 0"/>
              </a:avLst>
            </a:prstGeom>
            <a:ln w="19050">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grpSp>
      <mc:AlternateContent xmlns:mc="http://schemas.openxmlformats.org/markup-compatibility/2006" xmlns:a14="http://schemas.microsoft.com/office/drawing/2010/main">
        <mc:Choice Requires="a14">
          <p:sp>
            <p:nvSpPr>
              <p:cNvPr id="30" name="PoljeZBesedilom 29"/>
              <p:cNvSpPr txBox="1"/>
              <p:nvPr/>
            </p:nvSpPr>
            <p:spPr>
              <a:xfrm>
                <a:off x="2034277" y="3353038"/>
                <a:ext cx="774443" cy="4942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l-SI" b="0" i="1" smtClean="0">
                          <a:latin typeface="Cambria Math"/>
                        </a:rPr>
                        <m:t>𝐾</m:t>
                      </m:r>
                      <m:r>
                        <a:rPr lang="sl-SI" b="0" i="1" smtClean="0">
                          <a:latin typeface="Cambria Math"/>
                        </a:rPr>
                        <m:t>= </m:t>
                      </m:r>
                      <m:f>
                        <m:fPr>
                          <m:ctrlPr>
                            <a:rPr lang="sl-SI" b="0" i="1" smtClean="0">
                              <a:latin typeface="Cambria Math" panose="02040503050406030204" pitchFamily="18" charset="0"/>
                            </a:rPr>
                          </m:ctrlPr>
                        </m:fPr>
                        <m:num>
                          <m:r>
                            <a:rPr lang="sl-SI" b="0" i="1" smtClean="0">
                              <a:latin typeface="Cambria Math"/>
                            </a:rPr>
                            <m:t>𝐷</m:t>
                          </m:r>
                        </m:num>
                        <m:den>
                          <m:r>
                            <a:rPr lang="sl-SI" b="0" i="1" smtClean="0">
                              <a:latin typeface="Cambria Math"/>
                            </a:rPr>
                            <m:t>𝐿</m:t>
                          </m:r>
                        </m:den>
                      </m:f>
                    </m:oMath>
                  </m:oMathPara>
                </a14:m>
                <a:endParaRPr lang="sl-SI" dirty="0"/>
              </a:p>
            </p:txBody>
          </p:sp>
        </mc:Choice>
        <mc:Fallback xmlns="">
          <p:sp>
            <p:nvSpPr>
              <p:cNvPr id="30" name="PoljeZBesedilom 29"/>
              <p:cNvSpPr txBox="1">
                <a:spLocks noRot="1" noChangeAspect="1" noMove="1" noResize="1" noEditPoints="1" noAdjustHandles="1" noChangeArrowheads="1" noChangeShapeType="1" noTextEdit="1"/>
              </p:cNvSpPr>
              <p:nvPr/>
            </p:nvSpPr>
            <p:spPr>
              <a:xfrm>
                <a:off x="2034277" y="3353038"/>
                <a:ext cx="774443" cy="494238"/>
              </a:xfrm>
              <a:prstGeom prst="rect">
                <a:avLst/>
              </a:prstGeom>
              <a:blipFill rotWithShape="1">
                <a:blip r:embed="rId4"/>
                <a:stretch>
                  <a:fillRect b="-1235"/>
                </a:stretch>
              </a:blipFill>
            </p:spPr>
            <p:txBody>
              <a:bodyPr/>
              <a:lstStyle/>
              <a:p>
                <a:r>
                  <a:rPr lang="sl-SI">
                    <a:noFill/>
                  </a:rPr>
                  <a:t> </a:t>
                </a:r>
              </a:p>
            </p:txBody>
          </p:sp>
        </mc:Fallback>
      </mc:AlternateContent>
      <p:sp>
        <p:nvSpPr>
          <p:cNvPr id="27" name="PoljeZBesedilom 26"/>
          <p:cNvSpPr txBox="1"/>
          <p:nvPr/>
        </p:nvSpPr>
        <p:spPr>
          <a:xfrm>
            <a:off x="988047" y="3122205"/>
            <a:ext cx="407484" cy="461665"/>
          </a:xfrm>
          <a:prstGeom prst="rect">
            <a:avLst/>
          </a:prstGeom>
          <a:noFill/>
        </p:spPr>
        <p:txBody>
          <a:bodyPr wrap="none" rtlCol="0">
            <a:spAutoFit/>
          </a:bodyPr>
          <a:lstStyle/>
          <a:p>
            <a:r>
              <a:rPr lang="sl-SI" sz="2400" b="1" i="1" dirty="0">
                <a:solidFill>
                  <a:srgbClr val="3366FF"/>
                </a:solidFill>
                <a:latin typeface="Times New Roman" panose="02020603050405020304" pitchFamily="18" charset="0"/>
                <a:cs typeface="Times New Roman" panose="02020603050405020304" pitchFamily="18" charset="0"/>
              </a:rPr>
              <a:t>D</a:t>
            </a:r>
          </a:p>
        </p:txBody>
      </p:sp>
      <p:sp>
        <p:nvSpPr>
          <p:cNvPr id="32" name="PoljeZBesedilom 31"/>
          <p:cNvSpPr txBox="1"/>
          <p:nvPr/>
        </p:nvSpPr>
        <p:spPr>
          <a:xfrm>
            <a:off x="1352379" y="4001165"/>
            <a:ext cx="372218" cy="461665"/>
          </a:xfrm>
          <a:prstGeom prst="rect">
            <a:avLst/>
          </a:prstGeom>
          <a:noFill/>
        </p:spPr>
        <p:txBody>
          <a:bodyPr wrap="none" rtlCol="0">
            <a:spAutoFit/>
          </a:bodyPr>
          <a:lstStyle/>
          <a:p>
            <a:r>
              <a:rPr lang="sl-SI" sz="2400" b="1" i="1" dirty="0">
                <a:solidFill>
                  <a:srgbClr val="FF0000"/>
                </a:solidFill>
                <a:latin typeface="Times New Roman" panose="02020603050405020304" pitchFamily="18" charset="0"/>
                <a:cs typeface="Times New Roman" panose="02020603050405020304" pitchFamily="18" charset="0"/>
              </a:rPr>
              <a:t>L</a:t>
            </a:r>
          </a:p>
        </p:txBody>
      </p:sp>
      <p:sp>
        <p:nvSpPr>
          <p:cNvPr id="28" name="PoljeZBesedilom 27"/>
          <p:cNvSpPr txBox="1"/>
          <p:nvPr/>
        </p:nvSpPr>
        <p:spPr>
          <a:xfrm>
            <a:off x="3123791" y="3362563"/>
            <a:ext cx="2669722" cy="600164"/>
          </a:xfrm>
          <a:prstGeom prst="rect">
            <a:avLst/>
          </a:prstGeom>
          <a:noFill/>
        </p:spPr>
        <p:txBody>
          <a:bodyPr wrap="square" rtlCol="0">
            <a:spAutoFit/>
          </a:bodyPr>
          <a:lstStyle/>
          <a:p>
            <a:r>
              <a:rPr lang="sl-SI" sz="1100" dirty="0"/>
              <a:t>Astronomsko določeno razmerje razdalje Dunkerque- Pariz pri pariškemu poldnevniku.</a:t>
            </a:r>
          </a:p>
        </p:txBody>
      </p:sp>
      <p:sp>
        <p:nvSpPr>
          <p:cNvPr id="34" name="PoljeZBesedilom 33"/>
          <p:cNvSpPr txBox="1"/>
          <p:nvPr/>
        </p:nvSpPr>
        <p:spPr>
          <a:xfrm>
            <a:off x="3573041" y="4524731"/>
            <a:ext cx="2220472" cy="430887"/>
          </a:xfrm>
          <a:prstGeom prst="rect">
            <a:avLst/>
          </a:prstGeom>
          <a:noFill/>
        </p:spPr>
        <p:txBody>
          <a:bodyPr wrap="square" rtlCol="0">
            <a:spAutoFit/>
          </a:bodyPr>
          <a:lstStyle/>
          <a:p>
            <a:r>
              <a:rPr lang="sl-SI" sz="1100" dirty="0"/>
              <a:t>Razdalja Dunkerque- Pariz v dolžinskih enotah </a:t>
            </a:r>
            <a:r>
              <a:rPr lang="sl-SI" sz="1100" dirty="0" err="1"/>
              <a:t>toise</a:t>
            </a:r>
            <a:r>
              <a:rPr lang="sl-SI" sz="1100" dirty="0"/>
              <a:t>.</a:t>
            </a:r>
          </a:p>
        </p:txBody>
      </p:sp>
      <p:sp>
        <p:nvSpPr>
          <p:cNvPr id="35" name="PoljeZBesedilom 34"/>
          <p:cNvSpPr txBox="1"/>
          <p:nvPr/>
        </p:nvSpPr>
        <p:spPr>
          <a:xfrm>
            <a:off x="2699792" y="5796701"/>
            <a:ext cx="2220472" cy="430887"/>
          </a:xfrm>
          <a:prstGeom prst="rect">
            <a:avLst/>
          </a:prstGeom>
          <a:noFill/>
        </p:spPr>
        <p:txBody>
          <a:bodyPr wrap="square" rtlCol="0">
            <a:spAutoFit/>
          </a:bodyPr>
          <a:lstStyle/>
          <a:p>
            <a:r>
              <a:rPr lang="sl-SI" sz="1100" dirty="0"/>
              <a:t>Dolžina enega metra v enotah </a:t>
            </a:r>
            <a:r>
              <a:rPr lang="sl-SI" sz="1100" dirty="0" err="1"/>
              <a:t>toise</a:t>
            </a:r>
            <a:r>
              <a:rPr lang="sl-SI" sz="1100" dirty="0"/>
              <a:t>.</a:t>
            </a:r>
          </a:p>
        </p:txBody>
      </p:sp>
      <p:pic>
        <p:nvPicPr>
          <p:cNvPr id="16" name="Picture 2" descr="http://ichef.bbci.co.uk/wwfeatures/wm/live/1600_900/images/live/p0/6l/q0/p06lq045.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34176" y="4720301"/>
            <a:ext cx="3308348" cy="1860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841375" y="1665288"/>
            <a:ext cx="342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solidFill>
                  <a:srgbClr val="FF9933"/>
                </a:solidFill>
                <a:latin typeface="Arial" panose="020B0604020202020204" pitchFamily="34" charset="0"/>
              </a:rPr>
              <a:t>A</a:t>
            </a:r>
            <a:r>
              <a:rPr lang="sl-SI" altLang="sl-SI" sz="2800" b="1">
                <a:solidFill>
                  <a:srgbClr val="FF9933"/>
                </a:solidFill>
                <a:latin typeface="Arial" panose="020B0604020202020204" pitchFamily="34" charset="0"/>
                <a:cs typeface="Times New Roman" panose="02020603050405020304" pitchFamily="18" charset="0"/>
              </a:rPr>
              <a:t>vogadrov projekt </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1663"/>
            <a:ext cx="210185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573463"/>
            <a:ext cx="17621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Text Box 5"/>
          <p:cNvSpPr txBox="1">
            <a:spLocks noChangeArrowheads="1"/>
          </p:cNvSpPr>
          <p:nvPr/>
        </p:nvSpPr>
        <p:spPr bwMode="auto">
          <a:xfrm>
            <a:off x="381000" y="5410200"/>
            <a:ext cx="3660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600">
                <a:latin typeface="Arial" panose="020B0604020202020204" pitchFamily="34" charset="0"/>
              </a:rPr>
              <a:t>silicijev monokristal v obliki</a:t>
            </a:r>
          </a:p>
          <a:p>
            <a:pPr algn="ctr" eaLnBrk="1" hangingPunct="1">
              <a:spcBef>
                <a:spcPct val="0"/>
              </a:spcBef>
              <a:buFontTx/>
              <a:buNone/>
            </a:pPr>
            <a:r>
              <a:rPr lang="sl-SI" altLang="sl-SI" sz="1600">
                <a:latin typeface="Arial" panose="020B0604020202020204" pitchFamily="34" charset="0"/>
              </a:rPr>
              <a:t>krogle s premerom 10 cm (= okoli 1kg)</a:t>
            </a:r>
          </a:p>
        </p:txBody>
      </p:sp>
      <p:sp>
        <p:nvSpPr>
          <p:cNvPr id="91142" name="Text Box 6"/>
          <p:cNvSpPr txBox="1">
            <a:spLocks noChangeArrowheads="1"/>
          </p:cNvSpPr>
          <p:nvPr/>
        </p:nvSpPr>
        <p:spPr bwMode="auto">
          <a:xfrm>
            <a:off x="4876800" y="5715000"/>
            <a:ext cx="34988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600">
                <a:latin typeface="Arial" panose="020B0604020202020204" pitchFamily="34" charset="0"/>
              </a:rPr>
              <a:t>silicijev monokristal ima zelo pravilno</a:t>
            </a:r>
          </a:p>
          <a:p>
            <a:pPr algn="ctr" eaLnBrk="1" hangingPunct="1">
              <a:spcBef>
                <a:spcPct val="0"/>
              </a:spcBef>
              <a:buFontTx/>
              <a:buNone/>
            </a:pPr>
            <a:r>
              <a:rPr lang="sl-SI" altLang="sl-SI" sz="1600">
                <a:latin typeface="Arial" panose="020B0604020202020204" pitchFamily="34" charset="0"/>
              </a:rPr>
              <a:t>kubično strukturo 8 atomov Si</a:t>
            </a:r>
          </a:p>
        </p:txBody>
      </p:sp>
      <p:pic>
        <p:nvPicPr>
          <p:cNvPr id="91143" name="Slika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115888"/>
            <a:ext cx="464502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2631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990600"/>
            <a:ext cx="114141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Text Box 4"/>
          <p:cNvSpPr txBox="1">
            <a:spLocks noChangeArrowheads="1"/>
          </p:cNvSpPr>
          <p:nvPr/>
        </p:nvSpPr>
        <p:spPr bwMode="auto">
          <a:xfrm>
            <a:off x="2555875" y="2133600"/>
            <a:ext cx="19367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800">
                <a:latin typeface="Arial" panose="020B0604020202020204" pitchFamily="34" charset="0"/>
              </a:rPr>
              <a:t>volumen krogle </a:t>
            </a:r>
            <a:r>
              <a:rPr lang="sl-SI" altLang="sl-SI" sz="1800" i="1">
                <a:latin typeface="Times New Roman" panose="02020603050405020304" pitchFamily="18" charset="0"/>
              </a:rPr>
              <a:t>V</a:t>
            </a:r>
          </a:p>
        </p:txBody>
      </p:sp>
      <p:sp>
        <p:nvSpPr>
          <p:cNvPr id="93189" name="Rectangle 5"/>
          <p:cNvSpPr>
            <a:spLocks noChangeArrowheads="1"/>
          </p:cNvSpPr>
          <p:nvPr/>
        </p:nvSpPr>
        <p:spPr bwMode="auto">
          <a:xfrm>
            <a:off x="4148138"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93190" name="Object 6"/>
          <p:cNvGraphicFramePr>
            <a:graphicFrameLocks noChangeAspect="1"/>
          </p:cNvGraphicFramePr>
          <p:nvPr/>
        </p:nvGraphicFramePr>
        <p:xfrm>
          <a:off x="1828800" y="3200400"/>
          <a:ext cx="1295400" cy="425450"/>
        </p:xfrm>
        <a:graphic>
          <a:graphicData uri="http://schemas.openxmlformats.org/presentationml/2006/ole">
            <mc:AlternateContent xmlns:mc="http://schemas.openxmlformats.org/markup-compatibility/2006">
              <mc:Choice xmlns:v="urn:schemas-microsoft-com:vml" Requires="v">
                <p:oleObj r:id="rId5" imgW="698500" imgH="228600" progId="Equation.3">
                  <p:embed/>
                </p:oleObj>
              </mc:Choice>
              <mc:Fallback>
                <p:oleObj r:id="rId5" imgW="698500" imgH="228600" progId="Equation.3">
                  <p:embed/>
                  <p:pic>
                    <p:nvPicPr>
                      <p:cNvPr id="9319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200400"/>
                        <a:ext cx="1295400" cy="4254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191" name="Object 7"/>
          <p:cNvGraphicFramePr>
            <a:graphicFrameLocks noChangeAspect="1"/>
          </p:cNvGraphicFramePr>
          <p:nvPr/>
        </p:nvGraphicFramePr>
        <p:xfrm>
          <a:off x="6659563" y="1916113"/>
          <a:ext cx="1295400" cy="817562"/>
        </p:xfrm>
        <a:graphic>
          <a:graphicData uri="http://schemas.openxmlformats.org/presentationml/2006/ole">
            <mc:AlternateContent xmlns:mc="http://schemas.openxmlformats.org/markup-compatibility/2006">
              <mc:Choice xmlns:v="urn:schemas-microsoft-com:vml" Requires="v">
                <p:oleObj r:id="rId7" imgW="622030" imgH="393529" progId="Equation.3">
                  <p:embed/>
                </p:oleObj>
              </mc:Choice>
              <mc:Fallback>
                <p:oleObj r:id="rId7" imgW="622030" imgH="393529" progId="Equation.3">
                  <p:embed/>
                  <p:pic>
                    <p:nvPicPr>
                      <p:cNvPr id="93191"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563" y="1916113"/>
                        <a:ext cx="1295400" cy="817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192" name="Object 8"/>
          <p:cNvGraphicFramePr>
            <a:graphicFrameLocks noChangeAspect="1"/>
          </p:cNvGraphicFramePr>
          <p:nvPr/>
        </p:nvGraphicFramePr>
        <p:xfrm>
          <a:off x="2667000" y="4267200"/>
          <a:ext cx="2295525" cy="1160463"/>
        </p:xfrm>
        <a:graphic>
          <a:graphicData uri="http://schemas.openxmlformats.org/presentationml/2006/ole">
            <mc:AlternateContent xmlns:mc="http://schemas.openxmlformats.org/markup-compatibility/2006">
              <mc:Choice xmlns:v="urn:schemas-microsoft-com:vml" Requires="v">
                <p:oleObj r:id="rId9" imgW="850531" imgH="431613" progId="Equation.3">
                  <p:embed/>
                </p:oleObj>
              </mc:Choice>
              <mc:Fallback>
                <p:oleObj r:id="rId9" imgW="850531" imgH="431613" progId="Equation.3">
                  <p:embed/>
                  <p:pic>
                    <p:nvPicPr>
                      <p:cNvPr id="93192"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4267200"/>
                        <a:ext cx="2295525" cy="11604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3193" name="Text Box 9"/>
          <p:cNvSpPr txBox="1">
            <a:spLocks noChangeArrowheads="1"/>
          </p:cNvSpPr>
          <p:nvPr/>
        </p:nvSpPr>
        <p:spPr bwMode="auto">
          <a:xfrm>
            <a:off x="2590800" y="541020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imes New Roman" panose="02020603050405020304" pitchFamily="18" charset="0"/>
              </a:rPr>
              <a:t>M</a:t>
            </a:r>
            <a:r>
              <a:rPr lang="sl-SI" altLang="sl-SI" sz="1800" i="1" baseline="-25000">
                <a:latin typeface="Times New Roman" panose="02020603050405020304" pitchFamily="18" charset="0"/>
              </a:rPr>
              <a:t>Si</a:t>
            </a:r>
            <a:r>
              <a:rPr lang="sl-SI" altLang="sl-SI" sz="1800">
                <a:latin typeface="Times New Roman" panose="02020603050405020304" pitchFamily="18" charset="0"/>
              </a:rPr>
              <a:t> - molarna masa Si </a:t>
            </a:r>
          </a:p>
          <a:p>
            <a:pPr eaLnBrk="1" hangingPunct="1">
              <a:spcBef>
                <a:spcPct val="0"/>
              </a:spcBef>
              <a:buFontTx/>
              <a:buNone/>
            </a:pPr>
            <a:r>
              <a:rPr lang="sl-SI" altLang="sl-SI" sz="1800" i="1">
                <a:latin typeface="Times New Roman" panose="02020603050405020304" pitchFamily="18" charset="0"/>
              </a:rPr>
              <a:t>V</a:t>
            </a:r>
            <a:r>
              <a:rPr lang="sl-SI" altLang="sl-SI" sz="1800">
                <a:latin typeface="Times New Roman" panose="02020603050405020304" pitchFamily="18" charset="0"/>
              </a:rPr>
              <a:t> - prostornina</a:t>
            </a:r>
          </a:p>
          <a:p>
            <a:pPr eaLnBrk="1" hangingPunct="1">
              <a:spcBef>
                <a:spcPct val="0"/>
              </a:spcBef>
              <a:buFontTx/>
              <a:buNone/>
            </a:pPr>
            <a:r>
              <a:rPr lang="sl-SI" altLang="sl-SI" sz="1800" i="1">
                <a:latin typeface="Times New Roman" panose="02020603050405020304" pitchFamily="18" charset="0"/>
              </a:rPr>
              <a:t>N</a:t>
            </a:r>
            <a:r>
              <a:rPr lang="sl-SI" altLang="sl-SI" sz="1800" i="1" baseline="-25000">
                <a:latin typeface="Times New Roman" panose="02020603050405020304" pitchFamily="18" charset="0"/>
              </a:rPr>
              <a:t>A</a:t>
            </a:r>
            <a:r>
              <a:rPr lang="sl-SI" altLang="sl-SI" sz="1800">
                <a:latin typeface="Times New Roman" panose="02020603050405020304" pitchFamily="18" charset="0"/>
                <a:cs typeface="Times New Roman" panose="02020603050405020304" pitchFamily="18" charset="0"/>
              </a:rPr>
              <a:t> </a:t>
            </a:r>
            <a:r>
              <a:rPr lang="sl-SI" altLang="sl-SI" sz="1800">
                <a:latin typeface="Times New Roman" panose="02020603050405020304" pitchFamily="18" charset="0"/>
              </a:rPr>
              <a:t>- Avogadrovego število</a:t>
            </a:r>
          </a:p>
          <a:p>
            <a:pPr eaLnBrk="1" hangingPunct="1">
              <a:spcBef>
                <a:spcPct val="0"/>
              </a:spcBef>
              <a:buFontTx/>
              <a:buNone/>
            </a:pPr>
            <a:r>
              <a:rPr lang="sl-SI" altLang="sl-SI" sz="1800" i="1">
                <a:latin typeface="Times New Roman" panose="02020603050405020304" pitchFamily="18" charset="0"/>
              </a:rPr>
              <a:t>a</a:t>
            </a:r>
            <a:r>
              <a:rPr lang="sl-SI" altLang="sl-SI" sz="1800">
                <a:latin typeface="Times New Roman" panose="02020603050405020304" pitchFamily="18" charset="0"/>
              </a:rPr>
              <a:t> - stranica kubičnega elementa</a:t>
            </a:r>
            <a:r>
              <a:rPr lang="sl-SI" altLang="sl-SI" sz="1800">
                <a:latin typeface="Times New Roman" panose="02020603050405020304" pitchFamily="18" charset="0"/>
                <a:cs typeface="Times New Roman" panose="02020603050405020304" pitchFamily="18" charset="0"/>
              </a:rPr>
              <a:t> </a:t>
            </a:r>
            <a:r>
              <a:rPr lang="sl-SI" altLang="sl-SI" sz="1800">
                <a:latin typeface="Times New Roman" panose="02020603050405020304" pitchFamily="18" charset="0"/>
              </a:rPr>
              <a:t>Si</a:t>
            </a:r>
          </a:p>
        </p:txBody>
      </p:sp>
      <p:sp>
        <p:nvSpPr>
          <p:cNvPr id="93194" name="AutoShape 10"/>
          <p:cNvSpPr>
            <a:spLocks noChangeArrowheads="1"/>
          </p:cNvSpPr>
          <p:nvPr/>
        </p:nvSpPr>
        <p:spPr bwMode="auto">
          <a:xfrm>
            <a:off x="5486400" y="3505200"/>
            <a:ext cx="3657600" cy="2743200"/>
          </a:xfrm>
          <a:prstGeom prst="irregularSeal2">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spcBef>
                <a:spcPct val="50000"/>
              </a:spcBef>
              <a:buFontTx/>
              <a:buNone/>
            </a:pPr>
            <a:r>
              <a:rPr lang="sl-SI" altLang="sl-SI" sz="1800" b="1">
                <a:latin typeface="Arial" panose="020B0604020202020204" pitchFamily="34" charset="0"/>
              </a:rPr>
              <a:t>negotovost</a:t>
            </a:r>
          </a:p>
          <a:p>
            <a:pPr algn="ctr" eaLnBrk="1" hangingPunct="1">
              <a:lnSpc>
                <a:spcPct val="60000"/>
              </a:lnSpc>
              <a:spcBef>
                <a:spcPct val="50000"/>
              </a:spcBef>
              <a:buFontTx/>
              <a:buNone/>
            </a:pPr>
            <a:r>
              <a:rPr lang="sl-SI" altLang="sl-SI" sz="1800" b="1">
                <a:latin typeface="Arial" panose="020B0604020202020204" pitchFamily="34" charset="0"/>
              </a:rPr>
              <a:t>metode</a:t>
            </a:r>
          </a:p>
          <a:p>
            <a:pPr algn="ctr" eaLnBrk="1" hangingPunct="1">
              <a:lnSpc>
                <a:spcPct val="60000"/>
              </a:lnSpc>
              <a:spcBef>
                <a:spcPct val="50000"/>
              </a:spcBef>
              <a:buFontTx/>
              <a:buNone/>
            </a:pPr>
            <a:r>
              <a:rPr lang="sl-SI" altLang="sl-SI" sz="2800" b="1">
                <a:latin typeface="Times New Roman" panose="02020603050405020304" pitchFamily="18" charset="0"/>
              </a:rPr>
              <a:t>2×</a:t>
            </a:r>
            <a:r>
              <a:rPr lang="sl-SI" altLang="sl-SI" sz="2800" b="1">
                <a:latin typeface="Times New Roman" panose="02020603050405020304" pitchFamily="18" charset="0"/>
                <a:cs typeface="Times New Roman" panose="02020603050405020304" pitchFamily="18" charset="0"/>
              </a:rPr>
              <a:t>10</a:t>
            </a:r>
            <a:r>
              <a:rPr lang="sl-SI" altLang="sl-SI" sz="2800" b="1" baseline="30000">
                <a:latin typeface="Times New Roman" panose="02020603050405020304" pitchFamily="18" charset="0"/>
                <a:cs typeface="Times New Roman" panose="02020603050405020304" pitchFamily="18" charset="0"/>
              </a:rPr>
              <a:t>-</a:t>
            </a:r>
            <a:r>
              <a:rPr lang="sl-SI" altLang="sl-SI" sz="2800" b="1" baseline="30000">
                <a:latin typeface="Times New Roman" panose="02020603050405020304" pitchFamily="18" charset="0"/>
              </a:rPr>
              <a:t>7</a:t>
            </a:r>
          </a:p>
        </p:txBody>
      </p:sp>
      <p:pic>
        <p:nvPicPr>
          <p:cNvPr id="931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6096000"/>
            <a:ext cx="4429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6" name="Text Box 12"/>
          <p:cNvSpPr txBox="1">
            <a:spLocks noChangeArrowheads="1"/>
          </p:cNvSpPr>
          <p:nvPr/>
        </p:nvSpPr>
        <p:spPr bwMode="auto">
          <a:xfrm>
            <a:off x="3352800" y="3200400"/>
            <a:ext cx="5305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a:latin typeface="Times New Roman" panose="02020603050405020304" pitchFamily="18" charset="0"/>
              </a:rPr>
              <a:t>masa krogle = masa enega Si atoma × število Si atomov</a:t>
            </a:r>
          </a:p>
        </p:txBody>
      </p:sp>
      <p:pic>
        <p:nvPicPr>
          <p:cNvPr id="93197" name="Picture 5" descr="LMK-logo-clr-0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7" descr="UL_logo-0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59662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53365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5715000" cy="3044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5236" name="Rectangle 4"/>
          <p:cNvSpPr>
            <a:spLocks noChangeArrowheads="1"/>
          </p:cNvSpPr>
          <p:nvPr/>
        </p:nvSpPr>
        <p:spPr bwMode="auto">
          <a:xfrm>
            <a:off x="457200" y="5029200"/>
            <a:ext cx="5715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latin typeface="Arial" panose="020B0604020202020204" pitchFamily="34" charset="0"/>
                <a:cs typeface="Arial" panose="020B0604020202020204" pitchFamily="34" charset="0"/>
              </a:rPr>
              <a:t>Merjenje premera silicijeve krogle z lasersko interferometrijo. Premer krogle se lahko določi z relativno negotovostjo 10</a:t>
            </a:r>
            <a:r>
              <a:rPr lang="sl-SI" altLang="sl-SI" sz="1500" baseline="30000">
                <a:latin typeface="Arial" panose="020B0604020202020204" pitchFamily="34" charset="0"/>
                <a:cs typeface="Arial" panose="020B0604020202020204" pitchFamily="34" charset="0"/>
              </a:rPr>
              <a:t>-7</a:t>
            </a:r>
            <a:r>
              <a:rPr lang="sl-SI" altLang="sl-SI" sz="1500">
                <a:latin typeface="Arial" panose="020B0604020202020204" pitchFamily="34" charset="0"/>
                <a:cs typeface="Arial" panose="020B0604020202020204" pitchFamily="34" charset="0"/>
              </a:rPr>
              <a:t> </a:t>
            </a:r>
            <a:endParaRPr lang="sl-SI" altLang="sl-SI">
              <a:latin typeface="Times New Roman" panose="02020603050405020304" pitchFamily="18" charset="0"/>
            </a:endParaRPr>
          </a:p>
        </p:txBody>
      </p:sp>
      <p:pic>
        <p:nvPicPr>
          <p:cNvPr id="95237" name="Picture 5" descr="A highly polished silicon crystal sphere used for the determination of the Avogadro Constant. The sphere was polished at NML. The out of roundness is about 50 nm and as such it is the roundest object in the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86000"/>
            <a:ext cx="2879725" cy="3257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5238"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1956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Slika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557338"/>
            <a:ext cx="937895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9232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717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81000"/>
            <a:ext cx="6400800" cy="6188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8308" name="Rectangle 4"/>
          <p:cNvSpPr>
            <a:spLocks noChangeArrowheads="1"/>
          </p:cNvSpPr>
          <p:nvPr/>
        </p:nvSpPr>
        <p:spPr bwMode="auto">
          <a:xfrm>
            <a:off x="304800" y="3962400"/>
            <a:ext cx="1981200"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900" b="1">
                <a:latin typeface="Arial" panose="020B0604020202020204" pitchFamily="34" charset="0"/>
              </a:rPr>
              <a:t>D</a:t>
            </a:r>
            <a:r>
              <a:rPr lang="sl-SI" altLang="sl-SI" sz="1900" b="1">
                <a:latin typeface="Arial" panose="020B0604020202020204" pitchFamily="34" charset="0"/>
                <a:cs typeface="Arial" panose="020B0604020202020204" pitchFamily="34" charset="0"/>
              </a:rPr>
              <a:t>iseminacij</a:t>
            </a:r>
            <a:r>
              <a:rPr lang="sl-SI" altLang="sl-SI" sz="1900" b="1">
                <a:latin typeface="Arial" panose="020B0604020202020204" pitchFamily="34" charset="0"/>
              </a:rPr>
              <a:t>a</a:t>
            </a:r>
            <a:r>
              <a:rPr lang="sl-SI" altLang="sl-SI" sz="1900" b="1">
                <a:latin typeface="Arial" panose="020B0604020202020204" pitchFamily="34" charset="0"/>
                <a:cs typeface="Arial" panose="020B0604020202020204" pitchFamily="34" charset="0"/>
              </a:rPr>
              <a:t> enote za maso</a:t>
            </a:r>
            <a:r>
              <a:rPr lang="sl-SI" altLang="sl-SI" sz="1900">
                <a:latin typeface="Arial" panose="020B0604020202020204" pitchFamily="34" charset="0"/>
                <a:cs typeface="Arial" panose="020B0604020202020204" pitchFamily="34" charset="0"/>
              </a:rPr>
              <a:t> s pripadajočimi časovnimi intervali ponovnih kalibracij etalonov</a:t>
            </a:r>
            <a:endParaRPr lang="sl-SI" altLang="sl-SI" sz="4000">
              <a:latin typeface="Times New Roman" panose="02020603050405020304" pitchFamily="18" charset="0"/>
            </a:endParaRPr>
          </a:p>
        </p:txBody>
      </p:sp>
    </p:spTree>
    <p:extLst>
      <p:ext uri="{BB962C8B-B14F-4D97-AF65-F5344CB8AC3E}">
        <p14:creationId xmlns:p14="http://schemas.microsoft.com/office/powerpoint/2010/main" val="26890157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505200"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00355" name="WordArt 3"/>
          <p:cNvSpPr>
            <a:spLocks noChangeArrowheads="1" noChangeShapeType="1" noTextEdit="1"/>
          </p:cNvSpPr>
          <p:nvPr/>
        </p:nvSpPr>
        <p:spPr bwMode="auto">
          <a:xfrm>
            <a:off x="3733800" y="1600200"/>
            <a:ext cx="1981200" cy="492125"/>
          </a:xfrm>
          <a:prstGeom prst="rect">
            <a:avLst/>
          </a:prstGeom>
        </p:spPr>
        <p:txBody>
          <a:bodyPr wrap="none" fromWordArt="1">
            <a:prstTxWarp prst="textPlain">
              <a:avLst>
                <a:gd name="adj" fmla="val 50000"/>
              </a:avLst>
            </a:prstTxWarp>
          </a:bodyPr>
          <a:lstStyle/>
          <a:p>
            <a:pPr algn="ctr"/>
            <a:r>
              <a:rPr lang="sl-SI" sz="3600" kern="10">
                <a:ln w="9525">
                  <a:solidFill>
                    <a:schemeClr val="accent2"/>
                  </a:solidFill>
                  <a:round/>
                  <a:headEnd/>
                  <a:tailEnd/>
                </a:ln>
                <a:solidFill>
                  <a:srgbClr val="FFFFFF"/>
                </a:solidFill>
                <a:latin typeface="Arial Black" panose="020B0A04020102020204" pitchFamily="34" charset="0"/>
              </a:rPr>
              <a:t>amper</a:t>
            </a:r>
          </a:p>
        </p:txBody>
      </p:sp>
      <p:graphicFrame>
        <p:nvGraphicFramePr>
          <p:cNvPr id="100356" name="Object 4"/>
          <p:cNvGraphicFramePr>
            <a:graphicFrameLocks noChangeAspect="1"/>
          </p:cNvGraphicFramePr>
          <p:nvPr/>
        </p:nvGraphicFramePr>
        <p:xfrm>
          <a:off x="3657600" y="2286000"/>
          <a:ext cx="2057400" cy="3048000"/>
        </p:xfrm>
        <a:graphic>
          <a:graphicData uri="http://schemas.openxmlformats.org/presentationml/2006/ole">
            <mc:AlternateContent xmlns:mc="http://schemas.openxmlformats.org/markup-compatibility/2006">
              <mc:Choice xmlns:v="urn:schemas-microsoft-com:vml" Requires="v">
                <p:oleObj name="Photo Editor Photo" r:id="rId3" imgW="1714739" imgH="1809524" progId="MSPhotoEd.3">
                  <p:embed/>
                </p:oleObj>
              </mc:Choice>
              <mc:Fallback>
                <p:oleObj name="Photo Editor Photo" r:id="rId3" imgW="1714739" imgH="1809524" progId="MSPhotoEd.3">
                  <p:embed/>
                  <p:pic>
                    <p:nvPicPr>
                      <p:cNvPr id="1003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286000"/>
                        <a:ext cx="2057400" cy="3048000"/>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0357"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3549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838200" y="1371600"/>
            <a:ext cx="49530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a:latin typeface="Times New Roman" panose="02020603050405020304" pitchFamily="18" charset="0"/>
                <a:cs typeface="Times New Roman" panose="02020603050405020304" pitchFamily="18" charset="0"/>
              </a:rPr>
              <a:t>Amper (A) je konstantni enosmerni električni tok, ki povzroča v vakuumu pri prehodu skozi dva ravna, en meter oddaljena, neskončno dolga, vzporedna vodnika z zanemarljivo majhnim krožnim prerezom</a:t>
            </a:r>
            <a:r>
              <a:rPr lang="sl-SI" altLang="sl-SI" sz="2800">
                <a:latin typeface="Times New Roman" panose="02020603050405020304" pitchFamily="18" charset="0"/>
              </a:rPr>
              <a:t>,</a:t>
            </a:r>
            <a:r>
              <a:rPr lang="sl-SI" altLang="sl-SI" sz="2800">
                <a:latin typeface="Times New Roman" panose="02020603050405020304" pitchFamily="18" charset="0"/>
                <a:cs typeface="Times New Roman" panose="02020603050405020304" pitchFamily="18" charset="0"/>
              </a:rPr>
              <a:t> silo 2×10</a:t>
            </a:r>
            <a:r>
              <a:rPr lang="sl-SI" altLang="sl-SI" sz="2800" baseline="30000">
                <a:latin typeface="Times New Roman" panose="02020603050405020304" pitchFamily="18" charset="0"/>
                <a:cs typeface="Times New Roman" panose="02020603050405020304" pitchFamily="18" charset="0"/>
              </a:rPr>
              <a:t>-7</a:t>
            </a:r>
            <a:r>
              <a:rPr lang="sl-SI" altLang="sl-SI" sz="2800">
                <a:latin typeface="Times New Roman" panose="02020603050405020304" pitchFamily="18" charset="0"/>
                <a:cs typeface="Times New Roman" panose="02020603050405020304" pitchFamily="18" charset="0"/>
              </a:rPr>
              <a:t> N/m</a:t>
            </a:r>
            <a:r>
              <a:rPr lang="sl-SI" altLang="sl-SI" sz="2800" i="1">
                <a:latin typeface="Times New Roman" panose="02020603050405020304" pitchFamily="18" charset="0"/>
                <a:cs typeface="Times New Roman" panose="02020603050405020304" pitchFamily="18" charset="0"/>
              </a:rPr>
              <a:t>. </a:t>
            </a:r>
            <a:endParaRPr lang="sl-SI" altLang="sl-SI" sz="2800">
              <a:latin typeface="Times New Roman" panose="02020603050405020304" pitchFamily="18" charset="0"/>
            </a:endParaRPr>
          </a:p>
          <a:p>
            <a:pPr eaLnBrk="1" hangingPunct="1">
              <a:spcBef>
                <a:spcPct val="0"/>
              </a:spcBef>
              <a:buFontTx/>
              <a:buNone/>
            </a:pPr>
            <a:endParaRPr lang="sl-SI" altLang="sl-SI" sz="28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rPr>
              <a:t>D</a:t>
            </a:r>
            <a:r>
              <a:rPr lang="sl-SI" altLang="sl-SI" sz="1800">
                <a:latin typeface="Arial Narrow" panose="020B0606020202030204" pitchFamily="34" charset="0"/>
                <a:cs typeface="Times New Roman" panose="02020603050405020304" pitchFamily="18" charset="0"/>
              </a:rPr>
              <a:t>efinicija je bila sprejeta leta 19</a:t>
            </a:r>
            <a:r>
              <a:rPr lang="sl-SI" altLang="sl-SI" sz="1800">
                <a:latin typeface="Arial Narrow" panose="020B0606020202030204" pitchFamily="34" charset="0"/>
              </a:rPr>
              <a:t>48</a:t>
            </a:r>
            <a:r>
              <a:rPr lang="sl-SI" altLang="sl-SI" sz="1800">
                <a:latin typeface="Arial Narrow" panose="020B0606020202030204" pitchFamily="34" charset="0"/>
                <a:cs typeface="Times New Roman" panose="02020603050405020304" pitchFamily="18" charset="0"/>
              </a:rPr>
              <a:t>. </a:t>
            </a:r>
          </a:p>
        </p:txBody>
      </p:sp>
      <p:sp>
        <p:nvSpPr>
          <p:cNvPr id="102403" name="Rectangle 3"/>
          <p:cNvSpPr>
            <a:spLocks noChangeArrowheads="1"/>
          </p:cNvSpPr>
          <p:nvPr/>
        </p:nvSpPr>
        <p:spPr bwMode="auto">
          <a:xfrm>
            <a:off x="0" y="1109663"/>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2400">
              <a:latin typeface="Times New Roman" panose="02020603050405020304" pitchFamily="18" charset="0"/>
            </a:endParaRPr>
          </a:p>
          <a:p>
            <a:pPr lvl="1">
              <a:spcBef>
                <a:spcPct val="0"/>
              </a:spcBef>
              <a:buFontTx/>
              <a:buNone/>
            </a:pPr>
            <a:endParaRPr lang="sl-SI" altLang="sl-SI" sz="2400">
              <a:latin typeface="Times New Roman" panose="02020603050405020304" pitchFamily="18" charset="0"/>
            </a:endParaRPr>
          </a:p>
        </p:txBody>
      </p:sp>
      <p:pic>
        <p:nvPicPr>
          <p:cNvPr id="102404" name="Picture 4" descr="amperedef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0200"/>
            <a:ext cx="2360613"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5"/>
          <p:cNvSpPr>
            <a:spLocks noChangeArrowheads="1"/>
          </p:cNvSpPr>
          <p:nvPr/>
        </p:nvSpPr>
        <p:spPr bwMode="auto">
          <a:xfrm>
            <a:off x="0" y="1931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02406" name="Rectangle 6"/>
          <p:cNvSpPr>
            <a:spLocks noChangeArrowheads="1"/>
          </p:cNvSpPr>
          <p:nvPr/>
        </p:nvSpPr>
        <p:spPr bwMode="auto">
          <a:xfrm>
            <a:off x="0" y="2754313"/>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2400">
              <a:latin typeface="Times New Roman" panose="02020603050405020304" pitchFamily="18" charset="0"/>
            </a:endParaRPr>
          </a:p>
          <a:p>
            <a:pPr>
              <a:spcBef>
                <a:spcPct val="0"/>
              </a:spcBef>
              <a:buFontTx/>
              <a:buNone/>
            </a:pPr>
            <a:endParaRPr lang="sl-SI" altLang="sl-SI" sz="2400">
              <a:latin typeface="Times New Roman" panose="02020603050405020304" pitchFamily="18" charset="0"/>
            </a:endParaRPr>
          </a:p>
        </p:txBody>
      </p:sp>
    </p:spTree>
    <p:extLst>
      <p:ext uri="{BB962C8B-B14F-4D97-AF65-F5344CB8AC3E}">
        <p14:creationId xmlns:p14="http://schemas.microsoft.com/office/powerpoint/2010/main" val="42196891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04451" name="Text Box 3"/>
          <p:cNvSpPr txBox="1">
            <a:spLocks noChangeArrowheads="1"/>
          </p:cNvSpPr>
          <p:nvPr/>
        </p:nvSpPr>
        <p:spPr bwMode="auto">
          <a:xfrm>
            <a:off x="2514600" y="990600"/>
            <a:ext cx="43132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a:solidFill>
                  <a:srgbClr val="FF9933"/>
                </a:solidFill>
                <a:latin typeface="Arial" panose="020B0604020202020204" pitchFamily="34" charset="0"/>
              </a:rPr>
              <a:t>Realizacija ampera</a:t>
            </a:r>
          </a:p>
        </p:txBody>
      </p:sp>
      <p:sp>
        <p:nvSpPr>
          <p:cNvPr id="104452" name="Rectangle 4"/>
          <p:cNvSpPr>
            <a:spLocks noChangeArrowheads="1"/>
          </p:cNvSpPr>
          <p:nvPr/>
        </p:nvSpPr>
        <p:spPr bwMode="auto">
          <a:xfrm>
            <a:off x="609600" y="2057400"/>
            <a:ext cx="7696200"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sl-SI" altLang="sl-SI" sz="1800" b="1">
              <a:latin typeface="Times New Roman" panose="02020603050405020304" pitchFamily="18" charset="0"/>
            </a:endParaRPr>
          </a:p>
          <a:p>
            <a:pPr algn="just" eaLnBrk="1" hangingPunct="1">
              <a:spcBef>
                <a:spcPct val="0"/>
              </a:spcBef>
              <a:buFontTx/>
              <a:buNone/>
            </a:pPr>
            <a:r>
              <a:rPr lang="sl-SI" altLang="sl-SI" sz="2400" b="1">
                <a:latin typeface="Times New Roman" panose="02020603050405020304" pitchFamily="18" charset="0"/>
                <a:cs typeface="Times New Roman" panose="02020603050405020304" pitchFamily="18" charset="0"/>
              </a:rPr>
              <a:t>Neposredne metode</a:t>
            </a:r>
            <a:endParaRPr lang="sl-SI" altLang="sl-SI" sz="2400" b="1">
              <a:latin typeface="Times New Roman" panose="02020603050405020304" pitchFamily="18" charset="0"/>
            </a:endParaRP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izkoriščajo delovanje elektrodinamičnih pretvornikov </a:t>
            </a:r>
            <a:endParaRPr lang="sl-SI" altLang="sl-SI" sz="1800">
              <a:latin typeface="Times New Roman" panose="02020603050405020304" pitchFamily="18" charset="0"/>
            </a:endParaRP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tok-sila – tokovnih</a:t>
            </a:r>
            <a:r>
              <a:rPr lang="sl-SI" altLang="sl-SI" sz="1800">
                <a:latin typeface="Times New Roman" panose="02020603050405020304" pitchFamily="18" charset="0"/>
              </a:rPr>
              <a:t>, vatnih</a:t>
            </a:r>
            <a:r>
              <a:rPr lang="sl-SI" altLang="sl-SI" sz="1800">
                <a:latin typeface="Times New Roman" panose="02020603050405020304" pitchFamily="18" charset="0"/>
                <a:cs typeface="Times New Roman" panose="02020603050405020304" pitchFamily="18" charset="0"/>
              </a:rPr>
              <a:t> tehtnic.  </a:t>
            </a:r>
            <a:endParaRPr lang="sl-SI" altLang="sl-SI" sz="1800">
              <a:latin typeface="Times New Roman" panose="02020603050405020304" pitchFamily="18" charset="0"/>
            </a:endParaRPr>
          </a:p>
          <a:p>
            <a:pPr lvl="1" algn="just" eaLnBrk="1" hangingPunct="1">
              <a:spcBef>
                <a:spcPct val="0"/>
              </a:spcBef>
              <a:buFontTx/>
              <a:buNone/>
            </a:pPr>
            <a:endParaRPr lang="sl-SI" altLang="sl-SI" sz="1800">
              <a:latin typeface="Times New Roman" panose="02020603050405020304" pitchFamily="18" charset="0"/>
            </a:endParaRPr>
          </a:p>
          <a:p>
            <a:pPr algn="just" eaLnBrk="1" hangingPunct="1">
              <a:spcBef>
                <a:spcPct val="0"/>
              </a:spcBef>
              <a:buFontTx/>
              <a:buNone/>
            </a:pPr>
            <a:endParaRPr lang="sl-SI" altLang="sl-SI" sz="1800" b="1">
              <a:latin typeface="Times New Roman" panose="02020603050405020304" pitchFamily="18" charset="0"/>
            </a:endParaRPr>
          </a:p>
          <a:p>
            <a:pPr algn="just" eaLnBrk="1" hangingPunct="1">
              <a:spcBef>
                <a:spcPct val="0"/>
              </a:spcBef>
              <a:buFontTx/>
              <a:buNone/>
            </a:pPr>
            <a:endParaRPr lang="sl-SI" altLang="sl-SI" sz="1800" b="1">
              <a:latin typeface="Times New Roman" panose="02020603050405020304" pitchFamily="18" charset="0"/>
            </a:endParaRPr>
          </a:p>
          <a:p>
            <a:pPr algn="just" eaLnBrk="1" hangingPunct="1">
              <a:spcBef>
                <a:spcPct val="0"/>
              </a:spcBef>
              <a:buFontTx/>
              <a:buNone/>
            </a:pPr>
            <a:r>
              <a:rPr lang="sl-SI" altLang="sl-SI" sz="2400" b="1">
                <a:latin typeface="Times New Roman" panose="02020603050405020304" pitchFamily="18" charset="0"/>
              </a:rPr>
              <a:t>P</a:t>
            </a:r>
            <a:r>
              <a:rPr lang="sl-SI" altLang="sl-SI" sz="2400" b="1">
                <a:latin typeface="Times New Roman" panose="02020603050405020304" pitchFamily="18" charset="0"/>
                <a:cs typeface="Times New Roman" panose="02020603050405020304" pitchFamily="18" charset="0"/>
              </a:rPr>
              <a:t>osredn</a:t>
            </a:r>
            <a:r>
              <a:rPr lang="sl-SI" altLang="sl-SI" sz="2400" b="1">
                <a:latin typeface="Times New Roman" panose="02020603050405020304" pitchFamily="18" charset="0"/>
              </a:rPr>
              <a:t>e</a:t>
            </a:r>
            <a:r>
              <a:rPr lang="sl-SI" altLang="sl-SI" sz="2400" b="1">
                <a:latin typeface="Times New Roman" panose="02020603050405020304" pitchFamily="18" charset="0"/>
                <a:cs typeface="Times New Roman" panose="02020603050405020304" pitchFamily="18" charset="0"/>
              </a:rPr>
              <a:t> metod</a:t>
            </a:r>
            <a:r>
              <a:rPr lang="sl-SI" altLang="sl-SI" sz="2400" b="1">
                <a:latin typeface="Times New Roman" panose="02020603050405020304" pitchFamily="18" charset="0"/>
              </a:rPr>
              <a:t>e</a:t>
            </a: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realizirajo enoto električnega toka preko električne napetosti in upornosti z osnovnimi fizikalnimi konstantami. </a:t>
            </a:r>
            <a:endParaRPr lang="sl-SI" altLang="sl-SI" sz="1800">
              <a:latin typeface="Times New Roman" panose="02020603050405020304" pitchFamily="18" charset="0"/>
            </a:endParaRP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Posredne metode realizacije, ki izkoriščajo kvantne </a:t>
            </a:r>
            <a:endParaRPr lang="sl-SI" altLang="sl-SI" sz="1800">
              <a:latin typeface="Times New Roman" panose="02020603050405020304" pitchFamily="18" charset="0"/>
            </a:endParaRP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pojave, imajo neprimerno boljšo negotovost in so </a:t>
            </a:r>
            <a:endParaRPr lang="sl-SI" altLang="sl-SI" sz="1800">
              <a:latin typeface="Times New Roman" panose="02020603050405020304" pitchFamily="18" charset="0"/>
            </a:endParaRP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primerne za izvedbo v vsakem dobro opremljenem </a:t>
            </a:r>
            <a:endParaRPr lang="sl-SI" altLang="sl-SI" sz="1800">
              <a:latin typeface="Times New Roman" panose="02020603050405020304" pitchFamily="18" charset="0"/>
            </a:endParaRPr>
          </a:p>
          <a:p>
            <a:pPr lvl="1" algn="just" eaLnBrk="1" hangingPunct="1">
              <a:spcBef>
                <a:spcPct val="0"/>
              </a:spcBef>
              <a:buFontTx/>
              <a:buNone/>
            </a:pPr>
            <a:r>
              <a:rPr lang="sl-SI" altLang="sl-SI" sz="1800">
                <a:latin typeface="Times New Roman" panose="02020603050405020304" pitchFamily="18" charset="0"/>
                <a:cs typeface="Times New Roman" panose="02020603050405020304" pitchFamily="18" charset="0"/>
              </a:rPr>
              <a:t>laboratoriju</a:t>
            </a:r>
            <a:r>
              <a:rPr lang="sl-SI" altLang="sl-SI" sz="1800">
                <a:latin typeface="Times New Roman" panose="02020603050405020304" pitchFamily="18" charset="0"/>
              </a:rPr>
              <a:t>.</a:t>
            </a:r>
          </a:p>
        </p:txBody>
      </p:sp>
      <p:pic>
        <p:nvPicPr>
          <p:cNvPr id="1044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947863"/>
            <a:ext cx="1828800"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4" name="Rectangle 6"/>
          <p:cNvSpPr>
            <a:spLocks noChangeArrowheads="1"/>
          </p:cNvSpPr>
          <p:nvPr/>
        </p:nvSpPr>
        <p:spPr bwMode="auto">
          <a:xfrm>
            <a:off x="302895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104455" name="Object 7"/>
          <p:cNvGraphicFramePr>
            <a:graphicFrameLocks noChangeAspect="1"/>
          </p:cNvGraphicFramePr>
          <p:nvPr/>
        </p:nvGraphicFramePr>
        <p:xfrm>
          <a:off x="6934200" y="5029200"/>
          <a:ext cx="1143000" cy="1073150"/>
        </p:xfrm>
        <a:graphic>
          <a:graphicData uri="http://schemas.openxmlformats.org/presentationml/2006/ole">
            <mc:AlternateContent xmlns:mc="http://schemas.openxmlformats.org/markup-compatibility/2006">
              <mc:Choice xmlns:v="urn:schemas-microsoft-com:vml" Requires="v">
                <p:oleObj name="Equation" r:id="rId4" imgW="418918" imgH="393529" progId="Equation.3">
                  <p:embed/>
                </p:oleObj>
              </mc:Choice>
              <mc:Fallback>
                <p:oleObj name="Equation" r:id="rId4" imgW="418918" imgH="393529" progId="Equation.3">
                  <p:embed/>
                  <p:pic>
                    <p:nvPicPr>
                      <p:cNvPr id="104455"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5029200"/>
                        <a:ext cx="1143000" cy="1073150"/>
                      </a:xfrm>
                      <a:prstGeom prst="rect">
                        <a:avLst/>
                      </a:prstGeom>
                      <a:solidFill>
                        <a:srgbClr val="FF9900"/>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4456"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365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772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499" name="Rectangle 3"/>
          <p:cNvSpPr>
            <a:spLocks noChangeArrowheads="1"/>
          </p:cNvSpPr>
          <p:nvPr/>
        </p:nvSpPr>
        <p:spPr bwMode="auto">
          <a:xfrm>
            <a:off x="4348163"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06500" name="Text Box 4"/>
          <p:cNvSpPr txBox="1">
            <a:spLocks noChangeArrowheads="1"/>
          </p:cNvSpPr>
          <p:nvPr/>
        </p:nvSpPr>
        <p:spPr bwMode="auto">
          <a:xfrm>
            <a:off x="323850" y="836613"/>
            <a:ext cx="8596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latin typeface="Times New Roman" panose="02020603050405020304" pitchFamily="18" charset="0"/>
                <a:cs typeface="Times New Roman" panose="02020603050405020304" pitchFamily="18" charset="0"/>
              </a:rPr>
              <a:t>Neposredne metode</a:t>
            </a:r>
            <a:r>
              <a:rPr lang="sl-SI" altLang="sl-SI" sz="2800" b="1">
                <a:latin typeface="Times New Roman" panose="02020603050405020304" pitchFamily="18" charset="0"/>
              </a:rPr>
              <a:t> realizacije ampera – vatna tehtnica</a:t>
            </a:r>
          </a:p>
        </p:txBody>
      </p:sp>
      <p:sp>
        <p:nvSpPr>
          <p:cNvPr id="106501" name="Rectangle 5"/>
          <p:cNvSpPr>
            <a:spLocks noChangeArrowheads="1"/>
          </p:cNvSpPr>
          <p:nvPr/>
        </p:nvSpPr>
        <p:spPr bwMode="auto">
          <a:xfrm>
            <a:off x="2605088"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53958" name="Text Box 6"/>
          <p:cNvSpPr txBox="1">
            <a:spLocks noChangeArrowheads="1"/>
          </p:cNvSpPr>
          <p:nvPr/>
        </p:nvSpPr>
        <p:spPr bwMode="auto">
          <a:xfrm>
            <a:off x="5715000" y="5257800"/>
            <a:ext cx="2057400" cy="1260475"/>
          </a:xfrm>
          <a:prstGeom prst="rect">
            <a:avLst/>
          </a:prstGeom>
          <a:solidFill>
            <a:srgbClr val="FF99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i="1">
                <a:latin typeface="Times New Roman" panose="02020603050405020304" pitchFamily="18" charset="0"/>
              </a:rPr>
              <a:t>U </a:t>
            </a:r>
            <a:r>
              <a:rPr lang="sl-SI" altLang="sl-SI" sz="3600" b="1">
                <a:latin typeface="Times New Roman" panose="02020603050405020304" pitchFamily="18" charset="0"/>
              </a:rPr>
              <a:t>= </a:t>
            </a:r>
            <a:r>
              <a:rPr lang="sl-SI" altLang="sl-SI" sz="3600" b="1" i="1">
                <a:latin typeface="Times New Roman" panose="02020603050405020304" pitchFamily="18" charset="0"/>
              </a:rPr>
              <a:t>B l v</a:t>
            </a:r>
          </a:p>
          <a:p>
            <a:pPr eaLnBrk="1" hangingPunct="1">
              <a:spcBef>
                <a:spcPct val="0"/>
              </a:spcBef>
              <a:buFontTx/>
              <a:buNone/>
            </a:pPr>
            <a:r>
              <a:rPr lang="sl-SI" altLang="sl-SI" sz="1000" i="1">
                <a:latin typeface="Times New Roman" panose="02020603050405020304" pitchFamily="18" charset="0"/>
              </a:rPr>
              <a:t>U</a:t>
            </a:r>
            <a:r>
              <a:rPr lang="sl-SI" altLang="sl-SI" sz="1000">
                <a:latin typeface="Times New Roman" panose="02020603050405020304" pitchFamily="18" charset="0"/>
              </a:rPr>
              <a:t> –inducirana  napetost zanki</a:t>
            </a:r>
          </a:p>
          <a:p>
            <a:pPr eaLnBrk="1" hangingPunct="1">
              <a:spcBef>
                <a:spcPct val="0"/>
              </a:spcBef>
              <a:buFontTx/>
              <a:buNone/>
            </a:pPr>
            <a:r>
              <a:rPr lang="sl-SI" altLang="sl-SI" sz="1000" i="1">
                <a:latin typeface="Times New Roman" panose="02020603050405020304" pitchFamily="18" charset="0"/>
              </a:rPr>
              <a:t>B</a:t>
            </a:r>
            <a:r>
              <a:rPr lang="sl-SI" altLang="sl-SI" sz="1000">
                <a:latin typeface="Times New Roman" panose="02020603050405020304" pitchFamily="18" charset="0"/>
              </a:rPr>
              <a:t> – gostota magnetnega pretoka</a:t>
            </a:r>
          </a:p>
          <a:p>
            <a:pPr eaLnBrk="1" hangingPunct="1">
              <a:spcBef>
                <a:spcPct val="0"/>
              </a:spcBef>
              <a:buFontTx/>
              <a:buNone/>
            </a:pPr>
            <a:r>
              <a:rPr lang="sl-SI" altLang="sl-SI" sz="1000" i="1">
                <a:latin typeface="Times New Roman" panose="02020603050405020304" pitchFamily="18" charset="0"/>
              </a:rPr>
              <a:t>l </a:t>
            </a:r>
            <a:r>
              <a:rPr lang="sl-SI" altLang="sl-SI" sz="1000">
                <a:latin typeface="Times New Roman" panose="02020603050405020304" pitchFamily="18" charset="0"/>
              </a:rPr>
              <a:t>– dolžina zanke</a:t>
            </a:r>
          </a:p>
          <a:p>
            <a:pPr eaLnBrk="1" hangingPunct="1">
              <a:spcBef>
                <a:spcPct val="0"/>
              </a:spcBef>
              <a:buFontTx/>
              <a:buNone/>
            </a:pPr>
            <a:r>
              <a:rPr lang="sl-SI" altLang="sl-SI" sz="1000" i="1">
                <a:latin typeface="Times New Roman" panose="02020603050405020304" pitchFamily="18" charset="0"/>
              </a:rPr>
              <a:t>v</a:t>
            </a:r>
            <a:r>
              <a:rPr lang="sl-SI" altLang="sl-SI" sz="1000">
                <a:latin typeface="Times New Roman" panose="02020603050405020304" pitchFamily="18" charset="0"/>
              </a:rPr>
              <a:t> – hitrost  premika zanke</a:t>
            </a:r>
            <a:endParaRPr lang="sl-SI" altLang="sl-SI" sz="3600" b="1">
              <a:latin typeface="Times New Roman" panose="02020603050405020304" pitchFamily="18" charset="0"/>
            </a:endParaRPr>
          </a:p>
        </p:txBody>
      </p:sp>
      <p:sp>
        <p:nvSpPr>
          <p:cNvPr id="253959" name="Text Box 7"/>
          <p:cNvSpPr txBox="1">
            <a:spLocks noChangeArrowheads="1"/>
          </p:cNvSpPr>
          <p:nvPr/>
        </p:nvSpPr>
        <p:spPr bwMode="auto">
          <a:xfrm>
            <a:off x="3048000" y="5257800"/>
            <a:ext cx="2057400" cy="1350963"/>
          </a:xfrm>
          <a:prstGeom prst="rect">
            <a:avLst/>
          </a:prstGeom>
          <a:solidFill>
            <a:srgbClr val="FF99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b="1" i="1">
                <a:latin typeface="Times New Roman" panose="02020603050405020304" pitchFamily="18" charset="0"/>
              </a:rPr>
              <a:t>I B l </a:t>
            </a:r>
            <a:r>
              <a:rPr lang="sl-SI" altLang="sl-SI" b="1">
                <a:latin typeface="Times New Roman" panose="02020603050405020304" pitchFamily="18" charset="0"/>
              </a:rPr>
              <a:t>= </a:t>
            </a:r>
            <a:r>
              <a:rPr lang="sl-SI" altLang="sl-SI" b="1" i="1">
                <a:latin typeface="Times New Roman" panose="02020603050405020304" pitchFamily="18" charset="0"/>
              </a:rPr>
              <a:t>m </a:t>
            </a:r>
            <a:r>
              <a:rPr lang="sl-SI" altLang="sl-SI" b="1">
                <a:latin typeface="Times New Roman" panose="02020603050405020304" pitchFamily="18" charset="0"/>
              </a:rPr>
              <a:t>g</a:t>
            </a:r>
          </a:p>
          <a:p>
            <a:pPr eaLnBrk="1" hangingPunct="1">
              <a:spcBef>
                <a:spcPct val="0"/>
              </a:spcBef>
              <a:buFontTx/>
              <a:buNone/>
            </a:pPr>
            <a:r>
              <a:rPr lang="sl-SI" altLang="sl-SI" sz="1000" i="1">
                <a:latin typeface="Times New Roman" panose="02020603050405020304" pitchFamily="18" charset="0"/>
              </a:rPr>
              <a:t>I </a:t>
            </a:r>
            <a:r>
              <a:rPr lang="sl-SI" altLang="sl-SI" sz="1000">
                <a:latin typeface="Times New Roman" panose="02020603050405020304" pitchFamily="18" charset="0"/>
              </a:rPr>
              <a:t>– tok po zanki</a:t>
            </a:r>
          </a:p>
          <a:p>
            <a:pPr eaLnBrk="1" hangingPunct="1">
              <a:spcBef>
                <a:spcPct val="0"/>
              </a:spcBef>
              <a:buFontTx/>
              <a:buNone/>
            </a:pPr>
            <a:r>
              <a:rPr lang="sl-SI" altLang="sl-SI" sz="1000" i="1">
                <a:latin typeface="Times New Roman" panose="02020603050405020304" pitchFamily="18" charset="0"/>
              </a:rPr>
              <a:t>B</a:t>
            </a:r>
            <a:r>
              <a:rPr lang="sl-SI" altLang="sl-SI" sz="1000">
                <a:latin typeface="Times New Roman" panose="02020603050405020304" pitchFamily="18" charset="0"/>
              </a:rPr>
              <a:t> – gostota magnetnega pretoka</a:t>
            </a:r>
          </a:p>
          <a:p>
            <a:pPr eaLnBrk="1" hangingPunct="1">
              <a:spcBef>
                <a:spcPct val="0"/>
              </a:spcBef>
              <a:buFontTx/>
              <a:buNone/>
            </a:pPr>
            <a:r>
              <a:rPr lang="sl-SI" altLang="sl-SI" sz="1000" i="1">
                <a:latin typeface="Times New Roman" panose="02020603050405020304" pitchFamily="18" charset="0"/>
              </a:rPr>
              <a:t>l</a:t>
            </a:r>
            <a:r>
              <a:rPr lang="sl-SI" altLang="sl-SI" sz="1000">
                <a:latin typeface="Times New Roman" panose="02020603050405020304" pitchFamily="18" charset="0"/>
              </a:rPr>
              <a:t> – dolžina zanke</a:t>
            </a:r>
          </a:p>
          <a:p>
            <a:pPr eaLnBrk="1" hangingPunct="1">
              <a:spcBef>
                <a:spcPct val="0"/>
              </a:spcBef>
              <a:buFontTx/>
              <a:buNone/>
            </a:pPr>
            <a:r>
              <a:rPr lang="sl-SI" altLang="sl-SI" sz="1000" i="1">
                <a:latin typeface="Times New Roman" panose="02020603050405020304" pitchFamily="18" charset="0"/>
              </a:rPr>
              <a:t>m</a:t>
            </a:r>
            <a:r>
              <a:rPr lang="sl-SI" altLang="sl-SI" sz="1000">
                <a:latin typeface="Times New Roman" panose="02020603050405020304" pitchFamily="18" charset="0"/>
              </a:rPr>
              <a:t> – masa uteži</a:t>
            </a:r>
          </a:p>
          <a:p>
            <a:pPr eaLnBrk="1" hangingPunct="1">
              <a:spcBef>
                <a:spcPct val="0"/>
              </a:spcBef>
              <a:buFontTx/>
              <a:buNone/>
            </a:pPr>
            <a:r>
              <a:rPr lang="sl-SI" altLang="sl-SI" sz="1000" i="1" u="sng">
                <a:latin typeface="Times New Roman" panose="02020603050405020304" pitchFamily="18" charset="0"/>
              </a:rPr>
              <a:t>g</a:t>
            </a:r>
            <a:r>
              <a:rPr lang="sl-SI" altLang="sl-SI" sz="1000">
                <a:latin typeface="Times New Roman" panose="02020603050405020304" pitchFamily="18" charset="0"/>
              </a:rPr>
              <a:t> – gravitacijski pospešek</a:t>
            </a:r>
          </a:p>
        </p:txBody>
      </p:sp>
      <p:grpSp>
        <p:nvGrpSpPr>
          <p:cNvPr id="253960" name="Group 8"/>
          <p:cNvGrpSpPr>
            <a:grpSpLocks/>
          </p:cNvGrpSpPr>
          <p:nvPr/>
        </p:nvGrpSpPr>
        <p:grpSpPr bwMode="auto">
          <a:xfrm>
            <a:off x="2362200" y="3581400"/>
            <a:ext cx="4572000" cy="1752600"/>
            <a:chOff x="1488" y="2256"/>
            <a:chExt cx="2880" cy="1104"/>
          </a:xfrm>
        </p:grpSpPr>
        <p:sp>
          <p:nvSpPr>
            <p:cNvPr id="106507" name="Line 9"/>
            <p:cNvSpPr>
              <a:spLocks noChangeShapeType="1"/>
            </p:cNvSpPr>
            <p:nvPr/>
          </p:nvSpPr>
          <p:spPr bwMode="auto">
            <a:xfrm>
              <a:off x="1488" y="2640"/>
              <a:ext cx="0" cy="72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06508" name="Line 10"/>
            <p:cNvSpPr>
              <a:spLocks noChangeShapeType="1"/>
            </p:cNvSpPr>
            <p:nvPr/>
          </p:nvSpPr>
          <p:spPr bwMode="auto">
            <a:xfrm>
              <a:off x="4368" y="2256"/>
              <a:ext cx="0" cy="72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06509" name="Text Box 11"/>
            <p:cNvSpPr txBox="1">
              <a:spLocks noChangeArrowheads="1"/>
            </p:cNvSpPr>
            <p:nvPr/>
          </p:nvSpPr>
          <p:spPr bwMode="auto">
            <a:xfrm>
              <a:off x="1536" y="2640"/>
              <a:ext cx="92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solidFill>
                    <a:srgbClr val="FF3300"/>
                  </a:solidFill>
                  <a:latin typeface="Times New Roman" panose="02020603050405020304" pitchFamily="18" charset="0"/>
                </a:rPr>
                <a:t>magnetna</a:t>
              </a:r>
            </a:p>
            <a:p>
              <a:pPr eaLnBrk="1" hangingPunct="1">
                <a:spcBef>
                  <a:spcPct val="0"/>
                </a:spcBef>
                <a:buFontTx/>
                <a:buNone/>
              </a:pPr>
              <a:r>
                <a:rPr lang="sl-SI" altLang="sl-SI" sz="2400" b="1">
                  <a:solidFill>
                    <a:srgbClr val="FF3300"/>
                  </a:solidFill>
                  <a:latin typeface="Times New Roman" panose="02020603050405020304" pitchFamily="18" charset="0"/>
                </a:rPr>
                <a:t>sila</a:t>
              </a:r>
            </a:p>
          </p:txBody>
        </p:sp>
        <p:sp>
          <p:nvSpPr>
            <p:cNvPr id="106510" name="Text Box 12"/>
            <p:cNvSpPr txBox="1">
              <a:spLocks noChangeArrowheads="1"/>
            </p:cNvSpPr>
            <p:nvPr/>
          </p:nvSpPr>
          <p:spPr bwMode="auto">
            <a:xfrm>
              <a:off x="3216" y="2400"/>
              <a:ext cx="98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sl-SI" altLang="sl-SI" sz="2400" b="1">
                  <a:solidFill>
                    <a:srgbClr val="FF3300"/>
                  </a:solidFill>
                  <a:latin typeface="Times New Roman" panose="02020603050405020304" pitchFamily="18" charset="0"/>
                </a:rPr>
                <a:t>sila</a:t>
              </a:r>
            </a:p>
            <a:p>
              <a:pPr algn="r" eaLnBrk="1" hangingPunct="1">
                <a:spcBef>
                  <a:spcPct val="0"/>
                </a:spcBef>
                <a:buFontTx/>
                <a:buNone/>
              </a:pPr>
              <a:r>
                <a:rPr lang="sl-SI" altLang="sl-SI" sz="2400" b="1">
                  <a:solidFill>
                    <a:srgbClr val="FF3300"/>
                  </a:solidFill>
                  <a:latin typeface="Times New Roman" panose="02020603050405020304" pitchFamily="18" charset="0"/>
                </a:rPr>
                <a:t>gravitacije</a:t>
              </a:r>
            </a:p>
          </p:txBody>
        </p:sp>
      </p:grpSp>
      <p:pic>
        <p:nvPicPr>
          <p:cNvPr id="106505"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87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3960"/>
                                        </p:tgtEl>
                                        <p:attrNameLst>
                                          <p:attrName>style.visibility</p:attrName>
                                        </p:attrNameLst>
                                      </p:cBhvr>
                                      <p:to>
                                        <p:strVal val="visible"/>
                                      </p:to>
                                    </p:set>
                                    <p:animEffect transition="in" filter="dissolve">
                                      <p:cBhvr>
                                        <p:cTn id="7" dur="500"/>
                                        <p:tgtEl>
                                          <p:spTgt spid="2539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9"/>
                                        </p:tgtEl>
                                        <p:attrNameLst>
                                          <p:attrName>style.visibility</p:attrName>
                                        </p:attrNameLst>
                                      </p:cBhvr>
                                      <p:to>
                                        <p:strVal val="visible"/>
                                      </p:to>
                                    </p:set>
                                    <p:animEffect transition="in" filter="dissolve">
                                      <p:cBhvr>
                                        <p:cTn id="12" dur="500"/>
                                        <p:tgtEl>
                                          <p:spTgt spid="2539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8"/>
                                        </p:tgtEl>
                                        <p:attrNameLst>
                                          <p:attrName>style.visibility</p:attrName>
                                        </p:attrNameLst>
                                      </p:cBhvr>
                                      <p:to>
                                        <p:strVal val="visible"/>
                                      </p:to>
                                    </p:set>
                                    <p:animEffect transition="in" filter="dissolve">
                                      <p:cBhvr>
                                        <p:cTn id="17" dur="500"/>
                                        <p:tgtEl>
                                          <p:spTgt spid="253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8" grpId="0" animBg="1" autoUpdateAnimBg="0"/>
      <p:bldP spid="253959"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938338"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08547" name="Text Box 3"/>
          <p:cNvSpPr txBox="1">
            <a:spLocks noChangeArrowheads="1"/>
          </p:cNvSpPr>
          <p:nvPr/>
        </p:nvSpPr>
        <p:spPr bwMode="auto">
          <a:xfrm>
            <a:off x="533400" y="1143000"/>
            <a:ext cx="2257425"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3600" b="1" i="1">
                <a:latin typeface="Times New Roman" panose="02020603050405020304" pitchFamily="18" charset="0"/>
              </a:rPr>
              <a:t>P</a:t>
            </a:r>
            <a:r>
              <a:rPr lang="sl-SI" altLang="sl-SI" sz="3600" b="1" baseline="-25000">
                <a:latin typeface="Times New Roman" panose="02020603050405020304" pitchFamily="18" charset="0"/>
              </a:rPr>
              <a:t>ele </a:t>
            </a:r>
            <a:r>
              <a:rPr lang="sl-SI" altLang="sl-SI" sz="3600" b="1">
                <a:latin typeface="Times New Roman" panose="02020603050405020304" pitchFamily="18" charset="0"/>
              </a:rPr>
              <a:t>= </a:t>
            </a:r>
            <a:r>
              <a:rPr lang="sl-SI" altLang="sl-SI" sz="3600" b="1" i="1">
                <a:latin typeface="Times New Roman" panose="02020603050405020304" pitchFamily="18" charset="0"/>
              </a:rPr>
              <a:t>P</a:t>
            </a:r>
            <a:r>
              <a:rPr lang="sl-SI" altLang="sl-SI" sz="3600" b="1" baseline="-25000">
                <a:latin typeface="Times New Roman" panose="02020603050405020304" pitchFamily="18" charset="0"/>
              </a:rPr>
              <a:t>meh</a:t>
            </a:r>
          </a:p>
          <a:p>
            <a:pPr eaLnBrk="1" hangingPunct="1">
              <a:spcBef>
                <a:spcPct val="0"/>
              </a:spcBef>
              <a:buFontTx/>
              <a:buNone/>
            </a:pPr>
            <a:endParaRPr lang="sl-SI" altLang="sl-SI" sz="3600" baseline="-25000">
              <a:latin typeface="Times New Roman" panose="02020603050405020304" pitchFamily="18" charset="0"/>
            </a:endParaRPr>
          </a:p>
          <a:p>
            <a:pPr eaLnBrk="1" hangingPunct="1">
              <a:spcBef>
                <a:spcPct val="0"/>
              </a:spcBef>
              <a:buFontTx/>
              <a:buNone/>
            </a:pPr>
            <a:endParaRPr lang="sl-SI" altLang="sl-SI" sz="3600" baseline="-25000">
              <a:latin typeface="Times New Roman" panose="02020603050405020304" pitchFamily="18" charset="0"/>
            </a:endParaRPr>
          </a:p>
          <a:p>
            <a:pPr eaLnBrk="1" hangingPunct="1">
              <a:spcBef>
                <a:spcPct val="0"/>
              </a:spcBef>
              <a:buFontTx/>
              <a:buNone/>
            </a:pPr>
            <a:r>
              <a:rPr lang="sl-SI" altLang="sl-SI" sz="3600" i="1">
                <a:latin typeface="Times New Roman" panose="02020603050405020304" pitchFamily="18" charset="0"/>
              </a:rPr>
              <a:t>U I</a:t>
            </a:r>
            <a:r>
              <a:rPr lang="sl-SI" altLang="sl-SI" sz="3600">
                <a:latin typeface="Times New Roman" panose="02020603050405020304" pitchFamily="18" charset="0"/>
              </a:rPr>
              <a:t> = </a:t>
            </a:r>
            <a:r>
              <a:rPr lang="sl-SI" altLang="sl-SI" sz="3600" i="1">
                <a:latin typeface="Times New Roman" panose="02020603050405020304" pitchFamily="18" charset="0"/>
              </a:rPr>
              <a:t>m </a:t>
            </a:r>
            <a:r>
              <a:rPr lang="sl-SI" altLang="sl-SI" sz="3600">
                <a:latin typeface="Times New Roman" panose="02020603050405020304" pitchFamily="18" charset="0"/>
              </a:rPr>
              <a:t>g </a:t>
            </a:r>
            <a:r>
              <a:rPr lang="sl-SI" altLang="sl-SI" sz="3600" i="1">
                <a:latin typeface="Times New Roman" panose="02020603050405020304" pitchFamily="18" charset="0"/>
              </a:rPr>
              <a:t>v</a:t>
            </a:r>
          </a:p>
          <a:p>
            <a:pPr eaLnBrk="1" hangingPunct="1">
              <a:spcBef>
                <a:spcPct val="0"/>
              </a:spcBef>
              <a:buFontTx/>
              <a:buNone/>
            </a:pPr>
            <a:r>
              <a:rPr lang="sl-SI" altLang="sl-SI" sz="1200" i="1">
                <a:latin typeface="Times New Roman" panose="02020603050405020304" pitchFamily="18" charset="0"/>
              </a:rPr>
              <a:t>U</a:t>
            </a:r>
            <a:r>
              <a:rPr lang="sl-SI" altLang="sl-SI" sz="1200">
                <a:latin typeface="Times New Roman" panose="02020603050405020304" pitchFamily="18" charset="0"/>
              </a:rPr>
              <a:t> –inducirana  napetost v zanki</a:t>
            </a:r>
          </a:p>
          <a:p>
            <a:pPr eaLnBrk="1" hangingPunct="1">
              <a:spcBef>
                <a:spcPct val="0"/>
              </a:spcBef>
              <a:buFontTx/>
              <a:buNone/>
            </a:pPr>
            <a:r>
              <a:rPr lang="sl-SI" altLang="sl-SI" sz="1200" i="1">
                <a:latin typeface="Times New Roman" panose="02020603050405020304" pitchFamily="18" charset="0"/>
              </a:rPr>
              <a:t>I</a:t>
            </a:r>
            <a:r>
              <a:rPr lang="sl-SI" altLang="sl-SI" sz="1200">
                <a:latin typeface="Times New Roman" panose="02020603050405020304" pitchFamily="18" charset="0"/>
              </a:rPr>
              <a:t> – tok v zanki</a:t>
            </a:r>
          </a:p>
          <a:p>
            <a:pPr eaLnBrk="1" hangingPunct="1">
              <a:spcBef>
                <a:spcPct val="0"/>
              </a:spcBef>
              <a:buFontTx/>
              <a:buNone/>
            </a:pPr>
            <a:r>
              <a:rPr lang="sl-SI" altLang="sl-SI" sz="1200" i="1">
                <a:latin typeface="Times New Roman" panose="02020603050405020304" pitchFamily="18" charset="0"/>
              </a:rPr>
              <a:t>v</a:t>
            </a:r>
            <a:r>
              <a:rPr lang="sl-SI" altLang="sl-SI" sz="1200">
                <a:latin typeface="Times New Roman" panose="02020603050405020304" pitchFamily="18" charset="0"/>
              </a:rPr>
              <a:t> – hitrost premikanja zanke</a:t>
            </a:r>
          </a:p>
          <a:p>
            <a:pPr eaLnBrk="1" hangingPunct="1">
              <a:spcBef>
                <a:spcPct val="0"/>
              </a:spcBef>
              <a:buFontTx/>
              <a:buNone/>
            </a:pPr>
            <a:r>
              <a:rPr lang="sl-SI" altLang="sl-SI" sz="1200" i="1">
                <a:latin typeface="Times New Roman" panose="02020603050405020304" pitchFamily="18" charset="0"/>
              </a:rPr>
              <a:t>g</a:t>
            </a:r>
            <a:r>
              <a:rPr lang="sl-SI" altLang="sl-SI" sz="1200">
                <a:latin typeface="Times New Roman" panose="02020603050405020304" pitchFamily="18" charset="0"/>
              </a:rPr>
              <a:t> – gravitacijski pospešek</a:t>
            </a:r>
          </a:p>
          <a:p>
            <a:pPr eaLnBrk="1" hangingPunct="1">
              <a:spcBef>
                <a:spcPct val="0"/>
              </a:spcBef>
              <a:buFontTx/>
              <a:buNone/>
            </a:pPr>
            <a:r>
              <a:rPr lang="sl-SI" altLang="sl-SI" sz="1200">
                <a:latin typeface="Times New Roman" panose="02020603050405020304" pitchFamily="18" charset="0"/>
              </a:rPr>
              <a:t>m – masa uteži</a:t>
            </a:r>
          </a:p>
        </p:txBody>
      </p:sp>
      <p:grpSp>
        <p:nvGrpSpPr>
          <p:cNvPr id="108548" name="Group 4"/>
          <p:cNvGrpSpPr>
            <a:grpSpLocks/>
          </p:cNvGrpSpPr>
          <p:nvPr/>
        </p:nvGrpSpPr>
        <p:grpSpPr bwMode="auto">
          <a:xfrm>
            <a:off x="2819400" y="1066800"/>
            <a:ext cx="3995738" cy="2667000"/>
            <a:chOff x="1776" y="672"/>
            <a:chExt cx="2517" cy="1680"/>
          </a:xfrm>
        </p:grpSpPr>
        <p:graphicFrame>
          <p:nvGraphicFramePr>
            <p:cNvPr id="108552" name="Object 5"/>
            <p:cNvGraphicFramePr>
              <a:graphicFrameLocks noChangeAspect="1"/>
            </p:cNvGraphicFramePr>
            <p:nvPr/>
          </p:nvGraphicFramePr>
          <p:xfrm>
            <a:off x="3168" y="1152"/>
            <a:ext cx="1125" cy="727"/>
          </p:xfrm>
          <a:graphic>
            <a:graphicData uri="http://schemas.openxmlformats.org/presentationml/2006/ole">
              <mc:AlternateContent xmlns:mc="http://schemas.openxmlformats.org/markup-compatibility/2006">
                <mc:Choice xmlns:v="urn:schemas-microsoft-com:vml" Requires="v">
                  <p:oleObj name="Equation" r:id="rId3" imgW="609336" imgH="393529" progId="Equation.3">
                    <p:embed/>
                  </p:oleObj>
                </mc:Choice>
                <mc:Fallback>
                  <p:oleObj name="Equation" r:id="rId3" imgW="609336" imgH="393529" progId="Equation.3">
                    <p:embed/>
                    <p:pic>
                      <p:nvPicPr>
                        <p:cNvPr id="10855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152"/>
                          <a:ext cx="1125" cy="72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8553" name="AutoShape 6"/>
            <p:cNvSpPr>
              <a:spLocks noChangeArrowheads="1"/>
            </p:cNvSpPr>
            <p:nvPr/>
          </p:nvSpPr>
          <p:spPr bwMode="auto">
            <a:xfrm>
              <a:off x="2208" y="1344"/>
              <a:ext cx="864" cy="336"/>
            </a:xfrm>
            <a:prstGeom prst="rightArrow">
              <a:avLst>
                <a:gd name="adj1" fmla="val 50000"/>
                <a:gd name="adj2" fmla="val 64286"/>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08554" name="AutoShape 7"/>
            <p:cNvSpPr>
              <a:spLocks/>
            </p:cNvSpPr>
            <p:nvPr/>
          </p:nvSpPr>
          <p:spPr bwMode="auto">
            <a:xfrm>
              <a:off x="1776" y="672"/>
              <a:ext cx="240" cy="1680"/>
            </a:xfrm>
            <a:prstGeom prst="rightBrace">
              <a:avLst>
                <a:gd name="adj1" fmla="val 58333"/>
                <a:gd name="adj2" fmla="val 50000"/>
              </a:avLst>
            </a:prstGeom>
            <a:noFill/>
            <a:ln w="762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sp>
        <p:nvSpPr>
          <p:cNvPr id="108549" name="AutoShape 8"/>
          <p:cNvSpPr>
            <a:spLocks noChangeArrowheads="1"/>
          </p:cNvSpPr>
          <p:nvPr/>
        </p:nvSpPr>
        <p:spPr bwMode="auto">
          <a:xfrm>
            <a:off x="4114800" y="2667000"/>
            <a:ext cx="3657600" cy="2743200"/>
          </a:xfrm>
          <a:prstGeom prst="irregularSeal2">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spcBef>
                <a:spcPct val="50000"/>
              </a:spcBef>
              <a:buFontTx/>
              <a:buNone/>
            </a:pPr>
            <a:r>
              <a:rPr lang="sl-SI" altLang="sl-SI" sz="1800" b="1">
                <a:solidFill>
                  <a:srgbClr val="FF3300"/>
                </a:solidFill>
                <a:latin typeface="Arial" panose="020B0604020202020204" pitchFamily="34" charset="0"/>
              </a:rPr>
              <a:t>ocenjena</a:t>
            </a:r>
          </a:p>
          <a:p>
            <a:pPr algn="ctr" eaLnBrk="1" hangingPunct="1">
              <a:lnSpc>
                <a:spcPct val="60000"/>
              </a:lnSpc>
              <a:spcBef>
                <a:spcPct val="50000"/>
              </a:spcBef>
              <a:buFontTx/>
              <a:buNone/>
            </a:pPr>
            <a:r>
              <a:rPr lang="sl-SI" altLang="sl-SI" sz="1800" b="1">
                <a:solidFill>
                  <a:srgbClr val="FF3300"/>
                </a:solidFill>
                <a:latin typeface="Arial" panose="020B0604020202020204" pitchFamily="34" charset="0"/>
              </a:rPr>
              <a:t>negotovost</a:t>
            </a:r>
          </a:p>
          <a:p>
            <a:pPr algn="ctr" eaLnBrk="1" hangingPunct="1">
              <a:lnSpc>
                <a:spcPct val="60000"/>
              </a:lnSpc>
              <a:spcBef>
                <a:spcPct val="50000"/>
              </a:spcBef>
              <a:buFontTx/>
              <a:buNone/>
            </a:pPr>
            <a:r>
              <a:rPr lang="sl-SI" altLang="sl-SI" sz="1800" b="1">
                <a:solidFill>
                  <a:srgbClr val="FF3300"/>
                </a:solidFill>
                <a:latin typeface="Arial" panose="020B0604020202020204" pitchFamily="34" charset="0"/>
              </a:rPr>
              <a:t>realizacije</a:t>
            </a:r>
          </a:p>
          <a:p>
            <a:pPr algn="ctr" eaLnBrk="1" hangingPunct="1">
              <a:lnSpc>
                <a:spcPct val="60000"/>
              </a:lnSpc>
              <a:spcBef>
                <a:spcPct val="50000"/>
              </a:spcBef>
              <a:buFontTx/>
              <a:buNone/>
            </a:pPr>
            <a:r>
              <a:rPr lang="sl-SI" altLang="sl-SI" sz="2800" b="1">
                <a:solidFill>
                  <a:srgbClr val="FF3300"/>
                </a:solidFill>
                <a:latin typeface="Times New Roman" panose="02020603050405020304" pitchFamily="18" charset="0"/>
                <a:cs typeface="Times New Roman" panose="02020603050405020304" pitchFamily="18" charset="0"/>
              </a:rPr>
              <a:t>7.7×10</a:t>
            </a:r>
            <a:r>
              <a:rPr lang="sl-SI" altLang="sl-SI" sz="2800" b="1" baseline="30000">
                <a:solidFill>
                  <a:srgbClr val="FF3300"/>
                </a:solidFill>
                <a:latin typeface="Times New Roman" panose="02020603050405020304" pitchFamily="18" charset="0"/>
                <a:cs typeface="Times New Roman" panose="02020603050405020304" pitchFamily="18" charset="0"/>
              </a:rPr>
              <a:t>-8 </a:t>
            </a:r>
          </a:p>
        </p:txBody>
      </p:sp>
      <p:pic>
        <p:nvPicPr>
          <p:cNvPr id="108550"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332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5363" name="Text Box 3"/>
          <p:cNvSpPr txBox="1">
            <a:spLocks noChangeArrowheads="1"/>
          </p:cNvSpPr>
          <p:nvPr/>
        </p:nvSpPr>
        <p:spPr bwMode="auto">
          <a:xfrm>
            <a:off x="971600" y="295407"/>
            <a:ext cx="46466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b="1" dirty="0"/>
              <a:t>Razvoj definicije metra</a:t>
            </a:r>
          </a:p>
        </p:txBody>
      </p:sp>
      <p:graphicFrame>
        <p:nvGraphicFramePr>
          <p:cNvPr id="206852" name="Group 4"/>
          <p:cNvGraphicFramePr>
            <a:graphicFrameLocks noGrp="1"/>
          </p:cNvGraphicFramePr>
          <p:nvPr>
            <p:extLst>
              <p:ext uri="{D42A27DB-BD31-4B8C-83A1-F6EECF244321}">
                <p14:modId xmlns:p14="http://schemas.microsoft.com/office/powerpoint/2010/main" val="1228378660"/>
              </p:ext>
            </p:extLst>
          </p:nvPr>
        </p:nvGraphicFramePr>
        <p:xfrm>
          <a:off x="1043608" y="1340768"/>
          <a:ext cx="7273925" cy="3435351"/>
        </p:xfrm>
        <a:graphic>
          <a:graphicData uri="http://schemas.openxmlformats.org/drawingml/2006/table">
            <a:tbl>
              <a:tblPr/>
              <a:tblGrid>
                <a:gridCol w="833438">
                  <a:extLst>
                    <a:ext uri="{9D8B030D-6E8A-4147-A177-3AD203B41FA5}">
                      <a16:colId xmlns:a16="http://schemas.microsoft.com/office/drawing/2014/main" val="20000"/>
                    </a:ext>
                  </a:extLst>
                </a:gridCol>
                <a:gridCol w="4279900">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tblGrid>
              <a:tr h="871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1" i="0" u="none" strike="noStrike" cap="none" normalizeH="0" baseline="0">
                          <a:ln>
                            <a:noFill/>
                          </a:ln>
                          <a:solidFill>
                            <a:schemeClr val="tx1"/>
                          </a:solidFill>
                          <a:effectLst/>
                          <a:latin typeface="Arial" charset="0"/>
                        </a:rPr>
                        <a:t>Datum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1" i="0" u="none" strike="noStrike" cap="none" normalizeH="0" baseline="0">
                          <a:ln>
                            <a:noFill/>
                          </a:ln>
                          <a:solidFill>
                            <a:schemeClr val="tx1"/>
                          </a:solidFill>
                          <a:effectLst/>
                          <a:latin typeface="Arial" charset="0"/>
                        </a:rPr>
                        <a:t>Definicija metra</a:t>
                      </a:r>
                    </a:p>
                  </a:txBody>
                  <a:tcPr marT="45716" marB="45716"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1600" b="1" i="0" u="none" strike="noStrike" cap="none" normalizeH="0" baseline="0" dirty="0">
                          <a:ln>
                            <a:noFill/>
                          </a:ln>
                          <a:solidFill>
                            <a:schemeClr val="tx1"/>
                          </a:solidFill>
                          <a:effectLst/>
                          <a:latin typeface="Arial" charset="0"/>
                        </a:rPr>
                        <a:t>negotovost realizacije</a:t>
                      </a:r>
                      <a:r>
                        <a:rPr kumimoji="0" lang="sl-SI" sz="1600" b="0" i="0" u="none" strike="noStrike" cap="none" normalizeH="0" baseline="0" dirty="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dirty="0">
                        <a:ln>
                          <a:noFill/>
                        </a:ln>
                        <a:solidFill>
                          <a:schemeClr val="tx1"/>
                        </a:solidFill>
                        <a:effectLst/>
                        <a:latin typeface="Trebuchet MS" pitchFamily="34" charset="0"/>
                      </a:endParaRPr>
                    </a:p>
                  </a:txBody>
                  <a:tcPr marT="45716" marB="45716"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0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Trebuchet MS" pitchFamily="34" charset="0"/>
                        </a:rPr>
                        <a:t>1791</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dirty="0">
                          <a:ln>
                            <a:noFill/>
                          </a:ln>
                          <a:solidFill>
                            <a:schemeClr val="tx1"/>
                          </a:solidFill>
                          <a:effectLst/>
                          <a:latin typeface="Arial" charset="0"/>
                        </a:rPr>
                        <a:t>Četrtina poldnevnika Zemlje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a:ln>
                            <a:noFill/>
                          </a:ln>
                          <a:solidFill>
                            <a:schemeClr val="tx1"/>
                          </a:solidFill>
                          <a:effectLst/>
                          <a:latin typeface="Arial" charset="0"/>
                          <a:sym typeface="Symbol" pitchFamily="18" charset="2"/>
                        </a:rPr>
                        <a:t></a:t>
                      </a:r>
                      <a:r>
                        <a:rPr kumimoji="0" lang="sl-SI" sz="1600" b="0" i="0" u="none" strike="noStrike" cap="none" normalizeH="0" baseline="0">
                          <a:ln>
                            <a:noFill/>
                          </a:ln>
                          <a:solidFill>
                            <a:schemeClr val="tx1"/>
                          </a:solidFill>
                          <a:effectLst/>
                          <a:latin typeface="Arial" charset="0"/>
                        </a:rPr>
                        <a:t> 0.06 mm</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a:ln>
                          <a:noFill/>
                        </a:ln>
                        <a:solidFill>
                          <a:schemeClr val="tx1"/>
                        </a:solidFill>
                        <a:effectLst/>
                        <a:latin typeface="Trebuchet MS"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5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Trebuchet MS" pitchFamily="34" charset="0"/>
                        </a:rPr>
                        <a:t>1889</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Arial" charset="0"/>
                        </a:rPr>
                        <a:t>Mednarodni prototip metra</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Arial" charset="0"/>
                          <a:sym typeface="Symbol" pitchFamily="18" charset="2"/>
                        </a:rPr>
                        <a:t></a:t>
                      </a:r>
                      <a:r>
                        <a:rPr kumimoji="0" lang="sl-SI" sz="1600" b="0" i="0" u="none" strike="noStrike" cap="none" normalizeH="0" baseline="0">
                          <a:ln>
                            <a:noFill/>
                          </a:ln>
                          <a:solidFill>
                            <a:schemeClr val="tx1"/>
                          </a:solidFill>
                          <a:effectLst/>
                          <a:latin typeface="Arial" charset="0"/>
                        </a:rPr>
                        <a:t> 0.002 mm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65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Trebuchet MS" pitchFamily="34" charset="0"/>
                        </a:rPr>
                        <a:t>1960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Arial" charset="0"/>
                        </a:rPr>
                        <a:t>Kriptonova svetilka</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Arial" charset="0"/>
                          <a:sym typeface="Symbol" pitchFamily="18" charset="2"/>
                        </a:rPr>
                        <a:t></a:t>
                      </a:r>
                      <a:r>
                        <a:rPr kumimoji="0" lang="sl-SI" sz="1600" b="0" i="0" u="none" strike="noStrike" cap="none" normalizeH="0" baseline="0">
                          <a:ln>
                            <a:noFill/>
                          </a:ln>
                          <a:solidFill>
                            <a:schemeClr val="tx1"/>
                          </a:solidFill>
                          <a:effectLst/>
                          <a:latin typeface="Arial" charset="0"/>
                        </a:rPr>
                        <a:t> 0.000 007 mm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0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Trebuchet MS" pitchFamily="34" charset="0"/>
                        </a:rPr>
                        <a:t>1983</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Arial" charset="0"/>
                        </a:rPr>
                        <a:t>Hitrost svetlobe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a:ln>
                            <a:noFill/>
                          </a:ln>
                          <a:solidFill>
                            <a:schemeClr val="tx1"/>
                          </a:solidFill>
                          <a:effectLst/>
                          <a:latin typeface="Arial" charset="0"/>
                          <a:sym typeface="Symbol" pitchFamily="18" charset="2"/>
                        </a:rPr>
                        <a:t></a:t>
                      </a:r>
                      <a:r>
                        <a:rPr kumimoji="0" lang="sl-SI" sz="1600" b="0" i="0" u="none" strike="noStrike" cap="none" normalizeH="0" baseline="0">
                          <a:ln>
                            <a:noFill/>
                          </a:ln>
                          <a:solidFill>
                            <a:schemeClr val="tx1"/>
                          </a:solidFill>
                          <a:effectLst/>
                          <a:latin typeface="Arial" charset="0"/>
                        </a:rPr>
                        <a:t> 0.000 000 7 mm</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a:ln>
                          <a:noFill/>
                        </a:ln>
                        <a:solidFill>
                          <a:schemeClr val="tx1"/>
                        </a:solidFill>
                        <a:effectLst/>
                        <a:latin typeface="Trebuchet MS"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0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a:ln>
                            <a:noFill/>
                          </a:ln>
                          <a:solidFill>
                            <a:schemeClr val="tx1"/>
                          </a:solidFill>
                          <a:effectLst/>
                          <a:latin typeface="Trebuchet MS" pitchFamily="34" charset="0"/>
                        </a:rPr>
                        <a:t>danes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a:ln>
                            <a:noFill/>
                          </a:ln>
                          <a:solidFill>
                            <a:schemeClr val="tx1"/>
                          </a:solidFill>
                          <a:effectLst/>
                          <a:latin typeface="Arial" charset="0"/>
                        </a:rPr>
                        <a:t>Hitrost svetlobe z izboljšano točnostjo He-Ne laserja</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dirty="0">
                          <a:ln>
                            <a:noFill/>
                          </a:ln>
                          <a:solidFill>
                            <a:schemeClr val="tx1"/>
                          </a:solidFill>
                          <a:effectLst/>
                          <a:latin typeface="Arial" charset="0"/>
                          <a:sym typeface="Symbol" pitchFamily="18" charset="2"/>
                        </a:rPr>
                        <a:t></a:t>
                      </a:r>
                      <a:r>
                        <a:rPr kumimoji="0" lang="sl-SI" sz="1600" b="0" i="0" u="none" strike="noStrike" cap="none" normalizeH="0" baseline="0" dirty="0">
                          <a:ln>
                            <a:noFill/>
                          </a:ln>
                          <a:solidFill>
                            <a:schemeClr val="tx1"/>
                          </a:solidFill>
                          <a:effectLst/>
                          <a:latin typeface="Arial" charset="0"/>
                        </a:rPr>
                        <a:t> 0.000 000 02 mm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dirty="0">
                        <a:ln>
                          <a:noFill/>
                        </a:ln>
                        <a:solidFill>
                          <a:schemeClr val="tx1"/>
                        </a:solidFill>
                        <a:effectLst/>
                        <a:latin typeface="Trebuchet MS"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457200" y="16764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latin typeface="Times New Roman" panose="02020603050405020304" pitchFamily="18" charset="0"/>
              </a:rPr>
              <a:t>P</a:t>
            </a:r>
            <a:r>
              <a:rPr lang="sl-SI" altLang="sl-SI" sz="2800" b="1">
                <a:latin typeface="Times New Roman" panose="02020603050405020304" pitchFamily="18" charset="0"/>
                <a:cs typeface="Times New Roman" panose="02020603050405020304" pitchFamily="18" charset="0"/>
              </a:rPr>
              <a:t>osredne metode</a:t>
            </a:r>
            <a:r>
              <a:rPr lang="sl-SI" altLang="sl-SI" sz="2800" b="1">
                <a:latin typeface="Times New Roman" panose="02020603050405020304" pitchFamily="18" charset="0"/>
              </a:rPr>
              <a:t> realizacije ampera – kvantne metode</a:t>
            </a:r>
          </a:p>
        </p:txBody>
      </p:sp>
      <p:sp>
        <p:nvSpPr>
          <p:cNvPr id="110595" name="Rectangle 3"/>
          <p:cNvSpPr>
            <a:spLocks noChangeArrowheads="1"/>
          </p:cNvSpPr>
          <p:nvPr/>
        </p:nvSpPr>
        <p:spPr bwMode="auto">
          <a:xfrm>
            <a:off x="302895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110596" name="Object 4"/>
          <p:cNvGraphicFramePr>
            <a:graphicFrameLocks noChangeAspect="1"/>
          </p:cNvGraphicFramePr>
          <p:nvPr/>
        </p:nvGraphicFramePr>
        <p:xfrm>
          <a:off x="3733800" y="3657600"/>
          <a:ext cx="1143000" cy="1073150"/>
        </p:xfrm>
        <a:graphic>
          <a:graphicData uri="http://schemas.openxmlformats.org/presentationml/2006/ole">
            <mc:AlternateContent xmlns:mc="http://schemas.openxmlformats.org/markup-compatibility/2006">
              <mc:Choice xmlns:v="urn:schemas-microsoft-com:vml" Requires="v">
                <p:oleObj name="Equation" r:id="rId3" imgW="418918" imgH="393529" progId="Equation.3">
                  <p:embed/>
                </p:oleObj>
              </mc:Choice>
              <mc:Fallback>
                <p:oleObj name="Equation" r:id="rId3" imgW="418918" imgH="393529" progId="Equation.3">
                  <p:embed/>
                  <p:pic>
                    <p:nvPicPr>
                      <p:cNvPr id="1105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657600"/>
                        <a:ext cx="1143000" cy="1073150"/>
                      </a:xfrm>
                      <a:prstGeom prst="rect">
                        <a:avLst/>
                      </a:prstGeom>
                      <a:solidFill>
                        <a:srgbClr val="FF9900"/>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0101" name="AutoShape 5"/>
          <p:cNvSpPr>
            <a:spLocks/>
          </p:cNvSpPr>
          <p:nvPr/>
        </p:nvSpPr>
        <p:spPr bwMode="auto">
          <a:xfrm>
            <a:off x="5791200" y="3048000"/>
            <a:ext cx="2759075" cy="609600"/>
          </a:xfrm>
          <a:prstGeom prst="borderCallout1">
            <a:avLst>
              <a:gd name="adj1" fmla="val 18750"/>
              <a:gd name="adj2" fmla="val -2764"/>
              <a:gd name="adj3" fmla="val 134116"/>
              <a:gd name="adj4" fmla="val -37398"/>
            </a:avLst>
          </a:prstGeom>
          <a:solidFill>
            <a:srgbClr val="FF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a:latin typeface="Times New Roman" panose="02020603050405020304" pitchFamily="18" charset="0"/>
              </a:rPr>
              <a:t>Josephsonov spoj</a:t>
            </a:r>
          </a:p>
        </p:txBody>
      </p:sp>
      <p:sp>
        <p:nvSpPr>
          <p:cNvPr id="260102" name="AutoShape 6"/>
          <p:cNvSpPr>
            <a:spLocks/>
          </p:cNvSpPr>
          <p:nvPr/>
        </p:nvSpPr>
        <p:spPr bwMode="auto">
          <a:xfrm>
            <a:off x="5486400" y="5334000"/>
            <a:ext cx="2759075" cy="914400"/>
          </a:xfrm>
          <a:prstGeom prst="borderCallout1">
            <a:avLst>
              <a:gd name="adj1" fmla="val 12500"/>
              <a:gd name="adj2" fmla="val -2764"/>
              <a:gd name="adj3" fmla="val -88370"/>
              <a:gd name="adj4" fmla="val -27102"/>
            </a:avLst>
          </a:prstGeom>
          <a:solidFill>
            <a:srgbClr val="FF505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a:latin typeface="Times New Roman" panose="02020603050405020304" pitchFamily="18" charset="0"/>
              </a:rPr>
              <a:t>kvantni Hallov pojav</a:t>
            </a:r>
          </a:p>
        </p:txBody>
      </p:sp>
      <p:sp>
        <p:nvSpPr>
          <p:cNvPr id="260103" name="AutoShape 7"/>
          <p:cNvSpPr>
            <a:spLocks noChangeArrowheads="1"/>
          </p:cNvSpPr>
          <p:nvPr/>
        </p:nvSpPr>
        <p:spPr bwMode="auto">
          <a:xfrm>
            <a:off x="152400" y="2895600"/>
            <a:ext cx="3657600" cy="2743200"/>
          </a:xfrm>
          <a:prstGeom prst="irregularSeal2">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spcBef>
                <a:spcPct val="50000"/>
              </a:spcBef>
              <a:buFontTx/>
              <a:buNone/>
            </a:pPr>
            <a:r>
              <a:rPr lang="sl-SI" altLang="sl-SI" sz="1800" b="1">
                <a:solidFill>
                  <a:srgbClr val="FF3300"/>
                </a:solidFill>
                <a:latin typeface="Arial" panose="020B0604020202020204" pitchFamily="34" charset="0"/>
              </a:rPr>
              <a:t>ocenjena</a:t>
            </a:r>
          </a:p>
          <a:p>
            <a:pPr algn="ctr" eaLnBrk="1" hangingPunct="1">
              <a:lnSpc>
                <a:spcPct val="60000"/>
              </a:lnSpc>
              <a:spcBef>
                <a:spcPct val="50000"/>
              </a:spcBef>
              <a:buFontTx/>
              <a:buNone/>
            </a:pPr>
            <a:r>
              <a:rPr lang="sl-SI" altLang="sl-SI" sz="1800" b="1">
                <a:solidFill>
                  <a:srgbClr val="FF3300"/>
                </a:solidFill>
                <a:latin typeface="Arial" panose="020B0604020202020204" pitchFamily="34" charset="0"/>
              </a:rPr>
              <a:t>negotovost</a:t>
            </a:r>
          </a:p>
          <a:p>
            <a:pPr algn="ctr" eaLnBrk="1" hangingPunct="1">
              <a:lnSpc>
                <a:spcPct val="60000"/>
              </a:lnSpc>
              <a:spcBef>
                <a:spcPct val="50000"/>
              </a:spcBef>
              <a:buFontTx/>
              <a:buNone/>
            </a:pPr>
            <a:r>
              <a:rPr lang="sl-SI" altLang="sl-SI" sz="1800" b="1">
                <a:solidFill>
                  <a:srgbClr val="FF3300"/>
                </a:solidFill>
                <a:latin typeface="Arial" panose="020B0604020202020204" pitchFamily="34" charset="0"/>
              </a:rPr>
              <a:t>realizacije</a:t>
            </a:r>
          </a:p>
          <a:p>
            <a:pPr algn="ctr" eaLnBrk="1" hangingPunct="1">
              <a:lnSpc>
                <a:spcPct val="60000"/>
              </a:lnSpc>
              <a:spcBef>
                <a:spcPct val="50000"/>
              </a:spcBef>
              <a:buFontTx/>
              <a:buNone/>
            </a:pPr>
            <a:r>
              <a:rPr lang="sl-SI" altLang="sl-SI" sz="2800" b="1">
                <a:solidFill>
                  <a:srgbClr val="FF3300"/>
                </a:solidFill>
                <a:latin typeface="Times New Roman" panose="02020603050405020304" pitchFamily="18" charset="0"/>
              </a:rPr>
              <a:t>4</a:t>
            </a:r>
            <a:r>
              <a:rPr lang="sl-SI" altLang="sl-SI" sz="2800" b="1">
                <a:solidFill>
                  <a:srgbClr val="FF3300"/>
                </a:solidFill>
                <a:latin typeface="Times New Roman" panose="02020603050405020304" pitchFamily="18" charset="0"/>
                <a:cs typeface="Times New Roman" panose="02020603050405020304" pitchFamily="18" charset="0"/>
              </a:rPr>
              <a:t>×10</a:t>
            </a:r>
            <a:r>
              <a:rPr lang="sl-SI" altLang="sl-SI" sz="2800" b="1" baseline="30000">
                <a:solidFill>
                  <a:srgbClr val="FF3300"/>
                </a:solidFill>
                <a:latin typeface="Times New Roman" panose="02020603050405020304" pitchFamily="18" charset="0"/>
                <a:cs typeface="Times New Roman" panose="02020603050405020304" pitchFamily="18" charset="0"/>
              </a:rPr>
              <a:t>-8 </a:t>
            </a:r>
          </a:p>
        </p:txBody>
      </p:sp>
      <p:pic>
        <p:nvPicPr>
          <p:cNvPr id="110600"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09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0101"/>
                                        </p:tgtEl>
                                        <p:attrNameLst>
                                          <p:attrName>style.visibility</p:attrName>
                                        </p:attrNameLst>
                                      </p:cBhvr>
                                      <p:to>
                                        <p:strVal val="visible"/>
                                      </p:to>
                                    </p:set>
                                    <p:animEffect transition="in" filter="dissolve">
                                      <p:cBhvr>
                                        <p:cTn id="7" dur="500"/>
                                        <p:tgtEl>
                                          <p:spTgt spid="260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0102"/>
                                        </p:tgtEl>
                                        <p:attrNameLst>
                                          <p:attrName>style.visibility</p:attrName>
                                        </p:attrNameLst>
                                      </p:cBhvr>
                                      <p:to>
                                        <p:strVal val="visible"/>
                                      </p:to>
                                    </p:set>
                                    <p:animEffect transition="in" filter="dissolve">
                                      <p:cBhvr>
                                        <p:cTn id="12" dur="500"/>
                                        <p:tgtEl>
                                          <p:spTgt spid="260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0103"/>
                                        </p:tgtEl>
                                        <p:attrNameLst>
                                          <p:attrName>style.visibility</p:attrName>
                                        </p:attrNameLst>
                                      </p:cBhvr>
                                      <p:to>
                                        <p:strVal val="visible"/>
                                      </p:to>
                                    </p:set>
                                    <p:animEffect transition="in" filter="dissolve">
                                      <p:cBhvr>
                                        <p:cTn id="17" dur="500"/>
                                        <p:tgtEl>
                                          <p:spTgt spid="260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animBg="1" autoUpdateAnimBg="0"/>
      <p:bldP spid="260102" grpId="0" animBg="1" autoUpdateAnimBg="0"/>
      <p:bldP spid="260103" grpId="0" animBg="1"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295400" y="1676400"/>
            <a:ext cx="6719888"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a:latin typeface="Arial" panose="020B0604020202020204" pitchFamily="34" charset="0"/>
              </a:rPr>
              <a:t>realizacija volta z Josephsonovim spojem</a:t>
            </a:r>
          </a:p>
        </p:txBody>
      </p:sp>
      <p:sp>
        <p:nvSpPr>
          <p:cNvPr id="112643" name="Rectangle 3"/>
          <p:cNvSpPr>
            <a:spLocks noChangeArrowheads="1"/>
          </p:cNvSpPr>
          <p:nvPr/>
        </p:nvSpPr>
        <p:spPr bwMode="auto">
          <a:xfrm>
            <a:off x="1938338"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12644" name="Text Box 4"/>
          <p:cNvSpPr txBox="1">
            <a:spLocks noChangeArrowheads="1"/>
          </p:cNvSpPr>
          <p:nvPr/>
        </p:nvSpPr>
        <p:spPr bwMode="auto">
          <a:xfrm>
            <a:off x="2286000" y="5638800"/>
            <a:ext cx="4424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K</a:t>
            </a:r>
            <a:r>
              <a:rPr lang="sl-SI" altLang="sl-SI" sz="1800" baseline="-30000">
                <a:latin typeface="Times New Roman" panose="02020603050405020304" pitchFamily="18" charset="0"/>
                <a:cs typeface="Times New Roman" panose="02020603050405020304" pitchFamily="18" charset="0"/>
              </a:rPr>
              <a:t>J </a:t>
            </a:r>
            <a:r>
              <a:rPr lang="sl-SI" altLang="sl-SI" sz="1800">
                <a:latin typeface="Times New Roman" panose="02020603050405020304" pitchFamily="18" charset="0"/>
                <a:cs typeface="Times New Roman" panose="02020603050405020304" pitchFamily="18" charset="0"/>
              </a:rPr>
              <a:t>= 483597.898 GHz/V</a:t>
            </a:r>
            <a:r>
              <a:rPr lang="sl-SI" altLang="sl-SI" sz="1800">
                <a:latin typeface="Times New Roman" panose="02020603050405020304" pitchFamily="18" charset="0"/>
              </a:rPr>
              <a:t>,</a:t>
            </a:r>
            <a:r>
              <a:rPr lang="sl-SI" altLang="sl-SI" sz="1800">
                <a:latin typeface="Times New Roman" panose="02020603050405020304" pitchFamily="18" charset="0"/>
                <a:cs typeface="Times New Roman" panose="02020603050405020304" pitchFamily="18" charset="0"/>
              </a:rPr>
              <a:t> negotovost 3.9×10</a:t>
            </a:r>
            <a:r>
              <a:rPr lang="sl-SI" altLang="sl-SI" sz="1800" baseline="30000">
                <a:latin typeface="Times New Roman" panose="02020603050405020304" pitchFamily="18" charset="0"/>
                <a:cs typeface="Times New Roman" panose="02020603050405020304" pitchFamily="18" charset="0"/>
              </a:rPr>
              <a:t>-8</a:t>
            </a:r>
            <a:r>
              <a:rPr lang="sl-SI" altLang="sl-SI" sz="1800">
                <a:latin typeface="Times New Roman" panose="02020603050405020304" pitchFamily="18" charset="0"/>
              </a:rPr>
              <a:t> </a:t>
            </a:r>
          </a:p>
        </p:txBody>
      </p:sp>
      <p:sp>
        <p:nvSpPr>
          <p:cNvPr id="112645" name="Rectangle 5"/>
          <p:cNvSpPr>
            <a:spLocks noChangeArrowheads="1"/>
          </p:cNvSpPr>
          <p:nvPr/>
        </p:nvSpPr>
        <p:spPr bwMode="auto">
          <a:xfrm>
            <a:off x="4291013"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12646" name="Picture 6"/>
          <p:cNvPicPr>
            <a:picLocks noChangeAspect="1" noChangeArrowheads="1"/>
          </p:cNvPicPr>
          <p:nvPr/>
        </p:nvPicPr>
        <p:blipFill>
          <a:blip r:embed="rId3">
            <a:clrChange>
              <a:clrFrom>
                <a:srgbClr val="009999"/>
              </a:clrFrom>
              <a:clrTo>
                <a:srgbClr val="009999">
                  <a:alpha val="0"/>
                </a:srgbClr>
              </a:clrTo>
            </a:clrChange>
            <a:extLst>
              <a:ext uri="{28A0092B-C50C-407E-A947-70E740481C1C}">
                <a14:useLocalDpi xmlns:a14="http://schemas.microsoft.com/office/drawing/2010/main" val="0"/>
              </a:ext>
            </a:extLst>
          </a:blip>
          <a:srcRect/>
          <a:stretch>
            <a:fillRect/>
          </a:stretch>
        </p:blipFill>
        <p:spPr bwMode="auto">
          <a:xfrm>
            <a:off x="468313" y="3068638"/>
            <a:ext cx="83534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7"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3511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879475" y="1417638"/>
            <a:ext cx="7472363"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a:latin typeface="Arial" panose="020B0604020202020204" pitchFamily="34" charset="0"/>
              </a:rPr>
              <a:t>realizacija ohma s kvantnim Hallovim pojavom</a:t>
            </a:r>
          </a:p>
        </p:txBody>
      </p:sp>
      <p:sp>
        <p:nvSpPr>
          <p:cNvPr id="114691" name="Rectangle 3"/>
          <p:cNvSpPr>
            <a:spLocks noChangeArrowheads="1"/>
          </p:cNvSpPr>
          <p:nvPr/>
        </p:nvSpPr>
        <p:spPr bwMode="auto">
          <a:xfrm>
            <a:off x="1938338"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14692" name="Text Box 4"/>
          <p:cNvSpPr txBox="1">
            <a:spLocks noChangeArrowheads="1"/>
          </p:cNvSpPr>
          <p:nvPr/>
        </p:nvSpPr>
        <p:spPr bwMode="auto">
          <a:xfrm>
            <a:off x="5943600" y="5181600"/>
            <a:ext cx="1927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600">
                <a:latin typeface="Times New Roman" panose="02020603050405020304" pitchFamily="18" charset="0"/>
              </a:rPr>
              <a:t>klasični Hallov pojav</a:t>
            </a:r>
          </a:p>
        </p:txBody>
      </p:sp>
      <p:sp>
        <p:nvSpPr>
          <p:cNvPr id="264197" name="Text Box 5"/>
          <p:cNvSpPr txBox="1">
            <a:spLocks noChangeArrowheads="1"/>
          </p:cNvSpPr>
          <p:nvPr/>
        </p:nvSpPr>
        <p:spPr bwMode="auto">
          <a:xfrm>
            <a:off x="4716463" y="5805488"/>
            <a:ext cx="4264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R</a:t>
            </a:r>
            <a:r>
              <a:rPr lang="sl-SI" altLang="sl-SI" sz="1800" baseline="-30000">
                <a:latin typeface="Times New Roman" panose="02020603050405020304" pitchFamily="18" charset="0"/>
                <a:cs typeface="Times New Roman" panose="02020603050405020304" pitchFamily="18" charset="0"/>
              </a:rPr>
              <a:t>K </a:t>
            </a:r>
            <a:r>
              <a:rPr lang="sl-SI" altLang="sl-SI" sz="1800">
                <a:latin typeface="Times New Roman" panose="02020603050405020304" pitchFamily="18" charset="0"/>
                <a:cs typeface="Times New Roman" panose="02020603050405020304" pitchFamily="18" charset="0"/>
              </a:rPr>
              <a:t>=  25812.807572 </a:t>
            </a:r>
            <a:r>
              <a:rPr lang="sl-SI" altLang="sl-SI" sz="1800">
                <a:latin typeface="Symbol" panose="05050102010706020507" pitchFamily="18" charset="2"/>
                <a:cs typeface="Times New Roman" panose="02020603050405020304" pitchFamily="18" charset="0"/>
              </a:rPr>
              <a:t>W</a:t>
            </a:r>
            <a:r>
              <a:rPr lang="sl-SI" altLang="sl-SI" sz="1800">
                <a:latin typeface="Times New Roman" panose="02020603050405020304" pitchFamily="18" charset="0"/>
              </a:rPr>
              <a:t>, </a:t>
            </a:r>
            <a:r>
              <a:rPr lang="sl-SI" altLang="sl-SI" sz="1800">
                <a:latin typeface="Times New Roman" panose="02020603050405020304" pitchFamily="18" charset="0"/>
                <a:cs typeface="Times New Roman" panose="02020603050405020304" pitchFamily="18" charset="0"/>
              </a:rPr>
              <a:t>negotovost 3.7×10</a:t>
            </a:r>
            <a:r>
              <a:rPr lang="sl-SI" altLang="sl-SI" sz="1800" baseline="30000">
                <a:latin typeface="Times New Roman" panose="02020603050405020304" pitchFamily="18" charset="0"/>
                <a:cs typeface="Times New Roman" panose="02020603050405020304" pitchFamily="18" charset="0"/>
              </a:rPr>
              <a:t>-9</a:t>
            </a:r>
            <a:r>
              <a:rPr lang="sl-SI" altLang="sl-SI" sz="1800">
                <a:latin typeface="Times New Roman" panose="02020603050405020304" pitchFamily="18" charset="0"/>
              </a:rPr>
              <a:t> </a:t>
            </a:r>
          </a:p>
        </p:txBody>
      </p:sp>
      <p:pic>
        <p:nvPicPr>
          <p:cNvPr id="114694" name="Picture 6"/>
          <p:cNvPicPr>
            <a:picLocks noChangeAspect="1" noChangeArrowheads="1"/>
          </p:cNvPicPr>
          <p:nvPr/>
        </p:nvPicPr>
        <p:blipFill>
          <a:blip r:embed="rId3">
            <a:clrChange>
              <a:clrFrom>
                <a:srgbClr val="009999"/>
              </a:clrFrom>
              <a:clrTo>
                <a:srgbClr val="009999">
                  <a:alpha val="0"/>
                </a:srgbClr>
              </a:clrTo>
            </a:clrChange>
            <a:extLst>
              <a:ext uri="{28A0092B-C50C-407E-A947-70E740481C1C}">
                <a14:useLocalDpi xmlns:a14="http://schemas.microsoft.com/office/drawing/2010/main" val="0"/>
              </a:ext>
            </a:extLst>
          </a:blip>
          <a:srcRect/>
          <a:stretch>
            <a:fillRect/>
          </a:stretch>
        </p:blipFill>
        <p:spPr bwMode="auto">
          <a:xfrm>
            <a:off x="1008063" y="2600325"/>
            <a:ext cx="741680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199" name="Picture 7"/>
          <p:cNvPicPr>
            <a:picLocks noChangeAspect="1" noChangeArrowheads="1"/>
          </p:cNvPicPr>
          <p:nvPr/>
        </p:nvPicPr>
        <p:blipFill>
          <a:blip r:embed="rId4">
            <a:clrChange>
              <a:clrFrom>
                <a:srgbClr val="009999"/>
              </a:clrFrom>
              <a:clrTo>
                <a:srgbClr val="009999">
                  <a:alpha val="0"/>
                </a:srgbClr>
              </a:clrTo>
            </a:clrChange>
            <a:extLst>
              <a:ext uri="{28A0092B-C50C-407E-A947-70E740481C1C}">
                <a14:useLocalDpi xmlns:a14="http://schemas.microsoft.com/office/drawing/2010/main" val="0"/>
              </a:ext>
            </a:extLst>
          </a:blip>
          <a:srcRect/>
          <a:stretch>
            <a:fillRect/>
          </a:stretch>
        </p:blipFill>
        <p:spPr bwMode="auto">
          <a:xfrm>
            <a:off x="5435600" y="2441575"/>
            <a:ext cx="3340100" cy="2490788"/>
          </a:xfrm>
          <a:prstGeom prst="rect">
            <a:avLst/>
          </a:prstGeom>
          <a:solidFill>
            <a:srgbClr val="FEE6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6"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632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4199"/>
                                        </p:tgtEl>
                                        <p:attrNameLst>
                                          <p:attrName>style.visibility</p:attrName>
                                        </p:attrNameLst>
                                      </p:cBhvr>
                                      <p:to>
                                        <p:strVal val="visible"/>
                                      </p:to>
                                    </p:set>
                                    <p:animEffect transition="in" filter="wipe(down)">
                                      <p:cBhvr>
                                        <p:cTn id="7" dur="500"/>
                                        <p:tgtEl>
                                          <p:spTgt spid="2641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7"/>
                                        </p:tgtEl>
                                        <p:attrNameLst>
                                          <p:attrName>style.visibility</p:attrName>
                                        </p:attrNameLst>
                                      </p:cBhvr>
                                      <p:to>
                                        <p:strVal val="visible"/>
                                      </p:to>
                                    </p:set>
                                    <p:animEffect transition="in" filter="dissolve">
                                      <p:cBhvr>
                                        <p:cTn id="12" dur="500"/>
                                        <p:tgtEl>
                                          <p:spTgt spid="26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8538" y="1484313"/>
            <a:ext cx="4187825"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2916238" y="476250"/>
            <a:ext cx="30464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b="1">
                <a:solidFill>
                  <a:srgbClr val="FF9933"/>
                </a:solidFill>
                <a:latin typeface="Times New Roman" panose="02020603050405020304" pitchFamily="18" charset="0"/>
                <a:cs typeface="Times New Roman" panose="02020603050405020304" pitchFamily="18" charset="0"/>
              </a:rPr>
              <a:t>kvantni metrološki trikotnik</a:t>
            </a:r>
            <a:r>
              <a:rPr lang="sl-SI" altLang="sl-SI" sz="1800" b="1">
                <a:solidFill>
                  <a:srgbClr val="FF9933"/>
                </a:solidFill>
                <a:latin typeface="Times New Roman" panose="02020603050405020304" pitchFamily="18" charset="0"/>
              </a:rPr>
              <a:t> </a:t>
            </a:r>
          </a:p>
        </p:txBody>
      </p:sp>
    </p:spTree>
    <p:extLst>
      <p:ext uri="{BB962C8B-B14F-4D97-AF65-F5344CB8AC3E}">
        <p14:creationId xmlns:p14="http://schemas.microsoft.com/office/powerpoint/2010/main" val="29167037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686050" y="174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18787" name="Rectangle 3"/>
          <p:cNvSpPr>
            <a:spLocks noChangeArrowheads="1"/>
          </p:cNvSpPr>
          <p:nvPr/>
        </p:nvSpPr>
        <p:spPr bwMode="auto">
          <a:xfrm>
            <a:off x="245268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18788" name="Rectangle 4"/>
          <p:cNvSpPr>
            <a:spLocks noChangeArrowheads="1"/>
          </p:cNvSpPr>
          <p:nvPr/>
        </p:nvSpPr>
        <p:spPr bwMode="auto">
          <a:xfrm>
            <a:off x="245268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nvGrpSpPr>
          <p:cNvPr id="118789" name="Group 5"/>
          <p:cNvGrpSpPr>
            <a:grpSpLocks/>
          </p:cNvGrpSpPr>
          <p:nvPr/>
        </p:nvGrpSpPr>
        <p:grpSpPr bwMode="auto">
          <a:xfrm>
            <a:off x="1295400" y="685800"/>
            <a:ext cx="6248400" cy="6172200"/>
            <a:chOff x="480" y="432"/>
            <a:chExt cx="3936" cy="3888"/>
          </a:xfrm>
        </p:grpSpPr>
        <p:sp>
          <p:nvSpPr>
            <p:cNvPr id="118792" name="Rectangle 6"/>
            <p:cNvSpPr>
              <a:spLocks noChangeArrowheads="1"/>
            </p:cNvSpPr>
            <p:nvPr/>
          </p:nvSpPr>
          <p:spPr bwMode="auto">
            <a:xfrm>
              <a:off x="480" y="432"/>
              <a:ext cx="3936" cy="3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18793" name="Text Box 7"/>
            <p:cNvSpPr txBox="1">
              <a:spLocks noChangeArrowheads="1"/>
            </p:cNvSpPr>
            <p:nvPr/>
          </p:nvSpPr>
          <p:spPr bwMode="auto">
            <a:xfrm>
              <a:off x="912" y="480"/>
              <a:ext cx="13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sz="1600">
                  <a:latin typeface="Arial" panose="020B0604020202020204" pitchFamily="34" charset="0"/>
                </a:rPr>
                <a:t>Shema sledljivosti</a:t>
              </a:r>
            </a:p>
          </p:txBody>
        </p:sp>
        <p:graphicFrame>
          <p:nvGraphicFramePr>
            <p:cNvPr id="118794" name="Object 8"/>
            <p:cNvGraphicFramePr>
              <a:graphicFrameLocks noChangeAspect="1"/>
            </p:cNvGraphicFramePr>
            <p:nvPr/>
          </p:nvGraphicFramePr>
          <p:xfrm>
            <a:off x="576" y="576"/>
            <a:ext cx="3744" cy="3744"/>
          </p:xfrm>
          <a:graphic>
            <a:graphicData uri="http://schemas.openxmlformats.org/presentationml/2006/ole">
              <mc:AlternateContent xmlns:mc="http://schemas.openxmlformats.org/markup-compatibility/2006">
                <mc:Choice xmlns:v="urn:schemas-microsoft-com:vml" Requires="v">
                  <p:oleObj name="CorelDRAW" r:id="rId3" imgW="6791325" imgH="7543800" progId="CorelDRAW.Graphic.10">
                    <p:embed/>
                  </p:oleObj>
                </mc:Choice>
                <mc:Fallback>
                  <p:oleObj name="CorelDRAW" r:id="rId3" imgW="6791325" imgH="7543800" progId="CorelDRAW.Graphic.10">
                    <p:embed/>
                    <p:pic>
                      <p:nvPicPr>
                        <p:cNvPr id="11879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576"/>
                          <a:ext cx="3744" cy="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18790"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9600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684213" y="191611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sz="1800" i="1">
                <a:latin typeface="Arial" panose="020B0604020202020204" pitchFamily="34" charset="0"/>
              </a:rPr>
              <a:t>En ohm je električna upornost med dvema točkama prevodnika, če konstantna razlika potencialov obeh točk 1V generira tok enega ampera.</a:t>
            </a:r>
          </a:p>
        </p:txBody>
      </p:sp>
      <p:graphicFrame>
        <p:nvGraphicFramePr>
          <p:cNvPr id="120835" name="Object 3"/>
          <p:cNvGraphicFramePr>
            <a:graphicFrameLocks noChangeAspect="1"/>
          </p:cNvGraphicFramePr>
          <p:nvPr/>
        </p:nvGraphicFramePr>
        <p:xfrm>
          <a:off x="6443663" y="1052513"/>
          <a:ext cx="1662112" cy="1177925"/>
        </p:xfrm>
        <a:graphic>
          <a:graphicData uri="http://schemas.openxmlformats.org/presentationml/2006/ole">
            <mc:AlternateContent xmlns:mc="http://schemas.openxmlformats.org/markup-compatibility/2006">
              <mc:Choice xmlns:v="urn:schemas-microsoft-com:vml" Requires="v">
                <p:oleObj name="Equation" r:id="rId3" imgW="609336" imgH="431613" progId="Equation.3">
                  <p:embed/>
                </p:oleObj>
              </mc:Choice>
              <mc:Fallback>
                <p:oleObj name="Equation" r:id="rId3" imgW="609336" imgH="431613" progId="Equation.3">
                  <p:embed/>
                  <p:pic>
                    <p:nvPicPr>
                      <p:cNvPr id="1208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052513"/>
                        <a:ext cx="1662112" cy="1177925"/>
                      </a:xfrm>
                      <a:prstGeom prst="rect">
                        <a:avLst/>
                      </a:prstGeom>
                      <a:solidFill>
                        <a:srgbClr val="FF9900"/>
                      </a:solidFill>
                      <a:ln>
                        <a:noFill/>
                      </a:ln>
                      <a:effectLst/>
                      <a:extLst>
                        <a:ext uri="{91240B29-F687-4F45-9708-019B960494DF}">
                          <a14:hiddenLine xmlns:a14="http://schemas.microsoft.com/office/drawing/2010/main" w="571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836" name="Object 4"/>
          <p:cNvGraphicFramePr>
            <a:graphicFrameLocks noChangeAspect="1"/>
          </p:cNvGraphicFramePr>
          <p:nvPr/>
        </p:nvGraphicFramePr>
        <p:xfrm>
          <a:off x="6367463" y="2347913"/>
          <a:ext cx="1741487" cy="884237"/>
        </p:xfrm>
        <a:graphic>
          <a:graphicData uri="http://schemas.openxmlformats.org/presentationml/2006/ole">
            <mc:AlternateContent xmlns:mc="http://schemas.openxmlformats.org/markup-compatibility/2006">
              <mc:Choice xmlns:v="urn:schemas-microsoft-com:vml" Requires="v">
                <p:oleObj name="Equation" r:id="rId5" imgW="1334160" imgH="608760" progId="Equation.3">
                  <p:embed/>
                </p:oleObj>
              </mc:Choice>
              <mc:Fallback>
                <p:oleObj name="Equation" r:id="rId5" imgW="1334160" imgH="608760" progId="Equation.3">
                  <p:embed/>
                  <p:pic>
                    <p:nvPicPr>
                      <p:cNvPr id="1208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7463" y="2347913"/>
                        <a:ext cx="1741487" cy="88423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571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37" name="Rectangle 5"/>
          <p:cNvSpPr>
            <a:spLocks noGrp="1" noChangeArrowheads="1"/>
          </p:cNvSpPr>
          <p:nvPr>
            <p:ph type="title" idx="4294967295"/>
          </p:nvPr>
        </p:nvSpPr>
        <p:spPr>
          <a:xfrm>
            <a:off x="1295400" y="941388"/>
            <a:ext cx="3776663" cy="1219200"/>
          </a:xfrm>
        </p:spPr>
        <p:txBody>
          <a:bodyPr/>
          <a:lstStyle/>
          <a:p>
            <a:pPr algn="l" eaLnBrk="1" hangingPunct="1"/>
            <a:r>
              <a:rPr lang="sl-SI" altLang="sl-SI" sz="2800" b="1">
                <a:latin typeface="Trebuchet MS" panose="020B0603020202020204" pitchFamily="34" charset="0"/>
              </a:rPr>
              <a:t>Definicija ohma</a:t>
            </a:r>
          </a:p>
        </p:txBody>
      </p:sp>
      <p:sp>
        <p:nvSpPr>
          <p:cNvPr id="120838" name="Text Box 6"/>
          <p:cNvSpPr txBox="1">
            <a:spLocks noChangeArrowheads="1"/>
          </p:cNvSpPr>
          <p:nvPr/>
        </p:nvSpPr>
        <p:spPr bwMode="auto">
          <a:xfrm>
            <a:off x="685800" y="4495800"/>
            <a:ext cx="5562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Arial" panose="020B0604020202020204" pitchFamily="34" charset="0"/>
              </a:rPr>
              <a:t>En volt je potencialna razlika med dvema točkama prevodnika, preko katerega teče konstantni tok enega ampera, pri čemer je sproščena moč med obema točkama enaka enemu vatu.</a:t>
            </a:r>
          </a:p>
        </p:txBody>
      </p:sp>
      <p:graphicFrame>
        <p:nvGraphicFramePr>
          <p:cNvPr id="120839" name="Object 7"/>
          <p:cNvGraphicFramePr>
            <a:graphicFrameLocks noChangeAspect="1"/>
          </p:cNvGraphicFramePr>
          <p:nvPr/>
        </p:nvGraphicFramePr>
        <p:xfrm>
          <a:off x="6516688" y="4076700"/>
          <a:ext cx="1697037" cy="1177925"/>
        </p:xfrm>
        <a:graphic>
          <a:graphicData uri="http://schemas.openxmlformats.org/presentationml/2006/ole">
            <mc:AlternateContent xmlns:mc="http://schemas.openxmlformats.org/markup-compatibility/2006">
              <mc:Choice xmlns:v="urn:schemas-microsoft-com:vml" Requires="v">
                <p:oleObj name="Equation" r:id="rId7" imgW="622030" imgH="431613" progId="Equation.3">
                  <p:embed/>
                </p:oleObj>
              </mc:Choice>
              <mc:Fallback>
                <p:oleObj name="Equation" r:id="rId7" imgW="622030" imgH="431613" progId="Equation.3">
                  <p:embed/>
                  <p:pic>
                    <p:nvPicPr>
                      <p:cNvPr id="12083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4076700"/>
                        <a:ext cx="1697037" cy="1177925"/>
                      </a:xfrm>
                      <a:prstGeom prst="rect">
                        <a:avLst/>
                      </a:prstGeom>
                      <a:solidFill>
                        <a:srgbClr val="FF9900"/>
                      </a:solidFill>
                      <a:ln>
                        <a:noFill/>
                      </a:ln>
                      <a:effectLst/>
                      <a:extLst>
                        <a:ext uri="{91240B29-F687-4F45-9708-019B960494DF}">
                          <a14:hiddenLine xmlns:a14="http://schemas.microsoft.com/office/drawing/2010/main" w="571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840" name="Object 8"/>
          <p:cNvGraphicFramePr>
            <a:graphicFrameLocks noChangeAspect="1"/>
          </p:cNvGraphicFramePr>
          <p:nvPr/>
        </p:nvGraphicFramePr>
        <p:xfrm>
          <a:off x="6516688" y="5372100"/>
          <a:ext cx="1714500" cy="884238"/>
        </p:xfrm>
        <a:graphic>
          <a:graphicData uri="http://schemas.openxmlformats.org/presentationml/2006/ole">
            <mc:AlternateContent xmlns:mc="http://schemas.openxmlformats.org/markup-compatibility/2006">
              <mc:Choice xmlns:v="urn:schemas-microsoft-com:vml" Requires="v">
                <p:oleObj name="Equation" r:id="rId9" imgW="1296000" imgH="608760" progId="Equation.3">
                  <p:embed/>
                </p:oleObj>
              </mc:Choice>
              <mc:Fallback>
                <p:oleObj name="Equation" r:id="rId9" imgW="1296000" imgH="608760" progId="Equation.3">
                  <p:embed/>
                  <p:pic>
                    <p:nvPicPr>
                      <p:cNvPr id="12084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5372100"/>
                        <a:ext cx="1714500" cy="88423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571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41" name="Rectangle 9"/>
          <p:cNvSpPr>
            <a:spLocks noChangeArrowheads="1"/>
          </p:cNvSpPr>
          <p:nvPr/>
        </p:nvSpPr>
        <p:spPr bwMode="auto">
          <a:xfrm>
            <a:off x="1403350" y="3573463"/>
            <a:ext cx="37052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latin typeface="Trebuchet MS" panose="020B0603020202020204" pitchFamily="34" charset="0"/>
              </a:rPr>
              <a:t>Definicija volta</a:t>
            </a:r>
          </a:p>
        </p:txBody>
      </p:sp>
      <p:graphicFrame>
        <p:nvGraphicFramePr>
          <p:cNvPr id="120842" name="Object 10"/>
          <p:cNvGraphicFramePr>
            <a:graphicFrameLocks noChangeAspect="1"/>
          </p:cNvGraphicFramePr>
          <p:nvPr/>
        </p:nvGraphicFramePr>
        <p:xfrm>
          <a:off x="611188" y="3500438"/>
          <a:ext cx="827087" cy="858837"/>
        </p:xfrm>
        <a:graphic>
          <a:graphicData uri="http://schemas.openxmlformats.org/presentationml/2006/ole">
            <mc:AlternateContent xmlns:mc="http://schemas.openxmlformats.org/markup-compatibility/2006">
              <mc:Choice xmlns:v="urn:schemas-microsoft-com:vml" Requires="v">
                <p:oleObj name="CorelDRAW" r:id="rId11" imgW="3035808" imgH="3157728" progId="CorelDRAW.Graphic.10">
                  <p:embed/>
                </p:oleObj>
              </mc:Choice>
              <mc:Fallback>
                <p:oleObj name="CorelDRAW" r:id="rId11" imgW="3035808" imgH="3157728" progId="CorelDRAW.Graphic.10">
                  <p:embed/>
                  <p:pic>
                    <p:nvPicPr>
                      <p:cNvPr id="120842"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188" y="3500438"/>
                        <a:ext cx="827087"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0843" name="Object 11"/>
          <p:cNvGraphicFramePr>
            <a:graphicFrameLocks noChangeAspect="1"/>
          </p:cNvGraphicFramePr>
          <p:nvPr/>
        </p:nvGraphicFramePr>
        <p:xfrm>
          <a:off x="468313" y="908050"/>
          <a:ext cx="827087" cy="858838"/>
        </p:xfrm>
        <a:graphic>
          <a:graphicData uri="http://schemas.openxmlformats.org/presentationml/2006/ole">
            <mc:AlternateContent xmlns:mc="http://schemas.openxmlformats.org/markup-compatibility/2006">
              <mc:Choice xmlns:v="urn:schemas-microsoft-com:vml" Requires="v">
                <p:oleObj name="CorelDRAW" r:id="rId13" imgW="3035808" imgH="3157728" progId="CorelDRAW.Graphic.10">
                  <p:embed/>
                </p:oleObj>
              </mc:Choice>
              <mc:Fallback>
                <p:oleObj name="CorelDRAW" r:id="rId13" imgW="3035808" imgH="3157728" progId="CorelDRAW.Graphic.10">
                  <p:embed/>
                  <p:pic>
                    <p:nvPicPr>
                      <p:cNvPr id="12084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313" y="908050"/>
                        <a:ext cx="82708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44" name="Picture 5" descr="LMK-logo-clr-01.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5" name="Picture 7" descr="UL_logo-0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6378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938338"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22883" name="Text Box 3"/>
          <p:cNvSpPr txBox="1">
            <a:spLocks noChangeArrowheads="1"/>
          </p:cNvSpPr>
          <p:nvPr/>
        </p:nvSpPr>
        <p:spPr bwMode="auto">
          <a:xfrm>
            <a:off x="684213" y="6100763"/>
            <a:ext cx="4424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K</a:t>
            </a:r>
            <a:r>
              <a:rPr lang="sl-SI" altLang="sl-SI" sz="1800" baseline="-30000">
                <a:latin typeface="Times New Roman" panose="02020603050405020304" pitchFamily="18" charset="0"/>
                <a:cs typeface="Times New Roman" panose="02020603050405020304" pitchFamily="18" charset="0"/>
              </a:rPr>
              <a:t>J </a:t>
            </a:r>
            <a:r>
              <a:rPr lang="sl-SI" altLang="sl-SI" sz="1800">
                <a:latin typeface="Times New Roman" panose="02020603050405020304" pitchFamily="18" charset="0"/>
                <a:cs typeface="Times New Roman" panose="02020603050405020304" pitchFamily="18" charset="0"/>
              </a:rPr>
              <a:t>= 483597.898 GHz/V</a:t>
            </a:r>
            <a:r>
              <a:rPr lang="sl-SI" altLang="sl-SI" sz="1800">
                <a:latin typeface="Times New Roman" panose="02020603050405020304" pitchFamily="18" charset="0"/>
              </a:rPr>
              <a:t>,</a:t>
            </a:r>
            <a:r>
              <a:rPr lang="sl-SI" altLang="sl-SI" sz="1800">
                <a:latin typeface="Times New Roman" panose="02020603050405020304" pitchFamily="18" charset="0"/>
                <a:cs typeface="Times New Roman" panose="02020603050405020304" pitchFamily="18" charset="0"/>
              </a:rPr>
              <a:t> negotovost 3.9×10</a:t>
            </a:r>
            <a:r>
              <a:rPr lang="sl-SI" altLang="sl-SI" sz="1800" baseline="30000">
                <a:latin typeface="Times New Roman" panose="02020603050405020304" pitchFamily="18" charset="0"/>
                <a:cs typeface="Times New Roman" panose="02020603050405020304" pitchFamily="18" charset="0"/>
              </a:rPr>
              <a:t>-8</a:t>
            </a:r>
            <a:r>
              <a:rPr lang="sl-SI" altLang="sl-SI" sz="1800">
                <a:latin typeface="Times New Roman" panose="02020603050405020304" pitchFamily="18" charset="0"/>
              </a:rPr>
              <a:t> </a:t>
            </a:r>
          </a:p>
        </p:txBody>
      </p:sp>
      <p:sp>
        <p:nvSpPr>
          <p:cNvPr id="122884" name="Rectangle 4"/>
          <p:cNvSpPr>
            <a:spLocks noChangeArrowheads="1"/>
          </p:cNvSpPr>
          <p:nvPr/>
        </p:nvSpPr>
        <p:spPr bwMode="auto">
          <a:xfrm>
            <a:off x="4291013"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22885" name="Rectangle 5"/>
          <p:cNvSpPr>
            <a:spLocks noGrp="1" noChangeArrowheads="1"/>
          </p:cNvSpPr>
          <p:nvPr>
            <p:ph type="title" idx="4294967295"/>
          </p:nvPr>
        </p:nvSpPr>
        <p:spPr>
          <a:xfrm>
            <a:off x="0" y="908050"/>
            <a:ext cx="7905750" cy="1143000"/>
          </a:xfrm>
        </p:spPr>
        <p:txBody>
          <a:bodyPr/>
          <a:lstStyle/>
          <a:p>
            <a:pPr eaLnBrk="1" hangingPunct="1"/>
            <a:r>
              <a:rPr lang="sl-SI" altLang="sl-SI" sz="2800" b="1">
                <a:latin typeface="Trebuchet MS" panose="020B0603020202020204" pitchFamily="34" charset="0"/>
              </a:rPr>
              <a:t>Realizacija volta z Josephsonovim spojem</a:t>
            </a:r>
            <a:endParaRPr lang="sl-SI" altLang="sl-SI"/>
          </a:p>
        </p:txBody>
      </p:sp>
      <p:pic>
        <p:nvPicPr>
          <p:cNvPr id="1228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787525"/>
            <a:ext cx="2233613" cy="150018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391" name="Text Box 7"/>
          <p:cNvSpPr txBox="1">
            <a:spLocks noChangeArrowheads="1"/>
          </p:cNvSpPr>
          <p:nvPr/>
        </p:nvSpPr>
        <p:spPr bwMode="auto">
          <a:xfrm>
            <a:off x="625475" y="5689600"/>
            <a:ext cx="703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rebuchet MS" panose="020B0603020202020204" pitchFamily="34" charset="0"/>
              </a:rPr>
              <a:t>U</a:t>
            </a:r>
            <a:r>
              <a:rPr lang="sl-SI" altLang="sl-SI" sz="1800">
                <a:latin typeface="Trebuchet MS" panose="020B0603020202020204" pitchFamily="34" charset="0"/>
              </a:rPr>
              <a:t> je 150 </a:t>
            </a:r>
            <a:r>
              <a:rPr lang="sl-SI" altLang="sl-SI" sz="1800">
                <a:latin typeface="Symbol" panose="05050102010706020507" pitchFamily="18" charset="2"/>
              </a:rPr>
              <a:t>m</a:t>
            </a:r>
            <a:r>
              <a:rPr lang="sl-SI" altLang="sl-SI" sz="1800">
                <a:latin typeface="Trebuchet MS" panose="020B0603020202020204" pitchFamily="34" charset="0"/>
              </a:rPr>
              <a:t>V pri </a:t>
            </a:r>
            <a:r>
              <a:rPr lang="sl-SI" altLang="sl-SI" sz="1800" i="1">
                <a:latin typeface="Times New Roman" panose="02020603050405020304" pitchFamily="18" charset="0"/>
              </a:rPr>
              <a:t>f</a:t>
            </a:r>
            <a:r>
              <a:rPr lang="sl-SI" altLang="sl-SI" sz="1800">
                <a:latin typeface="Trebuchet MS" panose="020B0603020202020204" pitchFamily="34" charset="0"/>
              </a:rPr>
              <a:t>=75 GHz, torej potrebujemo 20 000 spojev za 10 V</a:t>
            </a:r>
          </a:p>
        </p:txBody>
      </p:sp>
      <p:sp>
        <p:nvSpPr>
          <p:cNvPr id="122888" name="Rectangle 8"/>
          <p:cNvSpPr>
            <a:spLocks noChangeArrowheads="1"/>
          </p:cNvSpPr>
          <p:nvPr/>
        </p:nvSpPr>
        <p:spPr bwMode="auto">
          <a:xfrm>
            <a:off x="426720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272393" name="Object 9"/>
          <p:cNvGraphicFramePr>
            <a:graphicFrameLocks noChangeAspect="1"/>
          </p:cNvGraphicFramePr>
          <p:nvPr/>
        </p:nvGraphicFramePr>
        <p:xfrm>
          <a:off x="6588125" y="2651125"/>
          <a:ext cx="1219200" cy="781050"/>
        </p:xfrm>
        <a:graphic>
          <a:graphicData uri="http://schemas.openxmlformats.org/presentationml/2006/ole">
            <mc:AlternateContent xmlns:mc="http://schemas.openxmlformats.org/markup-compatibility/2006">
              <mc:Choice xmlns:v="urn:schemas-microsoft-com:vml" Requires="v">
                <p:oleObj r:id="rId4" imgW="940320" imgH="558000" progId="Equation.3">
                  <p:embed/>
                </p:oleObj>
              </mc:Choice>
              <mc:Fallback>
                <p:oleObj r:id="rId4" imgW="940320" imgH="558000" progId="Equation.3">
                  <p:embed/>
                  <p:pic>
                    <p:nvPicPr>
                      <p:cNvPr id="27239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651125"/>
                        <a:ext cx="1219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890" name="Picture 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713" y="3576638"/>
            <a:ext cx="6832600"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1" name="Picture 5" descr="LMK-logo-clr-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7" descr="UL_logo-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946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2393"/>
                                        </p:tgtEl>
                                        <p:attrNameLst>
                                          <p:attrName>style.visibility</p:attrName>
                                        </p:attrNameLst>
                                      </p:cBhvr>
                                      <p:to>
                                        <p:strVal val="visible"/>
                                      </p:to>
                                    </p:set>
                                    <p:animEffect transition="in" filter="wipe(up)">
                                      <p:cBhvr>
                                        <p:cTn id="7" dur="500"/>
                                        <p:tgtEl>
                                          <p:spTgt spid="27239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2391"/>
                                        </p:tgtEl>
                                        <p:attrNameLst>
                                          <p:attrName>style.visibility</p:attrName>
                                        </p:attrNameLst>
                                      </p:cBhvr>
                                      <p:to>
                                        <p:strVal val="visible"/>
                                      </p:to>
                                    </p:set>
                                    <p:animEffect transition="in" filter="wipe(up)">
                                      <p:cBhvr>
                                        <p:cTn id="11" dur="500"/>
                                        <p:tgtEl>
                                          <p:spTgt spid="27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1"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l="-2" t="2" r="-1102" b="-584"/>
          <a:stretch>
            <a:fillRect/>
          </a:stretch>
        </p:blipFill>
        <p:spPr bwMode="auto">
          <a:xfrm>
            <a:off x="5888038" y="2243138"/>
            <a:ext cx="274955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1" name="Picture 3"/>
          <p:cNvPicPr>
            <a:picLocks noChangeAspect="1" noChangeArrowheads="1"/>
          </p:cNvPicPr>
          <p:nvPr/>
        </p:nvPicPr>
        <p:blipFill>
          <a:blip r:embed="rId4">
            <a:extLst>
              <a:ext uri="{28A0092B-C50C-407E-A947-70E740481C1C}">
                <a14:useLocalDpi xmlns:a14="http://schemas.microsoft.com/office/drawing/2010/main" val="0"/>
              </a:ext>
            </a:extLst>
          </a:blip>
          <a:srcRect l="8" t="12" r="-963" b="-551"/>
          <a:stretch>
            <a:fillRect/>
          </a:stretch>
        </p:blipFill>
        <p:spPr bwMode="auto">
          <a:xfrm>
            <a:off x="2916238" y="2349500"/>
            <a:ext cx="2447925" cy="15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2" name="Picture 4" descr="70200-1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 y="1854200"/>
            <a:ext cx="1655763"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Rectangle 5"/>
          <p:cNvSpPr>
            <a:spLocks noChangeArrowheads="1"/>
          </p:cNvSpPr>
          <p:nvPr/>
        </p:nvSpPr>
        <p:spPr bwMode="auto">
          <a:xfrm>
            <a:off x="2843213" y="1125538"/>
            <a:ext cx="4681537" cy="830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0"/>
              </a:spcBef>
              <a:buFontTx/>
              <a:buNone/>
              <a:defRPr/>
            </a:pPr>
            <a:r>
              <a:rPr lang="sl-SI" altLang="sl-SI" sz="2400" b="1" dirty="0">
                <a:solidFill>
                  <a:schemeClr val="accent6">
                    <a:lumMod val="75000"/>
                  </a:schemeClr>
                </a:solidFill>
                <a:cs typeface="Times New Roman" pitchFamily="18" charset="0"/>
              </a:rPr>
              <a:t>Razvoj etalonov za napetost </a:t>
            </a:r>
            <a:endParaRPr lang="sl-SI" altLang="sl-SI" sz="2400" b="1" dirty="0">
              <a:solidFill>
                <a:schemeClr val="accent6">
                  <a:lumMod val="75000"/>
                </a:schemeClr>
              </a:solidFill>
            </a:endParaRPr>
          </a:p>
          <a:p>
            <a:pPr algn="just" eaLnBrk="1" hangingPunct="1">
              <a:spcBef>
                <a:spcPct val="0"/>
              </a:spcBef>
              <a:buFontTx/>
              <a:buNone/>
              <a:defRPr/>
            </a:pPr>
            <a:endParaRPr lang="sl-SI" altLang="sl-SI" sz="2400" b="1" dirty="0">
              <a:solidFill>
                <a:schemeClr val="accent6">
                  <a:lumMod val="75000"/>
                </a:schemeClr>
              </a:solidFill>
            </a:endParaRPr>
          </a:p>
        </p:txBody>
      </p:sp>
      <p:sp>
        <p:nvSpPr>
          <p:cNvPr id="124934" name="Rectangle 6"/>
          <p:cNvSpPr>
            <a:spLocks noChangeArrowheads="1"/>
          </p:cNvSpPr>
          <p:nvPr/>
        </p:nvSpPr>
        <p:spPr bwMode="auto">
          <a:xfrm>
            <a:off x="539750" y="4005263"/>
            <a:ext cx="2016125" cy="1190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1908</a:t>
            </a:r>
          </a:p>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Westonova celica</a:t>
            </a:r>
          </a:p>
          <a:p>
            <a:pPr algn="just" eaLnBrk="1" hangingPunct="1">
              <a:spcBef>
                <a:spcPct val="0"/>
              </a:spcBef>
              <a:buFontTx/>
              <a:buNone/>
            </a:pPr>
            <a:r>
              <a:rPr lang="sl-SI" altLang="sl-SI" sz="1800" i="1">
                <a:latin typeface="Trebuchet MS" panose="020B0603020202020204" pitchFamily="34" charset="0"/>
                <a:cs typeface="Times New Roman" panose="02020603050405020304" pitchFamily="18" charset="0"/>
              </a:rPr>
              <a:t>U</a:t>
            </a:r>
            <a:r>
              <a:rPr lang="sl-SI" altLang="sl-SI" sz="1800">
                <a:latin typeface="Trebuchet MS" panose="020B0603020202020204" pitchFamily="34" charset="0"/>
                <a:cs typeface="Times New Roman" panose="02020603050405020304" pitchFamily="18" charset="0"/>
              </a:rPr>
              <a:t> = 1,018 V </a:t>
            </a:r>
            <a:endParaRPr lang="sl-SI" altLang="sl-SI" sz="1800">
              <a:latin typeface="Trebuchet MS" panose="020B0603020202020204" pitchFamily="34" charset="0"/>
            </a:endParaRPr>
          </a:p>
          <a:p>
            <a:pPr algn="just" eaLnBrk="1" hangingPunct="1">
              <a:spcBef>
                <a:spcPct val="0"/>
              </a:spcBef>
              <a:buFontTx/>
              <a:buNone/>
            </a:pPr>
            <a:endParaRPr lang="sl-SI" altLang="sl-SI" sz="1800">
              <a:latin typeface="Trebuchet MS" panose="020B0603020202020204" pitchFamily="34" charset="0"/>
            </a:endParaRPr>
          </a:p>
        </p:txBody>
      </p:sp>
      <p:sp>
        <p:nvSpPr>
          <p:cNvPr id="124935" name="Rectangle 7"/>
          <p:cNvSpPr>
            <a:spLocks noChangeArrowheads="1"/>
          </p:cNvSpPr>
          <p:nvPr/>
        </p:nvSpPr>
        <p:spPr bwMode="auto">
          <a:xfrm>
            <a:off x="2771775" y="4365625"/>
            <a:ext cx="2736850" cy="1465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1960</a:t>
            </a:r>
          </a:p>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polprevodniški etalon </a:t>
            </a:r>
          </a:p>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(Fluke732A, Zennerjeve diode)</a:t>
            </a:r>
          </a:p>
          <a:p>
            <a:pPr algn="just" eaLnBrk="1" hangingPunct="1">
              <a:spcBef>
                <a:spcPct val="0"/>
              </a:spcBef>
              <a:buFontTx/>
              <a:buNone/>
            </a:pPr>
            <a:r>
              <a:rPr lang="sl-SI" altLang="sl-SI" sz="1800" i="1">
                <a:latin typeface="Trebuchet MS" panose="020B0603020202020204" pitchFamily="34" charset="0"/>
                <a:cs typeface="Times New Roman" panose="02020603050405020304" pitchFamily="18" charset="0"/>
              </a:rPr>
              <a:t>U</a:t>
            </a:r>
            <a:r>
              <a:rPr lang="sl-SI" altLang="sl-SI" sz="1800">
                <a:latin typeface="Trebuchet MS" panose="020B0603020202020204" pitchFamily="34" charset="0"/>
                <a:cs typeface="Times New Roman" panose="02020603050405020304" pitchFamily="18" charset="0"/>
              </a:rPr>
              <a:t> = 10 V</a:t>
            </a:r>
            <a:endParaRPr lang="sl-SI" altLang="sl-SI" sz="1800">
              <a:latin typeface="Trebuchet MS" panose="020B0603020202020204" pitchFamily="34" charset="0"/>
            </a:endParaRPr>
          </a:p>
        </p:txBody>
      </p:sp>
      <p:sp>
        <p:nvSpPr>
          <p:cNvPr id="124936" name="Rectangle 8"/>
          <p:cNvSpPr>
            <a:spLocks noChangeArrowheads="1"/>
          </p:cNvSpPr>
          <p:nvPr/>
        </p:nvSpPr>
        <p:spPr bwMode="auto">
          <a:xfrm>
            <a:off x="5795963" y="5229225"/>
            <a:ext cx="3348037" cy="915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1970</a:t>
            </a:r>
          </a:p>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Josephsonov etalonski vir</a:t>
            </a:r>
          </a:p>
          <a:p>
            <a:pPr algn="just" eaLnBrk="1" hangingPunct="1">
              <a:spcBef>
                <a:spcPct val="0"/>
              </a:spcBef>
              <a:buFontTx/>
              <a:buNone/>
            </a:pPr>
            <a:r>
              <a:rPr lang="sl-SI" altLang="sl-SI" sz="1800" i="1">
                <a:latin typeface="Trebuchet MS" panose="020B0603020202020204" pitchFamily="34" charset="0"/>
                <a:cs typeface="Times New Roman" panose="02020603050405020304" pitchFamily="18" charset="0"/>
              </a:rPr>
              <a:t>U</a:t>
            </a:r>
            <a:r>
              <a:rPr lang="sl-SI" altLang="sl-SI" sz="1800">
                <a:latin typeface="Trebuchet MS" panose="020B0603020202020204" pitchFamily="34" charset="0"/>
                <a:cs typeface="Times New Roman" panose="02020603050405020304" pitchFamily="18" charset="0"/>
              </a:rPr>
              <a:t> = 10 V</a:t>
            </a:r>
            <a:endParaRPr lang="sl-SI" altLang="sl-SI" sz="1800">
              <a:latin typeface="Trebuchet MS" panose="020B0603020202020204" pitchFamily="34" charset="0"/>
            </a:endParaRPr>
          </a:p>
        </p:txBody>
      </p:sp>
      <p:sp>
        <p:nvSpPr>
          <p:cNvPr id="124937" name="Text Box 9"/>
          <p:cNvSpPr txBox="1">
            <a:spLocks noChangeArrowheads="1"/>
          </p:cNvSpPr>
          <p:nvPr/>
        </p:nvSpPr>
        <p:spPr bwMode="auto">
          <a:xfrm>
            <a:off x="5867400" y="6092825"/>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rebuchet MS" panose="020B0603020202020204" pitchFamily="34" charset="0"/>
              </a:rPr>
              <a:t>4 10</a:t>
            </a:r>
            <a:r>
              <a:rPr lang="sl-SI" altLang="sl-SI" sz="2400" b="1" baseline="30000">
                <a:latin typeface="Trebuchet MS" panose="020B0603020202020204" pitchFamily="34" charset="0"/>
              </a:rPr>
              <a:t>-8</a:t>
            </a:r>
          </a:p>
        </p:txBody>
      </p:sp>
      <p:sp>
        <p:nvSpPr>
          <p:cNvPr id="124938" name="Text Box 10"/>
          <p:cNvSpPr txBox="1">
            <a:spLocks noChangeArrowheads="1"/>
          </p:cNvSpPr>
          <p:nvPr/>
        </p:nvSpPr>
        <p:spPr bwMode="auto">
          <a:xfrm>
            <a:off x="2843213" y="5949950"/>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rebuchet MS" panose="020B0603020202020204" pitchFamily="34" charset="0"/>
              </a:rPr>
              <a:t>2 10</a:t>
            </a:r>
            <a:r>
              <a:rPr lang="sl-SI" altLang="sl-SI" sz="2400" b="1" baseline="30000">
                <a:latin typeface="Trebuchet MS" panose="020B0603020202020204" pitchFamily="34" charset="0"/>
              </a:rPr>
              <a:t>-7</a:t>
            </a:r>
          </a:p>
        </p:txBody>
      </p:sp>
      <p:sp>
        <p:nvSpPr>
          <p:cNvPr id="124939" name="Text Box 11"/>
          <p:cNvSpPr txBox="1">
            <a:spLocks noChangeArrowheads="1"/>
          </p:cNvSpPr>
          <p:nvPr/>
        </p:nvSpPr>
        <p:spPr bwMode="auto">
          <a:xfrm>
            <a:off x="611188" y="5084763"/>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Trebuchet MS" panose="020B0603020202020204" pitchFamily="34" charset="0"/>
              </a:rPr>
              <a:t>2 10</a:t>
            </a:r>
            <a:r>
              <a:rPr lang="sl-SI" altLang="sl-SI" sz="2400" b="1" baseline="30000">
                <a:latin typeface="Trebuchet MS" panose="020B0603020202020204" pitchFamily="34" charset="0"/>
              </a:rPr>
              <a:t>-7</a:t>
            </a:r>
          </a:p>
        </p:txBody>
      </p:sp>
    </p:spTree>
    <p:extLst>
      <p:ext uri="{BB962C8B-B14F-4D97-AF65-F5344CB8AC3E}">
        <p14:creationId xmlns:p14="http://schemas.microsoft.com/office/powerpoint/2010/main" val="16182004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133600"/>
            <a:ext cx="32385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79" name="Rectangle 3"/>
          <p:cNvSpPr>
            <a:spLocks noChangeArrowheads="1"/>
          </p:cNvSpPr>
          <p:nvPr/>
        </p:nvSpPr>
        <p:spPr bwMode="auto">
          <a:xfrm>
            <a:off x="3533775" y="191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26980" name="Rectangle 4"/>
          <p:cNvSpPr>
            <a:spLocks noChangeArrowheads="1"/>
          </p:cNvSpPr>
          <p:nvPr/>
        </p:nvSpPr>
        <p:spPr bwMode="auto">
          <a:xfrm>
            <a:off x="4876800" y="5181600"/>
            <a:ext cx="3733800" cy="1465263"/>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sl-SI" altLang="sl-SI" sz="1800">
                <a:latin typeface="Trebuchet MS" panose="020B0603020202020204" pitchFamily="34" charset="0"/>
                <a:cs typeface="Times New Roman" panose="02020603050405020304" pitchFamily="18" charset="0"/>
              </a:rPr>
              <a:t>Vrednosti vzdr</a:t>
            </a:r>
            <a:r>
              <a:rPr lang="sl-SI" altLang="sl-SI" sz="1800">
                <a:latin typeface="Trebuchet MS" panose="020B0603020202020204" pitchFamily="34" charset="0"/>
              </a:rPr>
              <a:t>ž</a:t>
            </a:r>
            <a:r>
              <a:rPr lang="sl-SI" altLang="sl-SI" sz="1800">
                <a:latin typeface="Trebuchet MS" panose="020B0603020202020204" pitchFamily="34" charset="0"/>
                <a:cs typeface="Times New Roman" panose="02020603050405020304" pitchFamily="18" charset="0"/>
              </a:rPr>
              <a:t>evane elektri</a:t>
            </a:r>
            <a:r>
              <a:rPr lang="sl-SI" altLang="sl-SI" sz="1800">
                <a:latin typeface="Trebuchet MS" panose="020B0603020202020204" pitchFamily="34" charset="0"/>
              </a:rPr>
              <a:t>č</a:t>
            </a:r>
            <a:r>
              <a:rPr lang="sl-SI" altLang="sl-SI" sz="1800">
                <a:latin typeface="Trebuchet MS" panose="020B0603020202020204" pitchFamily="34" charset="0"/>
                <a:cs typeface="Times New Roman" panose="02020603050405020304" pitchFamily="18" charset="0"/>
              </a:rPr>
              <a:t>ne upornosti v razli</a:t>
            </a:r>
            <a:r>
              <a:rPr lang="sl-SI" altLang="sl-SI" sz="1800">
                <a:latin typeface="Trebuchet MS" panose="020B0603020202020204" pitchFamily="34" charset="0"/>
              </a:rPr>
              <a:t>č</a:t>
            </a:r>
            <a:r>
              <a:rPr lang="sl-SI" altLang="sl-SI" sz="1800">
                <a:latin typeface="Trebuchet MS" panose="020B0603020202020204" pitchFamily="34" charset="0"/>
                <a:cs typeface="Times New Roman" panose="02020603050405020304" pitchFamily="18" charset="0"/>
              </a:rPr>
              <a:t>nih metroloških institucijah v odvisnosti od </a:t>
            </a:r>
            <a:r>
              <a:rPr lang="sl-SI" altLang="sl-SI" sz="1800">
                <a:latin typeface="Trebuchet MS" panose="020B0603020202020204" pitchFamily="34" charset="0"/>
              </a:rPr>
              <a:t>leta</a:t>
            </a:r>
            <a:r>
              <a:rPr lang="sl-SI" altLang="sl-SI" sz="1800">
                <a:latin typeface="Trebuchet MS" panose="020B0603020202020204" pitchFamily="34" charset="0"/>
                <a:cs typeface="Times New Roman" panose="02020603050405020304" pitchFamily="18" charset="0"/>
              </a:rPr>
              <a:t> </a:t>
            </a:r>
            <a:r>
              <a:rPr lang="sl-SI" altLang="sl-SI" sz="1800">
                <a:latin typeface="Trebuchet MS" panose="020B0603020202020204" pitchFamily="34" charset="0"/>
              </a:rPr>
              <a:t>(</a:t>
            </a:r>
            <a:r>
              <a:rPr lang="sl-SI" altLang="sl-SI" sz="1800">
                <a:latin typeface="Trebuchet MS" panose="020B0603020202020204" pitchFamily="34" charset="0"/>
                <a:cs typeface="Times New Roman" panose="02020603050405020304" pitchFamily="18" charset="0"/>
              </a:rPr>
              <a:t>referenca</a:t>
            </a:r>
            <a:r>
              <a:rPr lang="sl-SI" altLang="sl-SI" sz="1800">
                <a:latin typeface="Trebuchet MS" panose="020B0603020202020204" pitchFamily="34" charset="0"/>
              </a:rPr>
              <a:t> = </a:t>
            </a:r>
            <a:r>
              <a:rPr lang="sl-SI" altLang="sl-SI" sz="1800">
                <a:latin typeface="Trebuchet MS" panose="020B0603020202020204" pitchFamily="34" charset="0"/>
                <a:cs typeface="Times New Roman" panose="02020603050405020304" pitchFamily="18" charset="0"/>
              </a:rPr>
              <a:t>CSIRO). </a:t>
            </a:r>
            <a:endParaRPr lang="sl-SI" altLang="sl-SI" sz="1800">
              <a:latin typeface="Trebuchet MS" panose="020B0603020202020204" pitchFamily="34" charset="0"/>
            </a:endParaRPr>
          </a:p>
          <a:p>
            <a:pPr algn="just" eaLnBrk="1" hangingPunct="1">
              <a:spcBef>
                <a:spcPct val="0"/>
              </a:spcBef>
              <a:buFontTx/>
              <a:buNone/>
            </a:pPr>
            <a:endParaRPr lang="sl-SI" altLang="sl-SI" sz="1800">
              <a:latin typeface="Trebuchet MS" panose="020B0603020202020204" pitchFamily="34" charset="0"/>
            </a:endParaRPr>
          </a:p>
        </p:txBody>
      </p:sp>
      <p:pic>
        <p:nvPicPr>
          <p:cNvPr id="1269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92150"/>
            <a:ext cx="2500312" cy="164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9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38" y="379413"/>
            <a:ext cx="2444750" cy="2990850"/>
          </a:xfrm>
          <a:prstGeom prst="rect">
            <a:avLst/>
          </a:prstGeom>
          <a:noFill/>
          <a:ln w="5715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487" name="Line 7"/>
          <p:cNvSpPr>
            <a:spLocks noChangeShapeType="1"/>
          </p:cNvSpPr>
          <p:nvPr/>
        </p:nvSpPr>
        <p:spPr bwMode="auto">
          <a:xfrm>
            <a:off x="3924300" y="990600"/>
            <a:ext cx="0" cy="5867400"/>
          </a:xfrm>
          <a:prstGeom prst="line">
            <a:avLst/>
          </a:prstGeom>
          <a:noFill/>
          <a:ln w="57150"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488" name="Text Box 8"/>
          <p:cNvSpPr txBox="1">
            <a:spLocks noChangeArrowheads="1"/>
          </p:cNvSpPr>
          <p:nvPr/>
        </p:nvSpPr>
        <p:spPr bwMode="auto">
          <a:xfrm>
            <a:off x="3924300" y="947738"/>
            <a:ext cx="1325563" cy="11874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solidFill>
                  <a:schemeClr val="bg1"/>
                </a:solidFill>
                <a:latin typeface="Times New Roman" panose="02020603050405020304" pitchFamily="18" charset="0"/>
              </a:rPr>
              <a:t>uporaba</a:t>
            </a:r>
          </a:p>
          <a:p>
            <a:pPr eaLnBrk="1" hangingPunct="1">
              <a:spcBef>
                <a:spcPct val="0"/>
              </a:spcBef>
              <a:buFontTx/>
              <a:buNone/>
            </a:pPr>
            <a:r>
              <a:rPr lang="sl-SI" altLang="sl-SI" sz="2400">
                <a:solidFill>
                  <a:schemeClr val="bg1"/>
                </a:solidFill>
                <a:latin typeface="Times New Roman" panose="02020603050405020304" pitchFamily="18" charset="0"/>
              </a:rPr>
              <a:t>kvantnih </a:t>
            </a:r>
          </a:p>
          <a:p>
            <a:pPr eaLnBrk="1" hangingPunct="1">
              <a:spcBef>
                <a:spcPct val="0"/>
              </a:spcBef>
              <a:buFontTx/>
              <a:buNone/>
            </a:pPr>
            <a:r>
              <a:rPr lang="sl-SI" altLang="sl-SI" sz="2400">
                <a:solidFill>
                  <a:schemeClr val="bg1"/>
                </a:solidFill>
                <a:latin typeface="Times New Roman" panose="02020603050405020304" pitchFamily="18" charset="0"/>
              </a:rPr>
              <a:t>pojavov</a:t>
            </a:r>
          </a:p>
        </p:txBody>
      </p:sp>
      <p:sp>
        <p:nvSpPr>
          <p:cNvPr id="9" name="Pravokotnik 8"/>
          <p:cNvSpPr>
            <a:spLocks noChangeArrowheads="1"/>
          </p:cNvSpPr>
          <p:nvPr/>
        </p:nvSpPr>
        <p:spPr bwMode="auto">
          <a:xfrm>
            <a:off x="3952875" y="2401888"/>
            <a:ext cx="3282950" cy="954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solidFill>
                  <a:schemeClr val="bg1"/>
                </a:solidFill>
                <a:latin typeface="Trebuchet MS" panose="020B0603020202020204" pitchFamily="34" charset="0"/>
              </a:rPr>
              <a:t>Leta 1990 je bila dogovorjena vrednost von Klitzingove konstante RK-90, ki je bistveno zmanjšala negotovosti, s katerimi je definirana. </a:t>
            </a:r>
          </a:p>
        </p:txBody>
      </p:sp>
      <p:pic>
        <p:nvPicPr>
          <p:cNvPr id="126986"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7"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526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4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8" grpId="0" animBg="1"/>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2743200" y="1471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29027" name="Text Box 3"/>
          <p:cNvSpPr txBox="1">
            <a:spLocks noChangeArrowheads="1"/>
          </p:cNvSpPr>
          <p:nvPr/>
        </p:nvSpPr>
        <p:spPr bwMode="auto">
          <a:xfrm>
            <a:off x="762000" y="3886200"/>
            <a:ext cx="19970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Tahoma" panose="020B0604030504040204" pitchFamily="34" charset="0"/>
              </a:rPr>
              <a:t>sodobna metrologija</a:t>
            </a:r>
          </a:p>
          <a:p>
            <a:pPr eaLnBrk="1" hangingPunct="1">
              <a:spcBef>
                <a:spcPct val="0"/>
              </a:spcBef>
              <a:buFontTx/>
              <a:buNone/>
            </a:pPr>
            <a:r>
              <a:rPr lang="sl-SI" altLang="sl-SI" sz="2000">
                <a:latin typeface="Tahoma" panose="020B0604030504040204" pitchFamily="34" charset="0"/>
              </a:rPr>
              <a:t>električnih veličin in njihova navezava na merjenje frekvence</a:t>
            </a:r>
          </a:p>
        </p:txBody>
      </p:sp>
      <p:pic>
        <p:nvPicPr>
          <p:cNvPr id="129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5" y="981075"/>
            <a:ext cx="516255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9"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35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ravokotnik 27"/>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16387"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9738" y="1895475"/>
            <a:ext cx="84613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4188" y="2205038"/>
            <a:ext cx="9779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9"/>
          <p:cNvSpPr>
            <a:spLocks noChangeArrowheads="1"/>
          </p:cNvSpPr>
          <p:nvPr/>
        </p:nvSpPr>
        <p:spPr bwMode="auto">
          <a:xfrm>
            <a:off x="3548063"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9" name="Line 2"/>
          <p:cNvSpPr>
            <a:spLocks noChangeShapeType="1"/>
          </p:cNvSpPr>
          <p:nvPr/>
        </p:nvSpPr>
        <p:spPr bwMode="auto">
          <a:xfrm>
            <a:off x="3357563" y="4276725"/>
            <a:ext cx="1824037"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0" name="Line 3"/>
          <p:cNvSpPr>
            <a:spLocks noChangeShapeType="1"/>
          </p:cNvSpPr>
          <p:nvPr/>
        </p:nvSpPr>
        <p:spPr bwMode="auto">
          <a:xfrm flipH="1">
            <a:off x="3649663" y="3394075"/>
            <a:ext cx="1933575" cy="701675"/>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1" name="Text Box 11"/>
          <p:cNvSpPr txBox="1">
            <a:spLocks noChangeArrowheads="1"/>
          </p:cNvSpPr>
          <p:nvPr/>
        </p:nvSpPr>
        <p:spPr bwMode="auto">
          <a:xfrm>
            <a:off x="2207574" y="404241"/>
            <a:ext cx="1211262" cy="639763"/>
          </a:xfrm>
          <a:prstGeom prst="rect">
            <a:avLst/>
          </a:prstGeom>
          <a:solidFill>
            <a:srgbClr val="33CCFF"/>
          </a:solidFill>
          <a:ln/>
        </p:spPr>
        <p:style>
          <a:lnRef idx="0">
            <a:schemeClr val="accent4"/>
          </a:lnRef>
          <a:fillRef idx="3">
            <a:schemeClr val="accent4"/>
          </a:fillRef>
          <a:effectRef idx="3">
            <a:schemeClr val="accent4"/>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Metrska konvencija</a:t>
            </a:r>
          </a:p>
          <a:p>
            <a:pPr algn="ctr" eaLnBrk="1" hangingPunct="1">
              <a:defRPr/>
            </a:pPr>
            <a:r>
              <a:rPr lang="sl-SI" altLang="sl-SI" sz="1200" b="1" dirty="0">
                <a:latin typeface="Arial" charset="0"/>
              </a:rPr>
              <a:t>1875</a:t>
            </a:r>
            <a:r>
              <a:rPr lang="sl-SI" altLang="sl-SI" sz="1200" b="1" dirty="0">
                <a:latin typeface="Arial" charset="0"/>
                <a:cs typeface="Arial" charset="0"/>
              </a:rPr>
              <a:t> </a:t>
            </a:r>
          </a:p>
        </p:txBody>
      </p:sp>
      <p:sp>
        <p:nvSpPr>
          <p:cNvPr id="16395" name="Text Box 12"/>
          <p:cNvSpPr txBox="1">
            <a:spLocks noChangeArrowheads="1"/>
          </p:cNvSpPr>
          <p:nvPr/>
        </p:nvSpPr>
        <p:spPr bwMode="auto">
          <a:xfrm>
            <a:off x="2295525" y="1011238"/>
            <a:ext cx="97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prameter</a:t>
            </a:r>
          </a:p>
          <a:p>
            <a:pPr algn="ctr" eaLnBrk="1" hangingPunct="1">
              <a:spcBef>
                <a:spcPct val="0"/>
              </a:spcBef>
              <a:buFontTx/>
              <a:buNone/>
            </a:pPr>
            <a:r>
              <a:rPr lang="sl-SI" altLang="sl-SI" sz="1200">
                <a:latin typeface="Arial" charset="0"/>
              </a:rPr>
              <a:t>prakilogram</a:t>
            </a:r>
          </a:p>
        </p:txBody>
      </p:sp>
      <p:pic>
        <p:nvPicPr>
          <p:cNvPr id="16396" name="Picture 14" descr="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4200" y="333375"/>
            <a:ext cx="18605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5"/>
          <p:cNvSpPr txBox="1">
            <a:spLocks noChangeArrowheads="1"/>
          </p:cNvSpPr>
          <p:nvPr/>
        </p:nvSpPr>
        <p:spPr bwMode="auto">
          <a:xfrm>
            <a:off x="4946011" y="1018604"/>
            <a:ext cx="788988" cy="639762"/>
          </a:xfrm>
          <a:prstGeom prst="rect">
            <a:avLst/>
          </a:prstGeom>
          <a:solidFill>
            <a:srgbClr val="92D050"/>
          </a:solidFill>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“MKS” sistem</a:t>
            </a:r>
          </a:p>
          <a:p>
            <a:pPr algn="ctr" eaLnBrk="1" hangingPunct="1">
              <a:defRPr/>
            </a:pPr>
            <a:r>
              <a:rPr lang="sl-SI" altLang="sl-SI" sz="1200" b="1">
                <a:latin typeface="Arial" charset="0"/>
              </a:rPr>
              <a:t>1889</a:t>
            </a:r>
            <a:r>
              <a:rPr lang="sl-SI" altLang="sl-SI" sz="1200" b="1">
                <a:latin typeface="Arial" charset="0"/>
                <a:cs typeface="Arial" charset="0"/>
              </a:rPr>
              <a:t> </a:t>
            </a:r>
          </a:p>
        </p:txBody>
      </p:sp>
      <p:sp>
        <p:nvSpPr>
          <p:cNvPr id="16400" name="Text Box 16"/>
          <p:cNvSpPr txBox="1">
            <a:spLocks noChangeArrowheads="1"/>
          </p:cNvSpPr>
          <p:nvPr/>
        </p:nvSpPr>
        <p:spPr bwMode="auto">
          <a:xfrm>
            <a:off x="5984875" y="1249363"/>
            <a:ext cx="11303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H prameter</a:t>
            </a:r>
          </a:p>
          <a:p>
            <a:pPr algn="ctr" eaLnBrk="1" hangingPunct="1">
              <a:spcBef>
                <a:spcPct val="0"/>
              </a:spcBef>
              <a:buFontTx/>
              <a:buNone/>
            </a:pPr>
            <a:r>
              <a:rPr lang="sl-SI" altLang="sl-SI" sz="1200">
                <a:latin typeface="Arial" charset="0"/>
              </a:rPr>
              <a:t>prakilogram K</a:t>
            </a:r>
          </a:p>
          <a:p>
            <a:pPr algn="ctr" eaLnBrk="1" hangingPunct="1">
              <a:spcBef>
                <a:spcPct val="0"/>
              </a:spcBef>
              <a:buFontTx/>
              <a:buNone/>
            </a:pPr>
            <a:r>
              <a:rPr lang="sl-SI" altLang="sl-SI" sz="1200" b="1">
                <a:latin typeface="Arial" charset="0"/>
              </a:rPr>
              <a:t>sekunda</a:t>
            </a:r>
          </a:p>
        </p:txBody>
      </p:sp>
      <p:grpSp>
        <p:nvGrpSpPr>
          <p:cNvPr id="16401" name="Group 17"/>
          <p:cNvGrpSpPr>
            <a:grpSpLocks/>
          </p:cNvGrpSpPr>
          <p:nvPr/>
        </p:nvGrpSpPr>
        <p:grpSpPr bwMode="auto">
          <a:xfrm>
            <a:off x="2495550" y="2225675"/>
            <a:ext cx="1627188" cy="831850"/>
            <a:chOff x="192" y="1937"/>
            <a:chExt cx="2566" cy="4124"/>
          </a:xfrm>
        </p:grpSpPr>
        <p:sp>
          <p:nvSpPr>
            <p:cNvPr id="16425" name="Text Box 19"/>
            <p:cNvSpPr txBox="1">
              <a:spLocks noChangeArrowheads="1"/>
            </p:cNvSpPr>
            <p:nvPr/>
          </p:nvSpPr>
          <p:spPr bwMode="auto">
            <a:xfrm>
              <a:off x="1486" y="1937"/>
              <a:ext cx="1272" cy="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b="1">
                  <a:latin typeface="Arial" charset="0"/>
                </a:rPr>
                <a:t>amper</a:t>
              </a:r>
            </a:p>
          </p:txBody>
        </p:sp>
        <p:sp>
          <p:nvSpPr>
            <p:cNvPr id="6171" name="Text Box 18"/>
            <p:cNvSpPr txBox="1">
              <a:spLocks noChangeArrowheads="1"/>
            </p:cNvSpPr>
            <p:nvPr/>
          </p:nvSpPr>
          <p:spPr bwMode="auto">
            <a:xfrm>
              <a:off x="192" y="2351"/>
              <a:ext cx="1199" cy="3175"/>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a:t>
              </a:r>
              <a:r>
                <a:rPr lang="sl-SI" altLang="sl-SI" sz="1200" b="1" dirty="0" err="1">
                  <a:latin typeface="Arial" charset="0"/>
                </a:rPr>
                <a:t>MKSa</a:t>
              </a:r>
              <a:r>
                <a:rPr lang="sl-SI" altLang="sl-SI" sz="1200" b="1" dirty="0">
                  <a:latin typeface="Arial" charset="0"/>
                </a:rPr>
                <a:t>” sistem</a:t>
              </a:r>
            </a:p>
            <a:p>
              <a:pPr algn="ctr" eaLnBrk="1" hangingPunct="1">
                <a:defRPr/>
              </a:pPr>
              <a:r>
                <a:rPr lang="sl-SI" altLang="sl-SI" sz="1200" b="1" dirty="0">
                  <a:latin typeface="Arial" charset="0"/>
                </a:rPr>
                <a:t>1939</a:t>
              </a:r>
              <a:endParaRPr lang="sl-SI" altLang="sl-SI" sz="1200" b="1" dirty="0">
                <a:latin typeface="Arial" charset="0"/>
                <a:cs typeface="Arial" charset="0"/>
              </a:endParaRPr>
            </a:p>
          </p:txBody>
        </p:sp>
      </p:grpSp>
      <p:grpSp>
        <p:nvGrpSpPr>
          <p:cNvPr id="16402" name="Group 20"/>
          <p:cNvGrpSpPr>
            <a:grpSpLocks/>
          </p:cNvGrpSpPr>
          <p:nvPr/>
        </p:nvGrpSpPr>
        <p:grpSpPr bwMode="auto">
          <a:xfrm>
            <a:off x="5367338" y="2555875"/>
            <a:ext cx="1716087" cy="1200150"/>
            <a:chOff x="240" y="1640"/>
            <a:chExt cx="3214" cy="5982"/>
          </a:xfrm>
        </p:grpSpPr>
        <p:sp>
          <p:nvSpPr>
            <p:cNvPr id="6169" name="Text Box 21"/>
            <p:cNvSpPr txBox="1">
              <a:spLocks noChangeArrowheads="1"/>
            </p:cNvSpPr>
            <p:nvPr/>
          </p:nvSpPr>
          <p:spPr bwMode="auto">
            <a:xfrm>
              <a:off x="240" y="3165"/>
              <a:ext cx="1477" cy="3221"/>
            </a:xfrm>
            <a:prstGeom prst="rect">
              <a:avLst/>
            </a:prstGeom>
            <a:solidFill>
              <a:srgbClr val="FFC000"/>
            </a:solidFill>
            <a:ln/>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endParaRPr lang="sl-SI" altLang="sl-SI" sz="1200" b="1" dirty="0">
                <a:latin typeface="Arial" charset="0"/>
              </a:endParaRPr>
            </a:p>
            <a:p>
              <a:pPr algn="ctr" eaLnBrk="1" hangingPunct="1">
                <a:defRPr/>
              </a:pPr>
              <a:r>
                <a:rPr lang="sl-SI" altLang="sl-SI" sz="1200" b="1" dirty="0">
                  <a:latin typeface="Arial" charset="0"/>
                </a:rPr>
                <a:t>Sistem</a:t>
              </a:r>
            </a:p>
            <a:p>
              <a:pPr algn="ctr" eaLnBrk="1" hangingPunct="1">
                <a:defRPr/>
              </a:pPr>
              <a:r>
                <a:rPr lang="sl-SI" altLang="sl-SI" sz="1200" b="1" dirty="0">
                  <a:latin typeface="Arial" charset="0"/>
                </a:rPr>
                <a:t>1954</a:t>
              </a:r>
              <a:endParaRPr lang="sl-SI" altLang="sl-SI" sz="1200" b="1" dirty="0">
                <a:latin typeface="Arial" charset="0"/>
                <a:cs typeface="Arial" charset="0"/>
              </a:endParaRPr>
            </a:p>
          </p:txBody>
        </p:sp>
        <p:sp>
          <p:nvSpPr>
            <p:cNvPr id="16424" name="Text Box 22"/>
            <p:cNvSpPr txBox="1">
              <a:spLocks noChangeArrowheads="1"/>
            </p:cNvSpPr>
            <p:nvPr/>
          </p:nvSpPr>
          <p:spPr bwMode="auto">
            <a:xfrm>
              <a:off x="1944" y="1640"/>
              <a:ext cx="1510" cy="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b="1">
                  <a:latin typeface="Arial" charset="0"/>
                </a:rPr>
                <a:t>kelvin</a:t>
              </a:r>
            </a:p>
            <a:p>
              <a:pPr algn="ctr" eaLnBrk="1" hangingPunct="1">
                <a:spcBef>
                  <a:spcPct val="0"/>
                </a:spcBef>
                <a:buFontTx/>
                <a:buNone/>
              </a:pPr>
              <a:r>
                <a:rPr lang="sl-SI" altLang="sl-SI" sz="1200" b="1">
                  <a:latin typeface="Arial" charset="0"/>
                </a:rPr>
                <a:t>kandela</a:t>
              </a:r>
            </a:p>
          </p:txBody>
        </p:sp>
      </p:grpSp>
      <p:sp>
        <p:nvSpPr>
          <p:cNvPr id="6158" name="Text Box 24"/>
          <p:cNvSpPr txBox="1">
            <a:spLocks noChangeArrowheads="1"/>
          </p:cNvSpPr>
          <p:nvPr/>
        </p:nvSpPr>
        <p:spPr bwMode="auto">
          <a:xfrm>
            <a:off x="2767961" y="3906266"/>
            <a:ext cx="808038" cy="639763"/>
          </a:xfrm>
          <a:prstGeom prst="rect">
            <a:avLst/>
          </a:prstGeom>
          <a:solidFill>
            <a:srgbClr val="009900"/>
          </a:solidFill>
          <a:ln/>
        </p:spPr>
        <p:style>
          <a:lnRef idx="0">
            <a:schemeClr val="accent1"/>
          </a:lnRef>
          <a:fillRef idx="3">
            <a:schemeClr val="accent1"/>
          </a:fillRef>
          <a:effectRef idx="3">
            <a:schemeClr val="accent1"/>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“SI” sistem</a:t>
            </a:r>
          </a:p>
          <a:p>
            <a:pPr algn="ctr" eaLnBrk="1" hangingPunct="1">
              <a:defRPr/>
            </a:pPr>
            <a:r>
              <a:rPr lang="sl-SI" altLang="sl-SI" sz="1200" b="1">
                <a:latin typeface="Arial" charset="0"/>
              </a:rPr>
              <a:t>1960</a:t>
            </a:r>
            <a:endParaRPr lang="sl-SI" altLang="sl-SI" sz="1200" b="1">
              <a:latin typeface="Arial" charset="0"/>
              <a:cs typeface="Arial" charset="0"/>
            </a:endParaRPr>
          </a:p>
        </p:txBody>
      </p:sp>
      <p:sp>
        <p:nvSpPr>
          <p:cNvPr id="16406" name="Text Box 25"/>
          <p:cNvSpPr txBox="1">
            <a:spLocks noChangeArrowheads="1"/>
          </p:cNvSpPr>
          <p:nvPr/>
        </p:nvSpPr>
        <p:spPr bwMode="auto">
          <a:xfrm>
            <a:off x="1960563" y="3568700"/>
            <a:ext cx="8080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p:txBody>
      </p:sp>
      <p:grpSp>
        <p:nvGrpSpPr>
          <p:cNvPr id="16407" name="Group 26"/>
          <p:cNvGrpSpPr>
            <a:grpSpLocks/>
          </p:cNvGrpSpPr>
          <p:nvPr/>
        </p:nvGrpSpPr>
        <p:grpSpPr bwMode="auto">
          <a:xfrm>
            <a:off x="5227638" y="4340225"/>
            <a:ext cx="1609725" cy="1384300"/>
            <a:chOff x="2448" y="3402"/>
            <a:chExt cx="2491" cy="3089"/>
          </a:xfrm>
        </p:grpSpPr>
        <p:sp>
          <p:nvSpPr>
            <p:cNvPr id="6167" name="Text Box 27"/>
            <p:cNvSpPr txBox="1">
              <a:spLocks noChangeArrowheads="1"/>
            </p:cNvSpPr>
            <p:nvPr/>
          </p:nvSpPr>
          <p:spPr bwMode="auto">
            <a:xfrm>
              <a:off x="2448" y="3505"/>
              <a:ext cx="1103" cy="1427"/>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solidFill>
                    <a:schemeClr val="bg1"/>
                  </a:solidFill>
                  <a:latin typeface="Arial" charset="0"/>
                </a:rPr>
                <a:t>“SI” sistem</a:t>
              </a:r>
            </a:p>
            <a:p>
              <a:pPr algn="ctr" eaLnBrk="1" hangingPunct="1">
                <a:defRPr/>
              </a:pPr>
              <a:r>
                <a:rPr lang="sl-SI" altLang="sl-SI" sz="1200" b="1" dirty="0">
                  <a:solidFill>
                    <a:schemeClr val="bg1"/>
                  </a:solidFill>
                  <a:latin typeface="Arial" charset="0"/>
                </a:rPr>
                <a:t>1971</a:t>
              </a:r>
              <a:endParaRPr lang="sl-SI" altLang="sl-SI" sz="1200" b="1" dirty="0">
                <a:solidFill>
                  <a:schemeClr val="bg1"/>
                </a:solidFill>
                <a:latin typeface="Arial" charset="0"/>
                <a:cs typeface="Arial" charset="0"/>
              </a:endParaRPr>
            </a:p>
          </p:txBody>
        </p:sp>
        <p:sp>
          <p:nvSpPr>
            <p:cNvPr id="16420" name="Text Box 28"/>
            <p:cNvSpPr txBox="1">
              <a:spLocks noChangeArrowheads="1"/>
            </p:cNvSpPr>
            <p:nvPr/>
          </p:nvSpPr>
          <p:spPr bwMode="auto">
            <a:xfrm>
              <a:off x="3691" y="3402"/>
              <a:ext cx="1248" cy="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a:p>
              <a:pPr algn="ctr" eaLnBrk="1" hangingPunct="1">
                <a:spcBef>
                  <a:spcPct val="0"/>
                </a:spcBef>
                <a:buFontTx/>
                <a:buNone/>
              </a:pPr>
              <a:r>
                <a:rPr lang="sl-SI" altLang="sl-SI" sz="1200" b="1">
                  <a:latin typeface="Arial" charset="0"/>
                </a:rPr>
                <a:t>mol</a:t>
              </a:r>
            </a:p>
          </p:txBody>
        </p:sp>
      </p:grpSp>
      <p:sp>
        <p:nvSpPr>
          <p:cNvPr id="6161" name="Line 29"/>
          <p:cNvSpPr>
            <a:spLocks noChangeShapeType="1"/>
          </p:cNvSpPr>
          <p:nvPr/>
        </p:nvSpPr>
        <p:spPr bwMode="auto">
          <a:xfrm>
            <a:off x="3476625" y="712788"/>
            <a:ext cx="1411288" cy="428625"/>
          </a:xfrm>
          <a:prstGeom prst="line">
            <a:avLst/>
          </a:prstGeom>
          <a:noFill/>
          <a:ln w="76200">
            <a:solidFill>
              <a:schemeClr val="bg1">
                <a:lumMod val="8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2" name="Line 30"/>
          <p:cNvSpPr>
            <a:spLocks noChangeShapeType="1"/>
          </p:cNvSpPr>
          <p:nvPr/>
        </p:nvSpPr>
        <p:spPr bwMode="auto">
          <a:xfrm flipH="1">
            <a:off x="3124200" y="1325563"/>
            <a:ext cx="1763713" cy="922337"/>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3" name="Line 31"/>
          <p:cNvSpPr>
            <a:spLocks noChangeShapeType="1"/>
          </p:cNvSpPr>
          <p:nvPr/>
        </p:nvSpPr>
        <p:spPr bwMode="auto">
          <a:xfrm>
            <a:off x="4064000" y="2671763"/>
            <a:ext cx="1235075"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5" name="Line 35"/>
          <p:cNvSpPr>
            <a:spLocks noChangeShapeType="1"/>
          </p:cNvSpPr>
          <p:nvPr/>
        </p:nvSpPr>
        <p:spPr bwMode="auto">
          <a:xfrm flipH="1">
            <a:off x="3071813" y="4941888"/>
            <a:ext cx="2008187" cy="8636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6" name="Text Box 36"/>
          <p:cNvSpPr txBox="1">
            <a:spLocks noChangeArrowheads="1"/>
          </p:cNvSpPr>
          <p:nvPr/>
        </p:nvSpPr>
        <p:spPr bwMode="auto">
          <a:xfrm>
            <a:off x="2051721" y="5662040"/>
            <a:ext cx="1006754" cy="923330"/>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5400" b="1" spc="50" dirty="0">
                <a:ln w="11430"/>
                <a:solidFill>
                  <a:srgbClr val="66FF99"/>
                </a:solidFill>
                <a:effectLst>
                  <a:outerShdw blurRad="76200" dist="50800" dir="5400000" algn="tl" rotWithShape="0">
                    <a:srgbClr val="000000">
                      <a:alpha val="65000"/>
                    </a:srgbClr>
                  </a:outerShdw>
                </a:effectLst>
                <a:latin typeface="Arial" charset="0"/>
              </a:rPr>
              <a:t>?</a:t>
            </a:r>
            <a:r>
              <a:rPr lang="sl-SI" altLang="sl-SI"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a:t>
            </a:r>
          </a:p>
        </p:txBody>
      </p:sp>
      <p:sp>
        <p:nvSpPr>
          <p:cNvPr id="164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6414"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225" y="3606800"/>
            <a:ext cx="9620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23075" y="4375150"/>
            <a:ext cx="1493838"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300" fill="hold">
                                          <p:stCondLst>
                                            <p:cond delay="0"/>
                                          </p:stCondLst>
                                        </p:cTn>
                                        <p:tgtEl>
                                          <p:spTgt spid="6166"/>
                                        </p:tgtEl>
                                        <p:attrNameLst>
                                          <p:attrName>r</p:attrName>
                                        </p:attrNameLst>
                                      </p:cBhvr>
                                    </p:animRot>
                                    <p:animRot by="-240000">
                                      <p:cBhvr>
                                        <p:cTn id="7" dur="600" fill="hold">
                                          <p:stCondLst>
                                            <p:cond delay="600"/>
                                          </p:stCondLst>
                                        </p:cTn>
                                        <p:tgtEl>
                                          <p:spTgt spid="6166"/>
                                        </p:tgtEl>
                                        <p:attrNameLst>
                                          <p:attrName>r</p:attrName>
                                        </p:attrNameLst>
                                      </p:cBhvr>
                                    </p:animRot>
                                    <p:animRot by="240000">
                                      <p:cBhvr>
                                        <p:cTn id="8" dur="600" fill="hold">
                                          <p:stCondLst>
                                            <p:cond delay="1200"/>
                                          </p:stCondLst>
                                        </p:cTn>
                                        <p:tgtEl>
                                          <p:spTgt spid="6166"/>
                                        </p:tgtEl>
                                        <p:attrNameLst>
                                          <p:attrName>r</p:attrName>
                                        </p:attrNameLst>
                                      </p:cBhvr>
                                    </p:animRot>
                                    <p:animRot by="-240000">
                                      <p:cBhvr>
                                        <p:cTn id="9" dur="600" fill="hold">
                                          <p:stCondLst>
                                            <p:cond delay="1800"/>
                                          </p:stCondLst>
                                        </p:cTn>
                                        <p:tgtEl>
                                          <p:spTgt spid="6166"/>
                                        </p:tgtEl>
                                        <p:attrNameLst>
                                          <p:attrName>r</p:attrName>
                                        </p:attrNameLst>
                                      </p:cBhvr>
                                    </p:animRot>
                                    <p:animRot by="120000">
                                      <p:cBhvr>
                                        <p:cTn id="10" dur="600" fill="hold">
                                          <p:stCondLst>
                                            <p:cond delay="2400"/>
                                          </p:stCondLst>
                                        </p:cTn>
                                        <p:tgtEl>
                                          <p:spTgt spid="6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2686050" y="174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80579" name="Text Box 3"/>
          <p:cNvSpPr txBox="1">
            <a:spLocks noChangeArrowheads="1"/>
          </p:cNvSpPr>
          <p:nvPr/>
        </p:nvSpPr>
        <p:spPr bwMode="auto">
          <a:xfrm>
            <a:off x="468313" y="1052513"/>
            <a:ext cx="4343400" cy="946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sl-SI" altLang="sl-SI" sz="2800" b="1">
                <a:effectLst>
                  <a:outerShdw blurRad="38100" dist="38100" dir="2700000" algn="tl">
                    <a:srgbClr val="FFFFFF"/>
                  </a:outerShdw>
                </a:effectLst>
                <a:cs typeface="Times New Roman" pitchFamily="18" charset="0"/>
              </a:rPr>
              <a:t>Shema sledljivosti</a:t>
            </a:r>
            <a:r>
              <a:rPr lang="sl-SI" altLang="sl-SI" sz="2800" b="1">
                <a:effectLst>
                  <a:outerShdw blurRad="38100" dist="38100" dir="2700000" algn="tl">
                    <a:srgbClr val="FFFFFF"/>
                  </a:outerShdw>
                </a:effectLst>
              </a:rPr>
              <a:t> (električni tok)</a:t>
            </a:r>
          </a:p>
        </p:txBody>
      </p:sp>
      <p:sp>
        <p:nvSpPr>
          <p:cNvPr id="131076" name="Rectangle 4"/>
          <p:cNvSpPr>
            <a:spLocks noChangeArrowheads="1"/>
          </p:cNvSpPr>
          <p:nvPr/>
        </p:nvSpPr>
        <p:spPr bwMode="auto">
          <a:xfrm>
            <a:off x="2919413" y="1585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1077" name="Text Box 5"/>
          <p:cNvSpPr txBox="1">
            <a:spLocks noChangeArrowheads="1"/>
          </p:cNvSpPr>
          <p:nvPr/>
        </p:nvSpPr>
        <p:spPr bwMode="auto">
          <a:xfrm>
            <a:off x="8213725" y="6032500"/>
            <a:ext cx="447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Trebuchet MS" panose="020B0603020202020204" pitchFamily="34" charset="0"/>
              </a:rPr>
              <a:t>SP</a:t>
            </a:r>
          </a:p>
        </p:txBody>
      </p:sp>
      <p:sp>
        <p:nvSpPr>
          <p:cNvPr id="131078" name="Rectangle 6"/>
          <p:cNvSpPr>
            <a:spLocks noChangeArrowheads="1"/>
          </p:cNvSpPr>
          <p:nvPr/>
        </p:nvSpPr>
        <p:spPr bwMode="auto">
          <a:xfrm>
            <a:off x="0" y="1585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31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475" y="1052513"/>
            <a:ext cx="4786313"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0"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22649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280035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33123" name="Picture 3" descr="http://www.usm.mzt.si/ETALONI/SIQ/SS_TOK.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24000" y="2057400"/>
            <a:ext cx="5867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00200"/>
            <a:ext cx="914400" cy="398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25"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7059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a:off x="914400" y="981075"/>
            <a:ext cx="8229600" cy="1143000"/>
          </a:xfrm>
        </p:spPr>
        <p:txBody>
          <a:bodyPr/>
          <a:lstStyle/>
          <a:p>
            <a:pPr eaLnBrk="1" hangingPunct="1"/>
            <a:r>
              <a:rPr lang="sl-SI" altLang="sl-SI"/>
              <a:t>SI enota za temperaturo</a:t>
            </a:r>
          </a:p>
        </p:txBody>
      </p:sp>
      <p:pic>
        <p:nvPicPr>
          <p:cNvPr id="135171" name="Picture 3" descr="cok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05000"/>
            <a:ext cx="24368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5172" name="WordArt 4"/>
          <p:cNvSpPr>
            <a:spLocks noChangeArrowheads="1" noChangeShapeType="1" noTextEdit="1"/>
          </p:cNvSpPr>
          <p:nvPr/>
        </p:nvSpPr>
        <p:spPr bwMode="auto">
          <a:xfrm>
            <a:off x="3429000" y="1676400"/>
            <a:ext cx="2133600" cy="647700"/>
          </a:xfrm>
          <a:prstGeom prst="rect">
            <a:avLst/>
          </a:prstGeom>
        </p:spPr>
        <p:txBody>
          <a:bodyPr wrap="none" fromWordArt="1">
            <a:prstTxWarp prst="textPlain">
              <a:avLst>
                <a:gd name="adj" fmla="val 50000"/>
              </a:avLst>
            </a:prstTxWarp>
          </a:bodyPr>
          <a:lstStyle/>
          <a:p>
            <a:pPr algn="ctr"/>
            <a:r>
              <a:rPr lang="sl-SI" sz="3600" kern="10">
                <a:ln w="9525">
                  <a:solidFill>
                    <a:srgbClr val="000000"/>
                  </a:solidFill>
                  <a:round/>
                  <a:headEnd/>
                  <a:tailEnd/>
                </a:ln>
                <a:solidFill>
                  <a:srgbClr val="FFFFFF"/>
                </a:solidFill>
                <a:latin typeface="Arial Black" panose="020B0A04020102020204" pitchFamily="34" charset="0"/>
              </a:rPr>
              <a:t>kelvin</a:t>
            </a:r>
          </a:p>
        </p:txBody>
      </p:sp>
      <p:sp>
        <p:nvSpPr>
          <p:cNvPr id="135173" name="Rectangle 5"/>
          <p:cNvSpPr>
            <a:spLocks noChangeArrowheads="1"/>
          </p:cNvSpPr>
          <p:nvPr/>
        </p:nvSpPr>
        <p:spPr bwMode="auto">
          <a:xfrm>
            <a:off x="4181475" y="1395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35174" name="Rectangle 6"/>
          <p:cNvSpPr>
            <a:spLocks noChangeArrowheads="1"/>
          </p:cNvSpPr>
          <p:nvPr/>
        </p:nvSpPr>
        <p:spPr bwMode="auto">
          <a:xfrm>
            <a:off x="26892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35175"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7169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500438"/>
            <a:ext cx="34766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9" name="Text Box 3"/>
          <p:cNvSpPr txBox="1">
            <a:spLocks noChangeArrowheads="1"/>
          </p:cNvSpPr>
          <p:nvPr/>
        </p:nvSpPr>
        <p:spPr bwMode="auto">
          <a:xfrm>
            <a:off x="1066800" y="1447800"/>
            <a:ext cx="7086600" cy="41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Times New Roman" panose="02020603050405020304" pitchFamily="18" charset="0"/>
                <a:cs typeface="Times New Roman" panose="02020603050405020304" pitchFamily="18" charset="0"/>
              </a:rPr>
              <a:t>Kelvin (K) je enota termodinamične temperature, ki je enaka 1/273.16 delu termodinamične temperature trojne točke vode.</a:t>
            </a:r>
            <a:r>
              <a:rPr lang="sl-SI" altLang="sl-SI" i="1">
                <a:latin typeface="Times New Roman" panose="02020603050405020304" pitchFamily="18" charset="0"/>
                <a:cs typeface="Times New Roman" panose="02020603050405020304" pitchFamily="18" charset="0"/>
              </a:rPr>
              <a:t> </a:t>
            </a:r>
            <a:endParaRPr lang="sl-SI" altLang="sl-SI" i="1">
              <a:latin typeface="Times New Roman" panose="02020603050405020304" pitchFamily="18" charset="0"/>
            </a:endParaRPr>
          </a:p>
          <a:p>
            <a:pPr eaLnBrk="1" hangingPunct="1">
              <a:spcBef>
                <a:spcPct val="0"/>
              </a:spcBef>
              <a:buFontTx/>
              <a:buNone/>
            </a:pPr>
            <a:endParaRPr lang="sl-SI" altLang="sl-SI" i="1">
              <a:latin typeface="Times New Roman" panose="02020603050405020304" pitchFamily="18" charset="0"/>
            </a:endParaRPr>
          </a:p>
          <a:p>
            <a:pPr eaLnBrk="1" hangingPunct="1">
              <a:spcBef>
                <a:spcPct val="0"/>
              </a:spcBef>
              <a:buFontTx/>
              <a:buNone/>
            </a:pPr>
            <a:endParaRPr lang="sl-SI" altLang="sl-SI" sz="18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cs typeface="Times New Roman" panose="02020603050405020304" pitchFamily="18" charset="0"/>
              </a:rPr>
              <a:t>Ta definicija je bila sprejeta leta 19</a:t>
            </a:r>
            <a:r>
              <a:rPr lang="sl-SI" altLang="sl-SI" sz="1800">
                <a:latin typeface="Arial Narrow" panose="020B0606020202030204" pitchFamily="34" charset="0"/>
              </a:rPr>
              <a:t>67</a:t>
            </a:r>
            <a:r>
              <a:rPr lang="sl-SI" altLang="sl-SI" sz="1800">
                <a:latin typeface="Arial Narrow" panose="020B0606020202030204" pitchFamily="34" charset="0"/>
                <a:cs typeface="Times New Roman" panose="02020603050405020304" pitchFamily="18" charset="0"/>
              </a:rPr>
              <a:t>. </a:t>
            </a:r>
          </a:p>
        </p:txBody>
      </p:sp>
      <p:sp>
        <p:nvSpPr>
          <p:cNvPr id="137220" name="Rectangle 4"/>
          <p:cNvSpPr>
            <a:spLocks noChangeArrowheads="1"/>
          </p:cNvSpPr>
          <p:nvPr/>
        </p:nvSpPr>
        <p:spPr bwMode="auto">
          <a:xfrm>
            <a:off x="2695575" y="1833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86725" name="Oval 5"/>
          <p:cNvSpPr>
            <a:spLocks noChangeArrowheads="1"/>
          </p:cNvSpPr>
          <p:nvPr/>
        </p:nvSpPr>
        <p:spPr bwMode="auto">
          <a:xfrm>
            <a:off x="6400800" y="5334000"/>
            <a:ext cx="228600" cy="22860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Tree>
    <p:extLst>
      <p:ext uri="{BB962C8B-B14F-4D97-AF65-F5344CB8AC3E}">
        <p14:creationId xmlns:p14="http://schemas.microsoft.com/office/powerpoint/2010/main" val="4044963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86725"/>
                                        </p:tgtEl>
                                        <p:attrNameLst>
                                          <p:attrName>style.visibility</p:attrName>
                                        </p:attrNameLst>
                                      </p:cBhvr>
                                      <p:to>
                                        <p:strVal val="visible"/>
                                      </p:to>
                                    </p:set>
                                    <p:animEffect transition="in" filter="dissolve">
                                      <p:cBhvr>
                                        <p:cTn id="7" dur="500"/>
                                        <p:tgtEl>
                                          <p:spTgt spid="28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700338" y="1916113"/>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b="1">
                <a:latin typeface="Arial" panose="020B0604020202020204" pitchFamily="34" charset="0"/>
                <a:cs typeface="Times New Roman" panose="02020603050405020304" pitchFamily="18" charset="0"/>
              </a:rPr>
              <a:t>trojn</a:t>
            </a:r>
            <a:r>
              <a:rPr lang="sl-SI" altLang="sl-SI" sz="2000" b="1">
                <a:latin typeface="Arial" panose="020B0604020202020204" pitchFamily="34" charset="0"/>
              </a:rPr>
              <a:t>a</a:t>
            </a:r>
            <a:r>
              <a:rPr lang="sl-SI" altLang="sl-SI" sz="2000" b="1">
                <a:latin typeface="Arial" panose="020B0604020202020204" pitchFamily="34" charset="0"/>
                <a:cs typeface="Times New Roman" panose="02020603050405020304" pitchFamily="18" charset="0"/>
              </a:rPr>
              <a:t> to</a:t>
            </a:r>
            <a:r>
              <a:rPr lang="sl-SI" altLang="sl-SI" sz="2000" b="1">
                <a:latin typeface="Arial" panose="020B0604020202020204" pitchFamily="34" charset="0"/>
              </a:rPr>
              <a:t>č</a:t>
            </a:r>
            <a:r>
              <a:rPr lang="sl-SI" altLang="sl-SI" sz="2000" b="1">
                <a:latin typeface="Arial" panose="020B0604020202020204" pitchFamily="34" charset="0"/>
                <a:cs typeface="Times New Roman" panose="02020603050405020304" pitchFamily="18" charset="0"/>
              </a:rPr>
              <a:t>k</a:t>
            </a:r>
            <a:r>
              <a:rPr lang="sl-SI" altLang="sl-SI" sz="2000" b="1">
                <a:latin typeface="Arial" panose="020B0604020202020204" pitchFamily="34" charset="0"/>
              </a:rPr>
              <a:t>a</a:t>
            </a:r>
            <a:r>
              <a:rPr lang="sl-SI" altLang="sl-SI" sz="2000" b="1">
                <a:latin typeface="Arial" panose="020B0604020202020204" pitchFamily="34" charset="0"/>
                <a:cs typeface="Times New Roman" panose="02020603050405020304" pitchFamily="18" charset="0"/>
              </a:rPr>
              <a:t> vod</a:t>
            </a:r>
            <a:r>
              <a:rPr lang="sl-SI" altLang="sl-SI" sz="2000" b="1">
                <a:latin typeface="Arial" panose="020B0604020202020204" pitchFamily="34" charset="0"/>
              </a:rPr>
              <a:t>e</a:t>
            </a:r>
            <a:endParaRPr lang="sl-SI" altLang="sl-SI" sz="2000" b="1">
              <a:latin typeface="Arial" panose="020B0604020202020204" pitchFamily="34" charset="0"/>
              <a:cs typeface="Times New Roman" panose="02020603050405020304" pitchFamily="18" charset="0"/>
            </a:endParaRPr>
          </a:p>
        </p:txBody>
      </p:sp>
      <p:graphicFrame>
        <p:nvGraphicFramePr>
          <p:cNvPr id="139267" name="Object 3"/>
          <p:cNvGraphicFramePr>
            <a:graphicFrameLocks noChangeAspect="1"/>
          </p:cNvGraphicFramePr>
          <p:nvPr/>
        </p:nvGraphicFramePr>
        <p:xfrm>
          <a:off x="2700338" y="2420938"/>
          <a:ext cx="4267200" cy="3992562"/>
        </p:xfrm>
        <a:graphic>
          <a:graphicData uri="http://schemas.openxmlformats.org/presentationml/2006/ole">
            <mc:AlternateContent xmlns:mc="http://schemas.openxmlformats.org/markup-compatibility/2006">
              <mc:Choice xmlns:v="urn:schemas-microsoft-com:vml" Requires="v">
                <p:oleObj r:id="rId3" imgW="9525" imgH="9525" progId="CorelDRAW.Graphic.10">
                  <p:embed/>
                </p:oleObj>
              </mc:Choice>
              <mc:Fallback>
                <p:oleObj r:id="rId3" imgW="9525" imgH="9525" progId="CorelDRAW.Graphic.10">
                  <p:embed/>
                  <p:pic>
                    <p:nvPicPr>
                      <p:cNvPr id="1392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2420938"/>
                        <a:ext cx="4267200" cy="399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562832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568325" y="1557338"/>
            <a:ext cx="742315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2100" dirty="0">
                <a:solidFill>
                  <a:schemeClr val="accent6">
                    <a:lumMod val="75000"/>
                  </a:schemeClr>
                </a:solidFill>
                <a:effectLst>
                  <a:outerShdw blurRad="38100" dist="38100" dir="2700000" algn="tl">
                    <a:srgbClr val="FFFFFF"/>
                  </a:outerShdw>
                </a:effectLst>
                <a:latin typeface="Arial" charset="0"/>
                <a:cs typeface="Arial" charset="0"/>
              </a:rPr>
              <a:t>Fazni diagram</a:t>
            </a:r>
            <a:endParaRPr lang="sl-SI" altLang="sl-SI" sz="2100" dirty="0">
              <a:solidFill>
                <a:schemeClr val="accent6">
                  <a:lumMod val="75000"/>
                </a:schemeClr>
              </a:solidFill>
              <a:effectLst>
                <a:outerShdw blurRad="38100" dist="38100" dir="2700000" algn="tl">
                  <a:srgbClr val="FFFFFF"/>
                </a:outerShdw>
              </a:effectLst>
              <a:latin typeface="Arial" charset="0"/>
            </a:endParaRPr>
          </a:p>
          <a:p>
            <a:pPr eaLnBrk="1" hangingPunct="1">
              <a:defRPr/>
            </a:pPr>
            <a:r>
              <a:rPr lang="sl-SI" altLang="sl-SI" sz="1700" dirty="0">
                <a:latin typeface="Arial" charset="0"/>
                <a:cs typeface="Times New Roman" pitchFamily="18" charset="0"/>
              </a:rPr>
              <a:t>Fazni diagram je grafični prikaz vpliva temperature in tlaka na agregatno stanje snovi v zaprtem prostoru. Sestavljen je iz treh delov, ki predstavljajo snov v plinasti, tekoči in trdni fazi. Prikazuje temperature in tlake, pri katerih snov prehaja iz ene faze v drugo.</a:t>
            </a:r>
            <a:r>
              <a:rPr lang="sl-SI" altLang="sl-SI" sz="2100" dirty="0">
                <a:latin typeface="Arial" charset="0"/>
                <a:cs typeface="Arial" charset="0"/>
              </a:rPr>
              <a:t> </a:t>
            </a:r>
          </a:p>
          <a:p>
            <a:pPr eaLnBrk="1" hangingPunct="1">
              <a:defRPr/>
            </a:pPr>
            <a:r>
              <a:rPr lang="sl-SI" altLang="sl-SI" sz="2100" dirty="0">
                <a:latin typeface="Times New Roman" pitchFamily="18" charset="0"/>
              </a:rPr>
              <a:t> </a:t>
            </a:r>
          </a:p>
        </p:txBody>
      </p:sp>
      <p:sp>
        <p:nvSpPr>
          <p:cNvPr id="141315" name="Rectangle 3"/>
          <p:cNvSpPr>
            <a:spLocks noChangeArrowheads="1"/>
          </p:cNvSpPr>
          <p:nvPr/>
        </p:nvSpPr>
        <p:spPr bwMode="auto">
          <a:xfrm>
            <a:off x="3452813"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41316" name="Rectangle 4"/>
          <p:cNvSpPr>
            <a:spLocks noChangeArrowheads="1"/>
          </p:cNvSpPr>
          <p:nvPr/>
        </p:nvSpPr>
        <p:spPr bwMode="auto">
          <a:xfrm>
            <a:off x="3295650"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41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644900"/>
            <a:ext cx="2879725"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3078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3124200" y="5410200"/>
            <a:ext cx="3352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2100">
                <a:effectLst>
                  <a:outerShdw blurRad="38100" dist="38100" dir="2700000" algn="tl">
                    <a:srgbClr val="FFFFFF"/>
                  </a:outerShdw>
                </a:effectLst>
                <a:latin typeface="Arial" charset="0"/>
                <a:cs typeface="Arial" charset="0"/>
              </a:rPr>
              <a:t>Fazni diagram</a:t>
            </a:r>
            <a:r>
              <a:rPr lang="sl-SI" altLang="sl-SI" sz="2100">
                <a:effectLst>
                  <a:outerShdw blurRad="38100" dist="38100" dir="2700000" algn="tl">
                    <a:srgbClr val="FFFFFF"/>
                  </a:outerShdw>
                </a:effectLst>
                <a:latin typeface="Arial" charset="0"/>
              </a:rPr>
              <a:t> vode</a:t>
            </a:r>
          </a:p>
        </p:txBody>
      </p:sp>
      <p:sp>
        <p:nvSpPr>
          <p:cNvPr id="143363" name="Rectangle 3"/>
          <p:cNvSpPr>
            <a:spLocks noChangeArrowheads="1"/>
          </p:cNvSpPr>
          <p:nvPr/>
        </p:nvSpPr>
        <p:spPr bwMode="auto">
          <a:xfrm>
            <a:off x="3452813"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43364" name="Rectangle 4"/>
          <p:cNvSpPr>
            <a:spLocks noChangeArrowheads="1"/>
          </p:cNvSpPr>
          <p:nvPr/>
        </p:nvSpPr>
        <p:spPr bwMode="auto">
          <a:xfrm>
            <a:off x="3295650"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43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133600"/>
            <a:ext cx="3729037"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0004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121025"/>
            <a:ext cx="7823200" cy="23796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a:off x="533400" y="2565400"/>
            <a:ext cx="7515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b="1">
                <a:latin typeface="Arial" panose="020B0604020202020204" pitchFamily="34" charset="0"/>
              </a:rPr>
              <a:t>Razpon temperatur, ki jih danes lahko izmerimo ali</a:t>
            </a:r>
            <a:r>
              <a:rPr lang="sl-SI" altLang="sl-SI" sz="1800">
                <a:latin typeface="Arial" panose="020B0604020202020204" pitchFamily="34" charset="0"/>
                <a:cs typeface="Arial" panose="020B0604020202020204" pitchFamily="34" charset="0"/>
              </a:rPr>
              <a:t> </a:t>
            </a:r>
            <a:r>
              <a:rPr lang="sl-SI" altLang="sl-SI" sz="2000" b="1">
                <a:latin typeface="Arial" panose="020B0604020202020204" pitchFamily="34" charset="0"/>
              </a:rPr>
              <a:t>ocenimo</a:t>
            </a:r>
            <a:r>
              <a:rPr lang="sl-SI" altLang="sl-SI" sz="1800">
                <a:latin typeface="Arial" panose="020B0604020202020204" pitchFamily="34" charset="0"/>
                <a:cs typeface="Arial" panose="020B0604020202020204" pitchFamily="34" charset="0"/>
              </a:rPr>
              <a:t>.</a:t>
            </a:r>
            <a:r>
              <a:rPr lang="sl-SI" altLang="sl-SI" sz="1800">
                <a:latin typeface="Times New Roman" panose="02020603050405020304" pitchFamily="18" charset="0"/>
              </a:rPr>
              <a:t> </a:t>
            </a:r>
          </a:p>
        </p:txBody>
      </p:sp>
    </p:spTree>
    <p:extLst>
      <p:ext uri="{BB962C8B-B14F-4D97-AF65-F5344CB8AC3E}">
        <p14:creationId xmlns:p14="http://schemas.microsoft.com/office/powerpoint/2010/main" val="30244703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914400" y="1600200"/>
            <a:ext cx="2209800" cy="685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47459" name="Rectangle 3"/>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47460" name="Text Box 4"/>
          <p:cNvSpPr txBox="1">
            <a:spLocks noChangeArrowheads="1"/>
          </p:cNvSpPr>
          <p:nvPr/>
        </p:nvSpPr>
        <p:spPr bwMode="auto">
          <a:xfrm>
            <a:off x="228600" y="914400"/>
            <a:ext cx="475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solidFill>
                  <a:srgbClr val="FF9933"/>
                </a:solidFill>
                <a:latin typeface="Trebuchet MS" panose="020B0603020202020204" pitchFamily="34" charset="0"/>
              </a:rPr>
              <a:t>Termodinamična temperatura </a:t>
            </a:r>
            <a:r>
              <a:rPr lang="sl-SI" altLang="sl-SI" sz="2400" b="1" i="1">
                <a:solidFill>
                  <a:srgbClr val="FF9933"/>
                </a:solidFill>
                <a:latin typeface="Trebuchet MS" panose="020B0603020202020204" pitchFamily="34" charset="0"/>
              </a:rPr>
              <a:t>T</a:t>
            </a:r>
            <a:endParaRPr lang="en-GB" altLang="sl-SI" sz="2400" b="1">
              <a:solidFill>
                <a:srgbClr val="FF9933"/>
              </a:solidFill>
              <a:latin typeface="Trebuchet MS" panose="020B0603020202020204" pitchFamily="34" charset="0"/>
            </a:endParaRPr>
          </a:p>
        </p:txBody>
      </p:sp>
      <p:sp>
        <p:nvSpPr>
          <p:cNvPr id="147461" name="Text Box 5"/>
          <p:cNvSpPr txBox="1">
            <a:spLocks noChangeArrowheads="1"/>
          </p:cNvSpPr>
          <p:nvPr/>
        </p:nvSpPr>
        <p:spPr bwMode="auto">
          <a:xfrm>
            <a:off x="1066800" y="1676400"/>
            <a:ext cx="4197350" cy="1798638"/>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i="1">
                <a:latin typeface="Times New Roman" panose="02020603050405020304" pitchFamily="18" charset="0"/>
              </a:rPr>
              <a:t>p </a:t>
            </a:r>
            <a:r>
              <a:rPr lang="sl-SI" altLang="sl-SI" sz="2800" i="1">
                <a:latin typeface="Times New Roman" panose="02020603050405020304" pitchFamily="18" charset="0"/>
                <a:cs typeface="Times New Roman" panose="02020603050405020304" pitchFamily="18" charset="0"/>
              </a:rPr>
              <a:t>V</a:t>
            </a:r>
            <a:r>
              <a:rPr lang="sl-SI" altLang="sl-SI" sz="2800">
                <a:latin typeface="Times New Roman" panose="02020603050405020304" pitchFamily="18" charset="0"/>
                <a:cs typeface="Times New Roman" panose="02020603050405020304" pitchFamily="18" charset="0"/>
              </a:rPr>
              <a:t> = k ×</a:t>
            </a:r>
            <a:r>
              <a:rPr lang="sl-SI" altLang="sl-SI" sz="2800" i="1">
                <a:latin typeface="Times New Roman" panose="02020603050405020304" pitchFamily="18" charset="0"/>
                <a:cs typeface="Times New Roman" panose="02020603050405020304" pitchFamily="18" charset="0"/>
              </a:rPr>
              <a:t> T</a:t>
            </a:r>
            <a:endParaRPr lang="sl-SI" altLang="sl-SI" sz="2800">
              <a:latin typeface="Times New Roman" panose="02020603050405020304" pitchFamily="18" charset="0"/>
              <a:cs typeface="Times New Roman" panose="02020603050405020304" pitchFamily="18" charset="0"/>
            </a:endParaRPr>
          </a:p>
          <a:p>
            <a:pPr eaLnBrk="1" hangingPunct="1">
              <a:spcBef>
                <a:spcPct val="0"/>
              </a:spcBef>
              <a:buFontTx/>
              <a:buNone/>
            </a:pPr>
            <a:r>
              <a:rPr lang="sl-SI" altLang="sl-SI" sz="2400">
                <a:latin typeface="Times New Roman" panose="02020603050405020304" pitchFamily="18" charset="0"/>
                <a:cs typeface="Times New Roman" panose="02020603050405020304" pitchFamily="18" charset="0"/>
              </a:rPr>
              <a:t> </a:t>
            </a:r>
          </a:p>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p</a:t>
            </a:r>
            <a:r>
              <a:rPr lang="sl-SI" altLang="sl-SI" sz="1800">
                <a:latin typeface="Times New Roman" panose="02020603050405020304" pitchFamily="18" charset="0"/>
                <a:cs typeface="Times New Roman" panose="02020603050405020304" pitchFamily="18" charset="0"/>
              </a:rPr>
              <a:t> tlak plina</a:t>
            </a:r>
            <a:endParaRPr lang="sl-SI" altLang="sl-SI" sz="1800">
              <a:latin typeface="Times New Roman" panose="02020603050405020304" pitchFamily="18" charset="0"/>
            </a:endParaRPr>
          </a:p>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V</a:t>
            </a:r>
            <a:r>
              <a:rPr lang="sl-SI" altLang="sl-SI" sz="1800">
                <a:latin typeface="Times New Roman" panose="02020603050405020304" pitchFamily="18" charset="0"/>
                <a:cs typeface="Times New Roman" panose="02020603050405020304" pitchFamily="18" charset="0"/>
              </a:rPr>
              <a:t> prostornina pli</a:t>
            </a:r>
            <a:r>
              <a:rPr lang="sl-SI" altLang="sl-SI" sz="1800">
                <a:latin typeface="Times New Roman" panose="02020603050405020304" pitchFamily="18" charset="0"/>
              </a:rPr>
              <a:t>na</a:t>
            </a:r>
          </a:p>
          <a:p>
            <a:pPr eaLnBrk="1" hangingPunct="1">
              <a:spcBef>
                <a:spcPct val="0"/>
              </a:spcBef>
              <a:buFontTx/>
              <a:buNone/>
            </a:pPr>
            <a:r>
              <a:rPr lang="sl-SI" altLang="sl-SI" sz="1800">
                <a:latin typeface="Times New Roman" panose="02020603050405020304" pitchFamily="18" charset="0"/>
                <a:cs typeface="Times New Roman" panose="02020603050405020304" pitchFamily="18" charset="0"/>
              </a:rPr>
              <a:t>k je konstanta, značilna za plin</a:t>
            </a:r>
            <a:r>
              <a:rPr lang="sl-SI" altLang="sl-SI" sz="2400">
                <a:latin typeface="Times New Roman" panose="02020603050405020304" pitchFamily="18" charset="0"/>
                <a:cs typeface="Times New Roman" panose="02020603050405020304" pitchFamily="18" charset="0"/>
              </a:rPr>
              <a:t> </a:t>
            </a:r>
            <a:endParaRPr lang="en-GB" altLang="sl-SI" sz="2400">
              <a:latin typeface="Times New Roman" panose="02020603050405020304" pitchFamily="18" charset="0"/>
              <a:cs typeface="Times New Roman" panose="02020603050405020304" pitchFamily="18" charset="0"/>
            </a:endParaRPr>
          </a:p>
        </p:txBody>
      </p:sp>
      <p:pic>
        <p:nvPicPr>
          <p:cNvPr id="147462" name="Picture 6" descr="lord_kelv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1563688"/>
            <a:ext cx="1235075"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 Box 7"/>
          <p:cNvSpPr txBox="1">
            <a:spLocks noChangeArrowheads="1"/>
          </p:cNvSpPr>
          <p:nvPr/>
        </p:nvSpPr>
        <p:spPr bwMode="auto">
          <a:xfrm>
            <a:off x="6804025" y="3221038"/>
            <a:ext cx="1501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600">
                <a:latin typeface="Arial Narrow" panose="020B0606020202030204" pitchFamily="34" charset="0"/>
                <a:cs typeface="Times New Roman" panose="02020603050405020304" pitchFamily="18" charset="0"/>
              </a:rPr>
              <a:t>William Thomson</a:t>
            </a:r>
            <a:r>
              <a:rPr lang="en-GB" altLang="sl-SI" sz="1600">
                <a:latin typeface="Arial Narrow" panose="020B0606020202030204" pitchFamily="34" charset="0"/>
              </a:rPr>
              <a:t> </a:t>
            </a:r>
            <a:endParaRPr lang="sl-SI" altLang="sl-SI" sz="1600">
              <a:latin typeface="Arial Narrow" panose="020B0606020202030204" pitchFamily="34" charset="0"/>
            </a:endParaRPr>
          </a:p>
          <a:p>
            <a:pPr algn="ctr" eaLnBrk="1" hangingPunct="1">
              <a:spcBef>
                <a:spcPct val="0"/>
              </a:spcBef>
              <a:buFontTx/>
              <a:buNone/>
            </a:pPr>
            <a:r>
              <a:rPr lang="sl-SI" altLang="sl-SI" sz="1600">
                <a:latin typeface="Arial Narrow" panose="020B0606020202030204" pitchFamily="34" charset="0"/>
              </a:rPr>
              <a:t>Lord Kelvin</a:t>
            </a:r>
            <a:endParaRPr lang="en-GB" altLang="sl-SI" sz="1600">
              <a:latin typeface="Arial Narrow" panose="020B0606020202030204" pitchFamily="34" charset="0"/>
            </a:endParaRPr>
          </a:p>
        </p:txBody>
      </p:sp>
      <p:graphicFrame>
        <p:nvGraphicFramePr>
          <p:cNvPr id="147464" name="Object 8"/>
          <p:cNvGraphicFramePr>
            <a:graphicFrameLocks noChangeAspect="1"/>
          </p:cNvGraphicFramePr>
          <p:nvPr/>
        </p:nvGraphicFramePr>
        <p:xfrm>
          <a:off x="990600" y="4191000"/>
          <a:ext cx="1524000" cy="808038"/>
        </p:xfrm>
        <a:graphic>
          <a:graphicData uri="http://schemas.openxmlformats.org/presentationml/2006/ole">
            <mc:AlternateContent xmlns:mc="http://schemas.openxmlformats.org/markup-compatibility/2006">
              <mc:Choice xmlns:v="urn:schemas-microsoft-com:vml" Requires="v">
                <p:oleObj r:id="rId4" imgW="787400" imgH="419100" progId="Equation.3">
                  <p:embed/>
                </p:oleObj>
              </mc:Choice>
              <mc:Fallback>
                <p:oleObj r:id="rId4" imgW="787400" imgH="419100" progId="Equation.3">
                  <p:embed/>
                  <p:pic>
                    <p:nvPicPr>
                      <p:cNvPr id="14746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191000"/>
                        <a:ext cx="1524000" cy="8080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5" name="Text Box 9"/>
          <p:cNvSpPr txBox="1">
            <a:spLocks noChangeArrowheads="1"/>
          </p:cNvSpPr>
          <p:nvPr/>
        </p:nvSpPr>
        <p:spPr bwMode="auto">
          <a:xfrm>
            <a:off x="1219200" y="5102225"/>
            <a:ext cx="38735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p</a:t>
            </a:r>
            <a:r>
              <a:rPr lang="sl-SI" altLang="sl-SI" sz="1800">
                <a:latin typeface="Times New Roman" panose="02020603050405020304" pitchFamily="18" charset="0"/>
                <a:cs typeface="Times New Roman" panose="02020603050405020304" pitchFamily="18" charset="0"/>
              </a:rPr>
              <a:t> tlak plina</a:t>
            </a:r>
            <a:endParaRPr lang="sl-SI" altLang="sl-SI" sz="1800">
              <a:latin typeface="Times New Roman" panose="02020603050405020304" pitchFamily="18" charset="0"/>
            </a:endParaRPr>
          </a:p>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V</a:t>
            </a:r>
            <a:r>
              <a:rPr lang="sl-SI" altLang="sl-SI" sz="1800">
                <a:latin typeface="Times New Roman" panose="02020603050405020304" pitchFamily="18" charset="0"/>
                <a:cs typeface="Times New Roman" panose="02020603050405020304" pitchFamily="18" charset="0"/>
              </a:rPr>
              <a:t> prostornina pli</a:t>
            </a:r>
            <a:r>
              <a:rPr lang="sl-SI" altLang="sl-SI" sz="1800">
                <a:latin typeface="Times New Roman" panose="02020603050405020304" pitchFamily="18" charset="0"/>
              </a:rPr>
              <a:t>na</a:t>
            </a:r>
          </a:p>
          <a:p>
            <a:pPr eaLnBrk="1" hangingPunct="1">
              <a:spcBef>
                <a:spcPct val="0"/>
              </a:spcBef>
              <a:buFontTx/>
              <a:buNone/>
            </a:pPr>
            <a:r>
              <a:rPr lang="sl-SI" altLang="sl-SI" sz="1800">
                <a:latin typeface="Times New Roman" panose="02020603050405020304" pitchFamily="18" charset="0"/>
                <a:cs typeface="Times New Roman" panose="02020603050405020304" pitchFamily="18" charset="0"/>
              </a:rPr>
              <a:t>k je konstanta, značilna za plin</a:t>
            </a:r>
            <a:endParaRPr lang="sl-SI" altLang="sl-SI" sz="1800">
              <a:latin typeface="Times New Roman" panose="02020603050405020304" pitchFamily="18" charset="0"/>
            </a:endParaRPr>
          </a:p>
          <a:p>
            <a:pPr eaLnBrk="1" hangingPunct="1">
              <a:spcBef>
                <a:spcPct val="0"/>
              </a:spcBef>
              <a:buFontTx/>
              <a:buNone/>
            </a:pPr>
            <a:r>
              <a:rPr lang="sl-SI" altLang="sl-SI" sz="1800" i="1">
                <a:latin typeface="Times New Roman" panose="02020603050405020304" pitchFamily="18" charset="0"/>
              </a:rPr>
              <a:t>mv</a:t>
            </a:r>
            <a:r>
              <a:rPr lang="sl-SI" altLang="sl-SI" sz="1800" baseline="30000">
                <a:latin typeface="Times New Roman" panose="02020603050405020304" pitchFamily="18" charset="0"/>
              </a:rPr>
              <a:t>2</a:t>
            </a:r>
            <a:r>
              <a:rPr lang="sl-SI" altLang="sl-SI" sz="1800">
                <a:latin typeface="Times New Roman" panose="02020603050405020304" pitchFamily="18" charset="0"/>
              </a:rPr>
              <a:t>/2 je kinetična energija atomov plina</a:t>
            </a:r>
            <a:endParaRPr lang="en-GB" altLang="sl-SI" sz="1800">
              <a:latin typeface="Times New Roman" panose="02020603050405020304" pitchFamily="18" charset="0"/>
            </a:endParaRPr>
          </a:p>
        </p:txBody>
      </p:sp>
      <p:pic>
        <p:nvPicPr>
          <p:cNvPr id="147466" name="Picture 10" descr="maxw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572000"/>
            <a:ext cx="1311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7" name="Picture 11" descr="gibb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4419600"/>
            <a:ext cx="1184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Picture 12" descr="Boltzman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4876800"/>
            <a:ext cx="1176338"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 Box 13"/>
          <p:cNvSpPr txBox="1">
            <a:spLocks noChangeArrowheads="1"/>
          </p:cNvSpPr>
          <p:nvPr/>
        </p:nvSpPr>
        <p:spPr bwMode="auto">
          <a:xfrm>
            <a:off x="5943600" y="614045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600">
                <a:latin typeface="Arial Narrow" panose="020B0606020202030204" pitchFamily="34" charset="0"/>
              </a:rPr>
              <a:t>J.C. Maxwel J. W. Gibbs L. Boltzmann</a:t>
            </a:r>
            <a:endParaRPr lang="en-GB" altLang="sl-SI" sz="1600">
              <a:latin typeface="Arial Narrow" panose="020B0606020202030204" pitchFamily="34" charset="0"/>
            </a:endParaRPr>
          </a:p>
        </p:txBody>
      </p:sp>
      <p:pic>
        <p:nvPicPr>
          <p:cNvPr id="147470" name="Picture 5" descr="LMK-logo-clr-01.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Picture 7" descr="UL_logo-0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8604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49507" name="Text Box 3"/>
          <p:cNvSpPr txBox="1">
            <a:spLocks noChangeArrowheads="1"/>
          </p:cNvSpPr>
          <p:nvPr/>
        </p:nvSpPr>
        <p:spPr bwMode="auto">
          <a:xfrm>
            <a:off x="1752600" y="1143000"/>
            <a:ext cx="475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solidFill>
                  <a:srgbClr val="FF9933"/>
                </a:solidFill>
                <a:latin typeface="Trebuchet MS" panose="020B0603020202020204" pitchFamily="34" charset="0"/>
              </a:rPr>
              <a:t>Termodinamična temperatura </a:t>
            </a:r>
            <a:r>
              <a:rPr lang="sl-SI" altLang="sl-SI" sz="2400" b="1" i="1">
                <a:solidFill>
                  <a:srgbClr val="FF9933"/>
                </a:solidFill>
                <a:latin typeface="Trebuchet MS" panose="020B0603020202020204" pitchFamily="34" charset="0"/>
              </a:rPr>
              <a:t>T</a:t>
            </a:r>
            <a:endParaRPr lang="en-GB" altLang="sl-SI" sz="2400" b="1">
              <a:solidFill>
                <a:srgbClr val="FF9933"/>
              </a:solidFill>
              <a:latin typeface="Trebuchet MS" panose="020B0603020202020204" pitchFamily="34" charset="0"/>
            </a:endParaRPr>
          </a:p>
        </p:txBody>
      </p:sp>
      <p:sp>
        <p:nvSpPr>
          <p:cNvPr id="149508" name="Rectangle 4"/>
          <p:cNvSpPr>
            <a:spLocks noChangeArrowheads="1"/>
          </p:cNvSpPr>
          <p:nvPr/>
        </p:nvSpPr>
        <p:spPr bwMode="auto">
          <a:xfrm>
            <a:off x="0" y="25527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sl-SI" altLang="sl-SI" sz="2400">
              <a:latin typeface="Times New Roman" panose="02020603050405020304" pitchFamily="18" charset="0"/>
            </a:endParaRPr>
          </a:p>
          <a:p>
            <a:pPr>
              <a:spcBef>
                <a:spcPct val="0"/>
              </a:spcBef>
              <a:buFontTx/>
              <a:buNone/>
            </a:pPr>
            <a:endParaRPr lang="sl-SI" altLang="sl-SI" sz="2400">
              <a:latin typeface="Times New Roman" panose="02020603050405020304" pitchFamily="18" charset="0"/>
            </a:endParaRPr>
          </a:p>
        </p:txBody>
      </p:sp>
      <p:sp>
        <p:nvSpPr>
          <p:cNvPr id="149509" name="Text Box 5"/>
          <p:cNvSpPr txBox="1">
            <a:spLocks noChangeArrowheads="1"/>
          </p:cNvSpPr>
          <p:nvPr/>
        </p:nvSpPr>
        <p:spPr bwMode="auto">
          <a:xfrm>
            <a:off x="827088" y="4038600"/>
            <a:ext cx="72739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a:latin typeface="Trebuchet MS" panose="020B0603020202020204" pitchFamily="34" charset="0"/>
                <a:cs typeface="Times New Roman" panose="02020603050405020304" pitchFamily="18" charset="0"/>
              </a:rPr>
              <a:t>S primerjavo obeh enačb so ugotovili, da je </a:t>
            </a:r>
            <a:r>
              <a:rPr lang="sl-SI" altLang="sl-SI" sz="1800" b="1">
                <a:latin typeface="Trebuchet MS" panose="020B0603020202020204" pitchFamily="34" charset="0"/>
                <a:cs typeface="Times New Roman" panose="02020603050405020304" pitchFamily="18" charset="0"/>
              </a:rPr>
              <a:t>temperatura</a:t>
            </a:r>
            <a:r>
              <a:rPr lang="sl-SI" altLang="sl-SI" sz="1800">
                <a:latin typeface="Trebuchet MS" panose="020B0603020202020204" pitchFamily="34" charset="0"/>
                <a:cs typeface="Times New Roman" panose="02020603050405020304" pitchFamily="18" charset="0"/>
              </a:rPr>
              <a:t> </a:t>
            </a:r>
            <a:r>
              <a:rPr lang="sl-SI" altLang="sl-SI" sz="1800" b="1">
                <a:latin typeface="Trebuchet MS" panose="020B0603020202020204" pitchFamily="34" charset="0"/>
                <a:cs typeface="Times New Roman" panose="02020603050405020304" pitchFamily="18" charset="0"/>
              </a:rPr>
              <a:t>proporcionalna povprečni kinetični energiji atomov</a:t>
            </a:r>
            <a:r>
              <a:rPr lang="sl-SI" altLang="sl-SI" sz="1800">
                <a:latin typeface="Trebuchet MS" panose="020B0603020202020204" pitchFamily="34" charset="0"/>
                <a:cs typeface="Times New Roman" panose="02020603050405020304" pitchFamily="18" charset="0"/>
              </a:rPr>
              <a:t>, kar je tudi danes osnova razlage narave temperature kot fizikalne veličine.</a:t>
            </a:r>
            <a:r>
              <a:rPr lang="en-GB" altLang="sl-SI" sz="1800">
                <a:latin typeface="Trebuchet MS" panose="020B0603020202020204" pitchFamily="34" charset="0"/>
              </a:rPr>
              <a:t> </a:t>
            </a:r>
          </a:p>
        </p:txBody>
      </p:sp>
      <p:sp>
        <p:nvSpPr>
          <p:cNvPr id="149510" name="Rectangle 6"/>
          <p:cNvSpPr>
            <a:spLocks noChangeArrowheads="1"/>
          </p:cNvSpPr>
          <p:nvPr/>
        </p:nvSpPr>
        <p:spPr bwMode="auto">
          <a:xfrm>
            <a:off x="2057400" y="2438400"/>
            <a:ext cx="180022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i="1">
                <a:latin typeface="Times New Roman" panose="02020603050405020304" pitchFamily="18" charset="0"/>
              </a:rPr>
              <a:t>p </a:t>
            </a:r>
            <a:r>
              <a:rPr lang="sl-SI" altLang="sl-SI" sz="2800" i="1">
                <a:latin typeface="Times New Roman" panose="02020603050405020304" pitchFamily="18" charset="0"/>
                <a:cs typeface="Times New Roman" panose="02020603050405020304" pitchFamily="18" charset="0"/>
              </a:rPr>
              <a:t>V</a:t>
            </a:r>
            <a:r>
              <a:rPr lang="sl-SI" altLang="sl-SI" sz="2800">
                <a:latin typeface="Times New Roman" panose="02020603050405020304" pitchFamily="18" charset="0"/>
                <a:cs typeface="Times New Roman" panose="02020603050405020304" pitchFamily="18" charset="0"/>
              </a:rPr>
              <a:t> = k ×</a:t>
            </a:r>
            <a:r>
              <a:rPr lang="sl-SI" altLang="sl-SI" sz="2800" i="1">
                <a:latin typeface="Times New Roman" panose="02020603050405020304" pitchFamily="18" charset="0"/>
                <a:cs typeface="Times New Roman" panose="02020603050405020304" pitchFamily="18" charset="0"/>
              </a:rPr>
              <a:t> T</a:t>
            </a:r>
          </a:p>
        </p:txBody>
      </p:sp>
      <p:graphicFrame>
        <p:nvGraphicFramePr>
          <p:cNvPr id="149511" name="Object 7"/>
          <p:cNvGraphicFramePr>
            <a:graphicFrameLocks noChangeAspect="1"/>
          </p:cNvGraphicFramePr>
          <p:nvPr/>
        </p:nvGraphicFramePr>
        <p:xfrm>
          <a:off x="4572000" y="2254250"/>
          <a:ext cx="1728788" cy="915988"/>
        </p:xfrm>
        <a:graphic>
          <a:graphicData uri="http://schemas.openxmlformats.org/presentationml/2006/ole">
            <mc:AlternateContent xmlns:mc="http://schemas.openxmlformats.org/markup-compatibility/2006">
              <mc:Choice xmlns:v="urn:schemas-microsoft-com:vml" Requires="v">
                <p:oleObj r:id="rId3" imgW="787400" imgH="419100" progId="Equation.3">
                  <p:embed/>
                </p:oleObj>
              </mc:Choice>
              <mc:Fallback>
                <p:oleObj r:id="rId3" imgW="787400" imgH="419100" progId="Equation.3">
                  <p:embed/>
                  <p:pic>
                    <p:nvPicPr>
                      <p:cNvPr id="149511"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54250"/>
                        <a:ext cx="1728788" cy="9159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512" name="Text Box 8"/>
          <p:cNvSpPr txBox="1">
            <a:spLocks noChangeArrowheads="1"/>
          </p:cNvSpPr>
          <p:nvPr/>
        </p:nvSpPr>
        <p:spPr bwMode="auto">
          <a:xfrm>
            <a:off x="1187450" y="5084763"/>
            <a:ext cx="583247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4800" i="1">
                <a:latin typeface="Times New Roman" panose="02020603050405020304" pitchFamily="18" charset="0"/>
              </a:rPr>
              <a:t>T </a:t>
            </a:r>
            <a:r>
              <a:rPr lang="sl-SI" altLang="sl-SI">
                <a:latin typeface="Times New Roman" panose="02020603050405020304" pitchFamily="18" charset="0"/>
                <a:sym typeface="WP MathA"/>
              </a:rPr>
              <a:t>je sorazmerna</a:t>
            </a:r>
            <a:r>
              <a:rPr lang="sl-SI" altLang="sl-SI" sz="4800">
                <a:latin typeface="Times New Roman" panose="02020603050405020304" pitchFamily="18" charset="0"/>
                <a:sym typeface="WP MathA"/>
              </a:rPr>
              <a:t> </a:t>
            </a:r>
            <a:r>
              <a:rPr lang="sl-SI" altLang="sl-SI" sz="4800" i="1">
                <a:latin typeface="Times New Roman" panose="02020603050405020304" pitchFamily="18" charset="0"/>
              </a:rPr>
              <a:t>W</a:t>
            </a:r>
            <a:r>
              <a:rPr lang="sl-SI" altLang="sl-SI" sz="4800" baseline="-25000">
                <a:latin typeface="Times New Roman" panose="02020603050405020304" pitchFamily="18" charset="0"/>
              </a:rPr>
              <a:t>k</a:t>
            </a:r>
            <a:endParaRPr lang="en-GB" altLang="sl-SI" sz="4800" baseline="-25000">
              <a:latin typeface="Times New Roman" panose="02020603050405020304" pitchFamily="18" charset="0"/>
            </a:endParaRPr>
          </a:p>
        </p:txBody>
      </p:sp>
      <p:pic>
        <p:nvPicPr>
          <p:cNvPr id="149513"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4"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539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96" y="3068960"/>
            <a:ext cx="8136904" cy="1470025"/>
          </a:xfrm>
        </p:spPr>
        <p:txBody>
          <a:bodyPr>
            <a:normAutofit fontScale="90000"/>
          </a:bodyPr>
          <a:lstStyle/>
          <a:p>
            <a:r>
              <a:rPr lang="sl-SI" sz="6700" b="1" dirty="0">
                <a:solidFill>
                  <a:srgbClr val="F47920"/>
                </a:solidFill>
                <a:latin typeface="Verdana" pitchFamily="34" charset="0"/>
              </a:rPr>
              <a:t>KMS</a:t>
            </a:r>
            <a:br>
              <a:rPr lang="sl-SI" sz="6700" b="1" dirty="0">
                <a:solidFill>
                  <a:srgbClr val="F47920"/>
                </a:solidFill>
                <a:latin typeface="Verdana" pitchFamily="34" charset="0"/>
              </a:rPr>
            </a:br>
            <a:r>
              <a:rPr lang="sl-SI" sz="6700" dirty="0">
                <a:solidFill>
                  <a:srgbClr val="F47920"/>
                </a:solidFill>
                <a:latin typeface="Verdana" pitchFamily="34" charset="0"/>
              </a:rPr>
              <a:t>predavanja</a:t>
            </a:r>
            <a:br>
              <a:rPr lang="sl-SI" sz="4900" b="1" dirty="0">
                <a:solidFill>
                  <a:srgbClr val="F47920"/>
                </a:solidFill>
                <a:latin typeface="Verdana" pitchFamily="34" charset="0"/>
              </a:rPr>
            </a:br>
            <a:br>
              <a:rPr lang="sl-SI" sz="4900" b="1" dirty="0">
                <a:solidFill>
                  <a:srgbClr val="F47920"/>
                </a:solidFill>
                <a:latin typeface="Verdana" pitchFamily="34" charset="0"/>
              </a:rPr>
            </a:br>
            <a:r>
              <a:rPr lang="sl-SI" sz="3600" dirty="0">
                <a:solidFill>
                  <a:schemeClr val="bg1">
                    <a:lumMod val="50000"/>
                  </a:schemeClr>
                </a:solidFill>
                <a:latin typeface="Verdana" pitchFamily="34" charset="0"/>
              </a:rPr>
              <a:t>izr. prof. dr. Gregor Geršak</a:t>
            </a:r>
            <a:br>
              <a:rPr lang="sl-SI" sz="3600" dirty="0">
                <a:solidFill>
                  <a:schemeClr val="bg1">
                    <a:lumMod val="50000"/>
                  </a:schemeClr>
                </a:solidFill>
                <a:latin typeface="Verdana" pitchFamily="34" charset="0"/>
              </a:rPr>
            </a:br>
            <a:r>
              <a:rPr lang="sl-SI" sz="3600" dirty="0">
                <a:solidFill>
                  <a:schemeClr val="bg1">
                    <a:lumMod val="50000"/>
                  </a:schemeClr>
                </a:solidFill>
                <a:latin typeface="Verdana" pitchFamily="34" charset="0"/>
              </a:rPr>
              <a:t>prof. dr. Janko Drnovšek </a:t>
            </a:r>
            <a:br>
              <a:rPr lang="sl-SI" sz="4800" dirty="0">
                <a:solidFill>
                  <a:srgbClr val="F47920"/>
                </a:solidFill>
                <a:latin typeface="Verdana" pitchFamily="34" charset="0"/>
              </a:rPr>
            </a:br>
            <a:endParaRPr lang="en-GB" sz="4800" dirty="0">
              <a:solidFill>
                <a:srgbClr val="F47920"/>
              </a:solidFill>
              <a:latin typeface="Verdana" pitchFamily="34" charset="0"/>
            </a:endParaRPr>
          </a:p>
        </p:txBody>
      </p:sp>
      <p:pic>
        <p:nvPicPr>
          <p:cNvPr id="6"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
        <p:nvSpPr>
          <p:cNvPr id="7" name="Subtitle 2"/>
          <p:cNvSpPr txBox="1">
            <a:spLocks/>
          </p:cNvSpPr>
          <p:nvPr/>
        </p:nvSpPr>
        <p:spPr>
          <a:xfrm>
            <a:off x="1403648" y="5877272"/>
            <a:ext cx="6400800"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sl-SI" sz="1400" dirty="0">
                <a:latin typeface="Verdana" pitchFamily="34" charset="0"/>
              </a:rPr>
              <a:t>Študijsko leto 2020/21</a:t>
            </a:r>
            <a:endParaRPr lang="en-GB" sz="1400" dirty="0">
              <a:latin typeface="Verdana" pitchFamily="34" charset="0"/>
            </a:endParaRPr>
          </a:p>
        </p:txBody>
      </p:sp>
    </p:spTree>
    <p:extLst>
      <p:ext uri="{BB962C8B-B14F-4D97-AF65-F5344CB8AC3E}">
        <p14:creationId xmlns:p14="http://schemas.microsoft.com/office/powerpoint/2010/main" val="2255802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420" y="260648"/>
            <a:ext cx="8009160" cy="5286146"/>
          </a:xfrm>
          <a:prstGeom prst="roundRect">
            <a:avLst>
              <a:gd name="adj" fmla="val 280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PoljeZBesedilom 1"/>
          <p:cNvSpPr txBox="1">
            <a:spLocks noChangeArrowheads="1"/>
          </p:cNvSpPr>
          <p:nvPr/>
        </p:nvSpPr>
        <p:spPr bwMode="auto">
          <a:xfrm>
            <a:off x="766763" y="6384925"/>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Vir: </a:t>
            </a:r>
            <a:r>
              <a:rPr lang="en-US" altLang="sl-SI" sz="1400">
                <a:latin typeface="Cambria" pitchFamily="18" charset="0"/>
              </a:rPr>
              <a:t>Michael Kühne</a:t>
            </a:r>
            <a:r>
              <a:rPr lang="sl-SI" altLang="sl-SI" sz="1400">
                <a:latin typeface="Cambria" pitchFamily="18" charset="0"/>
              </a:rPr>
              <a:t>, </a:t>
            </a:r>
            <a:r>
              <a:rPr lang="en-US" altLang="sl-SI" sz="1400">
                <a:latin typeface="Cambria" pitchFamily="18" charset="0"/>
              </a:rPr>
              <a:t>Director BIPM</a:t>
            </a:r>
            <a:r>
              <a:rPr lang="sl-SI" altLang="sl-SI" sz="1400">
                <a:latin typeface="Cambria" pitchFamily="18" charset="0"/>
              </a:rPr>
              <a:t>, „</a:t>
            </a:r>
            <a:r>
              <a:rPr lang="en-US" altLang="sl-SI" sz="1400">
                <a:latin typeface="Cambria" pitchFamily="18" charset="0"/>
              </a:rPr>
              <a:t>Redefinition of the SI</a:t>
            </a:r>
            <a:r>
              <a:rPr lang="sl-SI" altLang="sl-SI" sz="1400">
                <a:latin typeface="Cambria" pitchFamily="18" charset="0"/>
              </a:rPr>
              <a:t>“, marec 2012</a:t>
            </a:r>
            <a:endParaRPr lang="en-US" altLang="sl-SI" sz="1400">
              <a:latin typeface="Cambria" pitchFamily="18"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066800" y="2286000"/>
            <a:ext cx="647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Trebuchet MS" panose="020B0603020202020204" pitchFamily="34" charset="0"/>
              </a:rPr>
              <a:t>Termodinamično temperaturo merimo s </a:t>
            </a:r>
            <a:r>
              <a:rPr lang="sl-SI" altLang="sl-SI" sz="2000" b="1">
                <a:latin typeface="Trebuchet MS" panose="020B0603020202020204" pitchFamily="34" charset="0"/>
              </a:rPr>
              <a:t>termodinamičnimi termometri</a:t>
            </a:r>
            <a:r>
              <a:rPr lang="sl-SI" altLang="sl-SI" sz="2000">
                <a:latin typeface="Trebuchet MS" panose="020B0603020202020204" pitchFamily="34" charset="0"/>
              </a:rPr>
              <a:t> </a:t>
            </a:r>
          </a:p>
          <a:p>
            <a:pPr eaLnBrk="1" hangingPunct="1">
              <a:spcBef>
                <a:spcPct val="0"/>
              </a:spcBef>
              <a:buFontTx/>
              <a:buNone/>
            </a:pPr>
            <a:r>
              <a:rPr lang="sl-SI" altLang="sl-SI" sz="2000">
                <a:latin typeface="Trebuchet MS" panose="020B0603020202020204" pitchFamily="34" charset="0"/>
              </a:rPr>
              <a:t>(plinski, </a:t>
            </a:r>
            <a:r>
              <a:rPr lang="sl-SI" altLang="sl-SI" sz="2000">
                <a:latin typeface="Trebuchet MS" panose="020B0603020202020204" pitchFamily="34" charset="0"/>
                <a:cs typeface="Times New Roman" panose="02020603050405020304" pitchFamily="18" charset="0"/>
              </a:rPr>
              <a:t>sevalni, akustični, šumni termometer</a:t>
            </a:r>
            <a:r>
              <a:rPr lang="sl-SI" altLang="sl-SI" sz="2000">
                <a:latin typeface="Trebuchet MS" panose="020B0603020202020204" pitchFamily="34" charset="0"/>
              </a:rPr>
              <a:t>)</a:t>
            </a:r>
            <a:endParaRPr lang="en-GB" altLang="sl-SI" sz="2000">
              <a:latin typeface="Trebuchet MS" panose="020B0603020202020204" pitchFamily="34" charset="0"/>
            </a:endParaRPr>
          </a:p>
        </p:txBody>
      </p:sp>
      <p:sp>
        <p:nvSpPr>
          <p:cNvPr id="151555" name="Rectangle 3"/>
          <p:cNvSpPr>
            <a:spLocks noChangeArrowheads="1"/>
          </p:cNvSpPr>
          <p:nvPr/>
        </p:nvSpPr>
        <p:spPr bwMode="auto">
          <a:xfrm>
            <a:off x="4181475" y="1395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51556" name="Rectangle 4"/>
          <p:cNvSpPr>
            <a:spLocks noChangeArrowheads="1"/>
          </p:cNvSpPr>
          <p:nvPr/>
        </p:nvSpPr>
        <p:spPr bwMode="auto">
          <a:xfrm>
            <a:off x="2252663" y="2314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51557" name="Picture 5" descr="fire.jpg (31741 byt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962400"/>
            <a:ext cx="28575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4933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2400300" y="211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53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38200"/>
            <a:ext cx="5033963"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4"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4832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2400300" y="211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55651" name="Text Box 3"/>
          <p:cNvSpPr txBox="1">
            <a:spLocks noChangeArrowheads="1"/>
          </p:cNvSpPr>
          <p:nvPr/>
        </p:nvSpPr>
        <p:spPr bwMode="auto">
          <a:xfrm>
            <a:off x="1584325" y="1717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2400">
              <a:latin typeface="Times New Roman" panose="02020603050405020304" pitchFamily="18" charset="0"/>
            </a:endParaRPr>
          </a:p>
        </p:txBody>
      </p:sp>
      <p:sp>
        <p:nvSpPr>
          <p:cNvPr id="155652" name="Text Box 4"/>
          <p:cNvSpPr txBox="1">
            <a:spLocks noChangeArrowheads="1"/>
          </p:cNvSpPr>
          <p:nvPr/>
        </p:nvSpPr>
        <p:spPr bwMode="auto">
          <a:xfrm>
            <a:off x="685800" y="2133600"/>
            <a:ext cx="266700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6000" b="1">
                <a:latin typeface="Times New Roman" panose="02020603050405020304" pitchFamily="18" charset="0"/>
              </a:rPr>
              <a:t>+</a:t>
            </a:r>
          </a:p>
          <a:p>
            <a:pPr eaLnBrk="1" hangingPunct="1">
              <a:spcBef>
                <a:spcPct val="0"/>
              </a:spcBef>
              <a:buFontTx/>
              <a:buNone/>
            </a:pPr>
            <a:r>
              <a:rPr lang="sl-SI" altLang="sl-SI" sz="2400">
                <a:latin typeface="Times New Roman" panose="02020603050405020304" pitchFamily="18" charset="0"/>
              </a:rPr>
              <a:t> </a:t>
            </a:r>
            <a:r>
              <a:rPr lang="sl-SI" altLang="sl-SI" sz="1800">
                <a:latin typeface="Times New Roman" panose="02020603050405020304" pitchFamily="18" charset="0"/>
              </a:rPr>
              <a:t>t</a:t>
            </a:r>
            <a:r>
              <a:rPr lang="sl-SI" altLang="sl-SI" sz="1800">
                <a:latin typeface="Times New Roman" panose="02020603050405020304" pitchFamily="18" charset="0"/>
                <a:cs typeface="Times New Roman" panose="02020603050405020304" pitchFamily="18" charset="0"/>
              </a:rPr>
              <a:t>očnost</a:t>
            </a:r>
            <a:endParaRPr lang="sl-SI" altLang="sl-SI" sz="1800">
              <a:latin typeface="Times New Roman" panose="02020603050405020304" pitchFamily="18" charset="0"/>
            </a:endParaRPr>
          </a:p>
          <a:p>
            <a:pPr eaLnBrk="1" hangingPunct="1">
              <a:spcBef>
                <a:spcPct val="0"/>
              </a:spcBef>
              <a:buFontTx/>
              <a:buNone/>
            </a:pPr>
            <a:endParaRPr lang="sl-SI" altLang="sl-SI" sz="1800">
              <a:latin typeface="Times New Roman" panose="02020603050405020304" pitchFamily="18" charset="0"/>
            </a:endParaRPr>
          </a:p>
          <a:p>
            <a:pPr eaLnBrk="1" hangingPunct="1">
              <a:spcBef>
                <a:spcPct val="0"/>
              </a:spcBef>
              <a:buFontTx/>
              <a:buNone/>
            </a:pPr>
            <a:r>
              <a:rPr lang="sl-SI" altLang="sl-SI" sz="6000">
                <a:latin typeface="Times New Roman" panose="02020603050405020304" pitchFamily="18" charset="0"/>
              </a:rPr>
              <a:t>-</a:t>
            </a:r>
          </a:p>
          <a:p>
            <a:pPr eaLnBrk="1" hangingPunct="1">
              <a:spcBef>
                <a:spcPct val="0"/>
              </a:spcBef>
              <a:buFontTx/>
              <a:buNone/>
            </a:pPr>
            <a:r>
              <a:rPr lang="sl-SI" altLang="sl-SI" sz="1800">
                <a:latin typeface="Times New Roman" panose="02020603050405020304" pitchFamily="18" charset="0"/>
              </a:rPr>
              <a:t>p</a:t>
            </a:r>
            <a:r>
              <a:rPr lang="sl-SI" altLang="sl-SI" sz="1800">
                <a:latin typeface="Times New Roman" panose="02020603050405020304" pitchFamily="18" charset="0"/>
                <a:cs typeface="Times New Roman" panose="02020603050405020304" pitchFamily="18" charset="0"/>
              </a:rPr>
              <a:t>onovljivost</a:t>
            </a:r>
            <a:endParaRPr lang="sl-SI" altLang="sl-SI" sz="1800">
              <a:latin typeface="Times New Roman" panose="02020603050405020304" pitchFamily="18" charset="0"/>
            </a:endParaRPr>
          </a:p>
          <a:p>
            <a:pPr eaLnBrk="1" hangingPunct="1">
              <a:spcBef>
                <a:spcPct val="0"/>
              </a:spcBef>
              <a:buFontTx/>
              <a:buNone/>
            </a:pPr>
            <a:r>
              <a:rPr lang="sl-SI" altLang="sl-SI" sz="1800">
                <a:latin typeface="Times New Roman" panose="02020603050405020304" pitchFamily="18" charset="0"/>
              </a:rPr>
              <a:t>s</a:t>
            </a:r>
            <a:r>
              <a:rPr lang="sl-SI" altLang="sl-SI" sz="1800">
                <a:latin typeface="Times New Roman" panose="02020603050405020304" pitchFamily="18" charset="0"/>
                <a:cs typeface="Times New Roman" panose="02020603050405020304" pitchFamily="18" charset="0"/>
              </a:rPr>
              <a:t>tabilnost</a:t>
            </a:r>
            <a:endParaRPr lang="sl-SI" altLang="sl-SI" sz="1800">
              <a:latin typeface="Times New Roman" panose="02020603050405020304" pitchFamily="18" charset="0"/>
            </a:endParaRPr>
          </a:p>
          <a:p>
            <a:pPr eaLnBrk="1" hangingPunct="1">
              <a:spcBef>
                <a:spcPct val="0"/>
              </a:spcBef>
              <a:buFontTx/>
              <a:buNone/>
            </a:pPr>
            <a:r>
              <a:rPr lang="sl-SI" altLang="sl-SI" sz="1800">
                <a:latin typeface="Times New Roman" panose="02020603050405020304" pitchFamily="18" charset="0"/>
                <a:cs typeface="Times New Roman" panose="02020603050405020304" pitchFamily="18" charset="0"/>
              </a:rPr>
              <a:t>ozko področje uporabe</a:t>
            </a:r>
            <a:endParaRPr lang="sl-SI" altLang="sl-SI" sz="1800">
              <a:latin typeface="Times New Roman" panose="02020603050405020304" pitchFamily="18" charset="0"/>
            </a:endParaRPr>
          </a:p>
          <a:p>
            <a:pPr eaLnBrk="1" hangingPunct="1">
              <a:spcBef>
                <a:spcPct val="0"/>
              </a:spcBef>
              <a:buFontTx/>
              <a:buNone/>
            </a:pPr>
            <a:r>
              <a:rPr lang="sl-SI" altLang="sl-SI" sz="1800">
                <a:latin typeface="Times New Roman" panose="02020603050405020304" pitchFamily="18" charset="0"/>
              </a:rPr>
              <a:t>cena</a:t>
            </a:r>
          </a:p>
          <a:p>
            <a:pPr eaLnBrk="1" hangingPunct="1">
              <a:spcBef>
                <a:spcPct val="0"/>
              </a:spcBef>
              <a:buFontTx/>
              <a:buNone/>
            </a:pPr>
            <a:r>
              <a:rPr lang="sl-SI" altLang="sl-SI" sz="1800">
                <a:latin typeface="Times New Roman" panose="02020603050405020304" pitchFamily="18" charset="0"/>
              </a:rPr>
              <a:t>p</a:t>
            </a:r>
            <a:r>
              <a:rPr lang="sl-SI" altLang="sl-SI" sz="1800">
                <a:latin typeface="Times New Roman" panose="02020603050405020304" pitchFamily="18" charset="0"/>
                <a:cs typeface="Times New Roman" panose="02020603050405020304" pitchFamily="18" charset="0"/>
              </a:rPr>
              <a:t>raktičn</a:t>
            </a:r>
            <a:r>
              <a:rPr lang="sl-SI" altLang="sl-SI" sz="1800">
                <a:latin typeface="Times New Roman" panose="02020603050405020304" pitchFamily="18" charset="0"/>
              </a:rPr>
              <a:t>ost</a:t>
            </a:r>
            <a:endParaRPr lang="en-GB" altLang="sl-SI" sz="1800">
              <a:latin typeface="Times New Roman" panose="02020603050405020304" pitchFamily="18" charset="0"/>
              <a:cs typeface="Times New Roman" panose="02020603050405020304" pitchFamily="18" charset="0"/>
            </a:endParaRPr>
          </a:p>
        </p:txBody>
      </p:sp>
      <p:sp>
        <p:nvSpPr>
          <p:cNvPr id="155653" name="Text Box 5"/>
          <p:cNvSpPr txBox="1">
            <a:spLocks noChangeArrowheads="1"/>
          </p:cNvSpPr>
          <p:nvPr/>
        </p:nvSpPr>
        <p:spPr bwMode="auto">
          <a:xfrm>
            <a:off x="381000" y="99060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Times New Roman" panose="02020603050405020304" pitchFamily="18" charset="0"/>
              </a:rPr>
              <a:t>Lastnosti </a:t>
            </a:r>
            <a:r>
              <a:rPr lang="sl-SI" altLang="sl-SI" sz="2400" b="1">
                <a:latin typeface="Times New Roman" panose="02020603050405020304" pitchFamily="18" charset="0"/>
              </a:rPr>
              <a:t>termodinamičnih termometrov:</a:t>
            </a:r>
            <a:r>
              <a:rPr lang="sl-SI" altLang="sl-SI" sz="2400">
                <a:latin typeface="Times New Roman" panose="02020603050405020304" pitchFamily="18" charset="0"/>
              </a:rPr>
              <a:t> </a:t>
            </a:r>
            <a:endParaRPr lang="en-GB" altLang="sl-SI" sz="2400">
              <a:latin typeface="Times New Roman" panose="02020603050405020304" pitchFamily="18" charset="0"/>
            </a:endParaRPr>
          </a:p>
        </p:txBody>
      </p:sp>
      <p:sp>
        <p:nvSpPr>
          <p:cNvPr id="155654" name="Text Box 6"/>
          <p:cNvSpPr txBox="1">
            <a:spLocks noChangeArrowheads="1"/>
          </p:cNvSpPr>
          <p:nvPr/>
        </p:nvSpPr>
        <p:spPr bwMode="auto">
          <a:xfrm>
            <a:off x="4343400" y="2133600"/>
            <a:ext cx="4610100" cy="3656013"/>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b="1">
                <a:latin typeface="Times New Roman" panose="02020603050405020304" pitchFamily="18" charset="0"/>
                <a:cs typeface="Times New Roman" panose="02020603050405020304" pitchFamily="18" charset="0"/>
              </a:rPr>
              <a:t>empirična ali praktična temperaturna lestvica</a:t>
            </a:r>
            <a:endParaRPr lang="sl-SI" altLang="sl-SI" sz="2400" b="1">
              <a:latin typeface="Times New Roman" panose="02020603050405020304" pitchFamily="18" charset="0"/>
            </a:endParaRPr>
          </a:p>
          <a:p>
            <a:pPr algn="ctr" eaLnBrk="1" hangingPunct="1">
              <a:spcBef>
                <a:spcPct val="0"/>
              </a:spcBef>
              <a:buFontTx/>
              <a:buNone/>
            </a:pPr>
            <a:r>
              <a:rPr lang="sl-SI" altLang="sl-SI" sz="2400" b="1">
                <a:latin typeface="Times New Roman" panose="02020603050405020304" pitchFamily="18" charset="0"/>
              </a:rPr>
              <a:t>(</a:t>
            </a:r>
            <a:r>
              <a:rPr lang="sl-SI" altLang="sl-SI" sz="2400">
                <a:latin typeface="Times New Roman" panose="02020603050405020304" pitchFamily="18" charset="0"/>
                <a:cs typeface="Times New Roman" panose="02020603050405020304" pitchFamily="18" charset="0"/>
              </a:rPr>
              <a:t>predstavlja trenutno najboljšo aproksimacijo termodinamične temperaturne lestvice</a:t>
            </a:r>
            <a:r>
              <a:rPr lang="sl-SI" altLang="sl-SI" sz="2400">
                <a:latin typeface="Times New Roman" panose="02020603050405020304" pitchFamily="18" charset="0"/>
              </a:rPr>
              <a:t>)</a:t>
            </a:r>
          </a:p>
          <a:p>
            <a:pPr algn="ctr" eaLnBrk="1" hangingPunct="1">
              <a:spcBef>
                <a:spcPct val="0"/>
              </a:spcBef>
              <a:buFontTx/>
              <a:buNone/>
            </a:pPr>
            <a:r>
              <a:rPr lang="sl-SI" altLang="sl-SI" sz="1800">
                <a:latin typeface="Times New Roman" panose="02020603050405020304" pitchFamily="18" charset="0"/>
                <a:cs typeface="Times New Roman" panose="02020603050405020304" pitchFamily="18" charset="0"/>
              </a:rPr>
              <a:t>Primarne termometre zamenjamo z bolj praktičnimi, a še vedno izredno točnimi sekundarnimi termometri, pri katerih princip delovanja opišemo empirično na osnovi meritev s primarnimi termometri.</a:t>
            </a:r>
          </a:p>
          <a:p>
            <a:pPr eaLnBrk="1" hangingPunct="1">
              <a:spcBef>
                <a:spcPct val="0"/>
              </a:spcBef>
              <a:buFontTx/>
              <a:buNone/>
            </a:pPr>
            <a:endParaRPr lang="en-GB" altLang="sl-SI" sz="2400">
              <a:latin typeface="Times New Roman" panose="02020603050405020304" pitchFamily="18" charset="0"/>
            </a:endParaRPr>
          </a:p>
        </p:txBody>
      </p:sp>
      <p:sp>
        <p:nvSpPr>
          <p:cNvPr id="155655" name="AutoShape 7"/>
          <p:cNvSpPr>
            <a:spLocks noChangeArrowheads="1"/>
          </p:cNvSpPr>
          <p:nvPr/>
        </p:nvSpPr>
        <p:spPr bwMode="auto">
          <a:xfrm>
            <a:off x="2743200" y="3124200"/>
            <a:ext cx="1600200" cy="1600200"/>
          </a:xfrm>
          <a:prstGeom prst="rightArrow">
            <a:avLst>
              <a:gd name="adj1" fmla="val 50000"/>
              <a:gd name="adj2" fmla="val 25000"/>
            </a:avLst>
          </a:prstGeom>
          <a:solidFill>
            <a:srgbClr val="FF99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55656"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3137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nvGrpSpPr>
        <p:grpSpPr bwMode="auto">
          <a:xfrm>
            <a:off x="1600200" y="2362200"/>
            <a:ext cx="5638800" cy="3962400"/>
            <a:chOff x="1008" y="1488"/>
            <a:chExt cx="3552" cy="2496"/>
          </a:xfrm>
        </p:grpSpPr>
        <p:grpSp>
          <p:nvGrpSpPr>
            <p:cNvPr id="157704" name="Group 3"/>
            <p:cNvGrpSpPr>
              <a:grpSpLocks/>
            </p:cNvGrpSpPr>
            <p:nvPr/>
          </p:nvGrpSpPr>
          <p:grpSpPr bwMode="auto">
            <a:xfrm>
              <a:off x="1008" y="1488"/>
              <a:ext cx="3552" cy="2496"/>
              <a:chOff x="1152" y="720"/>
              <a:chExt cx="3552" cy="2496"/>
            </a:xfrm>
          </p:grpSpPr>
          <p:sp>
            <p:nvSpPr>
              <p:cNvPr id="157706" name="Rectangle 4"/>
              <p:cNvSpPr>
                <a:spLocks noChangeArrowheads="1"/>
              </p:cNvSpPr>
              <p:nvPr/>
            </p:nvSpPr>
            <p:spPr bwMode="auto">
              <a:xfrm>
                <a:off x="1152" y="720"/>
                <a:ext cx="3552" cy="244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sl-SI" sz="1600">
                  <a:latin typeface="Arial" panose="020B0604020202020204" pitchFamily="34" charset="0"/>
                </a:endParaRPr>
              </a:p>
            </p:txBody>
          </p:sp>
          <p:sp>
            <p:nvSpPr>
              <p:cNvPr id="157707" name="Line 5"/>
              <p:cNvSpPr>
                <a:spLocks noChangeShapeType="1"/>
              </p:cNvSpPr>
              <p:nvPr/>
            </p:nvSpPr>
            <p:spPr bwMode="auto">
              <a:xfrm flipV="1">
                <a:off x="1392" y="1008"/>
                <a:ext cx="0" cy="19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57708" name="Line 6"/>
              <p:cNvSpPr>
                <a:spLocks noChangeShapeType="1"/>
              </p:cNvSpPr>
              <p:nvPr/>
            </p:nvSpPr>
            <p:spPr bwMode="auto">
              <a:xfrm>
                <a:off x="1392" y="2928"/>
                <a:ext cx="3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57709" name="Freeform 7"/>
              <p:cNvSpPr>
                <a:spLocks/>
              </p:cNvSpPr>
              <p:nvPr/>
            </p:nvSpPr>
            <p:spPr bwMode="auto">
              <a:xfrm>
                <a:off x="1488" y="1056"/>
                <a:ext cx="2787" cy="1557"/>
              </a:xfrm>
              <a:custGeom>
                <a:avLst/>
                <a:gdLst>
                  <a:gd name="T0" fmla="*/ 0 w 2787"/>
                  <a:gd name="T1" fmla="*/ 1557 h 1557"/>
                  <a:gd name="T2" fmla="*/ 1051 w 2787"/>
                  <a:gd name="T3" fmla="*/ 1231 h 1557"/>
                  <a:gd name="T4" fmla="*/ 1588 w 2787"/>
                  <a:gd name="T5" fmla="*/ 934 h 1557"/>
                  <a:gd name="T6" fmla="*/ 2055 w 2787"/>
                  <a:gd name="T7" fmla="*/ 615 h 1557"/>
                  <a:gd name="T8" fmla="*/ 2522 w 2787"/>
                  <a:gd name="T9" fmla="*/ 233 h 1557"/>
                  <a:gd name="T10" fmla="*/ 2787 w 2787"/>
                  <a:gd name="T11" fmla="*/ 0 h 15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87" h="1557">
                    <a:moveTo>
                      <a:pt x="0" y="1557"/>
                    </a:moveTo>
                    <a:cubicBezTo>
                      <a:pt x="175" y="1502"/>
                      <a:pt x="786" y="1335"/>
                      <a:pt x="1051" y="1231"/>
                    </a:cubicBezTo>
                    <a:cubicBezTo>
                      <a:pt x="1316" y="1127"/>
                      <a:pt x="1421" y="1037"/>
                      <a:pt x="1588" y="934"/>
                    </a:cubicBezTo>
                    <a:cubicBezTo>
                      <a:pt x="1755" y="831"/>
                      <a:pt x="1899" y="732"/>
                      <a:pt x="2055" y="615"/>
                    </a:cubicBezTo>
                    <a:cubicBezTo>
                      <a:pt x="2211" y="498"/>
                      <a:pt x="2400" y="335"/>
                      <a:pt x="2522" y="233"/>
                    </a:cubicBezTo>
                    <a:cubicBezTo>
                      <a:pt x="2644" y="131"/>
                      <a:pt x="2732" y="49"/>
                      <a:pt x="2787" y="0"/>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57710" name="Freeform 8"/>
              <p:cNvSpPr>
                <a:spLocks/>
              </p:cNvSpPr>
              <p:nvPr/>
            </p:nvSpPr>
            <p:spPr bwMode="auto">
              <a:xfrm>
                <a:off x="1424" y="1432"/>
                <a:ext cx="3021" cy="1320"/>
              </a:xfrm>
              <a:custGeom>
                <a:avLst/>
                <a:gdLst>
                  <a:gd name="T0" fmla="*/ 112 w 3021"/>
                  <a:gd name="T1" fmla="*/ 1304 h 1320"/>
                  <a:gd name="T2" fmla="*/ 160 w 3021"/>
                  <a:gd name="T3" fmla="*/ 1304 h 1320"/>
                  <a:gd name="T4" fmla="*/ 1072 w 3021"/>
                  <a:gd name="T5" fmla="*/ 1208 h 1320"/>
                  <a:gd name="T6" fmla="*/ 1713 w 3021"/>
                  <a:gd name="T7" fmla="*/ 1012 h 1320"/>
                  <a:gd name="T8" fmla="*/ 2343 w 3021"/>
                  <a:gd name="T9" fmla="*/ 677 h 1320"/>
                  <a:gd name="T10" fmla="*/ 2787 w 3021"/>
                  <a:gd name="T11" fmla="*/ 327 h 1320"/>
                  <a:gd name="T12" fmla="*/ 3021 w 3021"/>
                  <a:gd name="T13" fmla="*/ 0 h 13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1" h="1320">
                    <a:moveTo>
                      <a:pt x="112" y="1304"/>
                    </a:moveTo>
                    <a:cubicBezTo>
                      <a:pt x="56" y="1312"/>
                      <a:pt x="0" y="1320"/>
                      <a:pt x="160" y="1304"/>
                    </a:cubicBezTo>
                    <a:cubicBezTo>
                      <a:pt x="320" y="1288"/>
                      <a:pt x="813" y="1257"/>
                      <a:pt x="1072" y="1208"/>
                    </a:cubicBezTo>
                    <a:cubicBezTo>
                      <a:pt x="1331" y="1159"/>
                      <a:pt x="1501" y="1100"/>
                      <a:pt x="1713" y="1012"/>
                    </a:cubicBezTo>
                    <a:cubicBezTo>
                      <a:pt x="1925" y="924"/>
                      <a:pt x="2164" y="791"/>
                      <a:pt x="2343" y="677"/>
                    </a:cubicBezTo>
                    <a:cubicBezTo>
                      <a:pt x="2522" y="563"/>
                      <a:pt x="2674" y="440"/>
                      <a:pt x="2787" y="327"/>
                    </a:cubicBezTo>
                    <a:cubicBezTo>
                      <a:pt x="2900" y="214"/>
                      <a:pt x="2972" y="68"/>
                      <a:pt x="3021" y="0"/>
                    </a:cubicBezTo>
                  </a:path>
                </a:pathLst>
              </a:custGeom>
              <a:noFill/>
              <a:ln w="3810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157711" name="Text Box 9"/>
              <p:cNvSpPr txBox="1">
                <a:spLocks noChangeArrowheads="1"/>
              </p:cNvSpPr>
              <p:nvPr/>
            </p:nvSpPr>
            <p:spPr bwMode="auto">
              <a:xfrm rot="-1883293">
                <a:off x="2112" y="1728"/>
                <a:ext cx="17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200">
                    <a:latin typeface="Arial" panose="020B0604020202020204" pitchFamily="34" charset="0"/>
                  </a:rPr>
                  <a:t>Termodinamična temperaturna lestvica</a:t>
                </a:r>
                <a:endParaRPr lang="en-GB" altLang="sl-SI" sz="1200">
                  <a:latin typeface="Arial" panose="020B0604020202020204" pitchFamily="34" charset="0"/>
                </a:endParaRPr>
              </a:p>
            </p:txBody>
          </p:sp>
          <p:sp>
            <p:nvSpPr>
              <p:cNvPr id="157712" name="Text Box 10"/>
              <p:cNvSpPr txBox="1">
                <a:spLocks noChangeArrowheads="1"/>
              </p:cNvSpPr>
              <p:nvPr/>
            </p:nvSpPr>
            <p:spPr bwMode="auto">
              <a:xfrm rot="-1883293">
                <a:off x="2880" y="2160"/>
                <a:ext cx="176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200">
                    <a:latin typeface="Arial" panose="020B0604020202020204" pitchFamily="34" charset="0"/>
                  </a:rPr>
                  <a:t>praktična temperaturna lestvica ITS-90</a:t>
                </a:r>
                <a:endParaRPr lang="en-GB" altLang="sl-SI" sz="1200">
                  <a:latin typeface="Arial" panose="020B0604020202020204" pitchFamily="34" charset="0"/>
                </a:endParaRPr>
              </a:p>
            </p:txBody>
          </p:sp>
          <p:sp>
            <p:nvSpPr>
              <p:cNvPr id="157713" name="Text Box 11"/>
              <p:cNvSpPr txBox="1">
                <a:spLocks noChangeArrowheads="1"/>
              </p:cNvSpPr>
              <p:nvPr/>
            </p:nvSpPr>
            <p:spPr bwMode="auto">
              <a:xfrm>
                <a:off x="4128" y="292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i="1">
                    <a:latin typeface="Times New Roman" panose="02020603050405020304" pitchFamily="18" charset="0"/>
                  </a:rPr>
                  <a:t>T</a:t>
                </a:r>
                <a:endParaRPr lang="en-GB" altLang="sl-SI" sz="2400" i="1">
                  <a:latin typeface="Times New Roman" panose="02020603050405020304" pitchFamily="18" charset="0"/>
                </a:endParaRPr>
              </a:p>
            </p:txBody>
          </p:sp>
        </p:grpSp>
        <p:sp>
          <p:nvSpPr>
            <p:cNvPr id="157705" name="Text Box 12"/>
            <p:cNvSpPr txBox="1">
              <a:spLocks noChangeArrowheads="1"/>
            </p:cNvSpPr>
            <p:nvPr/>
          </p:nvSpPr>
          <p:spPr bwMode="auto">
            <a:xfrm>
              <a:off x="1056" y="1536"/>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SymbolPS"/>
                </a:rPr>
                <a:t>D</a:t>
              </a:r>
              <a:r>
                <a:rPr lang="sl-SI" altLang="sl-SI" sz="2400" i="1">
                  <a:latin typeface="Times New Roman" panose="02020603050405020304" pitchFamily="18" charset="0"/>
                </a:rPr>
                <a:t>T</a:t>
              </a:r>
              <a:endParaRPr lang="en-GB" altLang="sl-SI" sz="2400" i="1">
                <a:latin typeface="Times New Roman" panose="02020603050405020304" pitchFamily="18" charset="0"/>
              </a:endParaRPr>
            </a:p>
          </p:txBody>
        </p:sp>
      </p:grpSp>
      <p:sp>
        <p:nvSpPr>
          <p:cNvPr id="157699" name="Text Box 13"/>
          <p:cNvSpPr txBox="1">
            <a:spLocks noChangeArrowheads="1"/>
          </p:cNvSpPr>
          <p:nvPr/>
        </p:nvSpPr>
        <p:spPr bwMode="auto">
          <a:xfrm>
            <a:off x="1050925" y="1336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2400">
              <a:latin typeface="Times New Roman" panose="02020603050405020304" pitchFamily="18" charset="0"/>
            </a:endParaRPr>
          </a:p>
        </p:txBody>
      </p:sp>
      <p:pic>
        <p:nvPicPr>
          <p:cNvPr id="3072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538" y="4481513"/>
            <a:ext cx="33162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15"/>
          <p:cNvSpPr txBox="1">
            <a:spLocks noChangeArrowheads="1"/>
          </p:cNvSpPr>
          <p:nvPr/>
        </p:nvSpPr>
        <p:spPr bwMode="auto">
          <a:xfrm>
            <a:off x="1524000" y="1447800"/>
            <a:ext cx="606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Arial" panose="020B0604020202020204" pitchFamily="34" charset="0"/>
              </a:rPr>
              <a:t>Praktična (empirična) temperaturna lestvica</a:t>
            </a:r>
            <a:endParaRPr lang="en-GB" altLang="sl-SI" sz="2400">
              <a:latin typeface="Arial" panose="020B0604020202020204" pitchFamily="34" charset="0"/>
            </a:endParaRPr>
          </a:p>
        </p:txBody>
      </p:sp>
      <p:pic>
        <p:nvPicPr>
          <p:cNvPr id="157702"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58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14"/>
                                        </p:tgtEl>
                                        <p:attrNameLst>
                                          <p:attrName>style.visibility</p:attrName>
                                        </p:attrNameLst>
                                      </p:cBhvr>
                                      <p:to>
                                        <p:strVal val="visible"/>
                                      </p:to>
                                    </p:set>
                                    <p:animEffect transition="in" filter="dissolve">
                                      <p:cBhvr>
                                        <p:cTn id="7" dur="500"/>
                                        <p:tgtEl>
                                          <p:spTgt spid="307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4400">
              <a:latin typeface="Times New Roman" panose="02020603050405020304" pitchFamily="18" charset="0"/>
            </a:endParaRPr>
          </a:p>
        </p:txBody>
      </p:sp>
      <p:sp>
        <p:nvSpPr>
          <p:cNvPr id="159747" name="Text Box 3"/>
          <p:cNvSpPr txBox="1">
            <a:spLocks noChangeArrowheads="1"/>
          </p:cNvSpPr>
          <p:nvPr/>
        </p:nvSpPr>
        <p:spPr bwMode="auto">
          <a:xfrm>
            <a:off x="1279525" y="2309813"/>
            <a:ext cx="19208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4400">
              <a:latin typeface="Times New Roman" panose="02020603050405020304" pitchFamily="18" charset="0"/>
            </a:endParaRPr>
          </a:p>
          <a:p>
            <a:pPr eaLnBrk="1" hangingPunct="1">
              <a:spcBef>
                <a:spcPct val="0"/>
              </a:spcBef>
              <a:buFontTx/>
              <a:buNone/>
            </a:pPr>
            <a:endParaRPr lang="en-GB" altLang="sl-SI" sz="2400">
              <a:latin typeface="Times New Roman" panose="02020603050405020304" pitchFamily="18" charset="0"/>
            </a:endParaRPr>
          </a:p>
        </p:txBody>
      </p:sp>
      <p:sp>
        <p:nvSpPr>
          <p:cNvPr id="159748" name="Text Box 4"/>
          <p:cNvSpPr txBox="1">
            <a:spLocks noChangeArrowheads="1"/>
          </p:cNvSpPr>
          <p:nvPr/>
        </p:nvSpPr>
        <p:spPr bwMode="auto">
          <a:xfrm>
            <a:off x="381000" y="1295400"/>
            <a:ext cx="8382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43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b="1" i="1">
                <a:solidFill>
                  <a:srgbClr val="FF9933"/>
                </a:solidFill>
                <a:latin typeface="Arial" panose="020B0604020202020204" pitchFamily="34" charset="0"/>
              </a:rPr>
              <a:t>Medna</a:t>
            </a:r>
            <a:r>
              <a:rPr lang="sl-SI" altLang="sl-SI" b="1" i="1">
                <a:solidFill>
                  <a:srgbClr val="FF9933"/>
                </a:solidFill>
                <a:latin typeface="Arial" panose="020B0604020202020204" pitchFamily="34" charset="0"/>
                <a:cs typeface="Times New Roman" panose="02020603050405020304" pitchFamily="18" charset="0"/>
              </a:rPr>
              <a:t>rodna temperaturna lestvica ITS-90</a:t>
            </a:r>
          </a:p>
          <a:p>
            <a:pPr eaLnBrk="1" hangingPunct="1">
              <a:spcBef>
                <a:spcPct val="0"/>
              </a:spcBef>
              <a:buFontTx/>
              <a:buNone/>
            </a:pPr>
            <a:r>
              <a:rPr lang="sl-SI" altLang="sl-SI" sz="1600">
                <a:latin typeface="Arial" panose="020B0604020202020204" pitchFamily="34" charset="0"/>
                <a:cs typeface="Times New Roman" panose="02020603050405020304" pitchFamily="18" charset="0"/>
              </a:rPr>
              <a:t> </a:t>
            </a: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cs typeface="Times New Roman" panose="02020603050405020304" pitchFamily="18" charset="0"/>
              </a:rPr>
              <a:t>Danes je v veljavi mednarodna temperaturna lestvica ITS-90 (</a:t>
            </a:r>
            <a:r>
              <a:rPr lang="sl-SI" altLang="sl-SI" sz="1600" b="1">
                <a:latin typeface="Arial" panose="020B0604020202020204" pitchFamily="34" charset="0"/>
                <a:cs typeface="Times New Roman" panose="02020603050405020304" pitchFamily="18" charset="0"/>
              </a:rPr>
              <a:t>International Temperature Scale of 1990</a:t>
            </a:r>
            <a:r>
              <a:rPr lang="sl-SI" altLang="sl-SI" sz="1600">
                <a:latin typeface="Arial" panose="020B0604020202020204" pitchFamily="34" charset="0"/>
                <a:cs typeface="Times New Roman" panose="02020603050405020304" pitchFamily="18" charset="0"/>
              </a:rPr>
              <a:t>), ki je že peta praktična temperaturna lestvica. </a:t>
            </a:r>
            <a:endParaRPr lang="sl-SI" altLang="sl-SI" sz="1600">
              <a:latin typeface="Arial" panose="020B0604020202020204" pitchFamily="34" charset="0"/>
            </a:endParaRPr>
          </a:p>
          <a:p>
            <a:pPr eaLnBrk="1" hangingPunct="1">
              <a:spcBef>
                <a:spcPct val="0"/>
              </a:spcBef>
              <a:buFontTx/>
              <a:buNone/>
            </a:pPr>
            <a:endParaRPr lang="sl-SI" altLang="sl-SI" sz="1600">
              <a:latin typeface="Arial" panose="020B0604020202020204" pitchFamily="34" charset="0"/>
            </a:endParaRPr>
          </a:p>
          <a:p>
            <a:pPr eaLnBrk="1" hangingPunct="1">
              <a:spcBef>
                <a:spcPct val="0"/>
              </a:spcBef>
              <a:buFontTx/>
              <a:buNone/>
            </a:pPr>
            <a:r>
              <a:rPr lang="sl-SI" altLang="sl-SI" sz="1600">
                <a:latin typeface="Arial" panose="020B0604020202020204" pitchFamily="34" charset="0"/>
                <a:cs typeface="Times New Roman" panose="02020603050405020304" pitchFamily="18" charset="0"/>
              </a:rPr>
              <a:t>ITS-90 pokriva temperaturno območje </a:t>
            </a:r>
            <a:r>
              <a:rPr lang="sl-SI" altLang="sl-SI" sz="1600" b="1">
                <a:latin typeface="Arial" panose="020B0604020202020204" pitchFamily="34" charset="0"/>
                <a:cs typeface="Times New Roman" panose="02020603050405020304" pitchFamily="18" charset="0"/>
              </a:rPr>
              <a:t>od 0,65 K pa do najvišjih praktično merljivih temperatur.</a:t>
            </a:r>
            <a:r>
              <a:rPr lang="sl-SI" altLang="sl-SI" sz="1600">
                <a:latin typeface="Arial" panose="020B0604020202020204" pitchFamily="34" charset="0"/>
                <a:cs typeface="Times New Roman" panose="02020603050405020304" pitchFamily="18" charset="0"/>
              </a:rPr>
              <a:t> Lestvica je razdeljena na štiri glavna podobmočja, ki se med seboj tudi deloma prekrivajo:</a:t>
            </a:r>
          </a:p>
          <a:p>
            <a:pPr lvl="1" eaLnBrk="1" hangingPunct="1">
              <a:spcBef>
                <a:spcPct val="0"/>
              </a:spcBef>
              <a:buFontTx/>
              <a:buNone/>
            </a:pPr>
            <a:r>
              <a:rPr lang="sl-SI" altLang="sl-SI" sz="1600">
                <a:latin typeface="Arial" panose="020B0604020202020204" pitchFamily="34" charset="0"/>
              </a:rPr>
              <a:t>   </a:t>
            </a:r>
            <a:endParaRPr lang="en-GB" altLang="sl-SI" sz="1600">
              <a:latin typeface="Arial" panose="020B0604020202020204" pitchFamily="34" charset="0"/>
            </a:endParaRPr>
          </a:p>
        </p:txBody>
      </p:sp>
      <p:graphicFrame>
        <p:nvGraphicFramePr>
          <p:cNvPr id="309253" name="Group 5"/>
          <p:cNvGraphicFramePr>
            <a:graphicFrameLocks noGrp="1"/>
          </p:cNvGraphicFramePr>
          <p:nvPr/>
        </p:nvGraphicFramePr>
        <p:xfrm>
          <a:off x="2514600" y="4419600"/>
          <a:ext cx="6248400" cy="2012950"/>
        </p:xfrm>
        <a:graphic>
          <a:graphicData uri="http://schemas.openxmlformats.org/drawingml/2006/table">
            <a:tbl>
              <a:tblPr/>
              <a:tblGrid>
                <a:gridCol w="6248400">
                  <a:extLst>
                    <a:ext uri="{9D8B030D-6E8A-4147-A177-3AD203B41FA5}">
                      <a16:colId xmlns:a16="http://schemas.microsoft.com/office/drawing/2014/main" val="20000"/>
                    </a:ext>
                  </a:extLst>
                </a:gridCol>
              </a:tblGrid>
              <a:tr h="2540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200" b="1" i="0" u="none" strike="noStrike" cap="none" normalizeH="0" baseline="0">
                          <a:ln>
                            <a:noFill/>
                          </a:ln>
                          <a:solidFill>
                            <a:schemeClr val="tx1"/>
                          </a:solidFill>
                          <a:effectLst/>
                          <a:latin typeface="Arial" charset="0"/>
                          <a:cs typeface="Times New Roman" pitchFamily="18" charset="0"/>
                        </a:rPr>
                        <a:t>med 0,65 K in 5,0 K</a:t>
                      </a:r>
                      <a:r>
                        <a:rPr kumimoji="0" lang="sl-SI" altLang="sl-SI" sz="1200" b="0" i="0" u="none" strike="noStrike" cap="none" normalizeH="0" baseline="0">
                          <a:ln>
                            <a:noFill/>
                          </a:ln>
                          <a:solidFill>
                            <a:schemeClr val="tx1"/>
                          </a:solidFill>
                          <a:effectLst/>
                          <a:latin typeface="Arial" charset="0"/>
                          <a:cs typeface="Times New Roman" pitchFamily="18" charset="0"/>
                        </a:rPr>
                        <a:t> je definirana na osnovi povezave temperature s tlakom helijevih par</a:t>
                      </a:r>
                      <a:endParaRPr kumimoji="0" lang="en-GB" altLang="sl-SI" sz="1200" b="0" i="0" u="none" strike="noStrike" cap="none" normalizeH="0" baseline="0">
                        <a:ln>
                          <a:noFill/>
                        </a:ln>
                        <a:solidFill>
                          <a:schemeClr val="tx1"/>
                        </a:solidFill>
                        <a:effectLst/>
                        <a:latin typeface="Arial"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135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200" b="1" i="0" u="none" strike="noStrike" cap="none" normalizeH="0" baseline="0">
                          <a:ln>
                            <a:noFill/>
                          </a:ln>
                          <a:solidFill>
                            <a:schemeClr val="tx1"/>
                          </a:solidFill>
                          <a:effectLst/>
                          <a:latin typeface="Arial" charset="0"/>
                          <a:cs typeface="Times New Roman" pitchFamily="18" charset="0"/>
                        </a:rPr>
                        <a:t>med 3,0 K in trojno točko neona (24,5561 K)</a:t>
                      </a:r>
                      <a:r>
                        <a:rPr kumimoji="0" lang="sl-SI" altLang="sl-SI" sz="1200" b="0" i="0" u="none" strike="noStrike" cap="none" normalizeH="0" baseline="0">
                          <a:ln>
                            <a:noFill/>
                          </a:ln>
                          <a:solidFill>
                            <a:schemeClr val="tx1"/>
                          </a:solidFill>
                          <a:effectLst/>
                          <a:latin typeface="Arial" charset="0"/>
                          <a:cs typeface="Times New Roman" pitchFamily="18" charset="0"/>
                        </a:rPr>
                        <a:t> je definirana na osnovi helijevega plinskega </a:t>
                      </a:r>
                      <a:r>
                        <a:rPr kumimoji="0" lang="sl-SI" altLang="sl-SI" sz="1200" b="0" i="0" u="none" strike="noStrike" cap="none" normalizeH="0" baseline="0">
                          <a:ln>
                            <a:noFill/>
                          </a:ln>
                          <a:solidFill>
                            <a:schemeClr val="tx1"/>
                          </a:solidFill>
                          <a:effectLst/>
                          <a:latin typeface="Arial" charset="0"/>
                        </a:rPr>
                        <a:t>         t</a:t>
                      </a:r>
                      <a:r>
                        <a:rPr kumimoji="0" lang="sl-SI" altLang="sl-SI" sz="1200" b="0" i="0" u="none" strike="noStrike" cap="none" normalizeH="0" baseline="0">
                          <a:ln>
                            <a:noFill/>
                          </a:ln>
                          <a:solidFill>
                            <a:schemeClr val="tx1"/>
                          </a:solidFill>
                          <a:effectLst/>
                          <a:latin typeface="Arial" charset="0"/>
                          <a:cs typeface="Times New Roman" pitchFamily="18" charset="0"/>
                        </a:rPr>
                        <a:t>ermometra, kalibriranega v treh temperaturnih točkah s predpisanimi temperaturami </a:t>
                      </a:r>
                      <a:r>
                        <a:rPr kumimoji="0" lang="sl-SI" altLang="sl-SI" sz="1200" b="1" i="0" u="none" strike="noStrike" cap="none" normalizeH="0" baseline="0">
                          <a:ln>
                            <a:noFill/>
                          </a:ln>
                          <a:solidFill>
                            <a:schemeClr val="tx1"/>
                          </a:solidFill>
                          <a:effectLst/>
                          <a:latin typeface="Arial" charset="0"/>
                          <a:cs typeface="Times New Roman" pitchFamily="18" charset="0"/>
                        </a:rPr>
                        <a:t>in z uporabo predpisanega interpolacijskega postopka.</a:t>
                      </a:r>
                      <a:endParaRPr kumimoji="0" lang="en-GB" altLang="sl-SI" sz="1200" b="0" i="0" u="none" strike="noStrike" cap="none" normalizeH="0" baseline="0">
                        <a:ln>
                          <a:noFill/>
                        </a:ln>
                        <a:solidFill>
                          <a:schemeClr val="tx1"/>
                        </a:solidFill>
                        <a:effectLst/>
                        <a:latin typeface="Trebuchet MS"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2775">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200" b="1" i="0" u="none" strike="noStrike" cap="none" normalizeH="0" baseline="0">
                          <a:ln>
                            <a:noFill/>
                          </a:ln>
                          <a:solidFill>
                            <a:schemeClr val="tx1"/>
                          </a:solidFill>
                          <a:effectLst/>
                          <a:latin typeface="Arial" charset="0"/>
                          <a:cs typeface="Times New Roman" pitchFamily="18" charset="0"/>
                        </a:rPr>
                        <a:t>med trojno točko vodika (13,8033 K) in točko strdišča srebra (961,78 °C)</a:t>
                      </a:r>
                      <a:r>
                        <a:rPr kumimoji="0" lang="sl-SI" altLang="sl-SI" sz="1200" b="0" i="0" u="none" strike="noStrike" cap="none" normalizeH="0" baseline="0">
                          <a:ln>
                            <a:noFill/>
                          </a:ln>
                          <a:solidFill>
                            <a:schemeClr val="tx1"/>
                          </a:solidFill>
                          <a:effectLst/>
                          <a:latin typeface="Arial" charset="0"/>
                          <a:cs typeface="Times New Roman" pitchFamily="18" charset="0"/>
                        </a:rPr>
                        <a:t> je definirana na osnovi platinastih uporovnih termometrov, kalibriranih v predpisanem naboru fiksnih točk in z uporabo prepisanih interpolacijskih postopkov.</a:t>
                      </a:r>
                      <a:endParaRPr kumimoji="0" lang="en-GB" altLang="sl-SI" sz="1200" b="0" i="0" u="none" strike="noStrike" cap="none" normalizeH="0" baseline="0">
                        <a:ln>
                          <a:noFill/>
                        </a:ln>
                        <a:solidFill>
                          <a:schemeClr val="tx1"/>
                        </a:solidFill>
                        <a:effectLst/>
                        <a:latin typeface="Trebuchet MS"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7146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200" b="1" i="0" u="none" strike="noStrike" cap="none" normalizeH="0" baseline="0">
                          <a:ln>
                            <a:noFill/>
                          </a:ln>
                          <a:solidFill>
                            <a:schemeClr val="tx1"/>
                          </a:solidFill>
                          <a:effectLst/>
                          <a:latin typeface="Arial" charset="0"/>
                          <a:cs typeface="Times New Roman" pitchFamily="18" charset="0"/>
                        </a:rPr>
                        <a:t>nad strdiščem srebra (961,78 °C)</a:t>
                      </a:r>
                      <a:r>
                        <a:rPr kumimoji="0" lang="sl-SI" altLang="sl-SI" sz="1200" b="0" i="0" u="none" strike="noStrike" cap="none" normalizeH="0" baseline="0">
                          <a:ln>
                            <a:noFill/>
                          </a:ln>
                          <a:solidFill>
                            <a:schemeClr val="tx1"/>
                          </a:solidFill>
                          <a:effectLst/>
                          <a:latin typeface="Arial" charset="0"/>
                          <a:cs typeface="Times New Roman" pitchFamily="18" charset="0"/>
                        </a:rPr>
                        <a:t> je definirana na osnovi predpisane fiksne točke (strdišče srebra, zlata ali bakra) in Planckovega sevalnega zakona.</a:t>
                      </a:r>
                      <a:r>
                        <a:rPr kumimoji="0" lang="en-GB" altLang="sl-SI" sz="1200" b="0" i="0" u="none" strike="noStrike" cap="none" normalizeH="0" baseline="0">
                          <a:ln>
                            <a:noFill/>
                          </a:ln>
                          <a:solidFill>
                            <a:schemeClr val="tx1"/>
                          </a:solidFill>
                          <a:effectLst/>
                          <a:latin typeface="Arial" charset="0"/>
                        </a:rPr>
                        <a:t> </a:t>
                      </a:r>
                      <a:endParaRPr kumimoji="0" lang="en-GB" altLang="sl-SI" sz="1200" b="0" i="0" u="none" strike="noStrike" cap="none" normalizeH="0" baseline="0">
                        <a:ln>
                          <a:noFill/>
                        </a:ln>
                        <a:solidFill>
                          <a:schemeClr val="tx1"/>
                        </a:solidFill>
                        <a:effectLst/>
                        <a:latin typeface="Trebuchet MS"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9761" name="Text Box 17"/>
          <p:cNvSpPr txBox="1">
            <a:spLocks noChangeArrowheads="1"/>
          </p:cNvSpPr>
          <p:nvPr/>
        </p:nvSpPr>
        <p:spPr bwMode="auto">
          <a:xfrm>
            <a:off x="228600" y="4343400"/>
            <a:ext cx="222567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19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764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33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90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eaLnBrk="1" hangingPunct="1">
              <a:spcBef>
                <a:spcPct val="0"/>
              </a:spcBef>
              <a:buFontTx/>
              <a:buNone/>
            </a:pPr>
            <a:r>
              <a:rPr lang="sl-SI" altLang="sl-SI" sz="3200" b="1" i="1">
                <a:latin typeface="Arial" panose="020B0604020202020204" pitchFamily="34" charset="0"/>
                <a:cs typeface="Times New Roman" panose="02020603050405020304" pitchFamily="18" charset="0"/>
              </a:rPr>
              <a:t>ITS-90</a:t>
            </a:r>
          </a:p>
          <a:p>
            <a:pPr eaLnBrk="1" hangingPunct="1">
              <a:spcBef>
                <a:spcPct val="0"/>
              </a:spcBef>
              <a:buFontTx/>
              <a:buNone/>
            </a:pPr>
            <a:endParaRPr lang="en-GB" altLang="sl-SI" sz="2400">
              <a:latin typeface="Times New Roman" panose="02020603050405020304" pitchFamily="18" charset="0"/>
            </a:endParaRPr>
          </a:p>
        </p:txBody>
      </p:sp>
      <p:pic>
        <p:nvPicPr>
          <p:cNvPr id="159762"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3"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1425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4697413" y="2549525"/>
            <a:ext cx="184150" cy="76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4400">
              <a:solidFill>
                <a:srgbClr val="FF9933"/>
              </a:solidFill>
              <a:latin typeface="Times New Roman" panose="02020603050405020304" pitchFamily="18" charset="0"/>
            </a:endParaRPr>
          </a:p>
        </p:txBody>
      </p:sp>
      <p:sp>
        <p:nvSpPr>
          <p:cNvPr id="161795" name="Text Box 3"/>
          <p:cNvSpPr txBox="1">
            <a:spLocks noChangeArrowheads="1"/>
          </p:cNvSpPr>
          <p:nvPr/>
        </p:nvSpPr>
        <p:spPr bwMode="auto">
          <a:xfrm>
            <a:off x="1497013" y="1811338"/>
            <a:ext cx="19208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4400">
              <a:solidFill>
                <a:schemeClr val="tx2"/>
              </a:solidFill>
              <a:latin typeface="Times New Roman" panose="02020603050405020304" pitchFamily="18" charset="0"/>
            </a:endParaRPr>
          </a:p>
          <a:p>
            <a:pPr eaLnBrk="1" hangingPunct="1">
              <a:spcBef>
                <a:spcPct val="0"/>
              </a:spcBef>
              <a:buFontTx/>
              <a:buNone/>
            </a:pPr>
            <a:endParaRPr lang="en-GB" altLang="sl-SI" sz="2400">
              <a:latin typeface="Times New Roman" panose="02020603050405020304" pitchFamily="18" charset="0"/>
            </a:endParaRPr>
          </a:p>
        </p:txBody>
      </p:sp>
      <p:sp>
        <p:nvSpPr>
          <p:cNvPr id="161796" name="Rectangle 4"/>
          <p:cNvSpPr>
            <a:spLocks noChangeArrowheads="1"/>
          </p:cNvSpPr>
          <p:nvPr/>
        </p:nvSpPr>
        <p:spPr bwMode="auto">
          <a:xfrm>
            <a:off x="2876550" y="187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61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92150"/>
            <a:ext cx="617220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8"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69300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908050"/>
            <a:ext cx="5434012" cy="41640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3" name="Rectangle 3"/>
          <p:cNvSpPr>
            <a:spLocks noChangeArrowheads="1"/>
          </p:cNvSpPr>
          <p:nvPr/>
        </p:nvSpPr>
        <p:spPr bwMode="auto">
          <a:xfrm>
            <a:off x="2449513" y="5229225"/>
            <a:ext cx="4495800" cy="1006475"/>
          </a:xfrm>
          <a:prstGeom prst="rect">
            <a:avLst/>
          </a:prstGeom>
          <a:solidFill>
            <a:srgbClr val="FEE6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latin typeface="Arial" panose="020B0604020202020204" pitchFamily="34" charset="0"/>
                <a:cs typeface="Arial" panose="020B0604020202020204" pitchFamily="34" charset="0"/>
              </a:rPr>
              <a:t>Fiksne točke ITS-90 in njihove vrednosti. </a:t>
            </a:r>
            <a:endParaRPr lang="sl-SI" altLang="sl-SI" sz="1500">
              <a:latin typeface="Arial" panose="020B0604020202020204" pitchFamily="34" charset="0"/>
            </a:endParaRPr>
          </a:p>
          <a:p>
            <a:pPr eaLnBrk="1" hangingPunct="1">
              <a:spcBef>
                <a:spcPct val="0"/>
              </a:spcBef>
              <a:buFontTx/>
              <a:buNone/>
            </a:pPr>
            <a:r>
              <a:rPr lang="sl-SI" altLang="sl-SI" sz="1500">
                <a:latin typeface="Arial" panose="020B0604020202020204" pitchFamily="34" charset="0"/>
                <a:cs typeface="Arial" panose="020B0604020202020204" pitchFamily="34" charset="0"/>
              </a:rPr>
              <a:t>P – para, PL – plin, T - trojna točka, TA - tališče (pri tlaku 101,325 kPa), ST - strdišče (pri tlaku 101,325 kPa).</a:t>
            </a:r>
            <a:r>
              <a:rPr lang="sl-SI" altLang="sl-SI" sz="1500">
                <a:latin typeface="Times New Roman" panose="02020603050405020304" pitchFamily="18" charset="0"/>
              </a:rPr>
              <a:t> </a:t>
            </a:r>
            <a:endParaRPr lang="sl-SI" altLang="sl-SI">
              <a:latin typeface="Times New Roman" panose="02020603050405020304" pitchFamily="18" charset="0"/>
            </a:endParaRPr>
          </a:p>
        </p:txBody>
      </p:sp>
      <p:pic>
        <p:nvPicPr>
          <p:cNvPr id="163844"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0219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4400">
              <a:solidFill>
                <a:schemeClr val="tx2"/>
              </a:solidFill>
              <a:latin typeface="Times New Roman" panose="02020603050405020304" pitchFamily="18" charset="0"/>
            </a:endParaRPr>
          </a:p>
        </p:txBody>
      </p:sp>
      <p:sp>
        <p:nvSpPr>
          <p:cNvPr id="165891" name="Text Box 3"/>
          <p:cNvSpPr txBox="1">
            <a:spLocks noChangeArrowheads="1"/>
          </p:cNvSpPr>
          <p:nvPr/>
        </p:nvSpPr>
        <p:spPr bwMode="auto">
          <a:xfrm>
            <a:off x="1279525" y="2309813"/>
            <a:ext cx="19208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sl-SI" sz="4400">
              <a:solidFill>
                <a:schemeClr val="tx2"/>
              </a:solidFill>
              <a:latin typeface="Times New Roman" panose="02020603050405020304" pitchFamily="18" charset="0"/>
            </a:endParaRPr>
          </a:p>
          <a:p>
            <a:pPr eaLnBrk="1" hangingPunct="1">
              <a:spcBef>
                <a:spcPct val="0"/>
              </a:spcBef>
              <a:buFontTx/>
              <a:buNone/>
            </a:pPr>
            <a:endParaRPr lang="en-GB" altLang="sl-SI" sz="2400">
              <a:latin typeface="Times New Roman" panose="02020603050405020304" pitchFamily="18" charset="0"/>
            </a:endParaRPr>
          </a:p>
        </p:txBody>
      </p:sp>
      <p:sp>
        <p:nvSpPr>
          <p:cNvPr id="165892" name="Rectangle 4"/>
          <p:cNvSpPr>
            <a:spLocks noChangeArrowheads="1"/>
          </p:cNvSpPr>
          <p:nvPr/>
        </p:nvSpPr>
        <p:spPr bwMode="auto">
          <a:xfrm>
            <a:off x="2081213" y="1604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65893" name="Rectangle 5"/>
          <p:cNvSpPr>
            <a:spLocks noChangeArrowheads="1"/>
          </p:cNvSpPr>
          <p:nvPr/>
        </p:nvSpPr>
        <p:spPr bwMode="auto">
          <a:xfrm>
            <a:off x="2024063"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65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25538"/>
            <a:ext cx="8305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5"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0617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products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284538"/>
            <a:ext cx="29718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ChangeArrowheads="1"/>
          </p:cNvSpPr>
          <p:nvPr/>
        </p:nvSpPr>
        <p:spPr bwMode="auto">
          <a:xfrm>
            <a:off x="2081213" y="1604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67940" name="Text Box 4"/>
          <p:cNvSpPr txBox="1">
            <a:spLocks noChangeArrowheads="1"/>
          </p:cNvSpPr>
          <p:nvPr/>
        </p:nvSpPr>
        <p:spPr bwMode="auto">
          <a:xfrm>
            <a:off x="827088" y="1125538"/>
            <a:ext cx="61753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Trebuchet MS" panose="020B0603020202020204" pitchFamily="34" charset="0"/>
                <a:cs typeface="Times New Roman" panose="02020603050405020304" pitchFamily="18" charset="0"/>
              </a:rPr>
              <a:t>Diseminacija enote za temperaturo v običajnem območju od 14 K do 962 °C </a:t>
            </a:r>
            <a:endParaRPr lang="sl-SI" altLang="sl-SI" sz="2000">
              <a:latin typeface="Trebuchet MS" panose="020B0603020202020204" pitchFamily="34" charset="0"/>
            </a:endParaRPr>
          </a:p>
          <a:p>
            <a:pPr eaLnBrk="1" hangingPunct="1">
              <a:spcBef>
                <a:spcPct val="0"/>
              </a:spcBef>
              <a:buFontTx/>
              <a:buNone/>
            </a:pPr>
            <a:r>
              <a:rPr lang="sl-SI" altLang="sl-SI" sz="2000">
                <a:latin typeface="Trebuchet MS" panose="020B0603020202020204" pitchFamily="34" charset="0"/>
                <a:cs typeface="Times New Roman" panose="02020603050405020304" pitchFamily="18" charset="0"/>
              </a:rPr>
              <a:t>poteka s pomočjo </a:t>
            </a:r>
            <a:r>
              <a:rPr lang="sl-SI" altLang="sl-SI" sz="2000" b="1">
                <a:latin typeface="Trebuchet MS" panose="020B0603020202020204" pitchFamily="34" charset="0"/>
                <a:cs typeface="Times New Roman" panose="02020603050405020304" pitchFamily="18" charset="0"/>
              </a:rPr>
              <a:t>kalibracije uporovnih senzorjev v fiksnih točkah metroloških institucij</a:t>
            </a:r>
            <a:r>
              <a:rPr lang="sl-SI" altLang="sl-SI" sz="2000">
                <a:latin typeface="Trebuchet MS" panose="020B0603020202020204" pitchFamily="34" charset="0"/>
                <a:cs typeface="Times New Roman" panose="02020603050405020304" pitchFamily="18" charset="0"/>
              </a:rPr>
              <a:t>. </a:t>
            </a:r>
            <a:endParaRPr lang="sl-SI" altLang="sl-SI" sz="2000">
              <a:latin typeface="Trebuchet MS" panose="020B0603020202020204" pitchFamily="34" charset="0"/>
            </a:endParaRPr>
          </a:p>
          <a:p>
            <a:pPr eaLnBrk="1" hangingPunct="1">
              <a:spcBef>
                <a:spcPct val="0"/>
              </a:spcBef>
              <a:buFontTx/>
              <a:buNone/>
            </a:pPr>
            <a:r>
              <a:rPr lang="sl-SI" altLang="sl-SI" sz="2000">
                <a:latin typeface="Trebuchet MS" panose="020B0603020202020204" pitchFamily="34" charset="0"/>
                <a:cs typeface="Times New Roman" panose="02020603050405020304" pitchFamily="18" charset="0"/>
              </a:rPr>
              <a:t>Izven tega območja se diseminacija izvaja z uporabo drugih termometrov (plinski, akustični, šumni, magnetni).</a:t>
            </a:r>
          </a:p>
          <a:p>
            <a:pPr eaLnBrk="1" hangingPunct="1">
              <a:spcBef>
                <a:spcPct val="0"/>
              </a:spcBef>
              <a:buFontTx/>
              <a:buNone/>
            </a:pPr>
            <a:endParaRPr lang="en-GB" altLang="sl-SI" sz="2000">
              <a:latin typeface="Trebuchet MS" panose="020B0603020202020204" pitchFamily="34" charset="0"/>
            </a:endParaRPr>
          </a:p>
        </p:txBody>
      </p:sp>
      <p:pic>
        <p:nvPicPr>
          <p:cNvPr id="167941"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21097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ChangeArrowheads="1"/>
          </p:cNvSpPr>
          <p:nvPr/>
        </p:nvSpPr>
        <p:spPr bwMode="auto">
          <a:xfrm>
            <a:off x="895350" y="904875"/>
            <a:ext cx="3352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dirty="0">
                <a:solidFill>
                  <a:srgbClr val="FF9933"/>
                </a:solidFill>
                <a:effectLst>
                  <a:outerShdw blurRad="38100" dist="38100" dir="2700000" algn="tl">
                    <a:srgbClr val="FFFFFF"/>
                  </a:outerShdw>
                </a:effectLst>
                <a:latin typeface="Arial" charset="0"/>
                <a:cs typeface="Arial" charset="0"/>
              </a:rPr>
              <a:t>Tekočinski</a:t>
            </a:r>
            <a:r>
              <a:rPr lang="sl-SI" altLang="sl-SI" sz="1900" b="1" dirty="0">
                <a:solidFill>
                  <a:srgbClr val="FF9933"/>
                </a:solidFill>
                <a:effectLst>
                  <a:outerShdw blurRad="38100" dist="38100" dir="2700000" algn="tl">
                    <a:srgbClr val="FFFFFF"/>
                  </a:outerShdw>
                </a:effectLst>
                <a:latin typeface="Arial" charset="0"/>
              </a:rPr>
              <a:t> </a:t>
            </a:r>
            <a:r>
              <a:rPr lang="sl-SI" altLang="sl-SI" sz="1100" b="1" dirty="0">
                <a:solidFill>
                  <a:srgbClr val="FF9933"/>
                </a:solidFill>
                <a:latin typeface="Arial" charset="0"/>
                <a:cs typeface="Arial" charset="0"/>
              </a:rPr>
              <a:t> </a:t>
            </a:r>
            <a:r>
              <a:rPr lang="sl-SI" altLang="sl-SI" sz="1900" b="1" dirty="0">
                <a:solidFill>
                  <a:srgbClr val="FF9933"/>
                </a:solidFill>
                <a:effectLst>
                  <a:outerShdw blurRad="38100" dist="38100" dir="2700000" algn="tl">
                    <a:srgbClr val="FFFFFF"/>
                  </a:outerShdw>
                </a:effectLst>
                <a:latin typeface="Arial" charset="0"/>
                <a:cs typeface="Arial" charset="0"/>
              </a:rPr>
              <a:t>termometri</a:t>
            </a:r>
            <a:r>
              <a:rPr lang="sl-SI" altLang="sl-SI" sz="1100" dirty="0">
                <a:solidFill>
                  <a:srgbClr val="FF9933"/>
                </a:solidFill>
                <a:latin typeface="Times New Roman" pitchFamily="18" charset="0"/>
              </a:rPr>
              <a:t> </a:t>
            </a:r>
            <a:endParaRPr lang="sl-SI" altLang="sl-SI" sz="2400" dirty="0">
              <a:solidFill>
                <a:srgbClr val="FF9933"/>
              </a:solidFill>
              <a:latin typeface="Times New Roman" pitchFamily="18" charset="0"/>
            </a:endParaRPr>
          </a:p>
        </p:txBody>
      </p:sp>
      <p:pic>
        <p:nvPicPr>
          <p:cNvPr id="169987" name="Picture 3" descr="dp37therm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89138"/>
            <a:ext cx="49641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9988" name="Object 4"/>
          <p:cNvGraphicFramePr>
            <a:graphicFrameLocks noChangeAspect="1"/>
          </p:cNvGraphicFramePr>
          <p:nvPr/>
        </p:nvGraphicFramePr>
        <p:xfrm>
          <a:off x="1476375" y="1700213"/>
          <a:ext cx="879475" cy="4598987"/>
        </p:xfrm>
        <a:graphic>
          <a:graphicData uri="http://schemas.openxmlformats.org/presentationml/2006/ole">
            <mc:AlternateContent xmlns:mc="http://schemas.openxmlformats.org/markup-compatibility/2006">
              <mc:Choice xmlns:v="urn:schemas-microsoft-com:vml" Requires="v">
                <p:oleObj r:id="rId4" imgW="1095528" imgH="5649114" progId="MSPhotoEd.3">
                  <p:embed/>
                </p:oleObj>
              </mc:Choice>
              <mc:Fallback>
                <p:oleObj r:id="rId4" imgW="1095528" imgH="5649114" progId="MSPhotoEd.3">
                  <p:embed/>
                  <p:pic>
                    <p:nvPicPr>
                      <p:cNvPr id="1699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700213"/>
                        <a:ext cx="879475"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9989" name="Picture 5" descr="20030226002_cardboard%20thermome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933825"/>
            <a:ext cx="18129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5" descr="LMK-logo-clr-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1" name="Picture 7" descr="UL_logo-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48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ravokotnik 27"/>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18435"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9738" y="1895475"/>
            <a:ext cx="84613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4188" y="2205038"/>
            <a:ext cx="9779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9"/>
          <p:cNvSpPr>
            <a:spLocks noChangeArrowheads="1"/>
          </p:cNvSpPr>
          <p:nvPr/>
        </p:nvSpPr>
        <p:spPr bwMode="auto">
          <a:xfrm>
            <a:off x="3548063"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9" name="Line 2"/>
          <p:cNvSpPr>
            <a:spLocks noChangeShapeType="1"/>
          </p:cNvSpPr>
          <p:nvPr/>
        </p:nvSpPr>
        <p:spPr bwMode="auto">
          <a:xfrm>
            <a:off x="3357563" y="4276725"/>
            <a:ext cx="1824037"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0" name="Line 3"/>
          <p:cNvSpPr>
            <a:spLocks noChangeShapeType="1"/>
          </p:cNvSpPr>
          <p:nvPr/>
        </p:nvSpPr>
        <p:spPr bwMode="auto">
          <a:xfrm flipH="1">
            <a:off x="3649663" y="3394075"/>
            <a:ext cx="1933575" cy="701675"/>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1" name="Text Box 11"/>
          <p:cNvSpPr txBox="1">
            <a:spLocks noChangeArrowheads="1"/>
          </p:cNvSpPr>
          <p:nvPr/>
        </p:nvSpPr>
        <p:spPr bwMode="auto">
          <a:xfrm>
            <a:off x="2207574" y="404241"/>
            <a:ext cx="1211262" cy="639763"/>
          </a:xfrm>
          <a:prstGeom prst="rect">
            <a:avLst/>
          </a:prstGeom>
          <a:solidFill>
            <a:srgbClr val="33CCFF"/>
          </a:solidFill>
          <a:ln/>
        </p:spPr>
        <p:style>
          <a:lnRef idx="0">
            <a:schemeClr val="accent4"/>
          </a:lnRef>
          <a:fillRef idx="3">
            <a:schemeClr val="accent4"/>
          </a:fillRef>
          <a:effectRef idx="3">
            <a:schemeClr val="accent4"/>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Metrska konvencija</a:t>
            </a:r>
          </a:p>
          <a:p>
            <a:pPr algn="ctr" eaLnBrk="1" hangingPunct="1">
              <a:defRPr/>
            </a:pPr>
            <a:r>
              <a:rPr lang="sl-SI" altLang="sl-SI" sz="1200" b="1" dirty="0">
                <a:latin typeface="Arial" charset="0"/>
              </a:rPr>
              <a:t>1875</a:t>
            </a:r>
            <a:r>
              <a:rPr lang="sl-SI" altLang="sl-SI" sz="1200" b="1" dirty="0">
                <a:latin typeface="Arial" charset="0"/>
                <a:cs typeface="Arial" charset="0"/>
              </a:rPr>
              <a:t> </a:t>
            </a:r>
          </a:p>
        </p:txBody>
      </p:sp>
      <p:sp>
        <p:nvSpPr>
          <p:cNvPr id="18443" name="Text Box 12"/>
          <p:cNvSpPr txBox="1">
            <a:spLocks noChangeArrowheads="1"/>
          </p:cNvSpPr>
          <p:nvPr/>
        </p:nvSpPr>
        <p:spPr bwMode="auto">
          <a:xfrm>
            <a:off x="2295525" y="1011238"/>
            <a:ext cx="97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prameter</a:t>
            </a:r>
          </a:p>
          <a:p>
            <a:pPr algn="ctr" eaLnBrk="1" hangingPunct="1">
              <a:spcBef>
                <a:spcPct val="0"/>
              </a:spcBef>
              <a:buFontTx/>
              <a:buNone/>
            </a:pPr>
            <a:r>
              <a:rPr lang="sl-SI" altLang="sl-SI" sz="1200">
                <a:latin typeface="Arial" charset="0"/>
              </a:rPr>
              <a:t>prakilogram</a:t>
            </a:r>
          </a:p>
        </p:txBody>
      </p:sp>
      <p:pic>
        <p:nvPicPr>
          <p:cNvPr id="18444" name="Picture 14" descr="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4200" y="333375"/>
            <a:ext cx="18605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5"/>
          <p:cNvSpPr txBox="1">
            <a:spLocks noChangeArrowheads="1"/>
          </p:cNvSpPr>
          <p:nvPr/>
        </p:nvSpPr>
        <p:spPr bwMode="auto">
          <a:xfrm>
            <a:off x="4946011" y="1018604"/>
            <a:ext cx="788988" cy="639762"/>
          </a:xfrm>
          <a:prstGeom prst="rect">
            <a:avLst/>
          </a:prstGeom>
          <a:solidFill>
            <a:srgbClr val="92D050"/>
          </a:solidFill>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“MKS” sistem</a:t>
            </a:r>
          </a:p>
          <a:p>
            <a:pPr algn="ctr" eaLnBrk="1" hangingPunct="1">
              <a:defRPr/>
            </a:pPr>
            <a:r>
              <a:rPr lang="sl-SI" altLang="sl-SI" sz="1200" b="1">
                <a:latin typeface="Arial" charset="0"/>
              </a:rPr>
              <a:t>1889</a:t>
            </a:r>
            <a:r>
              <a:rPr lang="sl-SI" altLang="sl-SI" sz="1200" b="1">
                <a:latin typeface="Arial" charset="0"/>
                <a:cs typeface="Arial" charset="0"/>
              </a:rPr>
              <a:t> </a:t>
            </a:r>
          </a:p>
        </p:txBody>
      </p:sp>
      <p:sp>
        <p:nvSpPr>
          <p:cNvPr id="18448" name="Text Box 16"/>
          <p:cNvSpPr txBox="1">
            <a:spLocks noChangeArrowheads="1"/>
          </p:cNvSpPr>
          <p:nvPr/>
        </p:nvSpPr>
        <p:spPr bwMode="auto">
          <a:xfrm>
            <a:off x="5984875" y="1249363"/>
            <a:ext cx="11303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H prameter</a:t>
            </a:r>
          </a:p>
          <a:p>
            <a:pPr algn="ctr" eaLnBrk="1" hangingPunct="1">
              <a:spcBef>
                <a:spcPct val="0"/>
              </a:spcBef>
              <a:buFontTx/>
              <a:buNone/>
            </a:pPr>
            <a:r>
              <a:rPr lang="sl-SI" altLang="sl-SI" sz="1200">
                <a:latin typeface="Arial" charset="0"/>
              </a:rPr>
              <a:t>prakilogram K</a:t>
            </a:r>
          </a:p>
          <a:p>
            <a:pPr algn="ctr" eaLnBrk="1" hangingPunct="1">
              <a:spcBef>
                <a:spcPct val="0"/>
              </a:spcBef>
              <a:buFontTx/>
              <a:buNone/>
            </a:pPr>
            <a:r>
              <a:rPr lang="sl-SI" altLang="sl-SI" sz="1200" b="1">
                <a:latin typeface="Arial" charset="0"/>
              </a:rPr>
              <a:t>sekunda</a:t>
            </a:r>
          </a:p>
        </p:txBody>
      </p:sp>
      <p:grpSp>
        <p:nvGrpSpPr>
          <p:cNvPr id="18449" name="Group 17"/>
          <p:cNvGrpSpPr>
            <a:grpSpLocks/>
          </p:cNvGrpSpPr>
          <p:nvPr/>
        </p:nvGrpSpPr>
        <p:grpSpPr bwMode="auto">
          <a:xfrm>
            <a:off x="2495550" y="2225675"/>
            <a:ext cx="1627188" cy="831850"/>
            <a:chOff x="192" y="1937"/>
            <a:chExt cx="2566" cy="4124"/>
          </a:xfrm>
        </p:grpSpPr>
        <p:sp>
          <p:nvSpPr>
            <p:cNvPr id="18482" name="Text Box 19"/>
            <p:cNvSpPr txBox="1">
              <a:spLocks noChangeArrowheads="1"/>
            </p:cNvSpPr>
            <p:nvPr/>
          </p:nvSpPr>
          <p:spPr bwMode="auto">
            <a:xfrm>
              <a:off x="1486" y="1937"/>
              <a:ext cx="1272" cy="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b="1">
                  <a:latin typeface="Arial" charset="0"/>
                </a:rPr>
                <a:t>amper</a:t>
              </a:r>
            </a:p>
          </p:txBody>
        </p:sp>
        <p:sp>
          <p:nvSpPr>
            <p:cNvPr id="6171" name="Text Box 18"/>
            <p:cNvSpPr txBox="1">
              <a:spLocks noChangeArrowheads="1"/>
            </p:cNvSpPr>
            <p:nvPr/>
          </p:nvSpPr>
          <p:spPr bwMode="auto">
            <a:xfrm>
              <a:off x="192" y="2351"/>
              <a:ext cx="1199" cy="3175"/>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a:t>
              </a:r>
              <a:r>
                <a:rPr lang="sl-SI" altLang="sl-SI" sz="1200" b="1" dirty="0" err="1">
                  <a:latin typeface="Arial" charset="0"/>
                </a:rPr>
                <a:t>MKSa</a:t>
              </a:r>
              <a:r>
                <a:rPr lang="sl-SI" altLang="sl-SI" sz="1200" b="1" dirty="0">
                  <a:latin typeface="Arial" charset="0"/>
                </a:rPr>
                <a:t>” sistem</a:t>
              </a:r>
            </a:p>
            <a:p>
              <a:pPr algn="ctr" eaLnBrk="1" hangingPunct="1">
                <a:defRPr/>
              </a:pPr>
              <a:r>
                <a:rPr lang="sl-SI" altLang="sl-SI" sz="1200" b="1" dirty="0">
                  <a:latin typeface="Arial" charset="0"/>
                </a:rPr>
                <a:t>1939</a:t>
              </a:r>
              <a:endParaRPr lang="sl-SI" altLang="sl-SI" sz="1200" b="1" dirty="0">
                <a:latin typeface="Arial" charset="0"/>
                <a:cs typeface="Arial" charset="0"/>
              </a:endParaRPr>
            </a:p>
          </p:txBody>
        </p:sp>
      </p:grpSp>
      <p:grpSp>
        <p:nvGrpSpPr>
          <p:cNvPr id="18450" name="Group 20"/>
          <p:cNvGrpSpPr>
            <a:grpSpLocks/>
          </p:cNvGrpSpPr>
          <p:nvPr/>
        </p:nvGrpSpPr>
        <p:grpSpPr bwMode="auto">
          <a:xfrm>
            <a:off x="5367338" y="2555875"/>
            <a:ext cx="1716087" cy="1200150"/>
            <a:chOff x="240" y="1640"/>
            <a:chExt cx="3214" cy="5982"/>
          </a:xfrm>
        </p:grpSpPr>
        <p:sp>
          <p:nvSpPr>
            <p:cNvPr id="6169" name="Text Box 21"/>
            <p:cNvSpPr txBox="1">
              <a:spLocks noChangeArrowheads="1"/>
            </p:cNvSpPr>
            <p:nvPr/>
          </p:nvSpPr>
          <p:spPr bwMode="auto">
            <a:xfrm>
              <a:off x="240" y="3165"/>
              <a:ext cx="1477" cy="3221"/>
            </a:xfrm>
            <a:prstGeom prst="rect">
              <a:avLst/>
            </a:prstGeom>
            <a:solidFill>
              <a:srgbClr val="FFC000"/>
            </a:solidFill>
            <a:ln/>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endParaRPr lang="sl-SI" altLang="sl-SI" sz="1200" b="1" dirty="0">
                <a:latin typeface="Arial" charset="0"/>
              </a:endParaRPr>
            </a:p>
            <a:p>
              <a:pPr algn="ctr" eaLnBrk="1" hangingPunct="1">
                <a:defRPr/>
              </a:pPr>
              <a:r>
                <a:rPr lang="sl-SI" altLang="sl-SI" sz="1200" b="1" dirty="0">
                  <a:latin typeface="Arial" charset="0"/>
                </a:rPr>
                <a:t>Sistem</a:t>
              </a:r>
            </a:p>
            <a:p>
              <a:pPr algn="ctr" eaLnBrk="1" hangingPunct="1">
                <a:defRPr/>
              </a:pPr>
              <a:r>
                <a:rPr lang="sl-SI" altLang="sl-SI" sz="1200" b="1" dirty="0">
                  <a:latin typeface="Arial" charset="0"/>
                </a:rPr>
                <a:t>1954</a:t>
              </a:r>
              <a:endParaRPr lang="sl-SI" altLang="sl-SI" sz="1200" b="1" dirty="0">
                <a:latin typeface="Arial" charset="0"/>
                <a:cs typeface="Arial" charset="0"/>
              </a:endParaRPr>
            </a:p>
          </p:txBody>
        </p:sp>
        <p:sp>
          <p:nvSpPr>
            <p:cNvPr id="18481" name="Text Box 22"/>
            <p:cNvSpPr txBox="1">
              <a:spLocks noChangeArrowheads="1"/>
            </p:cNvSpPr>
            <p:nvPr/>
          </p:nvSpPr>
          <p:spPr bwMode="auto">
            <a:xfrm>
              <a:off x="1944" y="1640"/>
              <a:ext cx="1510" cy="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b="1">
                  <a:latin typeface="Arial" charset="0"/>
                </a:rPr>
                <a:t>kelvin</a:t>
              </a:r>
            </a:p>
            <a:p>
              <a:pPr algn="ctr" eaLnBrk="1" hangingPunct="1">
                <a:spcBef>
                  <a:spcPct val="0"/>
                </a:spcBef>
                <a:buFontTx/>
                <a:buNone/>
              </a:pPr>
              <a:r>
                <a:rPr lang="sl-SI" altLang="sl-SI" sz="1200" b="1">
                  <a:latin typeface="Arial" charset="0"/>
                </a:rPr>
                <a:t>kandela</a:t>
              </a:r>
            </a:p>
          </p:txBody>
        </p:sp>
      </p:grpSp>
      <p:sp>
        <p:nvSpPr>
          <p:cNvPr id="6158" name="Text Box 24"/>
          <p:cNvSpPr txBox="1">
            <a:spLocks noChangeArrowheads="1"/>
          </p:cNvSpPr>
          <p:nvPr/>
        </p:nvSpPr>
        <p:spPr bwMode="auto">
          <a:xfrm>
            <a:off x="2767961" y="3906266"/>
            <a:ext cx="808038" cy="639763"/>
          </a:xfrm>
          <a:prstGeom prst="rect">
            <a:avLst/>
          </a:prstGeom>
          <a:solidFill>
            <a:srgbClr val="009900"/>
          </a:solidFill>
          <a:ln/>
        </p:spPr>
        <p:style>
          <a:lnRef idx="0">
            <a:schemeClr val="accent1"/>
          </a:lnRef>
          <a:fillRef idx="3">
            <a:schemeClr val="accent1"/>
          </a:fillRef>
          <a:effectRef idx="3">
            <a:schemeClr val="accent1"/>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“SI” sistem</a:t>
            </a:r>
          </a:p>
          <a:p>
            <a:pPr algn="ctr" eaLnBrk="1" hangingPunct="1">
              <a:defRPr/>
            </a:pPr>
            <a:r>
              <a:rPr lang="sl-SI" altLang="sl-SI" sz="1200" b="1">
                <a:latin typeface="Arial" charset="0"/>
              </a:rPr>
              <a:t>1960</a:t>
            </a:r>
            <a:endParaRPr lang="sl-SI" altLang="sl-SI" sz="1200" b="1">
              <a:latin typeface="Arial" charset="0"/>
              <a:cs typeface="Arial" charset="0"/>
            </a:endParaRPr>
          </a:p>
        </p:txBody>
      </p:sp>
      <p:sp>
        <p:nvSpPr>
          <p:cNvPr id="18454" name="Text Box 25"/>
          <p:cNvSpPr txBox="1">
            <a:spLocks noChangeArrowheads="1"/>
          </p:cNvSpPr>
          <p:nvPr/>
        </p:nvSpPr>
        <p:spPr bwMode="auto">
          <a:xfrm>
            <a:off x="1960563" y="3568700"/>
            <a:ext cx="8080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p:txBody>
      </p:sp>
      <p:grpSp>
        <p:nvGrpSpPr>
          <p:cNvPr id="18455" name="Group 26"/>
          <p:cNvGrpSpPr>
            <a:grpSpLocks/>
          </p:cNvGrpSpPr>
          <p:nvPr/>
        </p:nvGrpSpPr>
        <p:grpSpPr bwMode="auto">
          <a:xfrm>
            <a:off x="5227638" y="4340225"/>
            <a:ext cx="1609725" cy="1384300"/>
            <a:chOff x="2448" y="3402"/>
            <a:chExt cx="2491" cy="3089"/>
          </a:xfrm>
        </p:grpSpPr>
        <p:sp>
          <p:nvSpPr>
            <p:cNvPr id="6167" name="Text Box 27"/>
            <p:cNvSpPr txBox="1">
              <a:spLocks noChangeArrowheads="1"/>
            </p:cNvSpPr>
            <p:nvPr/>
          </p:nvSpPr>
          <p:spPr bwMode="auto">
            <a:xfrm>
              <a:off x="2448" y="3505"/>
              <a:ext cx="1103" cy="1427"/>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solidFill>
                    <a:schemeClr val="bg1"/>
                  </a:solidFill>
                  <a:latin typeface="Arial" charset="0"/>
                </a:rPr>
                <a:t>“SI” sistem</a:t>
              </a:r>
            </a:p>
            <a:p>
              <a:pPr algn="ctr" eaLnBrk="1" hangingPunct="1">
                <a:defRPr/>
              </a:pPr>
              <a:r>
                <a:rPr lang="sl-SI" altLang="sl-SI" sz="1200" b="1" dirty="0">
                  <a:solidFill>
                    <a:schemeClr val="bg1"/>
                  </a:solidFill>
                  <a:latin typeface="Arial" charset="0"/>
                </a:rPr>
                <a:t>1971</a:t>
              </a:r>
              <a:endParaRPr lang="sl-SI" altLang="sl-SI" sz="1200" b="1" dirty="0">
                <a:solidFill>
                  <a:schemeClr val="bg1"/>
                </a:solidFill>
                <a:latin typeface="Arial" charset="0"/>
                <a:cs typeface="Arial" charset="0"/>
              </a:endParaRPr>
            </a:p>
          </p:txBody>
        </p:sp>
        <p:sp>
          <p:nvSpPr>
            <p:cNvPr id="18477" name="Text Box 28"/>
            <p:cNvSpPr txBox="1">
              <a:spLocks noChangeArrowheads="1"/>
            </p:cNvSpPr>
            <p:nvPr/>
          </p:nvSpPr>
          <p:spPr bwMode="auto">
            <a:xfrm>
              <a:off x="3691" y="3402"/>
              <a:ext cx="1248" cy="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a:p>
              <a:pPr algn="ctr" eaLnBrk="1" hangingPunct="1">
                <a:spcBef>
                  <a:spcPct val="0"/>
                </a:spcBef>
                <a:buFontTx/>
                <a:buNone/>
              </a:pPr>
              <a:r>
                <a:rPr lang="sl-SI" altLang="sl-SI" sz="1200" b="1">
                  <a:latin typeface="Arial" charset="0"/>
                </a:rPr>
                <a:t>mol</a:t>
              </a:r>
            </a:p>
          </p:txBody>
        </p:sp>
      </p:grpSp>
      <p:sp>
        <p:nvSpPr>
          <p:cNvPr id="6161" name="Line 29"/>
          <p:cNvSpPr>
            <a:spLocks noChangeShapeType="1"/>
          </p:cNvSpPr>
          <p:nvPr/>
        </p:nvSpPr>
        <p:spPr bwMode="auto">
          <a:xfrm>
            <a:off x="3476625" y="712788"/>
            <a:ext cx="1411288" cy="428625"/>
          </a:xfrm>
          <a:prstGeom prst="line">
            <a:avLst/>
          </a:prstGeom>
          <a:noFill/>
          <a:ln w="76200">
            <a:solidFill>
              <a:schemeClr val="bg1">
                <a:lumMod val="8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2" name="Line 30"/>
          <p:cNvSpPr>
            <a:spLocks noChangeShapeType="1"/>
          </p:cNvSpPr>
          <p:nvPr/>
        </p:nvSpPr>
        <p:spPr bwMode="auto">
          <a:xfrm flipH="1">
            <a:off x="3124200" y="1325563"/>
            <a:ext cx="1763713" cy="922337"/>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3" name="Line 31"/>
          <p:cNvSpPr>
            <a:spLocks noChangeShapeType="1"/>
          </p:cNvSpPr>
          <p:nvPr/>
        </p:nvSpPr>
        <p:spPr bwMode="auto">
          <a:xfrm>
            <a:off x="4064000" y="2671763"/>
            <a:ext cx="1235075"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5" name="Line 35"/>
          <p:cNvSpPr>
            <a:spLocks noChangeShapeType="1"/>
          </p:cNvSpPr>
          <p:nvPr/>
        </p:nvSpPr>
        <p:spPr bwMode="auto">
          <a:xfrm flipH="1">
            <a:off x="3071813" y="4941888"/>
            <a:ext cx="2008187" cy="8636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1846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8461"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225" y="3606800"/>
            <a:ext cx="9620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23075" y="4375150"/>
            <a:ext cx="1493838"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4" name="Picture 6" descr="bipm silicij kugla"/>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0" y="5491163"/>
            <a:ext cx="101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6"/>
          <p:cNvSpPr txBox="1">
            <a:spLocks noChangeArrowheads="1"/>
          </p:cNvSpPr>
          <p:nvPr/>
        </p:nvSpPr>
        <p:spPr bwMode="auto">
          <a:xfrm>
            <a:off x="1440332" y="5490640"/>
            <a:ext cx="1618143" cy="584775"/>
          </a:xfrm>
          <a:prstGeom prst="rect">
            <a:avLst/>
          </a:prstGeom>
          <a:solidFill>
            <a:srgbClr val="CC99FF"/>
          </a:solidFill>
          <a:ln/>
        </p:spPr>
        <p:style>
          <a:lnRef idx="0">
            <a:schemeClr val="accent6"/>
          </a:lnRef>
          <a:fillRef idx="3">
            <a:schemeClr val="accent6"/>
          </a:fillRef>
          <a:effectRef idx="3">
            <a:schemeClr val="accent6"/>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a:t>
            </a:r>
          </a:p>
        </p:txBody>
      </p:sp>
      <p:sp>
        <p:nvSpPr>
          <p:cNvPr id="18466" name="Text Box 28"/>
          <p:cNvSpPr txBox="1">
            <a:spLocks noChangeArrowheads="1"/>
          </p:cNvSpPr>
          <p:nvPr/>
        </p:nvSpPr>
        <p:spPr bwMode="auto">
          <a:xfrm>
            <a:off x="633413" y="5148263"/>
            <a:ext cx="8064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a:p>
            <a:pPr algn="ctr" eaLnBrk="1" hangingPunct="1">
              <a:spcBef>
                <a:spcPct val="0"/>
              </a:spcBef>
              <a:buFontTx/>
              <a:buNone/>
            </a:pPr>
            <a:r>
              <a:rPr lang="sl-SI" altLang="sl-SI" sz="1200">
                <a:latin typeface="Arial" charset="0"/>
              </a:rPr>
              <a:t>mol</a:t>
            </a:r>
          </a:p>
        </p:txBody>
      </p:sp>
      <p:sp>
        <p:nvSpPr>
          <p:cNvPr id="36" name="Text Box 28"/>
          <p:cNvSpPr txBox="1">
            <a:spLocks noChangeArrowheads="1"/>
          </p:cNvSpPr>
          <p:nvPr/>
        </p:nvSpPr>
        <p:spPr bwMode="auto">
          <a:xfrm>
            <a:off x="6237288" y="5853113"/>
            <a:ext cx="20796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človek in družba</a:t>
            </a:r>
          </a:p>
          <a:p>
            <a:pPr algn="ctr" eaLnBrk="1" hangingPunct="1">
              <a:spcBef>
                <a:spcPct val="0"/>
              </a:spcBef>
              <a:buFontTx/>
              <a:buNone/>
            </a:pPr>
            <a:r>
              <a:rPr lang="sl-SI" altLang="sl-SI" sz="1200">
                <a:latin typeface="Arial" charset="0"/>
              </a:rPr>
              <a:t>(enote za bolečino, stres, revščino, ugodje, naravnost…)</a:t>
            </a:r>
          </a:p>
        </p:txBody>
      </p:sp>
      <p:sp>
        <p:nvSpPr>
          <p:cNvPr id="37" name="Line 2"/>
          <p:cNvSpPr>
            <a:spLocks noChangeShapeType="1"/>
          </p:cNvSpPr>
          <p:nvPr/>
        </p:nvSpPr>
        <p:spPr bwMode="auto">
          <a:xfrm>
            <a:off x="3130550" y="5957888"/>
            <a:ext cx="1824038"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38" name="Text Box 24"/>
          <p:cNvSpPr txBox="1">
            <a:spLocks noChangeArrowheads="1"/>
          </p:cNvSpPr>
          <p:nvPr/>
        </p:nvSpPr>
        <p:spPr bwMode="auto">
          <a:xfrm>
            <a:off x="5048517" y="5852644"/>
            <a:ext cx="1251675" cy="830997"/>
          </a:xfrm>
          <a:prstGeom prst="rect">
            <a:avLst/>
          </a:prstGeom>
          <a:solidFill>
            <a:srgbClr val="3366FF"/>
          </a:solidFill>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endParaRPr lang="sl-SI" altLang="sl-SI" sz="1200" b="1" dirty="0">
              <a:latin typeface="Arial" charset="0"/>
            </a:endParaRPr>
          </a:p>
          <a:p>
            <a:pPr algn="ctr" eaLnBrk="1" hangingPunct="1">
              <a:defRPr/>
            </a:pPr>
            <a:r>
              <a:rPr lang="sl-SI" altLang="sl-SI" sz="1200" b="1" dirty="0">
                <a:latin typeface="Arial" charset="0"/>
              </a:rPr>
              <a:t>“SI” sistem</a:t>
            </a:r>
          </a:p>
          <a:p>
            <a:pPr algn="ctr" eaLnBrk="1" hangingPunct="1">
              <a:defRPr/>
            </a:pPr>
            <a:r>
              <a:rPr lang="sl-SI" altLang="sl-SI" sz="1200" b="1" dirty="0">
                <a:latin typeface="Arial" charset="0"/>
              </a:rPr>
              <a:t>v prihodnosti</a:t>
            </a:r>
          </a:p>
          <a:p>
            <a:pPr algn="ctr" eaLnBrk="1" hangingPunct="1">
              <a:defRPr/>
            </a:pPr>
            <a:endParaRPr lang="sl-SI" altLang="sl-SI" sz="1200" b="1" dirty="0">
              <a:latin typeface="Arial" charset="0"/>
              <a:cs typeface="Arial" charset="0"/>
            </a:endParaRPr>
          </a:p>
        </p:txBody>
      </p:sp>
      <p:sp>
        <p:nvSpPr>
          <p:cNvPr id="40" name="Pravokotnik 39"/>
          <p:cNvSpPr/>
          <p:nvPr/>
        </p:nvSpPr>
        <p:spPr>
          <a:xfrm>
            <a:off x="5087077" y="5534210"/>
            <a:ext cx="873958" cy="144655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sl-SI" altLang="sl-SI"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a:t>
            </a:r>
            <a:endParaRPr lang="sl-SI" altLang="sl-SI"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endParaRPr>
          </a:p>
        </p:txBody>
      </p:sp>
      <p:sp>
        <p:nvSpPr>
          <p:cNvPr id="18473" name="PoljeZBesedilom 40"/>
          <p:cNvSpPr txBox="1">
            <a:spLocks noChangeArrowheads="1"/>
          </p:cNvSpPr>
          <p:nvPr/>
        </p:nvSpPr>
        <p:spPr bwMode="auto">
          <a:xfrm>
            <a:off x="1566863" y="5551488"/>
            <a:ext cx="130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dirty="0">
                <a:latin typeface="Arial" charset="0"/>
              </a:rPr>
              <a:t>„SI“ sistem 2019</a:t>
            </a:r>
            <a:endParaRPr lang="sl-SI" altLang="sl-SI"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 presetClass="entr" presetSubtype="0" fill="hold" nodeType="withEffect">
                                  <p:stCondLst>
                                    <p:cond delay="300"/>
                                  </p:stCondLst>
                                  <p:childTnLst>
                                    <p:set>
                                      <p:cBhvr>
                                        <p:cTn id="9" dur="1" fill="hold">
                                          <p:stCondLst>
                                            <p:cond delay="0"/>
                                          </p:stCondLst>
                                        </p:cTn>
                                        <p:tgtEl>
                                          <p:spTgt spid="3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990600" y="1828800"/>
            <a:ext cx="3810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a:effectLst>
                  <a:outerShdw blurRad="38100" dist="38100" dir="2700000" algn="tl">
                    <a:srgbClr val="FFFFFF"/>
                  </a:outerShdw>
                </a:effectLst>
                <a:latin typeface="Arial" charset="0"/>
                <a:cs typeface="Arial" charset="0"/>
              </a:rPr>
              <a:t>Platinasti uporovni termometri</a:t>
            </a:r>
            <a:r>
              <a:rPr lang="sl-SI" altLang="sl-SI" sz="1100">
                <a:latin typeface="Times New Roman" pitchFamily="18" charset="0"/>
              </a:rPr>
              <a:t> </a:t>
            </a:r>
            <a:endParaRPr lang="sl-SI" altLang="sl-SI" sz="2400">
              <a:latin typeface="Times New Roman" pitchFamily="18" charset="0"/>
            </a:endParaRPr>
          </a:p>
        </p:txBody>
      </p:sp>
      <p:graphicFrame>
        <p:nvGraphicFramePr>
          <p:cNvPr id="172035" name="Object 3"/>
          <p:cNvGraphicFramePr>
            <a:graphicFrameLocks noChangeAspect="1"/>
          </p:cNvGraphicFramePr>
          <p:nvPr/>
        </p:nvGraphicFramePr>
        <p:xfrm>
          <a:off x="1331913" y="2492375"/>
          <a:ext cx="3400425" cy="2698750"/>
        </p:xfrm>
        <a:graphic>
          <a:graphicData uri="http://schemas.openxmlformats.org/presentationml/2006/ole">
            <mc:AlternateContent xmlns:mc="http://schemas.openxmlformats.org/markup-compatibility/2006">
              <mc:Choice xmlns:v="urn:schemas-microsoft-com:vml" Requires="v">
                <p:oleObj r:id="rId3" imgW="2382012" imgH="1895856" progId="Word.Picture.8">
                  <p:embed/>
                </p:oleObj>
              </mc:Choice>
              <mc:Fallback>
                <p:oleObj r:id="rId3" imgW="2382012" imgH="1895856" progId="Word.Picture.8">
                  <p:embed/>
                  <p:pic>
                    <p:nvPicPr>
                      <p:cNvPr id="1720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492375"/>
                        <a:ext cx="3400425" cy="2698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2036" name="Picture 4" descr="Grp_85_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573463"/>
            <a:ext cx="22860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LMK-logo-clr-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7" descr="UL_logo-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66657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827088" y="908050"/>
            <a:ext cx="1752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dirty="0">
                <a:effectLst>
                  <a:outerShdw blurRad="38100" dist="38100" dir="2700000" algn="tl">
                    <a:srgbClr val="FFFFFF"/>
                  </a:outerShdw>
                </a:effectLst>
                <a:latin typeface="Arial" charset="0"/>
                <a:cs typeface="Arial" charset="0"/>
              </a:rPr>
              <a:t>Termočleni</a:t>
            </a:r>
            <a:r>
              <a:rPr lang="sl-SI" altLang="sl-SI" sz="1100" dirty="0">
                <a:latin typeface="Times New Roman" pitchFamily="18" charset="0"/>
              </a:rPr>
              <a:t> </a:t>
            </a:r>
            <a:endParaRPr lang="sl-SI" altLang="sl-SI" sz="2400" dirty="0">
              <a:latin typeface="Times New Roman" pitchFamily="18" charset="0"/>
            </a:endParaRPr>
          </a:p>
        </p:txBody>
      </p:sp>
      <p:sp>
        <p:nvSpPr>
          <p:cNvPr id="174083" name="Rectangle 3"/>
          <p:cNvSpPr>
            <a:spLocks noChangeArrowheads="1"/>
          </p:cNvSpPr>
          <p:nvPr/>
        </p:nvSpPr>
        <p:spPr bwMode="auto">
          <a:xfrm>
            <a:off x="2795588" y="2947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74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916113"/>
            <a:ext cx="3552825" cy="962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085" name="Picture 5" descr="thermocou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397125"/>
            <a:ext cx="2514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6" descr="thermocoup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284538"/>
            <a:ext cx="225266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0212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900113" y="1268413"/>
            <a:ext cx="2667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a:effectLst>
                  <a:outerShdw blurRad="38100" dist="38100" dir="2700000" algn="tl">
                    <a:srgbClr val="FFFFFF"/>
                  </a:outerShdw>
                </a:effectLst>
                <a:latin typeface="Arial" charset="0"/>
                <a:cs typeface="Arial" charset="0"/>
              </a:rPr>
              <a:t>Sevalni termometri</a:t>
            </a:r>
            <a:r>
              <a:rPr lang="sl-SI" altLang="sl-SI" sz="1900">
                <a:effectLst>
                  <a:outerShdw blurRad="38100" dist="38100" dir="2700000" algn="tl">
                    <a:srgbClr val="FFFFFF"/>
                  </a:outerShdw>
                </a:effectLst>
                <a:latin typeface="Times New Roman" pitchFamily="18" charset="0"/>
              </a:rPr>
              <a:t> </a:t>
            </a:r>
            <a:endParaRPr lang="sl-SI" altLang="sl-SI" sz="4000">
              <a:effectLst>
                <a:outerShdw blurRad="38100" dist="38100" dir="2700000" algn="tl">
                  <a:srgbClr val="FFFFFF"/>
                </a:outerShdw>
              </a:effectLst>
              <a:latin typeface="Times New Roman" pitchFamily="18" charset="0"/>
            </a:endParaRPr>
          </a:p>
        </p:txBody>
      </p:sp>
      <p:pic>
        <p:nvPicPr>
          <p:cNvPr id="176131" name="Picture 3" descr="all_py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44963"/>
            <a:ext cx="25146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Land%20Cyclops%20300AF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52575"/>
            <a:ext cx="16144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ST Series - the Professional's Diagnostic T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852738"/>
            <a:ext cx="1395413" cy="144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6134" name="Picture 6" descr="thermacam-s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4941888"/>
            <a:ext cx="14700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663" y="2786063"/>
            <a:ext cx="3924300"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6" name="Picture 5" descr="LMK-logo-clr-0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7" name="Picture 7" descr="UL_logo-0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65173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rmal Anomaly at bolted connection.   - a thermal infrared image generated by a FLIR Infrared Camera"/>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988175" y="2743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3" descr="Thermal Anomaly at bolted connection.   - non-thermal photo"/>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930775" y="2743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4" descr="This thermal image shows a hot connection—measuring 437°F when viewed with a telescope lens — in a substation that supplied power to a hospital and nearby residential neighborhood. The infrared camera pinpointed the anomaly immediately. An electrical connection had 'blown off' during a lightening storm and had re-welded itself to the support bracket of the insulator. - a thermal infrared image generated by a FLIR Infrared Camera"/>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715000" y="9906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descr="This thermal image shows a hot connection—measuring 437°F when viewed with a telescope lens — in a substation that supplied power to a hospital and nearby residential neighborhood. The infrared camera pinpointed the anomaly immediately. An electrical connection had 'blown off' during a lightening storm and had re-welded itself to the support bracket of the insulator. - non-thermal photo"/>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3657600" y="9906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6" descr="Food processing, baking quality control. - a thermal infrared image generated by a FLIR Infrared Camera"/>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304800" y="105727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descr="Food processing, baking quality control. - non-thermal photo"/>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304800" y="250507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8" descr="Internal winding problem. - a thermal infrared image generated by a FLIR Infrared Camera"/>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5715000" y="4648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9" descr="Internal winding problem. - non-thermal photo"/>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3657600" y="4648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6" name="Picture 10" descr="Inspecting heated car seats. - a thermal infrared image generated by a FLIR Infrared Camera"/>
          <p:cNvPicPr>
            <a:picLocks noChangeAspect="1" noChangeArrowheads="1"/>
          </p:cNvPicPr>
          <p:nvPr/>
        </p:nvPicPr>
        <p:blipFill>
          <a:blip r:embed="rId19" r:link="rId20">
            <a:extLst>
              <a:ext uri="{28A0092B-C50C-407E-A947-70E740481C1C}">
                <a14:useLocalDpi xmlns:a14="http://schemas.microsoft.com/office/drawing/2010/main" val="0"/>
              </a:ext>
            </a:extLst>
          </a:blip>
          <a:srcRect/>
          <a:stretch>
            <a:fillRect/>
          </a:stretch>
        </p:blipFill>
        <p:spPr bwMode="auto">
          <a:xfrm>
            <a:off x="609600" y="4419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7" name="Text Box 11"/>
          <p:cNvSpPr txBox="1">
            <a:spLocks noChangeArrowheads="1"/>
          </p:cNvSpPr>
          <p:nvPr/>
        </p:nvSpPr>
        <p:spPr bwMode="auto">
          <a:xfrm>
            <a:off x="228600" y="6172200"/>
            <a:ext cx="466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Arial" panose="020B0604020202020204" pitchFamily="34" charset="0"/>
              </a:rPr>
              <a:t>uporabnost termovizijske kamere</a:t>
            </a:r>
          </a:p>
        </p:txBody>
      </p:sp>
      <p:pic>
        <p:nvPicPr>
          <p:cNvPr id="178188" name="Picture 5" descr="LMK-logo-clr-01.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9" name="Picture 7" descr="UL_logo-02.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3976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m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71713"/>
            <a:ext cx="3198813"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title" idx="4294967295"/>
          </p:nvPr>
        </p:nvSpPr>
        <p:spPr>
          <a:xfrm>
            <a:off x="914400" y="1196975"/>
            <a:ext cx="8229600" cy="1143000"/>
          </a:xfrm>
        </p:spPr>
        <p:txBody>
          <a:bodyPr/>
          <a:lstStyle/>
          <a:p>
            <a:pPr eaLnBrk="1" hangingPunct="1"/>
            <a:r>
              <a:rPr lang="sl-SI" altLang="sl-SI"/>
              <a:t>SI enota za množino snovi</a:t>
            </a:r>
          </a:p>
        </p:txBody>
      </p:sp>
      <p:sp>
        <p:nvSpPr>
          <p:cNvPr id="180228" name="WordArt 4"/>
          <p:cNvSpPr>
            <a:spLocks noChangeArrowheads="1" noChangeShapeType="1" noTextEdit="1"/>
          </p:cNvSpPr>
          <p:nvPr/>
        </p:nvSpPr>
        <p:spPr bwMode="auto">
          <a:xfrm>
            <a:off x="3810000" y="1890713"/>
            <a:ext cx="1371600" cy="647700"/>
          </a:xfrm>
          <a:prstGeom prst="rect">
            <a:avLst/>
          </a:prstGeom>
        </p:spPr>
        <p:txBody>
          <a:bodyPr wrap="none" fromWordArt="1">
            <a:prstTxWarp prst="textPlain">
              <a:avLst>
                <a:gd name="adj" fmla="val 50000"/>
              </a:avLst>
            </a:prstTxWarp>
          </a:bodyPr>
          <a:lstStyle/>
          <a:p>
            <a:pPr algn="ctr"/>
            <a:r>
              <a:rPr lang="sl-SI" sz="3600" kern="10">
                <a:ln w="9525">
                  <a:solidFill>
                    <a:srgbClr val="000000"/>
                  </a:solidFill>
                  <a:round/>
                  <a:headEnd/>
                  <a:tailEnd/>
                </a:ln>
                <a:solidFill>
                  <a:srgbClr val="FFFFFF"/>
                </a:solidFill>
                <a:latin typeface="Arial Black" panose="020B0A04020102020204" pitchFamily="34" charset="0"/>
              </a:rPr>
              <a:t>mol</a:t>
            </a:r>
          </a:p>
        </p:txBody>
      </p:sp>
      <p:pic>
        <p:nvPicPr>
          <p:cNvPr id="180229"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9744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Oval 2"/>
          <p:cNvSpPr>
            <a:spLocks noChangeArrowheads="1"/>
          </p:cNvSpPr>
          <p:nvPr/>
        </p:nvSpPr>
        <p:spPr bwMode="auto">
          <a:xfrm>
            <a:off x="6553200" y="5257800"/>
            <a:ext cx="1600200" cy="854075"/>
          </a:xfrm>
          <a:prstGeom prst="ellipse">
            <a:avLst/>
          </a:prstGeom>
          <a:solidFill>
            <a:schemeClr val="bg1">
              <a:lumMod val="50000"/>
            </a:schemeClr>
          </a:solidFill>
          <a:ln>
            <a:noFill/>
          </a:ln>
          <a:effec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endParaRPr lang="sl-SI" altLang="sl-SI" sz="1400"/>
          </a:p>
        </p:txBody>
      </p:sp>
      <p:sp>
        <p:nvSpPr>
          <p:cNvPr id="182275" name="Text Box 3"/>
          <p:cNvSpPr txBox="1">
            <a:spLocks noChangeArrowheads="1"/>
          </p:cNvSpPr>
          <p:nvPr/>
        </p:nvSpPr>
        <p:spPr bwMode="auto">
          <a:xfrm>
            <a:off x="1066800" y="1447800"/>
            <a:ext cx="70866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Times New Roman" panose="02020603050405020304" pitchFamily="18" charset="0"/>
                <a:cs typeface="Times New Roman" panose="02020603050405020304" pitchFamily="18" charset="0"/>
              </a:rPr>
              <a:t>Mol (mol) je množina snovi sistema, ki vsebuje toliko elementarnih enot, kolikor je atomov v 0.012 kg ogljika </a:t>
            </a:r>
            <a:r>
              <a:rPr lang="sl-SI" altLang="sl-SI" baseline="30000">
                <a:latin typeface="Times New Roman" panose="02020603050405020304" pitchFamily="18" charset="0"/>
                <a:cs typeface="Times New Roman" panose="02020603050405020304" pitchFamily="18" charset="0"/>
              </a:rPr>
              <a:t>12</a:t>
            </a:r>
            <a:r>
              <a:rPr lang="sl-SI" altLang="sl-SI">
                <a:latin typeface="Times New Roman" panose="02020603050405020304" pitchFamily="18" charset="0"/>
                <a:cs typeface="Times New Roman" panose="02020603050405020304" pitchFamily="18" charset="0"/>
              </a:rPr>
              <a:t>C</a:t>
            </a:r>
            <a:r>
              <a:rPr lang="sl-SI" altLang="sl-SI" i="1">
                <a:latin typeface="Times New Roman" panose="02020603050405020304" pitchFamily="18" charset="0"/>
                <a:cs typeface="Times New Roman" panose="02020603050405020304" pitchFamily="18" charset="0"/>
              </a:rPr>
              <a:t>. </a:t>
            </a:r>
            <a:endParaRPr lang="sl-SI" altLang="sl-SI" i="1">
              <a:latin typeface="Times New Roman" panose="02020603050405020304" pitchFamily="18" charset="0"/>
            </a:endParaRPr>
          </a:p>
          <a:p>
            <a:pPr eaLnBrk="1" hangingPunct="1">
              <a:spcBef>
                <a:spcPct val="0"/>
              </a:spcBef>
              <a:buFontTx/>
              <a:buNone/>
            </a:pPr>
            <a:r>
              <a:rPr lang="sl-SI" altLang="sl-SI" sz="1800" i="1">
                <a:latin typeface="Times New Roman" panose="02020603050405020304" pitchFamily="18" charset="0"/>
                <a:cs typeface="Times New Roman" panose="02020603050405020304" pitchFamily="18" charset="0"/>
              </a:rPr>
              <a:t>Ogljik mora biti v nevezanem stanju, v mirovanju in v osnovnem stanju. Kadar uporabljamo enoto mol morajo biti elementarne enote točno označene ter so lahko atomi, molekule, ioni, elektroni ali drugi delci ali skupine delcev. </a:t>
            </a:r>
            <a:endParaRPr lang="sl-SI" altLang="sl-SI" sz="1800">
              <a:latin typeface="Times New Roman" panose="02020603050405020304" pitchFamily="18" charset="0"/>
            </a:endParaRPr>
          </a:p>
          <a:p>
            <a:pPr eaLnBrk="1" hangingPunct="1">
              <a:spcBef>
                <a:spcPct val="0"/>
              </a:spcBef>
              <a:buFontTx/>
              <a:buNone/>
            </a:pPr>
            <a:endParaRPr lang="sl-SI" altLang="sl-SI" sz="18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cs typeface="Times New Roman" panose="02020603050405020304" pitchFamily="18" charset="0"/>
              </a:rPr>
              <a:t>Ta definicija je bila sprejeta leta 19</a:t>
            </a:r>
            <a:r>
              <a:rPr lang="sl-SI" altLang="sl-SI" sz="1800">
                <a:latin typeface="Arial Narrow" panose="020B0606020202030204" pitchFamily="34" charset="0"/>
              </a:rPr>
              <a:t>71</a:t>
            </a:r>
            <a:r>
              <a:rPr lang="sl-SI" altLang="sl-SI" sz="1800">
                <a:latin typeface="Arial Narrow" panose="020B0606020202030204" pitchFamily="34" charset="0"/>
                <a:cs typeface="Times New Roman" panose="02020603050405020304" pitchFamily="18" charset="0"/>
              </a:rPr>
              <a:t>. </a:t>
            </a:r>
            <a:endParaRPr lang="sl-SI" altLang="sl-SI" sz="1800">
              <a:latin typeface="Times New Roman" panose="02020603050405020304" pitchFamily="18" charset="0"/>
            </a:endParaRPr>
          </a:p>
        </p:txBody>
      </p:sp>
      <p:sp>
        <p:nvSpPr>
          <p:cNvPr id="194564" name="Oval 4"/>
          <p:cNvSpPr>
            <a:spLocks noChangeArrowheads="1"/>
          </p:cNvSpPr>
          <p:nvPr/>
        </p:nvSpPr>
        <p:spPr bwMode="auto">
          <a:xfrm>
            <a:off x="6400800" y="4343400"/>
            <a:ext cx="1600200" cy="1600200"/>
          </a:xfrm>
          <a:prstGeom prst="ellipse">
            <a:avLst/>
          </a:prstGeom>
          <a:gradFill rotWithShape="0">
            <a:gsLst>
              <a:gs pos="0">
                <a:srgbClr val="FF9933"/>
              </a:gs>
              <a:gs pos="100000">
                <a:schemeClr val="bg1">
                  <a:lumMod val="95000"/>
                </a:schemeClr>
              </a:gs>
            </a:gsLst>
            <a:lin ang="0" scaled="1"/>
          </a:gradFill>
          <a:ln>
            <a:noFill/>
          </a:ln>
          <a:effec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endParaRPr lang="sl-SI" altLang="sl-SI" sz="1400"/>
          </a:p>
        </p:txBody>
      </p:sp>
      <p:sp>
        <p:nvSpPr>
          <p:cNvPr id="182277" name="Text Box 5"/>
          <p:cNvSpPr txBox="1">
            <a:spLocks noChangeArrowheads="1"/>
          </p:cNvSpPr>
          <p:nvPr/>
        </p:nvSpPr>
        <p:spPr bwMode="auto">
          <a:xfrm>
            <a:off x="6934200" y="5334000"/>
            <a:ext cx="854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b="1" baseline="30000">
                <a:latin typeface="Times New Roman" panose="02020603050405020304" pitchFamily="18" charset="0"/>
              </a:rPr>
              <a:t>12</a:t>
            </a:r>
            <a:r>
              <a:rPr lang="sl-SI" altLang="sl-SI" b="1">
                <a:latin typeface="Times New Roman" panose="02020603050405020304" pitchFamily="18" charset="0"/>
              </a:rPr>
              <a:t>C</a:t>
            </a:r>
          </a:p>
        </p:txBody>
      </p:sp>
    </p:spTree>
    <p:extLst>
      <p:ext uri="{BB962C8B-B14F-4D97-AF65-F5344CB8AC3E}">
        <p14:creationId xmlns:p14="http://schemas.microsoft.com/office/powerpoint/2010/main" val="119512286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22" name="Object 2"/>
          <p:cNvGraphicFramePr>
            <a:graphicFrameLocks noChangeAspect="1"/>
          </p:cNvGraphicFramePr>
          <p:nvPr/>
        </p:nvGraphicFramePr>
        <p:xfrm>
          <a:off x="762000" y="1066800"/>
          <a:ext cx="1347788" cy="2041525"/>
        </p:xfrm>
        <a:graphic>
          <a:graphicData uri="http://schemas.openxmlformats.org/presentationml/2006/ole">
            <mc:AlternateContent xmlns:mc="http://schemas.openxmlformats.org/markup-compatibility/2006">
              <mc:Choice xmlns:v="urn:schemas-microsoft-com:vml" Requires="v">
                <p:oleObj name="Clip" r:id="rId3" imgW="1347457" imgH="2041556" progId="MS_ClipArt_Gallery.5">
                  <p:embed/>
                </p:oleObj>
              </mc:Choice>
              <mc:Fallback>
                <p:oleObj name="Clip" r:id="rId3" imgW="1347457" imgH="2041556" progId="MS_ClipArt_Gallery.5">
                  <p:embed/>
                  <p:pic>
                    <p:nvPicPr>
                      <p:cNvPr id="1843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66800"/>
                        <a:ext cx="1347788"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23" name="Rectangle 3"/>
          <p:cNvSpPr>
            <a:spLocks noChangeArrowheads="1"/>
          </p:cNvSpPr>
          <p:nvPr/>
        </p:nvSpPr>
        <p:spPr bwMode="auto">
          <a:xfrm>
            <a:off x="2133600" y="2209800"/>
            <a:ext cx="5943600"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b="1">
                <a:latin typeface="Arial" panose="020B0604020202020204" pitchFamily="34" charset="0"/>
              </a:rPr>
              <a:t>Problematika merjenja množine snovi</a:t>
            </a:r>
          </a:p>
          <a:p>
            <a:pPr eaLnBrk="1" hangingPunct="1">
              <a:spcBef>
                <a:spcPct val="0"/>
              </a:spcBef>
              <a:buFontTx/>
              <a:buNone/>
            </a:pPr>
            <a:endParaRPr lang="sl-SI" altLang="sl-SI" sz="2400" b="1">
              <a:latin typeface="Arial" panose="020B0604020202020204" pitchFamily="34" charset="0"/>
            </a:endParaRPr>
          </a:p>
          <a:p>
            <a:pPr lvl="1" eaLnBrk="1" hangingPunct="1">
              <a:spcBef>
                <a:spcPct val="0"/>
              </a:spcBef>
              <a:buFontTx/>
              <a:buChar char="•"/>
            </a:pPr>
            <a:r>
              <a:rPr lang="sl-SI" altLang="sl-SI" sz="1800" b="1">
                <a:latin typeface="Arial" panose="020B0604020202020204" pitchFamily="34" charset="0"/>
              </a:rPr>
              <a:t>  nepredstavljivo veliko število delcev</a:t>
            </a:r>
          </a:p>
          <a:p>
            <a:pPr lvl="1" eaLnBrk="1" hangingPunct="1">
              <a:spcBef>
                <a:spcPct val="0"/>
              </a:spcBef>
              <a:buFontTx/>
              <a:buChar char="•"/>
            </a:pPr>
            <a:r>
              <a:rPr lang="sl-SI" altLang="sl-SI" sz="1800" b="1">
                <a:latin typeface="Arial" panose="020B0604020202020204" pitchFamily="34" charset="0"/>
              </a:rPr>
              <a:t>  nepredstavljivo majhna masa delcev</a:t>
            </a:r>
          </a:p>
          <a:p>
            <a:pPr eaLnBrk="1" hangingPunct="1">
              <a:spcBef>
                <a:spcPct val="0"/>
              </a:spcBef>
              <a:buFontTx/>
              <a:buNone/>
            </a:pPr>
            <a:endParaRPr lang="sl-SI" altLang="sl-SI" sz="1800" b="1">
              <a:latin typeface="Arial" panose="020B0604020202020204" pitchFamily="34" charset="0"/>
            </a:endParaRPr>
          </a:p>
        </p:txBody>
      </p:sp>
      <p:sp>
        <p:nvSpPr>
          <p:cNvPr id="184324" name="Rectangle 4"/>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nvGrpSpPr>
          <p:cNvPr id="333829" name="Group 5"/>
          <p:cNvGrpSpPr>
            <a:grpSpLocks/>
          </p:cNvGrpSpPr>
          <p:nvPr/>
        </p:nvGrpSpPr>
        <p:grpSpPr bwMode="auto">
          <a:xfrm>
            <a:off x="1524000" y="4267200"/>
            <a:ext cx="6629400" cy="1965325"/>
            <a:chOff x="960" y="2688"/>
            <a:chExt cx="4176" cy="1238"/>
          </a:xfrm>
        </p:grpSpPr>
        <p:sp>
          <p:nvSpPr>
            <p:cNvPr id="184328" name="Text Box 6"/>
            <p:cNvSpPr txBox="1">
              <a:spLocks noChangeArrowheads="1"/>
            </p:cNvSpPr>
            <p:nvPr/>
          </p:nvSpPr>
          <p:spPr bwMode="auto">
            <a:xfrm>
              <a:off x="960" y="2688"/>
              <a:ext cx="375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b="1">
                  <a:latin typeface="Arial" panose="020B0604020202020204" pitchFamily="34" charset="0"/>
                </a:rPr>
                <a:t>1960</a:t>
              </a:r>
            </a:p>
            <a:p>
              <a:pPr eaLnBrk="1" hangingPunct="1">
                <a:spcBef>
                  <a:spcPct val="0"/>
                </a:spcBef>
                <a:buFontTx/>
                <a:buNone/>
              </a:pPr>
              <a:r>
                <a:rPr lang="sl-SI" altLang="sl-SI" sz="2000">
                  <a:latin typeface="Arial" panose="020B0604020202020204" pitchFamily="34" charset="0"/>
                </a:rPr>
                <a:t>IUPAC in IUPAP se dogovorita o </a:t>
              </a:r>
              <a:r>
                <a:rPr lang="sl-SI" altLang="sl-SI" sz="2000">
                  <a:latin typeface="Arial" panose="020B0604020202020204" pitchFamily="34" charset="0"/>
                  <a:cs typeface="Times New Roman" panose="02020603050405020304" pitchFamily="18" charset="0"/>
                </a:rPr>
                <a:t>skal</a:t>
              </a:r>
              <a:r>
                <a:rPr lang="sl-SI" altLang="sl-SI" sz="2000">
                  <a:latin typeface="Arial" panose="020B0604020202020204" pitchFamily="34" charset="0"/>
                </a:rPr>
                <a:t>i, ki</a:t>
              </a:r>
              <a:r>
                <a:rPr lang="sl-SI" altLang="sl-SI" sz="2000">
                  <a:latin typeface="Arial" panose="020B0604020202020204" pitchFamily="34" charset="0"/>
                  <a:cs typeface="Times New Roman" panose="02020603050405020304" pitchFamily="18" charset="0"/>
                </a:rPr>
                <a:t> opisuje relativne atomske mase glede na ta izotop ogljika</a:t>
              </a:r>
              <a:r>
                <a:rPr lang="sl-SI" altLang="sl-SI" sz="2000">
                  <a:latin typeface="Arial" panose="020B0604020202020204" pitchFamily="34" charset="0"/>
                </a:rPr>
                <a:t> C 12, ki so mu pripisali vrednost 12. </a:t>
              </a:r>
            </a:p>
          </p:txBody>
        </p:sp>
        <p:sp>
          <p:nvSpPr>
            <p:cNvPr id="184329" name="Text Box 7"/>
            <p:cNvSpPr txBox="1">
              <a:spLocks noChangeArrowheads="1"/>
            </p:cNvSpPr>
            <p:nvPr/>
          </p:nvSpPr>
          <p:spPr bwMode="auto">
            <a:xfrm>
              <a:off x="960" y="3600"/>
              <a:ext cx="254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Arial Narrow" panose="020B0606020202030204" pitchFamily="34" charset="0"/>
                  <a:cs typeface="Times New Roman" panose="02020603050405020304" pitchFamily="18" charset="0"/>
                </a:rPr>
                <a:t>IUPAP (International Union of Pure and Applied Physics)</a:t>
              </a:r>
              <a:endParaRPr lang="sl-SI" altLang="sl-SI" sz="1400">
                <a:latin typeface="Arial Narrow" panose="020B0606020202030204" pitchFamily="34" charset="0"/>
              </a:endParaRPr>
            </a:p>
            <a:p>
              <a:pPr eaLnBrk="1" hangingPunct="1">
                <a:spcBef>
                  <a:spcPct val="0"/>
                </a:spcBef>
                <a:buFontTx/>
                <a:buNone/>
              </a:pPr>
              <a:r>
                <a:rPr lang="sl-SI" altLang="sl-SI" sz="1400">
                  <a:latin typeface="Arial Narrow" panose="020B0606020202030204" pitchFamily="34" charset="0"/>
                  <a:cs typeface="Times New Roman" panose="02020603050405020304" pitchFamily="18" charset="0"/>
                </a:rPr>
                <a:t>IUPAC (International Union of Pure and Applied Chenistry) </a:t>
              </a:r>
            </a:p>
          </p:txBody>
        </p:sp>
        <p:sp>
          <p:nvSpPr>
            <p:cNvPr id="184330" name="Text Box 10"/>
            <p:cNvSpPr txBox="1">
              <a:spLocks noChangeArrowheads="1"/>
            </p:cNvSpPr>
            <p:nvPr/>
          </p:nvSpPr>
          <p:spPr bwMode="auto">
            <a:xfrm>
              <a:off x="4752" y="3552"/>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l-SI" altLang="sl-SI" sz="2400" baseline="30000">
                  <a:latin typeface="Times New Roman" panose="02020603050405020304" pitchFamily="18" charset="0"/>
                </a:rPr>
                <a:t>12</a:t>
              </a:r>
              <a:r>
                <a:rPr lang="sl-SI" altLang="sl-SI" sz="2400">
                  <a:latin typeface="Times New Roman" panose="02020603050405020304" pitchFamily="18" charset="0"/>
                </a:rPr>
                <a:t>C</a:t>
              </a:r>
            </a:p>
          </p:txBody>
        </p:sp>
      </p:grpSp>
      <p:pic>
        <p:nvPicPr>
          <p:cNvPr id="184326"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555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3829"/>
                                        </p:tgtEl>
                                        <p:attrNameLst>
                                          <p:attrName>style.visibility</p:attrName>
                                        </p:attrNameLst>
                                      </p:cBhvr>
                                      <p:to>
                                        <p:strVal val="visible"/>
                                      </p:to>
                                    </p:set>
                                    <p:animEffect transition="in" filter="dissolve">
                                      <p:cBhvr>
                                        <p:cTn id="7" dur="500"/>
                                        <p:tgtEl>
                                          <p:spTgt spid="33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457200" y="1524000"/>
            <a:ext cx="3505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i="1">
                <a:latin typeface="Times New Roman" panose="02020603050405020304" pitchFamily="18" charset="0"/>
                <a:cs typeface="Times New Roman" panose="02020603050405020304" pitchFamily="18" charset="0"/>
              </a:rPr>
              <a:t>Mol (mol) je množina snovi sistema, ki vsebuje toliko elementarnih enot, kolikor je atomov v 0.012 kg ogljika </a:t>
            </a:r>
            <a:r>
              <a:rPr lang="sl-SI" altLang="sl-SI" sz="2800" i="1" baseline="30000">
                <a:latin typeface="Times New Roman" panose="02020603050405020304" pitchFamily="18" charset="0"/>
                <a:cs typeface="Times New Roman" panose="02020603050405020304" pitchFamily="18" charset="0"/>
              </a:rPr>
              <a:t>12</a:t>
            </a:r>
            <a:r>
              <a:rPr lang="sl-SI" altLang="sl-SI" sz="2800" i="1">
                <a:latin typeface="Times New Roman" panose="02020603050405020304" pitchFamily="18" charset="0"/>
                <a:cs typeface="Times New Roman" panose="02020603050405020304" pitchFamily="18" charset="0"/>
              </a:rPr>
              <a:t>C.</a:t>
            </a:r>
          </a:p>
        </p:txBody>
      </p:sp>
      <p:grpSp>
        <p:nvGrpSpPr>
          <p:cNvPr id="335875" name="Group 3"/>
          <p:cNvGrpSpPr>
            <a:grpSpLocks/>
          </p:cNvGrpSpPr>
          <p:nvPr/>
        </p:nvGrpSpPr>
        <p:grpSpPr bwMode="auto">
          <a:xfrm>
            <a:off x="0" y="3124200"/>
            <a:ext cx="4724400" cy="838200"/>
            <a:chOff x="144" y="1872"/>
            <a:chExt cx="2976" cy="528"/>
          </a:xfrm>
        </p:grpSpPr>
        <p:sp>
          <p:nvSpPr>
            <p:cNvPr id="186376" name="Oval 4"/>
            <p:cNvSpPr>
              <a:spLocks noChangeArrowheads="1"/>
            </p:cNvSpPr>
            <p:nvPr/>
          </p:nvSpPr>
          <p:spPr bwMode="auto">
            <a:xfrm>
              <a:off x="144" y="1872"/>
              <a:ext cx="2208" cy="528"/>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186377" name="Line 5"/>
            <p:cNvSpPr>
              <a:spLocks noChangeShapeType="1"/>
            </p:cNvSpPr>
            <p:nvPr/>
          </p:nvSpPr>
          <p:spPr bwMode="auto">
            <a:xfrm>
              <a:off x="2352" y="2160"/>
              <a:ext cx="768" cy="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335878" name="Text Box 6"/>
          <p:cNvSpPr txBox="1">
            <a:spLocks noChangeArrowheads="1"/>
          </p:cNvSpPr>
          <p:nvPr/>
        </p:nvSpPr>
        <p:spPr bwMode="auto">
          <a:xfrm>
            <a:off x="4876800" y="3200400"/>
            <a:ext cx="3910013"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800" b="1">
                <a:solidFill>
                  <a:srgbClr val="FF3300"/>
                </a:solidFill>
                <a:latin typeface="Arial Black" panose="020B0A04020102020204" pitchFamily="34" charset="0"/>
              </a:rPr>
              <a:t>Avogadrovo število</a:t>
            </a:r>
          </a:p>
          <a:p>
            <a:pPr algn="ctr" eaLnBrk="1" hangingPunct="1">
              <a:spcBef>
                <a:spcPct val="0"/>
              </a:spcBef>
              <a:buFontTx/>
              <a:buNone/>
            </a:pPr>
            <a:r>
              <a:rPr lang="sl-SI" altLang="sl-SI" sz="2800" b="1" i="1">
                <a:solidFill>
                  <a:srgbClr val="FF3300"/>
                </a:solidFill>
                <a:latin typeface="Arial Black" panose="020B0A04020102020204" pitchFamily="34" charset="0"/>
              </a:rPr>
              <a:t>N</a:t>
            </a:r>
            <a:r>
              <a:rPr lang="sl-SI" altLang="sl-SI" sz="2800" b="1" i="1" baseline="-25000">
                <a:solidFill>
                  <a:srgbClr val="FF3300"/>
                </a:solidFill>
                <a:latin typeface="Arial Black" panose="020B0A04020102020204" pitchFamily="34" charset="0"/>
              </a:rPr>
              <a:t>A</a:t>
            </a:r>
          </a:p>
          <a:p>
            <a:pPr algn="ctr" eaLnBrk="1" hangingPunct="1">
              <a:spcBef>
                <a:spcPct val="0"/>
              </a:spcBef>
              <a:buFontTx/>
              <a:buNone/>
            </a:pPr>
            <a:endParaRPr lang="sl-SI" altLang="sl-SI" sz="2800" b="1" i="1" baseline="-25000">
              <a:solidFill>
                <a:srgbClr val="FF3300"/>
              </a:solidFill>
              <a:latin typeface="Arial Black" panose="020B0A04020102020204" pitchFamily="34" charset="0"/>
            </a:endParaRPr>
          </a:p>
          <a:p>
            <a:pPr algn="ctr" eaLnBrk="1" hangingPunct="1">
              <a:spcBef>
                <a:spcPct val="0"/>
              </a:spcBef>
              <a:buFontTx/>
              <a:buNone/>
            </a:pPr>
            <a:r>
              <a:rPr lang="sl-SI" altLang="sl-SI" sz="2000">
                <a:solidFill>
                  <a:srgbClr val="FF3300"/>
                </a:solidFill>
                <a:latin typeface="Arial" panose="020B0604020202020204" pitchFamily="34" charset="0"/>
                <a:cs typeface="Times New Roman" panose="02020603050405020304" pitchFamily="18" charset="0"/>
              </a:rPr>
              <a:t>N</a:t>
            </a:r>
            <a:r>
              <a:rPr lang="sl-SI" altLang="sl-SI" sz="2000" baseline="-30000">
                <a:solidFill>
                  <a:srgbClr val="FF3300"/>
                </a:solidFill>
                <a:latin typeface="Arial" panose="020B0604020202020204" pitchFamily="34" charset="0"/>
                <a:cs typeface="Times New Roman" panose="02020603050405020304" pitchFamily="18" charset="0"/>
              </a:rPr>
              <a:t>A</a:t>
            </a:r>
            <a:r>
              <a:rPr lang="sl-SI" altLang="sl-SI" sz="2000" baseline="-25000">
                <a:solidFill>
                  <a:srgbClr val="FF3300"/>
                </a:solidFill>
                <a:latin typeface="Arial" panose="020B0604020202020204" pitchFamily="34" charset="0"/>
                <a:cs typeface="Times New Roman" panose="02020603050405020304" pitchFamily="18" charset="0"/>
              </a:rPr>
              <a:t> </a:t>
            </a:r>
            <a:r>
              <a:rPr lang="sl-SI" altLang="sl-SI" sz="2000">
                <a:solidFill>
                  <a:srgbClr val="FF3300"/>
                </a:solidFill>
                <a:latin typeface="Arial" panose="020B0604020202020204" pitchFamily="34" charset="0"/>
                <a:cs typeface="Times New Roman" panose="02020603050405020304" pitchFamily="18" charset="0"/>
              </a:rPr>
              <a:t>= 6.022 141 99×10</a:t>
            </a:r>
            <a:r>
              <a:rPr lang="sl-SI" altLang="sl-SI" sz="2000" baseline="30000">
                <a:solidFill>
                  <a:srgbClr val="FF3300"/>
                </a:solidFill>
                <a:latin typeface="Arial" panose="020B0604020202020204" pitchFamily="34" charset="0"/>
                <a:cs typeface="Times New Roman" panose="02020603050405020304" pitchFamily="18" charset="0"/>
              </a:rPr>
              <a:t>23</a:t>
            </a:r>
            <a:r>
              <a:rPr lang="sl-SI" altLang="sl-SI" sz="2000">
                <a:solidFill>
                  <a:srgbClr val="FF3300"/>
                </a:solidFill>
                <a:latin typeface="Arial" panose="020B0604020202020204" pitchFamily="34" charset="0"/>
                <a:cs typeface="Times New Roman" panose="02020603050405020304" pitchFamily="18" charset="0"/>
              </a:rPr>
              <a:t> /mol</a:t>
            </a:r>
            <a:r>
              <a:rPr lang="sl-SI" altLang="sl-SI" sz="2800" baseline="-25000">
                <a:solidFill>
                  <a:srgbClr val="FF3300"/>
                </a:solidFill>
                <a:latin typeface="Arial" panose="020B0604020202020204" pitchFamily="34" charset="0"/>
                <a:cs typeface="Times New Roman" panose="02020603050405020304" pitchFamily="18" charset="0"/>
              </a:rPr>
              <a:t> </a:t>
            </a:r>
          </a:p>
        </p:txBody>
      </p:sp>
      <p:sp>
        <p:nvSpPr>
          <p:cNvPr id="335879" name="Text Box 7"/>
          <p:cNvSpPr txBox="1">
            <a:spLocks noChangeArrowheads="1"/>
          </p:cNvSpPr>
          <p:nvPr/>
        </p:nvSpPr>
        <p:spPr bwMode="auto">
          <a:xfrm>
            <a:off x="1828800" y="5486400"/>
            <a:ext cx="59959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Trebuchet MS" panose="020B0603020202020204" pitchFamily="34" charset="0"/>
              </a:rPr>
              <a:t>realizacija mola = določanje </a:t>
            </a:r>
            <a:r>
              <a:rPr lang="sl-SI" altLang="sl-SI" i="1">
                <a:latin typeface="Trebuchet MS" panose="020B0603020202020204" pitchFamily="34" charset="0"/>
              </a:rPr>
              <a:t>N</a:t>
            </a:r>
            <a:r>
              <a:rPr lang="sl-SI" altLang="sl-SI" baseline="-25000">
                <a:latin typeface="Trebuchet MS" panose="020B0603020202020204" pitchFamily="34" charset="0"/>
              </a:rPr>
              <a:t>A</a:t>
            </a:r>
          </a:p>
        </p:txBody>
      </p:sp>
      <p:pic>
        <p:nvPicPr>
          <p:cNvPr id="186374"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387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5875"/>
                                        </p:tgtEl>
                                        <p:attrNameLst>
                                          <p:attrName>style.visibility</p:attrName>
                                        </p:attrNameLst>
                                      </p:cBhvr>
                                      <p:to>
                                        <p:strVal val="visible"/>
                                      </p:to>
                                    </p:set>
                                    <p:animEffect transition="in" filter="dissolve">
                                      <p:cBhvr>
                                        <p:cTn id="7" dur="500"/>
                                        <p:tgtEl>
                                          <p:spTgt spid="335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5878"/>
                                        </p:tgtEl>
                                        <p:attrNameLst>
                                          <p:attrName>style.visibility</p:attrName>
                                        </p:attrNameLst>
                                      </p:cBhvr>
                                      <p:to>
                                        <p:strVal val="visible"/>
                                      </p:to>
                                    </p:set>
                                    <p:animEffect transition="in" filter="dissolve">
                                      <p:cBhvr>
                                        <p:cTn id="12" dur="500"/>
                                        <p:tgtEl>
                                          <p:spTgt spid="3358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5879"/>
                                        </p:tgtEl>
                                        <p:attrNameLst>
                                          <p:attrName>style.visibility</p:attrName>
                                        </p:attrNameLst>
                                      </p:cBhvr>
                                      <p:to>
                                        <p:strVal val="visible"/>
                                      </p:to>
                                    </p:set>
                                    <p:animEffect transition="in" filter="wipe(up)">
                                      <p:cBhvr>
                                        <p:cTn id="17" dur="500"/>
                                        <p:tgtEl>
                                          <p:spTgt spid="335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8" grpId="0" autoUpdateAnimBg="0"/>
      <p:bldP spid="335879"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2195513" y="1785938"/>
            <a:ext cx="46958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defRPr/>
            </a:pPr>
            <a:r>
              <a:rPr lang="sl-SI" altLang="sl-SI" sz="2400" b="1" dirty="0">
                <a:solidFill>
                  <a:schemeClr val="accent6">
                    <a:lumMod val="75000"/>
                  </a:schemeClr>
                </a:solidFill>
                <a:cs typeface="Times New Roman" pitchFamily="18" charset="0"/>
              </a:rPr>
              <a:t>določanje Avogadrov</a:t>
            </a:r>
            <a:r>
              <a:rPr lang="sl-SI" altLang="sl-SI" sz="2400" b="1" dirty="0">
                <a:solidFill>
                  <a:schemeClr val="accent6">
                    <a:lumMod val="75000"/>
                  </a:schemeClr>
                </a:solidFill>
              </a:rPr>
              <a:t>ega</a:t>
            </a:r>
            <a:r>
              <a:rPr lang="sl-SI" altLang="sl-SI" sz="2400" b="1" dirty="0">
                <a:solidFill>
                  <a:schemeClr val="accent6">
                    <a:lumMod val="75000"/>
                  </a:schemeClr>
                </a:solidFill>
                <a:cs typeface="Times New Roman" pitchFamily="18" charset="0"/>
              </a:rPr>
              <a:t> števil</a:t>
            </a:r>
            <a:r>
              <a:rPr lang="sl-SI" altLang="sl-SI" sz="2400" b="1" dirty="0">
                <a:solidFill>
                  <a:schemeClr val="accent6">
                    <a:lumMod val="75000"/>
                  </a:schemeClr>
                </a:solidFill>
              </a:rPr>
              <a:t>a</a:t>
            </a:r>
            <a:endParaRPr lang="sl-SI" altLang="sl-SI" sz="2400" b="1" dirty="0">
              <a:solidFill>
                <a:schemeClr val="accent6">
                  <a:lumMod val="75000"/>
                </a:schemeClr>
              </a:solidFill>
              <a:cs typeface="Times New Roman" pitchFamily="18" charset="0"/>
            </a:endParaRPr>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76600"/>
            <a:ext cx="210185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124200"/>
            <a:ext cx="20304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1" name="Text Box 5"/>
          <p:cNvSpPr txBox="1">
            <a:spLocks noChangeArrowheads="1"/>
          </p:cNvSpPr>
          <p:nvPr/>
        </p:nvSpPr>
        <p:spPr bwMode="auto">
          <a:xfrm>
            <a:off x="520700" y="53340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800">
                <a:latin typeface="Arial" panose="020B0604020202020204" pitchFamily="34" charset="0"/>
              </a:rPr>
              <a:t>silicijeva krogla s premerom 10 cm</a:t>
            </a:r>
          </a:p>
        </p:txBody>
      </p:sp>
      <p:sp>
        <p:nvSpPr>
          <p:cNvPr id="188422" name="Text Box 6"/>
          <p:cNvSpPr txBox="1">
            <a:spLocks noChangeArrowheads="1"/>
          </p:cNvSpPr>
          <p:nvPr/>
        </p:nvSpPr>
        <p:spPr bwMode="auto">
          <a:xfrm>
            <a:off x="4343400" y="5638800"/>
            <a:ext cx="391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800">
                <a:latin typeface="Arial" panose="020B0604020202020204" pitchFamily="34" charset="0"/>
              </a:rPr>
              <a:t>silicijev monokristal ima zelo pravilno</a:t>
            </a:r>
          </a:p>
          <a:p>
            <a:pPr algn="ctr" eaLnBrk="1" hangingPunct="1">
              <a:spcBef>
                <a:spcPct val="0"/>
              </a:spcBef>
              <a:buFontTx/>
              <a:buNone/>
            </a:pPr>
            <a:r>
              <a:rPr lang="sl-SI" altLang="sl-SI" sz="1800">
                <a:latin typeface="Arial" panose="020B0604020202020204" pitchFamily="34" charset="0"/>
              </a:rPr>
              <a:t>kubično strukturo 8 atomov Si</a:t>
            </a:r>
          </a:p>
        </p:txBody>
      </p:sp>
      <p:pic>
        <p:nvPicPr>
          <p:cNvPr id="188423"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64293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5575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8" y="788988"/>
            <a:ext cx="11414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8" name="Text Box 4"/>
          <p:cNvSpPr txBox="1">
            <a:spLocks noChangeArrowheads="1"/>
          </p:cNvSpPr>
          <p:nvPr/>
        </p:nvSpPr>
        <p:spPr bwMode="auto">
          <a:xfrm>
            <a:off x="1981200" y="2209800"/>
            <a:ext cx="2216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1800">
                <a:latin typeface="Arial" panose="020B0604020202020204" pitchFamily="34" charset="0"/>
              </a:rPr>
              <a:t>prostornina krogle </a:t>
            </a:r>
            <a:r>
              <a:rPr lang="sl-SI" altLang="sl-SI" sz="1800" i="1">
                <a:latin typeface="Times New Roman" panose="02020603050405020304" pitchFamily="18" charset="0"/>
              </a:rPr>
              <a:t>V</a:t>
            </a:r>
          </a:p>
        </p:txBody>
      </p:sp>
      <p:graphicFrame>
        <p:nvGraphicFramePr>
          <p:cNvPr id="190469" name="Object 5"/>
          <p:cNvGraphicFramePr>
            <a:graphicFrameLocks noChangeAspect="1"/>
          </p:cNvGraphicFramePr>
          <p:nvPr/>
        </p:nvGraphicFramePr>
        <p:xfrm>
          <a:off x="1828800" y="3200400"/>
          <a:ext cx="1295400" cy="425450"/>
        </p:xfrm>
        <a:graphic>
          <a:graphicData uri="http://schemas.openxmlformats.org/presentationml/2006/ole">
            <mc:AlternateContent xmlns:mc="http://schemas.openxmlformats.org/markup-compatibility/2006">
              <mc:Choice xmlns:v="urn:schemas-microsoft-com:vml" Requires="v">
                <p:oleObj r:id="rId5" imgW="698500" imgH="228600" progId="Equation.3">
                  <p:embed/>
                </p:oleObj>
              </mc:Choice>
              <mc:Fallback>
                <p:oleObj r:id="rId5" imgW="698500" imgH="228600" progId="Equation.3">
                  <p:embed/>
                  <p:pic>
                    <p:nvPicPr>
                      <p:cNvPr id="19046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200400"/>
                        <a:ext cx="1295400" cy="425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0470" name="Object 6"/>
          <p:cNvGraphicFramePr>
            <a:graphicFrameLocks noChangeAspect="1"/>
          </p:cNvGraphicFramePr>
          <p:nvPr/>
        </p:nvGraphicFramePr>
        <p:xfrm>
          <a:off x="6477000" y="1752600"/>
          <a:ext cx="1295400" cy="817563"/>
        </p:xfrm>
        <a:graphic>
          <a:graphicData uri="http://schemas.openxmlformats.org/presentationml/2006/ole">
            <mc:AlternateContent xmlns:mc="http://schemas.openxmlformats.org/markup-compatibility/2006">
              <mc:Choice xmlns:v="urn:schemas-microsoft-com:vml" Requires="v">
                <p:oleObj r:id="rId7" imgW="622030" imgH="393529" progId="Equation.3">
                  <p:embed/>
                </p:oleObj>
              </mc:Choice>
              <mc:Fallback>
                <p:oleObj r:id="rId7" imgW="622030" imgH="393529" progId="Equation.3">
                  <p:embed/>
                  <p:pic>
                    <p:nvPicPr>
                      <p:cNvPr id="19047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752600"/>
                        <a:ext cx="1295400" cy="817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0471" name="Object 7"/>
          <p:cNvGraphicFramePr>
            <a:graphicFrameLocks noChangeAspect="1"/>
          </p:cNvGraphicFramePr>
          <p:nvPr/>
        </p:nvGraphicFramePr>
        <p:xfrm>
          <a:off x="685800" y="4572000"/>
          <a:ext cx="2535238" cy="1057275"/>
        </p:xfrm>
        <a:graphic>
          <a:graphicData uri="http://schemas.openxmlformats.org/presentationml/2006/ole">
            <mc:AlternateContent xmlns:mc="http://schemas.openxmlformats.org/markup-compatibility/2006">
              <mc:Choice xmlns:v="urn:schemas-microsoft-com:vml" Requires="v">
                <p:oleObj name="Equation" r:id="rId9" imgW="939392" imgH="393529" progId="Equation.3">
                  <p:embed/>
                </p:oleObj>
              </mc:Choice>
              <mc:Fallback>
                <p:oleObj name="Equation" r:id="rId9" imgW="939392" imgH="393529" progId="Equation.3">
                  <p:embed/>
                  <p:pic>
                    <p:nvPicPr>
                      <p:cNvPr id="19047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4572000"/>
                        <a:ext cx="2535238" cy="105727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0472" name="Text Box 8"/>
          <p:cNvSpPr txBox="1">
            <a:spLocks noChangeArrowheads="1"/>
          </p:cNvSpPr>
          <p:nvPr/>
        </p:nvSpPr>
        <p:spPr bwMode="auto">
          <a:xfrm>
            <a:off x="3352800" y="4495800"/>
            <a:ext cx="5791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i="1">
                <a:latin typeface="Trebuchet MS" panose="020B0603020202020204" pitchFamily="34" charset="0"/>
              </a:rPr>
              <a:t>M</a:t>
            </a:r>
            <a:r>
              <a:rPr lang="sl-SI" altLang="sl-SI" sz="1800" i="1" baseline="-25000">
                <a:latin typeface="Trebuchet MS" panose="020B0603020202020204" pitchFamily="34" charset="0"/>
              </a:rPr>
              <a:t>Si</a:t>
            </a:r>
            <a:r>
              <a:rPr lang="sl-SI" altLang="sl-SI" sz="1800">
                <a:latin typeface="Trebuchet MS" panose="020B0603020202020204" pitchFamily="34" charset="0"/>
              </a:rPr>
              <a:t> - molarna masa Si </a:t>
            </a:r>
          </a:p>
          <a:p>
            <a:pPr eaLnBrk="1" hangingPunct="1">
              <a:spcBef>
                <a:spcPct val="0"/>
              </a:spcBef>
              <a:buFontTx/>
              <a:buNone/>
            </a:pPr>
            <a:r>
              <a:rPr lang="sl-SI" altLang="sl-SI" sz="1800" i="1">
                <a:latin typeface="Trebuchet MS" panose="020B0603020202020204" pitchFamily="34" charset="0"/>
              </a:rPr>
              <a:t>V</a:t>
            </a:r>
            <a:r>
              <a:rPr lang="sl-SI" altLang="sl-SI" sz="1800">
                <a:latin typeface="Trebuchet MS" panose="020B0603020202020204" pitchFamily="34" charset="0"/>
              </a:rPr>
              <a:t> – prostornina krogle</a:t>
            </a:r>
          </a:p>
          <a:p>
            <a:pPr eaLnBrk="1" hangingPunct="1">
              <a:spcBef>
                <a:spcPct val="0"/>
              </a:spcBef>
              <a:buFontTx/>
              <a:buNone/>
            </a:pPr>
            <a:r>
              <a:rPr lang="sl-SI" altLang="sl-SI" sz="1800">
                <a:latin typeface="Trebuchet MS" panose="020B0603020202020204" pitchFamily="34" charset="0"/>
              </a:rPr>
              <a:t>m – masa krogle</a:t>
            </a:r>
          </a:p>
          <a:p>
            <a:pPr eaLnBrk="1" hangingPunct="1">
              <a:spcBef>
                <a:spcPct val="0"/>
              </a:spcBef>
              <a:buFontTx/>
              <a:buNone/>
            </a:pPr>
            <a:r>
              <a:rPr lang="sl-SI" altLang="sl-SI" sz="1800" i="1">
                <a:latin typeface="Trebuchet MS" panose="020B0603020202020204" pitchFamily="34" charset="0"/>
              </a:rPr>
              <a:t>N</a:t>
            </a:r>
            <a:r>
              <a:rPr lang="sl-SI" altLang="sl-SI" sz="1800" i="1" baseline="-25000">
                <a:latin typeface="Trebuchet MS" panose="020B0603020202020204" pitchFamily="34" charset="0"/>
              </a:rPr>
              <a:t>A</a:t>
            </a:r>
            <a:r>
              <a:rPr lang="sl-SI" altLang="sl-SI" sz="1800">
                <a:latin typeface="Trebuchet MS" panose="020B0603020202020204" pitchFamily="34" charset="0"/>
                <a:cs typeface="Times New Roman" panose="02020603050405020304" pitchFamily="18" charset="0"/>
              </a:rPr>
              <a:t> </a:t>
            </a:r>
            <a:r>
              <a:rPr lang="sl-SI" altLang="sl-SI" sz="1800">
                <a:latin typeface="Trebuchet MS" panose="020B0603020202020204" pitchFamily="34" charset="0"/>
              </a:rPr>
              <a:t>- Avogadrovego število</a:t>
            </a:r>
          </a:p>
          <a:p>
            <a:pPr eaLnBrk="1" hangingPunct="1">
              <a:spcBef>
                <a:spcPct val="0"/>
              </a:spcBef>
              <a:buFontTx/>
              <a:buNone/>
            </a:pPr>
            <a:r>
              <a:rPr lang="sl-SI" altLang="sl-SI" sz="1800" i="1">
                <a:latin typeface="Trebuchet MS" panose="020B0603020202020204" pitchFamily="34" charset="0"/>
              </a:rPr>
              <a:t>a</a:t>
            </a:r>
            <a:r>
              <a:rPr lang="sl-SI" altLang="sl-SI" sz="1800">
                <a:latin typeface="Trebuchet MS" panose="020B0603020202020204" pitchFamily="34" charset="0"/>
              </a:rPr>
              <a:t> - stranica kubičnega elementa</a:t>
            </a:r>
            <a:r>
              <a:rPr lang="sl-SI" altLang="sl-SI" sz="1800">
                <a:latin typeface="Trebuchet MS" panose="020B0603020202020204" pitchFamily="34" charset="0"/>
                <a:cs typeface="Times New Roman" panose="02020603050405020304" pitchFamily="18" charset="0"/>
              </a:rPr>
              <a:t> </a:t>
            </a:r>
            <a:r>
              <a:rPr lang="sl-SI" altLang="sl-SI" sz="1800">
                <a:latin typeface="Trebuchet MS" panose="020B0603020202020204" pitchFamily="34" charset="0"/>
              </a:rPr>
              <a:t>Si</a:t>
            </a:r>
          </a:p>
        </p:txBody>
      </p:sp>
      <p:pic>
        <p:nvPicPr>
          <p:cNvPr id="1904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562600"/>
            <a:ext cx="4429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4" name="Text Box 10"/>
          <p:cNvSpPr txBox="1">
            <a:spLocks noChangeArrowheads="1"/>
          </p:cNvSpPr>
          <p:nvPr/>
        </p:nvSpPr>
        <p:spPr bwMode="auto">
          <a:xfrm>
            <a:off x="3352800" y="3198813"/>
            <a:ext cx="5827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800">
                <a:latin typeface="Trebuchet MS" panose="020B0603020202020204" pitchFamily="34" charset="0"/>
              </a:rPr>
              <a:t>masa krogle = masa enega Si atoma × število Si atomov</a:t>
            </a:r>
          </a:p>
        </p:txBody>
      </p:sp>
      <p:pic>
        <p:nvPicPr>
          <p:cNvPr id="190475" name="Picture 5" descr="LMK-logo-clr-0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6" name="Picture 7" descr="UL_logo-0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473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p:cNvSpPr/>
          <p:nvPr/>
        </p:nvSpPr>
        <p:spPr>
          <a:xfrm>
            <a:off x="-107950" y="836613"/>
            <a:ext cx="9432925" cy="6121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6947" y="188640"/>
            <a:ext cx="6799262" cy="612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jeZBesedilom 4"/>
          <p:cNvSpPr txBox="1"/>
          <p:nvPr/>
        </p:nvSpPr>
        <p:spPr>
          <a:xfrm>
            <a:off x="250825" y="1558925"/>
            <a:ext cx="2201863" cy="5232400"/>
          </a:xfrm>
          <a:prstGeom prst="rect">
            <a:avLst/>
          </a:prstGeom>
          <a:noFill/>
        </p:spPr>
        <p:txBody>
          <a:bodyPr>
            <a:spAutoFit/>
          </a:bodyPr>
          <a:lstStyle/>
          <a:p>
            <a:pPr>
              <a:defRPr/>
            </a:pPr>
            <a:r>
              <a:rPr lang="sl-SI" sz="2000" b="1" dirty="0">
                <a:latin typeface="Cambria" panose="02040503050406030204" pitchFamily="18" charset="0"/>
              </a:rPr>
              <a:t>Realizacije osnovnih enot</a:t>
            </a:r>
          </a:p>
          <a:p>
            <a:pPr>
              <a:defRPr/>
            </a:pPr>
            <a:endParaRPr lang="sl-SI" sz="1200" dirty="0">
              <a:latin typeface="Cambria" panose="02040503050406030204" pitchFamily="18" charset="0"/>
            </a:endParaRPr>
          </a:p>
          <a:p>
            <a:pPr>
              <a:defRPr/>
            </a:pPr>
            <a:endParaRPr lang="sl-SI" sz="1200" dirty="0">
              <a:latin typeface="Cambria" panose="02040503050406030204" pitchFamily="18" charset="0"/>
            </a:endParaRPr>
          </a:p>
          <a:p>
            <a:pPr>
              <a:defRPr/>
            </a:pPr>
            <a:endParaRPr lang="sl-SI" sz="1200" dirty="0">
              <a:latin typeface="Cambria" panose="02040503050406030204" pitchFamily="18" charset="0"/>
            </a:endParaRPr>
          </a:p>
          <a:p>
            <a:pPr>
              <a:defRPr/>
            </a:pPr>
            <a:r>
              <a:rPr lang="sl-SI" sz="1200" dirty="0">
                <a:latin typeface="Cambria" panose="02040503050406030204" pitchFamily="18" charset="0"/>
              </a:rPr>
              <a:t>Sodobna metrologija temelji na </a:t>
            </a:r>
            <a:r>
              <a:rPr lang="sl-SI" sz="1200" b="1" dirty="0">
                <a:latin typeface="Cambria" panose="02040503050406030204" pitchFamily="18" charset="0"/>
              </a:rPr>
              <a:t>fizikalnih konstantah</a:t>
            </a:r>
          </a:p>
          <a:p>
            <a:pPr>
              <a:defRPr/>
            </a:pPr>
            <a:endParaRPr lang="sl-SI" sz="1200" dirty="0">
              <a:latin typeface="Cambria" panose="02040503050406030204" pitchFamily="18" charset="0"/>
            </a:endParaRPr>
          </a:p>
          <a:p>
            <a:pPr>
              <a:defRPr/>
            </a:pPr>
            <a:r>
              <a:rPr lang="sl-SI" sz="1200" dirty="0">
                <a:latin typeface="Cambria" panose="02040503050406030204" pitchFamily="18" charset="0"/>
              </a:rPr>
              <a:t>S puščicami so prikazane povezave med realizacijami posameznih enot in navezave fizikalnih enot na fizikalne konstante. </a:t>
            </a:r>
          </a:p>
          <a:p>
            <a:pPr>
              <a:defRPr/>
            </a:pPr>
            <a:endParaRPr lang="sl-SI" sz="1200" dirty="0">
              <a:latin typeface="Cambria" panose="02040503050406030204" pitchFamily="18" charset="0"/>
            </a:endParaRPr>
          </a:p>
          <a:p>
            <a:pPr>
              <a:defRPr/>
            </a:pPr>
            <a:r>
              <a:rPr lang="sl-SI" sz="1200" dirty="0">
                <a:latin typeface="Cambria" panose="02040503050406030204" pitchFamily="18" charset="0"/>
              </a:rPr>
              <a:t>Rdeče je označena  vrednost njihovih negotovosti (2004).</a:t>
            </a: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r>
              <a:rPr lang="sl-SI" sz="1050" dirty="0" err="1">
                <a:latin typeface="Cambria" panose="02040503050406030204" pitchFamily="18" charset="0"/>
              </a:rPr>
              <a:t>T.J</a:t>
            </a:r>
            <a:r>
              <a:rPr lang="sl-SI" sz="1050" dirty="0">
                <a:latin typeface="Cambria" panose="02040503050406030204" pitchFamily="18" charset="0"/>
              </a:rPr>
              <a:t> Quinn, Base </a:t>
            </a:r>
            <a:r>
              <a:rPr lang="sl-SI" sz="1050" dirty="0" err="1">
                <a:latin typeface="Cambria" panose="02040503050406030204" pitchFamily="18" charset="0"/>
              </a:rPr>
              <a:t>units</a:t>
            </a:r>
            <a:r>
              <a:rPr lang="sl-SI" sz="1050" dirty="0">
                <a:latin typeface="Cambria" panose="02040503050406030204" pitchFamily="18" charset="0"/>
              </a:rPr>
              <a:t> </a:t>
            </a:r>
            <a:r>
              <a:rPr lang="sl-SI" sz="1050" dirty="0" err="1">
                <a:latin typeface="Cambria" panose="02040503050406030204" pitchFamily="18" charset="0"/>
              </a:rPr>
              <a:t>of</a:t>
            </a:r>
            <a:r>
              <a:rPr lang="sl-SI" sz="1050" dirty="0">
                <a:latin typeface="Cambria" panose="02040503050406030204" pitchFamily="18" charset="0"/>
              </a:rPr>
              <a:t> </a:t>
            </a:r>
            <a:r>
              <a:rPr lang="sl-SI" sz="1050" dirty="0" err="1">
                <a:latin typeface="Cambria" panose="02040503050406030204" pitchFamily="18" charset="0"/>
              </a:rPr>
              <a:t>the</a:t>
            </a:r>
            <a:r>
              <a:rPr lang="sl-SI" sz="1050" dirty="0">
                <a:latin typeface="Cambria" panose="02040503050406030204" pitchFamily="18" charset="0"/>
              </a:rPr>
              <a:t> </a:t>
            </a:r>
            <a:r>
              <a:rPr lang="sl-SI" sz="1050" dirty="0" err="1">
                <a:latin typeface="Cambria" panose="02040503050406030204" pitchFamily="18" charset="0"/>
              </a:rPr>
              <a:t>Système</a:t>
            </a:r>
            <a:r>
              <a:rPr lang="sl-SI" sz="1050" dirty="0">
                <a:latin typeface="Cambria" panose="02040503050406030204" pitchFamily="18" charset="0"/>
              </a:rPr>
              <a:t> </a:t>
            </a:r>
            <a:r>
              <a:rPr lang="sl-SI" sz="1050" dirty="0" err="1">
                <a:latin typeface="Cambria" panose="02040503050406030204" pitchFamily="18" charset="0"/>
              </a:rPr>
              <a:t>international</a:t>
            </a:r>
            <a:r>
              <a:rPr lang="sl-SI" sz="1050" dirty="0">
                <a:latin typeface="Cambria" panose="02040503050406030204" pitchFamily="18" charset="0"/>
              </a:rPr>
              <a:t> d'</a:t>
            </a:r>
            <a:r>
              <a:rPr lang="sl-SI" sz="1050" dirty="0" err="1">
                <a:latin typeface="Cambria" panose="02040503050406030204" pitchFamily="18" charset="0"/>
              </a:rPr>
              <a:t>unités</a:t>
            </a:r>
            <a:r>
              <a:rPr lang="sl-SI" sz="1050" dirty="0">
                <a:latin typeface="Cambria" panose="02040503050406030204" pitchFamily="18" charset="0"/>
              </a:rPr>
              <a:t>, </a:t>
            </a:r>
            <a:r>
              <a:rPr lang="sl-SI" sz="1050" dirty="0" err="1">
                <a:latin typeface="Cambria" panose="02040503050406030204" pitchFamily="18" charset="0"/>
              </a:rPr>
              <a:t>their</a:t>
            </a:r>
            <a:r>
              <a:rPr lang="sl-SI" sz="1050" dirty="0">
                <a:latin typeface="Cambria" panose="02040503050406030204" pitchFamily="18" charset="0"/>
              </a:rPr>
              <a:t> </a:t>
            </a:r>
            <a:r>
              <a:rPr lang="sl-SI" sz="1050" dirty="0" err="1">
                <a:latin typeface="Cambria" panose="02040503050406030204" pitchFamily="18" charset="0"/>
              </a:rPr>
              <a:t>accuracy</a:t>
            </a:r>
            <a:r>
              <a:rPr lang="sl-SI" sz="1050" dirty="0">
                <a:latin typeface="Cambria" panose="02040503050406030204" pitchFamily="18" charset="0"/>
              </a:rPr>
              <a:t>, </a:t>
            </a:r>
            <a:r>
              <a:rPr lang="sl-SI" sz="1050" dirty="0" err="1">
                <a:latin typeface="Cambria" panose="02040503050406030204" pitchFamily="18" charset="0"/>
              </a:rPr>
              <a:t>disseminationand</a:t>
            </a:r>
            <a:r>
              <a:rPr lang="sl-SI" sz="1050" dirty="0">
                <a:latin typeface="Cambria" panose="02040503050406030204" pitchFamily="18" charset="0"/>
              </a:rPr>
              <a:t> </a:t>
            </a:r>
            <a:r>
              <a:rPr lang="sl-SI" sz="1050" dirty="0" err="1">
                <a:latin typeface="Cambria" panose="02040503050406030204" pitchFamily="18" charset="0"/>
              </a:rPr>
              <a:t>international</a:t>
            </a:r>
            <a:r>
              <a:rPr lang="sl-SI" sz="1050" dirty="0">
                <a:latin typeface="Cambria" panose="02040503050406030204" pitchFamily="18" charset="0"/>
              </a:rPr>
              <a:t> </a:t>
            </a:r>
            <a:r>
              <a:rPr lang="sl-SI" sz="1050" dirty="0" err="1">
                <a:latin typeface="Cambria" panose="02040503050406030204" pitchFamily="18" charset="0"/>
              </a:rPr>
              <a:t>traceability</a:t>
            </a:r>
            <a:r>
              <a:rPr lang="sl-SI" sz="1050" dirty="0">
                <a:latin typeface="Cambria" panose="02040503050406030204" pitchFamily="18" charset="0"/>
              </a:rPr>
              <a:t>, </a:t>
            </a:r>
            <a:r>
              <a:rPr lang="sl-SI" sz="1050" dirty="0" err="1">
                <a:latin typeface="Cambria" panose="02040503050406030204" pitchFamily="18" charset="0"/>
              </a:rPr>
              <a:t>Metrologia</a:t>
            </a:r>
            <a:r>
              <a:rPr lang="sl-SI" sz="1050" dirty="0">
                <a:latin typeface="Cambria" panose="02040503050406030204" pitchFamily="18" charset="0"/>
              </a:rPr>
              <a:t>, 1995, 31, 515-527 </a:t>
            </a:r>
          </a:p>
        </p:txBody>
      </p:sp>
      <p:sp>
        <p:nvSpPr>
          <p:cNvPr id="2" name="Elipsa 1"/>
          <p:cNvSpPr/>
          <p:nvPr/>
        </p:nvSpPr>
        <p:spPr>
          <a:xfrm>
            <a:off x="5734050" y="2176463"/>
            <a:ext cx="722313" cy="358775"/>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7" name="Elipsa 6"/>
          <p:cNvSpPr/>
          <p:nvPr/>
        </p:nvSpPr>
        <p:spPr>
          <a:xfrm>
            <a:off x="6732588" y="2852738"/>
            <a:ext cx="720725"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8" name="Elipsa 7"/>
          <p:cNvSpPr/>
          <p:nvPr/>
        </p:nvSpPr>
        <p:spPr>
          <a:xfrm>
            <a:off x="6732588" y="4076700"/>
            <a:ext cx="720725" cy="360363"/>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9" name="Elipsa 8"/>
          <p:cNvSpPr/>
          <p:nvPr/>
        </p:nvSpPr>
        <p:spPr>
          <a:xfrm>
            <a:off x="6094413" y="4652963"/>
            <a:ext cx="722312"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0" name="Elipsa 9"/>
          <p:cNvSpPr/>
          <p:nvPr/>
        </p:nvSpPr>
        <p:spPr>
          <a:xfrm>
            <a:off x="4356100" y="4652963"/>
            <a:ext cx="722313"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1" name="Elipsa 10"/>
          <p:cNvSpPr/>
          <p:nvPr/>
        </p:nvSpPr>
        <p:spPr>
          <a:xfrm>
            <a:off x="3859213" y="3716338"/>
            <a:ext cx="720725"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2" name="Elipsa 11"/>
          <p:cNvSpPr/>
          <p:nvPr/>
        </p:nvSpPr>
        <p:spPr>
          <a:xfrm>
            <a:off x="4391025" y="2535238"/>
            <a:ext cx="722313"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433638" y="2014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192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492375"/>
            <a:ext cx="4876800" cy="32321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6" name="Rectangle 4"/>
          <p:cNvSpPr>
            <a:spLocks noChangeArrowheads="1"/>
          </p:cNvSpPr>
          <p:nvPr/>
        </p:nvSpPr>
        <p:spPr bwMode="auto">
          <a:xfrm>
            <a:off x="971550" y="1196975"/>
            <a:ext cx="701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latin typeface="Trebuchet MS" panose="020B0603020202020204" pitchFamily="34" charset="0"/>
                <a:cs typeface="Arial" panose="020B0604020202020204" pitchFamily="34" charset="0"/>
              </a:rPr>
              <a:t>Izboljševanje relativne negotovosti določevanja Avogadrovega števila N</a:t>
            </a:r>
            <a:r>
              <a:rPr lang="sl-SI" altLang="sl-SI" sz="1500" baseline="-30000">
                <a:latin typeface="Trebuchet MS" panose="020B0603020202020204" pitchFamily="34" charset="0"/>
                <a:cs typeface="Arial" panose="020B0604020202020204" pitchFamily="34" charset="0"/>
              </a:rPr>
              <a:t>A</a:t>
            </a:r>
            <a:r>
              <a:rPr lang="sl-SI" altLang="sl-SI" sz="1500">
                <a:latin typeface="Trebuchet MS" panose="020B0603020202020204" pitchFamily="34" charset="0"/>
                <a:cs typeface="Arial" panose="020B0604020202020204" pitchFamily="34" charset="0"/>
              </a:rPr>
              <a:t> v odvisnosti od leta. Pripisane so osnovne metode določevanja N</a:t>
            </a:r>
            <a:r>
              <a:rPr lang="sl-SI" altLang="sl-SI" sz="1500" baseline="-30000">
                <a:latin typeface="Trebuchet MS" panose="020B0603020202020204" pitchFamily="34" charset="0"/>
                <a:cs typeface="Arial" panose="020B0604020202020204" pitchFamily="34" charset="0"/>
              </a:rPr>
              <a:t>A</a:t>
            </a:r>
            <a:r>
              <a:rPr lang="sl-SI" altLang="sl-SI" sz="1500">
                <a:latin typeface="Trebuchet MS" panose="020B0603020202020204" pitchFamily="34" charset="0"/>
                <a:cs typeface="Arial" panose="020B0604020202020204" pitchFamily="34" charset="0"/>
              </a:rPr>
              <a:t> od prve, ki jo je izvedel Loschmidt, razmerja med Faradayevo konstanto in osnovnim nabojem do novejših poskusov s silicijevo kroglo in vatno tehtnico </a:t>
            </a:r>
            <a:endParaRPr lang="sl-SI" altLang="sl-SI">
              <a:latin typeface="Trebuchet MS" panose="020B0603020202020204" pitchFamily="34" charset="0"/>
            </a:endParaRPr>
          </a:p>
        </p:txBody>
      </p:sp>
      <p:pic>
        <p:nvPicPr>
          <p:cNvPr id="192517"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7951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609600" y="1219200"/>
            <a:ext cx="2514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a:effectLst>
                  <a:outerShdw blurRad="38100" dist="38100" dir="2700000" algn="tl">
                    <a:srgbClr val="FFFFFF"/>
                  </a:outerShdw>
                </a:effectLst>
                <a:latin typeface="Arial" charset="0"/>
                <a:cs typeface="Arial" charset="0"/>
              </a:rPr>
              <a:t>Referenčni material</a:t>
            </a:r>
            <a:r>
              <a:rPr lang="sl-SI" altLang="sl-SI" sz="1900">
                <a:effectLst>
                  <a:outerShdw blurRad="38100" dist="38100" dir="2700000" algn="tl">
                    <a:srgbClr val="FFFFFF"/>
                  </a:outerShdw>
                </a:effectLst>
                <a:latin typeface="Times New Roman" pitchFamily="18" charset="0"/>
              </a:rPr>
              <a:t> </a:t>
            </a:r>
            <a:endParaRPr lang="sl-SI" altLang="sl-SI" sz="4000">
              <a:effectLst>
                <a:outerShdw blurRad="38100" dist="38100" dir="2700000" algn="tl">
                  <a:srgbClr val="FFFFFF"/>
                </a:outerShdw>
              </a:effectLst>
              <a:latin typeface="Times New Roman" pitchFamily="18" charset="0"/>
            </a:endParaRPr>
          </a:p>
        </p:txBody>
      </p:sp>
      <p:sp>
        <p:nvSpPr>
          <p:cNvPr id="344067" name="Rectangle 3"/>
          <p:cNvSpPr>
            <a:spLocks noChangeArrowheads="1"/>
          </p:cNvSpPr>
          <p:nvPr/>
        </p:nvSpPr>
        <p:spPr bwMode="auto">
          <a:xfrm>
            <a:off x="609600" y="3857625"/>
            <a:ext cx="4724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a:effectLst>
                  <a:outerShdw blurRad="38100" dist="38100" dir="2700000" algn="tl">
                    <a:srgbClr val="FFFFFF"/>
                  </a:outerShdw>
                </a:effectLst>
                <a:latin typeface="Arial" charset="0"/>
                <a:cs typeface="Arial" charset="0"/>
              </a:rPr>
              <a:t>Certificirani referenčni material</a:t>
            </a:r>
            <a:r>
              <a:rPr lang="sl-SI" altLang="sl-SI" sz="1100">
                <a:latin typeface="Times New Roman" pitchFamily="18" charset="0"/>
              </a:rPr>
              <a:t> </a:t>
            </a:r>
            <a:endParaRPr lang="sl-SI" altLang="sl-SI" sz="2400">
              <a:latin typeface="Times New Roman" pitchFamily="18" charset="0"/>
            </a:endParaRPr>
          </a:p>
        </p:txBody>
      </p:sp>
      <p:sp>
        <p:nvSpPr>
          <p:cNvPr id="194564" name="Rectangle 4"/>
          <p:cNvSpPr>
            <a:spLocks noChangeArrowheads="1"/>
          </p:cNvSpPr>
          <p:nvPr/>
        </p:nvSpPr>
        <p:spPr bwMode="auto">
          <a:xfrm>
            <a:off x="990600" y="1600200"/>
            <a:ext cx="67056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latin typeface="Trebuchet MS" panose="020B0603020202020204" pitchFamily="34" charset="0"/>
                <a:cs typeface="Arial" panose="020B0604020202020204" pitchFamily="34" charset="0"/>
              </a:rPr>
              <a:t>Referenčni material (RM) je definiran kot material ali snov, ki je dovolj homogena in katere ena ali več lastnosti je dovolj dobro ugotovljenih, da se lahko uporablja za umerjanje naprave, ocenjevanje merilne metode ali za pripisovanje vrednosti materialom [</a:t>
            </a:r>
            <a:r>
              <a:rPr lang="sl-SI" altLang="sl-SI" sz="1500">
                <a:latin typeface="Trebuchet MS" panose="020B0603020202020204" pitchFamily="34" charset="0"/>
              </a:rPr>
              <a:t>VIM</a:t>
            </a:r>
            <a:r>
              <a:rPr lang="sl-SI" altLang="sl-SI" sz="1500">
                <a:latin typeface="Trebuchet MS" panose="020B0603020202020204" pitchFamily="34" charset="0"/>
                <a:cs typeface="Arial" panose="020B0604020202020204" pitchFamily="34" charset="0"/>
              </a:rPr>
              <a:t>]. Referenčni material je lahko v obliki čistega plina, kapljevine ali trdne snovi, lahko pa je tudi mešanice vseh. </a:t>
            </a:r>
            <a:endParaRPr lang="sl-SI" altLang="sl-SI">
              <a:latin typeface="Trebuchet MS" panose="020B0603020202020204" pitchFamily="34" charset="0"/>
            </a:endParaRPr>
          </a:p>
        </p:txBody>
      </p:sp>
      <p:sp>
        <p:nvSpPr>
          <p:cNvPr id="194565" name="Rectangle 5"/>
          <p:cNvSpPr>
            <a:spLocks noChangeArrowheads="1"/>
          </p:cNvSpPr>
          <p:nvPr/>
        </p:nvSpPr>
        <p:spPr bwMode="auto">
          <a:xfrm>
            <a:off x="1066800" y="4314825"/>
            <a:ext cx="6477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latin typeface="Trebuchet MS" panose="020B0603020202020204" pitchFamily="34" charset="0"/>
                <a:cs typeface="Arial" panose="020B0604020202020204" pitchFamily="34" charset="0"/>
              </a:rPr>
              <a:t>Certificirani referenčni material (CRM) je definiran kot RM s priloženim certifikatom, katerega ena ali več vrednosti določene lastnosti je certificiranih s postopkom, ki vzpostavlja sledljivost do točne realizacije enote, v kateri so vrednosti te lastnosti izražene, in pri kateri vsako certificirano vrednost spremlja negotovost z navedeno stopnjo zaupanja [</a:t>
            </a:r>
            <a:r>
              <a:rPr lang="sl-SI" altLang="sl-SI" sz="1500">
                <a:latin typeface="Trebuchet MS" panose="020B0603020202020204" pitchFamily="34" charset="0"/>
              </a:rPr>
              <a:t>VIM</a:t>
            </a:r>
            <a:r>
              <a:rPr lang="sl-SI" altLang="sl-SI" sz="1500">
                <a:latin typeface="Trebuchet MS" panose="020B0603020202020204" pitchFamily="34" charset="0"/>
                <a:cs typeface="Arial" panose="020B0604020202020204" pitchFamily="34" charset="0"/>
              </a:rPr>
              <a:t>].</a:t>
            </a:r>
            <a:r>
              <a:rPr lang="sl-SI" altLang="sl-SI" sz="1100">
                <a:latin typeface="Trebuchet MS" panose="020B0603020202020204" pitchFamily="34" charset="0"/>
                <a:cs typeface="Arial" panose="020B0604020202020204" pitchFamily="34" charset="0"/>
              </a:rPr>
              <a:t> </a:t>
            </a:r>
            <a:endParaRPr lang="sl-SI" altLang="sl-SI" sz="2400">
              <a:latin typeface="Trebuchet MS" panose="020B0603020202020204" pitchFamily="34" charset="0"/>
            </a:endParaRPr>
          </a:p>
        </p:txBody>
      </p:sp>
      <p:sp>
        <p:nvSpPr>
          <p:cNvPr id="194566" name="Text Box 6"/>
          <p:cNvSpPr txBox="1">
            <a:spLocks noChangeArrowheads="1"/>
          </p:cNvSpPr>
          <p:nvPr/>
        </p:nvSpPr>
        <p:spPr bwMode="auto">
          <a:xfrm>
            <a:off x="3657600" y="5610225"/>
            <a:ext cx="4876800" cy="9429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Arial" panose="020B0604020202020204" pitchFamily="34" charset="0"/>
                <a:cs typeface="Arial" panose="020B0604020202020204" pitchFamily="34" charset="0"/>
              </a:rPr>
              <a:t>CRM </a:t>
            </a:r>
            <a:r>
              <a:rPr lang="sl-SI" altLang="sl-SI" sz="1400">
                <a:latin typeface="Arial" panose="020B0604020202020204" pitchFamily="34" charset="0"/>
              </a:rPr>
              <a:t>: </a:t>
            </a:r>
            <a:r>
              <a:rPr lang="sl-SI" altLang="sl-SI" sz="1400">
                <a:latin typeface="Arial" panose="020B0604020202020204" pitchFamily="34" charset="0"/>
                <a:cs typeface="Arial" panose="020B0604020202020204" pitchFamily="34" charset="0"/>
              </a:rPr>
              <a:t>trojna točka vode v termometriji (CRM je v tem primeru čista voda v stekleni celici), prepustni filter (CRM je steklo z znano optično gostoto), objektno stekelce mikroskopa (CRM so kroglice enake zrnatosti) itd.</a:t>
            </a:r>
            <a:r>
              <a:rPr lang="sl-SI" altLang="sl-SI" sz="1400">
                <a:latin typeface="Times New Roman" panose="02020603050405020304" pitchFamily="18" charset="0"/>
              </a:rPr>
              <a:t> </a:t>
            </a:r>
          </a:p>
        </p:txBody>
      </p:sp>
      <p:sp>
        <p:nvSpPr>
          <p:cNvPr id="194567" name="Text Box 7"/>
          <p:cNvSpPr txBox="1">
            <a:spLocks noChangeArrowheads="1"/>
          </p:cNvSpPr>
          <p:nvPr/>
        </p:nvSpPr>
        <p:spPr bwMode="auto">
          <a:xfrm>
            <a:off x="3581400" y="2895600"/>
            <a:ext cx="5410200" cy="5175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400">
                <a:latin typeface="Arial" panose="020B0604020202020204" pitchFamily="34" charset="0"/>
                <a:cs typeface="Arial" panose="020B0604020202020204" pitchFamily="34" charset="0"/>
              </a:rPr>
              <a:t>RM: raztopine, ki se uporabljajo za umerjaje v kemični analizi, voda za umerjanje viskozmetrov itd. </a:t>
            </a:r>
          </a:p>
        </p:txBody>
      </p:sp>
      <p:pic>
        <p:nvPicPr>
          <p:cNvPr id="194568"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5602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2886075" y="1257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346115" name="Rectangle 3"/>
          <p:cNvSpPr>
            <a:spLocks noChangeArrowheads="1"/>
          </p:cNvSpPr>
          <p:nvPr/>
        </p:nvSpPr>
        <p:spPr bwMode="auto">
          <a:xfrm>
            <a:off x="468313" y="3141663"/>
            <a:ext cx="165576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1900" b="1">
                <a:effectLst>
                  <a:outerShdw blurRad="38100" dist="38100" dir="2700000" algn="tl">
                    <a:srgbClr val="FFFFFF"/>
                  </a:outerShdw>
                </a:effectLst>
                <a:latin typeface="Arial" charset="0"/>
                <a:cs typeface="Arial" charset="0"/>
              </a:rPr>
              <a:t>Sledljivost meritev v kemiji</a:t>
            </a:r>
            <a:r>
              <a:rPr lang="sl-SI" altLang="sl-SI" sz="1100">
                <a:latin typeface="Arial" charset="0"/>
                <a:cs typeface="Arial" charset="0"/>
              </a:rPr>
              <a:t> </a:t>
            </a:r>
            <a:endParaRPr lang="sl-SI" altLang="sl-SI" sz="2400">
              <a:latin typeface="Times New Roman" pitchFamily="18" charset="0"/>
            </a:endParaRPr>
          </a:p>
        </p:txBody>
      </p:sp>
      <p:pic>
        <p:nvPicPr>
          <p:cNvPr id="196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1844675"/>
            <a:ext cx="2808288"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3"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23610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914400" y="1341438"/>
            <a:ext cx="8229600" cy="1143000"/>
          </a:xfrm>
        </p:spPr>
        <p:txBody>
          <a:bodyPr/>
          <a:lstStyle/>
          <a:p>
            <a:pPr eaLnBrk="1" hangingPunct="1"/>
            <a:r>
              <a:rPr lang="sl-SI" altLang="sl-SI"/>
              <a:t>SI enota za svetilnost</a:t>
            </a:r>
          </a:p>
        </p:txBody>
      </p:sp>
      <p:sp>
        <p:nvSpPr>
          <p:cNvPr id="198659" name="Rectangle 3"/>
          <p:cNvSpPr>
            <a:spLocks noChangeArrowheads="1"/>
          </p:cNvSpPr>
          <p:nvPr/>
        </p:nvSpPr>
        <p:spPr bwMode="auto">
          <a:xfrm>
            <a:off x="4095750" y="281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198660" name="Object 4"/>
          <p:cNvGraphicFramePr>
            <a:graphicFrameLocks noChangeAspect="1"/>
          </p:cNvGraphicFramePr>
          <p:nvPr/>
        </p:nvGraphicFramePr>
        <p:xfrm>
          <a:off x="3419475" y="2362200"/>
          <a:ext cx="1944688" cy="2290763"/>
        </p:xfrm>
        <a:graphic>
          <a:graphicData uri="http://schemas.openxmlformats.org/presentationml/2006/ole">
            <mc:AlternateContent xmlns:mc="http://schemas.openxmlformats.org/markup-compatibility/2006">
              <mc:Choice xmlns:v="urn:schemas-microsoft-com:vml" Requires="v">
                <p:oleObj r:id="rId3" imgW="3514286" imgH="4695238" progId="MSPhotoEd.3">
                  <p:embed/>
                </p:oleObj>
              </mc:Choice>
              <mc:Fallback>
                <p:oleObj r:id="rId3" imgW="3514286" imgH="4695238" progId="MSPhotoEd.3">
                  <p:embed/>
                  <p:pic>
                    <p:nvPicPr>
                      <p:cNvPr id="19866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362200"/>
                        <a:ext cx="194468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8661" name="Text Box 5"/>
          <p:cNvSpPr txBox="1">
            <a:spLocks noChangeArrowheads="1"/>
          </p:cNvSpPr>
          <p:nvPr/>
        </p:nvSpPr>
        <p:spPr bwMode="auto">
          <a:xfrm>
            <a:off x="3276600" y="2362200"/>
            <a:ext cx="2266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4400" b="1">
                <a:solidFill>
                  <a:schemeClr val="bg1"/>
                </a:solidFill>
                <a:latin typeface="Arial" panose="020B0604020202020204" pitchFamily="34" charset="0"/>
              </a:rPr>
              <a:t>kandela</a:t>
            </a:r>
          </a:p>
        </p:txBody>
      </p:sp>
      <p:pic>
        <p:nvPicPr>
          <p:cNvPr id="198662" name="Picture 5" descr="LMK-logo-clr-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7" descr="UL_logo-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3103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8200" y="1066800"/>
            <a:ext cx="7086600"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119188"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66888"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414588" indent="-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3062288"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5194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9766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44338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891088"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a:latin typeface="Times New Roman" panose="02020603050405020304" pitchFamily="18" charset="0"/>
                <a:cs typeface="Times New Roman" panose="02020603050405020304" pitchFamily="18" charset="0"/>
              </a:rPr>
              <a:t>Kandela (cd) je svetilnost vira sevanja, ki v določeno smer oddaja monokromatsko sevanje s frekvenco 540 THz in ima v tej smeri energijsko jakost sevanja 1/683 vatov na steradian.</a:t>
            </a:r>
            <a:r>
              <a:rPr lang="sl-SI" altLang="sl-SI" i="1">
                <a:latin typeface="Times New Roman" panose="02020603050405020304" pitchFamily="18" charset="0"/>
                <a:cs typeface="Times New Roman" panose="02020603050405020304" pitchFamily="18" charset="0"/>
              </a:rPr>
              <a:t> </a:t>
            </a:r>
            <a:endParaRPr lang="sl-SI" altLang="sl-SI">
              <a:latin typeface="Times New Roman" panose="02020603050405020304" pitchFamily="18" charset="0"/>
            </a:endParaRPr>
          </a:p>
          <a:p>
            <a:pPr eaLnBrk="1" hangingPunct="1">
              <a:spcBef>
                <a:spcPct val="0"/>
              </a:spcBef>
              <a:buFontTx/>
              <a:buNone/>
            </a:pPr>
            <a:endParaRPr lang="sl-SI" altLang="sl-SI">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endParaRPr lang="sl-SI" altLang="sl-SI" sz="2400">
              <a:latin typeface="Times New Roman" panose="02020603050405020304" pitchFamily="18" charset="0"/>
            </a:endParaRPr>
          </a:p>
          <a:p>
            <a:pPr eaLnBrk="1" hangingPunct="1">
              <a:spcBef>
                <a:spcPct val="0"/>
              </a:spcBef>
              <a:buFontTx/>
              <a:buNone/>
            </a:pPr>
            <a:r>
              <a:rPr lang="sl-SI" altLang="sl-SI" sz="1800">
                <a:latin typeface="Arial Narrow" panose="020B0606020202030204" pitchFamily="34" charset="0"/>
                <a:cs typeface="Times New Roman" panose="02020603050405020304" pitchFamily="18" charset="0"/>
              </a:rPr>
              <a:t>Ta definicija je bila sprejeta leta 19</a:t>
            </a:r>
            <a:r>
              <a:rPr lang="sl-SI" altLang="sl-SI" sz="1800">
                <a:latin typeface="Arial Narrow" panose="020B0606020202030204" pitchFamily="34" charset="0"/>
              </a:rPr>
              <a:t>7</a:t>
            </a:r>
            <a:r>
              <a:rPr lang="sl-SI" altLang="sl-SI" sz="1800">
                <a:latin typeface="Arial Narrow" panose="020B0606020202030204" pitchFamily="34" charset="0"/>
                <a:cs typeface="Times New Roman" panose="02020603050405020304" pitchFamily="18" charset="0"/>
              </a:rPr>
              <a:t>9. </a:t>
            </a:r>
            <a:endParaRPr lang="sl-SI" altLang="sl-SI" sz="1800">
              <a:latin typeface="Times New Roman" panose="02020603050405020304" pitchFamily="18" charset="0"/>
            </a:endParaRPr>
          </a:p>
        </p:txBody>
      </p:sp>
      <p:sp>
        <p:nvSpPr>
          <p:cNvPr id="200707" name="Rectangle 3"/>
          <p:cNvSpPr>
            <a:spLocks noChangeArrowheads="1"/>
          </p:cNvSpPr>
          <p:nvPr/>
        </p:nvSpPr>
        <p:spPr bwMode="auto">
          <a:xfrm>
            <a:off x="2509838" y="2281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nvGrpSpPr>
          <p:cNvPr id="200708" name="Group 4"/>
          <p:cNvGrpSpPr>
            <a:grpSpLocks/>
          </p:cNvGrpSpPr>
          <p:nvPr/>
        </p:nvGrpSpPr>
        <p:grpSpPr bwMode="auto">
          <a:xfrm>
            <a:off x="4267200" y="3429000"/>
            <a:ext cx="4343400" cy="2895600"/>
            <a:chOff x="2688" y="2160"/>
            <a:chExt cx="2736" cy="1824"/>
          </a:xfrm>
        </p:grpSpPr>
        <p:sp>
          <p:nvSpPr>
            <p:cNvPr id="200709" name="Rectangle 5"/>
            <p:cNvSpPr>
              <a:spLocks noChangeArrowheads="1"/>
            </p:cNvSpPr>
            <p:nvPr/>
          </p:nvSpPr>
          <p:spPr bwMode="auto">
            <a:xfrm>
              <a:off x="2688" y="2160"/>
              <a:ext cx="2736" cy="182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200710" name="Object 6"/>
            <p:cNvGraphicFramePr>
              <a:graphicFrameLocks noChangeAspect="1"/>
            </p:cNvGraphicFramePr>
            <p:nvPr/>
          </p:nvGraphicFramePr>
          <p:xfrm>
            <a:off x="2784" y="2352"/>
            <a:ext cx="2598" cy="1446"/>
          </p:xfrm>
          <a:graphic>
            <a:graphicData uri="http://schemas.openxmlformats.org/presentationml/2006/ole">
              <mc:AlternateContent xmlns:mc="http://schemas.openxmlformats.org/markup-compatibility/2006">
                <mc:Choice xmlns:v="urn:schemas-microsoft-com:vml" Requires="v">
                  <p:oleObj name="CorelDRAW" r:id="rId3" imgW="4124325" imgH="2295525" progId="CorelDRAW.Graphic.10">
                    <p:embed/>
                  </p:oleObj>
                </mc:Choice>
                <mc:Fallback>
                  <p:oleObj name="CorelDRAW" r:id="rId3" imgW="4124325" imgH="2295525" progId="CorelDRAW.Graphic.10">
                    <p:embed/>
                    <p:pic>
                      <p:nvPicPr>
                        <p:cNvPr id="20071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2352"/>
                          <a:ext cx="2598" cy="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94896392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02755" name="Text Box 3"/>
          <p:cNvSpPr txBox="1">
            <a:spLocks noChangeArrowheads="1"/>
          </p:cNvSpPr>
          <p:nvPr/>
        </p:nvSpPr>
        <p:spPr bwMode="auto">
          <a:xfrm>
            <a:off x="755650" y="3573463"/>
            <a:ext cx="4267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a:latin typeface="Arial" panose="020B0604020202020204" pitchFamily="34" charset="0"/>
              </a:rPr>
              <a:t>radiometrija </a:t>
            </a:r>
          </a:p>
          <a:p>
            <a:pPr algn="ctr" eaLnBrk="1" hangingPunct="1">
              <a:spcBef>
                <a:spcPct val="0"/>
              </a:spcBef>
              <a:buFontTx/>
              <a:buNone/>
            </a:pPr>
            <a:r>
              <a:rPr lang="sl-SI" altLang="sl-SI" sz="2400">
                <a:latin typeface="Arial" panose="020B0604020202020204" pitchFamily="34" charset="0"/>
              </a:rPr>
              <a:t>+</a:t>
            </a:r>
          </a:p>
          <a:p>
            <a:pPr algn="ctr" eaLnBrk="1" hangingPunct="1">
              <a:spcBef>
                <a:spcPct val="0"/>
              </a:spcBef>
              <a:buFontTx/>
              <a:buNone/>
            </a:pPr>
            <a:r>
              <a:rPr lang="sl-SI" altLang="sl-SI" sz="2400">
                <a:latin typeface="Arial" panose="020B0604020202020204" pitchFamily="34" charset="0"/>
              </a:rPr>
              <a:t> lastnosti človeškega očesa </a:t>
            </a:r>
          </a:p>
          <a:p>
            <a:pPr algn="ctr" eaLnBrk="1" hangingPunct="1">
              <a:spcBef>
                <a:spcPct val="0"/>
              </a:spcBef>
              <a:buFontTx/>
              <a:buNone/>
            </a:pPr>
            <a:r>
              <a:rPr lang="sl-SI" altLang="sl-SI" sz="1600">
                <a:latin typeface="Arial" panose="020B0604020202020204" pitchFamily="34" charset="0"/>
              </a:rPr>
              <a:t>(selektivna občutljivost – rumena se nam zdi svetlejša od modre)</a:t>
            </a:r>
          </a:p>
        </p:txBody>
      </p:sp>
      <p:sp>
        <p:nvSpPr>
          <p:cNvPr id="202756" name="Text Box 4"/>
          <p:cNvSpPr txBox="1">
            <a:spLocks noChangeArrowheads="1"/>
          </p:cNvSpPr>
          <p:nvPr/>
        </p:nvSpPr>
        <p:spPr bwMode="auto">
          <a:xfrm>
            <a:off x="5483225" y="4035425"/>
            <a:ext cx="2811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4000" b="1">
                <a:solidFill>
                  <a:srgbClr val="99CC00"/>
                </a:solidFill>
                <a:latin typeface="Arial" panose="020B0604020202020204" pitchFamily="34" charset="0"/>
              </a:rPr>
              <a:t>foto</a:t>
            </a:r>
            <a:r>
              <a:rPr lang="sl-SI" altLang="sl-SI" sz="4000" b="1">
                <a:latin typeface="Arial" panose="020B0604020202020204" pitchFamily="34" charset="0"/>
              </a:rPr>
              <a:t>metrija</a:t>
            </a:r>
            <a:endParaRPr lang="sl-SI" altLang="sl-SI" sz="2400">
              <a:latin typeface="Times New Roman" panose="02020603050405020304" pitchFamily="18" charset="0"/>
            </a:endParaRPr>
          </a:p>
        </p:txBody>
      </p:sp>
      <p:pic>
        <p:nvPicPr>
          <p:cNvPr id="202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797425"/>
            <a:ext cx="1752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8" name="Text Box 6"/>
          <p:cNvSpPr txBox="1">
            <a:spLocks noChangeArrowheads="1"/>
          </p:cNvSpPr>
          <p:nvPr/>
        </p:nvSpPr>
        <p:spPr bwMode="auto">
          <a:xfrm>
            <a:off x="527050" y="5630863"/>
            <a:ext cx="4657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600">
                <a:latin typeface="Times New Roman" panose="02020603050405020304" pitchFamily="18" charset="0"/>
              </a:rPr>
              <a:t>fotometrične enote – kandela (cd), lux (lx), lumen (lm)</a:t>
            </a:r>
          </a:p>
        </p:txBody>
      </p:sp>
      <p:grpSp>
        <p:nvGrpSpPr>
          <p:cNvPr id="202759" name="Group 7"/>
          <p:cNvGrpSpPr>
            <a:grpSpLocks/>
          </p:cNvGrpSpPr>
          <p:nvPr/>
        </p:nvGrpSpPr>
        <p:grpSpPr bwMode="auto">
          <a:xfrm>
            <a:off x="838200" y="1371600"/>
            <a:ext cx="7772400" cy="1295400"/>
            <a:chOff x="528" y="864"/>
            <a:chExt cx="4896" cy="816"/>
          </a:xfrm>
        </p:grpSpPr>
        <p:sp>
          <p:nvSpPr>
            <p:cNvPr id="202762" name="Text Box 8"/>
            <p:cNvSpPr txBox="1">
              <a:spLocks noChangeArrowheads="1"/>
            </p:cNvSpPr>
            <p:nvPr/>
          </p:nvSpPr>
          <p:spPr bwMode="auto">
            <a:xfrm>
              <a:off x="2928" y="864"/>
              <a:ext cx="249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2400">
                  <a:latin typeface="Arial" panose="020B0604020202020204" pitchFamily="34" charset="0"/>
                </a:rPr>
                <a:t>merjenje fizikalnih lastnosti sevanja/svetlobe</a:t>
              </a:r>
            </a:p>
            <a:p>
              <a:pPr algn="ctr" eaLnBrk="1" hangingPunct="1">
                <a:spcBef>
                  <a:spcPct val="0"/>
                </a:spcBef>
                <a:buFontTx/>
                <a:buNone/>
              </a:pPr>
              <a:r>
                <a:rPr lang="sl-SI" altLang="sl-SI" sz="1600">
                  <a:latin typeface="Arial" panose="020B0604020202020204" pitchFamily="34" charset="0"/>
                </a:rPr>
                <a:t>(svetilnost, energijska jakost)</a:t>
              </a:r>
            </a:p>
          </p:txBody>
        </p:sp>
        <p:sp>
          <p:nvSpPr>
            <p:cNvPr id="202763" name="Text Box 9"/>
            <p:cNvSpPr txBox="1">
              <a:spLocks noChangeArrowheads="1"/>
            </p:cNvSpPr>
            <p:nvPr/>
          </p:nvSpPr>
          <p:spPr bwMode="auto">
            <a:xfrm>
              <a:off x="528" y="864"/>
              <a:ext cx="194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4000" b="1">
                  <a:solidFill>
                    <a:srgbClr val="FF3300"/>
                  </a:solidFill>
                  <a:latin typeface="Arial" panose="020B0604020202020204" pitchFamily="34" charset="0"/>
                </a:rPr>
                <a:t>radio</a:t>
              </a:r>
              <a:r>
                <a:rPr lang="sl-SI" altLang="sl-SI" sz="4000" b="1">
                  <a:latin typeface="Arial" panose="020B0604020202020204" pitchFamily="34" charset="0"/>
                </a:rPr>
                <a:t>metrija</a:t>
              </a:r>
            </a:p>
          </p:txBody>
        </p:sp>
        <p:grpSp>
          <p:nvGrpSpPr>
            <p:cNvPr id="202764" name="Group 10"/>
            <p:cNvGrpSpPr>
              <a:grpSpLocks/>
            </p:cNvGrpSpPr>
            <p:nvPr/>
          </p:nvGrpSpPr>
          <p:grpSpPr bwMode="auto">
            <a:xfrm>
              <a:off x="672" y="1440"/>
              <a:ext cx="1536" cy="240"/>
              <a:chOff x="1008" y="1920"/>
              <a:chExt cx="2688" cy="384"/>
            </a:xfrm>
          </p:grpSpPr>
          <p:sp>
            <p:nvSpPr>
              <p:cNvPr id="202765" name="AutoShape 11"/>
              <p:cNvSpPr>
                <a:spLocks noChangeArrowheads="1"/>
              </p:cNvSpPr>
              <p:nvPr/>
            </p:nvSpPr>
            <p:spPr bwMode="auto">
              <a:xfrm>
                <a:off x="1008" y="1920"/>
                <a:ext cx="672" cy="384"/>
              </a:xfrm>
              <a:prstGeom prst="wave">
                <a:avLst>
                  <a:gd name="adj1" fmla="val 20644"/>
                  <a:gd name="adj2" fmla="val 0"/>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02766" name="AutoShape 12"/>
              <p:cNvSpPr>
                <a:spLocks noChangeArrowheads="1"/>
              </p:cNvSpPr>
              <p:nvPr/>
            </p:nvSpPr>
            <p:spPr bwMode="auto">
              <a:xfrm>
                <a:off x="1680" y="1920"/>
                <a:ext cx="672" cy="384"/>
              </a:xfrm>
              <a:prstGeom prst="wave">
                <a:avLst>
                  <a:gd name="adj1" fmla="val 20644"/>
                  <a:gd name="adj2" fmla="val 0"/>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02767" name="AutoShape 13"/>
              <p:cNvSpPr>
                <a:spLocks noChangeArrowheads="1"/>
              </p:cNvSpPr>
              <p:nvPr/>
            </p:nvSpPr>
            <p:spPr bwMode="auto">
              <a:xfrm>
                <a:off x="2352" y="1920"/>
                <a:ext cx="672" cy="384"/>
              </a:xfrm>
              <a:prstGeom prst="wave">
                <a:avLst>
                  <a:gd name="adj1" fmla="val 20644"/>
                  <a:gd name="adj2" fmla="val 0"/>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02768" name="AutoShape 14"/>
              <p:cNvSpPr>
                <a:spLocks noChangeArrowheads="1"/>
              </p:cNvSpPr>
              <p:nvPr/>
            </p:nvSpPr>
            <p:spPr bwMode="auto">
              <a:xfrm>
                <a:off x="3024" y="1920"/>
                <a:ext cx="672" cy="384"/>
              </a:xfrm>
              <a:prstGeom prst="wave">
                <a:avLst>
                  <a:gd name="adj1" fmla="val 20644"/>
                  <a:gd name="adj2" fmla="val 0"/>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pSp>
      </p:grpSp>
      <p:pic>
        <p:nvPicPr>
          <p:cNvPr id="202760"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1"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85068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066800" y="1219200"/>
            <a:ext cx="7239000"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4400" b="1">
                <a:latin typeface="Arial" panose="020B0604020202020204" pitchFamily="34" charset="0"/>
              </a:rPr>
              <a:t>realizacija kandele</a:t>
            </a:r>
          </a:p>
          <a:p>
            <a:pPr eaLnBrk="1" hangingPunct="1">
              <a:spcBef>
                <a:spcPct val="0"/>
              </a:spcBef>
              <a:buFontTx/>
              <a:buNone/>
            </a:pPr>
            <a:endParaRPr lang="sl-SI" altLang="sl-SI" sz="4400" b="1">
              <a:latin typeface="Arial" panose="020B0604020202020204" pitchFamily="34" charset="0"/>
            </a:endParaRPr>
          </a:p>
          <a:p>
            <a:pPr eaLnBrk="1" hangingPunct="1">
              <a:spcBef>
                <a:spcPct val="0"/>
              </a:spcBef>
              <a:buFontTx/>
              <a:buNone/>
            </a:pPr>
            <a:endParaRPr lang="sl-SI" altLang="sl-SI" sz="2000" b="1">
              <a:latin typeface="Arial" panose="020B0604020202020204" pitchFamily="34" charset="0"/>
            </a:endParaRPr>
          </a:p>
          <a:p>
            <a:pPr eaLnBrk="1" hangingPunct="1">
              <a:spcBef>
                <a:spcPct val="0"/>
              </a:spcBef>
              <a:buFontTx/>
              <a:buNone/>
            </a:pPr>
            <a:r>
              <a:rPr lang="sl-SI" altLang="sl-SI" sz="2000" b="1">
                <a:latin typeface="Arial" panose="020B0604020202020204" pitchFamily="34" charset="0"/>
              </a:rPr>
              <a:t>radiometrični etaloni</a:t>
            </a:r>
          </a:p>
          <a:p>
            <a:pPr eaLnBrk="1" hangingPunct="1">
              <a:spcBef>
                <a:spcPct val="0"/>
              </a:spcBef>
              <a:buFontTx/>
              <a:buNone/>
            </a:pPr>
            <a:endParaRPr lang="sl-SI" altLang="sl-SI" sz="2000" b="1">
              <a:latin typeface="Arial" panose="020B0604020202020204" pitchFamily="34" charset="0"/>
            </a:endParaRPr>
          </a:p>
          <a:p>
            <a:pPr lvl="1" algn="just" eaLnBrk="1" hangingPunct="1">
              <a:spcBef>
                <a:spcPct val="0"/>
              </a:spcBef>
              <a:buFontTx/>
              <a:buChar char="•"/>
            </a:pPr>
            <a:r>
              <a:rPr lang="sl-SI" altLang="sl-SI" sz="2000">
                <a:latin typeface="Arial" panose="020B0604020202020204" pitchFamily="34" charset="0"/>
              </a:rPr>
              <a:t> </a:t>
            </a:r>
            <a:r>
              <a:rPr lang="sl-SI" altLang="sl-SI" sz="2000" b="1">
                <a:latin typeface="Arial" panose="020B0604020202020204" pitchFamily="34" charset="0"/>
                <a:cs typeface="Times New Roman" panose="02020603050405020304" pitchFamily="18" charset="0"/>
              </a:rPr>
              <a:t>Absolutni detektorji sevanja</a:t>
            </a:r>
            <a:r>
              <a:rPr lang="sl-SI" altLang="sl-SI" sz="2000">
                <a:latin typeface="Arial" panose="020B0604020202020204" pitchFamily="34" charset="0"/>
                <a:cs typeface="Times New Roman" panose="02020603050405020304" pitchFamily="18" charset="0"/>
              </a:rPr>
              <a:t> </a:t>
            </a:r>
            <a:r>
              <a:rPr lang="sl-SI" altLang="sl-SI" sz="2000">
                <a:latin typeface="Arial" panose="020B0604020202020204" pitchFamily="34" charset="0"/>
              </a:rPr>
              <a:t>(</a:t>
            </a:r>
            <a:r>
              <a:rPr lang="sl-SI" altLang="sl-SI" sz="2000">
                <a:latin typeface="Arial" panose="020B0604020202020204" pitchFamily="34" charset="0"/>
                <a:cs typeface="Times New Roman" panose="02020603050405020304" pitchFamily="18" charset="0"/>
              </a:rPr>
              <a:t>kriogenski radiomet</a:t>
            </a:r>
            <a:r>
              <a:rPr lang="sl-SI" altLang="sl-SI" sz="2000">
                <a:latin typeface="Arial" panose="020B0604020202020204" pitchFamily="34" charset="0"/>
              </a:rPr>
              <a:t>e</a:t>
            </a:r>
            <a:r>
              <a:rPr lang="sl-SI" altLang="sl-SI" sz="2000">
                <a:latin typeface="Arial" panose="020B0604020202020204" pitchFamily="34" charset="0"/>
                <a:cs typeface="Times New Roman" panose="02020603050405020304" pitchFamily="18" charset="0"/>
              </a:rPr>
              <a:t>r</a:t>
            </a:r>
            <a:r>
              <a:rPr lang="sl-SI" altLang="sl-SI" sz="2000">
                <a:latin typeface="Arial" panose="020B0604020202020204" pitchFamily="34" charset="0"/>
              </a:rPr>
              <a:t>)</a:t>
            </a:r>
          </a:p>
          <a:p>
            <a:pPr lvl="2" algn="just" eaLnBrk="1" hangingPunct="1">
              <a:spcBef>
                <a:spcPct val="0"/>
              </a:spcBef>
              <a:buFontTx/>
              <a:buNone/>
            </a:pPr>
            <a:r>
              <a:rPr lang="sl-SI" altLang="sl-SI" sz="2000">
                <a:latin typeface="Arial" panose="020B0604020202020204" pitchFamily="34" charset="0"/>
              </a:rPr>
              <a:t>(</a:t>
            </a:r>
            <a:r>
              <a:rPr lang="sl-SI" altLang="sl-SI" sz="2000">
                <a:latin typeface="Arial" panose="020B0604020202020204" pitchFamily="34" charset="0"/>
                <a:cs typeface="Times New Roman" panose="02020603050405020304" pitchFamily="18" charset="0"/>
              </a:rPr>
              <a:t>primerjajo sevalno energijo vira z električno energijo segrevanja. </a:t>
            </a:r>
            <a:endParaRPr lang="sl-SI" altLang="sl-SI" sz="2000">
              <a:latin typeface="Arial" panose="020B0604020202020204" pitchFamily="34" charset="0"/>
            </a:endParaRPr>
          </a:p>
          <a:p>
            <a:pPr lvl="2" algn="just" eaLnBrk="1" hangingPunct="1">
              <a:spcBef>
                <a:spcPct val="0"/>
              </a:spcBef>
              <a:buFontTx/>
              <a:buNone/>
            </a:pPr>
            <a:endParaRPr lang="sl-SI" altLang="sl-SI" sz="2000">
              <a:latin typeface="Arial" panose="020B0604020202020204" pitchFamily="34" charset="0"/>
            </a:endParaRPr>
          </a:p>
          <a:p>
            <a:pPr lvl="1" algn="just" eaLnBrk="1" hangingPunct="1">
              <a:spcBef>
                <a:spcPct val="0"/>
              </a:spcBef>
              <a:buFontTx/>
              <a:buChar char="•"/>
            </a:pPr>
            <a:r>
              <a:rPr lang="sl-SI" altLang="sl-SI" sz="2000" b="1">
                <a:latin typeface="Arial" panose="020B0604020202020204" pitchFamily="34" charset="0"/>
              </a:rPr>
              <a:t> </a:t>
            </a:r>
            <a:r>
              <a:rPr lang="sl-SI" altLang="sl-SI" sz="2000" b="1">
                <a:latin typeface="Arial" panose="020B0604020202020204" pitchFamily="34" charset="0"/>
                <a:cs typeface="Times New Roman" panose="02020603050405020304" pitchFamily="18" charset="0"/>
              </a:rPr>
              <a:t>Svetilke</a:t>
            </a:r>
            <a:r>
              <a:rPr lang="sl-SI" altLang="sl-SI" sz="2000" b="1">
                <a:latin typeface="Arial" panose="020B0604020202020204" pitchFamily="34" charset="0"/>
              </a:rPr>
              <a:t> z</a:t>
            </a:r>
            <a:r>
              <a:rPr lang="sl-SI" altLang="sl-SI" sz="2000" b="1">
                <a:latin typeface="Arial" panose="020B0604020202020204" pitchFamily="34" charset="0"/>
                <a:cs typeface="Times New Roman" panose="02020603050405020304" pitchFamily="18" charset="0"/>
              </a:rPr>
              <a:t> žariln</a:t>
            </a:r>
            <a:r>
              <a:rPr lang="sl-SI" altLang="sl-SI" sz="2000" b="1">
                <a:latin typeface="Arial" panose="020B0604020202020204" pitchFamily="34" charset="0"/>
              </a:rPr>
              <a:t>o</a:t>
            </a:r>
            <a:r>
              <a:rPr lang="sl-SI" altLang="sl-SI" sz="2000" b="1">
                <a:latin typeface="Arial" panose="020B0604020202020204" pitchFamily="34" charset="0"/>
                <a:cs typeface="Times New Roman" panose="02020603050405020304" pitchFamily="18" charset="0"/>
              </a:rPr>
              <a:t> nitk</a:t>
            </a:r>
            <a:r>
              <a:rPr lang="sl-SI" altLang="sl-SI" sz="2000" b="1">
                <a:latin typeface="Arial" panose="020B0604020202020204" pitchFamily="34" charset="0"/>
              </a:rPr>
              <a:t>o</a:t>
            </a:r>
          </a:p>
          <a:p>
            <a:pPr lvl="1" eaLnBrk="1" hangingPunct="1">
              <a:spcBef>
                <a:spcPct val="0"/>
              </a:spcBef>
              <a:buFontTx/>
              <a:buNone/>
            </a:pPr>
            <a:r>
              <a:rPr lang="sl-SI" altLang="sl-SI" sz="2000">
                <a:latin typeface="Arial" panose="020B0604020202020204" pitchFamily="34" charset="0"/>
              </a:rPr>
              <a:t>      (</a:t>
            </a:r>
            <a:r>
              <a:rPr lang="sl-SI" altLang="sl-SI" sz="2000">
                <a:latin typeface="Arial" panose="020B0604020202020204" pitchFamily="34" charset="0"/>
                <a:cs typeface="Times New Roman" panose="02020603050405020304" pitchFamily="18" charset="0"/>
              </a:rPr>
              <a:t>izredn</a:t>
            </a:r>
            <a:r>
              <a:rPr lang="sl-SI" altLang="sl-SI" sz="2000">
                <a:latin typeface="Arial" panose="020B0604020202020204" pitchFamily="34" charset="0"/>
              </a:rPr>
              <a:t>a</a:t>
            </a:r>
            <a:r>
              <a:rPr lang="sl-SI" altLang="sl-SI" sz="2000">
                <a:latin typeface="Arial" panose="020B0604020202020204" pitchFamily="34" charset="0"/>
                <a:cs typeface="Times New Roman" panose="02020603050405020304" pitchFamily="18" charset="0"/>
              </a:rPr>
              <a:t> stabilnost (0.02 %) in obnovljivost</a:t>
            </a:r>
            <a:r>
              <a:rPr lang="sl-SI" altLang="sl-SI" sz="2000">
                <a:latin typeface="Arial" panose="020B0604020202020204" pitchFamily="34" charset="0"/>
              </a:rPr>
              <a:t>)</a:t>
            </a:r>
          </a:p>
        </p:txBody>
      </p:sp>
      <p:pic>
        <p:nvPicPr>
          <p:cNvPr id="204803"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1503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Force_Pla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038600"/>
            <a:ext cx="25908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3"/>
          <p:cNvSpPr>
            <a:spLocks noChangeArrowheads="1"/>
          </p:cNvSpPr>
          <p:nvPr/>
        </p:nvSpPr>
        <p:spPr bwMode="auto">
          <a:xfrm>
            <a:off x="1066800" y="2209800"/>
            <a:ext cx="7162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l-SI" altLang="sl-SI" sz="4400" b="1">
                <a:latin typeface="Arial" panose="020B0604020202020204" pitchFamily="34" charset="0"/>
              </a:rPr>
              <a:t>Nekatere izpeljane veličine SI sistema</a:t>
            </a:r>
            <a:r>
              <a:rPr lang="sl-SI" altLang="sl-SI" sz="1100">
                <a:latin typeface="Times New Roman" panose="02020603050405020304" pitchFamily="18" charset="0"/>
              </a:rPr>
              <a:t> </a:t>
            </a:r>
            <a:endParaRPr lang="sl-SI" altLang="sl-SI" sz="2400">
              <a:latin typeface="Times New Roman" panose="02020603050405020304" pitchFamily="18" charset="0"/>
            </a:endParaRPr>
          </a:p>
        </p:txBody>
      </p:sp>
      <p:sp>
        <p:nvSpPr>
          <p:cNvPr id="206852" name="Rectangle 4"/>
          <p:cNvSpPr>
            <a:spLocks noChangeArrowheads="1"/>
          </p:cNvSpPr>
          <p:nvPr/>
        </p:nvSpPr>
        <p:spPr bwMode="auto">
          <a:xfrm>
            <a:off x="0" y="1203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pic>
        <p:nvPicPr>
          <p:cNvPr id="206853"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30409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sl-SI" b="1">
                <a:latin typeface="Arial" panose="020B0604020202020204" pitchFamily="34" charset="0"/>
                <a:cs typeface="Times New Roman" panose="02020603050405020304" pitchFamily="18" charset="0"/>
              </a:rPr>
              <a:t>Sila</a:t>
            </a:r>
            <a:r>
              <a:rPr lang="sl-SI" altLang="sl-SI" b="1">
                <a:latin typeface="Arial" panose="020B0604020202020204" pitchFamily="34" charset="0"/>
                <a:cs typeface="Times New Roman" panose="02020603050405020304" pitchFamily="18" charset="0"/>
              </a:rPr>
              <a:t> </a:t>
            </a:r>
          </a:p>
        </p:txBody>
      </p:sp>
      <p:sp>
        <p:nvSpPr>
          <p:cNvPr id="208899" name="Rectangle 3"/>
          <p:cNvSpPr>
            <a:spLocks noChangeArrowheads="1"/>
          </p:cNvSpPr>
          <p:nvPr/>
        </p:nvSpPr>
        <p:spPr bwMode="auto">
          <a:xfrm>
            <a:off x="1447800" y="2819400"/>
            <a:ext cx="7086600"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i="1">
                <a:latin typeface="Times New Roman" panose="02020603050405020304" pitchFamily="18" charset="0"/>
                <a:cs typeface="Times New Roman" panose="02020603050405020304" pitchFamily="18" charset="0"/>
              </a:rPr>
              <a:t>Po drugem Newtonovem zakonu</a:t>
            </a:r>
          </a:p>
          <a:p>
            <a:pPr eaLnBrk="1" hangingPunct="1">
              <a:spcBef>
                <a:spcPct val="0"/>
              </a:spcBef>
              <a:buFontTx/>
              <a:buNone/>
            </a:pPr>
            <a:endParaRPr lang="sl-SI" altLang="sl-SI" sz="2400" i="1">
              <a:latin typeface="Times New Roman" panose="02020603050405020304" pitchFamily="18" charset="0"/>
              <a:cs typeface="Times New Roman" panose="02020603050405020304" pitchFamily="18" charset="0"/>
            </a:endParaRPr>
          </a:p>
          <a:p>
            <a:pPr algn="ctr">
              <a:spcBef>
                <a:spcPct val="0"/>
              </a:spcBef>
              <a:buFontTx/>
              <a:buNone/>
            </a:pPr>
            <a:r>
              <a:rPr lang="sl-SI" altLang="sl-SI" sz="2400" i="1">
                <a:latin typeface="Times New Roman" panose="02020603050405020304" pitchFamily="18" charset="0"/>
                <a:cs typeface="Times New Roman" panose="02020603050405020304" pitchFamily="18" charset="0"/>
              </a:rPr>
              <a:t>F = m a</a:t>
            </a:r>
          </a:p>
          <a:p>
            <a:pPr algn="ctr">
              <a:spcBef>
                <a:spcPct val="0"/>
              </a:spcBef>
              <a:buFontTx/>
              <a:buNone/>
            </a:pPr>
            <a:r>
              <a:rPr lang="sl-SI" altLang="sl-SI" sz="2400" i="1">
                <a:latin typeface="Times New Roman" panose="02020603050405020304" pitchFamily="18" charset="0"/>
                <a:cs typeface="Times New Roman" panose="02020603050405020304" pitchFamily="18" charset="0"/>
              </a:rPr>
              <a:t>                                     		</a:t>
            </a:r>
          </a:p>
          <a:p>
            <a:pPr>
              <a:spcBef>
                <a:spcPct val="0"/>
              </a:spcBef>
              <a:buFontTx/>
              <a:buNone/>
            </a:pPr>
            <a:r>
              <a:rPr lang="sl-SI" altLang="sl-SI" sz="2400" i="1">
                <a:latin typeface="Times New Roman" panose="02020603050405020304" pitchFamily="18" charset="0"/>
                <a:cs typeface="Times New Roman" panose="02020603050405020304" pitchFamily="18" charset="0"/>
              </a:rPr>
              <a:t>velja, da je sila </a:t>
            </a:r>
            <a:r>
              <a:rPr lang="sl-SI" altLang="sl-SI" sz="2400" b="1" i="1">
                <a:latin typeface="Times New Roman" panose="02020603050405020304" pitchFamily="18" charset="0"/>
                <a:cs typeface="Times New Roman" panose="02020603050405020304" pitchFamily="18" charset="0"/>
              </a:rPr>
              <a:t>F</a:t>
            </a:r>
            <a:r>
              <a:rPr lang="sl-SI" altLang="sl-SI" sz="2400" i="1">
                <a:latin typeface="Times New Roman" panose="02020603050405020304" pitchFamily="18" charset="0"/>
                <a:cs typeface="Times New Roman" panose="02020603050405020304" pitchFamily="18" charset="0"/>
              </a:rPr>
              <a:t>, ki deluje na telo, odvisna od mase telesa </a:t>
            </a:r>
            <a:r>
              <a:rPr lang="sl-SI" altLang="sl-SI" sz="2400" b="1" i="1">
                <a:latin typeface="Times New Roman" panose="02020603050405020304" pitchFamily="18" charset="0"/>
                <a:cs typeface="Times New Roman" panose="02020603050405020304" pitchFamily="18" charset="0"/>
              </a:rPr>
              <a:t>m</a:t>
            </a:r>
            <a:r>
              <a:rPr lang="sl-SI" altLang="sl-SI" sz="2400" i="1">
                <a:latin typeface="Times New Roman" panose="02020603050405020304" pitchFamily="18" charset="0"/>
                <a:cs typeface="Times New Roman" panose="02020603050405020304" pitchFamily="18" charset="0"/>
              </a:rPr>
              <a:t> in od njegovega pospeška </a:t>
            </a:r>
            <a:r>
              <a:rPr lang="sl-SI" altLang="sl-SI" sz="2400" b="1" i="1">
                <a:latin typeface="Times New Roman" panose="02020603050405020304" pitchFamily="18" charset="0"/>
                <a:cs typeface="Times New Roman" panose="02020603050405020304" pitchFamily="18" charset="0"/>
              </a:rPr>
              <a:t>a</a:t>
            </a:r>
            <a:r>
              <a:rPr lang="sl-SI" altLang="sl-SI" sz="2400" i="1">
                <a:latin typeface="Times New Roman" panose="02020603050405020304" pitchFamily="18" charset="0"/>
                <a:cs typeface="Times New Roman" panose="02020603050405020304" pitchFamily="18" charset="0"/>
              </a:rPr>
              <a:t>.</a:t>
            </a:r>
            <a:r>
              <a:rPr lang="sl-SI" altLang="sl-SI">
                <a:latin typeface="Times New Roman" panose="02020603050405020304" pitchFamily="18" charset="0"/>
                <a:cs typeface="Times New Roman" panose="02020603050405020304" pitchFamily="18" charset="0"/>
              </a:rPr>
              <a:t> </a:t>
            </a:r>
          </a:p>
        </p:txBody>
      </p:sp>
      <p:pic>
        <p:nvPicPr>
          <p:cNvPr id="208900"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3263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905000" y="2438400"/>
            <a:ext cx="6400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500">
                <a:latin typeface="Trebuchet MS" panose="020B0603020202020204" pitchFamily="34" charset="0"/>
                <a:cs typeface="Times New Roman" panose="02020603050405020304" pitchFamily="18" charset="0"/>
              </a:rPr>
              <a:t>Enota za silo je realizirana s etalonskimi napravami, ki izkoriščajo nosilnost, gravitacijsko silo in hidravlično ter vzvodno ojačevanje sile. Te naprave realizirajo sile v širokem območju in omogočajo generiranje serije rastočih ali padajočih sil brez vmesnih razbremenitev in brez spreminjanja smeri obremenitve.</a:t>
            </a:r>
          </a:p>
          <a:p>
            <a:pPr>
              <a:spcBef>
                <a:spcPct val="0"/>
              </a:spcBef>
              <a:buFontTx/>
              <a:buNone/>
            </a:pPr>
            <a:r>
              <a:rPr lang="sl-SI" altLang="sl-SI" sz="1500">
                <a:latin typeface="Trebuchet MS" panose="020B0603020202020204" pitchFamily="34" charset="0"/>
                <a:cs typeface="Times New Roman" panose="02020603050405020304" pitchFamily="18" charset="0"/>
              </a:rPr>
              <a:t> </a:t>
            </a:r>
            <a:endParaRPr lang="sl-SI" altLang="sl-SI" sz="1500">
              <a:latin typeface="Trebuchet MS" panose="020B0603020202020204" pitchFamily="34" charset="0"/>
            </a:endParaRPr>
          </a:p>
          <a:p>
            <a:pPr>
              <a:spcBef>
                <a:spcPct val="0"/>
              </a:spcBef>
              <a:buFontTx/>
              <a:buNone/>
            </a:pPr>
            <a:endParaRPr lang="sl-SI" altLang="sl-SI" sz="1500">
              <a:latin typeface="Trebuchet MS" panose="020B0603020202020204" pitchFamily="34" charset="0"/>
            </a:endParaRPr>
          </a:p>
          <a:p>
            <a:pPr>
              <a:spcBef>
                <a:spcPct val="0"/>
              </a:spcBef>
              <a:buFontTx/>
              <a:buNone/>
            </a:pPr>
            <a:endParaRPr lang="sl-SI" altLang="sl-SI" sz="1500">
              <a:latin typeface="Trebuchet MS" panose="020B0603020202020204" pitchFamily="34" charset="0"/>
            </a:endParaRPr>
          </a:p>
          <a:p>
            <a:pPr>
              <a:spcBef>
                <a:spcPct val="0"/>
              </a:spcBef>
              <a:buFontTx/>
              <a:buNone/>
            </a:pPr>
            <a:endParaRPr lang="sl-SI" altLang="sl-SI" sz="1500">
              <a:latin typeface="Trebuchet MS" panose="020B0603020202020204" pitchFamily="34" charset="0"/>
            </a:endParaRPr>
          </a:p>
          <a:p>
            <a:pPr>
              <a:spcBef>
                <a:spcPct val="0"/>
              </a:spcBef>
              <a:buFontTx/>
              <a:buNone/>
            </a:pPr>
            <a:endParaRPr lang="sl-SI" altLang="sl-SI" sz="1500">
              <a:latin typeface="Trebuchet MS" panose="020B0603020202020204" pitchFamily="34" charset="0"/>
            </a:endParaRPr>
          </a:p>
          <a:p>
            <a:pPr>
              <a:spcBef>
                <a:spcPct val="0"/>
              </a:spcBef>
              <a:buFontTx/>
              <a:buNone/>
            </a:pPr>
            <a:r>
              <a:rPr lang="sl-SI" altLang="sl-SI" sz="1500">
                <a:latin typeface="Trebuchet MS" panose="020B0603020202020204" pitchFamily="34" charset="0"/>
                <a:cs typeface="Arial" panose="020B0604020202020204" pitchFamily="34" charset="0"/>
              </a:rPr>
              <a:t>Sile lahko merimo in med seboj primerjamo s pomočjo </a:t>
            </a:r>
            <a:r>
              <a:rPr lang="sl-SI" altLang="sl-SI" sz="1700" b="1">
                <a:latin typeface="Trebuchet MS" panose="020B0603020202020204" pitchFamily="34" charset="0"/>
                <a:cs typeface="Arial" panose="020B0604020202020204" pitchFamily="34" charset="0"/>
              </a:rPr>
              <a:t>nateznih in tlačnih pretvornikov sile</a:t>
            </a:r>
            <a:r>
              <a:rPr lang="sl-SI" altLang="sl-SI" sz="1500">
                <a:latin typeface="Trebuchet MS" panose="020B0603020202020204" pitchFamily="34" charset="0"/>
                <a:cs typeface="Arial" panose="020B0604020202020204" pitchFamily="34" charset="0"/>
              </a:rPr>
              <a:t> (na primer uporovni lističi), ki jih uporabljamo tudi kot prenosniške etalone.</a:t>
            </a:r>
            <a:endParaRPr lang="sl-SI" altLang="sl-SI">
              <a:latin typeface="Trebuchet MS" panose="020B0603020202020204" pitchFamily="34" charset="0"/>
            </a:endParaRPr>
          </a:p>
        </p:txBody>
      </p:sp>
      <p:sp>
        <p:nvSpPr>
          <p:cNvPr id="210947" name="Rectangle 3"/>
          <p:cNvSpPr>
            <a:spLocks noChangeArrowheads="1"/>
          </p:cNvSpPr>
          <p:nvPr/>
        </p:nvSpPr>
        <p:spPr bwMode="auto">
          <a:xfrm>
            <a:off x="609600" y="1828800"/>
            <a:ext cx="3810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100" b="1">
                <a:latin typeface="Arial" panose="020B0604020202020204" pitchFamily="34" charset="0"/>
                <a:cs typeface="Arial" panose="020B0604020202020204" pitchFamily="34" charset="0"/>
              </a:rPr>
              <a:t>Realizacija </a:t>
            </a:r>
            <a:r>
              <a:rPr lang="sl-SI" altLang="sl-SI" sz="2100" b="1">
                <a:latin typeface="Arial" panose="020B0604020202020204" pitchFamily="34" charset="0"/>
              </a:rPr>
              <a:t>enote za silo</a:t>
            </a:r>
            <a:r>
              <a:rPr lang="sl-SI" altLang="sl-SI" sz="1100">
                <a:latin typeface="Times New Roman" panose="02020603050405020304" pitchFamily="18" charset="0"/>
              </a:rPr>
              <a:t> </a:t>
            </a:r>
            <a:endParaRPr lang="sl-SI" altLang="sl-SI" sz="2400">
              <a:latin typeface="Times New Roman" panose="02020603050405020304" pitchFamily="18" charset="0"/>
            </a:endParaRPr>
          </a:p>
        </p:txBody>
      </p:sp>
      <p:sp>
        <p:nvSpPr>
          <p:cNvPr id="210948" name="Rectangle 4"/>
          <p:cNvSpPr>
            <a:spLocks noChangeArrowheads="1"/>
          </p:cNvSpPr>
          <p:nvPr/>
        </p:nvSpPr>
        <p:spPr bwMode="auto">
          <a:xfrm>
            <a:off x="685800" y="4343400"/>
            <a:ext cx="3810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100" b="1">
                <a:latin typeface="Arial" panose="020B0604020202020204" pitchFamily="34" charset="0"/>
              </a:rPr>
              <a:t>Merjenje</a:t>
            </a:r>
            <a:r>
              <a:rPr lang="sl-SI" altLang="sl-SI" sz="2100" b="1">
                <a:latin typeface="Arial" panose="020B0604020202020204" pitchFamily="34" charset="0"/>
                <a:cs typeface="Arial" panose="020B0604020202020204" pitchFamily="34" charset="0"/>
              </a:rPr>
              <a:t> </a:t>
            </a:r>
            <a:r>
              <a:rPr lang="sl-SI" altLang="sl-SI" sz="2100" b="1">
                <a:latin typeface="Arial" panose="020B0604020202020204" pitchFamily="34" charset="0"/>
              </a:rPr>
              <a:t>sile</a:t>
            </a:r>
            <a:r>
              <a:rPr lang="sl-SI" altLang="sl-SI" sz="1100">
                <a:latin typeface="Times New Roman" panose="02020603050405020304" pitchFamily="18" charset="0"/>
              </a:rPr>
              <a:t> </a:t>
            </a:r>
            <a:endParaRPr lang="sl-SI" altLang="sl-SI" sz="2400">
              <a:latin typeface="Times New Roman" panose="02020603050405020304" pitchFamily="18" charset="0"/>
            </a:endParaRPr>
          </a:p>
        </p:txBody>
      </p:sp>
      <p:pic>
        <p:nvPicPr>
          <p:cNvPr id="210949"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0"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087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00113" y="908050"/>
            <a:ext cx="79549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3600" b="1" dirty="0">
                <a:solidFill>
                  <a:schemeClr val="accent6">
                    <a:lumMod val="75000"/>
                  </a:schemeClr>
                </a:solidFill>
                <a:latin typeface="Cambria" pitchFamily="18" charset="0"/>
              </a:rPr>
              <a:t>Problem merljivosti (</a:t>
            </a:r>
            <a:r>
              <a:rPr lang="sl-SI" altLang="sl-SI" sz="3600" b="1" dirty="0" err="1">
                <a:solidFill>
                  <a:schemeClr val="accent6">
                    <a:lumMod val="75000"/>
                  </a:schemeClr>
                </a:solidFill>
                <a:latin typeface="Cambria" pitchFamily="18" charset="0"/>
              </a:rPr>
              <a:t>measurability</a:t>
            </a:r>
            <a:r>
              <a:rPr lang="sl-SI" altLang="sl-SI" sz="3600" b="1" dirty="0">
                <a:solidFill>
                  <a:schemeClr val="accent6">
                    <a:lumMod val="75000"/>
                  </a:schemeClr>
                </a:solidFill>
                <a:latin typeface="Cambria" pitchFamily="18" charset="0"/>
              </a:rPr>
              <a:t>) </a:t>
            </a:r>
          </a:p>
        </p:txBody>
      </p:sp>
      <p:sp>
        <p:nvSpPr>
          <p:cNvPr id="20483" name="Text Box 8"/>
          <p:cNvSpPr txBox="1">
            <a:spLocks noChangeArrowheads="1"/>
          </p:cNvSpPr>
          <p:nvPr/>
        </p:nvSpPr>
        <p:spPr bwMode="auto">
          <a:xfrm>
            <a:off x="1331913" y="1592263"/>
            <a:ext cx="566102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pPr>
            <a:r>
              <a:rPr lang="sl-SI" altLang="sl-SI" sz="2000">
                <a:latin typeface="Cambria" pitchFamily="18" charset="0"/>
              </a:rPr>
              <a:t>problem definicije matematičnega modela</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enote in lestvice </a:t>
            </a:r>
          </a:p>
          <a:p>
            <a:pPr lvl="2" eaLnBrk="1" hangingPunct="1">
              <a:spcBef>
                <a:spcPct val="0"/>
              </a:spcBef>
            </a:pPr>
            <a:r>
              <a:rPr lang="sl-SI" altLang="sl-SI" sz="2000">
                <a:latin typeface="Cambria" pitchFamily="18" charset="0"/>
              </a:rPr>
              <a:t>Nominalna </a:t>
            </a:r>
          </a:p>
          <a:p>
            <a:pPr lvl="2" eaLnBrk="1" hangingPunct="1">
              <a:spcBef>
                <a:spcPct val="0"/>
              </a:spcBef>
            </a:pPr>
            <a:r>
              <a:rPr lang="sl-SI" altLang="sl-SI" sz="2000">
                <a:latin typeface="Cambria" pitchFamily="18" charset="0"/>
              </a:rPr>
              <a:t>Ordinalna</a:t>
            </a:r>
          </a:p>
          <a:p>
            <a:pPr lvl="2" eaLnBrk="1" hangingPunct="1">
              <a:spcBef>
                <a:spcPct val="0"/>
              </a:spcBef>
            </a:pPr>
            <a:r>
              <a:rPr lang="sl-SI" altLang="sl-SI" sz="2000">
                <a:latin typeface="Cambria" pitchFamily="18" charset="0"/>
              </a:rPr>
              <a:t>Intervalna </a:t>
            </a:r>
          </a:p>
          <a:p>
            <a:pPr lvl="2" eaLnBrk="1" hangingPunct="1">
              <a:spcBef>
                <a:spcPct val="0"/>
              </a:spcBef>
            </a:pPr>
            <a:r>
              <a:rPr lang="sl-SI" altLang="sl-SI" sz="2000">
                <a:latin typeface="Cambria" pitchFamily="18" charset="0"/>
              </a:rPr>
              <a:t>Racionalna lestvica</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problem vplivnih parametrov, motenj in občutljivostnih koeficientov</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problem formulacije narave merjenca (measurement quality concept), enote, lestvice</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razumevanje naravnih zakonitosti</a:t>
            </a:r>
          </a:p>
        </p:txBody>
      </p:sp>
      <p:pic>
        <p:nvPicPr>
          <p:cNvPr id="20484" name="Picture 1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92938" y="3789363"/>
            <a:ext cx="2151062"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43000" y="3276600"/>
            <a:ext cx="6553200" cy="26987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5" name="Rectangle 3"/>
          <p:cNvSpPr>
            <a:spLocks noChangeArrowheads="1"/>
          </p:cNvSpPr>
          <p:nvPr/>
        </p:nvSpPr>
        <p:spPr bwMode="auto">
          <a:xfrm>
            <a:off x="990600" y="2286000"/>
            <a:ext cx="5867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100" b="1">
                <a:latin typeface="Arial" panose="020B0604020202020204" pitchFamily="34" charset="0"/>
                <a:cs typeface="Arial" panose="020B0604020202020204" pitchFamily="34" charset="0"/>
              </a:rPr>
              <a:t>Etalonske naprave za realizacijo sile</a:t>
            </a:r>
            <a:r>
              <a:rPr lang="sl-SI" altLang="sl-SI" sz="2100" b="1">
                <a:latin typeface="Times New Roman" panose="02020603050405020304" pitchFamily="18" charset="0"/>
              </a:rPr>
              <a:t> </a:t>
            </a:r>
            <a:endParaRPr lang="sl-SI" altLang="sl-SI" sz="4400" b="1">
              <a:latin typeface="Times New Roman" panose="02020603050405020304" pitchFamily="18" charset="0"/>
            </a:endParaRPr>
          </a:p>
        </p:txBody>
      </p:sp>
      <p:pic>
        <p:nvPicPr>
          <p:cNvPr id="212996" name="Picture 5" descr="LMK-logo-clr-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7" descr="UL_logo-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39320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914400" y="1143000"/>
            <a:ext cx="251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b="1">
                <a:latin typeface="Arial" panose="020B0604020202020204" pitchFamily="34" charset="0"/>
              </a:rPr>
              <a:t>Tlak</a:t>
            </a:r>
            <a:r>
              <a:rPr lang="sl-SI" altLang="sl-SI" b="1">
                <a:latin typeface="Arial" panose="020B0604020202020204" pitchFamily="34" charset="0"/>
                <a:cs typeface="Times New Roman" panose="02020603050405020304" pitchFamily="18" charset="0"/>
              </a:rPr>
              <a:t> </a:t>
            </a:r>
          </a:p>
        </p:txBody>
      </p:sp>
      <p:graphicFrame>
        <p:nvGraphicFramePr>
          <p:cNvPr id="215043" name="Object 3"/>
          <p:cNvGraphicFramePr>
            <a:graphicFrameLocks noChangeAspect="1"/>
          </p:cNvGraphicFramePr>
          <p:nvPr/>
        </p:nvGraphicFramePr>
        <p:xfrm>
          <a:off x="2590800" y="5410200"/>
          <a:ext cx="1235075" cy="1093788"/>
        </p:xfrm>
        <a:graphic>
          <a:graphicData uri="http://schemas.openxmlformats.org/presentationml/2006/ole">
            <mc:AlternateContent xmlns:mc="http://schemas.openxmlformats.org/markup-compatibility/2006">
              <mc:Choice xmlns:v="urn:schemas-microsoft-com:vml" Requires="v">
                <p:oleObj name="Equation" r:id="rId3" imgW="660600" imgH="558000" progId="Equation.3">
                  <p:embed/>
                </p:oleObj>
              </mc:Choice>
              <mc:Fallback>
                <p:oleObj name="Equation" r:id="rId3" imgW="660600" imgH="558000" progId="Equation.3">
                  <p:embed/>
                  <p:pic>
                    <p:nvPicPr>
                      <p:cNvPr id="21504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410200"/>
                        <a:ext cx="12350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044" name="Object 4"/>
          <p:cNvGraphicFramePr>
            <a:graphicFrameLocks noChangeAspect="1"/>
          </p:cNvGraphicFramePr>
          <p:nvPr/>
        </p:nvGraphicFramePr>
        <p:xfrm>
          <a:off x="4495800" y="5562600"/>
          <a:ext cx="1933575" cy="606425"/>
        </p:xfrm>
        <a:graphic>
          <a:graphicData uri="http://schemas.openxmlformats.org/presentationml/2006/ole">
            <mc:AlternateContent xmlns:mc="http://schemas.openxmlformats.org/markup-compatibility/2006">
              <mc:Choice xmlns:v="urn:schemas-microsoft-com:vml" Requires="v">
                <p:oleObj r:id="rId5" imgW="991080" imgH="215640" progId="Equation.3">
                  <p:embed/>
                </p:oleObj>
              </mc:Choice>
              <mc:Fallback>
                <p:oleObj r:id="rId5" imgW="991080" imgH="215640" progId="Equation.3">
                  <p:embed/>
                  <p:pic>
                    <p:nvPicPr>
                      <p:cNvPr id="2150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5562600"/>
                        <a:ext cx="19335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45" name="Rectangle 5"/>
          <p:cNvSpPr>
            <a:spLocks noChangeArrowheads="1"/>
          </p:cNvSpPr>
          <p:nvPr/>
        </p:nvSpPr>
        <p:spPr bwMode="auto">
          <a:xfrm>
            <a:off x="1524000" y="1828800"/>
            <a:ext cx="6477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100" i="1">
                <a:latin typeface="Times New Roman" panose="02020603050405020304" pitchFamily="18" charset="0"/>
                <a:cs typeface="Arial" panose="020B0604020202020204" pitchFamily="34" charset="0"/>
              </a:rPr>
              <a:t>Tlak p z enoto pascal (Pa = N/m</a:t>
            </a:r>
            <a:r>
              <a:rPr lang="sl-SI" altLang="sl-SI" sz="2100" i="1" baseline="30000">
                <a:latin typeface="Times New Roman" panose="02020603050405020304" pitchFamily="18" charset="0"/>
                <a:cs typeface="Arial" panose="020B0604020202020204" pitchFamily="34" charset="0"/>
              </a:rPr>
              <a:t>2</a:t>
            </a:r>
            <a:r>
              <a:rPr lang="sl-SI" altLang="sl-SI" sz="2100" i="1">
                <a:latin typeface="Times New Roman" panose="02020603050405020304" pitchFamily="18" charset="0"/>
                <a:cs typeface="Arial" panose="020B0604020202020204" pitchFamily="34" charset="0"/>
              </a:rPr>
              <a:t>) je definiran kot razmerje normalne komponente sile F na tekočino na površini A.</a:t>
            </a:r>
            <a:r>
              <a:rPr lang="sl-SI" altLang="sl-SI" sz="2100">
                <a:latin typeface="Arial" panose="020B0604020202020204" pitchFamily="34" charset="0"/>
                <a:cs typeface="Arial" panose="020B0604020202020204" pitchFamily="34" charset="0"/>
              </a:rPr>
              <a:t> </a:t>
            </a:r>
          </a:p>
        </p:txBody>
      </p:sp>
      <p:sp>
        <p:nvSpPr>
          <p:cNvPr id="215046" name="Rectangle 6"/>
          <p:cNvSpPr>
            <a:spLocks noChangeArrowheads="1"/>
          </p:cNvSpPr>
          <p:nvPr/>
        </p:nvSpPr>
        <p:spPr bwMode="auto">
          <a:xfrm>
            <a:off x="1524000" y="4114800"/>
            <a:ext cx="64008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700">
                <a:latin typeface="Arial" panose="020B0604020202020204" pitchFamily="34" charset="0"/>
                <a:cs typeface="Arial" panose="020B0604020202020204" pitchFamily="34" charset="0"/>
              </a:rPr>
              <a:t>V osnovi ločimo dva osnovna načina merjenja tlaka. </a:t>
            </a:r>
            <a:endParaRPr lang="sl-SI" altLang="sl-SI" sz="1700">
              <a:latin typeface="Arial" panose="020B0604020202020204" pitchFamily="34" charset="0"/>
            </a:endParaRPr>
          </a:p>
          <a:p>
            <a:pPr eaLnBrk="1" hangingPunct="1">
              <a:spcBef>
                <a:spcPct val="0"/>
              </a:spcBef>
              <a:buFontTx/>
              <a:buNone/>
            </a:pPr>
            <a:r>
              <a:rPr lang="sl-SI" altLang="sl-SI" sz="1700">
                <a:latin typeface="Arial" panose="020B0604020202020204" pitchFamily="34" charset="0"/>
                <a:cs typeface="Arial" panose="020B0604020202020204" pitchFamily="34" charset="0"/>
              </a:rPr>
              <a:t>Prvi je merjenje tlaka kot razmerja med silo in površino, na katero sila deluje. Drugi pa je merjenje tlaka </a:t>
            </a:r>
            <a:r>
              <a:rPr lang="sl-SI" altLang="sl-SI" sz="1700" i="1">
                <a:latin typeface="Times New Roman" panose="02020603050405020304" pitchFamily="18" charset="0"/>
                <a:cs typeface="Times New Roman" panose="02020603050405020304" pitchFamily="18" charset="0"/>
              </a:rPr>
              <a:t>p</a:t>
            </a:r>
            <a:r>
              <a:rPr lang="sl-SI" altLang="sl-SI" sz="1700">
                <a:latin typeface="Arial" panose="020B0604020202020204" pitchFamily="34" charset="0"/>
                <a:cs typeface="Arial" panose="020B0604020202020204" pitchFamily="34" charset="0"/>
              </a:rPr>
              <a:t> na dnu stolpca tekočine z gostoto </a:t>
            </a:r>
            <a:r>
              <a:rPr lang="sl-SI" altLang="sl-SI" sz="1700" i="1">
                <a:latin typeface="Symbol" panose="05050102010706020507" pitchFamily="18" charset="2"/>
                <a:cs typeface="Times New Roman" panose="02020603050405020304" pitchFamily="18" charset="0"/>
              </a:rPr>
              <a:t>r</a:t>
            </a:r>
            <a:r>
              <a:rPr lang="sl-SI" altLang="sl-SI" sz="1700">
                <a:latin typeface="Arial" panose="020B0604020202020204" pitchFamily="34" charset="0"/>
                <a:cs typeface="Arial" panose="020B0604020202020204" pitchFamily="34" charset="0"/>
              </a:rPr>
              <a:t> in višino </a:t>
            </a:r>
            <a:r>
              <a:rPr lang="sl-SI" altLang="sl-SI" sz="1700" i="1">
                <a:latin typeface="Times New Roman" panose="02020603050405020304" pitchFamily="18" charset="0"/>
                <a:cs typeface="Times New Roman" panose="02020603050405020304" pitchFamily="18" charset="0"/>
              </a:rPr>
              <a:t>h</a:t>
            </a:r>
            <a:r>
              <a:rPr lang="sl-SI" altLang="sl-SI" sz="1700">
                <a:latin typeface="Arial" panose="020B0604020202020204" pitchFamily="34" charset="0"/>
                <a:cs typeface="Arial" panose="020B0604020202020204" pitchFamily="34" charset="0"/>
              </a:rPr>
              <a:t>. </a:t>
            </a:r>
            <a:endParaRPr lang="sl-SI" altLang="sl-SI" sz="3600">
              <a:latin typeface="Times New Roman" panose="02020603050405020304" pitchFamily="18" charset="0"/>
            </a:endParaRPr>
          </a:p>
        </p:txBody>
      </p:sp>
      <p:sp>
        <p:nvSpPr>
          <p:cNvPr id="215047" name="Rectangle 7"/>
          <p:cNvSpPr>
            <a:spLocks noChangeArrowheads="1"/>
          </p:cNvSpPr>
          <p:nvPr/>
        </p:nvSpPr>
        <p:spPr bwMode="auto">
          <a:xfrm>
            <a:off x="838200" y="3581400"/>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latin typeface="Arial" panose="020B0604020202020204" pitchFamily="34" charset="0"/>
              </a:rPr>
              <a:t>Merjenje tlaka</a:t>
            </a:r>
            <a:r>
              <a:rPr lang="sl-SI" altLang="sl-SI" sz="2800" b="1">
                <a:latin typeface="Arial" panose="020B0604020202020204" pitchFamily="34" charset="0"/>
                <a:cs typeface="Times New Roman" panose="02020603050405020304" pitchFamily="18" charset="0"/>
              </a:rPr>
              <a:t> </a:t>
            </a:r>
          </a:p>
        </p:txBody>
      </p:sp>
      <p:pic>
        <p:nvPicPr>
          <p:cNvPr id="215048" name="Picture 5" descr="LMK-logo-clr-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9" name="Picture 7" descr="UL_logo-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33065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3"/>
          <p:cNvSpPr>
            <a:spLocks noChangeArrowheads="1"/>
          </p:cNvSpPr>
          <p:nvPr/>
        </p:nvSpPr>
        <p:spPr bwMode="auto">
          <a:xfrm>
            <a:off x="914400" y="1676400"/>
            <a:ext cx="464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800" b="1">
                <a:latin typeface="Arial" panose="020B0604020202020204" pitchFamily="34" charset="0"/>
              </a:rPr>
              <a:t>Osnovne merilne metode za merjenje tlaka</a:t>
            </a:r>
            <a:r>
              <a:rPr lang="sl-SI" altLang="sl-SI" sz="1100">
                <a:latin typeface="Times New Roman" panose="02020603050405020304" pitchFamily="18" charset="0"/>
              </a:rPr>
              <a:t> </a:t>
            </a:r>
            <a:endParaRPr lang="sl-SI" altLang="sl-SI" sz="2400">
              <a:latin typeface="Times New Roman" panose="02020603050405020304" pitchFamily="18" charset="0"/>
            </a:endParaRPr>
          </a:p>
        </p:txBody>
      </p:sp>
      <p:pic>
        <p:nvPicPr>
          <p:cNvPr id="217091"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Rectangle 47"/>
          <p:cNvSpPr>
            <a:spLocks noChangeArrowheads="1"/>
          </p:cNvSpPr>
          <p:nvPr/>
        </p:nvSpPr>
        <p:spPr bwMode="auto">
          <a:xfrm>
            <a:off x="1355725" y="2979738"/>
            <a:ext cx="5110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b="1">
                <a:latin typeface="Arial" panose="020B0604020202020204" pitchFamily="34" charset="0"/>
              </a:rPr>
              <a:t>merjenje višine tekočinskega stolpca znane gostote </a:t>
            </a:r>
            <a:endParaRPr lang="sl-SI" altLang="sl-SI" sz="1800">
              <a:latin typeface="Arial" panose="020B0604020202020204" pitchFamily="34" charset="0"/>
            </a:endParaRPr>
          </a:p>
        </p:txBody>
      </p:sp>
      <p:sp>
        <p:nvSpPr>
          <p:cNvPr id="217094" name="Rectangle 49"/>
          <p:cNvSpPr>
            <a:spLocks noChangeArrowheads="1"/>
          </p:cNvSpPr>
          <p:nvPr/>
        </p:nvSpPr>
        <p:spPr bwMode="auto">
          <a:xfrm>
            <a:off x="1355725" y="3227388"/>
            <a:ext cx="1141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(živo srebro)</a:t>
            </a:r>
            <a:endParaRPr lang="sl-SI" altLang="sl-SI" sz="1800">
              <a:latin typeface="Arial" panose="020B0604020202020204" pitchFamily="34" charset="0"/>
            </a:endParaRPr>
          </a:p>
        </p:txBody>
      </p:sp>
      <p:sp>
        <p:nvSpPr>
          <p:cNvPr id="217095" name="Rectangle 58"/>
          <p:cNvSpPr>
            <a:spLocks noChangeArrowheads="1"/>
          </p:cNvSpPr>
          <p:nvPr/>
        </p:nvSpPr>
        <p:spPr bwMode="auto">
          <a:xfrm>
            <a:off x="1355725" y="3465513"/>
            <a:ext cx="3114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b="1">
                <a:latin typeface="Arial" panose="020B0604020202020204" pitchFamily="34" charset="0"/>
              </a:rPr>
              <a:t>merjenje mehanske deformacije</a:t>
            </a:r>
            <a:endParaRPr lang="sl-SI" altLang="sl-SI" sz="1800">
              <a:latin typeface="Arial" panose="020B0604020202020204" pitchFamily="34" charset="0"/>
            </a:endParaRPr>
          </a:p>
        </p:txBody>
      </p:sp>
      <p:sp>
        <p:nvSpPr>
          <p:cNvPr id="217096" name="Rectangle 59"/>
          <p:cNvSpPr>
            <a:spLocks noChangeArrowheads="1"/>
          </p:cNvSpPr>
          <p:nvPr/>
        </p:nvSpPr>
        <p:spPr bwMode="auto">
          <a:xfrm>
            <a:off x="4479925" y="3468688"/>
            <a:ext cx="2817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 membran, open, Bourdonovih </a:t>
            </a:r>
            <a:endParaRPr lang="sl-SI" altLang="sl-SI" sz="1800">
              <a:latin typeface="Arial" panose="020B0604020202020204" pitchFamily="34" charset="0"/>
            </a:endParaRPr>
          </a:p>
        </p:txBody>
      </p:sp>
      <p:sp>
        <p:nvSpPr>
          <p:cNvPr id="217097" name="Rectangle 60"/>
          <p:cNvSpPr>
            <a:spLocks noChangeArrowheads="1"/>
          </p:cNvSpPr>
          <p:nvPr/>
        </p:nvSpPr>
        <p:spPr bwMode="auto">
          <a:xfrm>
            <a:off x="1355725" y="3713163"/>
            <a:ext cx="7540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cevi, itd </a:t>
            </a:r>
            <a:endParaRPr lang="sl-SI" altLang="sl-SI" sz="1800">
              <a:latin typeface="Arial" panose="020B0604020202020204" pitchFamily="34" charset="0"/>
            </a:endParaRPr>
          </a:p>
        </p:txBody>
      </p:sp>
      <p:sp>
        <p:nvSpPr>
          <p:cNvPr id="217098" name="Rectangle 62"/>
          <p:cNvSpPr>
            <a:spLocks noChangeArrowheads="1"/>
          </p:cNvSpPr>
          <p:nvPr/>
        </p:nvSpPr>
        <p:spPr bwMode="auto">
          <a:xfrm>
            <a:off x="1355725" y="3948113"/>
            <a:ext cx="5549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(uporaba vzvodov, uporovnih lističev, kapacitivnih merilnikov, </a:t>
            </a:r>
            <a:endParaRPr lang="sl-SI" altLang="sl-SI" sz="1800">
              <a:latin typeface="Arial" panose="020B0604020202020204" pitchFamily="34" charset="0"/>
            </a:endParaRPr>
          </a:p>
        </p:txBody>
      </p:sp>
      <p:sp>
        <p:nvSpPr>
          <p:cNvPr id="217099" name="Rectangle 63"/>
          <p:cNvSpPr>
            <a:spLocks noChangeArrowheads="1"/>
          </p:cNvSpPr>
          <p:nvPr/>
        </p:nvSpPr>
        <p:spPr bwMode="auto">
          <a:xfrm>
            <a:off x="1355725" y="4186238"/>
            <a:ext cx="5291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spremembe resonančne frekvence merilnega elementa…)</a:t>
            </a:r>
            <a:endParaRPr lang="sl-SI" altLang="sl-SI" sz="1800">
              <a:latin typeface="Arial" panose="020B0604020202020204" pitchFamily="34" charset="0"/>
            </a:endParaRPr>
          </a:p>
        </p:txBody>
      </p:sp>
      <p:sp>
        <p:nvSpPr>
          <p:cNvPr id="217100" name="Rectangle 70"/>
          <p:cNvSpPr>
            <a:spLocks noChangeArrowheads="1"/>
          </p:cNvSpPr>
          <p:nvPr/>
        </p:nvSpPr>
        <p:spPr bwMode="auto">
          <a:xfrm>
            <a:off x="1355725" y="4422775"/>
            <a:ext cx="1766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b="1">
                <a:latin typeface="Arial" panose="020B0604020202020204" pitchFamily="34" charset="0"/>
              </a:rPr>
              <a:t>posredne metode </a:t>
            </a:r>
            <a:endParaRPr lang="sl-SI" altLang="sl-SI" sz="1800">
              <a:latin typeface="Arial" panose="020B0604020202020204" pitchFamily="34" charset="0"/>
            </a:endParaRPr>
          </a:p>
        </p:txBody>
      </p:sp>
      <p:sp>
        <p:nvSpPr>
          <p:cNvPr id="217101" name="Rectangle 72"/>
          <p:cNvSpPr>
            <a:spLocks noChangeArrowheads="1"/>
          </p:cNvSpPr>
          <p:nvPr/>
        </p:nvSpPr>
        <p:spPr bwMode="auto">
          <a:xfrm>
            <a:off x="1355725" y="4670425"/>
            <a:ext cx="59832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(merjenje fizikalnih lastnosti, kot je toplotna prevodnost, ionizacija </a:t>
            </a:r>
            <a:endParaRPr lang="sl-SI" altLang="sl-SI" sz="1800">
              <a:latin typeface="Arial" panose="020B0604020202020204" pitchFamily="34" charset="0"/>
            </a:endParaRPr>
          </a:p>
        </p:txBody>
      </p:sp>
      <p:sp>
        <p:nvSpPr>
          <p:cNvPr id="217102" name="Rectangle 73"/>
          <p:cNvSpPr>
            <a:spLocks noChangeArrowheads="1"/>
          </p:cNvSpPr>
          <p:nvPr/>
        </p:nvSpPr>
        <p:spPr bwMode="auto">
          <a:xfrm>
            <a:off x="1355725" y="4908550"/>
            <a:ext cx="157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1600">
                <a:latin typeface="Arial" panose="020B0604020202020204" pitchFamily="34" charset="0"/>
              </a:rPr>
              <a:t>plina, viskoznost)</a:t>
            </a:r>
            <a:endParaRPr lang="sl-SI" altLang="sl-SI" sz="1800">
              <a:latin typeface="Arial" panose="020B0604020202020204" pitchFamily="34" charset="0"/>
            </a:endParaRPr>
          </a:p>
        </p:txBody>
      </p:sp>
      <p:grpSp>
        <p:nvGrpSpPr>
          <p:cNvPr id="366596" name="Group 4"/>
          <p:cNvGrpSpPr>
            <a:grpSpLocks/>
          </p:cNvGrpSpPr>
          <p:nvPr/>
        </p:nvGrpSpPr>
        <p:grpSpPr bwMode="auto">
          <a:xfrm>
            <a:off x="7543800" y="2971800"/>
            <a:ext cx="1600200" cy="1447800"/>
            <a:chOff x="4752" y="1872"/>
            <a:chExt cx="1008" cy="912"/>
          </a:xfrm>
        </p:grpSpPr>
        <p:sp>
          <p:nvSpPr>
            <p:cNvPr id="217107" name="AutoShape 5"/>
            <p:cNvSpPr>
              <a:spLocks/>
            </p:cNvSpPr>
            <p:nvPr/>
          </p:nvSpPr>
          <p:spPr bwMode="auto">
            <a:xfrm>
              <a:off x="4752" y="1872"/>
              <a:ext cx="288" cy="912"/>
            </a:xfrm>
            <a:prstGeom prst="rightBrace">
              <a:avLst>
                <a:gd name="adj1" fmla="val 26389"/>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17108" name="Text Box 6"/>
            <p:cNvSpPr txBox="1">
              <a:spLocks noChangeArrowheads="1"/>
            </p:cNvSpPr>
            <p:nvPr/>
          </p:nvSpPr>
          <p:spPr bwMode="auto">
            <a:xfrm>
              <a:off x="5043" y="2185"/>
              <a:ext cx="7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Trebuchet MS" panose="020B0603020202020204" pitchFamily="34" charset="0"/>
                </a:rPr>
                <a:t>&gt; 1 bar</a:t>
              </a:r>
            </a:p>
          </p:txBody>
        </p:sp>
      </p:grpSp>
      <p:grpSp>
        <p:nvGrpSpPr>
          <p:cNvPr id="366599" name="Group 7"/>
          <p:cNvGrpSpPr>
            <a:grpSpLocks/>
          </p:cNvGrpSpPr>
          <p:nvPr/>
        </p:nvGrpSpPr>
        <p:grpSpPr bwMode="auto">
          <a:xfrm>
            <a:off x="7581900" y="4495800"/>
            <a:ext cx="1519238" cy="762000"/>
            <a:chOff x="4704" y="2832"/>
            <a:chExt cx="957" cy="480"/>
          </a:xfrm>
        </p:grpSpPr>
        <p:sp>
          <p:nvSpPr>
            <p:cNvPr id="217105" name="AutoShape 8"/>
            <p:cNvSpPr>
              <a:spLocks/>
            </p:cNvSpPr>
            <p:nvPr/>
          </p:nvSpPr>
          <p:spPr bwMode="auto">
            <a:xfrm>
              <a:off x="4704" y="2832"/>
              <a:ext cx="240" cy="480"/>
            </a:xfrm>
            <a:prstGeom prst="rightBrace">
              <a:avLst>
                <a:gd name="adj1" fmla="val 166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17106" name="Text Box 9"/>
            <p:cNvSpPr txBox="1">
              <a:spLocks noChangeArrowheads="1"/>
            </p:cNvSpPr>
            <p:nvPr/>
          </p:nvSpPr>
          <p:spPr bwMode="auto">
            <a:xfrm>
              <a:off x="4944" y="2928"/>
              <a:ext cx="7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400">
                  <a:latin typeface="Trebuchet MS" panose="020B0603020202020204" pitchFamily="34" charset="0"/>
                </a:rPr>
                <a:t>&lt; 1 bar</a:t>
              </a:r>
            </a:p>
          </p:txBody>
        </p:sp>
      </p:grpSp>
    </p:spTree>
    <p:extLst>
      <p:ext uri="{BB962C8B-B14F-4D97-AF65-F5344CB8AC3E}">
        <p14:creationId xmlns:p14="http://schemas.microsoft.com/office/powerpoint/2010/main" val="131481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6596"/>
                                        </p:tgtEl>
                                        <p:attrNameLst>
                                          <p:attrName>style.visibility</p:attrName>
                                        </p:attrNameLst>
                                      </p:cBhvr>
                                      <p:to>
                                        <p:strVal val="visible"/>
                                      </p:to>
                                    </p:set>
                                    <p:animEffect transition="in" filter="wipe(left)">
                                      <p:cBhvr>
                                        <p:cTn id="7" dur="500"/>
                                        <p:tgtEl>
                                          <p:spTgt spid="366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66599"/>
                                        </p:tgtEl>
                                        <p:attrNameLst>
                                          <p:attrName>style.visibility</p:attrName>
                                        </p:attrNameLst>
                                      </p:cBhvr>
                                      <p:to>
                                        <p:strVal val="visible"/>
                                      </p:to>
                                    </p:set>
                                    <p:animEffect transition="in" filter="wipe(left)">
                                      <p:cBhvr>
                                        <p:cTn id="12" dur="500"/>
                                        <p:tgtEl>
                                          <p:spTgt spid="366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609600" y="2438400"/>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sl-SI" altLang="sl-SI" sz="2800" b="1">
                <a:effectLst>
                  <a:outerShdw blurRad="38100" dist="38100" dir="2700000" algn="tl">
                    <a:srgbClr val="FFFFFF"/>
                  </a:outerShdw>
                </a:effectLst>
                <a:latin typeface="Arial" charset="0"/>
              </a:rPr>
              <a:t>Realizacija pascala</a:t>
            </a:r>
            <a:r>
              <a:rPr lang="sl-SI" altLang="sl-SI" sz="1000">
                <a:latin typeface="Times New Roman" pitchFamily="18" charset="0"/>
              </a:rPr>
              <a:t> </a:t>
            </a:r>
            <a:endParaRPr lang="sl-SI" altLang="sl-SI" sz="2000">
              <a:latin typeface="Times New Roman" pitchFamily="18" charset="0"/>
            </a:endParaRPr>
          </a:p>
        </p:txBody>
      </p:sp>
      <p:sp>
        <p:nvSpPr>
          <p:cNvPr id="219139" name="Rectangle 3"/>
          <p:cNvSpPr>
            <a:spLocks noChangeArrowheads="1"/>
          </p:cNvSpPr>
          <p:nvPr/>
        </p:nvSpPr>
        <p:spPr bwMode="auto">
          <a:xfrm>
            <a:off x="1295400" y="3352800"/>
            <a:ext cx="5943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sl-SI" altLang="sl-SI" sz="2100">
                <a:latin typeface="Arial" panose="020B0604020202020204" pitchFamily="34" charset="0"/>
                <a:cs typeface="Arial" panose="020B0604020202020204" pitchFamily="34" charset="0"/>
              </a:rPr>
              <a:t>manometri s tekočinskimi stolpci</a:t>
            </a:r>
            <a:endParaRPr lang="sl-SI" altLang="sl-SI" sz="2100">
              <a:latin typeface="Arial" panose="020B0604020202020204" pitchFamily="34" charset="0"/>
            </a:endParaRPr>
          </a:p>
          <a:p>
            <a:pPr eaLnBrk="1" hangingPunct="1">
              <a:spcBef>
                <a:spcPct val="0"/>
              </a:spcBef>
              <a:buFontTx/>
              <a:buChar char="•"/>
            </a:pPr>
            <a:endParaRPr lang="sl-SI" altLang="sl-SI" sz="2100">
              <a:latin typeface="Arial" panose="020B0604020202020204" pitchFamily="34" charset="0"/>
            </a:endParaRPr>
          </a:p>
          <a:p>
            <a:pPr eaLnBrk="1" hangingPunct="1">
              <a:spcBef>
                <a:spcPct val="0"/>
              </a:spcBef>
              <a:buFontTx/>
              <a:buChar char="•"/>
            </a:pPr>
            <a:r>
              <a:rPr lang="sl-SI" altLang="sl-SI" sz="2100">
                <a:latin typeface="Arial" panose="020B0604020202020204" pitchFamily="34" charset="0"/>
                <a:cs typeface="Arial" panose="020B0604020202020204" pitchFamily="34" charset="0"/>
              </a:rPr>
              <a:t>tlačne tehtnice</a:t>
            </a:r>
            <a:r>
              <a:rPr lang="sl-SI" altLang="sl-SI" sz="2100">
                <a:latin typeface="Times New Roman" panose="02020603050405020304" pitchFamily="18" charset="0"/>
              </a:rPr>
              <a:t> </a:t>
            </a:r>
            <a:endParaRPr lang="sl-SI" altLang="sl-SI" sz="4400">
              <a:latin typeface="Times New Roman" panose="02020603050405020304" pitchFamily="18" charset="0"/>
            </a:endParaRPr>
          </a:p>
        </p:txBody>
      </p:sp>
      <p:graphicFrame>
        <p:nvGraphicFramePr>
          <p:cNvPr id="219140" name="Object 4"/>
          <p:cNvGraphicFramePr>
            <a:graphicFrameLocks noChangeAspect="1"/>
          </p:cNvGraphicFramePr>
          <p:nvPr/>
        </p:nvGraphicFramePr>
        <p:xfrm>
          <a:off x="3352800" y="4495800"/>
          <a:ext cx="1235075" cy="1093788"/>
        </p:xfrm>
        <a:graphic>
          <a:graphicData uri="http://schemas.openxmlformats.org/presentationml/2006/ole">
            <mc:AlternateContent xmlns:mc="http://schemas.openxmlformats.org/markup-compatibility/2006">
              <mc:Choice xmlns:v="urn:schemas-microsoft-com:vml" Requires="v">
                <p:oleObj name="Equation" r:id="rId3" imgW="660600" imgH="558000" progId="Equation.3">
                  <p:embed/>
                </p:oleObj>
              </mc:Choice>
              <mc:Fallback>
                <p:oleObj name="Equation" r:id="rId3" imgW="660600" imgH="558000" progId="Equation.3">
                  <p:embed/>
                  <p:pic>
                    <p:nvPicPr>
                      <p:cNvPr id="2191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495800"/>
                        <a:ext cx="1235075" cy="1093788"/>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9141" name="Object 5"/>
          <p:cNvGraphicFramePr>
            <a:graphicFrameLocks noChangeAspect="1"/>
          </p:cNvGraphicFramePr>
          <p:nvPr/>
        </p:nvGraphicFramePr>
        <p:xfrm>
          <a:off x="5940425" y="3252788"/>
          <a:ext cx="1933575" cy="606425"/>
        </p:xfrm>
        <a:graphic>
          <a:graphicData uri="http://schemas.openxmlformats.org/presentationml/2006/ole">
            <mc:AlternateContent xmlns:mc="http://schemas.openxmlformats.org/markup-compatibility/2006">
              <mc:Choice xmlns:v="urn:schemas-microsoft-com:vml" Requires="v">
                <p:oleObj r:id="rId5" imgW="991080" imgH="215640" progId="Equation.3">
                  <p:embed/>
                </p:oleObj>
              </mc:Choice>
              <mc:Fallback>
                <p:oleObj r:id="rId5" imgW="991080" imgH="215640" progId="Equation.3">
                  <p:embed/>
                  <p:pic>
                    <p:nvPicPr>
                      <p:cNvPr id="21914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3252788"/>
                        <a:ext cx="1933575" cy="606425"/>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9142" name="Picture 5" descr="LMK-logo-clr-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Picture 7" descr="UL_logo-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22698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ChangeArrowheads="1"/>
          </p:cNvSpPr>
          <p:nvPr/>
        </p:nvSpPr>
        <p:spPr bwMode="auto">
          <a:xfrm>
            <a:off x="609600" y="1524000"/>
            <a:ext cx="5875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sl-SI" altLang="sl-SI" sz="2100" b="1">
                <a:effectLst>
                  <a:outerShdw blurRad="38100" dist="38100" dir="2700000" algn="tl">
                    <a:srgbClr val="FFFFFF"/>
                  </a:outerShdw>
                </a:effectLst>
                <a:latin typeface="Arial" charset="0"/>
                <a:cs typeface="Arial" charset="0"/>
              </a:rPr>
              <a:t>manometri s tekočinskimi stolpci</a:t>
            </a:r>
            <a:endParaRPr lang="sl-SI" altLang="sl-SI" sz="2100" b="1">
              <a:effectLst>
                <a:outerShdw blurRad="38100" dist="38100" dir="2700000" algn="tl">
                  <a:srgbClr val="FFFFFF"/>
                </a:outerShdw>
              </a:effectLst>
              <a:latin typeface="Arial" charset="0"/>
            </a:endParaRPr>
          </a:p>
          <a:p>
            <a:pPr eaLnBrk="1" hangingPunct="1">
              <a:defRPr/>
            </a:pPr>
            <a:r>
              <a:rPr lang="sl-SI" altLang="sl-SI" sz="1900" i="1">
                <a:latin typeface="Arial" charset="0"/>
              </a:rPr>
              <a:t>sledljivost neposredno na SI enote za površino in silo</a:t>
            </a:r>
          </a:p>
        </p:txBody>
      </p:sp>
      <p:sp>
        <p:nvSpPr>
          <p:cNvPr id="221187" name="Rectangle 3"/>
          <p:cNvSpPr>
            <a:spLocks noChangeArrowheads="1"/>
          </p:cNvSpPr>
          <p:nvPr/>
        </p:nvSpPr>
        <p:spPr bwMode="auto">
          <a:xfrm>
            <a:off x="2562225"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graphicFrame>
        <p:nvGraphicFramePr>
          <p:cNvPr id="221188" name="Object 4"/>
          <p:cNvGraphicFramePr>
            <a:graphicFrameLocks noChangeAspect="1"/>
          </p:cNvGraphicFramePr>
          <p:nvPr/>
        </p:nvGraphicFramePr>
        <p:xfrm>
          <a:off x="685800" y="2590800"/>
          <a:ext cx="1933575" cy="606425"/>
        </p:xfrm>
        <a:graphic>
          <a:graphicData uri="http://schemas.openxmlformats.org/presentationml/2006/ole">
            <mc:AlternateContent xmlns:mc="http://schemas.openxmlformats.org/markup-compatibility/2006">
              <mc:Choice xmlns:v="urn:schemas-microsoft-com:vml" Requires="v">
                <p:oleObj r:id="rId3" imgW="991080" imgH="215640" progId="Equation.3">
                  <p:embed/>
                </p:oleObj>
              </mc:Choice>
              <mc:Fallback>
                <p:oleObj r:id="rId3" imgW="991080" imgH="215640" progId="Equation.3">
                  <p:embed/>
                  <p:pic>
                    <p:nvPicPr>
                      <p:cNvPr id="2211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0800"/>
                        <a:ext cx="1933575" cy="606425"/>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1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3495675"/>
            <a:ext cx="624840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190" name="Picture 5" descr="LMK-logo-clr-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1" name="Picture 7" descr="UL_logo-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51536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ChangeArrowheads="1"/>
          </p:cNvSpPr>
          <p:nvPr/>
        </p:nvSpPr>
        <p:spPr bwMode="auto">
          <a:xfrm>
            <a:off x="609600" y="1524000"/>
            <a:ext cx="5875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sl-SI" altLang="sl-SI" sz="2100" b="1">
                <a:effectLst>
                  <a:outerShdw blurRad="38100" dist="38100" dir="2700000" algn="tl">
                    <a:srgbClr val="FFFFFF"/>
                  </a:outerShdw>
                </a:effectLst>
                <a:latin typeface="Arial" charset="0"/>
                <a:cs typeface="Arial" charset="0"/>
              </a:rPr>
              <a:t>tlačne tehtnice</a:t>
            </a:r>
            <a:endParaRPr lang="sl-SI" altLang="sl-SI" sz="2100" b="1">
              <a:effectLst>
                <a:outerShdw blurRad="38100" dist="38100" dir="2700000" algn="tl">
                  <a:srgbClr val="FFFFFF"/>
                </a:outerShdw>
              </a:effectLst>
              <a:latin typeface="Arial" charset="0"/>
            </a:endParaRPr>
          </a:p>
          <a:p>
            <a:pPr eaLnBrk="1" hangingPunct="1">
              <a:defRPr/>
            </a:pPr>
            <a:r>
              <a:rPr lang="sl-SI" altLang="sl-SI" sz="1900" i="1">
                <a:latin typeface="Arial" charset="0"/>
              </a:rPr>
              <a:t>sledljivost neposredno na SI enote za površino in silo</a:t>
            </a:r>
          </a:p>
        </p:txBody>
      </p:sp>
      <p:sp>
        <p:nvSpPr>
          <p:cNvPr id="223235" name="Rectangle 3"/>
          <p:cNvSpPr>
            <a:spLocks noChangeArrowheads="1"/>
          </p:cNvSpPr>
          <p:nvPr/>
        </p:nvSpPr>
        <p:spPr bwMode="auto">
          <a:xfrm>
            <a:off x="2562225"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23236" name="Rectangle 4"/>
          <p:cNvSpPr>
            <a:spLocks noChangeArrowheads="1"/>
          </p:cNvSpPr>
          <p:nvPr/>
        </p:nvSpPr>
        <p:spPr bwMode="auto">
          <a:xfrm>
            <a:off x="3852863" y="2195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23237" name="Text Box 5"/>
          <p:cNvSpPr txBox="1">
            <a:spLocks noChangeArrowheads="1"/>
          </p:cNvSpPr>
          <p:nvPr/>
        </p:nvSpPr>
        <p:spPr bwMode="auto">
          <a:xfrm>
            <a:off x="1127125" y="5568950"/>
            <a:ext cx="984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Tahoma" panose="020B0604030504040204" pitchFamily="34" charset="0"/>
              </a:rPr>
              <a:t>cilinder</a:t>
            </a:r>
          </a:p>
        </p:txBody>
      </p:sp>
      <p:sp>
        <p:nvSpPr>
          <p:cNvPr id="223238" name="Text Box 6"/>
          <p:cNvSpPr txBox="1">
            <a:spLocks noChangeArrowheads="1"/>
          </p:cNvSpPr>
          <p:nvPr/>
        </p:nvSpPr>
        <p:spPr bwMode="auto">
          <a:xfrm>
            <a:off x="1066800" y="4038600"/>
            <a:ext cx="542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000">
                <a:latin typeface="Tahoma" panose="020B0604030504040204" pitchFamily="34" charset="0"/>
              </a:rPr>
              <a:t>bat</a:t>
            </a:r>
          </a:p>
        </p:txBody>
      </p:sp>
      <p:sp>
        <p:nvSpPr>
          <p:cNvPr id="223239" name="Line 7"/>
          <p:cNvSpPr>
            <a:spLocks noChangeShapeType="1"/>
          </p:cNvSpPr>
          <p:nvPr/>
        </p:nvSpPr>
        <p:spPr bwMode="auto">
          <a:xfrm flipV="1">
            <a:off x="1600200" y="3200400"/>
            <a:ext cx="182880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223240" name="Line 8"/>
          <p:cNvSpPr>
            <a:spLocks noChangeShapeType="1"/>
          </p:cNvSpPr>
          <p:nvPr/>
        </p:nvSpPr>
        <p:spPr bwMode="auto">
          <a:xfrm flipV="1">
            <a:off x="1752600" y="4800600"/>
            <a:ext cx="16764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223241" name="AutoShape 9"/>
          <p:cNvSpPr>
            <a:spLocks noChangeAspect="1" noChangeArrowheads="1" noTextEdit="1"/>
          </p:cNvSpPr>
          <p:nvPr/>
        </p:nvSpPr>
        <p:spPr bwMode="auto">
          <a:xfrm>
            <a:off x="3200400" y="2514600"/>
            <a:ext cx="23447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223242" name="Freeform 10"/>
          <p:cNvSpPr>
            <a:spLocks/>
          </p:cNvSpPr>
          <p:nvPr/>
        </p:nvSpPr>
        <p:spPr bwMode="auto">
          <a:xfrm>
            <a:off x="3217863" y="3033713"/>
            <a:ext cx="1319212" cy="1138237"/>
          </a:xfrm>
          <a:custGeom>
            <a:avLst/>
            <a:gdLst>
              <a:gd name="T0" fmla="*/ 2147483646 w 831"/>
              <a:gd name="T1" fmla="*/ 2147483646 h 717"/>
              <a:gd name="T2" fmla="*/ 2147483646 w 831"/>
              <a:gd name="T3" fmla="*/ 2147483646 h 717"/>
              <a:gd name="T4" fmla="*/ 2147483646 w 831"/>
              <a:gd name="T5" fmla="*/ 2147483646 h 717"/>
              <a:gd name="T6" fmla="*/ 2147483646 w 831"/>
              <a:gd name="T7" fmla="*/ 2147483646 h 717"/>
              <a:gd name="T8" fmla="*/ 2147483646 w 831"/>
              <a:gd name="T9" fmla="*/ 0 h 717"/>
              <a:gd name="T10" fmla="*/ 0 w 831"/>
              <a:gd name="T11" fmla="*/ 0 h 717"/>
              <a:gd name="T12" fmla="*/ 0 w 831"/>
              <a:gd name="T13" fmla="*/ 2147483646 h 717"/>
              <a:gd name="T14" fmla="*/ 2147483646 w 831"/>
              <a:gd name="T15" fmla="*/ 2147483646 h 717"/>
              <a:gd name="T16" fmla="*/ 2147483646 w 831"/>
              <a:gd name="T17" fmla="*/ 2147483646 h 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1" h="717">
                <a:moveTo>
                  <a:pt x="300" y="717"/>
                </a:moveTo>
                <a:lnTo>
                  <a:pt x="531" y="717"/>
                </a:lnTo>
                <a:lnTo>
                  <a:pt x="531" y="239"/>
                </a:lnTo>
                <a:lnTo>
                  <a:pt x="831" y="239"/>
                </a:lnTo>
                <a:lnTo>
                  <a:pt x="831" y="0"/>
                </a:lnTo>
                <a:lnTo>
                  <a:pt x="0" y="0"/>
                </a:lnTo>
                <a:lnTo>
                  <a:pt x="0" y="239"/>
                </a:lnTo>
                <a:lnTo>
                  <a:pt x="300" y="239"/>
                </a:lnTo>
                <a:lnTo>
                  <a:pt x="300" y="717"/>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43" name="Freeform 11"/>
          <p:cNvSpPr>
            <a:spLocks noEditPoints="1"/>
          </p:cNvSpPr>
          <p:nvPr/>
        </p:nvSpPr>
        <p:spPr bwMode="auto">
          <a:xfrm>
            <a:off x="3209925" y="3027363"/>
            <a:ext cx="1331913" cy="1149350"/>
          </a:xfrm>
          <a:custGeom>
            <a:avLst/>
            <a:gdLst>
              <a:gd name="T0" fmla="*/ 2147483646 w 839"/>
              <a:gd name="T1" fmla="*/ 2147483646 h 724"/>
              <a:gd name="T2" fmla="*/ 2147483646 w 839"/>
              <a:gd name="T3" fmla="*/ 2147483646 h 724"/>
              <a:gd name="T4" fmla="*/ 2147483646 w 839"/>
              <a:gd name="T5" fmla="*/ 2147483646 h 724"/>
              <a:gd name="T6" fmla="*/ 2147483646 w 839"/>
              <a:gd name="T7" fmla="*/ 2147483646 h 724"/>
              <a:gd name="T8" fmla="*/ 2147483646 w 839"/>
              <a:gd name="T9" fmla="*/ 2147483646 h 724"/>
              <a:gd name="T10" fmla="*/ 2147483646 w 839"/>
              <a:gd name="T11" fmla="*/ 2147483646 h 724"/>
              <a:gd name="T12" fmla="*/ 2147483646 w 839"/>
              <a:gd name="T13" fmla="*/ 2147483646 h 724"/>
              <a:gd name="T14" fmla="*/ 2147483646 w 839"/>
              <a:gd name="T15" fmla="*/ 2147483646 h 724"/>
              <a:gd name="T16" fmla="*/ 2147483646 w 839"/>
              <a:gd name="T17" fmla="*/ 2147483646 h 724"/>
              <a:gd name="T18" fmla="*/ 2147483646 w 839"/>
              <a:gd name="T19" fmla="*/ 2147483646 h 724"/>
              <a:gd name="T20" fmla="*/ 2147483646 w 839"/>
              <a:gd name="T21" fmla="*/ 2147483646 h 724"/>
              <a:gd name="T22" fmla="*/ 2147483646 w 839"/>
              <a:gd name="T23" fmla="*/ 2147483646 h 724"/>
              <a:gd name="T24" fmla="*/ 2147483646 w 839"/>
              <a:gd name="T25" fmla="*/ 2147483646 h 724"/>
              <a:gd name="T26" fmla="*/ 2147483646 w 839"/>
              <a:gd name="T27" fmla="*/ 2147483646 h 724"/>
              <a:gd name="T28" fmla="*/ 2147483646 w 839"/>
              <a:gd name="T29" fmla="*/ 2147483646 h 724"/>
              <a:gd name="T30" fmla="*/ 2147483646 w 839"/>
              <a:gd name="T31" fmla="*/ 2147483646 h 724"/>
              <a:gd name="T32" fmla="*/ 2147483646 w 839"/>
              <a:gd name="T33" fmla="*/ 2147483646 h 724"/>
              <a:gd name="T34" fmla="*/ 2147483646 w 839"/>
              <a:gd name="T35" fmla="*/ 0 h 724"/>
              <a:gd name="T36" fmla="*/ 2147483646 w 839"/>
              <a:gd name="T37" fmla="*/ 2147483646 h 724"/>
              <a:gd name="T38" fmla="*/ 2147483646 w 839"/>
              <a:gd name="T39" fmla="*/ 0 h 724"/>
              <a:gd name="T40" fmla="*/ 2147483646 w 839"/>
              <a:gd name="T41" fmla="*/ 2147483646 h 724"/>
              <a:gd name="T42" fmla="*/ 2147483646 w 839"/>
              <a:gd name="T43" fmla="*/ 0 h 724"/>
              <a:gd name="T44" fmla="*/ 0 w 839"/>
              <a:gd name="T45" fmla="*/ 2147483646 h 724"/>
              <a:gd name="T46" fmla="*/ 2147483646 w 839"/>
              <a:gd name="T47" fmla="*/ 0 h 724"/>
              <a:gd name="T48" fmla="*/ 0 w 839"/>
              <a:gd name="T49" fmla="*/ 2147483646 h 724"/>
              <a:gd name="T50" fmla="*/ 2147483646 w 839"/>
              <a:gd name="T51" fmla="*/ 2147483646 h 724"/>
              <a:gd name="T52" fmla="*/ 0 w 839"/>
              <a:gd name="T53" fmla="*/ 2147483646 h 724"/>
              <a:gd name="T54" fmla="*/ 2147483646 w 839"/>
              <a:gd name="T55" fmla="*/ 2147483646 h 724"/>
              <a:gd name="T56" fmla="*/ 0 w 839"/>
              <a:gd name="T57" fmla="*/ 2147483646 h 724"/>
              <a:gd name="T58" fmla="*/ 2147483646 w 839"/>
              <a:gd name="T59" fmla="*/ 2147483646 h 724"/>
              <a:gd name="T60" fmla="*/ 2147483646 w 839"/>
              <a:gd name="T61" fmla="*/ 2147483646 h 724"/>
              <a:gd name="T62" fmla="*/ 2147483646 w 839"/>
              <a:gd name="T63" fmla="*/ 2147483646 h 724"/>
              <a:gd name="T64" fmla="*/ 2147483646 w 839"/>
              <a:gd name="T65" fmla="*/ 2147483646 h 724"/>
              <a:gd name="T66" fmla="*/ 2147483646 w 839"/>
              <a:gd name="T67" fmla="*/ 2147483646 h 724"/>
              <a:gd name="T68" fmla="*/ 2147483646 w 839"/>
              <a:gd name="T69" fmla="*/ 2147483646 h 724"/>
              <a:gd name="T70" fmla="*/ 2147483646 w 839"/>
              <a:gd name="T71" fmla="*/ 2147483646 h 724"/>
              <a:gd name="T72" fmla="*/ 2147483646 w 839"/>
              <a:gd name="T73" fmla="*/ 2147483646 h 724"/>
              <a:gd name="T74" fmla="*/ 2147483646 w 839"/>
              <a:gd name="T75" fmla="*/ 2147483646 h 724"/>
              <a:gd name="T76" fmla="*/ 2147483646 w 839"/>
              <a:gd name="T77" fmla="*/ 2147483646 h 724"/>
              <a:gd name="T78" fmla="*/ 2147483646 w 839"/>
              <a:gd name="T79" fmla="*/ 2147483646 h 7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39" h="724">
                <a:moveTo>
                  <a:pt x="305" y="717"/>
                </a:moveTo>
                <a:lnTo>
                  <a:pt x="536" y="717"/>
                </a:lnTo>
                <a:lnTo>
                  <a:pt x="536" y="724"/>
                </a:lnTo>
                <a:lnTo>
                  <a:pt x="305" y="724"/>
                </a:lnTo>
                <a:lnTo>
                  <a:pt x="305" y="717"/>
                </a:lnTo>
                <a:close/>
                <a:moveTo>
                  <a:pt x="540" y="721"/>
                </a:moveTo>
                <a:lnTo>
                  <a:pt x="540" y="724"/>
                </a:lnTo>
                <a:lnTo>
                  <a:pt x="536" y="724"/>
                </a:lnTo>
                <a:lnTo>
                  <a:pt x="536" y="721"/>
                </a:lnTo>
                <a:lnTo>
                  <a:pt x="540" y="721"/>
                </a:lnTo>
                <a:close/>
                <a:moveTo>
                  <a:pt x="533" y="721"/>
                </a:moveTo>
                <a:lnTo>
                  <a:pt x="533" y="243"/>
                </a:lnTo>
                <a:lnTo>
                  <a:pt x="540" y="243"/>
                </a:lnTo>
                <a:lnTo>
                  <a:pt x="540" y="721"/>
                </a:lnTo>
                <a:lnTo>
                  <a:pt x="533" y="721"/>
                </a:lnTo>
                <a:close/>
                <a:moveTo>
                  <a:pt x="533" y="243"/>
                </a:moveTo>
                <a:lnTo>
                  <a:pt x="533" y="240"/>
                </a:lnTo>
                <a:lnTo>
                  <a:pt x="536" y="240"/>
                </a:lnTo>
                <a:lnTo>
                  <a:pt x="536" y="243"/>
                </a:lnTo>
                <a:lnTo>
                  <a:pt x="533" y="243"/>
                </a:lnTo>
                <a:close/>
                <a:moveTo>
                  <a:pt x="536" y="240"/>
                </a:moveTo>
                <a:lnTo>
                  <a:pt x="836" y="240"/>
                </a:lnTo>
                <a:lnTo>
                  <a:pt x="836" y="246"/>
                </a:lnTo>
                <a:lnTo>
                  <a:pt x="536" y="246"/>
                </a:lnTo>
                <a:lnTo>
                  <a:pt x="536" y="240"/>
                </a:lnTo>
                <a:close/>
                <a:moveTo>
                  <a:pt x="839" y="243"/>
                </a:moveTo>
                <a:lnTo>
                  <a:pt x="839" y="246"/>
                </a:lnTo>
                <a:lnTo>
                  <a:pt x="836" y="246"/>
                </a:lnTo>
                <a:lnTo>
                  <a:pt x="836" y="243"/>
                </a:lnTo>
                <a:lnTo>
                  <a:pt x="839" y="243"/>
                </a:lnTo>
                <a:close/>
                <a:moveTo>
                  <a:pt x="833" y="243"/>
                </a:moveTo>
                <a:lnTo>
                  <a:pt x="833" y="4"/>
                </a:lnTo>
                <a:lnTo>
                  <a:pt x="839" y="4"/>
                </a:lnTo>
                <a:lnTo>
                  <a:pt x="839" y="243"/>
                </a:lnTo>
                <a:lnTo>
                  <a:pt x="833" y="243"/>
                </a:lnTo>
                <a:close/>
                <a:moveTo>
                  <a:pt x="836" y="0"/>
                </a:moveTo>
                <a:lnTo>
                  <a:pt x="839" y="0"/>
                </a:lnTo>
                <a:lnTo>
                  <a:pt x="839" y="4"/>
                </a:lnTo>
                <a:lnTo>
                  <a:pt x="836" y="4"/>
                </a:lnTo>
                <a:lnTo>
                  <a:pt x="836" y="0"/>
                </a:lnTo>
                <a:close/>
                <a:moveTo>
                  <a:pt x="836" y="7"/>
                </a:moveTo>
                <a:lnTo>
                  <a:pt x="5" y="7"/>
                </a:lnTo>
                <a:lnTo>
                  <a:pt x="5" y="0"/>
                </a:lnTo>
                <a:lnTo>
                  <a:pt x="836" y="0"/>
                </a:lnTo>
                <a:lnTo>
                  <a:pt x="836" y="7"/>
                </a:lnTo>
                <a:close/>
                <a:moveTo>
                  <a:pt x="0" y="4"/>
                </a:moveTo>
                <a:lnTo>
                  <a:pt x="0" y="0"/>
                </a:lnTo>
                <a:lnTo>
                  <a:pt x="5" y="0"/>
                </a:lnTo>
                <a:lnTo>
                  <a:pt x="5" y="4"/>
                </a:lnTo>
                <a:lnTo>
                  <a:pt x="0" y="4"/>
                </a:lnTo>
                <a:close/>
                <a:moveTo>
                  <a:pt x="8" y="4"/>
                </a:moveTo>
                <a:lnTo>
                  <a:pt x="8" y="243"/>
                </a:lnTo>
                <a:lnTo>
                  <a:pt x="0" y="243"/>
                </a:lnTo>
                <a:lnTo>
                  <a:pt x="0" y="4"/>
                </a:lnTo>
                <a:lnTo>
                  <a:pt x="8" y="4"/>
                </a:lnTo>
                <a:close/>
                <a:moveTo>
                  <a:pt x="5" y="246"/>
                </a:moveTo>
                <a:lnTo>
                  <a:pt x="0" y="246"/>
                </a:lnTo>
                <a:lnTo>
                  <a:pt x="0" y="243"/>
                </a:lnTo>
                <a:lnTo>
                  <a:pt x="5" y="243"/>
                </a:lnTo>
                <a:lnTo>
                  <a:pt x="5" y="246"/>
                </a:lnTo>
                <a:close/>
                <a:moveTo>
                  <a:pt x="5" y="240"/>
                </a:moveTo>
                <a:lnTo>
                  <a:pt x="305" y="240"/>
                </a:lnTo>
                <a:lnTo>
                  <a:pt x="305" y="246"/>
                </a:lnTo>
                <a:lnTo>
                  <a:pt x="5" y="246"/>
                </a:lnTo>
                <a:lnTo>
                  <a:pt x="5" y="240"/>
                </a:lnTo>
                <a:close/>
                <a:moveTo>
                  <a:pt x="305" y="240"/>
                </a:moveTo>
                <a:lnTo>
                  <a:pt x="308" y="240"/>
                </a:lnTo>
                <a:lnTo>
                  <a:pt x="308" y="243"/>
                </a:lnTo>
                <a:lnTo>
                  <a:pt x="305" y="243"/>
                </a:lnTo>
                <a:lnTo>
                  <a:pt x="305" y="240"/>
                </a:lnTo>
                <a:close/>
                <a:moveTo>
                  <a:pt x="308" y="243"/>
                </a:moveTo>
                <a:lnTo>
                  <a:pt x="308" y="721"/>
                </a:lnTo>
                <a:lnTo>
                  <a:pt x="300" y="721"/>
                </a:lnTo>
                <a:lnTo>
                  <a:pt x="300" y="243"/>
                </a:lnTo>
                <a:lnTo>
                  <a:pt x="308" y="243"/>
                </a:lnTo>
                <a:close/>
                <a:moveTo>
                  <a:pt x="305" y="724"/>
                </a:moveTo>
                <a:lnTo>
                  <a:pt x="300" y="724"/>
                </a:lnTo>
                <a:lnTo>
                  <a:pt x="300" y="721"/>
                </a:lnTo>
                <a:lnTo>
                  <a:pt x="305" y="721"/>
                </a:lnTo>
                <a:lnTo>
                  <a:pt x="305" y="7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44" name="Freeform 12"/>
          <p:cNvSpPr>
            <a:spLocks noEditPoints="1"/>
          </p:cNvSpPr>
          <p:nvPr/>
        </p:nvSpPr>
        <p:spPr bwMode="auto">
          <a:xfrm>
            <a:off x="3351213" y="3770313"/>
            <a:ext cx="1052512" cy="2401887"/>
          </a:xfrm>
          <a:custGeom>
            <a:avLst/>
            <a:gdLst>
              <a:gd name="T0" fmla="*/ 0 w 663"/>
              <a:gd name="T1" fmla="*/ 0 h 1513"/>
              <a:gd name="T2" fmla="*/ 2147483646 w 663"/>
              <a:gd name="T3" fmla="*/ 0 h 1513"/>
              <a:gd name="T4" fmla="*/ 2147483646 w 663"/>
              <a:gd name="T5" fmla="*/ 2147483646 h 1513"/>
              <a:gd name="T6" fmla="*/ 2147483646 w 663"/>
              <a:gd name="T7" fmla="*/ 2147483646 h 1513"/>
              <a:gd name="T8" fmla="*/ 2147483646 w 663"/>
              <a:gd name="T9" fmla="*/ 2147483646 h 1513"/>
              <a:gd name="T10" fmla="*/ 0 w 663"/>
              <a:gd name="T11" fmla="*/ 2147483646 h 1513"/>
              <a:gd name="T12" fmla="*/ 0 w 663"/>
              <a:gd name="T13" fmla="*/ 0 h 1513"/>
              <a:gd name="T14" fmla="*/ 2147483646 w 663"/>
              <a:gd name="T15" fmla="*/ 2147483646 h 1513"/>
              <a:gd name="T16" fmla="*/ 2147483646 w 663"/>
              <a:gd name="T17" fmla="*/ 2147483646 h 1513"/>
              <a:gd name="T18" fmla="*/ 2147483646 w 663"/>
              <a:gd name="T19" fmla="*/ 0 h 1513"/>
              <a:gd name="T20" fmla="*/ 2147483646 w 663"/>
              <a:gd name="T21" fmla="*/ 0 h 1513"/>
              <a:gd name="T22" fmla="*/ 2147483646 w 663"/>
              <a:gd name="T23" fmla="*/ 2147483646 h 1513"/>
              <a:gd name="T24" fmla="*/ 2147483646 w 663"/>
              <a:gd name="T25" fmla="*/ 2147483646 h 1513"/>
              <a:gd name="T26" fmla="*/ 2147483646 w 663"/>
              <a:gd name="T27" fmla="*/ 2147483646 h 15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3" h="1513">
                <a:moveTo>
                  <a:pt x="0" y="0"/>
                </a:moveTo>
                <a:lnTo>
                  <a:pt x="190" y="0"/>
                </a:lnTo>
                <a:lnTo>
                  <a:pt x="190" y="910"/>
                </a:lnTo>
                <a:lnTo>
                  <a:pt x="303" y="910"/>
                </a:lnTo>
                <a:lnTo>
                  <a:pt x="303" y="1513"/>
                </a:lnTo>
                <a:lnTo>
                  <a:pt x="0" y="1513"/>
                </a:lnTo>
                <a:lnTo>
                  <a:pt x="0" y="0"/>
                </a:lnTo>
                <a:close/>
                <a:moveTo>
                  <a:pt x="360" y="910"/>
                </a:moveTo>
                <a:lnTo>
                  <a:pt x="471" y="910"/>
                </a:lnTo>
                <a:lnTo>
                  <a:pt x="471" y="0"/>
                </a:lnTo>
                <a:lnTo>
                  <a:pt x="663" y="0"/>
                </a:lnTo>
                <a:lnTo>
                  <a:pt x="663" y="1513"/>
                </a:lnTo>
                <a:lnTo>
                  <a:pt x="360" y="1513"/>
                </a:lnTo>
                <a:lnTo>
                  <a:pt x="360" y="91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45" name="Freeform 13"/>
          <p:cNvSpPr>
            <a:spLocks noEditPoints="1"/>
          </p:cNvSpPr>
          <p:nvPr/>
        </p:nvSpPr>
        <p:spPr bwMode="auto">
          <a:xfrm>
            <a:off x="3346450" y="3763963"/>
            <a:ext cx="1062038" cy="2413000"/>
          </a:xfrm>
          <a:custGeom>
            <a:avLst/>
            <a:gdLst>
              <a:gd name="T0" fmla="*/ 2147483646 w 669"/>
              <a:gd name="T1" fmla="*/ 0 h 1520"/>
              <a:gd name="T2" fmla="*/ 2147483646 w 669"/>
              <a:gd name="T3" fmla="*/ 2147483646 h 1520"/>
              <a:gd name="T4" fmla="*/ 2147483646 w 669"/>
              <a:gd name="T5" fmla="*/ 0 h 1520"/>
              <a:gd name="T6" fmla="*/ 2147483646 w 669"/>
              <a:gd name="T7" fmla="*/ 2147483646 h 1520"/>
              <a:gd name="T8" fmla="*/ 2147483646 w 669"/>
              <a:gd name="T9" fmla="*/ 0 h 1520"/>
              <a:gd name="T10" fmla="*/ 2147483646 w 669"/>
              <a:gd name="T11" fmla="*/ 2147483646 h 1520"/>
              <a:gd name="T12" fmla="*/ 2147483646 w 669"/>
              <a:gd name="T13" fmla="*/ 2147483646 h 1520"/>
              <a:gd name="T14" fmla="*/ 2147483646 w 669"/>
              <a:gd name="T15" fmla="*/ 2147483646 h 1520"/>
              <a:gd name="T16" fmla="*/ 2147483646 w 669"/>
              <a:gd name="T17" fmla="*/ 2147483646 h 1520"/>
              <a:gd name="T18" fmla="*/ 2147483646 w 669"/>
              <a:gd name="T19" fmla="*/ 2147483646 h 1520"/>
              <a:gd name="T20" fmla="*/ 2147483646 w 669"/>
              <a:gd name="T21" fmla="*/ 2147483646 h 1520"/>
              <a:gd name="T22" fmla="*/ 2147483646 w 669"/>
              <a:gd name="T23" fmla="*/ 2147483646 h 1520"/>
              <a:gd name="T24" fmla="*/ 2147483646 w 669"/>
              <a:gd name="T25" fmla="*/ 2147483646 h 1520"/>
              <a:gd name="T26" fmla="*/ 2147483646 w 669"/>
              <a:gd name="T27" fmla="*/ 2147483646 h 1520"/>
              <a:gd name="T28" fmla="*/ 2147483646 w 669"/>
              <a:gd name="T29" fmla="*/ 2147483646 h 1520"/>
              <a:gd name="T30" fmla="*/ 2147483646 w 669"/>
              <a:gd name="T31" fmla="*/ 2147483646 h 1520"/>
              <a:gd name="T32" fmla="*/ 2147483646 w 669"/>
              <a:gd name="T33" fmla="*/ 2147483646 h 1520"/>
              <a:gd name="T34" fmla="*/ 2147483646 w 669"/>
              <a:gd name="T35" fmla="*/ 2147483646 h 1520"/>
              <a:gd name="T36" fmla="*/ 2147483646 w 669"/>
              <a:gd name="T37" fmla="*/ 2147483646 h 1520"/>
              <a:gd name="T38" fmla="*/ 2147483646 w 669"/>
              <a:gd name="T39" fmla="*/ 2147483646 h 1520"/>
              <a:gd name="T40" fmla="*/ 2147483646 w 669"/>
              <a:gd name="T41" fmla="*/ 2147483646 h 1520"/>
              <a:gd name="T42" fmla="*/ 2147483646 w 669"/>
              <a:gd name="T43" fmla="*/ 2147483646 h 1520"/>
              <a:gd name="T44" fmla="*/ 2147483646 w 669"/>
              <a:gd name="T45" fmla="*/ 2147483646 h 1520"/>
              <a:gd name="T46" fmla="*/ 0 w 669"/>
              <a:gd name="T47" fmla="*/ 2147483646 h 1520"/>
              <a:gd name="T48" fmla="*/ 2147483646 w 669"/>
              <a:gd name="T49" fmla="*/ 2147483646 h 1520"/>
              <a:gd name="T50" fmla="*/ 0 w 669"/>
              <a:gd name="T51" fmla="*/ 2147483646 h 1520"/>
              <a:gd name="T52" fmla="*/ 2147483646 w 669"/>
              <a:gd name="T53" fmla="*/ 2147483646 h 1520"/>
              <a:gd name="T54" fmla="*/ 0 w 669"/>
              <a:gd name="T55" fmla="*/ 2147483646 h 1520"/>
              <a:gd name="T56" fmla="*/ 2147483646 w 669"/>
              <a:gd name="T57" fmla="*/ 0 h 1520"/>
              <a:gd name="T58" fmla="*/ 0 w 669"/>
              <a:gd name="T59" fmla="*/ 2147483646 h 1520"/>
              <a:gd name="T60" fmla="*/ 2147483646 w 669"/>
              <a:gd name="T61" fmla="*/ 2147483646 h 1520"/>
              <a:gd name="T62" fmla="*/ 2147483646 w 669"/>
              <a:gd name="T63" fmla="*/ 2147483646 h 1520"/>
              <a:gd name="T64" fmla="*/ 2147483646 w 669"/>
              <a:gd name="T65" fmla="*/ 2147483646 h 1520"/>
              <a:gd name="T66" fmla="*/ 2147483646 w 669"/>
              <a:gd name="T67" fmla="*/ 2147483646 h 1520"/>
              <a:gd name="T68" fmla="*/ 2147483646 w 669"/>
              <a:gd name="T69" fmla="*/ 2147483646 h 1520"/>
              <a:gd name="T70" fmla="*/ 2147483646 w 669"/>
              <a:gd name="T71" fmla="*/ 2147483646 h 1520"/>
              <a:gd name="T72" fmla="*/ 2147483646 w 669"/>
              <a:gd name="T73" fmla="*/ 2147483646 h 1520"/>
              <a:gd name="T74" fmla="*/ 2147483646 w 669"/>
              <a:gd name="T75" fmla="*/ 2147483646 h 1520"/>
              <a:gd name="T76" fmla="*/ 2147483646 w 669"/>
              <a:gd name="T77" fmla="*/ 0 h 1520"/>
              <a:gd name="T78" fmla="*/ 2147483646 w 669"/>
              <a:gd name="T79" fmla="*/ 2147483646 h 1520"/>
              <a:gd name="T80" fmla="*/ 2147483646 w 669"/>
              <a:gd name="T81" fmla="*/ 0 h 1520"/>
              <a:gd name="T82" fmla="*/ 2147483646 w 669"/>
              <a:gd name="T83" fmla="*/ 2147483646 h 1520"/>
              <a:gd name="T84" fmla="*/ 2147483646 w 669"/>
              <a:gd name="T85" fmla="*/ 0 h 1520"/>
              <a:gd name="T86" fmla="*/ 2147483646 w 669"/>
              <a:gd name="T87" fmla="*/ 2147483646 h 1520"/>
              <a:gd name="T88" fmla="*/ 2147483646 w 669"/>
              <a:gd name="T89" fmla="*/ 0 h 1520"/>
              <a:gd name="T90" fmla="*/ 2147483646 w 669"/>
              <a:gd name="T91" fmla="*/ 2147483646 h 1520"/>
              <a:gd name="T92" fmla="*/ 2147483646 w 669"/>
              <a:gd name="T93" fmla="*/ 2147483646 h 1520"/>
              <a:gd name="T94" fmla="*/ 2147483646 w 669"/>
              <a:gd name="T95" fmla="*/ 2147483646 h 1520"/>
              <a:gd name="T96" fmla="*/ 2147483646 w 669"/>
              <a:gd name="T97" fmla="*/ 2147483646 h 1520"/>
              <a:gd name="T98" fmla="*/ 2147483646 w 669"/>
              <a:gd name="T99" fmla="*/ 2147483646 h 1520"/>
              <a:gd name="T100" fmla="*/ 2147483646 w 669"/>
              <a:gd name="T101" fmla="*/ 2147483646 h 1520"/>
              <a:gd name="T102" fmla="*/ 2147483646 w 669"/>
              <a:gd name="T103" fmla="*/ 2147483646 h 1520"/>
              <a:gd name="T104" fmla="*/ 2147483646 w 669"/>
              <a:gd name="T105" fmla="*/ 2147483646 h 1520"/>
              <a:gd name="T106" fmla="*/ 2147483646 w 669"/>
              <a:gd name="T107" fmla="*/ 2147483646 h 1520"/>
              <a:gd name="T108" fmla="*/ 2147483646 w 669"/>
              <a:gd name="T109" fmla="*/ 2147483646 h 1520"/>
              <a:gd name="T110" fmla="*/ 2147483646 w 669"/>
              <a:gd name="T111" fmla="*/ 2147483646 h 1520"/>
              <a:gd name="T112" fmla="*/ 2147483646 w 669"/>
              <a:gd name="T113" fmla="*/ 2147483646 h 1520"/>
              <a:gd name="T114" fmla="*/ 2147483646 w 669"/>
              <a:gd name="T115" fmla="*/ 2147483646 h 1520"/>
              <a:gd name="T116" fmla="*/ 2147483646 w 669"/>
              <a:gd name="T117" fmla="*/ 2147483646 h 1520"/>
              <a:gd name="T118" fmla="*/ 2147483646 w 669"/>
              <a:gd name="T119" fmla="*/ 2147483646 h 1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69" h="1520">
                <a:moveTo>
                  <a:pt x="3" y="0"/>
                </a:moveTo>
                <a:lnTo>
                  <a:pt x="193" y="0"/>
                </a:lnTo>
                <a:lnTo>
                  <a:pt x="193" y="7"/>
                </a:lnTo>
                <a:lnTo>
                  <a:pt x="3" y="7"/>
                </a:lnTo>
                <a:lnTo>
                  <a:pt x="3" y="0"/>
                </a:lnTo>
                <a:close/>
                <a:moveTo>
                  <a:pt x="193" y="0"/>
                </a:moveTo>
                <a:lnTo>
                  <a:pt x="198" y="0"/>
                </a:lnTo>
                <a:lnTo>
                  <a:pt x="198" y="4"/>
                </a:lnTo>
                <a:lnTo>
                  <a:pt x="193" y="4"/>
                </a:lnTo>
                <a:lnTo>
                  <a:pt x="193" y="0"/>
                </a:lnTo>
                <a:close/>
                <a:moveTo>
                  <a:pt x="198" y="4"/>
                </a:moveTo>
                <a:lnTo>
                  <a:pt x="198" y="914"/>
                </a:lnTo>
                <a:lnTo>
                  <a:pt x="190" y="914"/>
                </a:lnTo>
                <a:lnTo>
                  <a:pt x="190" y="4"/>
                </a:lnTo>
                <a:lnTo>
                  <a:pt x="198" y="4"/>
                </a:lnTo>
                <a:close/>
                <a:moveTo>
                  <a:pt x="193" y="917"/>
                </a:moveTo>
                <a:lnTo>
                  <a:pt x="190" y="917"/>
                </a:lnTo>
                <a:lnTo>
                  <a:pt x="190" y="914"/>
                </a:lnTo>
                <a:lnTo>
                  <a:pt x="193" y="914"/>
                </a:lnTo>
                <a:lnTo>
                  <a:pt x="193" y="917"/>
                </a:lnTo>
                <a:close/>
                <a:moveTo>
                  <a:pt x="193" y="911"/>
                </a:moveTo>
                <a:lnTo>
                  <a:pt x="306" y="911"/>
                </a:lnTo>
                <a:lnTo>
                  <a:pt x="306" y="917"/>
                </a:lnTo>
                <a:lnTo>
                  <a:pt x="193" y="917"/>
                </a:lnTo>
                <a:lnTo>
                  <a:pt x="193" y="911"/>
                </a:lnTo>
                <a:close/>
                <a:moveTo>
                  <a:pt x="306" y="911"/>
                </a:moveTo>
                <a:lnTo>
                  <a:pt x="309" y="911"/>
                </a:lnTo>
                <a:lnTo>
                  <a:pt x="309" y="914"/>
                </a:lnTo>
                <a:lnTo>
                  <a:pt x="306" y="914"/>
                </a:lnTo>
                <a:lnTo>
                  <a:pt x="306" y="911"/>
                </a:lnTo>
                <a:close/>
                <a:moveTo>
                  <a:pt x="309" y="914"/>
                </a:moveTo>
                <a:lnTo>
                  <a:pt x="309" y="1517"/>
                </a:lnTo>
                <a:lnTo>
                  <a:pt x="303" y="1517"/>
                </a:lnTo>
                <a:lnTo>
                  <a:pt x="303" y="914"/>
                </a:lnTo>
                <a:lnTo>
                  <a:pt x="309" y="914"/>
                </a:lnTo>
                <a:close/>
                <a:moveTo>
                  <a:pt x="309" y="1517"/>
                </a:moveTo>
                <a:lnTo>
                  <a:pt x="309" y="1520"/>
                </a:lnTo>
                <a:lnTo>
                  <a:pt x="306" y="1520"/>
                </a:lnTo>
                <a:lnTo>
                  <a:pt x="306" y="1517"/>
                </a:lnTo>
                <a:lnTo>
                  <a:pt x="309" y="1517"/>
                </a:lnTo>
                <a:close/>
                <a:moveTo>
                  <a:pt x="306" y="1520"/>
                </a:moveTo>
                <a:lnTo>
                  <a:pt x="3" y="1520"/>
                </a:lnTo>
                <a:lnTo>
                  <a:pt x="3" y="1514"/>
                </a:lnTo>
                <a:lnTo>
                  <a:pt x="306" y="1514"/>
                </a:lnTo>
                <a:lnTo>
                  <a:pt x="306" y="1520"/>
                </a:lnTo>
                <a:close/>
                <a:moveTo>
                  <a:pt x="3" y="1520"/>
                </a:moveTo>
                <a:lnTo>
                  <a:pt x="0" y="1520"/>
                </a:lnTo>
                <a:lnTo>
                  <a:pt x="0" y="1517"/>
                </a:lnTo>
                <a:lnTo>
                  <a:pt x="3" y="1517"/>
                </a:lnTo>
                <a:lnTo>
                  <a:pt x="3" y="1520"/>
                </a:lnTo>
                <a:close/>
                <a:moveTo>
                  <a:pt x="0" y="1517"/>
                </a:moveTo>
                <a:lnTo>
                  <a:pt x="0" y="4"/>
                </a:lnTo>
                <a:lnTo>
                  <a:pt x="6" y="4"/>
                </a:lnTo>
                <a:lnTo>
                  <a:pt x="6" y="1517"/>
                </a:lnTo>
                <a:lnTo>
                  <a:pt x="0" y="1517"/>
                </a:lnTo>
                <a:close/>
                <a:moveTo>
                  <a:pt x="0" y="4"/>
                </a:moveTo>
                <a:lnTo>
                  <a:pt x="0" y="0"/>
                </a:lnTo>
                <a:lnTo>
                  <a:pt x="3" y="0"/>
                </a:lnTo>
                <a:lnTo>
                  <a:pt x="3" y="4"/>
                </a:lnTo>
                <a:lnTo>
                  <a:pt x="0" y="4"/>
                </a:lnTo>
                <a:close/>
                <a:moveTo>
                  <a:pt x="363" y="911"/>
                </a:moveTo>
                <a:lnTo>
                  <a:pt x="474" y="911"/>
                </a:lnTo>
                <a:lnTo>
                  <a:pt x="474" y="917"/>
                </a:lnTo>
                <a:lnTo>
                  <a:pt x="363" y="917"/>
                </a:lnTo>
                <a:lnTo>
                  <a:pt x="363" y="911"/>
                </a:lnTo>
                <a:close/>
                <a:moveTo>
                  <a:pt x="477" y="914"/>
                </a:moveTo>
                <a:lnTo>
                  <a:pt x="477" y="917"/>
                </a:lnTo>
                <a:lnTo>
                  <a:pt x="474" y="917"/>
                </a:lnTo>
                <a:lnTo>
                  <a:pt x="474" y="914"/>
                </a:lnTo>
                <a:lnTo>
                  <a:pt x="477" y="914"/>
                </a:lnTo>
                <a:close/>
                <a:moveTo>
                  <a:pt x="471" y="914"/>
                </a:moveTo>
                <a:lnTo>
                  <a:pt x="471" y="4"/>
                </a:lnTo>
                <a:lnTo>
                  <a:pt x="477" y="4"/>
                </a:lnTo>
                <a:lnTo>
                  <a:pt x="477" y="914"/>
                </a:lnTo>
                <a:lnTo>
                  <a:pt x="471" y="914"/>
                </a:lnTo>
                <a:close/>
                <a:moveTo>
                  <a:pt x="471" y="4"/>
                </a:moveTo>
                <a:lnTo>
                  <a:pt x="471" y="0"/>
                </a:lnTo>
                <a:lnTo>
                  <a:pt x="474" y="0"/>
                </a:lnTo>
                <a:lnTo>
                  <a:pt x="474" y="4"/>
                </a:lnTo>
                <a:lnTo>
                  <a:pt x="471" y="4"/>
                </a:lnTo>
                <a:close/>
                <a:moveTo>
                  <a:pt x="474" y="0"/>
                </a:moveTo>
                <a:lnTo>
                  <a:pt x="666" y="0"/>
                </a:lnTo>
                <a:lnTo>
                  <a:pt x="666" y="7"/>
                </a:lnTo>
                <a:lnTo>
                  <a:pt x="474" y="7"/>
                </a:lnTo>
                <a:lnTo>
                  <a:pt x="474" y="0"/>
                </a:lnTo>
                <a:close/>
                <a:moveTo>
                  <a:pt x="666" y="0"/>
                </a:moveTo>
                <a:lnTo>
                  <a:pt x="669" y="0"/>
                </a:lnTo>
                <a:lnTo>
                  <a:pt x="669" y="4"/>
                </a:lnTo>
                <a:lnTo>
                  <a:pt x="666" y="4"/>
                </a:lnTo>
                <a:lnTo>
                  <a:pt x="666" y="0"/>
                </a:lnTo>
                <a:close/>
                <a:moveTo>
                  <a:pt x="669" y="4"/>
                </a:moveTo>
                <a:lnTo>
                  <a:pt x="669" y="1517"/>
                </a:lnTo>
                <a:lnTo>
                  <a:pt x="663" y="1517"/>
                </a:lnTo>
                <a:lnTo>
                  <a:pt x="663" y="4"/>
                </a:lnTo>
                <a:lnTo>
                  <a:pt x="669" y="4"/>
                </a:lnTo>
                <a:close/>
                <a:moveTo>
                  <a:pt x="669" y="1517"/>
                </a:moveTo>
                <a:lnTo>
                  <a:pt x="669" y="1520"/>
                </a:lnTo>
                <a:lnTo>
                  <a:pt x="666" y="1520"/>
                </a:lnTo>
                <a:lnTo>
                  <a:pt x="666" y="1517"/>
                </a:lnTo>
                <a:lnTo>
                  <a:pt x="669" y="1517"/>
                </a:lnTo>
                <a:close/>
                <a:moveTo>
                  <a:pt x="666" y="1520"/>
                </a:moveTo>
                <a:lnTo>
                  <a:pt x="363" y="1520"/>
                </a:lnTo>
                <a:lnTo>
                  <a:pt x="363" y="1514"/>
                </a:lnTo>
                <a:lnTo>
                  <a:pt x="666" y="1514"/>
                </a:lnTo>
                <a:lnTo>
                  <a:pt x="666" y="1520"/>
                </a:lnTo>
                <a:close/>
                <a:moveTo>
                  <a:pt x="363" y="1520"/>
                </a:moveTo>
                <a:lnTo>
                  <a:pt x="360" y="1520"/>
                </a:lnTo>
                <a:lnTo>
                  <a:pt x="360" y="1517"/>
                </a:lnTo>
                <a:lnTo>
                  <a:pt x="363" y="1517"/>
                </a:lnTo>
                <a:lnTo>
                  <a:pt x="363" y="1520"/>
                </a:lnTo>
                <a:close/>
                <a:moveTo>
                  <a:pt x="360" y="1517"/>
                </a:moveTo>
                <a:lnTo>
                  <a:pt x="360" y="914"/>
                </a:lnTo>
                <a:lnTo>
                  <a:pt x="366" y="914"/>
                </a:lnTo>
                <a:lnTo>
                  <a:pt x="366" y="1517"/>
                </a:lnTo>
                <a:lnTo>
                  <a:pt x="360" y="1517"/>
                </a:lnTo>
                <a:close/>
                <a:moveTo>
                  <a:pt x="360" y="914"/>
                </a:moveTo>
                <a:lnTo>
                  <a:pt x="360" y="911"/>
                </a:lnTo>
                <a:lnTo>
                  <a:pt x="363" y="911"/>
                </a:lnTo>
                <a:lnTo>
                  <a:pt x="363" y="914"/>
                </a:lnTo>
                <a:lnTo>
                  <a:pt x="360" y="9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46" name="Freeform 14"/>
          <p:cNvSpPr>
            <a:spLocks/>
          </p:cNvSpPr>
          <p:nvPr/>
        </p:nvSpPr>
        <p:spPr bwMode="auto">
          <a:xfrm>
            <a:off x="3686175" y="2528888"/>
            <a:ext cx="344488" cy="469900"/>
          </a:xfrm>
          <a:custGeom>
            <a:avLst/>
            <a:gdLst>
              <a:gd name="T0" fmla="*/ 0 w 217"/>
              <a:gd name="T1" fmla="*/ 0 h 296"/>
              <a:gd name="T2" fmla="*/ 2147483646 w 217"/>
              <a:gd name="T3" fmla="*/ 0 h 296"/>
              <a:gd name="T4" fmla="*/ 2147483646 w 217"/>
              <a:gd name="T5" fmla="*/ 2147483646 h 296"/>
              <a:gd name="T6" fmla="*/ 2147483646 w 217"/>
              <a:gd name="T7" fmla="*/ 2147483646 h 296"/>
              <a:gd name="T8" fmla="*/ 2147483646 w 217"/>
              <a:gd name="T9" fmla="*/ 2147483646 h 296"/>
              <a:gd name="T10" fmla="*/ 2147483646 w 217"/>
              <a:gd name="T11" fmla="*/ 2147483646 h 296"/>
              <a:gd name="T12" fmla="*/ 2147483646 w 217"/>
              <a:gd name="T13" fmla="*/ 2147483646 h 296"/>
              <a:gd name="T14" fmla="*/ 2147483646 w 217"/>
              <a:gd name="T15" fmla="*/ 2147483646 h 296"/>
              <a:gd name="T16" fmla="*/ 2147483646 w 217"/>
              <a:gd name="T17" fmla="*/ 2147483646 h 296"/>
              <a:gd name="T18" fmla="*/ 2147483646 w 217"/>
              <a:gd name="T19" fmla="*/ 2147483646 h 296"/>
              <a:gd name="T20" fmla="*/ 2147483646 w 217"/>
              <a:gd name="T21" fmla="*/ 2147483646 h 296"/>
              <a:gd name="T22" fmla="*/ 2147483646 w 217"/>
              <a:gd name="T23" fmla="*/ 2147483646 h 296"/>
              <a:gd name="T24" fmla="*/ 2147483646 w 217"/>
              <a:gd name="T25" fmla="*/ 2147483646 h 296"/>
              <a:gd name="T26" fmla="*/ 2147483646 w 217"/>
              <a:gd name="T27" fmla="*/ 2147483646 h 296"/>
              <a:gd name="T28" fmla="*/ 2147483646 w 217"/>
              <a:gd name="T29" fmla="*/ 2147483646 h 296"/>
              <a:gd name="T30" fmla="*/ 2147483646 w 217"/>
              <a:gd name="T31" fmla="*/ 2147483646 h 296"/>
              <a:gd name="T32" fmla="*/ 2147483646 w 217"/>
              <a:gd name="T33" fmla="*/ 2147483646 h 296"/>
              <a:gd name="T34" fmla="*/ 2147483646 w 217"/>
              <a:gd name="T35" fmla="*/ 2147483646 h 296"/>
              <a:gd name="T36" fmla="*/ 2147483646 w 217"/>
              <a:gd name="T37" fmla="*/ 2147483646 h 296"/>
              <a:gd name="T38" fmla="*/ 2147483646 w 217"/>
              <a:gd name="T39" fmla="*/ 2147483646 h 296"/>
              <a:gd name="T40" fmla="*/ 0 w 217"/>
              <a:gd name="T41" fmla="*/ 2147483646 h 296"/>
              <a:gd name="T42" fmla="*/ 0 w 217"/>
              <a:gd name="T43" fmla="*/ 2147483646 h 296"/>
              <a:gd name="T44" fmla="*/ 2147483646 w 217"/>
              <a:gd name="T45" fmla="*/ 2147483646 h 296"/>
              <a:gd name="T46" fmla="*/ 2147483646 w 217"/>
              <a:gd name="T47" fmla="*/ 2147483646 h 296"/>
              <a:gd name="T48" fmla="*/ 2147483646 w 217"/>
              <a:gd name="T49" fmla="*/ 2147483646 h 296"/>
              <a:gd name="T50" fmla="*/ 2147483646 w 217"/>
              <a:gd name="T51" fmla="*/ 2147483646 h 296"/>
              <a:gd name="T52" fmla="*/ 2147483646 w 217"/>
              <a:gd name="T53" fmla="*/ 2147483646 h 296"/>
              <a:gd name="T54" fmla="*/ 2147483646 w 217"/>
              <a:gd name="T55" fmla="*/ 2147483646 h 296"/>
              <a:gd name="T56" fmla="*/ 2147483646 w 217"/>
              <a:gd name="T57" fmla="*/ 2147483646 h 296"/>
              <a:gd name="T58" fmla="*/ 2147483646 w 217"/>
              <a:gd name="T59" fmla="*/ 2147483646 h 296"/>
              <a:gd name="T60" fmla="*/ 2147483646 w 217"/>
              <a:gd name="T61" fmla="*/ 2147483646 h 296"/>
              <a:gd name="T62" fmla="*/ 2147483646 w 217"/>
              <a:gd name="T63" fmla="*/ 2147483646 h 296"/>
              <a:gd name="T64" fmla="*/ 2147483646 w 217"/>
              <a:gd name="T65" fmla="*/ 2147483646 h 296"/>
              <a:gd name="T66" fmla="*/ 2147483646 w 217"/>
              <a:gd name="T67" fmla="*/ 2147483646 h 296"/>
              <a:gd name="T68" fmla="*/ 2147483646 w 217"/>
              <a:gd name="T69" fmla="*/ 2147483646 h 296"/>
              <a:gd name="T70" fmla="*/ 2147483646 w 217"/>
              <a:gd name="T71" fmla="*/ 2147483646 h 296"/>
              <a:gd name="T72" fmla="*/ 2147483646 w 217"/>
              <a:gd name="T73" fmla="*/ 2147483646 h 296"/>
              <a:gd name="T74" fmla="*/ 0 w 217"/>
              <a:gd name="T75" fmla="*/ 2147483646 h 296"/>
              <a:gd name="T76" fmla="*/ 0 w 217"/>
              <a:gd name="T77" fmla="*/ 0 h 2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7" h="296">
                <a:moveTo>
                  <a:pt x="0" y="0"/>
                </a:moveTo>
                <a:lnTo>
                  <a:pt x="217" y="0"/>
                </a:lnTo>
                <a:lnTo>
                  <a:pt x="217" y="51"/>
                </a:lnTo>
                <a:lnTo>
                  <a:pt x="203" y="53"/>
                </a:lnTo>
                <a:lnTo>
                  <a:pt x="192" y="54"/>
                </a:lnTo>
                <a:lnTo>
                  <a:pt x="181" y="57"/>
                </a:lnTo>
                <a:lnTo>
                  <a:pt x="173" y="61"/>
                </a:lnTo>
                <a:lnTo>
                  <a:pt x="167" y="65"/>
                </a:lnTo>
                <a:lnTo>
                  <a:pt x="162" y="72"/>
                </a:lnTo>
                <a:lnTo>
                  <a:pt x="159" y="76"/>
                </a:lnTo>
                <a:lnTo>
                  <a:pt x="159" y="83"/>
                </a:lnTo>
                <a:lnTo>
                  <a:pt x="159" y="87"/>
                </a:lnTo>
                <a:lnTo>
                  <a:pt x="162" y="94"/>
                </a:lnTo>
                <a:lnTo>
                  <a:pt x="167" y="99"/>
                </a:lnTo>
                <a:lnTo>
                  <a:pt x="173" y="103"/>
                </a:lnTo>
                <a:lnTo>
                  <a:pt x="181" y="106"/>
                </a:lnTo>
                <a:lnTo>
                  <a:pt x="190" y="110"/>
                </a:lnTo>
                <a:lnTo>
                  <a:pt x="203" y="111"/>
                </a:lnTo>
                <a:lnTo>
                  <a:pt x="217" y="111"/>
                </a:lnTo>
                <a:lnTo>
                  <a:pt x="217" y="296"/>
                </a:lnTo>
                <a:lnTo>
                  <a:pt x="0" y="296"/>
                </a:lnTo>
                <a:lnTo>
                  <a:pt x="0" y="111"/>
                </a:lnTo>
                <a:lnTo>
                  <a:pt x="13" y="111"/>
                </a:lnTo>
                <a:lnTo>
                  <a:pt x="25" y="110"/>
                </a:lnTo>
                <a:lnTo>
                  <a:pt x="37" y="106"/>
                </a:lnTo>
                <a:lnTo>
                  <a:pt x="45" y="103"/>
                </a:lnTo>
                <a:lnTo>
                  <a:pt x="51" y="99"/>
                </a:lnTo>
                <a:lnTo>
                  <a:pt x="56" y="94"/>
                </a:lnTo>
                <a:lnTo>
                  <a:pt x="59" y="89"/>
                </a:lnTo>
                <a:lnTo>
                  <a:pt x="59" y="84"/>
                </a:lnTo>
                <a:lnTo>
                  <a:pt x="57" y="80"/>
                </a:lnTo>
                <a:lnTo>
                  <a:pt x="54" y="73"/>
                </a:lnTo>
                <a:lnTo>
                  <a:pt x="49" y="68"/>
                </a:lnTo>
                <a:lnTo>
                  <a:pt x="43" y="65"/>
                </a:lnTo>
                <a:lnTo>
                  <a:pt x="35" y="61"/>
                </a:lnTo>
                <a:lnTo>
                  <a:pt x="25" y="57"/>
                </a:lnTo>
                <a:lnTo>
                  <a:pt x="13" y="56"/>
                </a:lnTo>
                <a:lnTo>
                  <a:pt x="0" y="56"/>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47" name="Freeform 15"/>
          <p:cNvSpPr>
            <a:spLocks/>
          </p:cNvSpPr>
          <p:nvPr/>
        </p:nvSpPr>
        <p:spPr bwMode="auto">
          <a:xfrm>
            <a:off x="3686175" y="2528888"/>
            <a:ext cx="344488" cy="469900"/>
          </a:xfrm>
          <a:custGeom>
            <a:avLst/>
            <a:gdLst>
              <a:gd name="T0" fmla="*/ 0 w 217"/>
              <a:gd name="T1" fmla="*/ 0 h 296"/>
              <a:gd name="T2" fmla="*/ 2147483646 w 217"/>
              <a:gd name="T3" fmla="*/ 0 h 296"/>
              <a:gd name="T4" fmla="*/ 2147483646 w 217"/>
              <a:gd name="T5" fmla="*/ 2147483646 h 296"/>
              <a:gd name="T6" fmla="*/ 2147483646 w 217"/>
              <a:gd name="T7" fmla="*/ 2147483646 h 296"/>
              <a:gd name="T8" fmla="*/ 2147483646 w 217"/>
              <a:gd name="T9" fmla="*/ 2147483646 h 296"/>
              <a:gd name="T10" fmla="*/ 2147483646 w 217"/>
              <a:gd name="T11" fmla="*/ 2147483646 h 296"/>
              <a:gd name="T12" fmla="*/ 2147483646 w 217"/>
              <a:gd name="T13" fmla="*/ 2147483646 h 296"/>
              <a:gd name="T14" fmla="*/ 2147483646 w 217"/>
              <a:gd name="T15" fmla="*/ 2147483646 h 296"/>
              <a:gd name="T16" fmla="*/ 2147483646 w 217"/>
              <a:gd name="T17" fmla="*/ 2147483646 h 296"/>
              <a:gd name="T18" fmla="*/ 2147483646 w 217"/>
              <a:gd name="T19" fmla="*/ 2147483646 h 296"/>
              <a:gd name="T20" fmla="*/ 2147483646 w 217"/>
              <a:gd name="T21" fmla="*/ 2147483646 h 296"/>
              <a:gd name="T22" fmla="*/ 2147483646 w 217"/>
              <a:gd name="T23" fmla="*/ 2147483646 h 296"/>
              <a:gd name="T24" fmla="*/ 2147483646 w 217"/>
              <a:gd name="T25" fmla="*/ 2147483646 h 296"/>
              <a:gd name="T26" fmla="*/ 2147483646 w 217"/>
              <a:gd name="T27" fmla="*/ 2147483646 h 296"/>
              <a:gd name="T28" fmla="*/ 2147483646 w 217"/>
              <a:gd name="T29" fmla="*/ 2147483646 h 296"/>
              <a:gd name="T30" fmla="*/ 2147483646 w 217"/>
              <a:gd name="T31" fmla="*/ 2147483646 h 296"/>
              <a:gd name="T32" fmla="*/ 2147483646 w 217"/>
              <a:gd name="T33" fmla="*/ 2147483646 h 296"/>
              <a:gd name="T34" fmla="*/ 2147483646 w 217"/>
              <a:gd name="T35" fmla="*/ 2147483646 h 296"/>
              <a:gd name="T36" fmla="*/ 2147483646 w 217"/>
              <a:gd name="T37" fmla="*/ 2147483646 h 296"/>
              <a:gd name="T38" fmla="*/ 2147483646 w 217"/>
              <a:gd name="T39" fmla="*/ 2147483646 h 296"/>
              <a:gd name="T40" fmla="*/ 0 w 217"/>
              <a:gd name="T41" fmla="*/ 2147483646 h 296"/>
              <a:gd name="T42" fmla="*/ 0 w 217"/>
              <a:gd name="T43" fmla="*/ 2147483646 h 296"/>
              <a:gd name="T44" fmla="*/ 2147483646 w 217"/>
              <a:gd name="T45" fmla="*/ 2147483646 h 296"/>
              <a:gd name="T46" fmla="*/ 2147483646 w 217"/>
              <a:gd name="T47" fmla="*/ 2147483646 h 296"/>
              <a:gd name="T48" fmla="*/ 2147483646 w 217"/>
              <a:gd name="T49" fmla="*/ 2147483646 h 296"/>
              <a:gd name="T50" fmla="*/ 2147483646 w 217"/>
              <a:gd name="T51" fmla="*/ 2147483646 h 296"/>
              <a:gd name="T52" fmla="*/ 2147483646 w 217"/>
              <a:gd name="T53" fmla="*/ 2147483646 h 296"/>
              <a:gd name="T54" fmla="*/ 2147483646 w 217"/>
              <a:gd name="T55" fmla="*/ 2147483646 h 296"/>
              <a:gd name="T56" fmla="*/ 2147483646 w 217"/>
              <a:gd name="T57" fmla="*/ 2147483646 h 296"/>
              <a:gd name="T58" fmla="*/ 2147483646 w 217"/>
              <a:gd name="T59" fmla="*/ 2147483646 h 296"/>
              <a:gd name="T60" fmla="*/ 2147483646 w 217"/>
              <a:gd name="T61" fmla="*/ 2147483646 h 296"/>
              <a:gd name="T62" fmla="*/ 2147483646 w 217"/>
              <a:gd name="T63" fmla="*/ 2147483646 h 296"/>
              <a:gd name="T64" fmla="*/ 2147483646 w 217"/>
              <a:gd name="T65" fmla="*/ 2147483646 h 296"/>
              <a:gd name="T66" fmla="*/ 2147483646 w 217"/>
              <a:gd name="T67" fmla="*/ 2147483646 h 296"/>
              <a:gd name="T68" fmla="*/ 2147483646 w 217"/>
              <a:gd name="T69" fmla="*/ 2147483646 h 296"/>
              <a:gd name="T70" fmla="*/ 2147483646 w 217"/>
              <a:gd name="T71" fmla="*/ 2147483646 h 296"/>
              <a:gd name="T72" fmla="*/ 2147483646 w 217"/>
              <a:gd name="T73" fmla="*/ 2147483646 h 296"/>
              <a:gd name="T74" fmla="*/ 0 w 217"/>
              <a:gd name="T75" fmla="*/ 2147483646 h 296"/>
              <a:gd name="T76" fmla="*/ 0 w 217"/>
              <a:gd name="T77" fmla="*/ 0 h 2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7" h="296">
                <a:moveTo>
                  <a:pt x="0" y="0"/>
                </a:moveTo>
                <a:lnTo>
                  <a:pt x="217" y="0"/>
                </a:lnTo>
                <a:lnTo>
                  <a:pt x="217" y="51"/>
                </a:lnTo>
                <a:lnTo>
                  <a:pt x="203" y="53"/>
                </a:lnTo>
                <a:lnTo>
                  <a:pt x="192" y="54"/>
                </a:lnTo>
                <a:lnTo>
                  <a:pt x="181" y="57"/>
                </a:lnTo>
                <a:lnTo>
                  <a:pt x="173" y="61"/>
                </a:lnTo>
                <a:lnTo>
                  <a:pt x="167" y="65"/>
                </a:lnTo>
                <a:lnTo>
                  <a:pt x="162" y="72"/>
                </a:lnTo>
                <a:lnTo>
                  <a:pt x="159" y="76"/>
                </a:lnTo>
                <a:lnTo>
                  <a:pt x="159" y="83"/>
                </a:lnTo>
                <a:lnTo>
                  <a:pt x="159" y="87"/>
                </a:lnTo>
                <a:lnTo>
                  <a:pt x="162" y="94"/>
                </a:lnTo>
                <a:lnTo>
                  <a:pt x="167" y="99"/>
                </a:lnTo>
                <a:lnTo>
                  <a:pt x="173" y="103"/>
                </a:lnTo>
                <a:lnTo>
                  <a:pt x="181" y="106"/>
                </a:lnTo>
                <a:lnTo>
                  <a:pt x="190" y="110"/>
                </a:lnTo>
                <a:lnTo>
                  <a:pt x="203" y="111"/>
                </a:lnTo>
                <a:lnTo>
                  <a:pt x="217" y="111"/>
                </a:lnTo>
                <a:lnTo>
                  <a:pt x="217" y="296"/>
                </a:lnTo>
                <a:lnTo>
                  <a:pt x="0" y="296"/>
                </a:lnTo>
                <a:lnTo>
                  <a:pt x="0" y="111"/>
                </a:lnTo>
                <a:lnTo>
                  <a:pt x="13" y="111"/>
                </a:lnTo>
                <a:lnTo>
                  <a:pt x="25" y="110"/>
                </a:lnTo>
                <a:lnTo>
                  <a:pt x="37" y="106"/>
                </a:lnTo>
                <a:lnTo>
                  <a:pt x="45" y="103"/>
                </a:lnTo>
                <a:lnTo>
                  <a:pt x="51" y="99"/>
                </a:lnTo>
                <a:lnTo>
                  <a:pt x="56" y="94"/>
                </a:lnTo>
                <a:lnTo>
                  <a:pt x="59" y="89"/>
                </a:lnTo>
                <a:lnTo>
                  <a:pt x="59" y="84"/>
                </a:lnTo>
                <a:lnTo>
                  <a:pt x="57" y="80"/>
                </a:lnTo>
                <a:lnTo>
                  <a:pt x="54" y="73"/>
                </a:lnTo>
                <a:lnTo>
                  <a:pt x="49" y="68"/>
                </a:lnTo>
                <a:lnTo>
                  <a:pt x="43" y="65"/>
                </a:lnTo>
                <a:lnTo>
                  <a:pt x="35" y="61"/>
                </a:lnTo>
                <a:lnTo>
                  <a:pt x="25" y="57"/>
                </a:lnTo>
                <a:lnTo>
                  <a:pt x="13" y="56"/>
                </a:lnTo>
                <a:lnTo>
                  <a:pt x="0" y="56"/>
                </a:lnTo>
                <a:lnTo>
                  <a:pt x="0"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23248" name="Freeform 16"/>
          <p:cNvSpPr>
            <a:spLocks/>
          </p:cNvSpPr>
          <p:nvPr/>
        </p:nvSpPr>
        <p:spPr bwMode="auto">
          <a:xfrm>
            <a:off x="3836988" y="2798763"/>
            <a:ext cx="42862" cy="42862"/>
          </a:xfrm>
          <a:custGeom>
            <a:avLst/>
            <a:gdLst>
              <a:gd name="T0" fmla="*/ 2147483646 w 27"/>
              <a:gd name="T1" fmla="*/ 2147483646 h 27"/>
              <a:gd name="T2" fmla="*/ 2147483646 w 27"/>
              <a:gd name="T3" fmla="*/ 2147483646 h 27"/>
              <a:gd name="T4" fmla="*/ 2147483646 w 27"/>
              <a:gd name="T5" fmla="*/ 2147483646 h 27"/>
              <a:gd name="T6" fmla="*/ 2147483646 w 27"/>
              <a:gd name="T7" fmla="*/ 2147483646 h 27"/>
              <a:gd name="T8" fmla="*/ 2147483646 w 27"/>
              <a:gd name="T9" fmla="*/ 2147483646 h 27"/>
              <a:gd name="T10" fmla="*/ 2147483646 w 27"/>
              <a:gd name="T11" fmla="*/ 2147483646 h 27"/>
              <a:gd name="T12" fmla="*/ 2147483646 w 27"/>
              <a:gd name="T13" fmla="*/ 2147483646 h 27"/>
              <a:gd name="T14" fmla="*/ 2147483646 w 27"/>
              <a:gd name="T15" fmla="*/ 2147483646 h 27"/>
              <a:gd name="T16" fmla="*/ 2147483646 w 27"/>
              <a:gd name="T17" fmla="*/ 2147483646 h 27"/>
              <a:gd name="T18" fmla="*/ 2147483646 w 27"/>
              <a:gd name="T19" fmla="*/ 0 h 27"/>
              <a:gd name="T20" fmla="*/ 2147483646 w 27"/>
              <a:gd name="T21" fmla="*/ 0 h 27"/>
              <a:gd name="T22" fmla="*/ 2147483646 w 27"/>
              <a:gd name="T23" fmla="*/ 0 h 27"/>
              <a:gd name="T24" fmla="*/ 2147483646 w 27"/>
              <a:gd name="T25" fmla="*/ 0 h 27"/>
              <a:gd name="T26" fmla="*/ 2147483646 w 27"/>
              <a:gd name="T27" fmla="*/ 2147483646 h 27"/>
              <a:gd name="T28" fmla="*/ 2147483646 w 27"/>
              <a:gd name="T29" fmla="*/ 2147483646 h 27"/>
              <a:gd name="T30" fmla="*/ 2147483646 w 27"/>
              <a:gd name="T31" fmla="*/ 2147483646 h 27"/>
              <a:gd name="T32" fmla="*/ 2147483646 w 27"/>
              <a:gd name="T33" fmla="*/ 2147483646 h 27"/>
              <a:gd name="T34" fmla="*/ 2147483646 w 27"/>
              <a:gd name="T35" fmla="*/ 2147483646 h 27"/>
              <a:gd name="T36" fmla="*/ 2147483646 w 27"/>
              <a:gd name="T37" fmla="*/ 2147483646 h 27"/>
              <a:gd name="T38" fmla="*/ 2147483646 w 27"/>
              <a:gd name="T39" fmla="*/ 2147483646 h 27"/>
              <a:gd name="T40" fmla="*/ 0 w 27"/>
              <a:gd name="T41" fmla="*/ 2147483646 h 27"/>
              <a:gd name="T42" fmla="*/ 0 w 27"/>
              <a:gd name="T43" fmla="*/ 2147483646 h 27"/>
              <a:gd name="T44" fmla="*/ 0 w 27"/>
              <a:gd name="T45" fmla="*/ 2147483646 h 27"/>
              <a:gd name="T46" fmla="*/ 0 w 27"/>
              <a:gd name="T47" fmla="*/ 2147483646 h 27"/>
              <a:gd name="T48" fmla="*/ 2147483646 w 27"/>
              <a:gd name="T49" fmla="*/ 2147483646 h 27"/>
              <a:gd name="T50" fmla="*/ 2147483646 w 27"/>
              <a:gd name="T51" fmla="*/ 2147483646 h 27"/>
              <a:gd name="T52" fmla="*/ 2147483646 w 27"/>
              <a:gd name="T53" fmla="*/ 2147483646 h 27"/>
              <a:gd name="T54" fmla="*/ 2147483646 w 27"/>
              <a:gd name="T55" fmla="*/ 2147483646 h 27"/>
              <a:gd name="T56" fmla="*/ 2147483646 w 27"/>
              <a:gd name="T57" fmla="*/ 2147483646 h 27"/>
              <a:gd name="T58" fmla="*/ 2147483646 w 27"/>
              <a:gd name="T59" fmla="*/ 2147483646 h 27"/>
              <a:gd name="T60" fmla="*/ 2147483646 w 27"/>
              <a:gd name="T61" fmla="*/ 2147483646 h 27"/>
              <a:gd name="T62" fmla="*/ 2147483646 w 27"/>
              <a:gd name="T63" fmla="*/ 2147483646 h 27"/>
              <a:gd name="T64" fmla="*/ 2147483646 w 27"/>
              <a:gd name="T65" fmla="*/ 2147483646 h 27"/>
              <a:gd name="T66" fmla="*/ 2147483646 w 27"/>
              <a:gd name="T67" fmla="*/ 2147483646 h 27"/>
              <a:gd name="T68" fmla="*/ 2147483646 w 27"/>
              <a:gd name="T69" fmla="*/ 2147483646 h 27"/>
              <a:gd name="T70" fmla="*/ 2147483646 w 27"/>
              <a:gd name="T71" fmla="*/ 2147483646 h 27"/>
              <a:gd name="T72" fmla="*/ 2147483646 w 27"/>
              <a:gd name="T73" fmla="*/ 2147483646 h 27"/>
              <a:gd name="T74" fmla="*/ 2147483646 w 27"/>
              <a:gd name="T75" fmla="*/ 2147483646 h 27"/>
              <a:gd name="T76" fmla="*/ 2147483646 w 27"/>
              <a:gd name="T77" fmla="*/ 2147483646 h 27"/>
              <a:gd name="T78" fmla="*/ 2147483646 w 27"/>
              <a:gd name="T79" fmla="*/ 2147483646 h 27"/>
              <a:gd name="T80" fmla="*/ 2147483646 w 27"/>
              <a:gd name="T81" fmla="*/ 2147483646 h 27"/>
              <a:gd name="T82" fmla="*/ 2147483646 w 27"/>
              <a:gd name="T83" fmla="*/ 2147483646 h 27"/>
              <a:gd name="T84" fmla="*/ 2147483646 w 27"/>
              <a:gd name="T85" fmla="*/ 2147483646 h 27"/>
              <a:gd name="T86" fmla="*/ 2147483646 w 27"/>
              <a:gd name="T87" fmla="*/ 2147483646 h 27"/>
              <a:gd name="T88" fmla="*/ 2147483646 w 27"/>
              <a:gd name="T89" fmla="*/ 2147483646 h 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 h="27">
                <a:moveTo>
                  <a:pt x="27" y="14"/>
                </a:moveTo>
                <a:lnTo>
                  <a:pt x="27" y="14"/>
                </a:lnTo>
                <a:lnTo>
                  <a:pt x="27" y="12"/>
                </a:lnTo>
                <a:lnTo>
                  <a:pt x="27" y="11"/>
                </a:lnTo>
                <a:lnTo>
                  <a:pt x="27" y="9"/>
                </a:lnTo>
                <a:lnTo>
                  <a:pt x="26" y="9"/>
                </a:lnTo>
                <a:lnTo>
                  <a:pt x="26" y="8"/>
                </a:lnTo>
                <a:lnTo>
                  <a:pt x="26" y="6"/>
                </a:lnTo>
                <a:lnTo>
                  <a:pt x="24" y="6"/>
                </a:lnTo>
                <a:lnTo>
                  <a:pt x="24" y="4"/>
                </a:lnTo>
                <a:lnTo>
                  <a:pt x="22" y="4"/>
                </a:lnTo>
                <a:lnTo>
                  <a:pt x="22" y="3"/>
                </a:lnTo>
                <a:lnTo>
                  <a:pt x="21" y="3"/>
                </a:lnTo>
                <a:lnTo>
                  <a:pt x="21" y="1"/>
                </a:lnTo>
                <a:lnTo>
                  <a:pt x="19" y="1"/>
                </a:lnTo>
                <a:lnTo>
                  <a:pt x="18" y="1"/>
                </a:lnTo>
                <a:lnTo>
                  <a:pt x="16" y="0"/>
                </a:lnTo>
                <a:lnTo>
                  <a:pt x="15" y="0"/>
                </a:lnTo>
                <a:lnTo>
                  <a:pt x="13" y="0"/>
                </a:lnTo>
                <a:lnTo>
                  <a:pt x="11" y="0"/>
                </a:lnTo>
                <a:lnTo>
                  <a:pt x="10" y="0"/>
                </a:lnTo>
                <a:lnTo>
                  <a:pt x="10" y="1"/>
                </a:lnTo>
                <a:lnTo>
                  <a:pt x="8" y="1"/>
                </a:lnTo>
                <a:lnTo>
                  <a:pt x="7" y="1"/>
                </a:lnTo>
                <a:lnTo>
                  <a:pt x="7" y="3"/>
                </a:lnTo>
                <a:lnTo>
                  <a:pt x="5" y="3"/>
                </a:lnTo>
                <a:lnTo>
                  <a:pt x="3" y="4"/>
                </a:lnTo>
                <a:lnTo>
                  <a:pt x="3" y="6"/>
                </a:lnTo>
                <a:lnTo>
                  <a:pt x="2" y="6"/>
                </a:lnTo>
                <a:lnTo>
                  <a:pt x="2" y="8"/>
                </a:lnTo>
                <a:lnTo>
                  <a:pt x="2" y="9"/>
                </a:lnTo>
                <a:lnTo>
                  <a:pt x="0" y="9"/>
                </a:lnTo>
                <a:lnTo>
                  <a:pt x="0" y="11"/>
                </a:lnTo>
                <a:lnTo>
                  <a:pt x="0" y="12"/>
                </a:lnTo>
                <a:lnTo>
                  <a:pt x="0" y="14"/>
                </a:lnTo>
                <a:lnTo>
                  <a:pt x="0" y="15"/>
                </a:lnTo>
                <a:lnTo>
                  <a:pt x="0" y="17"/>
                </a:lnTo>
                <a:lnTo>
                  <a:pt x="2" y="17"/>
                </a:lnTo>
                <a:lnTo>
                  <a:pt x="2" y="19"/>
                </a:lnTo>
                <a:lnTo>
                  <a:pt x="2" y="20"/>
                </a:lnTo>
                <a:lnTo>
                  <a:pt x="3" y="22"/>
                </a:lnTo>
                <a:lnTo>
                  <a:pt x="3" y="23"/>
                </a:lnTo>
                <a:lnTo>
                  <a:pt x="5" y="23"/>
                </a:lnTo>
                <a:lnTo>
                  <a:pt x="7" y="25"/>
                </a:lnTo>
                <a:lnTo>
                  <a:pt x="8" y="25"/>
                </a:lnTo>
                <a:lnTo>
                  <a:pt x="10" y="25"/>
                </a:lnTo>
                <a:lnTo>
                  <a:pt x="10" y="27"/>
                </a:lnTo>
                <a:lnTo>
                  <a:pt x="11" y="27"/>
                </a:lnTo>
                <a:lnTo>
                  <a:pt x="13" y="27"/>
                </a:lnTo>
                <a:lnTo>
                  <a:pt x="15" y="27"/>
                </a:lnTo>
                <a:lnTo>
                  <a:pt x="16" y="27"/>
                </a:lnTo>
                <a:lnTo>
                  <a:pt x="18" y="27"/>
                </a:lnTo>
                <a:lnTo>
                  <a:pt x="18" y="25"/>
                </a:lnTo>
                <a:lnTo>
                  <a:pt x="19" y="25"/>
                </a:lnTo>
                <a:lnTo>
                  <a:pt x="21" y="25"/>
                </a:lnTo>
                <a:lnTo>
                  <a:pt x="21" y="23"/>
                </a:lnTo>
                <a:lnTo>
                  <a:pt x="22" y="23"/>
                </a:lnTo>
                <a:lnTo>
                  <a:pt x="24" y="22"/>
                </a:lnTo>
                <a:lnTo>
                  <a:pt x="24" y="20"/>
                </a:lnTo>
                <a:lnTo>
                  <a:pt x="26" y="20"/>
                </a:lnTo>
                <a:lnTo>
                  <a:pt x="26" y="19"/>
                </a:lnTo>
                <a:lnTo>
                  <a:pt x="26" y="17"/>
                </a:lnTo>
                <a:lnTo>
                  <a:pt x="27" y="17"/>
                </a:lnTo>
                <a:lnTo>
                  <a:pt x="27" y="15"/>
                </a:lnTo>
                <a:lnTo>
                  <a:pt x="27" y="14"/>
                </a:lnTo>
                <a:lnTo>
                  <a:pt x="13" y="14"/>
                </a:lnTo>
                <a:lnTo>
                  <a:pt x="27"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49" name="Rectangle 17"/>
          <p:cNvSpPr>
            <a:spLocks noChangeArrowheads="1"/>
          </p:cNvSpPr>
          <p:nvPr/>
        </p:nvSpPr>
        <p:spPr bwMode="auto">
          <a:xfrm>
            <a:off x="3852863" y="2820988"/>
            <a:ext cx="9525" cy="67945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23250" name="Freeform 18"/>
          <p:cNvSpPr>
            <a:spLocks/>
          </p:cNvSpPr>
          <p:nvPr/>
        </p:nvSpPr>
        <p:spPr bwMode="auto">
          <a:xfrm>
            <a:off x="3827463" y="3463925"/>
            <a:ext cx="63500" cy="73025"/>
          </a:xfrm>
          <a:custGeom>
            <a:avLst/>
            <a:gdLst>
              <a:gd name="T0" fmla="*/ 2147483646 w 40"/>
              <a:gd name="T1" fmla="*/ 2147483646 h 46"/>
              <a:gd name="T2" fmla="*/ 2147483646 w 40"/>
              <a:gd name="T3" fmla="*/ 0 h 46"/>
              <a:gd name="T4" fmla="*/ 2147483646 w 40"/>
              <a:gd name="T5" fmla="*/ 0 h 46"/>
              <a:gd name="T6" fmla="*/ 2147483646 w 40"/>
              <a:gd name="T7" fmla="*/ 0 h 46"/>
              <a:gd name="T8" fmla="*/ 2147483646 w 40"/>
              <a:gd name="T9" fmla="*/ 2147483646 h 46"/>
              <a:gd name="T10" fmla="*/ 2147483646 w 40"/>
              <a:gd name="T11" fmla="*/ 2147483646 h 46"/>
              <a:gd name="T12" fmla="*/ 2147483646 w 40"/>
              <a:gd name="T13" fmla="*/ 2147483646 h 46"/>
              <a:gd name="T14" fmla="*/ 2147483646 w 40"/>
              <a:gd name="T15" fmla="*/ 2147483646 h 46"/>
              <a:gd name="T16" fmla="*/ 2147483646 w 40"/>
              <a:gd name="T17" fmla="*/ 2147483646 h 46"/>
              <a:gd name="T18" fmla="*/ 2147483646 w 40"/>
              <a:gd name="T19" fmla="*/ 2147483646 h 46"/>
              <a:gd name="T20" fmla="*/ 2147483646 w 40"/>
              <a:gd name="T21" fmla="*/ 2147483646 h 46"/>
              <a:gd name="T22" fmla="*/ 2147483646 w 40"/>
              <a:gd name="T23" fmla="*/ 2147483646 h 46"/>
              <a:gd name="T24" fmla="*/ 2147483646 w 40"/>
              <a:gd name="T25" fmla="*/ 2147483646 h 46"/>
              <a:gd name="T26" fmla="*/ 2147483646 w 40"/>
              <a:gd name="T27" fmla="*/ 2147483646 h 46"/>
              <a:gd name="T28" fmla="*/ 2147483646 w 40"/>
              <a:gd name="T29" fmla="*/ 2147483646 h 46"/>
              <a:gd name="T30" fmla="*/ 2147483646 w 40"/>
              <a:gd name="T31" fmla="*/ 2147483646 h 46"/>
              <a:gd name="T32" fmla="*/ 2147483646 w 40"/>
              <a:gd name="T33" fmla="*/ 2147483646 h 46"/>
              <a:gd name="T34" fmla="*/ 2147483646 w 40"/>
              <a:gd name="T35" fmla="*/ 2147483646 h 46"/>
              <a:gd name="T36" fmla="*/ 2147483646 w 40"/>
              <a:gd name="T37" fmla="*/ 2147483646 h 46"/>
              <a:gd name="T38" fmla="*/ 2147483646 w 40"/>
              <a:gd name="T39" fmla="*/ 2147483646 h 46"/>
              <a:gd name="T40" fmla="*/ 2147483646 w 40"/>
              <a:gd name="T41" fmla="*/ 2147483646 h 46"/>
              <a:gd name="T42" fmla="*/ 2147483646 w 40"/>
              <a:gd name="T43" fmla="*/ 2147483646 h 46"/>
              <a:gd name="T44" fmla="*/ 2147483646 w 40"/>
              <a:gd name="T45" fmla="*/ 2147483646 h 46"/>
              <a:gd name="T46" fmla="*/ 2147483646 w 40"/>
              <a:gd name="T47" fmla="*/ 2147483646 h 46"/>
              <a:gd name="T48" fmla="*/ 2147483646 w 40"/>
              <a:gd name="T49" fmla="*/ 2147483646 h 46"/>
              <a:gd name="T50" fmla="*/ 2147483646 w 40"/>
              <a:gd name="T51" fmla="*/ 2147483646 h 46"/>
              <a:gd name="T52" fmla="*/ 2147483646 w 40"/>
              <a:gd name="T53" fmla="*/ 2147483646 h 46"/>
              <a:gd name="T54" fmla="*/ 2147483646 w 40"/>
              <a:gd name="T55" fmla="*/ 2147483646 h 46"/>
              <a:gd name="T56" fmla="*/ 2147483646 w 40"/>
              <a:gd name="T57" fmla="*/ 2147483646 h 46"/>
              <a:gd name="T58" fmla="*/ 2147483646 w 40"/>
              <a:gd name="T59" fmla="*/ 2147483646 h 46"/>
              <a:gd name="T60" fmla="*/ 2147483646 w 40"/>
              <a:gd name="T61" fmla="*/ 2147483646 h 46"/>
              <a:gd name="T62" fmla="*/ 2147483646 w 40"/>
              <a:gd name="T63" fmla="*/ 2147483646 h 46"/>
              <a:gd name="T64" fmla="*/ 2147483646 w 40"/>
              <a:gd name="T65" fmla="*/ 2147483646 h 46"/>
              <a:gd name="T66" fmla="*/ 2147483646 w 40"/>
              <a:gd name="T67" fmla="*/ 0 h 46"/>
              <a:gd name="T68" fmla="*/ 0 w 40"/>
              <a:gd name="T69" fmla="*/ 0 h 46"/>
              <a:gd name="T70" fmla="*/ 2147483646 w 40"/>
              <a:gd name="T71" fmla="*/ 2147483646 h 46"/>
              <a:gd name="T72" fmla="*/ 2147483646 w 40"/>
              <a:gd name="T73" fmla="*/ 2147483646 h 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0" h="46">
                <a:moveTo>
                  <a:pt x="19" y="46"/>
                </a:moveTo>
                <a:lnTo>
                  <a:pt x="40" y="0"/>
                </a:lnTo>
                <a:lnTo>
                  <a:pt x="38" y="0"/>
                </a:lnTo>
                <a:lnTo>
                  <a:pt x="36" y="1"/>
                </a:lnTo>
                <a:lnTo>
                  <a:pt x="35" y="1"/>
                </a:lnTo>
                <a:lnTo>
                  <a:pt x="33" y="3"/>
                </a:lnTo>
                <a:lnTo>
                  <a:pt x="32" y="3"/>
                </a:lnTo>
                <a:lnTo>
                  <a:pt x="30" y="3"/>
                </a:lnTo>
                <a:lnTo>
                  <a:pt x="28" y="3"/>
                </a:lnTo>
                <a:lnTo>
                  <a:pt x="27" y="4"/>
                </a:lnTo>
                <a:lnTo>
                  <a:pt x="25" y="4"/>
                </a:lnTo>
                <a:lnTo>
                  <a:pt x="24" y="4"/>
                </a:lnTo>
                <a:lnTo>
                  <a:pt x="22" y="4"/>
                </a:lnTo>
                <a:lnTo>
                  <a:pt x="21" y="4"/>
                </a:lnTo>
                <a:lnTo>
                  <a:pt x="19" y="4"/>
                </a:lnTo>
                <a:lnTo>
                  <a:pt x="17" y="4"/>
                </a:lnTo>
                <a:lnTo>
                  <a:pt x="16" y="4"/>
                </a:lnTo>
                <a:lnTo>
                  <a:pt x="14" y="4"/>
                </a:lnTo>
                <a:lnTo>
                  <a:pt x="13" y="4"/>
                </a:lnTo>
                <a:lnTo>
                  <a:pt x="11" y="3"/>
                </a:lnTo>
                <a:lnTo>
                  <a:pt x="9" y="3"/>
                </a:lnTo>
                <a:lnTo>
                  <a:pt x="8" y="3"/>
                </a:lnTo>
                <a:lnTo>
                  <a:pt x="6" y="3"/>
                </a:lnTo>
                <a:lnTo>
                  <a:pt x="5" y="1"/>
                </a:lnTo>
                <a:lnTo>
                  <a:pt x="3" y="1"/>
                </a:lnTo>
                <a:lnTo>
                  <a:pt x="2" y="1"/>
                </a:lnTo>
                <a:lnTo>
                  <a:pt x="2" y="0"/>
                </a:lnTo>
                <a:lnTo>
                  <a:pt x="0" y="0"/>
                </a:lnTo>
                <a:lnTo>
                  <a:pt x="19"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51" name="Rectangle 19"/>
          <p:cNvSpPr>
            <a:spLocks noChangeArrowheads="1"/>
          </p:cNvSpPr>
          <p:nvPr/>
        </p:nvSpPr>
        <p:spPr bwMode="auto">
          <a:xfrm>
            <a:off x="3870325" y="5634038"/>
            <a:ext cx="9525" cy="68103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sl-SI" altLang="sl-SI" sz="1400">
              <a:latin typeface="Trebuchet MS" panose="020B0603020202020204" pitchFamily="34" charset="0"/>
            </a:endParaRPr>
          </a:p>
        </p:txBody>
      </p:sp>
      <p:sp>
        <p:nvSpPr>
          <p:cNvPr id="223252" name="Freeform 20"/>
          <p:cNvSpPr>
            <a:spLocks/>
          </p:cNvSpPr>
          <p:nvPr/>
        </p:nvSpPr>
        <p:spPr bwMode="auto">
          <a:xfrm>
            <a:off x="3844925" y="5597525"/>
            <a:ext cx="63500" cy="71438"/>
          </a:xfrm>
          <a:custGeom>
            <a:avLst/>
            <a:gdLst>
              <a:gd name="T0" fmla="*/ 2147483646 w 40"/>
              <a:gd name="T1" fmla="*/ 0 h 45"/>
              <a:gd name="T2" fmla="*/ 0 w 40"/>
              <a:gd name="T3" fmla="*/ 2147483646 h 45"/>
              <a:gd name="T4" fmla="*/ 0 w 40"/>
              <a:gd name="T5" fmla="*/ 2147483646 h 45"/>
              <a:gd name="T6" fmla="*/ 0 w 40"/>
              <a:gd name="T7" fmla="*/ 2147483646 h 45"/>
              <a:gd name="T8" fmla="*/ 2147483646 w 40"/>
              <a:gd name="T9" fmla="*/ 2147483646 h 45"/>
              <a:gd name="T10" fmla="*/ 2147483646 w 40"/>
              <a:gd name="T11" fmla="*/ 2147483646 h 45"/>
              <a:gd name="T12" fmla="*/ 2147483646 w 40"/>
              <a:gd name="T13" fmla="*/ 2147483646 h 45"/>
              <a:gd name="T14" fmla="*/ 2147483646 w 40"/>
              <a:gd name="T15" fmla="*/ 2147483646 h 45"/>
              <a:gd name="T16" fmla="*/ 2147483646 w 40"/>
              <a:gd name="T17" fmla="*/ 2147483646 h 45"/>
              <a:gd name="T18" fmla="*/ 2147483646 w 40"/>
              <a:gd name="T19" fmla="*/ 2147483646 h 45"/>
              <a:gd name="T20" fmla="*/ 2147483646 w 40"/>
              <a:gd name="T21" fmla="*/ 2147483646 h 45"/>
              <a:gd name="T22" fmla="*/ 2147483646 w 40"/>
              <a:gd name="T23" fmla="*/ 2147483646 h 45"/>
              <a:gd name="T24" fmla="*/ 2147483646 w 40"/>
              <a:gd name="T25" fmla="*/ 2147483646 h 45"/>
              <a:gd name="T26" fmla="*/ 2147483646 w 40"/>
              <a:gd name="T27" fmla="*/ 2147483646 h 45"/>
              <a:gd name="T28" fmla="*/ 2147483646 w 40"/>
              <a:gd name="T29" fmla="*/ 2147483646 h 45"/>
              <a:gd name="T30" fmla="*/ 2147483646 w 40"/>
              <a:gd name="T31" fmla="*/ 2147483646 h 45"/>
              <a:gd name="T32" fmla="*/ 2147483646 w 40"/>
              <a:gd name="T33" fmla="*/ 2147483646 h 45"/>
              <a:gd name="T34" fmla="*/ 2147483646 w 40"/>
              <a:gd name="T35" fmla="*/ 2147483646 h 45"/>
              <a:gd name="T36" fmla="*/ 2147483646 w 40"/>
              <a:gd name="T37" fmla="*/ 2147483646 h 45"/>
              <a:gd name="T38" fmla="*/ 2147483646 w 40"/>
              <a:gd name="T39" fmla="*/ 2147483646 h 45"/>
              <a:gd name="T40" fmla="*/ 2147483646 w 40"/>
              <a:gd name="T41" fmla="*/ 2147483646 h 45"/>
              <a:gd name="T42" fmla="*/ 2147483646 w 40"/>
              <a:gd name="T43" fmla="*/ 2147483646 h 45"/>
              <a:gd name="T44" fmla="*/ 2147483646 w 40"/>
              <a:gd name="T45" fmla="*/ 2147483646 h 45"/>
              <a:gd name="T46" fmla="*/ 2147483646 w 40"/>
              <a:gd name="T47" fmla="*/ 2147483646 h 45"/>
              <a:gd name="T48" fmla="*/ 2147483646 w 40"/>
              <a:gd name="T49" fmla="*/ 2147483646 h 45"/>
              <a:gd name="T50" fmla="*/ 2147483646 w 40"/>
              <a:gd name="T51" fmla="*/ 2147483646 h 45"/>
              <a:gd name="T52" fmla="*/ 2147483646 w 40"/>
              <a:gd name="T53" fmla="*/ 2147483646 h 45"/>
              <a:gd name="T54" fmla="*/ 2147483646 w 40"/>
              <a:gd name="T55" fmla="*/ 2147483646 h 45"/>
              <a:gd name="T56" fmla="*/ 2147483646 w 40"/>
              <a:gd name="T57" fmla="*/ 2147483646 h 45"/>
              <a:gd name="T58" fmla="*/ 2147483646 w 40"/>
              <a:gd name="T59" fmla="*/ 2147483646 h 45"/>
              <a:gd name="T60" fmla="*/ 2147483646 w 40"/>
              <a:gd name="T61" fmla="*/ 2147483646 h 45"/>
              <a:gd name="T62" fmla="*/ 2147483646 w 40"/>
              <a:gd name="T63" fmla="*/ 2147483646 h 45"/>
              <a:gd name="T64" fmla="*/ 2147483646 w 40"/>
              <a:gd name="T65" fmla="*/ 2147483646 h 45"/>
              <a:gd name="T66" fmla="*/ 2147483646 w 40"/>
              <a:gd name="T67" fmla="*/ 2147483646 h 45"/>
              <a:gd name="T68" fmla="*/ 2147483646 w 40"/>
              <a:gd name="T69" fmla="*/ 2147483646 h 45"/>
              <a:gd name="T70" fmla="*/ 2147483646 w 40"/>
              <a:gd name="T71" fmla="*/ 0 h 45"/>
              <a:gd name="T72" fmla="*/ 2147483646 w 40"/>
              <a:gd name="T73" fmla="*/ 0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0" h="45">
                <a:moveTo>
                  <a:pt x="19" y="0"/>
                </a:moveTo>
                <a:lnTo>
                  <a:pt x="0" y="45"/>
                </a:lnTo>
                <a:lnTo>
                  <a:pt x="2" y="45"/>
                </a:lnTo>
                <a:lnTo>
                  <a:pt x="3" y="44"/>
                </a:lnTo>
                <a:lnTo>
                  <a:pt x="5" y="44"/>
                </a:lnTo>
                <a:lnTo>
                  <a:pt x="6" y="44"/>
                </a:lnTo>
                <a:lnTo>
                  <a:pt x="6" y="42"/>
                </a:lnTo>
                <a:lnTo>
                  <a:pt x="8" y="42"/>
                </a:lnTo>
                <a:lnTo>
                  <a:pt x="10" y="42"/>
                </a:lnTo>
                <a:lnTo>
                  <a:pt x="11" y="42"/>
                </a:lnTo>
                <a:lnTo>
                  <a:pt x="13" y="42"/>
                </a:lnTo>
                <a:lnTo>
                  <a:pt x="14" y="41"/>
                </a:lnTo>
                <a:lnTo>
                  <a:pt x="16" y="41"/>
                </a:lnTo>
                <a:lnTo>
                  <a:pt x="17" y="41"/>
                </a:lnTo>
                <a:lnTo>
                  <a:pt x="19" y="41"/>
                </a:lnTo>
                <a:lnTo>
                  <a:pt x="21" y="41"/>
                </a:lnTo>
                <a:lnTo>
                  <a:pt x="22" y="41"/>
                </a:lnTo>
                <a:lnTo>
                  <a:pt x="24" y="41"/>
                </a:lnTo>
                <a:lnTo>
                  <a:pt x="25" y="42"/>
                </a:lnTo>
                <a:lnTo>
                  <a:pt x="27" y="42"/>
                </a:lnTo>
                <a:lnTo>
                  <a:pt x="29" y="42"/>
                </a:lnTo>
                <a:lnTo>
                  <a:pt x="30" y="42"/>
                </a:lnTo>
                <a:lnTo>
                  <a:pt x="32" y="42"/>
                </a:lnTo>
                <a:lnTo>
                  <a:pt x="33" y="44"/>
                </a:lnTo>
                <a:lnTo>
                  <a:pt x="35" y="44"/>
                </a:lnTo>
                <a:lnTo>
                  <a:pt x="37" y="45"/>
                </a:lnTo>
                <a:lnTo>
                  <a:pt x="38" y="45"/>
                </a:lnTo>
                <a:lnTo>
                  <a:pt x="40" y="45"/>
                </a:lnTo>
                <a:lnTo>
                  <a:pt x="1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23253" name="Rectangle 21"/>
          <p:cNvSpPr>
            <a:spLocks noChangeArrowheads="1"/>
          </p:cNvSpPr>
          <p:nvPr/>
        </p:nvSpPr>
        <p:spPr bwMode="auto">
          <a:xfrm>
            <a:off x="4089400" y="2644775"/>
            <a:ext cx="3413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200" i="1">
                <a:solidFill>
                  <a:srgbClr val="1F1A17"/>
                </a:solidFill>
                <a:latin typeface="Times New Roman" panose="02020603050405020304" pitchFamily="18" charset="0"/>
              </a:rPr>
              <a:t>mg</a:t>
            </a:r>
            <a:endParaRPr lang="sl-SI" altLang="sl-SI" sz="2400">
              <a:latin typeface="Times New Roman" panose="02020603050405020304" pitchFamily="18" charset="0"/>
            </a:endParaRPr>
          </a:p>
        </p:txBody>
      </p:sp>
      <p:sp>
        <p:nvSpPr>
          <p:cNvPr id="223254" name="Rectangle 22"/>
          <p:cNvSpPr>
            <a:spLocks noChangeArrowheads="1"/>
          </p:cNvSpPr>
          <p:nvPr/>
        </p:nvSpPr>
        <p:spPr bwMode="auto">
          <a:xfrm>
            <a:off x="4291013" y="2827338"/>
            <a:ext cx="34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100">
                <a:solidFill>
                  <a:srgbClr val="1F1A17"/>
                </a:solidFill>
                <a:latin typeface="Times New Roman" panose="02020603050405020304" pitchFamily="18" charset="0"/>
              </a:rPr>
              <a:t> </a:t>
            </a:r>
            <a:endParaRPr lang="sl-SI" altLang="sl-SI" sz="2400">
              <a:latin typeface="Times New Roman" panose="02020603050405020304" pitchFamily="18" charset="0"/>
            </a:endParaRPr>
          </a:p>
        </p:txBody>
      </p:sp>
      <p:sp>
        <p:nvSpPr>
          <p:cNvPr id="223255" name="Rectangle 23"/>
          <p:cNvSpPr>
            <a:spLocks noChangeArrowheads="1"/>
          </p:cNvSpPr>
          <p:nvPr/>
        </p:nvSpPr>
        <p:spPr bwMode="auto">
          <a:xfrm>
            <a:off x="3802063" y="6234113"/>
            <a:ext cx="1397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200" i="1">
                <a:solidFill>
                  <a:srgbClr val="1F1A17"/>
                </a:solidFill>
                <a:latin typeface="Times New Roman" panose="02020603050405020304" pitchFamily="18" charset="0"/>
              </a:rPr>
              <a:t>p</a:t>
            </a:r>
            <a:endParaRPr lang="sl-SI" altLang="sl-SI" sz="2400">
              <a:latin typeface="Times New Roman" panose="02020603050405020304" pitchFamily="18" charset="0"/>
            </a:endParaRPr>
          </a:p>
        </p:txBody>
      </p:sp>
      <p:sp>
        <p:nvSpPr>
          <p:cNvPr id="223256" name="Rectangle 24"/>
          <p:cNvSpPr>
            <a:spLocks noChangeArrowheads="1"/>
          </p:cNvSpPr>
          <p:nvPr/>
        </p:nvSpPr>
        <p:spPr bwMode="auto">
          <a:xfrm>
            <a:off x="3768725" y="4148138"/>
            <a:ext cx="1714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200" i="1">
                <a:solidFill>
                  <a:srgbClr val="1F1A17"/>
                </a:solidFill>
                <a:latin typeface="Times New Roman" panose="02020603050405020304" pitchFamily="18" charset="0"/>
              </a:rPr>
              <a:t>A</a:t>
            </a:r>
            <a:endParaRPr lang="sl-SI" altLang="sl-SI" sz="2400">
              <a:latin typeface="Times New Roman" panose="02020603050405020304" pitchFamily="18" charset="0"/>
            </a:endParaRPr>
          </a:p>
        </p:txBody>
      </p:sp>
      <p:sp>
        <p:nvSpPr>
          <p:cNvPr id="223257" name="Rectangle 25"/>
          <p:cNvSpPr>
            <a:spLocks noChangeArrowheads="1"/>
          </p:cNvSpPr>
          <p:nvPr/>
        </p:nvSpPr>
        <p:spPr bwMode="auto">
          <a:xfrm>
            <a:off x="4605338" y="4659313"/>
            <a:ext cx="39846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200" i="1">
                <a:solidFill>
                  <a:srgbClr val="1F1A17"/>
                </a:solidFill>
                <a:latin typeface="Times New Roman" panose="02020603050405020304" pitchFamily="18" charset="0"/>
              </a:rPr>
              <a:t>p =</a:t>
            </a:r>
            <a:endParaRPr lang="sl-SI" altLang="sl-SI" sz="2400">
              <a:latin typeface="Times New Roman" panose="02020603050405020304" pitchFamily="18" charset="0"/>
            </a:endParaRPr>
          </a:p>
        </p:txBody>
      </p:sp>
      <p:sp>
        <p:nvSpPr>
          <p:cNvPr id="223258" name="Rectangle 26"/>
          <p:cNvSpPr>
            <a:spLocks noChangeArrowheads="1"/>
          </p:cNvSpPr>
          <p:nvPr/>
        </p:nvSpPr>
        <p:spPr bwMode="auto">
          <a:xfrm>
            <a:off x="5106988" y="4454525"/>
            <a:ext cx="3413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200" i="1">
                <a:solidFill>
                  <a:srgbClr val="1F1A17"/>
                </a:solidFill>
                <a:latin typeface="Times New Roman" panose="02020603050405020304" pitchFamily="18" charset="0"/>
              </a:rPr>
              <a:t>mg</a:t>
            </a:r>
            <a:endParaRPr lang="sl-SI" altLang="sl-SI" sz="2400">
              <a:latin typeface="Times New Roman" panose="02020603050405020304" pitchFamily="18" charset="0"/>
            </a:endParaRPr>
          </a:p>
        </p:txBody>
      </p:sp>
      <p:sp>
        <p:nvSpPr>
          <p:cNvPr id="223259" name="Rectangle 27"/>
          <p:cNvSpPr>
            <a:spLocks noChangeArrowheads="1"/>
          </p:cNvSpPr>
          <p:nvPr/>
        </p:nvSpPr>
        <p:spPr bwMode="auto">
          <a:xfrm>
            <a:off x="5308600" y="4637088"/>
            <a:ext cx="34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1100">
                <a:solidFill>
                  <a:srgbClr val="1F1A17"/>
                </a:solidFill>
                <a:latin typeface="Times New Roman" panose="02020603050405020304" pitchFamily="18" charset="0"/>
              </a:rPr>
              <a:t> </a:t>
            </a:r>
            <a:endParaRPr lang="sl-SI" altLang="sl-SI" sz="2400">
              <a:latin typeface="Times New Roman" panose="02020603050405020304" pitchFamily="18" charset="0"/>
            </a:endParaRPr>
          </a:p>
        </p:txBody>
      </p:sp>
      <p:sp>
        <p:nvSpPr>
          <p:cNvPr id="223260" name="Rectangle 28"/>
          <p:cNvSpPr>
            <a:spLocks noChangeArrowheads="1"/>
          </p:cNvSpPr>
          <p:nvPr/>
        </p:nvSpPr>
        <p:spPr bwMode="auto">
          <a:xfrm>
            <a:off x="5151438" y="4826000"/>
            <a:ext cx="1714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sl-SI" sz="2200" i="1">
                <a:solidFill>
                  <a:srgbClr val="1F1A17"/>
                </a:solidFill>
                <a:latin typeface="Times New Roman" panose="02020603050405020304" pitchFamily="18" charset="0"/>
              </a:rPr>
              <a:t>A</a:t>
            </a:r>
            <a:endParaRPr lang="sl-SI" altLang="sl-SI" sz="2400">
              <a:latin typeface="Times New Roman" panose="02020603050405020304" pitchFamily="18" charset="0"/>
            </a:endParaRPr>
          </a:p>
        </p:txBody>
      </p:sp>
      <p:sp>
        <p:nvSpPr>
          <p:cNvPr id="223261" name="Line 29"/>
          <p:cNvSpPr>
            <a:spLocks noChangeShapeType="1"/>
          </p:cNvSpPr>
          <p:nvPr/>
        </p:nvSpPr>
        <p:spPr bwMode="auto">
          <a:xfrm>
            <a:off x="5051425" y="4808538"/>
            <a:ext cx="493713" cy="1587"/>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pic>
        <p:nvPicPr>
          <p:cNvPr id="223262" name="Picture 5" descr="LMK-logo-cl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63" name="Picture 7" descr="UL_logo-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15888"/>
            <a:ext cx="26368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13498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ctrTitle"/>
          </p:nvPr>
        </p:nvSpPr>
        <p:spPr>
          <a:xfrm>
            <a:off x="0" y="2852738"/>
            <a:ext cx="9144000" cy="1470025"/>
          </a:xfrm>
        </p:spPr>
        <p:txBody>
          <a:bodyPr/>
          <a:lstStyle/>
          <a:p>
            <a:pPr eaLnBrk="1" hangingPunct="1"/>
            <a:r>
              <a:rPr lang="sl-SI" altLang="sl-SI" sz="2100" b="1">
                <a:solidFill>
                  <a:srgbClr val="F47920"/>
                </a:solidFill>
                <a:latin typeface="Verdana" panose="020B0604030504040204" pitchFamily="34" charset="0"/>
              </a:rPr>
              <a:t>Hvala za pozornost.</a:t>
            </a:r>
            <a:endParaRPr lang="en-GB" altLang="sl-SI" sz="2100" b="1">
              <a:solidFill>
                <a:srgbClr val="F47920"/>
              </a:solidFill>
              <a:latin typeface="Verdana" panose="020B0604030504040204" pitchFamily="34" charset="0"/>
            </a:endParaRPr>
          </a:p>
        </p:txBody>
      </p:sp>
      <p:pic>
        <p:nvPicPr>
          <p:cNvPr id="225283" name="Picture 5" descr="LMK-logo-clr-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5425"/>
            <a:ext cx="1873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859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6" descr="hvala-velik-na-beli-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29224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5730" y="620688"/>
            <a:ext cx="8229600" cy="1143000"/>
          </a:xfrm>
        </p:spPr>
        <p:txBody>
          <a:bodyPr/>
          <a:lstStyle/>
          <a:p>
            <a:r>
              <a:rPr lang="sl-SI" b="1" dirty="0">
                <a:solidFill>
                  <a:srgbClr val="FF9933"/>
                </a:solidFill>
              </a:rPr>
              <a:t>2019 - Redefinicija SI sistema</a:t>
            </a:r>
          </a:p>
        </p:txBody>
      </p:sp>
      <p:sp>
        <p:nvSpPr>
          <p:cNvPr id="3" name="Označba mesta vsebine 2"/>
          <p:cNvSpPr>
            <a:spLocks noGrp="1"/>
          </p:cNvSpPr>
          <p:nvPr>
            <p:ph idx="1"/>
          </p:nvPr>
        </p:nvSpPr>
        <p:spPr>
          <a:xfrm>
            <a:off x="395536" y="1988840"/>
            <a:ext cx="8229600" cy="4525963"/>
          </a:xfrm>
        </p:spPr>
        <p:txBody>
          <a:bodyPr>
            <a:normAutofit fontScale="70000" lnSpcReduction="20000"/>
          </a:bodyPr>
          <a:lstStyle/>
          <a:p>
            <a:pPr marL="285750" indent="-285750"/>
            <a:r>
              <a:rPr lang="sl-SI" dirty="0"/>
              <a:t>20. maj 2019 - iz sistema, ki je baziral na fizičnih artefaktih, se bo spremenil v sistem, ki temelji </a:t>
            </a:r>
            <a:r>
              <a:rPr lang="sl-SI" b="1" dirty="0"/>
              <a:t>na vrednostih osnovnih fizikalnih konstant in nespremenljivih lastnostih atomov </a:t>
            </a:r>
          </a:p>
          <a:p>
            <a:pPr marL="285750" indent="-285750"/>
            <a:endParaRPr lang="sl-SI" dirty="0"/>
          </a:p>
          <a:p>
            <a:pPr marL="285750" indent="-285750"/>
            <a:r>
              <a:rPr lang="sl-SI" dirty="0"/>
              <a:t>Pred redefinicijo Si sistema enot so bile sledeče veličine eksaktno definirane: mednarodni prototip kilograma </a:t>
            </a:r>
            <a:r>
              <a:rPr lang="sl-SI" i="1" dirty="0"/>
              <a:t>m</a:t>
            </a:r>
            <a:r>
              <a:rPr lang="sl-SI" dirty="0"/>
              <a:t>(IPK) = 1 kg, magnetna permeabilnost vakuuma </a:t>
            </a:r>
            <a:r>
              <a:rPr lang="sl-SI" i="1" dirty="0">
                <a:latin typeface="Symbol" panose="05050102010706020507" pitchFamily="18" charset="2"/>
              </a:rPr>
              <a:t>m</a:t>
            </a:r>
            <a:r>
              <a:rPr lang="sl-SI" baseline="-25000" dirty="0"/>
              <a:t>0</a:t>
            </a:r>
            <a:r>
              <a:rPr lang="sl-SI" dirty="0"/>
              <a:t>= 4</a:t>
            </a:r>
            <a:r>
              <a:rPr lang="sl-SI" dirty="0">
                <a:latin typeface="Symbol" panose="05050102010706020507" pitchFamily="18" charset="2"/>
              </a:rPr>
              <a:t>p</a:t>
            </a:r>
            <a:r>
              <a:rPr lang="sl-SI" dirty="0"/>
              <a:t>.10</a:t>
            </a:r>
            <a:r>
              <a:rPr lang="sl-SI" sz="2800" baseline="30000" dirty="0"/>
              <a:t>-7</a:t>
            </a:r>
            <a:r>
              <a:rPr lang="sl-SI" dirty="0"/>
              <a:t> H/m, temperatura trojne točke vode </a:t>
            </a:r>
            <a:r>
              <a:rPr lang="sl-SI" i="1" dirty="0"/>
              <a:t>T</a:t>
            </a:r>
            <a:r>
              <a:rPr lang="sl-SI" sz="1600" dirty="0"/>
              <a:t>TPW</a:t>
            </a:r>
            <a:r>
              <a:rPr lang="sl-SI" dirty="0"/>
              <a:t> = 273,16 K in molska masa ogljika C </a:t>
            </a:r>
            <a:r>
              <a:rPr lang="sl-SI" sz="2600" dirty="0"/>
              <a:t>12</a:t>
            </a:r>
            <a:r>
              <a:rPr lang="sl-SI" dirty="0"/>
              <a:t> M(12C) = 0,012 g/mol. </a:t>
            </a:r>
            <a:r>
              <a:rPr lang="sl-SI" b="1" dirty="0"/>
              <a:t>V </a:t>
            </a:r>
            <a:r>
              <a:rPr lang="sl-SI" b="1" dirty="0" err="1"/>
              <a:t>redefiniranem</a:t>
            </a:r>
            <a:r>
              <a:rPr lang="sl-SI" b="1" dirty="0"/>
              <a:t> sistemu enot so te veličine določene eksperimentalno in so opremljene z negotovostmi. </a:t>
            </a:r>
          </a:p>
          <a:p>
            <a:pPr marL="285750" indent="-285750"/>
            <a:endParaRPr lang="sl-SI" dirty="0"/>
          </a:p>
          <a:p>
            <a:pPr marL="285750" indent="-285750"/>
            <a:r>
              <a:rPr lang="sl-SI" dirty="0"/>
              <a:t>Določitev Planckove konstante v novem SI sistemu bo nadgradila tudi električno metrologijo, saj bo </a:t>
            </a:r>
            <a:r>
              <a:rPr lang="sl-SI" b="1" dirty="0"/>
              <a:t>električni tok odslej definiran preko Josephsonove napetosti in upornosti kvantnega Hall efekta</a:t>
            </a:r>
            <a:r>
              <a:rPr lang="sl-SI" dirty="0"/>
              <a:t>.</a:t>
            </a:r>
          </a:p>
          <a:p>
            <a:pPr marL="0" indent="0" algn="ctr">
              <a:buNone/>
            </a:pPr>
            <a:endParaRPr lang="sl-SI" dirty="0"/>
          </a:p>
          <a:p>
            <a:endParaRPr lang="sl-SI" dirty="0"/>
          </a:p>
        </p:txBody>
      </p:sp>
    </p:spTree>
    <p:extLst>
      <p:ext uri="{BB962C8B-B14F-4D97-AF65-F5344CB8AC3E}">
        <p14:creationId xmlns:p14="http://schemas.microsoft.com/office/powerpoint/2010/main" val="292077328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812" y="2162969"/>
            <a:ext cx="6048375" cy="3400425"/>
          </a:xfrm>
        </p:spPr>
      </p:pic>
    </p:spTree>
    <p:extLst>
      <p:ext uri="{BB962C8B-B14F-4D97-AF65-F5344CB8AC3E}">
        <p14:creationId xmlns:p14="http://schemas.microsoft.com/office/powerpoint/2010/main" val="3502021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9125" y="908050"/>
            <a:ext cx="8229600" cy="1143000"/>
          </a:xfrm>
        </p:spPr>
        <p:txBody>
          <a:bodyPr/>
          <a:lstStyle/>
          <a:p>
            <a:pPr eaLnBrk="1" hangingPunct="1">
              <a:defRPr/>
            </a:pPr>
            <a:r>
              <a:rPr lang="sl-SI" altLang="sl-SI" sz="3600" b="1" kern="1200" dirty="0">
                <a:solidFill>
                  <a:schemeClr val="tx1"/>
                </a:solidFill>
                <a:latin typeface="Cambria" panose="02040503050406030204" pitchFamily="18" charset="0"/>
                <a:ea typeface="+mn-ea"/>
                <a:cs typeface="+mn-cs"/>
              </a:rPr>
              <a:t>Grafična ponazoritev </a:t>
            </a:r>
            <a:r>
              <a:rPr lang="sl-SI" altLang="sl-SI" sz="3600" b="1" kern="1200" dirty="0">
                <a:solidFill>
                  <a:srgbClr val="FF0000"/>
                </a:solidFill>
                <a:latin typeface="Cambria" panose="02040503050406030204" pitchFamily="18" charset="0"/>
                <a:ea typeface="+mn-ea"/>
                <a:cs typeface="+mn-cs"/>
              </a:rPr>
              <a:t>meritve M</a:t>
            </a:r>
            <a:endParaRPr lang="sl-SI" sz="3600" b="1" kern="1200" dirty="0">
              <a:solidFill>
                <a:srgbClr val="FF0000"/>
              </a:solidFill>
              <a:latin typeface="Cambria" panose="02040503050406030204" pitchFamily="18" charset="0"/>
              <a:ea typeface="+mn-ea"/>
              <a:cs typeface="+mn-cs"/>
            </a:endParaRPr>
          </a:p>
        </p:txBody>
      </p:sp>
      <p:sp>
        <p:nvSpPr>
          <p:cNvPr id="4" name="Oval 2"/>
          <p:cNvSpPr>
            <a:spLocks noChangeArrowheads="1"/>
          </p:cNvSpPr>
          <p:nvPr/>
        </p:nvSpPr>
        <p:spPr bwMode="auto">
          <a:xfrm>
            <a:off x="2760340" y="2565812"/>
            <a:ext cx="1600200" cy="2051379"/>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sl-SI"/>
          </a:p>
        </p:txBody>
      </p:sp>
      <p:sp>
        <p:nvSpPr>
          <p:cNvPr id="5" name="Oval 3"/>
          <p:cNvSpPr>
            <a:spLocks noChangeArrowheads="1"/>
          </p:cNvSpPr>
          <p:nvPr/>
        </p:nvSpPr>
        <p:spPr bwMode="auto">
          <a:xfrm>
            <a:off x="4932040" y="2565813"/>
            <a:ext cx="1600200" cy="2057400"/>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sl-SI"/>
          </a:p>
        </p:txBody>
      </p:sp>
      <p:sp>
        <p:nvSpPr>
          <p:cNvPr id="6" name="Line 4"/>
          <p:cNvSpPr>
            <a:spLocks noChangeShapeType="1"/>
          </p:cNvSpPr>
          <p:nvPr/>
        </p:nvSpPr>
        <p:spPr bwMode="auto">
          <a:xfrm>
            <a:off x="3762375" y="3530600"/>
            <a:ext cx="1943100" cy="0"/>
          </a:xfrm>
          <a:prstGeom prst="line">
            <a:avLst/>
          </a:prstGeom>
          <a:noFill/>
          <a:ln w="76200">
            <a:solidFill>
              <a:srgbClr val="FF00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a:defRPr/>
            </a:pPr>
            <a:endParaRPr lang="sl-SI"/>
          </a:p>
        </p:txBody>
      </p:sp>
      <p:sp>
        <p:nvSpPr>
          <p:cNvPr id="7" name="Text Box 5"/>
          <p:cNvSpPr txBox="1">
            <a:spLocks noChangeArrowheads="1"/>
          </p:cNvSpPr>
          <p:nvPr/>
        </p:nvSpPr>
        <p:spPr bwMode="auto">
          <a:xfrm>
            <a:off x="4360540" y="2912217"/>
            <a:ext cx="5715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altLang="sl-SI" sz="3600" b="1" spc="50" dirty="0">
                <a:ln w="11430"/>
                <a:solidFill>
                  <a:srgbClr val="FF0000"/>
                </a:solidFill>
                <a:effectLst>
                  <a:outerShdw blurRad="76200" dist="50800" dir="5400000" algn="tl" rotWithShape="0">
                    <a:srgbClr val="000000">
                      <a:alpha val="65000"/>
                    </a:srgbClr>
                  </a:outerShdw>
                </a:effectLst>
                <a:latin typeface="Cambria" panose="02040503050406030204" pitchFamily="18" charset="0"/>
                <a:ea typeface="ＭＳ Ｐゴシック" pitchFamily="8" charset="-128"/>
              </a:rPr>
              <a:t>M</a:t>
            </a:r>
          </a:p>
        </p:txBody>
      </p:sp>
      <p:sp>
        <p:nvSpPr>
          <p:cNvPr id="21515" name="Text Box 7"/>
          <p:cNvSpPr txBox="1">
            <a:spLocks noChangeArrowheads="1"/>
          </p:cNvSpPr>
          <p:nvPr/>
        </p:nvSpPr>
        <p:spPr bwMode="auto">
          <a:xfrm>
            <a:off x="2824163" y="4821238"/>
            <a:ext cx="1452562"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2400">
                <a:latin typeface="Cambria" pitchFamily="18" charset="0"/>
                <a:ea typeface="ＭＳ Ｐゴシック" pitchFamily="34" charset="-128"/>
              </a:rPr>
              <a:t>e</a:t>
            </a:r>
            <a:r>
              <a:rPr lang="en-US" altLang="sl-SI" sz="2400">
                <a:latin typeface="Cambria" pitchFamily="18" charset="0"/>
                <a:ea typeface="ＭＳ Ｐゴシック" pitchFamily="34" charset="-128"/>
              </a:rPr>
              <a:t>mpiri</a:t>
            </a:r>
            <a:r>
              <a:rPr lang="sl-SI" altLang="sl-SI" sz="2400">
                <a:latin typeface="Cambria" pitchFamily="18" charset="0"/>
              </a:rPr>
              <a:t>čni</a:t>
            </a:r>
          </a:p>
          <a:p>
            <a:pPr algn="ctr">
              <a:spcBef>
                <a:spcPct val="0"/>
              </a:spcBef>
              <a:buFontTx/>
              <a:buNone/>
            </a:pPr>
            <a:r>
              <a:rPr lang="sl-SI" altLang="sl-SI" sz="2400">
                <a:latin typeface="Cambria" pitchFamily="18" charset="0"/>
              </a:rPr>
              <a:t>sistem</a:t>
            </a:r>
            <a:endParaRPr lang="en-US" altLang="sl-SI" sz="2400">
              <a:latin typeface="Cambria" pitchFamily="18" charset="0"/>
              <a:ea typeface="ＭＳ Ｐゴシック" pitchFamily="34" charset="-128"/>
            </a:endParaRPr>
          </a:p>
        </p:txBody>
      </p:sp>
      <p:sp>
        <p:nvSpPr>
          <p:cNvPr id="21516" name="Text Box 9"/>
          <p:cNvSpPr txBox="1">
            <a:spLocks noChangeArrowheads="1"/>
          </p:cNvSpPr>
          <p:nvPr/>
        </p:nvSpPr>
        <p:spPr bwMode="auto">
          <a:xfrm>
            <a:off x="5067300" y="4835525"/>
            <a:ext cx="1330325"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2400">
                <a:latin typeface="Cambria" pitchFamily="18" charset="0"/>
              </a:rPr>
              <a:t>simbolni</a:t>
            </a:r>
            <a:endParaRPr lang="en-US" altLang="sl-SI" sz="2400">
              <a:latin typeface="Cambria" pitchFamily="18" charset="0"/>
            </a:endParaRPr>
          </a:p>
          <a:p>
            <a:pPr algn="ctr">
              <a:spcBef>
                <a:spcPct val="0"/>
              </a:spcBef>
              <a:buFontTx/>
              <a:buNone/>
            </a:pPr>
            <a:r>
              <a:rPr lang="sl-SI" altLang="sl-SI" sz="2400">
                <a:latin typeface="Cambria" pitchFamily="18" charset="0"/>
              </a:rPr>
              <a:t>sistem</a:t>
            </a:r>
            <a:endParaRPr lang="en-US" altLang="sl-SI" sz="2400">
              <a:latin typeface="Cambria" pitchFamily="18" charset="0"/>
              <a:ea typeface="ＭＳ Ｐゴシック" pitchFamily="34" charset="-128"/>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773982"/>
            <a:ext cx="8229600" cy="1143000"/>
          </a:xfrm>
        </p:spPr>
        <p:txBody>
          <a:bodyPr>
            <a:normAutofit/>
          </a:bodyPr>
          <a:lstStyle/>
          <a:p>
            <a:r>
              <a:rPr lang="it-IT" sz="3600" b="1" dirty="0" err="1">
                <a:solidFill>
                  <a:schemeClr val="accent6">
                    <a:lumMod val="75000"/>
                  </a:schemeClr>
                </a:solidFill>
              </a:rPr>
              <a:t>Zakaj</a:t>
            </a:r>
            <a:r>
              <a:rPr lang="it-IT" sz="3600" b="1" dirty="0">
                <a:solidFill>
                  <a:schemeClr val="accent6">
                    <a:lumMod val="75000"/>
                  </a:schemeClr>
                </a:solidFill>
              </a:rPr>
              <a:t> so nove </a:t>
            </a:r>
            <a:r>
              <a:rPr lang="it-IT" sz="3600" b="1" dirty="0" err="1">
                <a:solidFill>
                  <a:schemeClr val="accent6">
                    <a:lumMod val="75000"/>
                  </a:schemeClr>
                </a:solidFill>
              </a:rPr>
              <a:t>definicije</a:t>
            </a:r>
            <a:r>
              <a:rPr lang="it-IT" sz="3600" b="1" dirty="0">
                <a:solidFill>
                  <a:schemeClr val="accent6">
                    <a:lumMod val="75000"/>
                  </a:schemeClr>
                </a:solidFill>
              </a:rPr>
              <a:t> </a:t>
            </a:r>
            <a:r>
              <a:rPr lang="it-IT" sz="3600" b="1" dirty="0" err="1">
                <a:solidFill>
                  <a:schemeClr val="accent6">
                    <a:lumMod val="75000"/>
                  </a:schemeClr>
                </a:solidFill>
              </a:rPr>
              <a:t>enot</a:t>
            </a:r>
            <a:r>
              <a:rPr lang="it-IT" sz="3600" b="1" dirty="0">
                <a:solidFill>
                  <a:schemeClr val="accent6">
                    <a:lumMod val="75000"/>
                  </a:schemeClr>
                </a:solidFill>
              </a:rPr>
              <a:t> SI </a:t>
            </a:r>
            <a:r>
              <a:rPr lang="it-IT" sz="3600" b="1" dirty="0" err="1">
                <a:solidFill>
                  <a:schemeClr val="accent6">
                    <a:lumMod val="75000"/>
                  </a:schemeClr>
                </a:solidFill>
              </a:rPr>
              <a:t>potrebne</a:t>
            </a:r>
            <a:r>
              <a:rPr lang="it-IT" sz="3600" b="1" dirty="0">
                <a:solidFill>
                  <a:schemeClr val="accent6">
                    <a:lumMod val="75000"/>
                  </a:schemeClr>
                </a:solidFill>
              </a:rPr>
              <a:t>?</a:t>
            </a:r>
            <a:endParaRPr lang="sl-SI" sz="3600" b="1" dirty="0">
              <a:solidFill>
                <a:schemeClr val="accent6">
                  <a:lumMod val="75000"/>
                </a:schemeClr>
              </a:solidFill>
            </a:endParaRPr>
          </a:p>
        </p:txBody>
      </p:sp>
      <p:sp>
        <p:nvSpPr>
          <p:cNvPr id="5" name="Pravokotnik 4"/>
          <p:cNvSpPr/>
          <p:nvPr/>
        </p:nvSpPr>
        <p:spPr>
          <a:xfrm>
            <a:off x="5724128" y="4437112"/>
            <a:ext cx="3419872" cy="1477328"/>
          </a:xfrm>
          <a:prstGeom prst="rect">
            <a:avLst/>
          </a:prstGeom>
        </p:spPr>
        <p:txBody>
          <a:bodyPr wrap="square">
            <a:spAutoFit/>
          </a:bodyPr>
          <a:lstStyle/>
          <a:p>
            <a:r>
              <a:rPr lang="sl-SI" dirty="0">
                <a:latin typeface="Times New Roman" panose="02020603050405020304" pitchFamily="18" charset="0"/>
                <a:ea typeface="Times New Roman" panose="02020603050405020304" pitchFamily="18" charset="0"/>
              </a:rPr>
              <a:t>Definicije enot SI sistema morajo biti neodvisne od tehnološkega napredka in se ne smejo spreminjati zaradi novih znanstvenih spoznanj. </a:t>
            </a:r>
            <a:endParaRPr lang="sl-SI" dirty="0"/>
          </a:p>
        </p:txBody>
      </p:sp>
      <p:pic>
        <p:nvPicPr>
          <p:cNvPr id="6" name="Označba mest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844824"/>
            <a:ext cx="4525963" cy="4525963"/>
          </a:xfrm>
        </p:spPr>
      </p:pic>
    </p:spTree>
    <p:extLst>
      <p:ext uri="{BB962C8B-B14F-4D97-AF65-F5344CB8AC3E}">
        <p14:creationId xmlns:p14="http://schemas.microsoft.com/office/powerpoint/2010/main" val="76650758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68000"/>
                    </a14:imgEffect>
                    <a14:imgEffect>
                      <a14:saturation sat="135000"/>
                    </a14:imgEffect>
                    <a14:imgEffect>
                      <a14:brightnessContrast bright="23000"/>
                    </a14:imgEffect>
                  </a14:imgLayer>
                </a14:imgProps>
              </a:ext>
              <a:ext uri="{28A0092B-C50C-407E-A947-70E740481C1C}">
                <a14:useLocalDpi xmlns:a14="http://schemas.microsoft.com/office/drawing/2010/main"/>
              </a:ext>
            </a:extLst>
          </a:blip>
          <a:srcRect l="26705" t="24918" r="18549" b="11006"/>
          <a:stretch/>
        </p:blipFill>
        <p:spPr>
          <a:xfrm>
            <a:off x="6493707" y="4653136"/>
            <a:ext cx="2650293" cy="2327088"/>
          </a:xfrm>
          <a:prstGeom prst="rect">
            <a:avLst/>
          </a:prstGeom>
        </p:spPr>
      </p:pic>
      <p:sp>
        <p:nvSpPr>
          <p:cNvPr id="2" name="Naslov 1"/>
          <p:cNvSpPr>
            <a:spLocks noGrp="1"/>
          </p:cNvSpPr>
          <p:nvPr>
            <p:ph type="title"/>
          </p:nvPr>
        </p:nvSpPr>
        <p:spPr>
          <a:xfrm>
            <a:off x="539552" y="1988840"/>
            <a:ext cx="5626968" cy="1143000"/>
          </a:xfrm>
        </p:spPr>
        <p:txBody>
          <a:bodyPr>
            <a:normAutofit fontScale="90000"/>
          </a:bodyPr>
          <a:lstStyle/>
          <a:p>
            <a:pPr algn="l"/>
            <a:r>
              <a:rPr lang="sl-SI" b="1" dirty="0">
                <a:solidFill>
                  <a:schemeClr val="accent6">
                    <a:lumMod val="75000"/>
                  </a:schemeClr>
                </a:solidFill>
              </a:rPr>
              <a:t>Nove </a:t>
            </a:r>
            <a:r>
              <a:rPr lang="it-IT" b="1" dirty="0" err="1">
                <a:solidFill>
                  <a:schemeClr val="accent6">
                    <a:lumMod val="75000"/>
                  </a:schemeClr>
                </a:solidFill>
              </a:rPr>
              <a:t>definicije</a:t>
            </a:r>
            <a:r>
              <a:rPr lang="it-IT" b="1" dirty="0">
                <a:solidFill>
                  <a:schemeClr val="accent6">
                    <a:lumMod val="75000"/>
                  </a:schemeClr>
                </a:solidFill>
              </a:rPr>
              <a:t> SI</a:t>
            </a:r>
            <a:r>
              <a:rPr lang="sl-SI" b="1" dirty="0">
                <a:solidFill>
                  <a:schemeClr val="accent6">
                    <a:lumMod val="75000"/>
                  </a:schemeClr>
                </a:solidFill>
              </a:rPr>
              <a:t> </a:t>
            </a:r>
            <a:r>
              <a:rPr lang="it-IT" b="1" dirty="0" err="1">
                <a:solidFill>
                  <a:schemeClr val="accent6">
                    <a:lumMod val="75000"/>
                  </a:schemeClr>
                </a:solidFill>
              </a:rPr>
              <a:t>enot</a:t>
            </a:r>
            <a:r>
              <a:rPr lang="sl-SI" b="1" dirty="0">
                <a:solidFill>
                  <a:schemeClr val="accent6">
                    <a:lumMod val="75000"/>
                  </a:schemeClr>
                </a:solidFill>
              </a:rPr>
              <a:t> morajo biti take, da velja:</a:t>
            </a:r>
          </a:p>
        </p:txBody>
      </p:sp>
      <p:sp>
        <p:nvSpPr>
          <p:cNvPr id="3" name="Označba mesta vsebine 2"/>
          <p:cNvSpPr>
            <a:spLocks noGrp="1"/>
          </p:cNvSpPr>
          <p:nvPr>
            <p:ph idx="1"/>
          </p:nvPr>
        </p:nvSpPr>
        <p:spPr>
          <a:xfrm>
            <a:off x="611560" y="3165681"/>
            <a:ext cx="8229600" cy="4525963"/>
          </a:xfrm>
        </p:spPr>
        <p:txBody>
          <a:bodyPr>
            <a:normAutofit/>
          </a:bodyPr>
          <a:lstStyle/>
          <a:p>
            <a:pPr marL="514350" lvl="0" indent="-514350">
              <a:buFont typeface="+mj-lt"/>
              <a:buAutoNum type="arabicPeriod"/>
            </a:pPr>
            <a:r>
              <a:rPr lang="sl-SI" sz="2400" dirty="0"/>
              <a:t>nobene opazne spremembe v vsakdanjem življenju ljudi, </a:t>
            </a:r>
          </a:p>
          <a:p>
            <a:pPr marL="514350" lvl="0" indent="-514350">
              <a:buFont typeface="+mj-lt"/>
              <a:buAutoNum type="arabicPeriod"/>
            </a:pPr>
            <a:r>
              <a:rPr lang="sl-SI" sz="2400" dirty="0"/>
              <a:t>vse meritve, narejene s prejšnjimi definicijami, ostanejo veljavne znotraj svojih merilnih negotovosti, </a:t>
            </a:r>
          </a:p>
          <a:p>
            <a:pPr marL="514350" lvl="0" indent="-514350">
              <a:buFont typeface="+mj-lt"/>
              <a:buAutoNum type="arabicPeriod"/>
            </a:pPr>
            <a:r>
              <a:rPr lang="sl-SI" sz="2400" dirty="0"/>
              <a:t> velikosti kilograma, ampera, kelvina in mola se ne spremenijo.</a:t>
            </a:r>
          </a:p>
          <a:p>
            <a:endParaRPr lang="sl-SI" sz="2400" dirty="0"/>
          </a:p>
        </p:txBody>
      </p:sp>
    </p:spTree>
    <p:extLst>
      <p:ext uri="{BB962C8B-B14F-4D97-AF65-F5344CB8AC3E}">
        <p14:creationId xmlns:p14="http://schemas.microsoft.com/office/powerpoint/2010/main" val="26838247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420" y="260648"/>
            <a:ext cx="8009160" cy="5286146"/>
          </a:xfrm>
          <a:prstGeom prst="roundRect">
            <a:avLst>
              <a:gd name="adj" fmla="val 280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PoljeZBesedilom 1"/>
          <p:cNvSpPr txBox="1">
            <a:spLocks noChangeArrowheads="1"/>
          </p:cNvSpPr>
          <p:nvPr/>
        </p:nvSpPr>
        <p:spPr bwMode="auto">
          <a:xfrm>
            <a:off x="766763" y="6384925"/>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Vir: </a:t>
            </a:r>
            <a:r>
              <a:rPr lang="en-US" altLang="sl-SI" sz="1400">
                <a:latin typeface="Cambria" pitchFamily="18" charset="0"/>
              </a:rPr>
              <a:t>Michael Kühne</a:t>
            </a:r>
            <a:r>
              <a:rPr lang="sl-SI" altLang="sl-SI" sz="1400">
                <a:latin typeface="Cambria" pitchFamily="18" charset="0"/>
              </a:rPr>
              <a:t>, </a:t>
            </a:r>
            <a:r>
              <a:rPr lang="en-US" altLang="sl-SI" sz="1400">
                <a:latin typeface="Cambria" pitchFamily="18" charset="0"/>
              </a:rPr>
              <a:t>Director BIPM</a:t>
            </a:r>
            <a:r>
              <a:rPr lang="sl-SI" altLang="sl-SI" sz="1400">
                <a:latin typeface="Cambria" pitchFamily="18" charset="0"/>
              </a:rPr>
              <a:t>, „</a:t>
            </a:r>
            <a:r>
              <a:rPr lang="en-US" altLang="sl-SI" sz="1400">
                <a:latin typeface="Cambria" pitchFamily="18" charset="0"/>
              </a:rPr>
              <a:t>Redefinition of the SI</a:t>
            </a:r>
            <a:r>
              <a:rPr lang="sl-SI" altLang="sl-SI" sz="1400">
                <a:latin typeface="Cambria" pitchFamily="18" charset="0"/>
              </a:rPr>
              <a:t>“, marec 2012</a:t>
            </a:r>
            <a:endParaRPr lang="en-US" altLang="sl-SI" sz="1400">
              <a:latin typeface="Cambria" pitchFamily="18" charset="0"/>
            </a:endParaRPr>
          </a:p>
        </p:txBody>
      </p:sp>
    </p:spTree>
    <p:extLst>
      <p:ext uri="{BB962C8B-B14F-4D97-AF65-F5344CB8AC3E}">
        <p14:creationId xmlns:p14="http://schemas.microsoft.com/office/powerpoint/2010/main" val="41129533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sekunde</a:t>
            </a:r>
          </a:p>
        </p:txBody>
      </p:sp>
      <p:sp>
        <p:nvSpPr>
          <p:cNvPr id="3" name="Označba mesta vsebine 2"/>
          <p:cNvSpPr>
            <a:spLocks noGrp="1"/>
          </p:cNvSpPr>
          <p:nvPr>
            <p:ph idx="1"/>
          </p:nvPr>
        </p:nvSpPr>
        <p:spPr>
          <a:xfrm>
            <a:off x="426259" y="2060848"/>
            <a:ext cx="8229600" cy="4525963"/>
          </a:xfrm>
        </p:spPr>
        <p:txBody>
          <a:bodyPr>
            <a:normAutofit fontScale="85000" lnSpcReduction="10000"/>
          </a:bodyPr>
          <a:lstStyle/>
          <a:p>
            <a:r>
              <a:rPr lang="sl-SI" b="1" dirty="0"/>
              <a:t>Stara definicija: </a:t>
            </a:r>
            <a:r>
              <a:rPr lang="en-US" dirty="0"/>
              <a:t>The second is the duration of 9192631770 periods of the radiation corresponding to the transition between the two hyperfine levels of the ground state of the caesium-133 atom.</a:t>
            </a:r>
            <a:endParaRPr lang="sl-SI" dirty="0"/>
          </a:p>
          <a:p>
            <a:endParaRPr lang="en-US" dirty="0"/>
          </a:p>
          <a:p>
            <a:r>
              <a:rPr lang="sl-SI" b="1" dirty="0"/>
              <a:t>Nova definicija: </a:t>
            </a:r>
            <a:r>
              <a:rPr lang="en-US" dirty="0"/>
              <a:t>The second, symbol s, is the SI unit of time. It is defined by taking the fixed numerical value of the </a:t>
            </a:r>
            <a:r>
              <a:rPr lang="en-US" dirty="0" err="1"/>
              <a:t>caesium</a:t>
            </a:r>
            <a:r>
              <a:rPr lang="en-US" dirty="0"/>
              <a:t> frequency </a:t>
            </a:r>
            <a:r>
              <a:rPr lang="en-US" dirty="0" err="1"/>
              <a:t>Δ</a:t>
            </a:r>
            <a:r>
              <a:rPr lang="en-US" i="1" dirty="0" err="1"/>
              <a:t>ν</a:t>
            </a:r>
            <a:r>
              <a:rPr lang="en-US" baseline="-25000" dirty="0" err="1"/>
              <a:t>Cs</a:t>
            </a:r>
            <a:r>
              <a:rPr lang="en-US" dirty="0"/>
              <a:t>, the unperturbed ground-state hyperfine transition frequency of the caesium-133 atom, to be 9192631770 when expressed in the unit Hz, which is equal to s</a:t>
            </a:r>
            <a:r>
              <a:rPr lang="en-US" baseline="30000" dirty="0"/>
              <a:t>−1</a:t>
            </a:r>
            <a:r>
              <a:rPr lang="en-US" dirty="0"/>
              <a:t>.</a:t>
            </a:r>
          </a:p>
          <a:p>
            <a:endParaRPr lang="sl-SI" dirty="0"/>
          </a:p>
        </p:txBody>
      </p:sp>
    </p:spTree>
    <p:extLst>
      <p:ext uri="{BB962C8B-B14F-4D97-AF65-F5344CB8AC3E}">
        <p14:creationId xmlns:p14="http://schemas.microsoft.com/office/powerpoint/2010/main" val="355142047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metra</a:t>
            </a:r>
          </a:p>
        </p:txBody>
      </p:sp>
      <p:sp>
        <p:nvSpPr>
          <p:cNvPr id="3" name="Označba mesta vsebine 2"/>
          <p:cNvSpPr>
            <a:spLocks noGrp="1"/>
          </p:cNvSpPr>
          <p:nvPr>
            <p:ph idx="1"/>
          </p:nvPr>
        </p:nvSpPr>
        <p:spPr>
          <a:xfrm>
            <a:off x="426259" y="2060848"/>
            <a:ext cx="8229600" cy="4525963"/>
          </a:xfrm>
        </p:spPr>
        <p:txBody>
          <a:bodyPr>
            <a:normAutofit fontScale="92500" lnSpcReduction="10000"/>
          </a:bodyPr>
          <a:lstStyle/>
          <a:p>
            <a:r>
              <a:rPr lang="sl-SI" b="1" dirty="0"/>
              <a:t>Stara definicija: </a:t>
            </a:r>
            <a:r>
              <a:rPr lang="en-US" dirty="0"/>
              <a:t>The </a:t>
            </a:r>
            <a:r>
              <a:rPr lang="en-US" dirty="0" err="1"/>
              <a:t>metre</a:t>
            </a:r>
            <a:r>
              <a:rPr lang="en-US" dirty="0"/>
              <a:t> is the length of the path travelled by light in vacuum during a time interval of 1/299792458 of a second.</a:t>
            </a:r>
            <a:endParaRPr lang="sl-SI" dirty="0"/>
          </a:p>
          <a:p>
            <a:endParaRPr lang="en-US" dirty="0"/>
          </a:p>
          <a:p>
            <a:r>
              <a:rPr lang="sl-SI" b="1" dirty="0"/>
              <a:t>Nova definicija: </a:t>
            </a:r>
            <a:r>
              <a:rPr lang="en-US" dirty="0"/>
              <a:t>The </a:t>
            </a:r>
            <a:r>
              <a:rPr lang="en-US" dirty="0" err="1"/>
              <a:t>metre</a:t>
            </a:r>
            <a:r>
              <a:rPr lang="en-US" dirty="0"/>
              <a:t>, symbol m, is the SI unit of length. It is defined by taking the fixed numerical value of the speed of light in vacuum </a:t>
            </a:r>
            <a:r>
              <a:rPr lang="en-US" i="1" dirty="0"/>
              <a:t>c</a:t>
            </a:r>
            <a:r>
              <a:rPr lang="en-US" dirty="0"/>
              <a:t> to be 299792458 when expressed in the unit m⋅s</a:t>
            </a:r>
            <a:r>
              <a:rPr lang="en-US" baseline="30000" dirty="0"/>
              <a:t>−1</a:t>
            </a:r>
            <a:r>
              <a:rPr lang="en-US" dirty="0"/>
              <a:t>, where the second is defined in terms of the </a:t>
            </a:r>
            <a:r>
              <a:rPr lang="en-US" dirty="0" err="1"/>
              <a:t>caesium</a:t>
            </a:r>
            <a:r>
              <a:rPr lang="en-US" dirty="0"/>
              <a:t> frequency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404853237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kilograma</a:t>
            </a:r>
          </a:p>
        </p:txBody>
      </p:sp>
      <p:sp>
        <p:nvSpPr>
          <p:cNvPr id="3" name="Označba mesta vsebine 2"/>
          <p:cNvSpPr>
            <a:spLocks noGrp="1"/>
          </p:cNvSpPr>
          <p:nvPr>
            <p:ph idx="1"/>
          </p:nvPr>
        </p:nvSpPr>
        <p:spPr>
          <a:xfrm>
            <a:off x="426259" y="2060848"/>
            <a:ext cx="8229600" cy="4525963"/>
          </a:xfrm>
        </p:spPr>
        <p:txBody>
          <a:bodyPr>
            <a:normAutofit fontScale="92500" lnSpcReduction="10000"/>
          </a:bodyPr>
          <a:lstStyle/>
          <a:p>
            <a:r>
              <a:rPr lang="sl-SI" b="1" dirty="0"/>
              <a:t>Stara definicija: </a:t>
            </a:r>
            <a:r>
              <a:rPr lang="en-US" dirty="0"/>
              <a:t>The kilogram is the unit of mass; it is equal to the mass of the international prototype of the kilogram.</a:t>
            </a:r>
            <a:endParaRPr lang="sl-SI" dirty="0"/>
          </a:p>
          <a:p>
            <a:endParaRPr lang="en-US" dirty="0"/>
          </a:p>
          <a:p>
            <a:r>
              <a:rPr lang="sl-SI" b="1" dirty="0"/>
              <a:t>Nova definicija: </a:t>
            </a:r>
            <a:r>
              <a:rPr lang="en-US" dirty="0"/>
              <a:t>The kilogram, symbol kg, is the SI unit of mass. It is defined by taking the fixed numerical value of the Planck constant </a:t>
            </a:r>
            <a:r>
              <a:rPr lang="en-US" i="1" dirty="0"/>
              <a:t>h</a:t>
            </a:r>
            <a:r>
              <a:rPr lang="en-US" dirty="0"/>
              <a:t> to be 6.62607015×10</a:t>
            </a:r>
            <a:r>
              <a:rPr lang="en-US" baseline="30000" dirty="0"/>
              <a:t>−34</a:t>
            </a:r>
            <a:r>
              <a:rPr lang="en-US" dirty="0"/>
              <a:t> when expressed in the unit J⋅s, which is equal to kg⋅m</a:t>
            </a:r>
            <a:r>
              <a:rPr lang="en-US" baseline="30000" dirty="0"/>
              <a:t>2</a:t>
            </a:r>
            <a:r>
              <a:rPr lang="en-US" dirty="0"/>
              <a:t>⋅s</a:t>
            </a:r>
            <a:r>
              <a:rPr lang="en-US" baseline="30000" dirty="0"/>
              <a:t>−1</a:t>
            </a:r>
            <a:r>
              <a:rPr lang="en-US" dirty="0"/>
              <a:t>, where the </a:t>
            </a:r>
            <a:r>
              <a:rPr lang="en-US" dirty="0" err="1"/>
              <a:t>metre</a:t>
            </a:r>
            <a:r>
              <a:rPr lang="en-US" dirty="0"/>
              <a:t> and the second are defined in terms of </a:t>
            </a:r>
            <a:r>
              <a:rPr lang="en-US" i="1" dirty="0"/>
              <a:t>c</a:t>
            </a:r>
            <a:r>
              <a:rPr lang="en-US" dirty="0"/>
              <a:t> and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316740090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ampera</a:t>
            </a:r>
          </a:p>
        </p:txBody>
      </p:sp>
      <p:sp>
        <p:nvSpPr>
          <p:cNvPr id="3" name="Označba mesta vsebine 2"/>
          <p:cNvSpPr>
            <a:spLocks noGrp="1"/>
          </p:cNvSpPr>
          <p:nvPr>
            <p:ph idx="1"/>
          </p:nvPr>
        </p:nvSpPr>
        <p:spPr>
          <a:xfrm>
            <a:off x="426259" y="2060848"/>
            <a:ext cx="8229600" cy="4525963"/>
          </a:xfrm>
        </p:spPr>
        <p:txBody>
          <a:bodyPr>
            <a:normAutofit fontScale="77500" lnSpcReduction="20000"/>
          </a:bodyPr>
          <a:lstStyle/>
          <a:p>
            <a:r>
              <a:rPr lang="sl-SI" b="1" dirty="0"/>
              <a:t>Stara definicija: </a:t>
            </a:r>
            <a:r>
              <a:rPr lang="en-US" dirty="0"/>
              <a:t>The ampere is that constant current which, if maintained in two straight parallel conductors of infinite length, of negligible circular cross-section, and placed 1 m apart in vacuum, would produce between these conductors a force equal to 2×10</a:t>
            </a:r>
            <a:r>
              <a:rPr lang="en-US" baseline="30000" dirty="0"/>
              <a:t>−7</a:t>
            </a:r>
            <a:r>
              <a:rPr lang="en-US" dirty="0"/>
              <a:t> newton per </a:t>
            </a:r>
            <a:r>
              <a:rPr lang="en-US" dirty="0" err="1"/>
              <a:t>metre</a:t>
            </a:r>
            <a:r>
              <a:rPr lang="en-US" dirty="0"/>
              <a:t> of length.</a:t>
            </a:r>
            <a:endParaRPr lang="sl-SI" dirty="0"/>
          </a:p>
          <a:p>
            <a:endParaRPr lang="en-US" dirty="0"/>
          </a:p>
          <a:p>
            <a:r>
              <a:rPr lang="sl-SI" b="1" dirty="0"/>
              <a:t>Nova definicija</a:t>
            </a:r>
            <a:r>
              <a:rPr lang="en-US" b="1" dirty="0"/>
              <a:t>:</a:t>
            </a:r>
            <a:r>
              <a:rPr lang="en-US" dirty="0"/>
              <a:t> The ampere, symbol A, is the SI unit of electric current. It is defined by taking the fixed numerical value of the elementary charge </a:t>
            </a:r>
            <a:r>
              <a:rPr lang="en-US" i="1" dirty="0"/>
              <a:t>e</a:t>
            </a:r>
            <a:r>
              <a:rPr lang="en-US" dirty="0"/>
              <a:t> to be 1.602176634×10</a:t>
            </a:r>
            <a:r>
              <a:rPr lang="en-US" baseline="30000" dirty="0"/>
              <a:t>−19</a:t>
            </a:r>
            <a:r>
              <a:rPr lang="en-US" dirty="0"/>
              <a:t> when expressed in the unit C, which is equal to A⋅s, where the second is defined in terms of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13223975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kelvina</a:t>
            </a:r>
          </a:p>
        </p:txBody>
      </p:sp>
      <p:sp>
        <p:nvSpPr>
          <p:cNvPr id="3" name="Označba mesta vsebine 2"/>
          <p:cNvSpPr>
            <a:spLocks noGrp="1"/>
          </p:cNvSpPr>
          <p:nvPr>
            <p:ph idx="1"/>
          </p:nvPr>
        </p:nvSpPr>
        <p:spPr>
          <a:xfrm>
            <a:off x="426259" y="2060848"/>
            <a:ext cx="8229600" cy="4525963"/>
          </a:xfrm>
        </p:spPr>
        <p:txBody>
          <a:bodyPr>
            <a:normAutofit fontScale="92500" lnSpcReduction="20000"/>
          </a:bodyPr>
          <a:lstStyle/>
          <a:p>
            <a:r>
              <a:rPr lang="sl-SI" b="1" dirty="0"/>
              <a:t>Stara definicija: </a:t>
            </a:r>
            <a:r>
              <a:rPr lang="en-US" dirty="0"/>
              <a:t>Kelvin (K) je </a:t>
            </a:r>
            <a:r>
              <a:rPr lang="en-US" dirty="0" err="1"/>
              <a:t>enota</a:t>
            </a:r>
            <a:r>
              <a:rPr lang="en-US" dirty="0"/>
              <a:t> </a:t>
            </a:r>
            <a:r>
              <a:rPr lang="en-US" dirty="0" err="1"/>
              <a:t>termodinamične</a:t>
            </a:r>
            <a:r>
              <a:rPr lang="en-US" dirty="0"/>
              <a:t> temperature, </a:t>
            </a:r>
            <a:r>
              <a:rPr lang="en-US" dirty="0" err="1"/>
              <a:t>ki</a:t>
            </a:r>
            <a:r>
              <a:rPr lang="en-US" dirty="0"/>
              <a:t> je </a:t>
            </a:r>
            <a:r>
              <a:rPr lang="en-US" dirty="0" err="1"/>
              <a:t>enaka</a:t>
            </a:r>
            <a:r>
              <a:rPr lang="en-US" dirty="0"/>
              <a:t> 1/273,16 </a:t>
            </a:r>
            <a:r>
              <a:rPr lang="en-US" dirty="0" err="1"/>
              <a:t>delu</a:t>
            </a:r>
            <a:r>
              <a:rPr lang="en-US" dirty="0"/>
              <a:t> </a:t>
            </a:r>
            <a:r>
              <a:rPr lang="en-US" dirty="0" err="1"/>
              <a:t>termodinamične</a:t>
            </a:r>
            <a:r>
              <a:rPr lang="en-US" dirty="0"/>
              <a:t> temperature </a:t>
            </a:r>
            <a:r>
              <a:rPr lang="en-US" dirty="0" err="1"/>
              <a:t>trojne</a:t>
            </a:r>
            <a:r>
              <a:rPr lang="en-US" dirty="0"/>
              <a:t> </a:t>
            </a:r>
            <a:r>
              <a:rPr lang="en-US" dirty="0" err="1"/>
              <a:t>točke</a:t>
            </a:r>
            <a:r>
              <a:rPr lang="en-US" dirty="0"/>
              <a:t> </a:t>
            </a:r>
            <a:r>
              <a:rPr lang="en-US" dirty="0" err="1"/>
              <a:t>vode</a:t>
            </a:r>
            <a:r>
              <a:rPr lang="en-US" dirty="0"/>
              <a:t>.</a:t>
            </a:r>
          </a:p>
          <a:p>
            <a:r>
              <a:rPr lang="sl-SI" b="1" dirty="0"/>
              <a:t>Nova</a:t>
            </a:r>
            <a:r>
              <a:rPr lang="en-US" b="1" dirty="0"/>
              <a:t> </a:t>
            </a:r>
            <a:r>
              <a:rPr lang="en-US" b="1" dirty="0" err="1"/>
              <a:t>defini</a:t>
            </a:r>
            <a:r>
              <a:rPr lang="sl-SI" b="1" dirty="0" err="1"/>
              <a:t>cija</a:t>
            </a:r>
            <a:r>
              <a:rPr lang="en-US" b="1" dirty="0"/>
              <a:t>:</a:t>
            </a:r>
            <a:r>
              <a:rPr lang="en-US" dirty="0"/>
              <a:t> The kelvin, symbol K, is the SI unit of thermodynamic temperature. It is defined by taking the fixed numerical value of the Boltzmann constant k to be 1.380649×10−23 when expressed in the unit J⋅K−1, which is equal to kg⋅m2⋅s−2⋅K−1, where the kilogram, </a:t>
            </a:r>
            <a:r>
              <a:rPr lang="en-US" dirty="0" err="1"/>
              <a:t>metre</a:t>
            </a:r>
            <a:r>
              <a:rPr lang="en-US" dirty="0"/>
              <a:t> and second are defined in terms of h, c and </a:t>
            </a:r>
            <a:r>
              <a:rPr lang="en-US" dirty="0" err="1"/>
              <a:t>Δ</a:t>
            </a:r>
            <a:r>
              <a:rPr lang="en-US" dirty="0" err="1">
                <a:latin typeface="Symbol" panose="05050102010706020507" pitchFamily="18" charset="2"/>
              </a:rPr>
              <a:t>n</a:t>
            </a:r>
            <a:r>
              <a:rPr lang="en-US" dirty="0" err="1"/>
              <a:t>Cs</a:t>
            </a:r>
            <a:r>
              <a:rPr lang="en-US" dirty="0"/>
              <a:t>.</a:t>
            </a:r>
          </a:p>
          <a:p>
            <a:endParaRPr lang="sl-SI" dirty="0"/>
          </a:p>
        </p:txBody>
      </p:sp>
    </p:spTree>
    <p:extLst>
      <p:ext uri="{BB962C8B-B14F-4D97-AF65-F5344CB8AC3E}">
        <p14:creationId xmlns:p14="http://schemas.microsoft.com/office/powerpoint/2010/main" val="16928585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mola</a:t>
            </a:r>
          </a:p>
        </p:txBody>
      </p:sp>
      <p:sp>
        <p:nvSpPr>
          <p:cNvPr id="3" name="Označba mesta vsebine 2"/>
          <p:cNvSpPr>
            <a:spLocks noGrp="1"/>
          </p:cNvSpPr>
          <p:nvPr>
            <p:ph idx="1"/>
          </p:nvPr>
        </p:nvSpPr>
        <p:spPr>
          <a:xfrm>
            <a:off x="426259" y="2060848"/>
            <a:ext cx="8229600" cy="4525963"/>
          </a:xfrm>
        </p:spPr>
        <p:txBody>
          <a:bodyPr>
            <a:normAutofit fontScale="70000" lnSpcReduction="20000"/>
          </a:bodyPr>
          <a:lstStyle/>
          <a:p>
            <a:r>
              <a:rPr lang="sl-SI" b="1" dirty="0"/>
              <a:t>Stara definicija: </a:t>
            </a:r>
            <a:r>
              <a:rPr lang="en-US" dirty="0"/>
              <a:t>The mole is the </a:t>
            </a:r>
            <a:r>
              <a:rPr lang="en-US" dirty="0">
                <a:hlinkClick r:id="rId2" tooltip="Amount of substance"/>
              </a:rPr>
              <a:t>amount of substance</a:t>
            </a:r>
            <a:r>
              <a:rPr lang="en-US" dirty="0"/>
              <a:t> of a system that contains as many elementary entities as there are atoms in 0.012 kilogram of </a:t>
            </a:r>
            <a:r>
              <a:rPr lang="en-US" dirty="0">
                <a:hlinkClick r:id="rId3" tooltip="Carbon-12"/>
              </a:rPr>
              <a:t>carbon-12</a:t>
            </a:r>
            <a:r>
              <a:rPr lang="en-US" dirty="0"/>
              <a:t>. When the mole is used, the elementary entities must be specified and may be </a:t>
            </a:r>
            <a:r>
              <a:rPr lang="en-US" dirty="0">
                <a:hlinkClick r:id="rId4" tooltip="Atom"/>
              </a:rPr>
              <a:t>atoms</a:t>
            </a:r>
            <a:r>
              <a:rPr lang="en-US" dirty="0"/>
              <a:t>, </a:t>
            </a:r>
            <a:r>
              <a:rPr lang="en-US" dirty="0">
                <a:hlinkClick r:id="rId5" tooltip="Molecule"/>
              </a:rPr>
              <a:t>molecules</a:t>
            </a:r>
            <a:r>
              <a:rPr lang="en-US" dirty="0"/>
              <a:t>, </a:t>
            </a:r>
            <a:r>
              <a:rPr lang="en-US" dirty="0">
                <a:hlinkClick r:id="rId6" tooltip="Ion"/>
              </a:rPr>
              <a:t>ions</a:t>
            </a:r>
            <a:r>
              <a:rPr lang="en-US" dirty="0"/>
              <a:t>, </a:t>
            </a:r>
            <a:r>
              <a:rPr lang="en-US" dirty="0">
                <a:hlinkClick r:id="rId7" tooltip="Electron"/>
              </a:rPr>
              <a:t>electrons</a:t>
            </a:r>
            <a:r>
              <a:rPr lang="en-US" dirty="0"/>
              <a:t>, other particles, or specified groups of such particles.</a:t>
            </a:r>
            <a:endParaRPr lang="sl-SI" dirty="0"/>
          </a:p>
          <a:p>
            <a:endParaRPr lang="sl-SI" dirty="0"/>
          </a:p>
          <a:p>
            <a:r>
              <a:rPr lang="sl-SI" b="1" dirty="0"/>
              <a:t>Nova definicija : </a:t>
            </a:r>
            <a:r>
              <a:rPr lang="en-US" dirty="0"/>
              <a:t>The mole, symbol </a:t>
            </a:r>
            <a:r>
              <a:rPr lang="en-US" dirty="0" err="1"/>
              <a:t>mol</a:t>
            </a:r>
            <a:r>
              <a:rPr lang="en-US" dirty="0"/>
              <a:t>, is the SI unit of amount of substance. One mole contains exactly 6.02214076×10</a:t>
            </a:r>
            <a:r>
              <a:rPr lang="en-US" baseline="30000" dirty="0"/>
              <a:t>23</a:t>
            </a:r>
            <a:r>
              <a:rPr lang="en-US" dirty="0"/>
              <a:t> elementary entities. This number is the fixed numerical value of the </a:t>
            </a:r>
            <a:r>
              <a:rPr lang="en-US" dirty="0">
                <a:hlinkClick r:id="rId8" tooltip="Avogadro constant"/>
              </a:rPr>
              <a:t>Avogadro constant</a:t>
            </a:r>
            <a:r>
              <a:rPr lang="en-US" dirty="0"/>
              <a:t>, </a:t>
            </a:r>
            <a:r>
              <a:rPr lang="en-US" i="1" dirty="0"/>
              <a:t>N</a:t>
            </a:r>
            <a:r>
              <a:rPr lang="en-US" baseline="-25000" dirty="0"/>
              <a:t>A</a:t>
            </a:r>
            <a:r>
              <a:rPr lang="en-US" dirty="0"/>
              <a:t>, when expressed in the unit mol</a:t>
            </a:r>
            <a:r>
              <a:rPr lang="en-US" baseline="30000" dirty="0"/>
              <a:t>−1</a:t>
            </a:r>
            <a:r>
              <a:rPr lang="en-US" dirty="0"/>
              <a:t> and is called the Avogadro number.</a:t>
            </a:r>
            <a:r>
              <a:rPr lang="sl-SI" baseline="30000" dirty="0"/>
              <a:t> </a:t>
            </a:r>
            <a:r>
              <a:rPr lang="en-US" dirty="0"/>
              <a:t>The amount of substance, symbol </a:t>
            </a:r>
            <a:r>
              <a:rPr lang="en-US" i="1" dirty="0"/>
              <a:t>n</a:t>
            </a:r>
            <a:r>
              <a:rPr lang="en-US" dirty="0"/>
              <a:t>, of a system is a measure of the number of specified elementary entities. An elementary entity may be an atom, a molecule, an ion, an electron, any other particle or specified group of particles.</a:t>
            </a:r>
          </a:p>
          <a:p>
            <a:endParaRPr lang="sl-SI" dirty="0"/>
          </a:p>
        </p:txBody>
      </p:sp>
    </p:spTree>
    <p:extLst>
      <p:ext uri="{BB962C8B-B14F-4D97-AF65-F5344CB8AC3E}">
        <p14:creationId xmlns:p14="http://schemas.microsoft.com/office/powerpoint/2010/main" val="190712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kandele</a:t>
            </a:r>
          </a:p>
        </p:txBody>
      </p:sp>
      <p:sp>
        <p:nvSpPr>
          <p:cNvPr id="3" name="Označba mesta vsebine 2"/>
          <p:cNvSpPr>
            <a:spLocks noGrp="1"/>
          </p:cNvSpPr>
          <p:nvPr>
            <p:ph idx="1"/>
          </p:nvPr>
        </p:nvSpPr>
        <p:spPr>
          <a:xfrm>
            <a:off x="426259" y="2060848"/>
            <a:ext cx="8229600" cy="4525963"/>
          </a:xfrm>
        </p:spPr>
        <p:txBody>
          <a:bodyPr>
            <a:normAutofit fontScale="77500" lnSpcReduction="20000"/>
          </a:bodyPr>
          <a:lstStyle/>
          <a:p>
            <a:r>
              <a:rPr lang="sl-SI" b="1" dirty="0"/>
              <a:t>Stara definicija: </a:t>
            </a:r>
            <a:r>
              <a:rPr lang="en-US" dirty="0"/>
              <a:t>The candela is the luminous intensity, in a given direction, of a source that emits monochromatic radiation of frequency 540×10</a:t>
            </a:r>
            <a:r>
              <a:rPr lang="en-US" baseline="30000" dirty="0"/>
              <a:t>12</a:t>
            </a:r>
            <a:r>
              <a:rPr lang="en-US" dirty="0"/>
              <a:t> Hz and that has a radiant intensity in that direction of 1/683 watt per </a:t>
            </a:r>
            <a:r>
              <a:rPr lang="en-US" dirty="0" err="1">
                <a:hlinkClick r:id="rId2" tooltip="Steradian"/>
              </a:rPr>
              <a:t>steradian</a:t>
            </a:r>
            <a:r>
              <a:rPr lang="en-US" dirty="0"/>
              <a:t>.</a:t>
            </a:r>
            <a:endParaRPr lang="sl-SI" dirty="0"/>
          </a:p>
          <a:p>
            <a:endParaRPr lang="en-US" dirty="0"/>
          </a:p>
          <a:p>
            <a:r>
              <a:rPr lang="sl-SI" b="1" dirty="0"/>
              <a:t>Nova</a:t>
            </a:r>
            <a:r>
              <a:rPr lang="en-US" b="1" dirty="0"/>
              <a:t> </a:t>
            </a:r>
            <a:r>
              <a:rPr lang="en-US" b="1" dirty="0" err="1"/>
              <a:t>defini</a:t>
            </a:r>
            <a:r>
              <a:rPr lang="sl-SI" b="1" dirty="0" err="1"/>
              <a:t>cija</a:t>
            </a:r>
            <a:r>
              <a:rPr lang="en-US" b="1" dirty="0"/>
              <a:t>:</a:t>
            </a:r>
            <a:r>
              <a:rPr lang="en-US" dirty="0"/>
              <a:t> The candela, symbol cd, is the SI unit of luminous intensity in a given direction. It is defined by taking the fixed numerical value of the luminous efficacy of monochromatic radiation of frequency 540×10</a:t>
            </a:r>
            <a:r>
              <a:rPr lang="en-US" baseline="30000" dirty="0"/>
              <a:t>12</a:t>
            </a:r>
            <a:r>
              <a:rPr lang="en-US" dirty="0"/>
              <a:t> Hz, </a:t>
            </a:r>
            <a:r>
              <a:rPr lang="en-US" i="1" dirty="0" err="1"/>
              <a:t>K</a:t>
            </a:r>
            <a:r>
              <a:rPr lang="en-US" baseline="-25000" dirty="0" err="1"/>
              <a:t>cd</a:t>
            </a:r>
            <a:r>
              <a:rPr lang="en-US" dirty="0"/>
              <a:t>, to be 683 when expressed in the unit lm⋅W</a:t>
            </a:r>
            <a:r>
              <a:rPr lang="en-US" baseline="30000" dirty="0"/>
              <a:t>−1</a:t>
            </a:r>
            <a:r>
              <a:rPr lang="en-US" dirty="0"/>
              <a:t>, which is equal to cd⋅sr⋅W</a:t>
            </a:r>
            <a:r>
              <a:rPr lang="en-US" baseline="30000" dirty="0"/>
              <a:t>−1</a:t>
            </a:r>
            <a:r>
              <a:rPr lang="en-US" dirty="0"/>
              <a:t>, or cd⋅sr⋅kg</a:t>
            </a:r>
            <a:r>
              <a:rPr lang="en-US" baseline="30000" dirty="0"/>
              <a:t>−1</a:t>
            </a:r>
            <a:r>
              <a:rPr lang="en-US" dirty="0"/>
              <a:t>⋅m</a:t>
            </a:r>
            <a:r>
              <a:rPr lang="en-US" baseline="30000" dirty="0"/>
              <a:t>−2</a:t>
            </a:r>
            <a:r>
              <a:rPr lang="en-US" dirty="0"/>
              <a:t>⋅s</a:t>
            </a:r>
            <a:r>
              <a:rPr lang="en-US" baseline="30000" dirty="0"/>
              <a:t>3</a:t>
            </a:r>
            <a:r>
              <a:rPr lang="en-US" dirty="0"/>
              <a:t>, where the kilogram, </a:t>
            </a:r>
            <a:r>
              <a:rPr lang="en-US" dirty="0" err="1"/>
              <a:t>metre</a:t>
            </a:r>
            <a:r>
              <a:rPr lang="en-US" dirty="0"/>
              <a:t> and second are defined in terms of </a:t>
            </a:r>
            <a:r>
              <a:rPr lang="en-US" i="1" dirty="0"/>
              <a:t>h</a:t>
            </a:r>
            <a:r>
              <a:rPr lang="en-US" dirty="0"/>
              <a:t>, </a:t>
            </a:r>
            <a:r>
              <a:rPr lang="en-US" i="1" dirty="0"/>
              <a:t>c</a:t>
            </a:r>
            <a:r>
              <a:rPr lang="en-US" dirty="0"/>
              <a:t> and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553155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904389"/>
            <a:ext cx="8229600" cy="1143000"/>
          </a:xfrm>
        </p:spPr>
        <p:txBody>
          <a:bodyPr>
            <a:normAutofit fontScale="90000"/>
          </a:bodyPr>
          <a:lstStyle/>
          <a:p>
            <a:pPr eaLnBrk="1" hangingPunct="1">
              <a:defRPr/>
            </a:pPr>
            <a:r>
              <a:rPr lang="sl-SI" sz="3600" b="1" kern="1200" dirty="0">
                <a:solidFill>
                  <a:schemeClr val="tx1"/>
                </a:solidFill>
                <a:latin typeface="Cambria" panose="02040503050406030204" pitchFamily="18" charset="0"/>
                <a:ea typeface="+mn-ea"/>
                <a:cs typeface="+mn-cs"/>
              </a:rPr>
              <a:t>Ključni parametri za merjenje, merljivost, merilni rezultat → za odločanje</a:t>
            </a:r>
          </a:p>
        </p:txBody>
      </p:sp>
      <p:sp>
        <p:nvSpPr>
          <p:cNvPr id="22531" name="Ograda vsebine 2"/>
          <p:cNvSpPr>
            <a:spLocks noGrp="1"/>
          </p:cNvSpPr>
          <p:nvPr>
            <p:ph idx="1"/>
          </p:nvPr>
        </p:nvSpPr>
        <p:spPr>
          <a:xfrm>
            <a:off x="1555750" y="2338388"/>
            <a:ext cx="7345363" cy="4525962"/>
          </a:xfrm>
        </p:spPr>
        <p:txBody>
          <a:bodyPr/>
          <a:lstStyle/>
          <a:p>
            <a:pPr eaLnBrk="1" hangingPunct="1"/>
            <a:r>
              <a:rPr lang="sl-SI" altLang="sl-SI" sz="2400"/>
              <a:t>Primerljivost</a:t>
            </a:r>
          </a:p>
          <a:p>
            <a:pPr eaLnBrk="1" hangingPunct="1"/>
            <a:r>
              <a:rPr lang="sl-SI" altLang="sl-SI" sz="2400"/>
              <a:t>Občutljivost</a:t>
            </a:r>
          </a:p>
          <a:p>
            <a:pPr eaLnBrk="1" hangingPunct="1"/>
            <a:r>
              <a:rPr lang="sl-SI" altLang="sl-SI" sz="2400"/>
              <a:t>Ločljivost</a:t>
            </a:r>
          </a:p>
          <a:p>
            <a:pPr eaLnBrk="1" hangingPunct="1"/>
            <a:r>
              <a:rPr lang="sl-SI" altLang="sl-SI" sz="2400"/>
              <a:t>Ponovljivost</a:t>
            </a:r>
          </a:p>
          <a:p>
            <a:pPr eaLnBrk="1" hangingPunct="1"/>
            <a:r>
              <a:rPr lang="sl-SI" altLang="sl-SI" sz="2400"/>
              <a:t>Obnovljivost</a:t>
            </a:r>
          </a:p>
          <a:p>
            <a:pPr eaLnBrk="1" hangingPunct="1"/>
            <a:r>
              <a:rPr lang="sl-SI" altLang="sl-SI" sz="2400"/>
              <a:t>Sledljivost</a:t>
            </a:r>
          </a:p>
          <a:p>
            <a:pPr eaLnBrk="1" hangingPunct="1"/>
            <a:r>
              <a:rPr lang="sl-SI" altLang="sl-SI" sz="2400"/>
              <a:t>Točnost</a:t>
            </a:r>
          </a:p>
          <a:p>
            <a:pPr eaLnBrk="1" hangingPunct="1"/>
            <a:r>
              <a:rPr lang="sl-SI" altLang="sl-SI" sz="2400"/>
              <a:t>Negotovost </a:t>
            </a:r>
          </a:p>
          <a:p>
            <a:pPr eaLnBrk="1" hangingPunct="1"/>
            <a:endParaRPr lang="sl-SI" altLang="sl-SI" sz="2400"/>
          </a:p>
        </p:txBody>
      </p:sp>
      <p:pic>
        <p:nvPicPr>
          <p:cNvPr id="4" name="Picture 4" descr="http://themetricmaven.com/wp-content/uploads/2013/02/MM-Ruler.jpg"/>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rot="20941177">
            <a:off x="5197475" y="3679825"/>
            <a:ext cx="4392613" cy="2449513"/>
          </a:xfrm>
          <a:prstGeom prst="rect">
            <a:avLst/>
          </a:prstGeom>
          <a:noFill/>
          <a:effectLst>
            <a:outerShdw blurRad="88900" dist="50800" dir="3000000" sx="101000" sy="101000"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5" name="Desni zaviti oklepaj 4"/>
          <p:cNvSpPr/>
          <p:nvPr/>
        </p:nvSpPr>
        <p:spPr>
          <a:xfrm>
            <a:off x="3810000" y="2349500"/>
            <a:ext cx="504825" cy="3538538"/>
          </a:xfrm>
          <a:prstGeom prst="rightBrace">
            <a:avLst>
              <a:gd name="adj1" fmla="val 46631"/>
              <a:gd name="adj2" fmla="val 29286"/>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l-SI"/>
          </a:p>
        </p:txBody>
      </p:sp>
      <p:sp>
        <p:nvSpPr>
          <p:cNvPr id="22534" name="PoljeZBesedilom 5"/>
          <p:cNvSpPr txBox="1">
            <a:spLocks noChangeArrowheads="1"/>
          </p:cNvSpPr>
          <p:nvPr/>
        </p:nvSpPr>
        <p:spPr bwMode="auto">
          <a:xfrm>
            <a:off x="4427538" y="308768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800">
                <a:latin typeface="Cambria" pitchFamily="18" charset="0"/>
              </a:rPr>
              <a:t>velja za vsa !!! področja</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t="5960"/>
          <a:stretch/>
        </p:blipFill>
        <p:spPr>
          <a:xfrm>
            <a:off x="467544" y="896858"/>
            <a:ext cx="3507358" cy="3456385"/>
          </a:xfrm>
          <a:prstGeom prst="rect">
            <a:avLst/>
          </a:prstGeom>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t="6927"/>
          <a:stretch/>
        </p:blipFill>
        <p:spPr>
          <a:xfrm>
            <a:off x="4513004" y="836712"/>
            <a:ext cx="3667170" cy="3576679"/>
          </a:xfrm>
          <a:prstGeom prst="rect">
            <a:avLst/>
          </a:prstGeom>
        </p:spPr>
      </p:pic>
      <p:pic>
        <p:nvPicPr>
          <p:cNvPr id="4" name="Slika 3"/>
          <p:cNvPicPr>
            <a:picLocks noChangeAspect="1"/>
          </p:cNvPicPr>
          <p:nvPr/>
        </p:nvPicPr>
        <p:blipFill>
          <a:blip r:embed="rId4"/>
          <a:stretch>
            <a:fillRect/>
          </a:stretch>
        </p:blipFill>
        <p:spPr>
          <a:xfrm>
            <a:off x="528880" y="5181448"/>
            <a:ext cx="3384685" cy="1176384"/>
          </a:xfrm>
          <a:prstGeom prst="rect">
            <a:avLst/>
          </a:prstGeom>
        </p:spPr>
      </p:pic>
      <p:pic>
        <p:nvPicPr>
          <p:cNvPr id="5" name="Slika 4"/>
          <p:cNvPicPr>
            <a:picLocks noChangeAspect="1"/>
          </p:cNvPicPr>
          <p:nvPr/>
        </p:nvPicPr>
        <p:blipFill>
          <a:blip r:embed="rId5"/>
          <a:stretch>
            <a:fillRect/>
          </a:stretch>
        </p:blipFill>
        <p:spPr>
          <a:xfrm>
            <a:off x="4644008" y="5193576"/>
            <a:ext cx="3331830" cy="1152128"/>
          </a:xfrm>
          <a:prstGeom prst="rect">
            <a:avLst/>
          </a:prstGeom>
        </p:spPr>
      </p:pic>
      <p:sp>
        <p:nvSpPr>
          <p:cNvPr id="6" name="PoljeZBesedilom 5"/>
          <p:cNvSpPr txBox="1"/>
          <p:nvPr/>
        </p:nvSpPr>
        <p:spPr>
          <a:xfrm>
            <a:off x="1475656" y="344062"/>
            <a:ext cx="6408712" cy="307777"/>
          </a:xfrm>
          <a:prstGeom prst="rect">
            <a:avLst/>
          </a:prstGeom>
          <a:noFill/>
        </p:spPr>
        <p:txBody>
          <a:bodyPr wrap="square" rtlCol="0">
            <a:spAutoFit/>
          </a:bodyPr>
          <a:lstStyle/>
          <a:p>
            <a:r>
              <a:rPr lang="sl-SI" dirty="0"/>
              <a:t>stari SI					novi SI</a:t>
            </a:r>
          </a:p>
        </p:txBody>
      </p:sp>
    </p:spTree>
    <p:extLst>
      <p:ext uri="{BB962C8B-B14F-4D97-AF65-F5344CB8AC3E}">
        <p14:creationId xmlns:p14="http://schemas.microsoft.com/office/powerpoint/2010/main" val="350358584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1988840"/>
            <a:ext cx="8229600" cy="1143000"/>
          </a:xfrm>
        </p:spPr>
        <p:txBody>
          <a:bodyPr>
            <a:normAutofit fontScale="90000"/>
          </a:bodyPr>
          <a:lstStyle/>
          <a:p>
            <a:r>
              <a:rPr lang="sl-SI" b="1" dirty="0"/>
              <a:t>Da je nova enota vključena v sistem enot, potrebuje vrsto dokazov.</a:t>
            </a:r>
            <a:r>
              <a:rPr lang="sl-SI" dirty="0"/>
              <a:t> </a:t>
            </a:r>
            <a:br>
              <a:rPr lang="sl-SI" dirty="0"/>
            </a:br>
            <a:endParaRPr lang="sl-SI" dirty="0"/>
          </a:p>
        </p:txBody>
      </p:sp>
      <p:sp>
        <p:nvSpPr>
          <p:cNvPr id="3" name="Označba mesta vsebine 2"/>
          <p:cNvSpPr>
            <a:spLocks noGrp="1"/>
          </p:cNvSpPr>
          <p:nvPr>
            <p:ph idx="1"/>
          </p:nvPr>
        </p:nvSpPr>
        <p:spPr>
          <a:xfrm>
            <a:off x="1115616" y="2996952"/>
            <a:ext cx="6264696" cy="4525963"/>
          </a:xfrm>
        </p:spPr>
        <p:txBody>
          <a:bodyPr>
            <a:normAutofit/>
          </a:bodyPr>
          <a:lstStyle/>
          <a:p>
            <a:r>
              <a:rPr lang="sl-SI" sz="2400" b="1" dirty="0">
                <a:solidFill>
                  <a:schemeClr val="accent6">
                    <a:lumMod val="75000"/>
                  </a:schemeClr>
                </a:solidFill>
              </a:rPr>
              <a:t>KILOGRAM</a:t>
            </a:r>
            <a:r>
              <a:rPr lang="sl-SI" sz="2400" dirty="0"/>
              <a:t> - vsaj trije neodvisni poskusi z različnimi metodami</a:t>
            </a:r>
          </a:p>
          <a:p>
            <a:endParaRPr lang="sl-SI" sz="2400" baseline="30000" dirty="0"/>
          </a:p>
          <a:p>
            <a:r>
              <a:rPr lang="sl-SI" sz="2400" b="1" dirty="0">
                <a:solidFill>
                  <a:schemeClr val="accent6">
                    <a:lumMod val="75000"/>
                  </a:schemeClr>
                </a:solidFill>
              </a:rPr>
              <a:t>KELVIN</a:t>
            </a:r>
            <a:r>
              <a:rPr lang="sl-SI" sz="2400" dirty="0"/>
              <a:t> - potrebna sta vsaj dva fundamentalno različna pristopa k merjenju Boltzmannove konstante </a:t>
            </a:r>
          </a:p>
        </p:txBody>
      </p:sp>
    </p:spTree>
    <p:extLst>
      <p:ext uri="{BB962C8B-B14F-4D97-AF65-F5344CB8AC3E}">
        <p14:creationId xmlns:p14="http://schemas.microsoft.com/office/powerpoint/2010/main" val="16392755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989856"/>
            <a:ext cx="8229600" cy="1143000"/>
          </a:xfrm>
        </p:spPr>
        <p:txBody>
          <a:bodyPr>
            <a:normAutofit/>
          </a:bodyPr>
          <a:lstStyle/>
          <a:p>
            <a:r>
              <a:rPr lang="sl-SI" b="1" dirty="0">
                <a:solidFill>
                  <a:schemeClr val="accent6">
                    <a:lumMod val="75000"/>
                  </a:schemeClr>
                </a:solidFill>
              </a:rPr>
              <a:t>Definicija kilograma</a:t>
            </a:r>
          </a:p>
        </p:txBody>
      </p:sp>
      <p:sp>
        <p:nvSpPr>
          <p:cNvPr id="3" name="Označba mesta vsebine 2"/>
          <p:cNvSpPr>
            <a:spLocks noGrp="1"/>
          </p:cNvSpPr>
          <p:nvPr>
            <p:ph idx="1"/>
          </p:nvPr>
        </p:nvSpPr>
        <p:spPr>
          <a:xfrm>
            <a:off x="1259632" y="3068960"/>
            <a:ext cx="7488832" cy="4525963"/>
          </a:xfrm>
        </p:spPr>
        <p:txBody>
          <a:bodyPr>
            <a:normAutofit/>
          </a:bodyPr>
          <a:lstStyle/>
          <a:p>
            <a:pPr marL="0" indent="0">
              <a:buNone/>
            </a:pPr>
            <a:r>
              <a:rPr lang="en-US" sz="2400" dirty="0"/>
              <a:t>The kilogram</a:t>
            </a:r>
            <a:r>
              <a:rPr lang="sl-SI" sz="2400" dirty="0"/>
              <a:t> </a:t>
            </a:r>
            <a:r>
              <a:rPr lang="en-US" sz="2400" dirty="0"/>
              <a:t>is the SI unit of mass. It is defined by taking the fixed numerical value of the Planck constant </a:t>
            </a:r>
            <a:r>
              <a:rPr lang="en-US" sz="2400" i="1" dirty="0"/>
              <a:t>h</a:t>
            </a:r>
            <a:r>
              <a:rPr lang="en-US" sz="2400" dirty="0"/>
              <a:t> to be 6.62607015×10</a:t>
            </a:r>
            <a:r>
              <a:rPr lang="en-US" sz="2400" baseline="30000" dirty="0"/>
              <a:t>−34</a:t>
            </a:r>
            <a:r>
              <a:rPr lang="en-US" sz="2400" dirty="0"/>
              <a:t> when expressed in the unit J⋅s, which is equal to kg⋅m</a:t>
            </a:r>
            <a:r>
              <a:rPr lang="en-US" sz="2400" baseline="30000" dirty="0"/>
              <a:t>2</a:t>
            </a:r>
            <a:r>
              <a:rPr lang="en-US" sz="2400" dirty="0"/>
              <a:t>⋅s</a:t>
            </a:r>
            <a:r>
              <a:rPr lang="en-US" sz="2400" baseline="30000" dirty="0"/>
              <a:t>−1</a:t>
            </a:r>
            <a:r>
              <a:rPr lang="en-US" sz="2400" dirty="0"/>
              <a:t>, where the </a:t>
            </a:r>
            <a:r>
              <a:rPr lang="en-US" sz="2400" dirty="0" err="1"/>
              <a:t>metre</a:t>
            </a:r>
            <a:r>
              <a:rPr lang="en-US" sz="2400" dirty="0"/>
              <a:t> and the second are defined in terms of </a:t>
            </a:r>
            <a:r>
              <a:rPr lang="en-US" sz="2400" i="1" dirty="0"/>
              <a:t>c</a:t>
            </a:r>
            <a:r>
              <a:rPr lang="en-US" sz="2400" dirty="0"/>
              <a:t> and Δ</a:t>
            </a:r>
            <a:r>
              <a:rPr lang="sl-SI" sz="2400" i="1" dirty="0">
                <a:latin typeface="Symbol" panose="05050102010706020507" pitchFamily="18" charset="2"/>
              </a:rPr>
              <a:t>n</a:t>
            </a:r>
            <a:r>
              <a:rPr lang="en-US" sz="2400" baseline="-25000" dirty="0"/>
              <a:t>Cs</a:t>
            </a:r>
            <a:r>
              <a:rPr lang="en-US" sz="2400" dirty="0"/>
              <a:t>.</a:t>
            </a:r>
            <a:endParaRPr lang="sl-SI" sz="1800" dirty="0"/>
          </a:p>
        </p:txBody>
      </p:sp>
      <p:sp>
        <p:nvSpPr>
          <p:cNvPr id="4" name="PoljeZBesedilom 3"/>
          <p:cNvSpPr txBox="1"/>
          <p:nvPr/>
        </p:nvSpPr>
        <p:spPr>
          <a:xfrm>
            <a:off x="8244408" y="-99392"/>
            <a:ext cx="833883" cy="1446550"/>
          </a:xfrm>
          <a:prstGeom prst="rect">
            <a:avLst/>
          </a:prstGeom>
          <a:noFill/>
        </p:spPr>
        <p:txBody>
          <a:bodyPr wrap="none" rtlCol="0">
            <a:spAutoFit/>
          </a:bodyPr>
          <a:lstStyle/>
          <a:p>
            <a:r>
              <a:rPr lang="sl-SI" sz="8800" dirty="0">
                <a:solidFill>
                  <a:schemeClr val="accent6">
                    <a:lumMod val="75000"/>
                  </a:schemeClr>
                </a:solidFill>
              </a:rPr>
              <a:t>K</a:t>
            </a:r>
          </a:p>
        </p:txBody>
      </p:sp>
    </p:spTree>
    <p:extLst>
      <p:ext uri="{BB962C8B-B14F-4D97-AF65-F5344CB8AC3E}">
        <p14:creationId xmlns:p14="http://schemas.microsoft.com/office/powerpoint/2010/main" val="339553978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39552" y="2060848"/>
            <a:ext cx="8229600" cy="4525963"/>
          </a:xfrm>
        </p:spPr>
        <p:txBody>
          <a:bodyPr>
            <a:normAutofit/>
          </a:bodyPr>
          <a:lstStyle/>
          <a:p>
            <a:r>
              <a:rPr lang="sl-SI" sz="2400" dirty="0"/>
              <a:t>vsaj trije neodvisni poskusi z različnimi metodami, ki bodo dosegali relativno negotovost realizacija pod 5.10</a:t>
            </a:r>
            <a:r>
              <a:rPr lang="sl-SI" sz="2400" baseline="30000" dirty="0"/>
              <a:t>-8</a:t>
            </a:r>
            <a:r>
              <a:rPr lang="sl-SI" sz="2400" dirty="0"/>
              <a:t>, pri čemer bo vsaj en poskus dosegel negotovosti pod 2.10</a:t>
            </a:r>
            <a:r>
              <a:rPr lang="sl-SI" sz="2400" baseline="30000" dirty="0"/>
              <a:t>-8</a:t>
            </a:r>
            <a:endParaRPr lang="sl-SI" sz="2400" dirty="0"/>
          </a:p>
        </p:txBody>
      </p:sp>
      <p:pic>
        <p:nvPicPr>
          <p:cNvPr id="4" name="This is not a toy  a LEGO tabletop watt balance (Part 1 of 2)">
            <a:hlinkClick r:id="" action="ppaction://media"/>
          </p:cNvPr>
          <p:cNvPicPr>
            <a:picLocks noChangeAspect="1"/>
          </p:cNvPicPr>
          <p:nvPr>
            <a:videoFile r:link="rId1"/>
            <p:extLst>
              <p:ext uri="{DAA4B4D4-6D71-4841-9C94-3DE7FCFB9230}">
                <p14:media xmlns:p14="http://schemas.microsoft.com/office/powerpoint/2010/main" r:embed="rId2">
                  <p14:trim st="26686" end="0.6666"/>
                </p14:media>
              </p:ext>
            </p:extLst>
          </p:nvPr>
        </p:nvPicPr>
        <p:blipFill>
          <a:blip r:embed="rId4"/>
          <a:stretch>
            <a:fillRect/>
          </a:stretch>
        </p:blipFill>
        <p:spPr>
          <a:xfrm>
            <a:off x="626129" y="3861048"/>
            <a:ext cx="4426399" cy="2489850"/>
          </a:xfrm>
          <a:prstGeom prst="rect">
            <a:avLst/>
          </a:prstGeom>
        </p:spPr>
      </p:pic>
      <p:sp>
        <p:nvSpPr>
          <p:cNvPr id="8" name="Pravokotnik 7"/>
          <p:cNvSpPr/>
          <p:nvPr/>
        </p:nvSpPr>
        <p:spPr>
          <a:xfrm>
            <a:off x="2345802" y="6422377"/>
            <a:ext cx="6546451" cy="430887"/>
          </a:xfrm>
          <a:prstGeom prst="rect">
            <a:avLst/>
          </a:prstGeom>
        </p:spPr>
        <p:txBody>
          <a:bodyPr wrap="square">
            <a:spAutoFit/>
          </a:bodyPr>
          <a:lstStyle/>
          <a:p>
            <a:r>
              <a:rPr lang="sl-SI" sz="1100" dirty="0"/>
              <a:t>https://www.ptb.de/cms/en/research-development/research-on-the-new-si/ptb-experiment/the-kilogram-and-the-mole-counting-atoms.html</a:t>
            </a:r>
          </a:p>
        </p:txBody>
      </p:sp>
      <p:sp>
        <p:nvSpPr>
          <p:cNvPr id="9" name="Naslov 1"/>
          <p:cNvSpPr txBox="1">
            <a:spLocks/>
          </p:cNvSpPr>
          <p:nvPr/>
        </p:nvSpPr>
        <p:spPr>
          <a:xfrm>
            <a:off x="267291" y="1052736"/>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l-SI" b="1" dirty="0">
                <a:solidFill>
                  <a:schemeClr val="accent6">
                    <a:lumMod val="75000"/>
                  </a:schemeClr>
                </a:solidFill>
              </a:rPr>
              <a:t>Zahteve za novo definicijo kilograma</a:t>
            </a:r>
          </a:p>
        </p:txBody>
      </p:sp>
      <p:pic>
        <p:nvPicPr>
          <p:cNvPr id="10" name="Slika 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39105" y="4509120"/>
            <a:ext cx="3837601"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40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2857">
                <p:cTn id="7" repeatCount="indefinite" fill="hold" display="0">
                  <p:stCondLst>
                    <p:cond delay="indefinite"/>
                  </p:stCondLst>
                </p:cTn>
                <p:tgtEl>
                  <p:spTgt spid="4"/>
                </p:tgtEl>
              </p:cMediaNode>
            </p:video>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65212" y="1124744"/>
            <a:ext cx="8229600" cy="1143000"/>
          </a:xfrm>
        </p:spPr>
        <p:txBody>
          <a:bodyPr>
            <a:normAutofit fontScale="90000"/>
          </a:bodyPr>
          <a:lstStyle/>
          <a:p>
            <a:r>
              <a:rPr lang="sl-SI" b="1" dirty="0"/>
              <a:t>Določanje Planckove konstante v različnih študijah </a:t>
            </a:r>
          </a:p>
        </p:txBody>
      </p:sp>
      <p:pic>
        <p:nvPicPr>
          <p:cNvPr id="2050" name="Slika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2544702"/>
            <a:ext cx="3816424" cy="314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avokotnik 3"/>
          <p:cNvSpPr/>
          <p:nvPr/>
        </p:nvSpPr>
        <p:spPr>
          <a:xfrm>
            <a:off x="395536" y="5965587"/>
            <a:ext cx="8136904" cy="523220"/>
          </a:xfrm>
          <a:prstGeom prst="rect">
            <a:avLst/>
          </a:prstGeom>
        </p:spPr>
        <p:txBody>
          <a:bodyPr wrap="square">
            <a:spAutoFit/>
          </a:bodyPr>
          <a:lstStyle/>
          <a:p>
            <a:r>
              <a:rPr lang="sl-SI" dirty="0">
                <a:latin typeface="Times New Roman" panose="02020603050405020304" pitchFamily="18" charset="0"/>
                <a:ea typeface="Times New Roman" panose="02020603050405020304" pitchFamily="18" charset="0"/>
              </a:rPr>
              <a:t>KB = </a:t>
            </a:r>
            <a:r>
              <a:rPr lang="sl-SI" dirty="0" err="1">
                <a:latin typeface="Times New Roman" panose="02020603050405020304" pitchFamily="18" charset="0"/>
                <a:ea typeface="Times New Roman" panose="02020603050405020304" pitchFamily="18" charset="0"/>
              </a:rPr>
              <a:t>Kibblova</a:t>
            </a:r>
            <a:r>
              <a:rPr lang="sl-SI" dirty="0">
                <a:latin typeface="Times New Roman" panose="02020603050405020304" pitchFamily="18" charset="0"/>
                <a:ea typeface="Times New Roman" panose="02020603050405020304" pitchFamily="18" charset="0"/>
              </a:rPr>
              <a:t> tehtnica (vatna tehtnica), XRCD: x-</a:t>
            </a:r>
            <a:r>
              <a:rPr lang="sl-SI" dirty="0" err="1">
                <a:latin typeface="Times New Roman" panose="02020603050405020304" pitchFamily="18" charset="0"/>
                <a:ea typeface="Times New Roman" panose="02020603050405020304" pitchFamily="18" charset="0"/>
              </a:rPr>
              <a:t>ray</a:t>
            </a:r>
            <a:r>
              <a:rPr lang="sl-SI" dirty="0">
                <a:latin typeface="Times New Roman" panose="02020603050405020304" pitchFamily="18" charset="0"/>
                <a:ea typeface="Times New Roman" panose="02020603050405020304" pitchFamily="18" charset="0"/>
              </a:rPr>
              <a:t>-</a:t>
            </a:r>
            <a:r>
              <a:rPr lang="sl-SI" dirty="0" err="1">
                <a:latin typeface="Times New Roman" panose="02020603050405020304" pitchFamily="18" charset="0"/>
                <a:ea typeface="Times New Roman" panose="02020603050405020304" pitchFamily="18" charset="0"/>
              </a:rPr>
              <a:t>crystal-density</a:t>
            </a:r>
            <a:r>
              <a:rPr lang="sl-SI" dirty="0">
                <a:latin typeface="Times New Roman" panose="02020603050405020304" pitchFamily="18" charset="0"/>
                <a:ea typeface="Times New Roman" panose="02020603050405020304" pitchFamily="18" charset="0"/>
              </a:rPr>
              <a:t> projekt (silicijeva krogla), IAC – PTB, NMIJ, NIM, METAS, NIST, </a:t>
            </a:r>
            <a:r>
              <a:rPr lang="sl-SI" dirty="0" err="1">
                <a:latin typeface="Times New Roman" panose="02020603050405020304" pitchFamily="18" charset="0"/>
                <a:ea typeface="Times New Roman" panose="02020603050405020304" pitchFamily="18" charset="0"/>
              </a:rPr>
              <a:t>INRiM</a:t>
            </a:r>
            <a:r>
              <a:rPr lang="sl-SI" dirty="0">
                <a:latin typeface="Times New Roman" panose="02020603050405020304" pitchFamily="18" charset="0"/>
                <a:ea typeface="Times New Roman" panose="02020603050405020304" pitchFamily="18" charset="0"/>
              </a:rPr>
              <a:t>, BIPM, IRMM </a:t>
            </a:r>
            <a:endParaRPr lang="sl-SI" dirty="0"/>
          </a:p>
        </p:txBody>
      </p:sp>
      <p:sp>
        <p:nvSpPr>
          <p:cNvPr id="3" name="PoljeZBesedilom 2"/>
          <p:cNvSpPr txBox="1"/>
          <p:nvPr/>
        </p:nvSpPr>
        <p:spPr>
          <a:xfrm>
            <a:off x="7824408" y="-171400"/>
            <a:ext cx="1319592" cy="1446550"/>
          </a:xfrm>
          <a:prstGeom prst="rect">
            <a:avLst/>
          </a:prstGeom>
          <a:noFill/>
        </p:spPr>
        <p:txBody>
          <a:bodyPr wrap="none" rtlCol="0">
            <a:spAutoFit/>
          </a:bodyPr>
          <a:lstStyle/>
          <a:p>
            <a:r>
              <a:rPr lang="sl-SI" sz="8800" dirty="0">
                <a:solidFill>
                  <a:schemeClr val="accent6">
                    <a:lumMod val="75000"/>
                  </a:schemeClr>
                </a:solidFill>
              </a:rPr>
              <a:t>kg</a:t>
            </a:r>
          </a:p>
        </p:txBody>
      </p:sp>
    </p:spTree>
    <p:extLst>
      <p:ext uri="{BB962C8B-B14F-4D97-AF65-F5344CB8AC3E}">
        <p14:creationId xmlns:p14="http://schemas.microsoft.com/office/powerpoint/2010/main" val="398967383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4104993778"/>
              </p:ext>
            </p:extLst>
          </p:nvPr>
        </p:nvGraphicFramePr>
        <p:xfrm>
          <a:off x="4247964" y="1624333"/>
          <a:ext cx="4392488" cy="2819524"/>
        </p:xfrm>
        <a:graphic>
          <a:graphicData uri="http://schemas.openxmlformats.org/drawingml/2006/table">
            <a:tbl>
              <a:tblPr firstRow="1" firstCol="1" bandRow="1">
                <a:tableStyleId>{5C22544A-7EE6-4342-B048-85BDC9FD1C3A}</a:tableStyleId>
              </a:tblPr>
              <a:tblGrid>
                <a:gridCol w="2155450">
                  <a:extLst>
                    <a:ext uri="{9D8B030D-6E8A-4147-A177-3AD203B41FA5}">
                      <a16:colId xmlns:a16="http://schemas.microsoft.com/office/drawing/2014/main" val="2810900830"/>
                    </a:ext>
                  </a:extLst>
                </a:gridCol>
                <a:gridCol w="2237038">
                  <a:extLst>
                    <a:ext uri="{9D8B030D-6E8A-4147-A177-3AD203B41FA5}">
                      <a16:colId xmlns:a16="http://schemas.microsoft.com/office/drawing/2014/main" val="2864784681"/>
                    </a:ext>
                  </a:extLst>
                </a:gridCol>
              </a:tblGrid>
              <a:tr h="446729">
                <a:tc>
                  <a:txBody>
                    <a:bodyPr/>
                    <a:lstStyle/>
                    <a:p>
                      <a:pPr algn="ctr">
                        <a:spcAft>
                          <a:spcPts val="0"/>
                        </a:spcAft>
                        <a:tabLst>
                          <a:tab pos="180340" algn="l"/>
                        </a:tabLst>
                      </a:pPr>
                      <a:r>
                        <a:rPr lang="sl-SI" sz="1200" dirty="0">
                          <a:effectLst/>
                        </a:rPr>
                        <a:t>Tik pred redefinicijo</a:t>
                      </a:r>
                      <a:endParaRPr lang="sl-SI" sz="1400" dirty="0">
                        <a:effectLst/>
                        <a:latin typeface="Times New Roman" panose="02020603050405020304" pitchFamily="18" charset="0"/>
                        <a:ea typeface="Times New Roman" panose="02020603050405020304" pitchFamily="18" charset="0"/>
                      </a:endParaRPr>
                    </a:p>
                  </a:txBody>
                  <a:tcPr marL="68580" marR="68580" marT="0" marB="0" anchor="ctr">
                    <a:solidFill>
                      <a:srgbClr val="FF9933"/>
                    </a:solidFill>
                  </a:tcPr>
                </a:tc>
                <a:tc>
                  <a:txBody>
                    <a:bodyPr/>
                    <a:lstStyle/>
                    <a:p>
                      <a:pPr algn="ctr">
                        <a:spcAft>
                          <a:spcPts val="0"/>
                        </a:spcAft>
                        <a:tabLst>
                          <a:tab pos="180340" algn="l"/>
                        </a:tabLst>
                      </a:pPr>
                      <a:r>
                        <a:rPr lang="sl-SI" sz="1200" dirty="0">
                          <a:effectLst/>
                        </a:rPr>
                        <a:t>Takoj po redefiniciji</a:t>
                      </a:r>
                      <a:endParaRPr lang="sl-SI" sz="1400" dirty="0">
                        <a:effectLst/>
                        <a:latin typeface="Times New Roman" panose="02020603050405020304" pitchFamily="18" charset="0"/>
                        <a:ea typeface="Times New Roman" panose="02020603050405020304" pitchFamily="18" charset="0"/>
                      </a:endParaRPr>
                    </a:p>
                  </a:txBody>
                  <a:tcPr marL="68580" marR="68580" marT="0" marB="0" anchor="ctr">
                    <a:solidFill>
                      <a:srgbClr val="FF9933"/>
                    </a:solidFill>
                  </a:tcPr>
                </a:tc>
                <a:extLst>
                  <a:ext uri="{0D108BD9-81ED-4DB2-BD59-A6C34878D82A}">
                    <a16:rowId xmlns:a16="http://schemas.microsoft.com/office/drawing/2014/main" val="4178337596"/>
                  </a:ext>
                </a:extLst>
              </a:tr>
              <a:tr h="790932">
                <a:tc>
                  <a:txBody>
                    <a:bodyPr/>
                    <a:lstStyle/>
                    <a:p>
                      <a:pPr algn="ctr">
                        <a:spcAft>
                          <a:spcPts val="0"/>
                        </a:spcAft>
                        <a:tabLst>
                          <a:tab pos="180340" algn="l"/>
                        </a:tabLst>
                      </a:pPr>
                      <a:endParaRPr lang="sl-SI" sz="1200" dirty="0">
                        <a:effectLst/>
                      </a:endParaRPr>
                    </a:p>
                    <a:p>
                      <a:pPr algn="ctr">
                        <a:spcAft>
                          <a:spcPts val="0"/>
                        </a:spcAft>
                        <a:tabLst>
                          <a:tab pos="180340" algn="l"/>
                        </a:tabLst>
                      </a:pPr>
                      <a:r>
                        <a:rPr lang="sl-SI" sz="1200" dirty="0">
                          <a:effectLst/>
                        </a:rPr>
                        <a:t>Masa </a:t>
                      </a:r>
                      <a:r>
                        <a:rPr lang="sl-SI" sz="1200" dirty="0" err="1">
                          <a:effectLst/>
                        </a:rPr>
                        <a:t>prakilograma</a:t>
                      </a:r>
                      <a:endParaRPr lang="sl-SI" sz="1400" dirty="0">
                        <a:effectLst/>
                      </a:endParaRPr>
                    </a:p>
                    <a:p>
                      <a:pPr algn="ctr">
                        <a:spcAft>
                          <a:spcPts val="0"/>
                        </a:spcAft>
                        <a:tabLst>
                          <a:tab pos="180340" algn="l"/>
                        </a:tabLst>
                      </a:pPr>
                      <a:r>
                        <a:rPr lang="sl-SI" sz="1200" dirty="0">
                          <a:effectLst/>
                        </a:rPr>
                        <a:t>m(IPK) = 1  kg</a:t>
                      </a:r>
                      <a:endParaRPr lang="sl-SI" sz="1400" dirty="0">
                        <a:effectLst/>
                      </a:endParaRPr>
                    </a:p>
                    <a:p>
                      <a:pPr algn="ctr">
                        <a:spcAft>
                          <a:spcPts val="0"/>
                        </a:spcAft>
                        <a:tabLst>
                          <a:tab pos="180340" algn="l"/>
                        </a:tabLst>
                      </a:pPr>
                      <a:r>
                        <a:rPr lang="sl-SI" sz="1200" dirty="0">
                          <a:effectLst/>
                        </a:rPr>
                        <a:t> </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tabLst>
                          <a:tab pos="180340" algn="l"/>
                        </a:tabLst>
                      </a:pPr>
                      <a:endParaRPr lang="sl-SI" sz="1200" dirty="0">
                        <a:effectLst/>
                      </a:endParaRPr>
                    </a:p>
                    <a:p>
                      <a:pPr algn="ctr">
                        <a:spcAft>
                          <a:spcPts val="0"/>
                        </a:spcAft>
                        <a:tabLst>
                          <a:tab pos="180340" algn="l"/>
                        </a:tabLst>
                      </a:pPr>
                      <a:r>
                        <a:rPr lang="sl-SI" sz="1200" dirty="0">
                          <a:effectLst/>
                        </a:rPr>
                        <a:t>Masa </a:t>
                      </a:r>
                      <a:r>
                        <a:rPr lang="sl-SI" sz="1200" dirty="0" err="1">
                          <a:effectLst/>
                        </a:rPr>
                        <a:t>prakilograma</a:t>
                      </a:r>
                      <a:endParaRPr lang="sl-SI" sz="1400" dirty="0">
                        <a:effectLst/>
                      </a:endParaRPr>
                    </a:p>
                    <a:p>
                      <a:pPr algn="ctr">
                        <a:spcAft>
                          <a:spcPts val="0"/>
                        </a:spcAft>
                        <a:tabLst>
                          <a:tab pos="180340" algn="l"/>
                        </a:tabLst>
                      </a:pPr>
                      <a:r>
                        <a:rPr lang="sl-SI" sz="1200" dirty="0">
                          <a:effectLst/>
                        </a:rPr>
                        <a:t>m(IPK) = 1  kg</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552511264"/>
                  </a:ext>
                </a:extLst>
              </a:tr>
              <a:tr h="1581863">
                <a:tc>
                  <a:txBody>
                    <a:bodyPr/>
                    <a:lstStyle/>
                    <a:p>
                      <a:pPr algn="ctr">
                        <a:spcAft>
                          <a:spcPts val="0"/>
                        </a:spcAft>
                        <a:tabLst>
                          <a:tab pos="180340" algn="l"/>
                        </a:tabLst>
                      </a:pPr>
                      <a:endParaRPr lang="sl-SI" sz="1200" dirty="0">
                        <a:effectLst/>
                      </a:endParaRPr>
                    </a:p>
                    <a:p>
                      <a:pPr algn="ctr">
                        <a:spcAft>
                          <a:spcPts val="0"/>
                        </a:spcAft>
                        <a:tabLst>
                          <a:tab pos="180340" algn="l"/>
                        </a:tabLst>
                      </a:pPr>
                      <a:r>
                        <a:rPr lang="sl-SI" sz="1200" dirty="0">
                          <a:effectLst/>
                        </a:rPr>
                        <a:t>Relativna negotovost </a:t>
                      </a:r>
                      <a:r>
                        <a:rPr lang="sl-SI" sz="1200" dirty="0" err="1">
                          <a:effectLst/>
                        </a:rPr>
                        <a:t>prakilograma</a:t>
                      </a:r>
                      <a:endParaRPr lang="sl-SI" sz="1400" dirty="0">
                        <a:effectLst/>
                      </a:endParaRPr>
                    </a:p>
                    <a:p>
                      <a:pPr algn="ctr">
                        <a:spcAft>
                          <a:spcPts val="0"/>
                        </a:spcAft>
                        <a:tabLst>
                          <a:tab pos="180340" algn="l"/>
                        </a:tabLst>
                      </a:pPr>
                      <a:r>
                        <a:rPr lang="sl-SI" sz="1200" dirty="0">
                          <a:effectLst/>
                        </a:rPr>
                        <a:t>u(IPK) = 0</a:t>
                      </a:r>
                      <a:endParaRPr lang="sl-SI" sz="1400" dirty="0">
                        <a:effectLst/>
                      </a:endParaRPr>
                    </a:p>
                    <a:p>
                      <a:pPr algn="ctr">
                        <a:spcAft>
                          <a:spcPts val="0"/>
                        </a:spcAft>
                        <a:tabLst>
                          <a:tab pos="180340" algn="l"/>
                        </a:tabLst>
                      </a:pPr>
                      <a:r>
                        <a:rPr lang="sl-SI" sz="1200" dirty="0">
                          <a:effectLst/>
                        </a:rPr>
                        <a:t> </a:t>
                      </a:r>
                      <a:endParaRPr lang="sl-SI" sz="1400" dirty="0">
                        <a:effectLst/>
                      </a:endParaRPr>
                    </a:p>
                    <a:p>
                      <a:pPr algn="ctr">
                        <a:spcAft>
                          <a:spcPts val="0"/>
                        </a:spcAft>
                        <a:tabLst>
                          <a:tab pos="180340" algn="l"/>
                        </a:tabLst>
                      </a:pPr>
                      <a:r>
                        <a:rPr lang="sl-SI" sz="1200" dirty="0">
                          <a:effectLst/>
                        </a:rPr>
                        <a:t>Relativna negotovost</a:t>
                      </a:r>
                    </a:p>
                    <a:p>
                      <a:pPr algn="ctr">
                        <a:spcAft>
                          <a:spcPts val="0"/>
                        </a:spcAft>
                        <a:tabLst>
                          <a:tab pos="180340" algn="l"/>
                        </a:tabLst>
                      </a:pPr>
                      <a:r>
                        <a:rPr lang="sl-SI" sz="1200" dirty="0">
                          <a:effectLst/>
                        </a:rPr>
                        <a:t> Planckove konstante</a:t>
                      </a:r>
                      <a:endParaRPr lang="sl-SI" sz="1400" dirty="0">
                        <a:effectLst/>
                      </a:endParaRPr>
                    </a:p>
                    <a:p>
                      <a:pPr algn="ctr">
                        <a:spcAft>
                          <a:spcPts val="0"/>
                        </a:spcAft>
                        <a:tabLst>
                          <a:tab pos="180340" algn="l"/>
                        </a:tabLst>
                      </a:pPr>
                      <a:r>
                        <a:rPr lang="sl-SI" sz="1200" dirty="0">
                          <a:effectLst/>
                        </a:rPr>
                        <a:t>u(h) = u(Q)</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tabLst>
                          <a:tab pos="180340" algn="l"/>
                        </a:tabLst>
                      </a:pPr>
                      <a:endParaRPr lang="sl-SI" sz="1200" dirty="0">
                        <a:effectLst/>
                      </a:endParaRPr>
                    </a:p>
                    <a:p>
                      <a:pPr algn="ctr">
                        <a:spcAft>
                          <a:spcPts val="0"/>
                        </a:spcAft>
                        <a:tabLst>
                          <a:tab pos="180340" algn="l"/>
                        </a:tabLst>
                      </a:pPr>
                      <a:r>
                        <a:rPr lang="sl-SI" sz="1200" dirty="0">
                          <a:effectLst/>
                        </a:rPr>
                        <a:t>Relativna negotovost </a:t>
                      </a:r>
                      <a:r>
                        <a:rPr lang="sl-SI" sz="1200" dirty="0" err="1">
                          <a:effectLst/>
                        </a:rPr>
                        <a:t>prakilograma</a:t>
                      </a:r>
                      <a:endParaRPr lang="sl-SI" sz="1400" dirty="0">
                        <a:effectLst/>
                      </a:endParaRPr>
                    </a:p>
                    <a:p>
                      <a:pPr algn="ctr">
                        <a:spcAft>
                          <a:spcPts val="0"/>
                        </a:spcAft>
                        <a:tabLst>
                          <a:tab pos="180340" algn="l"/>
                        </a:tabLst>
                      </a:pPr>
                      <a:r>
                        <a:rPr lang="sl-SI" sz="1200" dirty="0">
                          <a:effectLst/>
                        </a:rPr>
                        <a:t>u(IPK) = u(Q)</a:t>
                      </a:r>
                      <a:endParaRPr lang="sl-SI" sz="1400" dirty="0">
                        <a:effectLst/>
                      </a:endParaRPr>
                    </a:p>
                    <a:p>
                      <a:pPr algn="ctr">
                        <a:spcAft>
                          <a:spcPts val="0"/>
                        </a:spcAft>
                        <a:tabLst>
                          <a:tab pos="180340" algn="l"/>
                        </a:tabLst>
                      </a:pPr>
                      <a:r>
                        <a:rPr lang="sl-SI" sz="1200" dirty="0">
                          <a:effectLst/>
                        </a:rPr>
                        <a:t> </a:t>
                      </a:r>
                      <a:endParaRPr lang="sl-SI" sz="1400" dirty="0">
                        <a:effectLst/>
                      </a:endParaRPr>
                    </a:p>
                    <a:p>
                      <a:pPr algn="ctr">
                        <a:spcAft>
                          <a:spcPts val="0"/>
                        </a:spcAft>
                        <a:tabLst>
                          <a:tab pos="180340" algn="l"/>
                        </a:tabLst>
                      </a:pPr>
                      <a:r>
                        <a:rPr lang="sl-SI" sz="1200" dirty="0">
                          <a:effectLst/>
                        </a:rPr>
                        <a:t>Relativna negotovost </a:t>
                      </a:r>
                    </a:p>
                    <a:p>
                      <a:pPr algn="ctr">
                        <a:spcAft>
                          <a:spcPts val="0"/>
                        </a:spcAft>
                        <a:tabLst>
                          <a:tab pos="180340" algn="l"/>
                        </a:tabLst>
                      </a:pPr>
                      <a:r>
                        <a:rPr lang="sl-SI" sz="1200" dirty="0">
                          <a:effectLst/>
                        </a:rPr>
                        <a:t>Planckove konstante</a:t>
                      </a:r>
                      <a:endParaRPr lang="sl-SI" sz="1400" dirty="0">
                        <a:effectLst/>
                      </a:endParaRPr>
                    </a:p>
                    <a:p>
                      <a:pPr algn="ctr">
                        <a:spcAft>
                          <a:spcPts val="0"/>
                        </a:spcAft>
                        <a:tabLst>
                          <a:tab pos="180340" algn="l"/>
                        </a:tabLst>
                      </a:pPr>
                      <a:r>
                        <a:rPr lang="sl-SI" sz="1200" dirty="0">
                          <a:effectLst/>
                        </a:rPr>
                        <a:t>u(h) = 0</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568477837"/>
                  </a:ext>
                </a:extLst>
              </a:tr>
            </a:tbl>
          </a:graphicData>
        </a:graphic>
      </p:graphicFrame>
      <p:pic>
        <p:nvPicPr>
          <p:cNvPr id="8" name="Slika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544" y="1600213"/>
            <a:ext cx="3455147" cy="4608512"/>
          </a:xfrm>
          <a:prstGeom prst="rect">
            <a:avLst/>
          </a:prstGeom>
        </p:spPr>
      </p:pic>
      <p:sp>
        <p:nvSpPr>
          <p:cNvPr id="7" name="PoljeZBesedilom 6"/>
          <p:cNvSpPr txBox="1"/>
          <p:nvPr/>
        </p:nvSpPr>
        <p:spPr>
          <a:xfrm>
            <a:off x="107504" y="6453336"/>
            <a:ext cx="2416302" cy="276999"/>
          </a:xfrm>
          <a:prstGeom prst="rect">
            <a:avLst/>
          </a:prstGeom>
          <a:noFill/>
        </p:spPr>
        <p:txBody>
          <a:bodyPr wrap="none" rtlCol="0">
            <a:spAutoFit/>
          </a:bodyPr>
          <a:lstStyle/>
          <a:p>
            <a:r>
              <a:rPr lang="sl-SI" sz="1200" dirty="0"/>
              <a:t>Q = razmerje m(IPK) in novih metod</a:t>
            </a:r>
          </a:p>
        </p:txBody>
      </p:sp>
      <p:sp>
        <p:nvSpPr>
          <p:cNvPr id="9" name="PoljeZBesedilom 8"/>
          <p:cNvSpPr txBox="1"/>
          <p:nvPr/>
        </p:nvSpPr>
        <p:spPr>
          <a:xfrm>
            <a:off x="7872644" y="-243408"/>
            <a:ext cx="1319592" cy="1446550"/>
          </a:xfrm>
          <a:prstGeom prst="rect">
            <a:avLst/>
          </a:prstGeom>
          <a:noFill/>
        </p:spPr>
        <p:txBody>
          <a:bodyPr wrap="none" rtlCol="0">
            <a:spAutoFit/>
          </a:bodyPr>
          <a:lstStyle/>
          <a:p>
            <a:r>
              <a:rPr lang="sl-SI" sz="8800" dirty="0">
                <a:solidFill>
                  <a:schemeClr val="accent6">
                    <a:lumMod val="75000"/>
                  </a:schemeClr>
                </a:solidFill>
              </a:rPr>
              <a:t>kg</a:t>
            </a:r>
          </a:p>
        </p:txBody>
      </p:sp>
    </p:spTree>
    <p:extLst>
      <p:ext uri="{BB962C8B-B14F-4D97-AF65-F5344CB8AC3E}">
        <p14:creationId xmlns:p14="http://schemas.microsoft.com/office/powerpoint/2010/main" val="116270543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989856"/>
            <a:ext cx="8229600" cy="1143000"/>
          </a:xfrm>
        </p:spPr>
        <p:txBody>
          <a:bodyPr>
            <a:normAutofit/>
          </a:bodyPr>
          <a:lstStyle/>
          <a:p>
            <a:r>
              <a:rPr lang="sl-SI" b="1" dirty="0">
                <a:solidFill>
                  <a:schemeClr val="accent6">
                    <a:lumMod val="75000"/>
                  </a:schemeClr>
                </a:solidFill>
              </a:rPr>
              <a:t>Definicija kelvina</a:t>
            </a:r>
          </a:p>
        </p:txBody>
      </p:sp>
      <p:sp>
        <p:nvSpPr>
          <p:cNvPr id="3" name="Označba mesta vsebine 2"/>
          <p:cNvSpPr>
            <a:spLocks noGrp="1"/>
          </p:cNvSpPr>
          <p:nvPr>
            <p:ph idx="1"/>
          </p:nvPr>
        </p:nvSpPr>
        <p:spPr>
          <a:xfrm>
            <a:off x="1331640" y="2132856"/>
            <a:ext cx="7488832" cy="4525963"/>
          </a:xfrm>
        </p:spPr>
        <p:txBody>
          <a:bodyPr>
            <a:normAutofit fontScale="70000" lnSpcReduction="20000"/>
          </a:bodyPr>
          <a:lstStyle/>
          <a:p>
            <a:pPr marL="0" indent="0">
              <a:buNone/>
            </a:pPr>
            <a:r>
              <a:rPr lang="en-US" dirty="0"/>
              <a:t>The kelvin, symbol K, is the SI unit of thermodynamic temperature. It is defined by taking the fixed numerical value of the Boltzmann constant </a:t>
            </a:r>
            <a:r>
              <a:rPr lang="en-US" i="1" dirty="0"/>
              <a:t>k</a:t>
            </a:r>
            <a:r>
              <a:rPr lang="en-US" dirty="0"/>
              <a:t> to be 1.380649×10</a:t>
            </a:r>
            <a:r>
              <a:rPr lang="en-US" baseline="30000" dirty="0"/>
              <a:t>−23</a:t>
            </a:r>
            <a:r>
              <a:rPr lang="en-US" dirty="0"/>
              <a:t> when expressed in the unit J⋅K</a:t>
            </a:r>
            <a:r>
              <a:rPr lang="en-US" baseline="30000" dirty="0"/>
              <a:t>−1</a:t>
            </a:r>
            <a:r>
              <a:rPr lang="en-US" dirty="0"/>
              <a:t>, which is equal to kg⋅m</a:t>
            </a:r>
            <a:r>
              <a:rPr lang="en-US" baseline="30000" dirty="0"/>
              <a:t>2</a:t>
            </a:r>
            <a:r>
              <a:rPr lang="en-US" dirty="0"/>
              <a:t>⋅s</a:t>
            </a:r>
            <a:r>
              <a:rPr lang="en-US" baseline="30000" dirty="0"/>
              <a:t>−2</a:t>
            </a:r>
            <a:r>
              <a:rPr lang="en-US" dirty="0"/>
              <a:t>⋅K</a:t>
            </a:r>
            <a:r>
              <a:rPr lang="en-US" baseline="30000" dirty="0"/>
              <a:t>−1</a:t>
            </a:r>
            <a:r>
              <a:rPr lang="en-US" dirty="0"/>
              <a:t>, where the kilogram, </a:t>
            </a:r>
            <a:r>
              <a:rPr lang="en-US" dirty="0" err="1"/>
              <a:t>metre</a:t>
            </a:r>
            <a:r>
              <a:rPr lang="en-US" dirty="0"/>
              <a:t> and second are defined in terms of </a:t>
            </a:r>
            <a:r>
              <a:rPr lang="en-US" i="1" dirty="0"/>
              <a:t>h</a:t>
            </a:r>
            <a:r>
              <a:rPr lang="en-US" dirty="0"/>
              <a:t>, </a:t>
            </a:r>
            <a:r>
              <a:rPr lang="en-US" i="1" dirty="0"/>
              <a:t>c</a:t>
            </a:r>
            <a:r>
              <a:rPr lang="en-US" dirty="0"/>
              <a:t> and </a:t>
            </a:r>
            <a:endParaRPr lang="sl-SI" dirty="0"/>
          </a:p>
          <a:p>
            <a:pPr marL="0" indent="0">
              <a:buNone/>
            </a:pPr>
            <a:r>
              <a:rPr lang="en-US" dirty="0"/>
              <a:t>Δ</a:t>
            </a:r>
            <a:r>
              <a:rPr lang="sl-SI" i="1" dirty="0">
                <a:latin typeface="Symbol" panose="05050102010706020507" pitchFamily="18" charset="2"/>
              </a:rPr>
              <a:t>n</a:t>
            </a:r>
            <a:r>
              <a:rPr lang="en-US" baseline="-25000" dirty="0"/>
              <a:t>Cs</a:t>
            </a:r>
            <a:r>
              <a:rPr lang="en-US" dirty="0"/>
              <a:t>.</a:t>
            </a:r>
            <a:endParaRPr lang="sl-SI" dirty="0"/>
          </a:p>
          <a:p>
            <a:endParaRPr lang="sl-SI" sz="2400" dirty="0"/>
          </a:p>
          <a:p>
            <a:r>
              <a:rPr lang="sl-SI" sz="2400" dirty="0"/>
              <a:t>Nesprejeti predlogi definicije:</a:t>
            </a:r>
          </a:p>
          <a:p>
            <a:pPr lvl="1"/>
            <a:r>
              <a:rPr lang="en-US" sz="2000" dirty="0"/>
              <a:t>The kelvin is the change of thermodynamic temperature T that results in a change of the thermal energy </a:t>
            </a:r>
            <a:r>
              <a:rPr lang="en-US" sz="2000" dirty="0" err="1"/>
              <a:t>kT</a:t>
            </a:r>
            <a:r>
              <a:rPr lang="en-US" sz="2000" dirty="0"/>
              <a:t> by exactly 1.380 65X X × 10–23 joule, where k is the Boltzmann constant.</a:t>
            </a:r>
            <a:endParaRPr lang="sl-SI" sz="2000" dirty="0"/>
          </a:p>
          <a:p>
            <a:pPr lvl="1"/>
            <a:r>
              <a:rPr lang="en-US" sz="2000" dirty="0"/>
              <a:t>The kelvin is the thermodynamic temperature at which particles have an average energy of exactly (1/2) × 1.380 65X X × 10−23 joule per accessible degree of freedom. </a:t>
            </a:r>
            <a:endParaRPr lang="sl-SI" sz="2000" dirty="0"/>
          </a:p>
          <a:p>
            <a:pPr lvl="1"/>
            <a:r>
              <a:rPr lang="en-US" sz="2000" dirty="0"/>
              <a:t>The kelvin is the thermodynamic temperature at which the mean translational kinetic energy of atoms in an ideal gas at equilibrium is exactly (3/2) × 1.380 65X X × 10−23 joule. </a:t>
            </a:r>
            <a:endParaRPr lang="sl-SI" sz="2000" dirty="0"/>
          </a:p>
          <a:p>
            <a:pPr lvl="1"/>
            <a:r>
              <a:rPr lang="en-US" sz="2000" dirty="0"/>
              <a:t>The kelvin, unit of thermodynamic temperature, is such that the Boltzmann constant is exactly 1.380 65X X × 10−23 joule per kelvin. </a:t>
            </a:r>
            <a:endParaRPr lang="sl-SI" sz="2000" dirty="0"/>
          </a:p>
        </p:txBody>
      </p:sp>
      <p:sp>
        <p:nvSpPr>
          <p:cNvPr id="4" name="PoljeZBesedilom 3"/>
          <p:cNvSpPr txBox="1"/>
          <p:nvPr/>
        </p:nvSpPr>
        <p:spPr>
          <a:xfrm>
            <a:off x="8244408" y="-99392"/>
            <a:ext cx="833883" cy="1446550"/>
          </a:xfrm>
          <a:prstGeom prst="rect">
            <a:avLst/>
          </a:prstGeom>
          <a:noFill/>
        </p:spPr>
        <p:txBody>
          <a:bodyPr wrap="none" rtlCol="0">
            <a:spAutoFit/>
          </a:bodyPr>
          <a:lstStyle/>
          <a:p>
            <a:r>
              <a:rPr lang="sl-SI" sz="8800" dirty="0">
                <a:solidFill>
                  <a:schemeClr val="accent6">
                    <a:lumMod val="75000"/>
                  </a:schemeClr>
                </a:solidFill>
              </a:rPr>
              <a:t>K</a:t>
            </a:r>
          </a:p>
        </p:txBody>
      </p:sp>
    </p:spTree>
    <p:extLst>
      <p:ext uri="{BB962C8B-B14F-4D97-AF65-F5344CB8AC3E}">
        <p14:creationId xmlns:p14="http://schemas.microsoft.com/office/powerpoint/2010/main" val="420960361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989856"/>
            <a:ext cx="8229600" cy="1143000"/>
          </a:xfrm>
        </p:spPr>
        <p:txBody>
          <a:bodyPr>
            <a:normAutofit/>
          </a:bodyPr>
          <a:lstStyle/>
          <a:p>
            <a:r>
              <a:rPr lang="sl-SI" b="1" dirty="0">
                <a:solidFill>
                  <a:schemeClr val="accent6">
                    <a:lumMod val="75000"/>
                  </a:schemeClr>
                </a:solidFill>
              </a:rPr>
              <a:t>Zahteve za novo definicijo kelvina</a:t>
            </a:r>
          </a:p>
        </p:txBody>
      </p:sp>
      <p:sp>
        <p:nvSpPr>
          <p:cNvPr id="3" name="Označba mesta vsebine 2"/>
          <p:cNvSpPr>
            <a:spLocks noGrp="1"/>
          </p:cNvSpPr>
          <p:nvPr>
            <p:ph idx="1"/>
          </p:nvPr>
        </p:nvSpPr>
        <p:spPr>
          <a:xfrm>
            <a:off x="1331640" y="2132856"/>
            <a:ext cx="7488832" cy="4525963"/>
          </a:xfrm>
        </p:spPr>
        <p:txBody>
          <a:bodyPr>
            <a:normAutofit lnSpcReduction="10000"/>
          </a:bodyPr>
          <a:lstStyle/>
          <a:p>
            <a:r>
              <a:rPr lang="sl-SI" sz="2400" dirty="0"/>
              <a:t>potrebna sta vsaj dva fundamentalno različna pristopa k merjenju Boltzmannove konstante </a:t>
            </a:r>
            <a:r>
              <a:rPr lang="sl-SI" sz="1400" dirty="0"/>
              <a:t>(npr. akustična plinska </a:t>
            </a:r>
            <a:r>
              <a:rPr lang="sl-SI" sz="1400" dirty="0" err="1"/>
              <a:t>termometrija</a:t>
            </a:r>
            <a:r>
              <a:rPr lang="sl-SI" sz="1400" dirty="0"/>
              <a:t> ali plinska </a:t>
            </a:r>
            <a:r>
              <a:rPr lang="sl-SI" sz="1400" dirty="0" err="1"/>
              <a:t>termometrija</a:t>
            </a:r>
            <a:r>
              <a:rPr lang="sl-SI" sz="1400" dirty="0"/>
              <a:t> z dielektrično konstanto, </a:t>
            </a:r>
            <a:r>
              <a:rPr lang="sl-SI" sz="1400" dirty="0" err="1"/>
              <a:t>termometrija</a:t>
            </a:r>
            <a:r>
              <a:rPr lang="sl-SI" sz="1400" dirty="0"/>
              <a:t> z Johnsonovim šumom, Dopplerjeva </a:t>
            </a:r>
            <a:r>
              <a:rPr lang="sl-SI" sz="1400" dirty="0" err="1"/>
              <a:t>termometrija</a:t>
            </a:r>
            <a:r>
              <a:rPr lang="sl-SI" sz="1400" dirty="0"/>
              <a:t>, </a:t>
            </a:r>
            <a:r>
              <a:rPr lang="sl-SI" sz="1400" dirty="0" err="1"/>
              <a:t>itd</a:t>
            </a:r>
            <a:r>
              <a:rPr lang="sl-SI" sz="1400" dirty="0"/>
              <a:t>), </a:t>
            </a:r>
            <a:r>
              <a:rPr lang="sl-SI" sz="2400" dirty="0"/>
              <a:t>ki dasta enake rezultate in sta točnejša od 10</a:t>
            </a:r>
            <a:r>
              <a:rPr lang="sl-SI" sz="2400" baseline="30000" dirty="0"/>
              <a:t>-6</a:t>
            </a:r>
          </a:p>
          <a:p>
            <a:endParaRPr lang="sl-SI" sz="2400" baseline="30000" dirty="0"/>
          </a:p>
          <a:p>
            <a:r>
              <a:rPr lang="sl-SI" sz="2400" dirty="0"/>
              <a:t>v praksi se bo nova definicija poznala samo v merjenjih pod 20 K in nad 1300 K</a:t>
            </a:r>
          </a:p>
          <a:p>
            <a:endParaRPr lang="sl-SI" sz="2400" dirty="0"/>
          </a:p>
          <a:p>
            <a:r>
              <a:rPr lang="sl-SI" sz="2400" dirty="0"/>
              <a:t>Število decimalk za Boltzmannovo konstanto je bilo izbrano tako, da je T</a:t>
            </a:r>
            <a:r>
              <a:rPr lang="sl-SI" sz="1600" dirty="0"/>
              <a:t>TPW</a:t>
            </a:r>
            <a:r>
              <a:rPr lang="sl-SI" sz="2400" dirty="0"/>
              <a:t> enaka 273,16 K znotraj standardne negotovosti, s katero TPW lahko v praksi tudi realiziramo.</a:t>
            </a:r>
          </a:p>
          <a:p>
            <a:endParaRPr lang="sl-SI" sz="2400" dirty="0"/>
          </a:p>
        </p:txBody>
      </p:sp>
      <p:sp>
        <p:nvSpPr>
          <p:cNvPr id="4" name="PoljeZBesedilom 3"/>
          <p:cNvSpPr txBox="1"/>
          <p:nvPr/>
        </p:nvSpPr>
        <p:spPr>
          <a:xfrm>
            <a:off x="8244408" y="-99392"/>
            <a:ext cx="833883" cy="1446550"/>
          </a:xfrm>
          <a:prstGeom prst="rect">
            <a:avLst/>
          </a:prstGeom>
          <a:noFill/>
        </p:spPr>
        <p:txBody>
          <a:bodyPr wrap="none" rtlCol="0">
            <a:spAutoFit/>
          </a:bodyPr>
          <a:lstStyle/>
          <a:p>
            <a:r>
              <a:rPr lang="sl-SI" sz="8800" dirty="0">
                <a:solidFill>
                  <a:schemeClr val="accent6">
                    <a:lumMod val="75000"/>
                  </a:schemeClr>
                </a:solidFill>
              </a:rPr>
              <a:t>K</a:t>
            </a:r>
          </a:p>
        </p:txBody>
      </p:sp>
    </p:spTree>
    <p:extLst>
      <p:ext uri="{BB962C8B-B14F-4D97-AF65-F5344CB8AC3E}">
        <p14:creationId xmlns:p14="http://schemas.microsoft.com/office/powerpoint/2010/main" val="19839885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l="9051" t="3800" r="6951" b="3800"/>
          <a:stretch/>
        </p:blipFill>
        <p:spPr>
          <a:xfrm>
            <a:off x="755576" y="221043"/>
            <a:ext cx="7848872" cy="6475319"/>
          </a:xfrm>
          <a:prstGeom prst="rect">
            <a:avLst/>
          </a:prstGeom>
        </p:spPr>
      </p:pic>
    </p:spTree>
    <p:extLst>
      <p:ext uri="{BB962C8B-B14F-4D97-AF65-F5344CB8AC3E}">
        <p14:creationId xmlns:p14="http://schemas.microsoft.com/office/powerpoint/2010/main" val="363367175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b="5201"/>
          <a:stretch/>
        </p:blipFill>
        <p:spPr>
          <a:xfrm>
            <a:off x="467544" y="377004"/>
            <a:ext cx="8444956" cy="6004324"/>
          </a:xfrm>
          <a:prstGeom prst="rect">
            <a:avLst/>
          </a:prstGeom>
        </p:spPr>
      </p:pic>
    </p:spTree>
    <p:extLst>
      <p:ext uri="{BB962C8B-B14F-4D97-AF65-F5344CB8AC3E}">
        <p14:creationId xmlns:p14="http://schemas.microsoft.com/office/powerpoint/2010/main" val="2655186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435770"/>
            <a:ext cx="8229600" cy="1143000"/>
          </a:xfrm>
        </p:spPr>
        <p:txBody>
          <a:bodyPr/>
          <a:lstStyle/>
          <a:p>
            <a:pPr eaLnBrk="1" hangingPunct="1">
              <a:defRPr/>
            </a:pPr>
            <a:r>
              <a:rPr lang="sl-SI" sz="3600" b="1" kern="1200" dirty="0">
                <a:solidFill>
                  <a:schemeClr val="accent6">
                    <a:lumMod val="75000"/>
                  </a:schemeClr>
                </a:solidFill>
                <a:latin typeface="Cambria" pitchFamily="18" charset="0"/>
                <a:ea typeface="+mn-ea"/>
                <a:cs typeface="+mn-cs"/>
              </a:rPr>
              <a:t>Primeri lestvic</a:t>
            </a:r>
          </a:p>
        </p:txBody>
      </p:sp>
      <p:pic>
        <p:nvPicPr>
          <p:cNvPr id="24579" name="Picture 2" descr="http://news.bbcimg.co.uk/media/images/48435000/jpg/_48435646_davidjames_282b_gett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325" y="2048670"/>
            <a:ext cx="25431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256" t="2545" r="8125" b="2185"/>
          <a:stretch>
            <a:fillRect/>
          </a:stretch>
        </p:blipFill>
        <p:spPr bwMode="auto">
          <a:xfrm rot="4319233">
            <a:off x="6779419" y="3739356"/>
            <a:ext cx="96837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Pravokotnik 3"/>
          <p:cNvSpPr>
            <a:spLocks noChangeArrowheads="1"/>
          </p:cNvSpPr>
          <p:nvPr/>
        </p:nvSpPr>
        <p:spPr bwMode="auto">
          <a:xfrm>
            <a:off x="884288" y="1332707"/>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Nominalna (oznaka na dresu) </a:t>
            </a:r>
          </a:p>
        </p:txBody>
      </p:sp>
      <p:sp>
        <p:nvSpPr>
          <p:cNvPr id="24582" name="Pravokotnik 5"/>
          <p:cNvSpPr>
            <a:spLocks noChangeArrowheads="1"/>
          </p:cNvSpPr>
          <p:nvPr/>
        </p:nvSpPr>
        <p:spPr bwMode="auto">
          <a:xfrm>
            <a:off x="5651500" y="3779838"/>
            <a:ext cx="3440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Ordinalna (Beaufortova lestvica) </a:t>
            </a:r>
          </a:p>
        </p:txBody>
      </p:sp>
      <p:sp>
        <p:nvSpPr>
          <p:cNvPr id="24583" name="Pravokotnik 6"/>
          <p:cNvSpPr>
            <a:spLocks noChangeArrowheads="1"/>
          </p:cNvSpPr>
          <p:nvPr/>
        </p:nvSpPr>
        <p:spPr bwMode="auto">
          <a:xfrm>
            <a:off x="5419725" y="5835650"/>
            <a:ext cx="368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Intervalna (Fahrenheitova lestvica) </a:t>
            </a:r>
          </a:p>
        </p:txBody>
      </p:sp>
      <p:sp>
        <p:nvSpPr>
          <p:cNvPr id="24584" name="Pravokotnik 7"/>
          <p:cNvSpPr>
            <a:spLocks noChangeArrowheads="1"/>
          </p:cNvSpPr>
          <p:nvPr/>
        </p:nvSpPr>
        <p:spPr bwMode="auto">
          <a:xfrm>
            <a:off x="1697038" y="4703763"/>
            <a:ext cx="2449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Racionalna (upornost) </a:t>
            </a:r>
          </a:p>
        </p:txBody>
      </p:sp>
      <p:pic>
        <p:nvPicPr>
          <p:cNvPr id="24585" name="Picture 3" descr="D:\gregorjevi dokumenti\My Pictures\lmk slike\precizijski etalonski upori.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5063" y="5073650"/>
            <a:ext cx="37147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oljeZBesedilom 9"/>
          <p:cNvSpPr txBox="1"/>
          <p:nvPr/>
        </p:nvSpPr>
        <p:spPr>
          <a:xfrm>
            <a:off x="5651500" y="4032250"/>
            <a:ext cx="3308350" cy="577850"/>
          </a:xfrm>
          <a:prstGeom prst="rect">
            <a:avLst/>
          </a:prstGeom>
          <a:noFill/>
        </p:spPr>
        <p:txBody>
          <a:bodyPr>
            <a:spAutoFit/>
          </a:bodyPr>
          <a:lstStyle/>
          <a:p>
            <a:pPr fontAlgn="ctr">
              <a:defRPr/>
            </a:pPr>
            <a:r>
              <a:rPr lang="sl-SI" sz="1050" dirty="0">
                <a:latin typeface="Cambria" panose="02040503050406030204" pitchFamily="18" charset="0"/>
              </a:rPr>
              <a:t>Opis vetra, hitrost vetra v vozlih in km/h, opis morske gladine, višina valov v m</a:t>
            </a:r>
          </a:p>
          <a:p>
            <a:pPr>
              <a:defRPr/>
            </a:pPr>
            <a:endParaRPr lang="sl-SI" sz="1050" dirty="0">
              <a:latin typeface="Cambria" panose="02040503050406030204" pitchFamily="18" charset="0"/>
            </a:endParaRPr>
          </a:p>
        </p:txBody>
      </p:sp>
      <p:sp>
        <p:nvSpPr>
          <p:cNvPr id="14" name="PoljeZBesedilom 13"/>
          <p:cNvSpPr txBox="1"/>
          <p:nvPr/>
        </p:nvSpPr>
        <p:spPr>
          <a:xfrm>
            <a:off x="1541463" y="3908277"/>
            <a:ext cx="3308350" cy="415925"/>
          </a:xfrm>
          <a:prstGeom prst="rect">
            <a:avLst/>
          </a:prstGeom>
          <a:noFill/>
        </p:spPr>
        <p:txBody>
          <a:bodyPr>
            <a:spAutoFit/>
          </a:bodyPr>
          <a:lstStyle/>
          <a:p>
            <a:pPr fontAlgn="ctr">
              <a:defRPr/>
            </a:pPr>
            <a:r>
              <a:rPr lang="sl-SI" sz="1050" dirty="0">
                <a:latin typeface="Cambria" panose="02040503050406030204" pitchFamily="18" charset="0"/>
              </a:rPr>
              <a:t>Oznaka pozicije in funkcije</a:t>
            </a:r>
          </a:p>
          <a:p>
            <a:pPr>
              <a:defRPr/>
            </a:pPr>
            <a:endParaRPr lang="sl-SI" sz="1050" dirty="0">
              <a:latin typeface="Cambria" panose="02040503050406030204" pitchFamily="18" charset="0"/>
            </a:endParaRPr>
          </a:p>
        </p:txBody>
      </p:sp>
      <p:sp>
        <p:nvSpPr>
          <p:cNvPr id="15" name="PoljeZBesedilom 14"/>
          <p:cNvSpPr txBox="1"/>
          <p:nvPr/>
        </p:nvSpPr>
        <p:spPr>
          <a:xfrm>
            <a:off x="5472113" y="6057900"/>
            <a:ext cx="3308350" cy="415925"/>
          </a:xfrm>
          <a:prstGeom prst="rect">
            <a:avLst/>
          </a:prstGeom>
          <a:noFill/>
        </p:spPr>
        <p:txBody>
          <a:bodyPr>
            <a:spAutoFit/>
          </a:bodyPr>
          <a:lstStyle/>
          <a:p>
            <a:pPr fontAlgn="ctr">
              <a:defRPr/>
            </a:pPr>
            <a:r>
              <a:rPr lang="sl-SI" sz="1050" dirty="0">
                <a:latin typeface="Cambria" panose="02040503050406030204" pitchFamily="18" charset="0"/>
              </a:rPr>
              <a:t>Arbitrarna ničla</a:t>
            </a:r>
          </a:p>
          <a:p>
            <a:pPr>
              <a:defRPr/>
            </a:pPr>
            <a:endParaRPr lang="sl-SI" sz="1050" dirty="0">
              <a:latin typeface="Cambria" panose="02040503050406030204" pitchFamily="18" charset="0"/>
            </a:endParaRPr>
          </a:p>
        </p:txBody>
      </p:sp>
      <p:pic>
        <p:nvPicPr>
          <p:cNvPr id="156675" name="Picture 3" descr="http://www1.pictures.zimbio.com/gi/Samir+Handanovic+FC+Internazionale+Milano+dm6cEL0AsNdx.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1600" y="1742282"/>
            <a:ext cx="2970213" cy="204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6681" name="Picture 9" descr="http://www.delo.si/assets/media/picture/20130719/%C5%BEbogar.JPG?rev=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51500" y="1562100"/>
            <a:ext cx="3286125" cy="2190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5" descr="prinzip_CVGT_s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2276475"/>
            <a:ext cx="15684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395288" y="5445125"/>
            <a:ext cx="1512887" cy="846386"/>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fontAlgn="auto">
              <a:spcBef>
                <a:spcPct val="50000"/>
              </a:spcBef>
              <a:spcAft>
                <a:spcPts val="0"/>
              </a:spcAft>
              <a:defRPr/>
            </a:pPr>
            <a:r>
              <a:rPr lang="de-DE" sz="2400" b="1" kern="0" dirty="0">
                <a:latin typeface="+mj-lt"/>
              </a:rPr>
              <a:t>CVGT</a:t>
            </a:r>
            <a:endParaRPr lang="sl-SI" sz="3200" b="1" kern="0" dirty="0">
              <a:latin typeface="+mj-lt"/>
            </a:endParaRPr>
          </a:p>
          <a:p>
            <a:pPr fontAlgn="auto">
              <a:spcBef>
                <a:spcPct val="50000"/>
              </a:spcBef>
              <a:spcAft>
                <a:spcPts val="0"/>
              </a:spcAft>
              <a:defRPr/>
            </a:pPr>
            <a:r>
              <a:rPr lang="sl-SI" sz="1000" kern="0" dirty="0">
                <a:latin typeface="+mj-lt"/>
              </a:rPr>
              <a:t>Plinska </a:t>
            </a:r>
            <a:r>
              <a:rPr lang="sl-SI" sz="1000" kern="0" dirty="0" err="1">
                <a:latin typeface="+mj-lt"/>
              </a:rPr>
              <a:t>termometrija</a:t>
            </a:r>
            <a:r>
              <a:rPr lang="sl-SI" sz="1000" kern="0" dirty="0">
                <a:latin typeface="+mj-lt"/>
              </a:rPr>
              <a:t> s konstantno prostornino</a:t>
            </a:r>
            <a:endParaRPr lang="de-DE" sz="1000" kern="0" dirty="0">
              <a:latin typeface="+mj-lt"/>
            </a:endParaRPr>
          </a:p>
        </p:txBody>
      </p:sp>
      <p:pic>
        <p:nvPicPr>
          <p:cNvPr id="63493" name="Picture 1" descr="Bil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1412875"/>
            <a:ext cx="295433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2332037" y="4175126"/>
            <a:ext cx="1936751" cy="823302"/>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fontAlgn="auto">
              <a:spcBef>
                <a:spcPct val="50000"/>
              </a:spcBef>
              <a:spcAft>
                <a:spcPts val="0"/>
              </a:spcAft>
              <a:defRPr/>
            </a:pPr>
            <a:r>
              <a:rPr lang="de-DE" sz="2000" b="1" kern="0" dirty="0">
                <a:latin typeface="+mj-lt"/>
              </a:rPr>
              <a:t>DCGT</a:t>
            </a:r>
            <a:endParaRPr lang="sl-SI" sz="2000" b="1" kern="0" dirty="0">
              <a:latin typeface="+mj-lt"/>
            </a:endParaRPr>
          </a:p>
          <a:p>
            <a:pPr fontAlgn="auto">
              <a:spcBef>
                <a:spcPct val="50000"/>
              </a:spcBef>
              <a:spcAft>
                <a:spcPts val="0"/>
              </a:spcAft>
              <a:defRPr/>
            </a:pPr>
            <a:r>
              <a:rPr lang="sl-SI" sz="1050" dirty="0"/>
              <a:t>plinska </a:t>
            </a:r>
            <a:r>
              <a:rPr lang="sl-SI" sz="1050" dirty="0" err="1"/>
              <a:t>termometrija</a:t>
            </a:r>
            <a:r>
              <a:rPr lang="sl-SI" sz="1050" dirty="0"/>
              <a:t> z dielektrično konstanto</a:t>
            </a:r>
            <a:endParaRPr lang="de-DE" sz="1050" b="1" kern="0" dirty="0">
              <a:solidFill>
                <a:schemeClr val="bg2">
                  <a:lumMod val="75000"/>
                </a:schemeClr>
              </a:solidFill>
              <a:latin typeface="+mj-lt"/>
            </a:endParaRPr>
          </a:p>
        </p:txBody>
      </p:sp>
      <p:sp>
        <p:nvSpPr>
          <p:cNvPr id="16" name="Text Box 10"/>
          <p:cNvSpPr txBox="1">
            <a:spLocks noChangeArrowheads="1"/>
          </p:cNvSpPr>
          <p:nvPr/>
        </p:nvSpPr>
        <p:spPr bwMode="auto">
          <a:xfrm>
            <a:off x="4391944" y="5143386"/>
            <a:ext cx="2088232" cy="704039"/>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fontAlgn="auto">
              <a:spcBef>
                <a:spcPct val="50000"/>
              </a:spcBef>
              <a:spcAft>
                <a:spcPts val="0"/>
              </a:spcAft>
              <a:defRPr/>
            </a:pPr>
            <a:r>
              <a:rPr lang="de-DE" sz="2400" b="1" kern="0" dirty="0">
                <a:latin typeface="+mj-lt"/>
              </a:rPr>
              <a:t>AGT</a:t>
            </a:r>
            <a:endParaRPr lang="sl-SI" sz="3200" b="1" kern="0" dirty="0">
              <a:latin typeface="+mj-lt"/>
            </a:endParaRPr>
          </a:p>
          <a:p>
            <a:pPr fontAlgn="auto">
              <a:spcBef>
                <a:spcPct val="50000"/>
              </a:spcBef>
              <a:spcAft>
                <a:spcPts val="0"/>
              </a:spcAft>
              <a:defRPr/>
            </a:pPr>
            <a:r>
              <a:rPr lang="sl-SI" sz="1050" dirty="0"/>
              <a:t>akustična plinska </a:t>
            </a:r>
            <a:r>
              <a:rPr lang="sl-SI" sz="1050" dirty="0" err="1"/>
              <a:t>termometrija</a:t>
            </a:r>
            <a:endParaRPr lang="de-DE" sz="1050" b="1" kern="0" dirty="0">
              <a:solidFill>
                <a:schemeClr val="bg2">
                  <a:lumMod val="75000"/>
                </a:schemeClr>
              </a:solidFill>
              <a:latin typeface="+mj-lt"/>
            </a:endParaRPr>
          </a:p>
        </p:txBody>
      </p:sp>
      <p:sp>
        <p:nvSpPr>
          <p:cNvPr id="22" name="Text Box 0"/>
          <p:cNvSpPr txBox="1">
            <a:spLocks noChangeArrowheads="1"/>
          </p:cNvSpPr>
          <p:nvPr/>
        </p:nvSpPr>
        <p:spPr bwMode="auto">
          <a:xfrm>
            <a:off x="6603333" y="5110354"/>
            <a:ext cx="2505074" cy="692497"/>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algn="ctr" fontAlgn="auto">
              <a:spcBef>
                <a:spcPct val="50000"/>
              </a:spcBef>
              <a:spcAft>
                <a:spcPts val="0"/>
              </a:spcAft>
              <a:defRPr/>
            </a:pPr>
            <a:r>
              <a:rPr lang="de-DE" sz="2400" b="1" kern="0" dirty="0">
                <a:latin typeface="+mj-lt"/>
              </a:rPr>
              <a:t>JNT</a:t>
            </a:r>
            <a:endParaRPr lang="sl-SI" sz="1000" b="1" kern="0" dirty="0">
              <a:latin typeface="+mj-lt"/>
            </a:endParaRPr>
          </a:p>
          <a:p>
            <a:pPr algn="ctr" fontAlgn="auto">
              <a:spcBef>
                <a:spcPct val="50000"/>
              </a:spcBef>
              <a:spcAft>
                <a:spcPts val="0"/>
              </a:spcAft>
              <a:defRPr/>
            </a:pPr>
            <a:r>
              <a:rPr lang="sl-SI" sz="1000" dirty="0" err="1"/>
              <a:t>termometrija</a:t>
            </a:r>
            <a:r>
              <a:rPr lang="sl-SI" sz="1000" dirty="0"/>
              <a:t> z Johnsonovim šumom</a:t>
            </a:r>
            <a:endParaRPr lang="de-DE" sz="1000" b="1" kern="0" dirty="0">
              <a:solidFill>
                <a:schemeClr val="bg2">
                  <a:lumMod val="75000"/>
                </a:schemeClr>
              </a:solidFill>
              <a:latin typeface="+mj-lt"/>
            </a:endParaRPr>
          </a:p>
        </p:txBody>
      </p:sp>
      <p:pic>
        <p:nvPicPr>
          <p:cNvPr id="63497" name="Picture 4" descr="Prinzip_AG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2420938"/>
            <a:ext cx="208756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8" name="Gruppieren 56"/>
          <p:cNvGrpSpPr>
            <a:grpSpLocks/>
          </p:cNvGrpSpPr>
          <p:nvPr/>
        </p:nvGrpSpPr>
        <p:grpSpPr bwMode="auto">
          <a:xfrm>
            <a:off x="7475951" y="3340805"/>
            <a:ext cx="858838" cy="1730375"/>
            <a:chOff x="7452320" y="3717032"/>
            <a:chExt cx="859008" cy="1730930"/>
          </a:xfrm>
        </p:grpSpPr>
        <p:pic>
          <p:nvPicPr>
            <p:cNvPr id="635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3717032"/>
              <a:ext cx="859008" cy="17309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5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8907" y="4234544"/>
              <a:ext cx="377964" cy="3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4725144"/>
              <a:ext cx="366510" cy="26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499" name="Gruppieren 49"/>
          <p:cNvGrpSpPr>
            <a:grpSpLocks/>
          </p:cNvGrpSpPr>
          <p:nvPr/>
        </p:nvGrpSpPr>
        <p:grpSpPr bwMode="auto">
          <a:xfrm>
            <a:off x="6011863" y="908050"/>
            <a:ext cx="3024187" cy="2376488"/>
            <a:chOff x="5220072" y="908720"/>
            <a:chExt cx="3672408" cy="2818656"/>
          </a:xfrm>
        </p:grpSpPr>
        <p:grpSp>
          <p:nvGrpSpPr>
            <p:cNvPr id="63507" name="Group 5"/>
            <p:cNvGrpSpPr>
              <a:grpSpLocks/>
            </p:cNvGrpSpPr>
            <p:nvPr/>
          </p:nvGrpSpPr>
          <p:grpSpPr bwMode="auto">
            <a:xfrm>
              <a:off x="6124868" y="908720"/>
              <a:ext cx="2767612" cy="2818656"/>
              <a:chOff x="3120" y="1008"/>
              <a:chExt cx="2496" cy="2592"/>
            </a:xfrm>
          </p:grpSpPr>
          <p:grpSp>
            <p:nvGrpSpPr>
              <p:cNvPr id="63518" name="Group 6"/>
              <p:cNvGrpSpPr>
                <a:grpSpLocks/>
              </p:cNvGrpSpPr>
              <p:nvPr/>
            </p:nvGrpSpPr>
            <p:grpSpPr bwMode="auto">
              <a:xfrm>
                <a:off x="3120" y="1008"/>
                <a:ext cx="2496" cy="2592"/>
                <a:chOff x="3120" y="1008"/>
                <a:chExt cx="2496" cy="2592"/>
              </a:xfrm>
            </p:grpSpPr>
            <p:grpSp>
              <p:nvGrpSpPr>
                <p:cNvPr id="63520" name="Group 7"/>
                <p:cNvGrpSpPr>
                  <a:grpSpLocks/>
                </p:cNvGrpSpPr>
                <p:nvPr/>
              </p:nvGrpSpPr>
              <p:grpSpPr bwMode="auto">
                <a:xfrm>
                  <a:off x="3120" y="1008"/>
                  <a:ext cx="2496" cy="2592"/>
                  <a:chOff x="2976" y="1344"/>
                  <a:chExt cx="2496" cy="2592"/>
                </a:xfrm>
              </p:grpSpPr>
              <p:sp>
                <p:nvSpPr>
                  <p:cNvPr id="35" name="Rectangle 8"/>
                  <p:cNvSpPr>
                    <a:spLocks noChangeArrowheads="1"/>
                  </p:cNvSpPr>
                  <p:nvPr/>
                </p:nvSpPr>
                <p:spPr bwMode="auto">
                  <a:xfrm>
                    <a:off x="2975" y="1344"/>
                    <a:ext cx="2497" cy="2592"/>
                  </a:xfrm>
                  <a:prstGeom prst="rect">
                    <a:avLst/>
                  </a:prstGeom>
                  <a:solidFill>
                    <a:srgbClr val="000000"/>
                  </a:solidFill>
                  <a:ln w="9525">
                    <a:no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sp>
                <p:nvSpPr>
                  <p:cNvPr id="36" name="Rectangle 9"/>
                  <p:cNvSpPr>
                    <a:spLocks noChangeArrowheads="1"/>
                  </p:cNvSpPr>
                  <p:nvPr/>
                </p:nvSpPr>
                <p:spPr bwMode="auto">
                  <a:xfrm>
                    <a:off x="3264" y="1585"/>
                    <a:ext cx="1968" cy="2111"/>
                  </a:xfrm>
                  <a:prstGeom prst="rect">
                    <a:avLst/>
                  </a:prstGeom>
                  <a:solidFill>
                    <a:srgbClr val="808080"/>
                  </a:solidFill>
                  <a:ln w="9525">
                    <a:solidFill>
                      <a:srgbClr val="808080"/>
                    </a:solid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grpSp>
            <p:sp>
              <p:nvSpPr>
                <p:cNvPr id="34" name="Rectangle 10"/>
                <p:cNvSpPr>
                  <a:spLocks noChangeArrowheads="1"/>
                </p:cNvSpPr>
                <p:nvPr/>
              </p:nvSpPr>
              <p:spPr bwMode="auto">
                <a:xfrm>
                  <a:off x="3119" y="2064"/>
                  <a:ext cx="289" cy="144"/>
                </a:xfrm>
                <a:prstGeom prst="rect">
                  <a:avLst/>
                </a:prstGeom>
                <a:solidFill>
                  <a:srgbClr val="000000"/>
                </a:solidFill>
                <a:ln w="9525">
                  <a:no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grpSp>
          <p:sp>
            <p:nvSpPr>
              <p:cNvPr id="32" name="Rectangle 11"/>
              <p:cNvSpPr>
                <a:spLocks noChangeArrowheads="1"/>
              </p:cNvSpPr>
              <p:nvPr/>
            </p:nvSpPr>
            <p:spPr bwMode="auto">
              <a:xfrm>
                <a:off x="3119" y="2080"/>
                <a:ext cx="289" cy="383"/>
              </a:xfrm>
              <a:prstGeom prst="rect">
                <a:avLst/>
              </a:prstGeom>
              <a:solidFill>
                <a:srgbClr val="808080"/>
              </a:solidFill>
              <a:ln w="9525">
                <a:no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grpSp>
        <p:sp>
          <p:nvSpPr>
            <p:cNvPr id="63508" name="Line 12"/>
            <p:cNvSpPr>
              <a:spLocks noChangeShapeType="1"/>
            </p:cNvSpPr>
            <p:nvPr/>
          </p:nvSpPr>
          <p:spPr bwMode="auto">
            <a:xfrm>
              <a:off x="5220072" y="1796075"/>
              <a:ext cx="3086952" cy="167031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09" name="Line 13"/>
            <p:cNvSpPr>
              <a:spLocks noChangeShapeType="1"/>
            </p:cNvSpPr>
            <p:nvPr/>
          </p:nvSpPr>
          <p:spPr bwMode="auto">
            <a:xfrm flipV="1">
              <a:off x="8307024" y="3101008"/>
              <a:ext cx="319340" cy="365381"/>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0" name="Line 14"/>
            <p:cNvSpPr>
              <a:spLocks noChangeShapeType="1"/>
            </p:cNvSpPr>
            <p:nvPr/>
          </p:nvSpPr>
          <p:spPr bwMode="auto">
            <a:xfrm flipH="1" flipV="1">
              <a:off x="7242558" y="1169707"/>
              <a:ext cx="1383806" cy="1931301"/>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1" name="Line 15"/>
            <p:cNvSpPr>
              <a:spLocks noChangeShapeType="1"/>
            </p:cNvSpPr>
            <p:nvPr/>
          </p:nvSpPr>
          <p:spPr bwMode="auto">
            <a:xfrm flipH="1">
              <a:off x="6444208" y="1169707"/>
              <a:ext cx="798350" cy="2035696"/>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2" name="Line 16"/>
            <p:cNvSpPr>
              <a:spLocks noChangeShapeType="1"/>
            </p:cNvSpPr>
            <p:nvPr/>
          </p:nvSpPr>
          <p:spPr bwMode="auto">
            <a:xfrm>
              <a:off x="6444208" y="3205403"/>
              <a:ext cx="212893" cy="260987"/>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3" name="Line 17"/>
            <p:cNvSpPr>
              <a:spLocks noChangeShapeType="1"/>
            </p:cNvSpPr>
            <p:nvPr/>
          </p:nvSpPr>
          <p:spPr bwMode="auto">
            <a:xfrm flipV="1">
              <a:off x="6657101" y="1169707"/>
              <a:ext cx="1277359" cy="2296683"/>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4" name="Line 18"/>
            <p:cNvSpPr>
              <a:spLocks noChangeShapeType="1"/>
            </p:cNvSpPr>
            <p:nvPr/>
          </p:nvSpPr>
          <p:spPr bwMode="auto">
            <a:xfrm>
              <a:off x="7934461" y="1169707"/>
              <a:ext cx="691903" cy="1252736"/>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5" name="Line 19"/>
            <p:cNvSpPr>
              <a:spLocks noChangeShapeType="1"/>
            </p:cNvSpPr>
            <p:nvPr/>
          </p:nvSpPr>
          <p:spPr bwMode="auto">
            <a:xfrm flipH="1">
              <a:off x="8040907" y="2422443"/>
              <a:ext cx="585456" cy="1043947"/>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6" name="Line 20"/>
            <p:cNvSpPr>
              <a:spLocks noChangeShapeType="1"/>
            </p:cNvSpPr>
            <p:nvPr/>
          </p:nvSpPr>
          <p:spPr bwMode="auto">
            <a:xfrm flipH="1" flipV="1">
              <a:off x="6444208" y="1796075"/>
              <a:ext cx="1596699" cy="167031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7" name="Line 21"/>
            <p:cNvSpPr>
              <a:spLocks noChangeShapeType="1"/>
            </p:cNvSpPr>
            <p:nvPr/>
          </p:nvSpPr>
          <p:spPr bwMode="auto">
            <a:xfrm flipV="1">
              <a:off x="6444208" y="1535088"/>
              <a:ext cx="212893" cy="260987"/>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grpSp>
      <p:sp>
        <p:nvSpPr>
          <p:cNvPr id="52" name="Text Box 19"/>
          <p:cNvSpPr txBox="1">
            <a:spLocks noChangeArrowheads="1"/>
          </p:cNvSpPr>
          <p:nvPr/>
        </p:nvSpPr>
        <p:spPr bwMode="auto">
          <a:xfrm>
            <a:off x="4800420" y="1092468"/>
            <a:ext cx="1079500" cy="1000274"/>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a:spAutoFit/>
          </a:bodyPr>
          <a:lstStyle/>
          <a:p>
            <a:pPr algn="ctr" fontAlgn="auto">
              <a:spcBef>
                <a:spcPct val="50000"/>
              </a:spcBef>
              <a:spcAft>
                <a:spcPts val="0"/>
              </a:spcAft>
              <a:defRPr/>
            </a:pPr>
            <a:r>
              <a:rPr lang="de-DE" sz="2400" b="1" kern="0" dirty="0">
                <a:latin typeface="+mj-lt"/>
              </a:rPr>
              <a:t>SRT</a:t>
            </a:r>
            <a:endParaRPr lang="sl-SI" sz="3200" b="1" kern="0" dirty="0">
              <a:latin typeface="+mj-lt"/>
            </a:endParaRPr>
          </a:p>
          <a:p>
            <a:pPr algn="ctr" fontAlgn="auto">
              <a:spcBef>
                <a:spcPct val="50000"/>
              </a:spcBef>
              <a:spcAft>
                <a:spcPts val="0"/>
              </a:spcAft>
              <a:defRPr/>
            </a:pPr>
            <a:r>
              <a:rPr lang="sl-SI" sz="1000" dirty="0"/>
              <a:t>Spektralna sevalna </a:t>
            </a:r>
            <a:r>
              <a:rPr lang="sl-SI" sz="1000" dirty="0" err="1"/>
              <a:t>termometrija</a:t>
            </a:r>
            <a:endParaRPr lang="de-DE" sz="1000" b="1" kern="0" dirty="0">
              <a:solidFill>
                <a:schemeClr val="bg2">
                  <a:lumMod val="75000"/>
                </a:schemeClr>
              </a:solidFill>
              <a:latin typeface="+mj-lt"/>
            </a:endParaRPr>
          </a:p>
        </p:txBody>
      </p:sp>
      <p:sp>
        <p:nvSpPr>
          <p:cNvPr id="49" name="Text Box 3"/>
          <p:cNvSpPr txBox="1">
            <a:spLocks noChangeArrowheads="1"/>
          </p:cNvSpPr>
          <p:nvPr/>
        </p:nvSpPr>
        <p:spPr bwMode="auto">
          <a:xfrm>
            <a:off x="250825" y="1557338"/>
            <a:ext cx="1657350" cy="400050"/>
          </a:xfrm>
          <a:prstGeom prst="rect">
            <a:avLst/>
          </a:prstGeom>
          <a:solidFill>
            <a:srgbClr val="FFFF00"/>
          </a:solidFill>
          <a:ln w="9525">
            <a:solidFill>
              <a:schemeClr val="bg2"/>
            </a:solidFill>
            <a:miter lim="800000"/>
            <a:headEnd type="none" w="sm" len="sm"/>
            <a:tailEnd type="none" w="sm" len="sm"/>
          </a:ln>
          <a:effectLst>
            <a:outerShdw blurRad="50800" dist="38100" dir="8100000" algn="tr" rotWithShape="0">
              <a:prstClr val="black">
                <a:alpha val="40000"/>
              </a:prstClr>
            </a:outerShdw>
          </a:effectLst>
        </p:spPr>
        <p:txBody>
          <a:bodyPr>
            <a:spAutoFit/>
          </a:bodyPr>
          <a:lstStyle/>
          <a:p>
            <a:pPr algn="ctr">
              <a:defRPr/>
            </a:pPr>
            <a:r>
              <a:rPr lang="en-GB" sz="2000" i="1" dirty="0">
                <a:latin typeface="+mj-lt"/>
              </a:rPr>
              <a:t>p V </a:t>
            </a:r>
            <a:r>
              <a:rPr lang="en-GB" sz="2000" dirty="0">
                <a:latin typeface="+mj-lt"/>
              </a:rPr>
              <a:t>=</a:t>
            </a:r>
            <a:r>
              <a:rPr lang="en-GB" sz="2000" i="1" dirty="0">
                <a:latin typeface="+mj-lt"/>
              </a:rPr>
              <a:t> N  </a:t>
            </a:r>
            <a:r>
              <a:rPr lang="en-GB" sz="2000" i="1" dirty="0" err="1">
                <a:latin typeface="+mj-lt"/>
              </a:rPr>
              <a:t>kT</a:t>
            </a:r>
            <a:r>
              <a:rPr lang="en-GB" sz="2000" i="1" dirty="0">
                <a:latin typeface="+mj-lt"/>
              </a:rPr>
              <a:t> </a:t>
            </a:r>
          </a:p>
        </p:txBody>
      </p:sp>
      <p:sp>
        <p:nvSpPr>
          <p:cNvPr id="54" name="Text Box 6"/>
          <p:cNvSpPr txBox="1">
            <a:spLocks noChangeArrowheads="1"/>
          </p:cNvSpPr>
          <p:nvPr/>
        </p:nvSpPr>
        <p:spPr bwMode="auto">
          <a:xfrm>
            <a:off x="1963738" y="4948238"/>
            <a:ext cx="2305050" cy="400050"/>
          </a:xfrm>
          <a:prstGeom prst="rect">
            <a:avLst/>
          </a:prstGeom>
          <a:solidFill>
            <a:srgbClr val="FFFF00"/>
          </a:solidFill>
          <a:ln w="9525">
            <a:solidFill>
              <a:schemeClr val="tx1"/>
            </a:solidFill>
            <a:miter lim="800000"/>
            <a:headEnd type="none" w="sm" len="sm"/>
            <a:tailEnd type="none" w="sm" len="sm"/>
          </a:ln>
          <a:effectLst>
            <a:outerShdw blurRad="50800" dist="38100" dir="8100000" algn="tr" rotWithShape="0">
              <a:prstClr val="black">
                <a:alpha val="40000"/>
              </a:prstClr>
            </a:outerShdw>
          </a:effectLst>
        </p:spPr>
        <p:txBody>
          <a:bodyPr>
            <a:spAutoFit/>
          </a:bodyPr>
          <a:lstStyle/>
          <a:p>
            <a:pPr>
              <a:defRPr/>
            </a:pPr>
            <a:r>
              <a:rPr lang="de-DE" sz="2000" i="1" dirty="0">
                <a:solidFill>
                  <a:srgbClr val="000000"/>
                </a:solidFill>
                <a:latin typeface="+mj-lt"/>
              </a:rPr>
              <a:t>p</a:t>
            </a:r>
            <a:r>
              <a:rPr lang="de-DE" sz="2000" dirty="0">
                <a:solidFill>
                  <a:srgbClr val="000000"/>
                </a:solidFill>
                <a:latin typeface="+mj-lt"/>
              </a:rPr>
              <a:t> =</a:t>
            </a:r>
            <a:r>
              <a:rPr lang="de-DE" sz="2000" i="1" dirty="0" err="1">
                <a:latin typeface="+mj-lt"/>
              </a:rPr>
              <a:t>kT</a:t>
            </a:r>
            <a:r>
              <a:rPr lang="de-DE" sz="2000" i="1" dirty="0">
                <a:latin typeface="+mj-lt"/>
              </a:rPr>
              <a:t> </a:t>
            </a:r>
            <a:r>
              <a:rPr lang="de-DE" sz="2000" i="1" dirty="0">
                <a:solidFill>
                  <a:srgbClr val="000000"/>
                </a:solidFill>
                <a:latin typeface="Symbol" pitchFamily="18" charset="2"/>
              </a:rPr>
              <a:t>e</a:t>
            </a:r>
            <a:r>
              <a:rPr lang="de-DE" sz="2000" baseline="-30000" dirty="0">
                <a:solidFill>
                  <a:srgbClr val="000000"/>
                </a:solidFill>
              </a:rPr>
              <a:t>0 </a:t>
            </a:r>
            <a:r>
              <a:rPr lang="de-DE" sz="2000" dirty="0">
                <a:solidFill>
                  <a:srgbClr val="000000"/>
                </a:solidFill>
                <a:latin typeface="+mj-lt"/>
              </a:rPr>
              <a:t>(</a:t>
            </a:r>
            <a:r>
              <a:rPr lang="de-DE" sz="2000" i="1" dirty="0">
                <a:solidFill>
                  <a:srgbClr val="000000"/>
                </a:solidFill>
                <a:latin typeface="Symbol" pitchFamily="18" charset="2"/>
              </a:rPr>
              <a:t>e</a:t>
            </a:r>
            <a:r>
              <a:rPr lang="de-DE" sz="2000" baseline="-25000" dirty="0">
                <a:solidFill>
                  <a:srgbClr val="000000"/>
                </a:solidFill>
              </a:rPr>
              <a:t>r</a:t>
            </a:r>
            <a:r>
              <a:rPr lang="de-DE" sz="2000" dirty="0">
                <a:solidFill>
                  <a:srgbClr val="000000"/>
                </a:solidFill>
              </a:rPr>
              <a:t> </a:t>
            </a:r>
            <a:r>
              <a:rPr lang="de-DE" sz="2000" dirty="0">
                <a:solidFill>
                  <a:srgbClr val="000000"/>
                </a:solidFill>
                <a:latin typeface="+mj-lt"/>
              </a:rPr>
              <a:t>- 1)/</a:t>
            </a:r>
            <a:r>
              <a:rPr lang="de-DE" sz="2000" i="1" dirty="0">
                <a:solidFill>
                  <a:srgbClr val="000000"/>
                </a:solidFill>
                <a:latin typeface="Symbol" pitchFamily="18" charset="2"/>
              </a:rPr>
              <a:t>a</a:t>
            </a:r>
            <a:r>
              <a:rPr lang="de-DE" sz="2000" baseline="-30000" dirty="0">
                <a:solidFill>
                  <a:srgbClr val="000000"/>
                </a:solidFill>
              </a:rPr>
              <a:t>0</a:t>
            </a:r>
          </a:p>
        </p:txBody>
      </p:sp>
      <p:sp>
        <p:nvSpPr>
          <p:cNvPr id="55" name="Rectangle 6"/>
          <p:cNvSpPr>
            <a:spLocks noChangeArrowheads="1"/>
          </p:cNvSpPr>
          <p:nvPr/>
        </p:nvSpPr>
        <p:spPr bwMode="auto">
          <a:xfrm>
            <a:off x="4500563" y="6021388"/>
            <a:ext cx="1800225" cy="646112"/>
          </a:xfrm>
          <a:prstGeom prst="rect">
            <a:avLst/>
          </a:prstGeom>
          <a:solidFill>
            <a:srgbClr val="FFFF00"/>
          </a:solidFill>
          <a:ln w="9525">
            <a:solidFill>
              <a:schemeClr val="tx1"/>
            </a:solidFill>
            <a:miter lim="800000"/>
            <a:headEnd/>
            <a:tailEnd/>
          </a:ln>
          <a:effectLst>
            <a:outerShdw blurRad="50800" dist="38100" dir="8100000" algn="tr" rotWithShape="0">
              <a:prstClr val="black">
                <a:alpha val="40000"/>
              </a:prstClr>
            </a:outerShdw>
          </a:effectLst>
        </p:spPr>
        <p:txBody>
          <a:bodyPr>
            <a:spAutoFit/>
          </a:bodyPr>
          <a:lstStyle/>
          <a:p>
            <a:pPr algn="ctr">
              <a:spcBef>
                <a:spcPct val="20000"/>
              </a:spcBef>
              <a:defRPr/>
            </a:pPr>
            <a:r>
              <a:rPr lang="de-DE" sz="2000" i="1" dirty="0">
                <a:latin typeface="+mj-lt"/>
              </a:rPr>
              <a:t>u</a:t>
            </a:r>
            <a:r>
              <a:rPr lang="de-DE" sz="2000" baseline="-25000" dirty="0">
                <a:latin typeface="+mj-lt"/>
              </a:rPr>
              <a:t>0</a:t>
            </a:r>
            <a:r>
              <a:rPr lang="de-DE" sz="2000" baseline="30000" dirty="0">
                <a:latin typeface="+mj-lt"/>
              </a:rPr>
              <a:t>2</a:t>
            </a:r>
            <a:r>
              <a:rPr lang="de-DE" sz="2000" dirty="0">
                <a:latin typeface="+mj-lt"/>
              </a:rPr>
              <a:t> = </a:t>
            </a:r>
            <a:r>
              <a:rPr lang="de-DE" sz="2000" i="1" dirty="0">
                <a:latin typeface="Symbol" pitchFamily="18" charset="2"/>
                <a:cs typeface="Arial" pitchFamily="34" charset="0"/>
              </a:rPr>
              <a:t>g</a:t>
            </a:r>
            <a:r>
              <a:rPr lang="de-DE" sz="2000" dirty="0">
                <a:latin typeface="Symbol" pitchFamily="18" charset="2"/>
                <a:cs typeface="Arial" pitchFamily="34" charset="0"/>
              </a:rPr>
              <a:t> </a:t>
            </a:r>
            <a:r>
              <a:rPr lang="de-DE" sz="2000" i="1" dirty="0" err="1">
                <a:latin typeface="+mj-lt"/>
                <a:cs typeface="Arial" pitchFamily="34" charset="0"/>
              </a:rPr>
              <a:t>kT</a:t>
            </a:r>
            <a:r>
              <a:rPr lang="de-DE" sz="2000" dirty="0">
                <a:latin typeface="+mj-lt"/>
                <a:cs typeface="Arial" pitchFamily="34" charset="0"/>
              </a:rPr>
              <a:t> / </a:t>
            </a:r>
            <a:r>
              <a:rPr lang="de-DE" sz="2000" i="1" dirty="0">
                <a:latin typeface="+mj-lt"/>
                <a:cs typeface="Arial" pitchFamily="34" charset="0"/>
              </a:rPr>
              <a:t>m</a:t>
            </a:r>
            <a:r>
              <a:rPr lang="de-DE" sz="2000" dirty="0">
                <a:latin typeface="+mj-lt"/>
                <a:cs typeface="Arial" pitchFamily="34" charset="0"/>
              </a:rPr>
              <a:t> </a:t>
            </a:r>
            <a:r>
              <a:rPr lang="de-DE" sz="1600" i="1" dirty="0">
                <a:latin typeface="Symbol" pitchFamily="18" charset="2"/>
              </a:rPr>
              <a:t>g</a:t>
            </a:r>
            <a:r>
              <a:rPr lang="de-DE" sz="1600" i="1" dirty="0"/>
              <a:t>  </a:t>
            </a:r>
            <a:r>
              <a:rPr lang="de-DE" sz="1600" dirty="0">
                <a:latin typeface="+mj-lt"/>
              </a:rPr>
              <a:t>=</a:t>
            </a:r>
            <a:r>
              <a:rPr lang="de-DE" sz="1600" dirty="0"/>
              <a:t> </a:t>
            </a:r>
            <a:r>
              <a:rPr lang="de-DE" sz="1600" i="1" dirty="0" err="1">
                <a:latin typeface="+mj-lt"/>
              </a:rPr>
              <a:t>c</a:t>
            </a:r>
            <a:r>
              <a:rPr lang="de-DE" sz="1600" baseline="-25000" dirty="0" err="1">
                <a:latin typeface="+mj-lt"/>
              </a:rPr>
              <a:t>p</a:t>
            </a:r>
            <a:r>
              <a:rPr lang="de-DE" sz="1600" dirty="0">
                <a:latin typeface="+mj-lt"/>
              </a:rPr>
              <a:t>/</a:t>
            </a:r>
            <a:r>
              <a:rPr lang="de-DE" sz="1600" i="1" dirty="0" err="1">
                <a:latin typeface="+mj-lt"/>
              </a:rPr>
              <a:t>c</a:t>
            </a:r>
            <a:r>
              <a:rPr lang="de-DE" sz="1600" baseline="-25000" dirty="0" err="1">
                <a:latin typeface="+mj-lt"/>
              </a:rPr>
              <a:t>V</a:t>
            </a:r>
            <a:endParaRPr lang="el-GR" sz="1600" baseline="-25000" dirty="0">
              <a:latin typeface="+mj-lt"/>
            </a:endParaRPr>
          </a:p>
        </p:txBody>
      </p:sp>
      <p:sp>
        <p:nvSpPr>
          <p:cNvPr id="56" name="Text Box 3"/>
          <p:cNvSpPr txBox="1">
            <a:spLocks noChangeArrowheads="1"/>
          </p:cNvSpPr>
          <p:nvPr/>
        </p:nvSpPr>
        <p:spPr bwMode="auto">
          <a:xfrm>
            <a:off x="6686906" y="6045296"/>
            <a:ext cx="2376487" cy="400050"/>
          </a:xfrm>
          <a:prstGeom prst="rect">
            <a:avLst/>
          </a:prstGeom>
          <a:solidFill>
            <a:srgbClr val="FFFF00"/>
          </a:solidFill>
          <a:ln w="9525">
            <a:solidFill>
              <a:schemeClr val="tx1"/>
            </a:solidFill>
            <a:miter lim="800000"/>
            <a:headEnd type="none" w="sm" len="sm"/>
            <a:tailEnd type="none" w="sm" len="sm"/>
          </a:ln>
          <a:effectLst>
            <a:outerShdw blurRad="50800" dist="38100" dir="8100000" algn="tr" rotWithShape="0">
              <a:prstClr val="black">
                <a:alpha val="40000"/>
              </a:prstClr>
            </a:outerShdw>
          </a:effectLst>
        </p:spPr>
        <p:txBody>
          <a:bodyPr>
            <a:spAutoFit/>
          </a:bodyPr>
          <a:lstStyle/>
          <a:p>
            <a:pPr>
              <a:defRPr/>
            </a:pPr>
            <a:r>
              <a:rPr lang="de-DE" sz="2000" dirty="0">
                <a:latin typeface="+mj-lt"/>
              </a:rPr>
              <a:t>&lt;</a:t>
            </a:r>
            <a:r>
              <a:rPr lang="de-DE" sz="2000" i="1" dirty="0">
                <a:latin typeface="+mj-lt"/>
              </a:rPr>
              <a:t>U </a:t>
            </a:r>
            <a:r>
              <a:rPr lang="de-DE" sz="2000" baseline="40000" dirty="0">
                <a:latin typeface="+mj-lt"/>
              </a:rPr>
              <a:t>2</a:t>
            </a:r>
            <a:r>
              <a:rPr lang="de-DE" sz="2000" dirty="0">
                <a:latin typeface="+mj-lt"/>
              </a:rPr>
              <a:t>&gt; = 4 </a:t>
            </a:r>
            <a:r>
              <a:rPr lang="de-DE" sz="2000" i="1" dirty="0" err="1">
                <a:latin typeface="+mj-lt"/>
              </a:rPr>
              <a:t>kT</a:t>
            </a:r>
            <a:r>
              <a:rPr lang="de-DE" sz="2000" i="1" dirty="0">
                <a:latin typeface="+mj-lt"/>
              </a:rPr>
              <a:t> R </a:t>
            </a:r>
            <a:r>
              <a:rPr lang="de-DE" sz="2000" dirty="0" err="1">
                <a:latin typeface="Symbol" pitchFamily="18" charset="2"/>
              </a:rPr>
              <a:t>D</a:t>
            </a:r>
            <a:r>
              <a:rPr lang="de-DE" sz="2000" i="1" dirty="0" err="1">
                <a:latin typeface="Symbol" pitchFamily="18" charset="2"/>
              </a:rPr>
              <a:t>n</a:t>
            </a:r>
            <a:endParaRPr lang="en-GB" sz="2000" i="1" dirty="0"/>
          </a:p>
        </p:txBody>
      </p:sp>
      <p:graphicFrame>
        <p:nvGraphicFramePr>
          <p:cNvPr id="63505" name="Object 5"/>
          <p:cNvGraphicFramePr>
            <a:graphicFrameLocks noChangeAspect="1"/>
          </p:cNvGraphicFramePr>
          <p:nvPr>
            <p:extLst>
              <p:ext uri="{D42A27DB-BD31-4B8C-83A1-F6EECF244321}">
                <p14:modId xmlns:p14="http://schemas.microsoft.com/office/powerpoint/2010/main" val="3046095205"/>
              </p:ext>
            </p:extLst>
          </p:nvPr>
        </p:nvGraphicFramePr>
        <p:xfrm>
          <a:off x="3778250" y="159595"/>
          <a:ext cx="2881313" cy="862013"/>
        </p:xfrm>
        <a:graphic>
          <a:graphicData uri="http://schemas.openxmlformats.org/presentationml/2006/ole">
            <mc:AlternateContent xmlns:mc="http://schemas.openxmlformats.org/markup-compatibility/2006">
              <mc:Choice xmlns:v="urn:schemas-microsoft-com:vml" Requires="v">
                <p:oleObj name="Formel" r:id="rId8" imgW="1701800" imgH="508000" progId="Equation.3">
                  <p:embed/>
                </p:oleObj>
              </mc:Choice>
              <mc:Fallback>
                <p:oleObj name="Formel" r:id="rId8" imgW="1701800" imgH="508000" progId="Equation.3">
                  <p:embed/>
                  <p:pic>
                    <p:nvPicPr>
                      <p:cNvPr id="6350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8250" y="159595"/>
                        <a:ext cx="2881313" cy="862013"/>
                      </a:xfrm>
                      <a:prstGeom prst="rect">
                        <a:avLst/>
                      </a:prstGeom>
                      <a:solidFill>
                        <a:srgbClr val="FFFF00"/>
                      </a:solidFill>
                      <a:ln w="9525">
                        <a:solidFill>
                          <a:schemeClr val="tx1"/>
                        </a:solidFill>
                        <a:miter lim="800000"/>
                        <a:headEnd/>
                        <a:tailEnd/>
                      </a:ln>
                    </p:spPr>
                  </p:pic>
                </p:oleObj>
              </mc:Fallback>
            </mc:AlternateContent>
          </a:graphicData>
        </a:graphic>
      </p:graphicFrame>
      <p:sp>
        <p:nvSpPr>
          <p:cNvPr id="2" name="PoljeZBesedilom 1"/>
          <p:cNvSpPr txBox="1"/>
          <p:nvPr/>
        </p:nvSpPr>
        <p:spPr>
          <a:xfrm>
            <a:off x="211724" y="101980"/>
            <a:ext cx="3280155" cy="1384995"/>
          </a:xfrm>
          <a:prstGeom prst="rect">
            <a:avLst/>
          </a:prstGeom>
          <a:noFill/>
        </p:spPr>
        <p:txBody>
          <a:bodyPr wrap="square" rtlCol="0">
            <a:spAutoFit/>
          </a:bodyPr>
          <a:lstStyle/>
          <a:p>
            <a:r>
              <a:rPr lang="sl-SI" i="1" dirty="0">
                <a:solidFill>
                  <a:schemeClr val="bg1">
                    <a:lumMod val="65000"/>
                  </a:schemeClr>
                </a:solidFill>
              </a:rPr>
              <a:t>k</a:t>
            </a:r>
            <a:r>
              <a:rPr lang="sl-SI" dirty="0">
                <a:solidFill>
                  <a:schemeClr val="bg1">
                    <a:lumMod val="65000"/>
                  </a:schemeClr>
                </a:solidFill>
              </a:rPr>
              <a:t> – Planckova konstanta</a:t>
            </a:r>
          </a:p>
          <a:p>
            <a:r>
              <a:rPr lang="sl-SI" i="1" dirty="0">
                <a:solidFill>
                  <a:schemeClr val="bg1">
                    <a:lumMod val="65000"/>
                  </a:schemeClr>
                </a:solidFill>
              </a:rPr>
              <a:t>h</a:t>
            </a:r>
            <a:r>
              <a:rPr lang="sl-SI" dirty="0">
                <a:solidFill>
                  <a:schemeClr val="bg1">
                    <a:lumMod val="65000"/>
                  </a:schemeClr>
                </a:solidFill>
              </a:rPr>
              <a:t> – Boltzmannova konstanta</a:t>
            </a:r>
          </a:p>
          <a:p>
            <a:r>
              <a:rPr lang="sl-SI" dirty="0">
                <a:solidFill>
                  <a:schemeClr val="bg1">
                    <a:lumMod val="65000"/>
                  </a:schemeClr>
                </a:solidFill>
                <a:latin typeface="Symbol" panose="05050102010706020507" pitchFamily="18" charset="2"/>
              </a:rPr>
              <a:t>e</a:t>
            </a:r>
            <a:r>
              <a:rPr lang="sl-SI" dirty="0">
                <a:solidFill>
                  <a:schemeClr val="bg1">
                    <a:lumMod val="65000"/>
                  </a:schemeClr>
                </a:solidFill>
              </a:rPr>
              <a:t> </a:t>
            </a:r>
            <a:r>
              <a:rPr lang="en-US" dirty="0">
                <a:solidFill>
                  <a:schemeClr val="bg1">
                    <a:lumMod val="65000"/>
                  </a:schemeClr>
                </a:solidFill>
              </a:rPr>
              <a:t>– </a:t>
            </a:r>
            <a:r>
              <a:rPr lang="en-US" dirty="0" err="1">
                <a:solidFill>
                  <a:schemeClr val="bg1">
                    <a:lumMod val="65000"/>
                  </a:schemeClr>
                </a:solidFill>
              </a:rPr>
              <a:t>dielektrična</a:t>
            </a:r>
            <a:r>
              <a:rPr lang="en-US" dirty="0">
                <a:solidFill>
                  <a:schemeClr val="bg1">
                    <a:lumMod val="65000"/>
                  </a:schemeClr>
                </a:solidFill>
              </a:rPr>
              <a:t> </a:t>
            </a:r>
            <a:r>
              <a:rPr lang="en-US" dirty="0" err="1">
                <a:solidFill>
                  <a:schemeClr val="bg1">
                    <a:lumMod val="65000"/>
                  </a:schemeClr>
                </a:solidFill>
              </a:rPr>
              <a:t>konstanta</a:t>
            </a:r>
            <a:endParaRPr lang="en-US" dirty="0">
              <a:solidFill>
                <a:schemeClr val="bg1">
                  <a:lumMod val="65000"/>
                </a:schemeClr>
              </a:solidFill>
            </a:endParaRPr>
          </a:p>
          <a:p>
            <a:r>
              <a:rPr lang="en-US" dirty="0">
                <a:solidFill>
                  <a:schemeClr val="bg1">
                    <a:lumMod val="65000"/>
                  </a:schemeClr>
                </a:solidFill>
                <a:latin typeface="Symbol" panose="05050102010706020507" pitchFamily="18" charset="2"/>
              </a:rPr>
              <a:t>a</a:t>
            </a:r>
            <a:r>
              <a:rPr lang="en-US" dirty="0">
                <a:solidFill>
                  <a:schemeClr val="bg1">
                    <a:lumMod val="65000"/>
                  </a:schemeClr>
                </a:solidFill>
              </a:rPr>
              <a:t> - static electric dipole polarizability of the gas particles</a:t>
            </a:r>
          </a:p>
          <a:p>
            <a:endParaRPr lang="sl-SI" dirty="0"/>
          </a:p>
        </p:txBody>
      </p:sp>
    </p:spTree>
    <p:extLst>
      <p:ext uri="{BB962C8B-B14F-4D97-AF65-F5344CB8AC3E}">
        <p14:creationId xmlns:p14="http://schemas.microsoft.com/office/powerpoint/2010/main" val="154367788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Slika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700808"/>
            <a:ext cx="4104456" cy="33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avokotnik 1"/>
          <p:cNvSpPr/>
          <p:nvPr/>
        </p:nvSpPr>
        <p:spPr>
          <a:xfrm>
            <a:off x="899592" y="4869160"/>
            <a:ext cx="7560840" cy="1477328"/>
          </a:xfrm>
          <a:prstGeom prst="rect">
            <a:avLst/>
          </a:prstGeom>
        </p:spPr>
        <p:txBody>
          <a:bodyPr wrap="square">
            <a:spAutoFit/>
          </a:bodyPr>
          <a:lstStyle/>
          <a:p>
            <a:endParaRPr lang="sl-SI" dirty="0">
              <a:ea typeface="Times New Roman" panose="02020603050405020304" pitchFamily="18" charset="0"/>
            </a:endParaRPr>
          </a:p>
          <a:p>
            <a:r>
              <a:rPr lang="sl-SI" dirty="0">
                <a:ea typeface="Times New Roman" panose="02020603050405020304" pitchFamily="18" charset="0"/>
              </a:rPr>
              <a:t>AGT = akustična plinska </a:t>
            </a:r>
            <a:r>
              <a:rPr lang="sl-SI" dirty="0" err="1">
                <a:ea typeface="Times New Roman" panose="02020603050405020304" pitchFamily="18" charset="0"/>
              </a:rPr>
              <a:t>termometrija</a:t>
            </a:r>
            <a:r>
              <a:rPr lang="sl-SI" dirty="0">
                <a:ea typeface="Times New Roman" panose="02020603050405020304" pitchFamily="18" charset="0"/>
              </a:rPr>
              <a:t> ,  DCGT = plinska </a:t>
            </a:r>
            <a:r>
              <a:rPr lang="sl-SI" dirty="0" err="1">
                <a:ea typeface="Times New Roman" panose="02020603050405020304" pitchFamily="18" charset="0"/>
              </a:rPr>
              <a:t>termometrija</a:t>
            </a:r>
            <a:r>
              <a:rPr lang="sl-SI" dirty="0">
                <a:ea typeface="Times New Roman" panose="02020603050405020304" pitchFamily="18" charset="0"/>
              </a:rPr>
              <a:t> z dielektrično konstanto, JNT = </a:t>
            </a:r>
            <a:r>
              <a:rPr lang="sl-SI" dirty="0" err="1">
                <a:ea typeface="Times New Roman" panose="02020603050405020304" pitchFamily="18" charset="0"/>
              </a:rPr>
              <a:t>termometrija</a:t>
            </a:r>
            <a:r>
              <a:rPr lang="sl-SI" dirty="0">
                <a:ea typeface="Times New Roman" panose="02020603050405020304" pitchFamily="18" charset="0"/>
              </a:rPr>
              <a:t> z Johnsonovim šumom. </a:t>
            </a:r>
          </a:p>
          <a:p>
            <a:endParaRPr lang="sl-SI" dirty="0">
              <a:ea typeface="Times New Roman" panose="02020603050405020304" pitchFamily="18" charset="0"/>
            </a:endParaRPr>
          </a:p>
          <a:p>
            <a:r>
              <a:rPr lang="sl-SI" dirty="0">
                <a:ea typeface="Times New Roman" panose="02020603050405020304" pitchFamily="18" charset="0"/>
              </a:rPr>
              <a:t>Z rdečo je označena končna CODATA 2017 vrednost Boltzmannove konstante </a:t>
            </a:r>
            <a:endParaRPr lang="sl-SI" dirty="0"/>
          </a:p>
        </p:txBody>
      </p:sp>
      <p:sp>
        <p:nvSpPr>
          <p:cNvPr id="3" name="Pravokotnik 2"/>
          <p:cNvSpPr/>
          <p:nvPr/>
        </p:nvSpPr>
        <p:spPr>
          <a:xfrm>
            <a:off x="899592" y="822643"/>
            <a:ext cx="7704856" cy="954107"/>
          </a:xfrm>
          <a:prstGeom prst="rect">
            <a:avLst/>
          </a:prstGeom>
        </p:spPr>
        <p:txBody>
          <a:bodyPr wrap="square">
            <a:spAutoFit/>
          </a:bodyPr>
          <a:lstStyle/>
          <a:p>
            <a:pPr algn="ctr"/>
            <a:r>
              <a:rPr lang="sl-SI" sz="2800" b="1" dirty="0">
                <a:latin typeface="+mj-lt"/>
                <a:ea typeface="Times New Roman" panose="02020603050405020304" pitchFamily="18" charset="0"/>
              </a:rPr>
              <a:t>Določanje Boltzmannove konstante v različnih študijah </a:t>
            </a:r>
          </a:p>
        </p:txBody>
      </p:sp>
      <p:sp>
        <p:nvSpPr>
          <p:cNvPr id="5" name="PoljeZBesedilom 4"/>
          <p:cNvSpPr txBox="1"/>
          <p:nvPr/>
        </p:nvSpPr>
        <p:spPr>
          <a:xfrm>
            <a:off x="8244408" y="-99392"/>
            <a:ext cx="833883" cy="1446550"/>
          </a:xfrm>
          <a:prstGeom prst="rect">
            <a:avLst/>
          </a:prstGeom>
          <a:noFill/>
        </p:spPr>
        <p:txBody>
          <a:bodyPr wrap="none" rtlCol="0">
            <a:spAutoFit/>
          </a:bodyPr>
          <a:lstStyle/>
          <a:p>
            <a:r>
              <a:rPr lang="sl-SI" sz="8800" dirty="0">
                <a:solidFill>
                  <a:schemeClr val="accent6">
                    <a:lumMod val="75000"/>
                  </a:schemeClr>
                </a:solidFill>
              </a:rPr>
              <a:t>K</a:t>
            </a:r>
          </a:p>
        </p:txBody>
      </p:sp>
      <p:pic>
        <p:nvPicPr>
          <p:cNvPr id="6"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709453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724128" y="1303318"/>
            <a:ext cx="3558073" cy="4744097"/>
          </a:xfrm>
          <a:prstGeom prst="rect">
            <a:avLst/>
          </a:prstGeom>
        </p:spPr>
      </p:pic>
      <p:graphicFrame>
        <p:nvGraphicFramePr>
          <p:cNvPr id="11" name="Tabela 10"/>
          <p:cNvGraphicFramePr>
            <a:graphicFrameLocks noGrp="1"/>
          </p:cNvGraphicFramePr>
          <p:nvPr>
            <p:extLst>
              <p:ext uri="{D42A27DB-BD31-4B8C-83A1-F6EECF244321}">
                <p14:modId xmlns:p14="http://schemas.microsoft.com/office/powerpoint/2010/main" val="3896853844"/>
              </p:ext>
            </p:extLst>
          </p:nvPr>
        </p:nvGraphicFramePr>
        <p:xfrm>
          <a:off x="251520" y="1404714"/>
          <a:ext cx="5590509" cy="4541306"/>
        </p:xfrm>
        <a:graphic>
          <a:graphicData uri="http://schemas.openxmlformats.org/drawingml/2006/table">
            <a:tbl>
              <a:tblPr firstRow="1" bandRow="1">
                <a:tableStyleId>{93296810-A885-4BE3-A3E7-6D5BEEA58F35}</a:tableStyleId>
              </a:tblPr>
              <a:tblGrid>
                <a:gridCol w="1152128">
                  <a:extLst>
                    <a:ext uri="{9D8B030D-6E8A-4147-A177-3AD203B41FA5}">
                      <a16:colId xmlns:a16="http://schemas.microsoft.com/office/drawing/2014/main" val="20000"/>
                    </a:ext>
                  </a:extLst>
                </a:gridCol>
                <a:gridCol w="1696665">
                  <a:extLst>
                    <a:ext uri="{9D8B030D-6E8A-4147-A177-3AD203B41FA5}">
                      <a16:colId xmlns:a16="http://schemas.microsoft.com/office/drawing/2014/main" val="20003"/>
                    </a:ext>
                  </a:extLst>
                </a:gridCol>
                <a:gridCol w="2741716">
                  <a:extLst>
                    <a:ext uri="{9D8B030D-6E8A-4147-A177-3AD203B41FA5}">
                      <a16:colId xmlns:a16="http://schemas.microsoft.com/office/drawing/2014/main" val="20004"/>
                    </a:ext>
                  </a:extLst>
                </a:gridCol>
              </a:tblGrid>
              <a:tr h="518106">
                <a:tc>
                  <a:txBody>
                    <a:bodyPr/>
                    <a:lstStyle/>
                    <a:p>
                      <a:pPr algn="ctr"/>
                      <a:r>
                        <a:rPr lang="sl-SI" sz="1400" dirty="0"/>
                        <a:t>Lestvica </a:t>
                      </a:r>
                      <a:endParaRPr lang="sl-SI" sz="1400" dirty="0">
                        <a:latin typeface="Cambria" panose="02040503050406030204" pitchFamily="18" charset="0"/>
                      </a:endParaRPr>
                    </a:p>
                  </a:txBody>
                  <a:tcPr marL="91434" marR="91434" marT="45700" marB="45700"/>
                </a:tc>
                <a:tc>
                  <a:txBody>
                    <a:bodyPr/>
                    <a:lstStyle/>
                    <a:p>
                      <a:pPr algn="ctr"/>
                      <a:r>
                        <a:rPr lang="sl-SI" sz="1400" dirty="0"/>
                        <a:t>Značilnost</a:t>
                      </a:r>
                      <a:endParaRPr lang="sl-SI" sz="1400" dirty="0">
                        <a:latin typeface="Cambria" panose="02040503050406030204" pitchFamily="18" charset="0"/>
                      </a:endParaRPr>
                    </a:p>
                  </a:txBody>
                  <a:tcPr marL="91434" marR="91434" marT="45700" marB="45700"/>
                </a:tc>
                <a:tc>
                  <a:txBody>
                    <a:bodyPr/>
                    <a:lstStyle/>
                    <a:p>
                      <a:pPr algn="ctr"/>
                      <a:r>
                        <a:rPr lang="sl-SI" sz="1400" dirty="0"/>
                        <a:t>Primeri </a:t>
                      </a:r>
                      <a:endParaRPr lang="sl-SI" sz="1400" dirty="0">
                        <a:latin typeface="Cambria" panose="02040503050406030204" pitchFamily="18" charset="0"/>
                      </a:endParaRPr>
                    </a:p>
                  </a:txBody>
                  <a:tcPr marL="91434" marR="91434" marT="45700" marB="45700"/>
                </a:tc>
                <a:extLst>
                  <a:ext uri="{0D108BD9-81ED-4DB2-BD59-A6C34878D82A}">
                    <a16:rowId xmlns:a16="http://schemas.microsoft.com/office/drawing/2014/main" val="10000"/>
                  </a:ext>
                </a:extLst>
              </a:tr>
              <a:tr h="822896">
                <a:tc>
                  <a:txBody>
                    <a:bodyPr/>
                    <a:lstStyle/>
                    <a:p>
                      <a:pPr algn="ctr"/>
                      <a:endParaRPr lang="sl-SI" sz="1400" kern="1200" dirty="0"/>
                    </a:p>
                    <a:p>
                      <a:pPr algn="ctr"/>
                      <a:r>
                        <a:rPr lang="sl-SI" sz="1400" kern="1200" dirty="0"/>
                        <a:t>Nominalna</a:t>
                      </a:r>
                    </a:p>
                    <a:p>
                      <a:pPr algn="ctr"/>
                      <a:r>
                        <a:rPr lang="sl-SI" sz="1400" kern="1200" dirty="0"/>
                        <a:t> </a:t>
                      </a:r>
                      <a:endParaRPr lang="sl-SI" sz="1400" b="1" kern="1200" dirty="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a:p>
                    <a:p>
                      <a:r>
                        <a:rPr lang="sl-SI" sz="1400" kern="1200" dirty="0"/>
                        <a:t>Le poimenovanje</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r>
                        <a:rPr lang="sl-SI" sz="1200" dirty="0"/>
                        <a:t>Barve (rdeča,</a:t>
                      </a:r>
                      <a:r>
                        <a:rPr lang="sl-SI" sz="1200" baseline="0" dirty="0"/>
                        <a:t> bela, zelena), </a:t>
                      </a:r>
                      <a:r>
                        <a:rPr lang="sl-SI" sz="1200" baseline="0" dirty="0" err="1"/>
                        <a:t>Pantone</a:t>
                      </a:r>
                      <a:r>
                        <a:rPr lang="sl-SI" sz="1200" baseline="0" dirty="0"/>
                        <a:t> barvna lestvica, DNK baze, imena kemijskih elementov, logična stanja, spol,  vera, poštna številka, politična stranka, jezik, tip prsti, tip filma</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1"/>
                  </a:ext>
                </a:extLst>
              </a:tr>
              <a:tr h="1005769">
                <a:tc>
                  <a:txBody>
                    <a:bodyPr/>
                    <a:lstStyle/>
                    <a:p>
                      <a:pPr algn="ctr"/>
                      <a:endParaRPr lang="sl-SI" sz="1400" kern="1200" dirty="0"/>
                    </a:p>
                    <a:p>
                      <a:pPr algn="ctr"/>
                      <a:r>
                        <a:rPr lang="sl-SI" sz="1400" kern="1200" dirty="0" err="1"/>
                        <a:t>Ordinalna</a:t>
                      </a:r>
                      <a:endParaRPr lang="sl-SI" sz="1400" b="1" kern="1200" dirty="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a:p>
                    <a:p>
                      <a:r>
                        <a:rPr lang="sl-SI" sz="1400" kern="1200" dirty="0"/>
                        <a:t>Urejeno</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Trdnost po </a:t>
                      </a:r>
                      <a:r>
                        <a:rPr lang="sl-SI" sz="1200" dirty="0" err="1"/>
                        <a:t>Moh</a:t>
                      </a:r>
                      <a:r>
                        <a:rPr lang="sl-SI" sz="1200" dirty="0"/>
                        <a:t>, temperaturna lestvica </a:t>
                      </a:r>
                      <a:r>
                        <a:rPr lang="sl-SI" sz="1200" baseline="0" dirty="0"/>
                        <a:t>ITS 90, </a:t>
                      </a:r>
                      <a:r>
                        <a:rPr lang="sl-SI" sz="1200" dirty="0"/>
                        <a:t>trdnost</a:t>
                      </a:r>
                      <a:r>
                        <a:rPr lang="sl-SI" sz="1200" baseline="0" dirty="0"/>
                        <a:t> po </a:t>
                      </a:r>
                      <a:r>
                        <a:rPr lang="sl-SI" sz="1200" baseline="0" dirty="0" err="1"/>
                        <a:t>Rockwell</a:t>
                      </a:r>
                      <a:r>
                        <a:rPr lang="sl-SI" sz="1200" baseline="0" dirty="0"/>
                        <a:t>, Beaufort lestvica za veter, oktansko število, ARRS </a:t>
                      </a:r>
                      <a:r>
                        <a:rPr lang="sl-SI" sz="1200" baseline="0" dirty="0" err="1"/>
                        <a:t>rangiranje</a:t>
                      </a:r>
                      <a:r>
                        <a:rPr lang="sl-SI" sz="1200" baseline="0" dirty="0"/>
                        <a:t> programskih skupin, vojaški čin, </a:t>
                      </a:r>
                      <a:r>
                        <a:rPr lang="sl-SI" sz="1200" baseline="0" dirty="0" err="1"/>
                        <a:t>Tripadviser</a:t>
                      </a:r>
                      <a:r>
                        <a:rPr lang="sl-SI" sz="1200" baseline="0" dirty="0"/>
                        <a:t> ocena, tip baterije (AA, C), stopnja opeklin, izobrazba, sreča</a:t>
                      </a:r>
                      <a:endParaRPr lang="sl-SI" sz="1200" b="1" dirty="0">
                        <a:latin typeface="Cambria" panose="02040503050406030204" pitchFamily="18" charset="0"/>
                      </a:endParaRPr>
                    </a:p>
                  </a:txBody>
                  <a:tcPr marL="91434" marR="91434" marT="45700" marB="45700"/>
                </a:tc>
                <a:extLst>
                  <a:ext uri="{0D108BD9-81ED-4DB2-BD59-A6C34878D82A}">
                    <a16:rowId xmlns:a16="http://schemas.microsoft.com/office/drawing/2014/main" val="10002"/>
                  </a:ext>
                </a:extLst>
              </a:tr>
              <a:tr h="822896">
                <a:tc>
                  <a:txBody>
                    <a:bodyPr/>
                    <a:lstStyle/>
                    <a:p>
                      <a:pPr algn="ctr"/>
                      <a:endParaRPr lang="sl-SI" sz="1400" kern="1200" dirty="0"/>
                    </a:p>
                    <a:p>
                      <a:pPr algn="ctr"/>
                      <a:r>
                        <a:rPr lang="sl-SI" sz="1400" kern="1200" dirty="0"/>
                        <a:t>Intervalna </a:t>
                      </a:r>
                      <a:endParaRPr lang="sl-SI" sz="1400" b="1" kern="1200" dirty="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a:p>
                    <a:p>
                      <a:r>
                        <a:rPr lang="sl-SI" sz="1400" kern="1200" dirty="0"/>
                        <a:t>Smiselna razdalja</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r>
                        <a:rPr lang="sl-SI" sz="1200" dirty="0"/>
                        <a:t>Datum, ura,</a:t>
                      </a:r>
                      <a:r>
                        <a:rPr lang="sl-SI" sz="1200" baseline="0" dirty="0"/>
                        <a:t> leto, Celzijeva temperaturna lestvica, Richterjeva lestvica, zemljepisna širina in dolžina, 4 mA do 20 mA tokovna zanka, fazni kot, koledar</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3"/>
                  </a:ext>
                </a:extLst>
              </a:tr>
              <a:tr h="822896">
                <a:tc>
                  <a:txBody>
                    <a:bodyPr/>
                    <a:lstStyle/>
                    <a:p>
                      <a:pPr algn="ctr"/>
                      <a:endParaRPr lang="sl-SI" sz="1400" kern="1200" dirty="0"/>
                    </a:p>
                    <a:p>
                      <a:pPr algn="ctr"/>
                      <a:r>
                        <a:rPr lang="sl-SI" sz="1400" kern="1200" dirty="0"/>
                        <a:t>Racionalna </a:t>
                      </a:r>
                      <a:endParaRPr lang="sl-SI" sz="1400" b="1" kern="1200" dirty="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a:p>
                    <a:p>
                      <a:r>
                        <a:rPr lang="sl-SI" sz="1400" kern="1200" dirty="0"/>
                        <a:t>Ima absolutno ničlo</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r>
                        <a:rPr lang="sl-SI" sz="1200" dirty="0"/>
                        <a:t>Vse SI lestvice</a:t>
                      </a:r>
                      <a:r>
                        <a:rPr lang="sl-SI" sz="1200" baseline="0" dirty="0"/>
                        <a:t> (dolžina, masa, frekvenca, </a:t>
                      </a:r>
                      <a:r>
                        <a:rPr lang="sl-SI" sz="1200" baseline="0" dirty="0" err="1"/>
                        <a:t>termodinamska</a:t>
                      </a:r>
                      <a:r>
                        <a:rPr lang="sl-SI" sz="1200" baseline="0" dirty="0"/>
                        <a:t> temperatura, napetost, tok, moč, upornost, kapacitivnost, induktivnost), višina osebe, koncentracija mamil</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4"/>
                  </a:ext>
                </a:extLst>
              </a:tr>
            </a:tbl>
          </a:graphicData>
        </a:graphic>
      </p:graphicFrame>
      <p:sp>
        <p:nvSpPr>
          <p:cNvPr id="12" name="Naslov 1"/>
          <p:cNvSpPr txBox="1">
            <a:spLocks/>
          </p:cNvSpPr>
          <p:nvPr/>
        </p:nvSpPr>
        <p:spPr bwMode="auto">
          <a:xfrm>
            <a:off x="107504" y="476672"/>
            <a:ext cx="8229600" cy="1143000"/>
          </a:xfrm>
          <a:prstGeom prst="rect">
            <a:avLst/>
          </a:prstGeom>
          <a:noFill/>
          <a:ln w="9525">
            <a:noFill/>
            <a:miter lim="800000"/>
            <a:headEnd/>
            <a:tailEnd/>
          </a:ln>
        </p:spPr>
        <p:txBody>
          <a:bodyPr anchor="ctr"/>
          <a:lstStyle>
            <a:lvl1pPr algn="l" rtl="0" eaLnBrk="0" fontAlgn="base" hangingPunct="0">
              <a:spcBef>
                <a:spcPct val="0"/>
              </a:spcBef>
              <a:spcAft>
                <a:spcPct val="0"/>
              </a:spcAft>
              <a:defRPr sz="3200" b="1" kern="1200">
                <a:solidFill>
                  <a:schemeClr val="bg1"/>
                </a:solidFill>
                <a:latin typeface="Cambria" pitchFamily="18" charset="0"/>
                <a:ea typeface="+mj-ea"/>
                <a:cs typeface="+mj-cs"/>
              </a:defRPr>
            </a:lvl1pPr>
            <a:lvl2pPr algn="ctr" rtl="0" eaLnBrk="0" fontAlgn="base" hangingPunct="0">
              <a:spcBef>
                <a:spcPct val="0"/>
              </a:spcBef>
              <a:spcAft>
                <a:spcPct val="0"/>
              </a:spcAft>
              <a:defRPr sz="4400" b="1">
                <a:solidFill>
                  <a:schemeClr val="tx1"/>
                </a:solidFill>
                <a:latin typeface="Cambria" pitchFamily="18" charset="0"/>
              </a:defRPr>
            </a:lvl2pPr>
            <a:lvl3pPr algn="ctr" rtl="0" eaLnBrk="0" fontAlgn="base" hangingPunct="0">
              <a:spcBef>
                <a:spcPct val="0"/>
              </a:spcBef>
              <a:spcAft>
                <a:spcPct val="0"/>
              </a:spcAft>
              <a:defRPr sz="4400" b="1">
                <a:solidFill>
                  <a:schemeClr val="tx1"/>
                </a:solidFill>
                <a:latin typeface="Cambria" pitchFamily="18" charset="0"/>
              </a:defRPr>
            </a:lvl3pPr>
            <a:lvl4pPr algn="ctr" rtl="0" eaLnBrk="0" fontAlgn="base" hangingPunct="0">
              <a:spcBef>
                <a:spcPct val="0"/>
              </a:spcBef>
              <a:spcAft>
                <a:spcPct val="0"/>
              </a:spcAft>
              <a:defRPr sz="4400" b="1">
                <a:solidFill>
                  <a:schemeClr val="tx1"/>
                </a:solidFill>
                <a:latin typeface="Cambria" pitchFamily="18" charset="0"/>
              </a:defRPr>
            </a:lvl4pPr>
            <a:lvl5pPr algn="ctr" rtl="0" eaLnBrk="0" fontAlgn="base" hangingPunct="0">
              <a:spcBef>
                <a:spcPct val="0"/>
              </a:spcBef>
              <a:spcAft>
                <a:spcPct val="0"/>
              </a:spcAft>
              <a:defRPr sz="4400" b="1">
                <a:solidFill>
                  <a:schemeClr val="tx1"/>
                </a:solidFill>
                <a:latin typeface="Cambria" pitchFamily="18"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pPr>
              <a:defRPr/>
            </a:pPr>
            <a:r>
              <a:rPr lang="sl-SI" altLang="sl-SI" sz="3600" dirty="0">
                <a:solidFill>
                  <a:schemeClr val="tx1"/>
                </a:solidFill>
                <a:ea typeface="+mn-ea"/>
                <a:cs typeface="+mn-cs"/>
              </a:rPr>
              <a:t>Tipi lestvic</a:t>
            </a:r>
            <a:endParaRPr lang="sl-SI" sz="3600" dirty="0">
              <a:solidFill>
                <a:schemeClr val="tx1"/>
              </a:solidFill>
              <a:ea typeface="+mn-ea"/>
              <a:cs typeface="+mn-cs"/>
            </a:endParaRPr>
          </a:p>
        </p:txBody>
      </p:sp>
      <p:sp>
        <p:nvSpPr>
          <p:cNvPr id="23594" name="PoljeZBesedilom 13"/>
          <p:cNvSpPr txBox="1">
            <a:spLocks noChangeArrowheads="1"/>
          </p:cNvSpPr>
          <p:nvPr/>
        </p:nvSpPr>
        <p:spPr bwMode="auto">
          <a:xfrm>
            <a:off x="311579" y="5949280"/>
            <a:ext cx="777488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100" dirty="0">
                <a:latin typeface="Cambria" pitchFamily="18" charset="0"/>
              </a:rPr>
              <a:t>Vir: </a:t>
            </a:r>
            <a:r>
              <a:rPr lang="en-US" altLang="sl-SI" sz="1100" dirty="0">
                <a:latin typeface="Cambria" pitchFamily="18" charset="0"/>
              </a:rPr>
              <a:t>Rod White</a:t>
            </a:r>
            <a:r>
              <a:rPr lang="sl-SI" altLang="sl-SI" sz="1100" dirty="0">
                <a:latin typeface="Cambria" pitchFamily="18" charset="0"/>
              </a:rPr>
              <a:t>, </a:t>
            </a:r>
            <a:r>
              <a:rPr lang="en-US" altLang="sl-SI" sz="1100" dirty="0">
                <a:latin typeface="Cambria" pitchFamily="18" charset="0"/>
              </a:rPr>
              <a:t>Measurement Standards Laboratory</a:t>
            </a:r>
            <a:r>
              <a:rPr lang="sl-SI" altLang="sl-SI" sz="1100" dirty="0">
                <a:latin typeface="Cambria" pitchFamily="18" charset="0"/>
              </a:rPr>
              <a:t>, </a:t>
            </a:r>
            <a:r>
              <a:rPr lang="en-US" altLang="sl-SI" sz="1100" dirty="0">
                <a:latin typeface="Cambria" pitchFamily="18" charset="0"/>
              </a:rPr>
              <a:t>New Zealand</a:t>
            </a:r>
            <a:r>
              <a:rPr lang="sl-SI" altLang="sl-SI" sz="1100" dirty="0">
                <a:latin typeface="Cambria" pitchFamily="18" charset="0"/>
              </a:rPr>
              <a:t>, </a:t>
            </a:r>
            <a:r>
              <a:rPr lang="en-US" altLang="sl-SI" sz="1100" dirty="0">
                <a:latin typeface="Cambria" pitchFamily="18" charset="0"/>
              </a:rPr>
              <a:t>Observations on the nature of measurement</a:t>
            </a:r>
            <a:r>
              <a:rPr lang="sl-SI" altLang="sl-SI" sz="1100" dirty="0">
                <a:latin typeface="Cambria" pitchFamily="18" charset="0"/>
              </a:rPr>
              <a:t>, </a:t>
            </a:r>
            <a:r>
              <a:rPr lang="sl-SI" altLang="sl-SI" sz="1100" dirty="0" err="1">
                <a:latin typeface="Cambria" pitchFamily="18" charset="0"/>
              </a:rPr>
              <a:t>Funchal</a:t>
            </a:r>
            <a:r>
              <a:rPr lang="sl-SI" altLang="sl-SI" sz="1100" dirty="0">
                <a:latin typeface="Cambria" pitchFamily="18" charset="0"/>
              </a:rPr>
              <a:t> 2013 </a:t>
            </a:r>
          </a:p>
          <a:p>
            <a:pPr eaLnBrk="1" hangingPunct="1">
              <a:spcBef>
                <a:spcPct val="0"/>
              </a:spcBef>
              <a:buFontTx/>
              <a:buNone/>
            </a:pPr>
            <a:r>
              <a:rPr lang="sl-SI" altLang="sl-SI" sz="1100" dirty="0">
                <a:latin typeface="Cambria" pitchFamily="18" charset="0"/>
              </a:rPr>
              <a:t>in Mark Wilson, UC Berkeley</a:t>
            </a:r>
          </a:p>
          <a:p>
            <a:pPr eaLnBrk="1" hangingPunct="1">
              <a:spcBef>
                <a:spcPct val="0"/>
              </a:spcBef>
              <a:buFontTx/>
              <a:buNone/>
            </a:pPr>
            <a:endParaRPr lang="sl-SI" altLang="sl-SI" sz="1100" dirty="0">
              <a:latin typeface="Cambria" pitchFamily="18" charset="0"/>
            </a:endParaRPr>
          </a:p>
          <a:p>
            <a:pPr eaLnBrk="1" hangingPunct="1">
              <a:spcBef>
                <a:spcPct val="0"/>
              </a:spcBef>
              <a:buFontTx/>
              <a:buNone/>
            </a:pPr>
            <a:r>
              <a:rPr lang="sl-SI" altLang="sl-SI" sz="1100" dirty="0">
                <a:latin typeface="Cambria" pitchFamily="18" charset="0"/>
              </a:rPr>
              <a:t>Ratio = </a:t>
            </a:r>
            <a:r>
              <a:rPr lang="sl-SI" altLang="sl-SI" sz="1100" dirty="0" err="1">
                <a:latin typeface="Cambria" pitchFamily="18" charset="0"/>
              </a:rPr>
              <a:t>Ralationship</a:t>
            </a:r>
            <a:r>
              <a:rPr lang="sl-SI" altLang="sl-SI" sz="1100" dirty="0">
                <a:latin typeface="Cambria" pitchFamily="18" charset="0"/>
              </a:rPr>
              <a:t> To </a:t>
            </a:r>
            <a:r>
              <a:rPr lang="sl-SI" altLang="sl-SI" sz="1100" dirty="0" err="1">
                <a:latin typeface="Cambria" pitchFamily="18" charset="0"/>
              </a:rPr>
              <a:t>Zero</a:t>
            </a:r>
            <a:br>
              <a:rPr lang="en-US" altLang="sl-SI" sz="1100" dirty="0">
                <a:latin typeface="Cambria" pitchFamily="18" charset="0"/>
              </a:rPr>
            </a:br>
            <a:br>
              <a:rPr lang="en-US" altLang="sl-SI" sz="1100" dirty="0">
                <a:latin typeface="Cambria" pitchFamily="18" charset="0"/>
              </a:rPr>
            </a:br>
            <a:endParaRPr lang="sl-SI" altLang="sl-SI" sz="1100" dirty="0">
              <a:latin typeface="Cambria" pitchFamily="18" charset="0"/>
            </a:endParaRPr>
          </a:p>
        </p:txBody>
      </p:sp>
    </p:spTree>
    <p:extLst>
      <p:ext uri="{BB962C8B-B14F-4D97-AF65-F5344CB8AC3E}">
        <p14:creationId xmlns:p14="http://schemas.microsoft.com/office/powerpoint/2010/main" val="151397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a 10"/>
          <p:cNvGraphicFramePr>
            <a:graphicFrameLocks noGrp="1"/>
          </p:cNvGraphicFramePr>
          <p:nvPr>
            <p:extLst>
              <p:ext uri="{D42A27DB-BD31-4B8C-83A1-F6EECF244321}">
                <p14:modId xmlns:p14="http://schemas.microsoft.com/office/powerpoint/2010/main" val="1724199078"/>
              </p:ext>
            </p:extLst>
          </p:nvPr>
        </p:nvGraphicFramePr>
        <p:xfrm>
          <a:off x="323528" y="1556792"/>
          <a:ext cx="8645171" cy="3992587"/>
        </p:xfrm>
        <a:graphic>
          <a:graphicData uri="http://schemas.openxmlformats.org/drawingml/2006/table">
            <a:tbl>
              <a:tblPr firstRow="1" bandRow="1">
                <a:tableStyleId>{93296810-A885-4BE3-A3E7-6D5BEEA58F35}</a:tableStyleId>
              </a:tblPr>
              <a:tblGrid>
                <a:gridCol w="1054406">
                  <a:extLst>
                    <a:ext uri="{9D8B030D-6E8A-4147-A177-3AD203B41FA5}">
                      <a16:colId xmlns:a16="http://schemas.microsoft.com/office/drawing/2014/main" val="20000"/>
                    </a:ext>
                  </a:extLst>
                </a:gridCol>
                <a:gridCol w="1260780">
                  <a:extLst>
                    <a:ext uri="{9D8B030D-6E8A-4147-A177-3AD203B41FA5}">
                      <a16:colId xmlns:a16="http://schemas.microsoft.com/office/drawing/2014/main" val="20001"/>
                    </a:ext>
                  </a:extLst>
                </a:gridCol>
                <a:gridCol w="1433441">
                  <a:extLst>
                    <a:ext uri="{9D8B030D-6E8A-4147-A177-3AD203B41FA5}">
                      <a16:colId xmlns:a16="http://schemas.microsoft.com/office/drawing/2014/main" val="20002"/>
                    </a:ext>
                  </a:extLst>
                </a:gridCol>
                <a:gridCol w="295232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tblGrid>
              <a:tr h="518106">
                <a:tc>
                  <a:txBody>
                    <a:bodyPr/>
                    <a:lstStyle/>
                    <a:p>
                      <a:pPr algn="ctr"/>
                      <a:r>
                        <a:rPr lang="sl-SI" sz="1400" dirty="0"/>
                        <a:t>Lestvica </a:t>
                      </a:r>
                      <a:endParaRPr lang="sl-SI" sz="1400" dirty="0">
                        <a:latin typeface="Cambria" panose="02040503050406030204" pitchFamily="18" charset="0"/>
                      </a:endParaRPr>
                    </a:p>
                  </a:txBody>
                  <a:tcPr marL="91434" marR="91434" marT="45700" marB="45700"/>
                </a:tc>
                <a:tc>
                  <a:txBody>
                    <a:bodyPr/>
                    <a:lstStyle/>
                    <a:p>
                      <a:pPr algn="ctr"/>
                      <a:r>
                        <a:rPr lang="sl-SI" sz="1000" dirty="0"/>
                        <a:t>Dovoljene operacije</a:t>
                      </a:r>
                      <a:endParaRPr lang="sl-SI" sz="1000" dirty="0">
                        <a:latin typeface="Cambria" panose="02040503050406030204" pitchFamily="18" charset="0"/>
                      </a:endParaRPr>
                    </a:p>
                  </a:txBody>
                  <a:tcPr marL="91434" marR="91434" marT="45700" marB="45700"/>
                </a:tc>
                <a:tc>
                  <a:txBody>
                    <a:bodyPr/>
                    <a:lstStyle/>
                    <a:p>
                      <a:pPr algn="ctr"/>
                      <a:r>
                        <a:rPr lang="sl-SI" sz="900" dirty="0"/>
                        <a:t>Transformacije </a:t>
                      </a:r>
                      <a:endParaRPr lang="sl-SI" sz="900" dirty="0">
                        <a:latin typeface="Cambria" panose="02040503050406030204" pitchFamily="18" charset="0"/>
                      </a:endParaRPr>
                    </a:p>
                  </a:txBody>
                  <a:tcPr marL="91434" marR="91434" marT="45700" marB="45700"/>
                </a:tc>
                <a:tc>
                  <a:txBody>
                    <a:bodyPr/>
                    <a:lstStyle/>
                    <a:p>
                      <a:pPr algn="ctr"/>
                      <a:r>
                        <a:rPr lang="sl-SI" sz="1400" dirty="0"/>
                        <a:t>Sledljivost </a:t>
                      </a:r>
                      <a:endParaRPr lang="sl-SI" sz="1400" dirty="0">
                        <a:latin typeface="Cambria" panose="02040503050406030204" pitchFamily="18" charset="0"/>
                      </a:endParaRPr>
                    </a:p>
                  </a:txBody>
                  <a:tcPr marL="91434" marR="91434" marT="45700" marB="45700"/>
                </a:tc>
                <a:tc>
                  <a:txBody>
                    <a:bodyPr/>
                    <a:lstStyle/>
                    <a:p>
                      <a:pPr algn="ctr"/>
                      <a:r>
                        <a:rPr lang="sl-SI" sz="1400" dirty="0"/>
                        <a:t>Podatki  </a:t>
                      </a:r>
                      <a:endParaRPr lang="sl-SI" sz="1400" dirty="0">
                        <a:latin typeface="Cambria" panose="02040503050406030204" pitchFamily="18" charset="0"/>
                      </a:endParaRPr>
                    </a:p>
                  </a:txBody>
                  <a:tcPr marL="91434" marR="91434" marT="45700" marB="45700"/>
                </a:tc>
                <a:extLst>
                  <a:ext uri="{0D108BD9-81ED-4DB2-BD59-A6C34878D82A}">
                    <a16:rowId xmlns:a16="http://schemas.microsoft.com/office/drawing/2014/main" val="10000"/>
                  </a:ext>
                </a:extLst>
              </a:tr>
              <a:tr h="822896">
                <a:tc>
                  <a:txBody>
                    <a:bodyPr/>
                    <a:lstStyle/>
                    <a:p>
                      <a:pPr algn="ctr"/>
                      <a:endParaRPr lang="sl-SI" sz="1400" kern="1200" dirty="0"/>
                    </a:p>
                    <a:p>
                      <a:pPr algn="ctr"/>
                      <a:r>
                        <a:rPr lang="sl-SI" sz="1400" kern="1200" dirty="0"/>
                        <a:t>Nominalna</a:t>
                      </a:r>
                    </a:p>
                    <a:p>
                      <a:pPr algn="ct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600" dirty="0"/>
                    </a:p>
                    <a:p>
                      <a:pPr algn="ctr"/>
                      <a:r>
                        <a:rPr lang="sl-SI" sz="1600" dirty="0"/>
                        <a:t>=</a:t>
                      </a:r>
                      <a:endParaRPr lang="sl-SI" sz="1600" dirty="0">
                        <a:latin typeface="Cambria" panose="02040503050406030204" pitchFamily="18" charset="0"/>
                      </a:endParaRPr>
                    </a:p>
                  </a:txBody>
                  <a:tcPr marL="91434" marR="91434" marT="45700" marB="45700"/>
                </a:tc>
                <a:tc>
                  <a:txBody>
                    <a:bodyPr/>
                    <a:lstStyle/>
                    <a:p>
                      <a:pPr algn="ctr"/>
                      <a:endParaRPr lang="sl-SI" sz="1400" dirty="0"/>
                    </a:p>
                    <a:p>
                      <a:pPr algn="ctr"/>
                      <a:r>
                        <a:rPr lang="sl-SI" sz="1400" dirty="0"/>
                        <a:t>1:1</a:t>
                      </a:r>
                      <a:endParaRPr lang="sl-SI" sz="1400" dirty="0">
                        <a:latin typeface="Cambria" panose="02040503050406030204" pitchFamily="18" charset="0"/>
                      </a:endParaRPr>
                    </a:p>
                  </a:txBody>
                  <a:tcPr marL="91434" marR="91434" marT="45700" marB="45700"/>
                </a:tc>
                <a:tc>
                  <a:txBody>
                    <a:bodyPr/>
                    <a:lstStyle/>
                    <a:p>
                      <a:r>
                        <a:rPr lang="sl-SI" sz="1200" dirty="0"/>
                        <a:t>Kakovost ocene</a:t>
                      </a:r>
                    </a:p>
                    <a:p>
                      <a:endParaRPr lang="sl-SI" sz="1200" dirty="0"/>
                    </a:p>
                    <a:p>
                      <a:r>
                        <a:rPr lang="sl-SI" sz="1200" dirty="0"/>
                        <a:t>Definicija vsake kategorije (CRM)</a:t>
                      </a:r>
                      <a:endParaRPr lang="sl-SI" sz="1200" dirty="0">
                        <a:latin typeface="Cambria" panose="02040503050406030204" pitchFamily="18" charset="0"/>
                      </a:endParaRPr>
                    </a:p>
                  </a:txBody>
                  <a:tcPr marL="91434" marR="91434" marT="45700" marB="45700"/>
                </a:tc>
                <a:tc>
                  <a:txBody>
                    <a:bodyPr/>
                    <a:lstStyle/>
                    <a:p>
                      <a:r>
                        <a:rPr lang="sl-SI" sz="1200" dirty="0"/>
                        <a:t>Štejemo</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(kategorična</a:t>
                      </a:r>
                      <a:r>
                        <a:rPr lang="sl-SI" sz="1200" baseline="0" dirty="0"/>
                        <a:t> lestvica)</a:t>
                      </a:r>
                      <a:endParaRPr lang="sl-SI" sz="1200" dirty="0"/>
                    </a:p>
                    <a:p>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1"/>
                  </a:ext>
                </a:extLst>
              </a:tr>
              <a:tr h="1005769">
                <a:tc>
                  <a:txBody>
                    <a:bodyPr/>
                    <a:lstStyle/>
                    <a:p>
                      <a:pPr algn="ctr"/>
                      <a:endParaRPr lang="sl-SI" sz="1400" kern="1200" dirty="0"/>
                    </a:p>
                    <a:p>
                      <a:pPr algn="ctr"/>
                      <a:r>
                        <a:rPr lang="sl-SI" sz="1400" kern="1200" dirty="0" err="1"/>
                        <a:t>Ordinalna</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600" kern="1200" dirty="0"/>
                    </a:p>
                    <a:p>
                      <a:pPr algn="ctr"/>
                      <a:r>
                        <a:rPr lang="sl-SI" sz="1600" kern="1200" dirty="0"/>
                        <a:t>= &lt; &gt;</a:t>
                      </a:r>
                      <a:endParaRPr lang="sl-SI" sz="16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400" dirty="0"/>
                    </a:p>
                    <a:p>
                      <a:pPr algn="ctr"/>
                      <a:r>
                        <a:rPr lang="sl-SI" sz="1400" dirty="0"/>
                        <a:t>Katerakoli monotona</a:t>
                      </a:r>
                      <a:endParaRPr lang="sl-SI" sz="1400" dirty="0">
                        <a:latin typeface="Cambria" panose="02040503050406030204" pitchFamily="18" charset="0"/>
                      </a:endParaRPr>
                    </a:p>
                  </a:txBody>
                  <a:tcPr marL="91434" marR="91434" marT="45700" marB="45700"/>
                </a:tc>
                <a:tc>
                  <a:txBody>
                    <a:bodyPr/>
                    <a:lstStyle/>
                    <a:p>
                      <a:r>
                        <a:rPr lang="sl-SI" sz="1200" dirty="0"/>
                        <a:t>Vrstni</a:t>
                      </a:r>
                      <a:r>
                        <a:rPr lang="sl-SI" sz="1200" baseline="0" dirty="0"/>
                        <a:t> red</a:t>
                      </a:r>
                    </a:p>
                    <a:p>
                      <a:endParaRPr lang="sl-SI" sz="1200" dirty="0"/>
                    </a:p>
                    <a:p>
                      <a:r>
                        <a:rPr lang="sl-SI" sz="1200" dirty="0"/>
                        <a:t>Več etalonov/referenčnih</a:t>
                      </a:r>
                      <a:r>
                        <a:rPr lang="sl-SI" sz="1200" baseline="0" dirty="0"/>
                        <a:t> vrednosti </a:t>
                      </a:r>
                      <a:r>
                        <a:rPr lang="sl-SI" sz="1200" dirty="0"/>
                        <a:t>in interpolacijske naprave (fiksne točke ITS 90)</a:t>
                      </a:r>
                      <a:endParaRPr lang="sl-SI" sz="1200" dirty="0">
                        <a:latin typeface="Cambria" panose="02040503050406030204" pitchFamily="18" charset="0"/>
                      </a:endParaRPr>
                    </a:p>
                  </a:txBody>
                  <a:tcPr marL="91434" marR="91434"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Štejemo</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(kategorična</a:t>
                      </a:r>
                      <a:r>
                        <a:rPr lang="sl-SI" sz="1200" baseline="0" dirty="0"/>
                        <a:t> lestvica)</a:t>
                      </a:r>
                      <a:endParaRPr lang="sl-SI"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sl-SI" sz="1200" b="1" dirty="0">
                        <a:latin typeface="Cambria" panose="02040503050406030204" pitchFamily="18" charset="0"/>
                      </a:endParaRPr>
                    </a:p>
                  </a:txBody>
                  <a:tcPr marL="91434" marR="91434" marT="45700" marB="45700"/>
                </a:tc>
                <a:extLst>
                  <a:ext uri="{0D108BD9-81ED-4DB2-BD59-A6C34878D82A}">
                    <a16:rowId xmlns:a16="http://schemas.microsoft.com/office/drawing/2014/main" val="10002"/>
                  </a:ext>
                </a:extLst>
              </a:tr>
              <a:tr h="822896">
                <a:tc>
                  <a:txBody>
                    <a:bodyPr/>
                    <a:lstStyle/>
                    <a:p>
                      <a:pPr algn="ctr"/>
                      <a:endParaRPr lang="sl-SI" sz="1400" kern="1200" dirty="0"/>
                    </a:p>
                    <a:p>
                      <a:pPr algn="ctr"/>
                      <a:r>
                        <a:rPr lang="sl-SI" sz="1400" kern="1200" dirty="0"/>
                        <a:t>Intervalna </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sl-SI" sz="1600" kern="1200" dirty="0"/>
                    </a:p>
                    <a:p>
                      <a:pPr marL="0" marR="0" indent="0" algn="ctr" defTabSz="914400" rtl="0" eaLnBrk="1" fontAlgn="auto" latinLnBrk="0" hangingPunct="1">
                        <a:lnSpc>
                          <a:spcPct val="100000"/>
                        </a:lnSpc>
                        <a:spcBef>
                          <a:spcPts val="0"/>
                        </a:spcBef>
                        <a:spcAft>
                          <a:spcPts val="0"/>
                        </a:spcAft>
                        <a:buClrTx/>
                        <a:buSzTx/>
                        <a:buFontTx/>
                        <a:buNone/>
                        <a:tabLst/>
                        <a:defRPr/>
                      </a:pPr>
                      <a:r>
                        <a:rPr lang="sl-SI" sz="1600" kern="1200" dirty="0"/>
                        <a:t>= &lt; &gt; + -</a:t>
                      </a:r>
                      <a:endParaRPr lang="sl-SI" sz="16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400" dirty="0"/>
                    </a:p>
                    <a:p>
                      <a:pPr algn="ctr"/>
                      <a:r>
                        <a:rPr lang="sl-SI" sz="1400" dirty="0"/>
                        <a:t>y=</a:t>
                      </a:r>
                      <a:r>
                        <a:rPr lang="sl-SI" sz="1400" dirty="0" err="1"/>
                        <a:t>mx</a:t>
                      </a:r>
                      <a:r>
                        <a:rPr lang="sl-SI" sz="1400" dirty="0"/>
                        <a:t>+c</a:t>
                      </a:r>
                      <a:endParaRPr lang="sl-SI" sz="1400" i="1" dirty="0">
                        <a:latin typeface="Cambria" panose="02040503050406030204" pitchFamily="18" charset="0"/>
                      </a:endParaRPr>
                    </a:p>
                  </a:txBody>
                  <a:tcPr marL="91434" marR="91434" marT="45700" marB="45700"/>
                </a:tc>
                <a:tc>
                  <a:txBody>
                    <a:bodyPr/>
                    <a:lstStyle/>
                    <a:p>
                      <a:r>
                        <a:rPr lang="sl-SI" sz="1200" dirty="0"/>
                        <a:t>Velikostne razlike</a:t>
                      </a:r>
                    </a:p>
                    <a:p>
                      <a:endParaRPr lang="sl-SI" sz="1200" dirty="0"/>
                    </a:p>
                    <a:p>
                      <a:r>
                        <a:rPr lang="sl-SI" sz="1200" dirty="0"/>
                        <a:t>Dve</a:t>
                      </a:r>
                      <a:r>
                        <a:rPr lang="sl-SI" sz="1200" baseline="0" dirty="0"/>
                        <a:t> referenčni vrednosti</a:t>
                      </a:r>
                    </a:p>
                    <a:p>
                      <a:r>
                        <a:rPr lang="sl-SI" sz="1200" baseline="0" dirty="0"/>
                        <a:t>(Fahrenheitova lestvica)</a:t>
                      </a:r>
                      <a:endParaRPr lang="sl-SI" sz="1200" dirty="0">
                        <a:latin typeface="Cambria" panose="02040503050406030204" pitchFamily="18" charset="0"/>
                      </a:endParaRPr>
                    </a:p>
                  </a:txBody>
                  <a:tcPr marL="91434" marR="91434" marT="45700" marB="45700"/>
                </a:tc>
                <a:tc>
                  <a:txBody>
                    <a:bodyPr/>
                    <a:lstStyle/>
                    <a:p>
                      <a:r>
                        <a:rPr lang="sl-SI" sz="1200" dirty="0"/>
                        <a:t>Merimo</a:t>
                      </a:r>
                    </a:p>
                    <a:p>
                      <a:r>
                        <a:rPr lang="sl-SI" sz="1200" dirty="0"/>
                        <a:t>(numerična</a:t>
                      </a:r>
                      <a:r>
                        <a:rPr lang="sl-SI" sz="1200" baseline="0" dirty="0"/>
                        <a:t> lestvica)</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3"/>
                  </a:ext>
                </a:extLst>
              </a:tr>
              <a:tr h="822896">
                <a:tc>
                  <a:txBody>
                    <a:bodyPr/>
                    <a:lstStyle/>
                    <a:p>
                      <a:pPr algn="ctr"/>
                      <a:endParaRPr lang="sl-SI" sz="1400" kern="1200" dirty="0"/>
                    </a:p>
                    <a:p>
                      <a:pPr algn="ctr"/>
                      <a:r>
                        <a:rPr lang="sl-SI" sz="1400" kern="1200" dirty="0"/>
                        <a:t>Racionalna </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sl-SI" sz="1600" kern="1200" dirty="0"/>
                    </a:p>
                    <a:p>
                      <a:pPr marL="0" marR="0" indent="0" algn="ctr" defTabSz="914400" rtl="0" eaLnBrk="1" fontAlgn="auto" latinLnBrk="0" hangingPunct="1">
                        <a:lnSpc>
                          <a:spcPct val="100000"/>
                        </a:lnSpc>
                        <a:spcBef>
                          <a:spcPts val="0"/>
                        </a:spcBef>
                        <a:spcAft>
                          <a:spcPts val="0"/>
                        </a:spcAft>
                        <a:buClrTx/>
                        <a:buSzTx/>
                        <a:buFontTx/>
                        <a:buNone/>
                        <a:tabLst/>
                        <a:defRPr/>
                      </a:pPr>
                      <a:r>
                        <a:rPr lang="sl-SI" sz="1600" kern="1200" dirty="0"/>
                        <a:t>= &lt; &gt; + - ×÷</a:t>
                      </a:r>
                      <a:endParaRPr lang="sl-SI" sz="16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400" dirty="0"/>
                    </a:p>
                    <a:p>
                      <a:pPr algn="ctr"/>
                      <a:r>
                        <a:rPr lang="sl-SI" sz="1400" dirty="0"/>
                        <a:t>y=</a:t>
                      </a:r>
                      <a:r>
                        <a:rPr lang="sl-SI" sz="1400" dirty="0" err="1"/>
                        <a:t>mx</a:t>
                      </a:r>
                      <a:endParaRPr lang="sl-SI" sz="1400" dirty="0">
                        <a:latin typeface="Cambria" panose="02040503050406030204" pitchFamily="18" charset="0"/>
                      </a:endParaRPr>
                    </a:p>
                  </a:txBody>
                  <a:tcPr marL="91434" marR="91434" marT="45700" marB="45700"/>
                </a:tc>
                <a:tc>
                  <a:txBody>
                    <a:bodyPr/>
                    <a:lstStyle/>
                    <a:p>
                      <a:r>
                        <a:rPr lang="sl-SI" sz="1200" dirty="0"/>
                        <a:t>Razmerje med enoto in številom enot</a:t>
                      </a:r>
                    </a:p>
                    <a:p>
                      <a:endParaRPr lang="sl-SI" sz="1200" dirty="0"/>
                    </a:p>
                    <a:p>
                      <a:r>
                        <a:rPr lang="sl-SI" sz="1200" dirty="0"/>
                        <a:t>En etalon (enota)</a:t>
                      </a:r>
                      <a:endParaRPr lang="sl-SI" sz="1200" dirty="0">
                        <a:latin typeface="Cambria" panose="02040503050406030204" pitchFamily="18" charset="0"/>
                      </a:endParaRPr>
                    </a:p>
                  </a:txBody>
                  <a:tcPr marL="91434" marR="91434" marT="45700" marB="45700"/>
                </a:tc>
                <a:tc>
                  <a:txBody>
                    <a:bodyPr/>
                    <a:lstStyle/>
                    <a:p>
                      <a:r>
                        <a:rPr lang="sl-SI" sz="1200" dirty="0"/>
                        <a:t>Merimo </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(numerična</a:t>
                      </a:r>
                      <a:r>
                        <a:rPr lang="sl-SI" sz="1200" baseline="0" dirty="0"/>
                        <a:t> lestvica)</a:t>
                      </a:r>
                      <a:endParaRPr lang="sl-SI" sz="1200" dirty="0"/>
                    </a:p>
                    <a:p>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4"/>
                  </a:ext>
                </a:extLst>
              </a:tr>
            </a:tbl>
          </a:graphicData>
        </a:graphic>
      </p:graphicFrame>
      <p:sp>
        <p:nvSpPr>
          <p:cNvPr id="12" name="Naslov 1"/>
          <p:cNvSpPr txBox="1">
            <a:spLocks/>
          </p:cNvSpPr>
          <p:nvPr/>
        </p:nvSpPr>
        <p:spPr bwMode="auto">
          <a:xfrm>
            <a:off x="1763688" y="476672"/>
            <a:ext cx="8229600" cy="1143000"/>
          </a:xfrm>
          <a:prstGeom prst="rect">
            <a:avLst/>
          </a:prstGeom>
          <a:noFill/>
          <a:ln w="9525">
            <a:noFill/>
            <a:miter lim="800000"/>
            <a:headEnd/>
            <a:tailEnd/>
          </a:ln>
        </p:spPr>
        <p:txBody>
          <a:bodyPr anchor="ctr"/>
          <a:lstStyle>
            <a:lvl1pPr algn="l" rtl="0" eaLnBrk="0" fontAlgn="base" hangingPunct="0">
              <a:spcBef>
                <a:spcPct val="0"/>
              </a:spcBef>
              <a:spcAft>
                <a:spcPct val="0"/>
              </a:spcAft>
              <a:defRPr sz="3200" b="1" kern="1200">
                <a:solidFill>
                  <a:schemeClr val="bg1"/>
                </a:solidFill>
                <a:latin typeface="Cambria" pitchFamily="18" charset="0"/>
                <a:ea typeface="+mj-ea"/>
                <a:cs typeface="+mj-cs"/>
              </a:defRPr>
            </a:lvl1pPr>
            <a:lvl2pPr algn="ctr" rtl="0" eaLnBrk="0" fontAlgn="base" hangingPunct="0">
              <a:spcBef>
                <a:spcPct val="0"/>
              </a:spcBef>
              <a:spcAft>
                <a:spcPct val="0"/>
              </a:spcAft>
              <a:defRPr sz="4400" b="1">
                <a:solidFill>
                  <a:schemeClr val="tx1"/>
                </a:solidFill>
                <a:latin typeface="Cambria" pitchFamily="18" charset="0"/>
              </a:defRPr>
            </a:lvl2pPr>
            <a:lvl3pPr algn="ctr" rtl="0" eaLnBrk="0" fontAlgn="base" hangingPunct="0">
              <a:spcBef>
                <a:spcPct val="0"/>
              </a:spcBef>
              <a:spcAft>
                <a:spcPct val="0"/>
              </a:spcAft>
              <a:defRPr sz="4400" b="1">
                <a:solidFill>
                  <a:schemeClr val="tx1"/>
                </a:solidFill>
                <a:latin typeface="Cambria" pitchFamily="18" charset="0"/>
              </a:defRPr>
            </a:lvl3pPr>
            <a:lvl4pPr algn="ctr" rtl="0" eaLnBrk="0" fontAlgn="base" hangingPunct="0">
              <a:spcBef>
                <a:spcPct val="0"/>
              </a:spcBef>
              <a:spcAft>
                <a:spcPct val="0"/>
              </a:spcAft>
              <a:defRPr sz="4400" b="1">
                <a:solidFill>
                  <a:schemeClr val="tx1"/>
                </a:solidFill>
                <a:latin typeface="Cambria" pitchFamily="18" charset="0"/>
              </a:defRPr>
            </a:lvl4pPr>
            <a:lvl5pPr algn="ctr" rtl="0" eaLnBrk="0" fontAlgn="base" hangingPunct="0">
              <a:spcBef>
                <a:spcPct val="0"/>
              </a:spcBef>
              <a:spcAft>
                <a:spcPct val="0"/>
              </a:spcAft>
              <a:defRPr sz="4400" b="1">
                <a:solidFill>
                  <a:schemeClr val="tx1"/>
                </a:solidFill>
                <a:latin typeface="Cambria" pitchFamily="18"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pPr>
              <a:defRPr/>
            </a:pPr>
            <a:r>
              <a:rPr lang="sl-SI" altLang="sl-SI" sz="3600" dirty="0">
                <a:solidFill>
                  <a:schemeClr val="tx1"/>
                </a:solidFill>
                <a:ea typeface="+mn-ea"/>
                <a:cs typeface="+mn-cs"/>
              </a:rPr>
              <a:t>Tipi lestvic (po </a:t>
            </a:r>
            <a:r>
              <a:rPr lang="sl-SI" altLang="sl-SI" sz="3600" dirty="0" err="1">
                <a:solidFill>
                  <a:schemeClr val="tx1"/>
                </a:solidFill>
                <a:ea typeface="+mn-ea"/>
                <a:cs typeface="+mn-cs"/>
              </a:rPr>
              <a:t>Stevensu</a:t>
            </a:r>
            <a:r>
              <a:rPr lang="sl-SI" altLang="sl-SI" sz="3600" dirty="0">
                <a:solidFill>
                  <a:schemeClr val="tx1"/>
                </a:solidFill>
                <a:ea typeface="+mn-ea"/>
                <a:cs typeface="+mn-cs"/>
              </a:rPr>
              <a:t>)</a:t>
            </a:r>
            <a:endParaRPr lang="sl-SI" sz="3600" dirty="0">
              <a:solidFill>
                <a:schemeClr val="tx1"/>
              </a:solidFill>
              <a:ea typeface="+mn-ea"/>
              <a:cs typeface="+mn-cs"/>
            </a:endParaRPr>
          </a:p>
        </p:txBody>
      </p:sp>
      <p:sp>
        <p:nvSpPr>
          <p:cNvPr id="23594" name="PoljeZBesedilom 13"/>
          <p:cNvSpPr txBox="1">
            <a:spLocks noChangeArrowheads="1"/>
          </p:cNvSpPr>
          <p:nvPr/>
        </p:nvSpPr>
        <p:spPr bwMode="auto">
          <a:xfrm>
            <a:off x="107950" y="6021288"/>
            <a:ext cx="77748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100" dirty="0">
                <a:latin typeface="Cambria" pitchFamily="18" charset="0"/>
              </a:rPr>
              <a:t>Vir: </a:t>
            </a:r>
            <a:r>
              <a:rPr lang="en-US" altLang="sl-SI" sz="1100" dirty="0">
                <a:latin typeface="Cambria" pitchFamily="18" charset="0"/>
              </a:rPr>
              <a:t>Rod White</a:t>
            </a:r>
            <a:r>
              <a:rPr lang="sl-SI" altLang="sl-SI" sz="1100" dirty="0">
                <a:latin typeface="Cambria" pitchFamily="18" charset="0"/>
              </a:rPr>
              <a:t>, </a:t>
            </a:r>
            <a:r>
              <a:rPr lang="en-US" altLang="sl-SI" sz="1100" dirty="0">
                <a:latin typeface="Cambria" pitchFamily="18" charset="0"/>
              </a:rPr>
              <a:t>Measurement Standards Laboratory</a:t>
            </a:r>
            <a:r>
              <a:rPr lang="sl-SI" altLang="sl-SI" sz="1100" dirty="0">
                <a:latin typeface="Cambria" pitchFamily="18" charset="0"/>
              </a:rPr>
              <a:t>, </a:t>
            </a:r>
            <a:r>
              <a:rPr lang="en-US" altLang="sl-SI" sz="1100" dirty="0">
                <a:latin typeface="Cambria" pitchFamily="18" charset="0"/>
              </a:rPr>
              <a:t>New Zealand</a:t>
            </a:r>
            <a:r>
              <a:rPr lang="sl-SI" altLang="sl-SI" sz="1100" dirty="0">
                <a:latin typeface="Cambria" pitchFamily="18" charset="0"/>
              </a:rPr>
              <a:t>, </a:t>
            </a:r>
            <a:r>
              <a:rPr lang="en-US" altLang="sl-SI" sz="1100" dirty="0">
                <a:latin typeface="Cambria" pitchFamily="18" charset="0"/>
              </a:rPr>
              <a:t>Observations on the nature of measurement</a:t>
            </a:r>
            <a:r>
              <a:rPr lang="sl-SI" altLang="sl-SI" sz="1100" dirty="0">
                <a:latin typeface="Cambria" pitchFamily="18" charset="0"/>
              </a:rPr>
              <a:t>, </a:t>
            </a:r>
            <a:r>
              <a:rPr lang="sl-SI" altLang="sl-SI" sz="1100" dirty="0" err="1">
                <a:latin typeface="Cambria" pitchFamily="18" charset="0"/>
              </a:rPr>
              <a:t>Funchal</a:t>
            </a:r>
            <a:r>
              <a:rPr lang="sl-SI" altLang="sl-SI" sz="1100" dirty="0">
                <a:latin typeface="Cambria" pitchFamily="18" charset="0"/>
              </a:rPr>
              <a:t> 2013 </a:t>
            </a:r>
          </a:p>
          <a:p>
            <a:pPr eaLnBrk="1" hangingPunct="1">
              <a:spcBef>
                <a:spcPct val="0"/>
              </a:spcBef>
              <a:buFontTx/>
              <a:buNone/>
            </a:pPr>
            <a:r>
              <a:rPr lang="sl-SI" altLang="sl-SI" sz="1100" dirty="0">
                <a:latin typeface="Cambria" pitchFamily="18" charset="0"/>
              </a:rPr>
              <a:t>in Mark Wilson, UC Berkeley</a:t>
            </a:r>
            <a:br>
              <a:rPr lang="en-US" altLang="sl-SI" sz="1100" dirty="0">
                <a:latin typeface="Cambria" pitchFamily="18" charset="0"/>
              </a:rPr>
            </a:br>
            <a:br>
              <a:rPr lang="en-US" altLang="sl-SI" sz="1100" dirty="0">
                <a:latin typeface="Cambria" pitchFamily="18" charset="0"/>
              </a:rPr>
            </a:br>
            <a:endParaRPr lang="sl-SI" altLang="sl-SI" sz="1100" dirty="0">
              <a:latin typeface="Cambria"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16632"/>
            <a:ext cx="5571529" cy="60572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6" name="Pravokotnik 5"/>
          <p:cNvSpPr/>
          <p:nvPr/>
        </p:nvSpPr>
        <p:spPr>
          <a:xfrm>
            <a:off x="5329238" y="1916113"/>
            <a:ext cx="3706812" cy="3600450"/>
          </a:xfrm>
          <a:prstGeom prst="rect">
            <a:avLst/>
          </a:prstGeom>
        </p:spPr>
        <p:txBody>
          <a:bodyPr>
            <a:spAutoFit/>
          </a:bodyPr>
          <a:lstStyle/>
          <a:p>
            <a:pPr lvl="1" algn="just">
              <a:defRPr/>
            </a:pPr>
            <a:r>
              <a:rPr lang="sl-SI" altLang="sl-SI" b="1" dirty="0">
                <a:latin typeface="Cambria" panose="02040503050406030204" pitchFamily="18" charset="0"/>
              </a:rPr>
              <a:t>MINET (2007 – 2010)</a:t>
            </a:r>
          </a:p>
          <a:p>
            <a:pPr lvl="1" algn="just">
              <a:defRPr/>
            </a:pP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BIOEMERGENCES: Towards personalised health</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BRAINTUNING: Striking a tune: music and the brain</a:t>
            </a:r>
            <a:endParaRPr lang="sl-SI" altLang="sl-SI" sz="1050" b="1" dirty="0">
              <a:latin typeface="Cambria" panose="02040503050406030204" pitchFamily="18" charset="0"/>
            </a:endParaRPr>
          </a:p>
          <a:p>
            <a:pPr lvl="1" algn="just">
              <a:defRPr/>
            </a:pPr>
            <a:r>
              <a:rPr lang="en-GB" altLang="sl-SI" sz="1050" b="1" dirty="0">
                <a:latin typeface="Cambria" panose="02040503050406030204" pitchFamily="18" charset="0"/>
              </a:rPr>
              <a:t>CLOSED: Exploring sound: the neglected design dimension</a:t>
            </a:r>
            <a:endParaRPr lang="sl-SI" altLang="sl-SI" sz="1050" b="1" dirty="0">
              <a:latin typeface="Cambria" panose="02040503050406030204" pitchFamily="18" charset="0"/>
            </a:endParaRPr>
          </a:p>
          <a:p>
            <a:pPr lvl="1" algn="just">
              <a:defRPr/>
            </a:pPr>
            <a:r>
              <a:rPr lang="en-GB" altLang="sl-SI" sz="1050" dirty="0">
                <a:latin typeface="Cambria" panose="02040503050406030204" pitchFamily="18" charset="0"/>
              </a:rPr>
              <a:t>COBOL: Science revealing the mysteries of body language</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EYEWITMEM: How to lie without trying</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FEEL EUROPE: How deep is emotion?</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FUGA: Time to measure games appeal</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MEMORY: What makes holes in time? </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MINDBRIDGE: Consciousness unravelled at last</a:t>
            </a:r>
            <a:endParaRPr lang="sl-SI" altLang="sl-SI" sz="1050" b="1" dirty="0">
              <a:latin typeface="Cambria" panose="02040503050406030204" pitchFamily="18" charset="0"/>
            </a:endParaRPr>
          </a:p>
          <a:p>
            <a:pPr lvl="1" algn="just">
              <a:defRPr/>
            </a:pPr>
            <a:r>
              <a:rPr lang="en-GB" altLang="sl-SI" sz="1050" b="1" dirty="0">
                <a:latin typeface="Cambria" panose="02040503050406030204" pitchFamily="18" charset="0"/>
              </a:rPr>
              <a:t>MONAT: Reproducing nature’s look and feel</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PERCEPT: In the eye of the beholder</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SOMAPS: Understanding what your skin is saying</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SYNTEX: The emotions of texture</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SYSPAQ: Improving indoor air and quality of life</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MINET: Measurement is the first step to improvement</a:t>
            </a:r>
            <a:r>
              <a:rPr lang="en-GB" altLang="sl-SI" sz="800" dirty="0">
                <a:latin typeface="Cambria" panose="02040503050406030204" pitchFamily="18" charset="0"/>
              </a:rPr>
              <a:t> </a:t>
            </a:r>
            <a:endParaRPr lang="en-AU" altLang="sl-SI" sz="800" dirty="0">
              <a:latin typeface="Cambria" panose="02040503050406030204" pitchFamily="18" charset="0"/>
            </a:endParaRPr>
          </a:p>
        </p:txBody>
      </p:sp>
      <p:sp>
        <p:nvSpPr>
          <p:cNvPr id="25604" name="PoljeZBesedilom 1"/>
          <p:cNvSpPr txBox="1">
            <a:spLocks noChangeArrowheads="1"/>
          </p:cNvSpPr>
          <p:nvPr/>
        </p:nvSpPr>
        <p:spPr bwMode="auto">
          <a:xfrm>
            <a:off x="2346325" y="4845050"/>
            <a:ext cx="3205163" cy="30797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t>http://lmk.fe.uni-lj.si/minet/eminet</a:t>
            </a:r>
          </a:p>
        </p:txBody>
      </p:sp>
      <p:cxnSp>
        <p:nvCxnSpPr>
          <p:cNvPr id="4" name="Raven puščični povezovalnik 3"/>
          <p:cNvCxnSpPr/>
          <p:nvPr/>
        </p:nvCxnSpPr>
        <p:spPr>
          <a:xfrm flipH="1">
            <a:off x="7181850" y="5373688"/>
            <a:ext cx="0" cy="287337"/>
          </a:xfrm>
          <a:prstGeom prst="straightConnector1">
            <a:avLst/>
          </a:prstGeom>
          <a:ln w="254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Slika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9273" y="5589240"/>
            <a:ext cx="2866543" cy="720000"/>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6300192" y="0"/>
            <a:ext cx="288032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074" name="Rectangle 2"/>
          <p:cNvSpPr>
            <a:spLocks noGrp="1" noChangeArrowheads="1"/>
          </p:cNvSpPr>
          <p:nvPr>
            <p:ph idx="1"/>
          </p:nvPr>
        </p:nvSpPr>
        <p:spPr>
          <a:xfrm>
            <a:off x="1692275" y="2497138"/>
            <a:ext cx="6626225" cy="2881312"/>
          </a:xfrm>
        </p:spPr>
        <p:txBody>
          <a:bodyPr/>
          <a:lstStyle/>
          <a:p>
            <a:pPr marL="0" indent="0" eaLnBrk="1" hangingPunct="1">
              <a:buFontTx/>
              <a:buNone/>
            </a:pPr>
            <a:r>
              <a:rPr lang="sl-SI" altLang="sl-SI" sz="4300" dirty="0">
                <a:solidFill>
                  <a:srgbClr val="F47920"/>
                </a:solidFill>
                <a:latin typeface="Verdana" pitchFamily="34" charset="0"/>
                <a:ea typeface="+mj-ea"/>
                <a:cs typeface="+mj-cs"/>
              </a:rPr>
              <a:t>Merjenje</a:t>
            </a:r>
            <a:r>
              <a:rPr lang="sl-SI" altLang="sl-SI" dirty="0"/>
              <a:t> </a:t>
            </a:r>
          </a:p>
          <a:p>
            <a:pPr marL="0" indent="0" eaLnBrk="1" hangingPunct="1">
              <a:buFontTx/>
              <a:buNone/>
            </a:pPr>
            <a:r>
              <a:rPr lang="sl-SI" altLang="sl-SI" sz="2400" dirty="0"/>
              <a:t>proces empiričnega, objektivnega prirejanja simbolov lastnostim nekega objekta ali dogodka realnega sveta na tak način in s takim namenom, da se le-tega opiše oziroma ovrednoti. </a:t>
            </a:r>
          </a:p>
          <a:p>
            <a:pPr marL="0" indent="0" eaLnBrk="1" hangingPunct="1">
              <a:buFontTx/>
              <a:buNone/>
            </a:pPr>
            <a:endParaRPr lang="en-AU" altLang="sl-SI" sz="2400" dirty="0"/>
          </a:p>
        </p:txBody>
      </p:sp>
      <p:sp>
        <p:nvSpPr>
          <p:cNvPr id="3075" name="Rectangle 4"/>
          <p:cNvSpPr>
            <a:spLocks noChangeArrowheads="1"/>
          </p:cNvSpPr>
          <p:nvPr/>
        </p:nvSpPr>
        <p:spPr bwMode="auto">
          <a:xfrm>
            <a:off x="7273925" y="2214563"/>
            <a:ext cx="1690688"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buFontTx/>
              <a:buNone/>
            </a:pPr>
            <a:r>
              <a:rPr lang="sl-SI" altLang="sl-SI" sz="1400">
                <a:latin typeface="Cambria" pitchFamily="18" charset="0"/>
              </a:rPr>
              <a:t>Ludwik Finkelstein </a:t>
            </a:r>
          </a:p>
          <a:p>
            <a:pPr algn="ctr" eaLnBrk="1" hangingPunct="1">
              <a:buFontTx/>
              <a:buNone/>
            </a:pPr>
            <a:r>
              <a:rPr lang="sl-SI" altLang="sl-SI" sz="1400">
                <a:latin typeface="Cambria" pitchFamily="18" charset="0"/>
              </a:rPr>
              <a:t>(1930-2011)</a:t>
            </a:r>
            <a:endParaRPr lang="en-GB" altLang="sl-SI" sz="1400">
              <a:latin typeface="Cambria" pitchFamily="18" charset="0"/>
            </a:endParaRPr>
          </a:p>
        </p:txBody>
      </p:sp>
      <p:pic>
        <p:nvPicPr>
          <p:cNvPr id="118787" name="Picture 3" descr="Professor Ludwik Finkelstein at the opening of the City University London electrical engineering laboratory named in his honour."/>
          <p:cNvPicPr>
            <a:picLocks noChangeAspect="1" noChangeArrowheads="1"/>
          </p:cNvPicPr>
          <p:nvPr/>
        </p:nvPicPr>
        <p:blipFill>
          <a:blip r:embed="rId2">
            <a:grayscl/>
            <a:extLst>
              <a:ext uri="{28A0092B-C50C-407E-A947-70E740481C1C}">
                <a14:useLocalDpi xmlns:a14="http://schemas.microsoft.com/office/drawing/2010/main"/>
              </a:ext>
            </a:extLst>
          </a:blip>
          <a:srcRect/>
          <a:stretch>
            <a:fillRect/>
          </a:stretch>
        </p:blipFill>
        <p:spPr bwMode="auto">
          <a:xfrm>
            <a:off x="7394575" y="188913"/>
            <a:ext cx="1368425" cy="2052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Skupina 3"/>
          <p:cNvGrpSpPr>
            <a:grpSpLocks/>
          </p:cNvGrpSpPr>
          <p:nvPr/>
        </p:nvGrpSpPr>
        <p:grpSpPr bwMode="auto">
          <a:xfrm>
            <a:off x="6191250" y="1646238"/>
            <a:ext cx="2811463" cy="3727450"/>
            <a:chOff x="6156176" y="961678"/>
            <a:chExt cx="2811462" cy="3727450"/>
          </a:xfrm>
        </p:grpSpPr>
        <p:pic>
          <p:nvPicPr>
            <p:cNvPr id="26629" name="Picture 2" descr="http://1.bp.blogspot.com/_1iGMnJCW7Ec/S_YKsl3eF2I/AAAAAAABQ9s/W8VTE4tA3_E/s1600/The-Five-Sens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6176" y="961678"/>
              <a:ext cx="281146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avokotnik 2"/>
            <p:cNvSpPr/>
            <p:nvPr/>
          </p:nvSpPr>
          <p:spPr>
            <a:xfrm>
              <a:off x="7740500" y="3573115"/>
              <a:ext cx="10795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sp>
        <p:nvSpPr>
          <p:cNvPr id="26627" name="Rectangle 3"/>
          <p:cNvSpPr>
            <a:spLocks noGrp="1" noChangeArrowheads="1"/>
          </p:cNvSpPr>
          <p:nvPr>
            <p:ph idx="1"/>
          </p:nvPr>
        </p:nvSpPr>
        <p:spPr>
          <a:xfrm>
            <a:off x="1331913" y="1646238"/>
            <a:ext cx="4608512" cy="4679950"/>
          </a:xfrm>
        </p:spPr>
        <p:txBody>
          <a:bodyPr/>
          <a:lstStyle/>
          <a:p>
            <a:pPr eaLnBrk="1" hangingPunct="1">
              <a:lnSpc>
                <a:spcPct val="80000"/>
              </a:lnSpc>
            </a:pPr>
            <a:r>
              <a:rPr lang="sl-SI" altLang="sl-SI" sz="1800"/>
              <a:t>„soft metrology“, „sensory metrology“, „perception-based metrology“</a:t>
            </a:r>
          </a:p>
          <a:p>
            <a:pPr eaLnBrk="1" hangingPunct="1">
              <a:lnSpc>
                <a:spcPct val="80000"/>
              </a:lnSpc>
            </a:pPr>
            <a:endParaRPr lang="sl-SI" altLang="sl-SI" sz="1800"/>
          </a:p>
          <a:p>
            <a:pPr eaLnBrk="1" hangingPunct="1">
              <a:lnSpc>
                <a:spcPct val="80000"/>
              </a:lnSpc>
            </a:pPr>
            <a:r>
              <a:rPr lang="it-IT" altLang="sl-SI" sz="1800"/>
              <a:t>Senzorična metrologija je multidisciplinarna in interdisciplinarna.</a:t>
            </a:r>
            <a:endParaRPr lang="sl-SI" altLang="sl-SI" sz="1800"/>
          </a:p>
          <a:p>
            <a:pPr eaLnBrk="1" hangingPunct="1">
              <a:lnSpc>
                <a:spcPct val="80000"/>
              </a:lnSpc>
            </a:pPr>
            <a:endParaRPr lang="it-IT" altLang="sl-SI" sz="1800"/>
          </a:p>
          <a:p>
            <a:pPr eaLnBrk="1" hangingPunct="1">
              <a:lnSpc>
                <a:spcPct val="80000"/>
              </a:lnSpc>
            </a:pPr>
            <a:r>
              <a:rPr lang="sl-SI" altLang="sl-SI" sz="1800"/>
              <a:t>Veda o merjenju, ki ni osnovano samo na merjenju klasičnih fizikalnih veličin, ampak vsebuje tudi veličine, ki so (še) </a:t>
            </a:r>
            <a:r>
              <a:rPr lang="sl-SI" altLang="sl-SI" sz="1800" b="1"/>
              <a:t>brez enot, lestvic in etalonov</a:t>
            </a:r>
            <a:r>
              <a:rPr lang="sl-SI" altLang="sl-SI" sz="1800"/>
              <a:t> (bolečina, strah, veselje, tesnoba, smrad, ugodje, revščina,itd). </a:t>
            </a:r>
          </a:p>
          <a:p>
            <a:pPr eaLnBrk="1" hangingPunct="1">
              <a:lnSpc>
                <a:spcPct val="80000"/>
              </a:lnSpc>
            </a:pPr>
            <a:endParaRPr lang="sl-SI" altLang="sl-SI" sz="1800"/>
          </a:p>
          <a:p>
            <a:pPr eaLnBrk="1" hangingPunct="1">
              <a:lnSpc>
                <a:spcPct val="80000"/>
              </a:lnSpc>
            </a:pPr>
            <a:r>
              <a:rPr lang="sl-SI" altLang="sl-SI" sz="1800"/>
              <a:t>Matematični model zahteva racionalno lestvico.</a:t>
            </a:r>
          </a:p>
          <a:p>
            <a:pPr eaLnBrk="1" hangingPunct="1">
              <a:lnSpc>
                <a:spcPct val="80000"/>
              </a:lnSpc>
            </a:pPr>
            <a:endParaRPr lang="sl-SI" altLang="sl-SI" sz="1800"/>
          </a:p>
          <a:p>
            <a:pPr eaLnBrk="1" hangingPunct="1">
              <a:lnSpc>
                <a:spcPct val="80000"/>
              </a:lnSpc>
            </a:pPr>
            <a:r>
              <a:rPr lang="sl-SI" altLang="sl-SI" sz="1800"/>
              <a:t>Ostale lestvice niso skladne z obstoječimi modeli.</a:t>
            </a:r>
          </a:p>
        </p:txBody>
      </p:sp>
      <p:sp>
        <p:nvSpPr>
          <p:cNvPr id="26628" name="Naslov 1"/>
          <p:cNvSpPr txBox="1">
            <a:spLocks/>
          </p:cNvSpPr>
          <p:nvPr/>
        </p:nvSpPr>
        <p:spPr bwMode="auto">
          <a:xfrm>
            <a:off x="914400" y="69269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dirty="0">
                <a:solidFill>
                  <a:schemeClr val="accent6">
                    <a:lumMod val="75000"/>
                  </a:schemeClr>
                </a:solidFill>
                <a:latin typeface="Cambria" pitchFamily="18" charset="0"/>
              </a:rPr>
              <a:t>Senzorično meroslovje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Line 2"/>
          <p:cNvSpPr>
            <a:spLocks noChangeShapeType="1"/>
          </p:cNvSpPr>
          <p:nvPr/>
        </p:nvSpPr>
        <p:spPr bwMode="auto">
          <a:xfrm>
            <a:off x="5435600" y="2997200"/>
            <a:ext cx="0" cy="2592388"/>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nvGrpSpPr>
          <p:cNvPr id="187395" name="Group 3"/>
          <p:cNvGrpSpPr>
            <a:grpSpLocks/>
          </p:cNvGrpSpPr>
          <p:nvPr/>
        </p:nvGrpSpPr>
        <p:grpSpPr bwMode="auto">
          <a:xfrm>
            <a:off x="5051425" y="3270250"/>
            <a:ext cx="76200" cy="76200"/>
            <a:chOff x="2400" y="1584"/>
            <a:chExt cx="48" cy="48"/>
          </a:xfrm>
        </p:grpSpPr>
        <p:sp>
          <p:nvSpPr>
            <p:cNvPr id="27734" name="Line 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35" name="Line 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398" name="Group 6"/>
          <p:cNvGrpSpPr>
            <a:grpSpLocks/>
          </p:cNvGrpSpPr>
          <p:nvPr/>
        </p:nvGrpSpPr>
        <p:grpSpPr bwMode="auto">
          <a:xfrm>
            <a:off x="5280025" y="3346450"/>
            <a:ext cx="76200" cy="76200"/>
            <a:chOff x="2400" y="1584"/>
            <a:chExt cx="48" cy="48"/>
          </a:xfrm>
        </p:grpSpPr>
        <p:sp>
          <p:nvSpPr>
            <p:cNvPr id="27732" name="Line 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33" name="Line 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01" name="Group 9"/>
          <p:cNvGrpSpPr>
            <a:grpSpLocks/>
          </p:cNvGrpSpPr>
          <p:nvPr/>
        </p:nvGrpSpPr>
        <p:grpSpPr bwMode="auto">
          <a:xfrm>
            <a:off x="5356225" y="3575050"/>
            <a:ext cx="76200" cy="76200"/>
            <a:chOff x="2400" y="1584"/>
            <a:chExt cx="48" cy="48"/>
          </a:xfrm>
        </p:grpSpPr>
        <p:sp>
          <p:nvSpPr>
            <p:cNvPr id="27730" name="Line 1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31" name="Line 1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04" name="Group 12"/>
          <p:cNvGrpSpPr>
            <a:grpSpLocks/>
          </p:cNvGrpSpPr>
          <p:nvPr/>
        </p:nvGrpSpPr>
        <p:grpSpPr bwMode="auto">
          <a:xfrm>
            <a:off x="5584825" y="3575050"/>
            <a:ext cx="76200" cy="76200"/>
            <a:chOff x="2400" y="1584"/>
            <a:chExt cx="48" cy="48"/>
          </a:xfrm>
        </p:grpSpPr>
        <p:sp>
          <p:nvSpPr>
            <p:cNvPr id="27728" name="Line 1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9" name="Line 1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07" name="Group 15"/>
          <p:cNvGrpSpPr>
            <a:grpSpLocks/>
          </p:cNvGrpSpPr>
          <p:nvPr/>
        </p:nvGrpSpPr>
        <p:grpSpPr bwMode="auto">
          <a:xfrm>
            <a:off x="5737225" y="3498850"/>
            <a:ext cx="76200" cy="76200"/>
            <a:chOff x="2400" y="1584"/>
            <a:chExt cx="48" cy="48"/>
          </a:xfrm>
        </p:grpSpPr>
        <p:sp>
          <p:nvSpPr>
            <p:cNvPr id="27726" name="Line 1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7" name="Line 1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0" name="Group 18"/>
          <p:cNvGrpSpPr>
            <a:grpSpLocks/>
          </p:cNvGrpSpPr>
          <p:nvPr/>
        </p:nvGrpSpPr>
        <p:grpSpPr bwMode="auto">
          <a:xfrm>
            <a:off x="5653088" y="3370263"/>
            <a:ext cx="76200" cy="76200"/>
            <a:chOff x="2400" y="1584"/>
            <a:chExt cx="48" cy="48"/>
          </a:xfrm>
        </p:grpSpPr>
        <p:sp>
          <p:nvSpPr>
            <p:cNvPr id="27724" name="Line 1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5" name="Line 2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3" name="Group 21"/>
          <p:cNvGrpSpPr>
            <a:grpSpLocks/>
          </p:cNvGrpSpPr>
          <p:nvPr/>
        </p:nvGrpSpPr>
        <p:grpSpPr bwMode="auto">
          <a:xfrm>
            <a:off x="5127625" y="3651250"/>
            <a:ext cx="76200" cy="76200"/>
            <a:chOff x="2400" y="1584"/>
            <a:chExt cx="48" cy="48"/>
          </a:xfrm>
        </p:grpSpPr>
        <p:sp>
          <p:nvSpPr>
            <p:cNvPr id="27722" name="Line 2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3" name="Line 2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6" name="Group 24"/>
          <p:cNvGrpSpPr>
            <a:grpSpLocks/>
          </p:cNvGrpSpPr>
          <p:nvPr/>
        </p:nvGrpSpPr>
        <p:grpSpPr bwMode="auto">
          <a:xfrm>
            <a:off x="4975225" y="3575050"/>
            <a:ext cx="76200" cy="76200"/>
            <a:chOff x="2400" y="1584"/>
            <a:chExt cx="48" cy="48"/>
          </a:xfrm>
        </p:grpSpPr>
        <p:sp>
          <p:nvSpPr>
            <p:cNvPr id="27720" name="Line 2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1" name="Line 2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9" name="Group 27"/>
          <p:cNvGrpSpPr>
            <a:grpSpLocks/>
          </p:cNvGrpSpPr>
          <p:nvPr/>
        </p:nvGrpSpPr>
        <p:grpSpPr bwMode="auto">
          <a:xfrm>
            <a:off x="5221288" y="3514725"/>
            <a:ext cx="76200" cy="76200"/>
            <a:chOff x="2400" y="1584"/>
            <a:chExt cx="48" cy="48"/>
          </a:xfrm>
        </p:grpSpPr>
        <p:sp>
          <p:nvSpPr>
            <p:cNvPr id="27718" name="Line 2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9" name="Line 2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22" name="Group 30"/>
          <p:cNvGrpSpPr>
            <a:grpSpLocks/>
          </p:cNvGrpSpPr>
          <p:nvPr/>
        </p:nvGrpSpPr>
        <p:grpSpPr bwMode="auto">
          <a:xfrm>
            <a:off x="5437188" y="3227388"/>
            <a:ext cx="76200" cy="76200"/>
            <a:chOff x="2400" y="1584"/>
            <a:chExt cx="48" cy="48"/>
          </a:xfrm>
        </p:grpSpPr>
        <p:sp>
          <p:nvSpPr>
            <p:cNvPr id="27716" name="Line 3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7" name="Line 3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25" name="Group 33"/>
          <p:cNvGrpSpPr>
            <a:grpSpLocks/>
          </p:cNvGrpSpPr>
          <p:nvPr/>
        </p:nvGrpSpPr>
        <p:grpSpPr bwMode="auto">
          <a:xfrm>
            <a:off x="5724525" y="3227388"/>
            <a:ext cx="76200" cy="76200"/>
            <a:chOff x="2400" y="1584"/>
            <a:chExt cx="48" cy="48"/>
          </a:xfrm>
        </p:grpSpPr>
        <p:sp>
          <p:nvSpPr>
            <p:cNvPr id="27714" name="Line 3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5" name="Line 3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28" name="Group 36"/>
          <p:cNvGrpSpPr>
            <a:grpSpLocks/>
          </p:cNvGrpSpPr>
          <p:nvPr/>
        </p:nvGrpSpPr>
        <p:grpSpPr bwMode="auto">
          <a:xfrm>
            <a:off x="5203825" y="3422650"/>
            <a:ext cx="76200" cy="76200"/>
            <a:chOff x="2400" y="1584"/>
            <a:chExt cx="48" cy="48"/>
          </a:xfrm>
        </p:grpSpPr>
        <p:sp>
          <p:nvSpPr>
            <p:cNvPr id="27712" name="Line 3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3" name="Line 3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31" name="Group 39"/>
          <p:cNvGrpSpPr>
            <a:grpSpLocks/>
          </p:cNvGrpSpPr>
          <p:nvPr/>
        </p:nvGrpSpPr>
        <p:grpSpPr bwMode="auto">
          <a:xfrm>
            <a:off x="5508625" y="3346450"/>
            <a:ext cx="76200" cy="76200"/>
            <a:chOff x="2400" y="1584"/>
            <a:chExt cx="48" cy="48"/>
          </a:xfrm>
        </p:grpSpPr>
        <p:sp>
          <p:nvSpPr>
            <p:cNvPr id="27710" name="Line 4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1" name="Line 4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34" name="Group 42"/>
          <p:cNvGrpSpPr>
            <a:grpSpLocks/>
          </p:cNvGrpSpPr>
          <p:nvPr/>
        </p:nvGrpSpPr>
        <p:grpSpPr bwMode="auto">
          <a:xfrm>
            <a:off x="5203825" y="3803650"/>
            <a:ext cx="76200" cy="76200"/>
            <a:chOff x="2400" y="1584"/>
            <a:chExt cx="48" cy="48"/>
          </a:xfrm>
        </p:grpSpPr>
        <p:sp>
          <p:nvSpPr>
            <p:cNvPr id="27708" name="Line 4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9" name="Line 4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37" name="Group 45"/>
          <p:cNvGrpSpPr>
            <a:grpSpLocks/>
          </p:cNvGrpSpPr>
          <p:nvPr/>
        </p:nvGrpSpPr>
        <p:grpSpPr bwMode="auto">
          <a:xfrm>
            <a:off x="5584825" y="3803650"/>
            <a:ext cx="76200" cy="76200"/>
            <a:chOff x="2400" y="1584"/>
            <a:chExt cx="48" cy="48"/>
          </a:xfrm>
        </p:grpSpPr>
        <p:sp>
          <p:nvSpPr>
            <p:cNvPr id="27706" name="Line 4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7" name="Line 4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40" name="Group 48"/>
          <p:cNvGrpSpPr>
            <a:grpSpLocks/>
          </p:cNvGrpSpPr>
          <p:nvPr/>
        </p:nvGrpSpPr>
        <p:grpSpPr bwMode="auto">
          <a:xfrm>
            <a:off x="5653088" y="3659188"/>
            <a:ext cx="76200" cy="76200"/>
            <a:chOff x="2400" y="1584"/>
            <a:chExt cx="48" cy="48"/>
          </a:xfrm>
        </p:grpSpPr>
        <p:sp>
          <p:nvSpPr>
            <p:cNvPr id="27704" name="Line 4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5" name="Line 5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43" name="Group 51"/>
          <p:cNvGrpSpPr>
            <a:grpSpLocks/>
          </p:cNvGrpSpPr>
          <p:nvPr/>
        </p:nvGrpSpPr>
        <p:grpSpPr bwMode="auto">
          <a:xfrm>
            <a:off x="5364163" y="3875088"/>
            <a:ext cx="76200" cy="76200"/>
            <a:chOff x="2400" y="1584"/>
            <a:chExt cx="48" cy="48"/>
          </a:xfrm>
        </p:grpSpPr>
        <p:sp>
          <p:nvSpPr>
            <p:cNvPr id="27702" name="Line 5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3" name="Line 5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187446" name="Oval 54"/>
          <p:cNvSpPr>
            <a:spLocks noChangeArrowheads="1"/>
          </p:cNvSpPr>
          <p:nvPr/>
        </p:nvSpPr>
        <p:spPr bwMode="auto">
          <a:xfrm>
            <a:off x="5364163" y="3500438"/>
            <a:ext cx="146050" cy="1460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nvGrpSpPr>
          <p:cNvPr id="187447" name="Group 55"/>
          <p:cNvGrpSpPr>
            <a:grpSpLocks/>
          </p:cNvGrpSpPr>
          <p:nvPr/>
        </p:nvGrpSpPr>
        <p:grpSpPr bwMode="auto">
          <a:xfrm>
            <a:off x="971550" y="2132876"/>
            <a:ext cx="5214938" cy="3497988"/>
            <a:chOff x="616" y="1327"/>
            <a:chExt cx="3285" cy="2657"/>
          </a:xfrm>
        </p:grpSpPr>
        <p:sp>
          <p:nvSpPr>
            <p:cNvPr id="27699" name="Line 56"/>
            <p:cNvSpPr>
              <a:spLocks noChangeShapeType="1"/>
            </p:cNvSpPr>
            <p:nvPr/>
          </p:nvSpPr>
          <p:spPr bwMode="auto">
            <a:xfrm>
              <a:off x="1392" y="1728"/>
              <a:ext cx="0" cy="2256"/>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7700" name="Text Box 57"/>
            <p:cNvSpPr txBox="1">
              <a:spLocks noChangeArrowheads="1"/>
            </p:cNvSpPr>
            <p:nvPr/>
          </p:nvSpPr>
          <p:spPr bwMode="auto">
            <a:xfrm>
              <a:off x="616" y="1327"/>
              <a:ext cx="1581" cy="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en-US" altLang="sl-SI" sz="1400" b="1"/>
                <a:t>“prava” vrednost oz.</a:t>
              </a:r>
            </a:p>
            <a:p>
              <a:pPr algn="ctr">
                <a:spcBef>
                  <a:spcPct val="0"/>
                </a:spcBef>
                <a:buFontTx/>
                <a:buNone/>
              </a:pPr>
              <a:r>
                <a:rPr lang="en-US" altLang="sl-SI" sz="1400" b="1"/>
                <a:t>dogovorjena prava vrednost</a:t>
              </a:r>
              <a:endParaRPr lang="en-US" altLang="sl-SI" sz="1400"/>
            </a:p>
          </p:txBody>
        </p:sp>
        <p:sp>
          <p:nvSpPr>
            <p:cNvPr id="27701" name="Text Box 57"/>
            <p:cNvSpPr txBox="1">
              <a:spLocks noChangeArrowheads="1"/>
            </p:cNvSpPr>
            <p:nvPr/>
          </p:nvSpPr>
          <p:spPr bwMode="auto">
            <a:xfrm>
              <a:off x="2884" y="1406"/>
              <a:ext cx="1017"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1400" b="1" dirty="0"/>
                <a:t>Srednja vrednost</a:t>
              </a:r>
              <a:endParaRPr lang="en-US" altLang="sl-SI" sz="1400" dirty="0"/>
            </a:p>
          </p:txBody>
        </p:sp>
      </p:grpSp>
      <p:sp>
        <p:nvSpPr>
          <p:cNvPr id="187450" name="Line 58"/>
          <p:cNvSpPr>
            <a:spLocks noChangeShapeType="1"/>
          </p:cNvSpPr>
          <p:nvPr/>
        </p:nvSpPr>
        <p:spPr bwMode="auto">
          <a:xfrm>
            <a:off x="2268538" y="4868863"/>
            <a:ext cx="3095625" cy="0"/>
          </a:xfrm>
          <a:prstGeom prst="line">
            <a:avLst/>
          </a:prstGeom>
          <a:noFill/>
          <a:ln w="285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87451" name="Text Box 59"/>
          <p:cNvSpPr txBox="1">
            <a:spLocks noChangeArrowheads="1"/>
          </p:cNvSpPr>
          <p:nvPr/>
        </p:nvSpPr>
        <p:spPr bwMode="auto">
          <a:xfrm>
            <a:off x="2700338" y="4437063"/>
            <a:ext cx="21605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a:solidFill>
                  <a:srgbClr val="FF6600"/>
                </a:solidFill>
              </a:rPr>
              <a:t>Napaka </a:t>
            </a:r>
            <a:r>
              <a:rPr lang="en-US" altLang="sl-SI" sz="1400" b="1">
                <a:solidFill>
                  <a:srgbClr val="FF6600"/>
                </a:solidFill>
              </a:rPr>
              <a:t>(pogrešek)</a:t>
            </a:r>
            <a:endParaRPr lang="en-US" altLang="sl-SI" sz="1400">
              <a:solidFill>
                <a:srgbClr val="FF6600"/>
              </a:solidFill>
            </a:endParaRPr>
          </a:p>
        </p:txBody>
      </p:sp>
      <p:sp>
        <p:nvSpPr>
          <p:cNvPr id="187452" name="Text Box 60"/>
          <p:cNvSpPr txBox="1">
            <a:spLocks noChangeArrowheads="1"/>
          </p:cNvSpPr>
          <p:nvPr/>
        </p:nvSpPr>
        <p:spPr bwMode="auto">
          <a:xfrm>
            <a:off x="5795963" y="3738563"/>
            <a:ext cx="258115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dirty="0">
                <a:solidFill>
                  <a:srgbClr val="FF0000"/>
                </a:solidFill>
              </a:rPr>
              <a:t>Standardna n</a:t>
            </a:r>
            <a:r>
              <a:rPr lang="en-US" altLang="sl-SI" sz="1400" b="1" dirty="0" err="1">
                <a:solidFill>
                  <a:srgbClr val="FF0000"/>
                </a:solidFill>
              </a:rPr>
              <a:t>egotovost</a:t>
            </a:r>
            <a:r>
              <a:rPr lang="sl-SI" altLang="sl-SI" sz="1400" b="1" dirty="0">
                <a:solidFill>
                  <a:srgbClr val="FF0000"/>
                </a:solidFill>
              </a:rPr>
              <a:t> </a:t>
            </a:r>
            <a:r>
              <a:rPr lang="sl-SI" altLang="sl-SI" sz="1400" b="1" i="1" dirty="0">
                <a:solidFill>
                  <a:srgbClr val="FF0000"/>
                </a:solidFill>
              </a:rPr>
              <a:t>u</a:t>
            </a:r>
          </a:p>
          <a:p>
            <a:pPr>
              <a:spcBef>
                <a:spcPct val="0"/>
              </a:spcBef>
              <a:buFontTx/>
              <a:buNone/>
            </a:pPr>
            <a:r>
              <a:rPr lang="sl-SI" altLang="sl-SI" sz="1400" b="1" dirty="0">
                <a:solidFill>
                  <a:srgbClr val="FF0000"/>
                </a:solidFill>
              </a:rPr>
              <a:t>(standardni odklon meritev)</a:t>
            </a:r>
            <a:endParaRPr lang="en-US" altLang="sl-SI" sz="1400" b="1" dirty="0">
              <a:solidFill>
                <a:srgbClr val="FF0000"/>
              </a:solidFill>
            </a:endParaRPr>
          </a:p>
        </p:txBody>
      </p:sp>
      <p:sp>
        <p:nvSpPr>
          <p:cNvPr id="187453" name="Oval 61"/>
          <p:cNvSpPr>
            <a:spLocks noChangeArrowheads="1"/>
          </p:cNvSpPr>
          <p:nvPr/>
        </p:nvSpPr>
        <p:spPr bwMode="auto">
          <a:xfrm>
            <a:off x="5076825" y="3213100"/>
            <a:ext cx="720725" cy="7191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endParaRPr lang="en-GB" altLang="sl-SI" sz="1400">
              <a:solidFill>
                <a:srgbClr val="663300"/>
              </a:solidFill>
            </a:endParaRPr>
          </a:p>
        </p:txBody>
      </p:sp>
      <p:grpSp>
        <p:nvGrpSpPr>
          <p:cNvPr id="187454" name="Group 62"/>
          <p:cNvGrpSpPr>
            <a:grpSpLocks/>
          </p:cNvGrpSpPr>
          <p:nvPr/>
        </p:nvGrpSpPr>
        <p:grpSpPr bwMode="auto">
          <a:xfrm flipH="1">
            <a:off x="5508625" y="2781300"/>
            <a:ext cx="93663" cy="79375"/>
            <a:chOff x="2400" y="1584"/>
            <a:chExt cx="48" cy="48"/>
          </a:xfrm>
        </p:grpSpPr>
        <p:sp>
          <p:nvSpPr>
            <p:cNvPr id="27697" name="Line 6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8" name="Line 6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57" name="Group 65"/>
          <p:cNvGrpSpPr>
            <a:grpSpLocks/>
          </p:cNvGrpSpPr>
          <p:nvPr/>
        </p:nvGrpSpPr>
        <p:grpSpPr bwMode="auto">
          <a:xfrm flipH="1">
            <a:off x="4932363" y="3860800"/>
            <a:ext cx="93662" cy="79375"/>
            <a:chOff x="2400" y="1584"/>
            <a:chExt cx="48" cy="48"/>
          </a:xfrm>
        </p:grpSpPr>
        <p:sp>
          <p:nvSpPr>
            <p:cNvPr id="27695" name="Line 6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6" name="Line 6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0" name="Group 68"/>
          <p:cNvGrpSpPr>
            <a:grpSpLocks/>
          </p:cNvGrpSpPr>
          <p:nvPr/>
        </p:nvGrpSpPr>
        <p:grpSpPr bwMode="auto">
          <a:xfrm>
            <a:off x="5003800" y="2997200"/>
            <a:ext cx="76200" cy="76200"/>
            <a:chOff x="2400" y="1584"/>
            <a:chExt cx="48" cy="48"/>
          </a:xfrm>
        </p:grpSpPr>
        <p:sp>
          <p:nvSpPr>
            <p:cNvPr id="27693" name="Line 6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4" name="Line 7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3" name="Group 71"/>
          <p:cNvGrpSpPr>
            <a:grpSpLocks/>
          </p:cNvGrpSpPr>
          <p:nvPr/>
        </p:nvGrpSpPr>
        <p:grpSpPr bwMode="auto">
          <a:xfrm>
            <a:off x="4572000" y="3713163"/>
            <a:ext cx="76200" cy="76200"/>
            <a:chOff x="2400" y="1584"/>
            <a:chExt cx="48" cy="48"/>
          </a:xfrm>
        </p:grpSpPr>
        <p:sp>
          <p:nvSpPr>
            <p:cNvPr id="27691" name="Line 7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2" name="Line 7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6" name="Group 74"/>
          <p:cNvGrpSpPr>
            <a:grpSpLocks/>
          </p:cNvGrpSpPr>
          <p:nvPr/>
        </p:nvGrpSpPr>
        <p:grpSpPr bwMode="auto">
          <a:xfrm>
            <a:off x="6084888" y="3573463"/>
            <a:ext cx="76200" cy="76200"/>
            <a:chOff x="2400" y="1584"/>
            <a:chExt cx="48" cy="48"/>
          </a:xfrm>
        </p:grpSpPr>
        <p:sp>
          <p:nvSpPr>
            <p:cNvPr id="27689" name="Line 7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0" name="Line 7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9" name="Group 77"/>
          <p:cNvGrpSpPr>
            <a:grpSpLocks/>
          </p:cNvGrpSpPr>
          <p:nvPr/>
        </p:nvGrpSpPr>
        <p:grpSpPr bwMode="auto">
          <a:xfrm>
            <a:off x="6300788" y="3141663"/>
            <a:ext cx="76200" cy="76200"/>
            <a:chOff x="2400" y="1584"/>
            <a:chExt cx="48" cy="48"/>
          </a:xfrm>
        </p:grpSpPr>
        <p:sp>
          <p:nvSpPr>
            <p:cNvPr id="27687" name="Line 7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88" name="Line 7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72" name="Group 80"/>
          <p:cNvGrpSpPr>
            <a:grpSpLocks/>
          </p:cNvGrpSpPr>
          <p:nvPr/>
        </p:nvGrpSpPr>
        <p:grpSpPr bwMode="auto">
          <a:xfrm>
            <a:off x="4859338" y="4073525"/>
            <a:ext cx="76200" cy="76200"/>
            <a:chOff x="2400" y="1584"/>
            <a:chExt cx="48" cy="48"/>
          </a:xfrm>
        </p:grpSpPr>
        <p:sp>
          <p:nvSpPr>
            <p:cNvPr id="27685" name="Line 8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86" name="Line 8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187475" name="Oval 83"/>
          <p:cNvSpPr>
            <a:spLocks noChangeArrowheads="1"/>
          </p:cNvSpPr>
          <p:nvPr/>
        </p:nvSpPr>
        <p:spPr bwMode="auto">
          <a:xfrm>
            <a:off x="2124075" y="3500438"/>
            <a:ext cx="146050" cy="1460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27682" name="Rectangle 84"/>
          <p:cNvSpPr>
            <a:spLocks noGrp="1" noChangeArrowheads="1"/>
          </p:cNvSpPr>
          <p:nvPr>
            <p:ph idx="1"/>
          </p:nvPr>
        </p:nvSpPr>
        <p:spPr>
          <a:xfrm>
            <a:off x="914400" y="1196975"/>
            <a:ext cx="8229600" cy="1323975"/>
          </a:xfrm>
          <a:noFill/>
        </p:spPr>
        <p:txBody>
          <a:bodyPr/>
          <a:lstStyle/>
          <a:p>
            <a:pPr marL="0" indent="0">
              <a:buFontTx/>
              <a:buNone/>
            </a:pPr>
            <a:r>
              <a:rPr lang="sl-SI" altLang="sl-SI" b="1" dirty="0"/>
              <a:t>Osnovni pojmi</a:t>
            </a:r>
            <a:endParaRPr lang="en-US" altLang="sl-SI" b="1" i="1" dirty="0"/>
          </a:p>
        </p:txBody>
      </p:sp>
      <p:sp>
        <p:nvSpPr>
          <p:cNvPr id="85" name="Line 58"/>
          <p:cNvSpPr>
            <a:spLocks noChangeShapeType="1"/>
          </p:cNvSpPr>
          <p:nvPr/>
        </p:nvSpPr>
        <p:spPr bwMode="auto">
          <a:xfrm>
            <a:off x="2298700" y="5157788"/>
            <a:ext cx="3095625" cy="0"/>
          </a:xfrm>
          <a:prstGeom prst="line">
            <a:avLst/>
          </a:prstGeom>
          <a:noFill/>
          <a:ln w="28575">
            <a:solidFill>
              <a:schemeClr val="accent2">
                <a:lumMod val="60000"/>
                <a:lumOff val="40000"/>
              </a:schemeClr>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sl-SI"/>
          </a:p>
        </p:txBody>
      </p:sp>
      <p:sp>
        <p:nvSpPr>
          <p:cNvPr id="86" name="Text Box 59"/>
          <p:cNvSpPr txBox="1">
            <a:spLocks noChangeArrowheads="1"/>
          </p:cNvSpPr>
          <p:nvPr/>
        </p:nvSpPr>
        <p:spPr bwMode="auto">
          <a:xfrm>
            <a:off x="2700338" y="5170488"/>
            <a:ext cx="97948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sl-SI" altLang="sl-SI" b="1" dirty="0">
                <a:solidFill>
                  <a:schemeClr val="accent6">
                    <a:lumMod val="60000"/>
                    <a:lumOff val="40000"/>
                  </a:schemeClr>
                </a:solidFill>
              </a:rPr>
              <a:t>Korekcija</a:t>
            </a:r>
            <a:endParaRPr lang="en-US" altLang="sl-SI"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874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18740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8743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874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8742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87398"/>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8743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87407"/>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87422"/>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87434"/>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500"/>
                                  </p:stCondLst>
                                  <p:childTnLst>
                                    <p:set>
                                      <p:cBhvr>
                                        <p:cTn id="36" dur="1" fill="hold">
                                          <p:stCondLst>
                                            <p:cond delay="0"/>
                                          </p:stCondLst>
                                        </p:cTn>
                                        <p:tgtEl>
                                          <p:spTgt spid="187416"/>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500"/>
                                  </p:stCondLst>
                                  <p:childTnLst>
                                    <p:set>
                                      <p:cBhvr>
                                        <p:cTn id="39" dur="1" fill="hold">
                                          <p:stCondLst>
                                            <p:cond delay="0"/>
                                          </p:stCondLst>
                                        </p:cTn>
                                        <p:tgtEl>
                                          <p:spTgt spid="187443"/>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500"/>
                                  </p:stCondLst>
                                  <p:childTnLst>
                                    <p:set>
                                      <p:cBhvr>
                                        <p:cTn id="42" dur="1" fill="hold">
                                          <p:stCondLst>
                                            <p:cond delay="0"/>
                                          </p:stCondLst>
                                        </p:cTn>
                                        <p:tgtEl>
                                          <p:spTgt spid="187419"/>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nodeType="afterEffect">
                                  <p:stCondLst>
                                    <p:cond delay="500"/>
                                  </p:stCondLst>
                                  <p:childTnLst>
                                    <p:set>
                                      <p:cBhvr>
                                        <p:cTn id="45" dur="1" fill="hold">
                                          <p:stCondLst>
                                            <p:cond delay="0"/>
                                          </p:stCondLst>
                                        </p:cTn>
                                        <p:tgtEl>
                                          <p:spTgt spid="187395"/>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nodeType="afterEffect">
                                  <p:stCondLst>
                                    <p:cond delay="500"/>
                                  </p:stCondLst>
                                  <p:childTnLst>
                                    <p:set>
                                      <p:cBhvr>
                                        <p:cTn id="48" dur="1" fill="hold">
                                          <p:stCondLst>
                                            <p:cond delay="0"/>
                                          </p:stCondLst>
                                        </p:cTn>
                                        <p:tgtEl>
                                          <p:spTgt spid="187440"/>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nodeType="afterEffect">
                                  <p:stCondLst>
                                    <p:cond delay="500"/>
                                  </p:stCondLst>
                                  <p:childTnLst>
                                    <p:set>
                                      <p:cBhvr>
                                        <p:cTn id="51" dur="1" fill="hold">
                                          <p:stCondLst>
                                            <p:cond delay="0"/>
                                          </p:stCondLst>
                                        </p:cTn>
                                        <p:tgtEl>
                                          <p:spTgt spid="187413"/>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nodeType="afterEffect">
                                  <p:stCondLst>
                                    <p:cond delay="500"/>
                                  </p:stCondLst>
                                  <p:childTnLst>
                                    <p:set>
                                      <p:cBhvr>
                                        <p:cTn id="54" dur="1" fill="hold">
                                          <p:stCondLst>
                                            <p:cond delay="0"/>
                                          </p:stCondLst>
                                        </p:cTn>
                                        <p:tgtEl>
                                          <p:spTgt spid="187401"/>
                                        </p:tgtEl>
                                        <p:attrNameLst>
                                          <p:attrName>style.visibility</p:attrName>
                                        </p:attrNameLst>
                                      </p:cBhvr>
                                      <p:to>
                                        <p:strVal val="visible"/>
                                      </p:to>
                                    </p:set>
                                  </p:childTnLst>
                                </p:cTn>
                              </p:par>
                            </p:childTnLst>
                          </p:cTn>
                        </p:par>
                        <p:par>
                          <p:cTn id="55" fill="hold" nodeType="afterGroup">
                            <p:stCondLst>
                              <p:cond delay="8500"/>
                            </p:stCondLst>
                            <p:childTnLst>
                              <p:par>
                                <p:cTn id="56" presetID="1" presetClass="entr" presetSubtype="0" fill="hold" nodeType="afterEffect">
                                  <p:stCondLst>
                                    <p:cond delay="500"/>
                                  </p:stCondLst>
                                  <p:childTnLst>
                                    <p:set>
                                      <p:cBhvr>
                                        <p:cTn id="57" dur="1" fill="hold">
                                          <p:stCondLst>
                                            <p:cond delay="0"/>
                                          </p:stCondLst>
                                        </p:cTn>
                                        <p:tgtEl>
                                          <p:spTgt spid="187469"/>
                                        </p:tgtEl>
                                        <p:attrNameLst>
                                          <p:attrName>style.visibility</p:attrName>
                                        </p:attrNameLst>
                                      </p:cBhvr>
                                      <p:to>
                                        <p:strVal val="visible"/>
                                      </p:to>
                                    </p:set>
                                  </p:childTnLst>
                                </p:cTn>
                              </p:par>
                            </p:childTnLst>
                          </p:cTn>
                        </p:par>
                        <p:par>
                          <p:cTn id="58" fill="hold" nodeType="afterGroup">
                            <p:stCondLst>
                              <p:cond delay="9000"/>
                            </p:stCondLst>
                            <p:childTnLst>
                              <p:par>
                                <p:cTn id="59" presetID="1" presetClass="entr" presetSubtype="0" fill="hold" nodeType="afterEffect">
                                  <p:stCondLst>
                                    <p:cond delay="500"/>
                                  </p:stCondLst>
                                  <p:childTnLst>
                                    <p:set>
                                      <p:cBhvr>
                                        <p:cTn id="60" dur="1" fill="hold">
                                          <p:stCondLst>
                                            <p:cond delay="0"/>
                                          </p:stCondLst>
                                        </p:cTn>
                                        <p:tgtEl>
                                          <p:spTgt spid="187466"/>
                                        </p:tgtEl>
                                        <p:attrNameLst>
                                          <p:attrName>style.visibility</p:attrName>
                                        </p:attrNameLst>
                                      </p:cBhvr>
                                      <p:to>
                                        <p:strVal val="visible"/>
                                      </p:to>
                                    </p:set>
                                  </p:childTnLst>
                                </p:cTn>
                              </p:par>
                            </p:childTnLst>
                          </p:cTn>
                        </p:par>
                        <p:par>
                          <p:cTn id="61" fill="hold" nodeType="afterGroup">
                            <p:stCondLst>
                              <p:cond delay="9500"/>
                            </p:stCondLst>
                            <p:childTnLst>
                              <p:par>
                                <p:cTn id="62" presetID="1" presetClass="entr" presetSubtype="0" fill="hold" nodeType="afterEffect">
                                  <p:stCondLst>
                                    <p:cond delay="500"/>
                                  </p:stCondLst>
                                  <p:childTnLst>
                                    <p:set>
                                      <p:cBhvr>
                                        <p:cTn id="63" dur="1" fill="hold">
                                          <p:stCondLst>
                                            <p:cond delay="0"/>
                                          </p:stCondLst>
                                        </p:cTn>
                                        <p:tgtEl>
                                          <p:spTgt spid="187460"/>
                                        </p:tgtEl>
                                        <p:attrNameLst>
                                          <p:attrName>style.visibility</p:attrName>
                                        </p:attrNameLst>
                                      </p:cBhvr>
                                      <p:to>
                                        <p:strVal val="visible"/>
                                      </p:to>
                                    </p:set>
                                  </p:childTnLst>
                                </p:cTn>
                              </p:par>
                            </p:childTnLst>
                          </p:cTn>
                        </p:par>
                        <p:par>
                          <p:cTn id="64" fill="hold" nodeType="afterGroup">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187463"/>
                                        </p:tgtEl>
                                        <p:attrNameLst>
                                          <p:attrName>style.visibility</p:attrName>
                                        </p:attrNameLst>
                                      </p:cBhvr>
                                      <p:to>
                                        <p:strVal val="visible"/>
                                      </p:to>
                                    </p:set>
                                  </p:childTnLst>
                                </p:cTn>
                              </p:par>
                            </p:childTnLst>
                          </p:cTn>
                        </p:par>
                        <p:par>
                          <p:cTn id="67" fill="hold" nodeType="afterGroup">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187472"/>
                                        </p:tgtEl>
                                        <p:attrNameLst>
                                          <p:attrName>style.visibility</p:attrName>
                                        </p:attrNameLst>
                                      </p:cBhvr>
                                      <p:to>
                                        <p:strVal val="visible"/>
                                      </p:to>
                                    </p:set>
                                  </p:childTnLst>
                                </p:cTn>
                              </p:par>
                            </p:childTnLst>
                          </p:cTn>
                        </p:par>
                        <p:par>
                          <p:cTn id="70" fill="hold" nodeType="afterGroup">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187410"/>
                                        </p:tgtEl>
                                        <p:attrNameLst>
                                          <p:attrName>style.visibility</p:attrName>
                                        </p:attrNameLst>
                                      </p:cBhvr>
                                      <p:to>
                                        <p:strVal val="visible"/>
                                      </p:to>
                                    </p:set>
                                  </p:childTnLst>
                                </p:cTn>
                              </p:par>
                            </p:childTnLst>
                          </p:cTn>
                        </p:par>
                        <p:par>
                          <p:cTn id="73" fill="hold" nodeType="afterGroup">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187454"/>
                                        </p:tgtEl>
                                        <p:attrNameLst>
                                          <p:attrName>style.visibility</p:attrName>
                                        </p:attrNameLst>
                                      </p:cBhvr>
                                      <p:to>
                                        <p:strVal val="visible"/>
                                      </p:to>
                                    </p:set>
                                  </p:childTnLst>
                                </p:cTn>
                              </p:par>
                            </p:childTnLst>
                          </p:cTn>
                        </p:par>
                        <p:par>
                          <p:cTn id="76" fill="hold" nodeType="afterGroup">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18745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87446"/>
                                        </p:tgtEl>
                                        <p:attrNameLst>
                                          <p:attrName>style.visibility</p:attrName>
                                        </p:attrNameLst>
                                      </p:cBhvr>
                                      <p:to>
                                        <p:strVal val="visible"/>
                                      </p:to>
                                    </p:set>
                                    <p:animEffect transition="in" filter="dissolve">
                                      <p:cBhvr>
                                        <p:cTn id="83" dur="500"/>
                                        <p:tgtEl>
                                          <p:spTgt spid="18744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87475"/>
                                        </p:tgtEl>
                                        <p:attrNameLst>
                                          <p:attrName>style.visibility</p:attrName>
                                        </p:attrNameLst>
                                      </p:cBhvr>
                                      <p:to>
                                        <p:strVal val="visible"/>
                                      </p:to>
                                    </p:set>
                                    <p:animEffect transition="in" filter="dissolve">
                                      <p:cBhvr>
                                        <p:cTn id="88" dur="500"/>
                                        <p:tgtEl>
                                          <p:spTgt spid="18747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87394"/>
                                        </p:tgtEl>
                                        <p:attrNameLst>
                                          <p:attrName>style.visibility</p:attrName>
                                        </p:attrNameLst>
                                      </p:cBhvr>
                                      <p:to>
                                        <p:strVal val="visible"/>
                                      </p:to>
                                    </p:set>
                                    <p:animEffect transition="in" filter="dissolve">
                                      <p:cBhvr>
                                        <p:cTn id="93" dur="500"/>
                                        <p:tgtEl>
                                          <p:spTgt spid="187394"/>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187447"/>
                                        </p:tgtEl>
                                        <p:attrNameLst>
                                          <p:attrName>style.visibility</p:attrName>
                                        </p:attrNameLst>
                                      </p:cBhvr>
                                      <p:to>
                                        <p:strVal val="visible"/>
                                      </p:to>
                                    </p:set>
                                    <p:animEffect transition="in" filter="dissolve">
                                      <p:cBhvr>
                                        <p:cTn id="98" dur="500"/>
                                        <p:tgtEl>
                                          <p:spTgt spid="18744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87450"/>
                                        </p:tgtEl>
                                        <p:attrNameLst>
                                          <p:attrName>style.visibility</p:attrName>
                                        </p:attrNameLst>
                                      </p:cBhvr>
                                      <p:to>
                                        <p:strVal val="visible"/>
                                      </p:to>
                                    </p:set>
                                    <p:animEffect transition="in" filter="dissolve">
                                      <p:cBhvr>
                                        <p:cTn id="103" dur="500"/>
                                        <p:tgtEl>
                                          <p:spTgt spid="187450"/>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87451"/>
                                        </p:tgtEl>
                                        <p:attrNameLst>
                                          <p:attrName>style.visibility</p:attrName>
                                        </p:attrNameLst>
                                      </p:cBhvr>
                                      <p:to>
                                        <p:strVal val="visible"/>
                                      </p:to>
                                    </p:set>
                                    <p:animEffect transition="in" filter="dissolve">
                                      <p:cBhvr>
                                        <p:cTn id="106" dur="500"/>
                                        <p:tgtEl>
                                          <p:spTgt spid="187451"/>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87453"/>
                                        </p:tgtEl>
                                        <p:attrNameLst>
                                          <p:attrName>style.visibility</p:attrName>
                                        </p:attrNameLst>
                                      </p:cBhvr>
                                      <p:to>
                                        <p:strVal val="visible"/>
                                      </p:to>
                                    </p:set>
                                    <p:animEffect transition="in" filter="dissolve">
                                      <p:cBhvr>
                                        <p:cTn id="111" dur="500"/>
                                        <p:tgtEl>
                                          <p:spTgt spid="187453"/>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87452"/>
                                        </p:tgtEl>
                                        <p:attrNameLst>
                                          <p:attrName>style.visibility</p:attrName>
                                        </p:attrNameLst>
                                      </p:cBhvr>
                                      <p:to>
                                        <p:strVal val="visible"/>
                                      </p:to>
                                    </p:set>
                                    <p:animEffect transition="in" filter="dissolve">
                                      <p:cBhvr>
                                        <p:cTn id="116" dur="500"/>
                                        <p:tgtEl>
                                          <p:spTgt spid="187452"/>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9" presetClass="entr" presetSubtype="0" fill="hold" nodeType="click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dissolve">
                                      <p:cBhvr>
                                        <p:cTn id="121" dur="500"/>
                                        <p:tgtEl>
                                          <p:spTgt spid="85"/>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86"/>
                                        </p:tgtEl>
                                        <p:attrNameLst>
                                          <p:attrName>style.visibility</p:attrName>
                                        </p:attrNameLst>
                                      </p:cBhvr>
                                      <p:to>
                                        <p:strVal val="visible"/>
                                      </p:to>
                                    </p:set>
                                    <p:animEffect transition="in" filter="dissolve">
                                      <p:cBhvr>
                                        <p:cTn id="12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nimBg="1"/>
      <p:bldP spid="187446" grpId="0" animBg="1"/>
      <p:bldP spid="187450" grpId="0" animBg="1"/>
      <p:bldP spid="187451" grpId="0"/>
      <p:bldP spid="187452" grpId="0"/>
      <p:bldP spid="187453" grpId="0" animBg="1"/>
      <p:bldP spid="187475" grpId="0" animBg="1"/>
      <p:bldP spid="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flipH="1">
            <a:off x="6027737" y="4509119"/>
            <a:ext cx="3175" cy="1367805"/>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675" name="Line 3"/>
          <p:cNvSpPr>
            <a:spLocks noChangeShapeType="1"/>
          </p:cNvSpPr>
          <p:nvPr/>
        </p:nvSpPr>
        <p:spPr bwMode="auto">
          <a:xfrm>
            <a:off x="5435600" y="2997200"/>
            <a:ext cx="0" cy="2592388"/>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nvGrpSpPr>
          <p:cNvPr id="28676" name="Group 4"/>
          <p:cNvGrpSpPr>
            <a:grpSpLocks/>
          </p:cNvGrpSpPr>
          <p:nvPr/>
        </p:nvGrpSpPr>
        <p:grpSpPr bwMode="auto">
          <a:xfrm>
            <a:off x="5051425" y="3270250"/>
            <a:ext cx="76200" cy="76200"/>
            <a:chOff x="2400" y="1584"/>
            <a:chExt cx="48" cy="48"/>
          </a:xfrm>
        </p:grpSpPr>
        <p:sp>
          <p:nvSpPr>
            <p:cNvPr id="28771" name="Line 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72" name="Line 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77" name="Group 7"/>
          <p:cNvGrpSpPr>
            <a:grpSpLocks/>
          </p:cNvGrpSpPr>
          <p:nvPr/>
        </p:nvGrpSpPr>
        <p:grpSpPr bwMode="auto">
          <a:xfrm>
            <a:off x="5280025" y="3346450"/>
            <a:ext cx="76200" cy="76200"/>
            <a:chOff x="2400" y="1584"/>
            <a:chExt cx="48" cy="48"/>
          </a:xfrm>
        </p:grpSpPr>
        <p:sp>
          <p:nvSpPr>
            <p:cNvPr id="28769" name="Line 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70" name="Line 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78" name="Group 10"/>
          <p:cNvGrpSpPr>
            <a:grpSpLocks/>
          </p:cNvGrpSpPr>
          <p:nvPr/>
        </p:nvGrpSpPr>
        <p:grpSpPr bwMode="auto">
          <a:xfrm>
            <a:off x="5356225" y="3575050"/>
            <a:ext cx="76200" cy="76200"/>
            <a:chOff x="2400" y="1584"/>
            <a:chExt cx="48" cy="48"/>
          </a:xfrm>
        </p:grpSpPr>
        <p:sp>
          <p:nvSpPr>
            <p:cNvPr id="28767" name="Line 1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8" name="Line 1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79" name="Group 13"/>
          <p:cNvGrpSpPr>
            <a:grpSpLocks/>
          </p:cNvGrpSpPr>
          <p:nvPr/>
        </p:nvGrpSpPr>
        <p:grpSpPr bwMode="auto">
          <a:xfrm>
            <a:off x="5584825" y="3575050"/>
            <a:ext cx="76200" cy="76200"/>
            <a:chOff x="2400" y="1584"/>
            <a:chExt cx="48" cy="48"/>
          </a:xfrm>
        </p:grpSpPr>
        <p:sp>
          <p:nvSpPr>
            <p:cNvPr id="28765" name="Line 1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6" name="Line 1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0" name="Group 16"/>
          <p:cNvGrpSpPr>
            <a:grpSpLocks/>
          </p:cNvGrpSpPr>
          <p:nvPr/>
        </p:nvGrpSpPr>
        <p:grpSpPr bwMode="auto">
          <a:xfrm>
            <a:off x="5737225" y="3498850"/>
            <a:ext cx="76200" cy="76200"/>
            <a:chOff x="2400" y="1584"/>
            <a:chExt cx="48" cy="48"/>
          </a:xfrm>
        </p:grpSpPr>
        <p:sp>
          <p:nvSpPr>
            <p:cNvPr id="28763" name="Line 1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4" name="Line 1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1" name="Group 19"/>
          <p:cNvGrpSpPr>
            <a:grpSpLocks/>
          </p:cNvGrpSpPr>
          <p:nvPr/>
        </p:nvGrpSpPr>
        <p:grpSpPr bwMode="auto">
          <a:xfrm flipH="1">
            <a:off x="5980113" y="4717777"/>
            <a:ext cx="93662" cy="79375"/>
            <a:chOff x="2400" y="1584"/>
            <a:chExt cx="48" cy="48"/>
          </a:xfrm>
        </p:grpSpPr>
        <p:sp>
          <p:nvSpPr>
            <p:cNvPr id="28761" name="Line 2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2" name="Line 2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2" name="Group 22"/>
          <p:cNvGrpSpPr>
            <a:grpSpLocks/>
          </p:cNvGrpSpPr>
          <p:nvPr/>
        </p:nvGrpSpPr>
        <p:grpSpPr bwMode="auto">
          <a:xfrm>
            <a:off x="5653088" y="3370263"/>
            <a:ext cx="76200" cy="76200"/>
            <a:chOff x="2400" y="1584"/>
            <a:chExt cx="48" cy="48"/>
          </a:xfrm>
        </p:grpSpPr>
        <p:sp>
          <p:nvSpPr>
            <p:cNvPr id="28759" name="Line 2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0" name="Line 2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3" name="Group 25"/>
          <p:cNvGrpSpPr>
            <a:grpSpLocks/>
          </p:cNvGrpSpPr>
          <p:nvPr/>
        </p:nvGrpSpPr>
        <p:grpSpPr bwMode="auto">
          <a:xfrm>
            <a:off x="5127625" y="3651250"/>
            <a:ext cx="76200" cy="76200"/>
            <a:chOff x="2400" y="1584"/>
            <a:chExt cx="48" cy="48"/>
          </a:xfrm>
        </p:grpSpPr>
        <p:sp>
          <p:nvSpPr>
            <p:cNvPr id="28757" name="Line 2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8" name="Line 2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4" name="Group 28"/>
          <p:cNvGrpSpPr>
            <a:grpSpLocks/>
          </p:cNvGrpSpPr>
          <p:nvPr/>
        </p:nvGrpSpPr>
        <p:grpSpPr bwMode="auto">
          <a:xfrm>
            <a:off x="4975225" y="3575050"/>
            <a:ext cx="76200" cy="76200"/>
            <a:chOff x="2400" y="1584"/>
            <a:chExt cx="48" cy="48"/>
          </a:xfrm>
        </p:grpSpPr>
        <p:sp>
          <p:nvSpPr>
            <p:cNvPr id="28755" name="Line 2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6" name="Line 3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5" name="Group 31"/>
          <p:cNvGrpSpPr>
            <a:grpSpLocks/>
          </p:cNvGrpSpPr>
          <p:nvPr/>
        </p:nvGrpSpPr>
        <p:grpSpPr bwMode="auto">
          <a:xfrm>
            <a:off x="5221288" y="3514725"/>
            <a:ext cx="76200" cy="76200"/>
            <a:chOff x="2400" y="1584"/>
            <a:chExt cx="48" cy="48"/>
          </a:xfrm>
        </p:grpSpPr>
        <p:sp>
          <p:nvSpPr>
            <p:cNvPr id="28753" name="Line 3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4" name="Line 3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6" name="Group 34"/>
          <p:cNvGrpSpPr>
            <a:grpSpLocks/>
          </p:cNvGrpSpPr>
          <p:nvPr/>
        </p:nvGrpSpPr>
        <p:grpSpPr bwMode="auto">
          <a:xfrm>
            <a:off x="5437188" y="3227388"/>
            <a:ext cx="76200" cy="76200"/>
            <a:chOff x="2400" y="1584"/>
            <a:chExt cx="48" cy="48"/>
          </a:xfrm>
        </p:grpSpPr>
        <p:sp>
          <p:nvSpPr>
            <p:cNvPr id="28751" name="Line 3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2" name="Line 3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7" name="Group 37"/>
          <p:cNvGrpSpPr>
            <a:grpSpLocks/>
          </p:cNvGrpSpPr>
          <p:nvPr/>
        </p:nvGrpSpPr>
        <p:grpSpPr bwMode="auto">
          <a:xfrm>
            <a:off x="5724525" y="3227388"/>
            <a:ext cx="76200" cy="76200"/>
            <a:chOff x="2400" y="1584"/>
            <a:chExt cx="48" cy="48"/>
          </a:xfrm>
        </p:grpSpPr>
        <p:sp>
          <p:nvSpPr>
            <p:cNvPr id="28749" name="Line 3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0" name="Line 3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8" name="Group 40"/>
          <p:cNvGrpSpPr>
            <a:grpSpLocks/>
          </p:cNvGrpSpPr>
          <p:nvPr/>
        </p:nvGrpSpPr>
        <p:grpSpPr bwMode="auto">
          <a:xfrm>
            <a:off x="5203825" y="3422650"/>
            <a:ext cx="76200" cy="76200"/>
            <a:chOff x="2400" y="1584"/>
            <a:chExt cx="48" cy="48"/>
          </a:xfrm>
        </p:grpSpPr>
        <p:sp>
          <p:nvSpPr>
            <p:cNvPr id="28747" name="Line 4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8" name="Line 4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9" name="Group 43"/>
          <p:cNvGrpSpPr>
            <a:grpSpLocks/>
          </p:cNvGrpSpPr>
          <p:nvPr/>
        </p:nvGrpSpPr>
        <p:grpSpPr bwMode="auto">
          <a:xfrm>
            <a:off x="5508625" y="3346450"/>
            <a:ext cx="76200" cy="76200"/>
            <a:chOff x="2400" y="1584"/>
            <a:chExt cx="48" cy="48"/>
          </a:xfrm>
        </p:grpSpPr>
        <p:sp>
          <p:nvSpPr>
            <p:cNvPr id="28745" name="Line 4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6" name="Line 4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0" name="Group 46"/>
          <p:cNvGrpSpPr>
            <a:grpSpLocks/>
          </p:cNvGrpSpPr>
          <p:nvPr/>
        </p:nvGrpSpPr>
        <p:grpSpPr bwMode="auto">
          <a:xfrm>
            <a:off x="5203825" y="3803650"/>
            <a:ext cx="76200" cy="76200"/>
            <a:chOff x="2400" y="1584"/>
            <a:chExt cx="48" cy="48"/>
          </a:xfrm>
        </p:grpSpPr>
        <p:sp>
          <p:nvSpPr>
            <p:cNvPr id="28743" name="Line 4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4" name="Line 4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1" name="Group 49"/>
          <p:cNvGrpSpPr>
            <a:grpSpLocks/>
          </p:cNvGrpSpPr>
          <p:nvPr/>
        </p:nvGrpSpPr>
        <p:grpSpPr bwMode="auto">
          <a:xfrm>
            <a:off x="5584825" y="3803650"/>
            <a:ext cx="76200" cy="76200"/>
            <a:chOff x="2400" y="1584"/>
            <a:chExt cx="48" cy="48"/>
          </a:xfrm>
        </p:grpSpPr>
        <p:sp>
          <p:nvSpPr>
            <p:cNvPr id="28741" name="Line 5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2" name="Line 5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2" name="Group 52"/>
          <p:cNvGrpSpPr>
            <a:grpSpLocks/>
          </p:cNvGrpSpPr>
          <p:nvPr/>
        </p:nvGrpSpPr>
        <p:grpSpPr bwMode="auto">
          <a:xfrm>
            <a:off x="5653088" y="3659188"/>
            <a:ext cx="76200" cy="76200"/>
            <a:chOff x="2400" y="1584"/>
            <a:chExt cx="48" cy="48"/>
          </a:xfrm>
        </p:grpSpPr>
        <p:sp>
          <p:nvSpPr>
            <p:cNvPr id="28739" name="Line 5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0" name="Line 5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3" name="Group 55"/>
          <p:cNvGrpSpPr>
            <a:grpSpLocks/>
          </p:cNvGrpSpPr>
          <p:nvPr/>
        </p:nvGrpSpPr>
        <p:grpSpPr bwMode="auto">
          <a:xfrm>
            <a:off x="5364163" y="3875088"/>
            <a:ext cx="76200" cy="76200"/>
            <a:chOff x="2400" y="1584"/>
            <a:chExt cx="48" cy="48"/>
          </a:xfrm>
        </p:grpSpPr>
        <p:sp>
          <p:nvSpPr>
            <p:cNvPr id="28737" name="Line 5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38" name="Line 5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28694" name="Oval 58"/>
          <p:cNvSpPr>
            <a:spLocks noChangeArrowheads="1"/>
          </p:cNvSpPr>
          <p:nvPr/>
        </p:nvSpPr>
        <p:spPr bwMode="auto">
          <a:xfrm>
            <a:off x="5364163" y="3500438"/>
            <a:ext cx="146050" cy="1460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nvGrpSpPr>
          <p:cNvPr id="28695" name="Group 59"/>
          <p:cNvGrpSpPr>
            <a:grpSpLocks/>
          </p:cNvGrpSpPr>
          <p:nvPr/>
        </p:nvGrpSpPr>
        <p:grpSpPr bwMode="auto">
          <a:xfrm>
            <a:off x="971550" y="1412875"/>
            <a:ext cx="2509838" cy="4217988"/>
            <a:chOff x="616" y="1327"/>
            <a:chExt cx="1581" cy="2657"/>
          </a:xfrm>
        </p:grpSpPr>
        <p:sp>
          <p:nvSpPr>
            <p:cNvPr id="28735" name="Line 60"/>
            <p:cNvSpPr>
              <a:spLocks noChangeShapeType="1"/>
            </p:cNvSpPr>
            <p:nvPr/>
          </p:nvSpPr>
          <p:spPr bwMode="auto">
            <a:xfrm>
              <a:off x="1392" y="1728"/>
              <a:ext cx="0" cy="225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36" name="Text Box 61"/>
            <p:cNvSpPr txBox="1">
              <a:spLocks noChangeArrowheads="1"/>
            </p:cNvSpPr>
            <p:nvPr/>
          </p:nvSpPr>
          <p:spPr bwMode="auto">
            <a:xfrm>
              <a:off x="616" y="1327"/>
              <a:ext cx="1581" cy="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en-US" altLang="sl-SI" sz="1400" b="1"/>
                <a:t>“prava” vrednost oz.</a:t>
              </a:r>
            </a:p>
            <a:p>
              <a:pPr algn="ctr">
                <a:spcBef>
                  <a:spcPct val="0"/>
                </a:spcBef>
                <a:buFontTx/>
                <a:buNone/>
              </a:pPr>
              <a:r>
                <a:rPr lang="en-US" altLang="sl-SI" sz="1400" b="1"/>
                <a:t>dogovorjena prava vrednost</a:t>
              </a:r>
              <a:endParaRPr lang="en-US" altLang="sl-SI" sz="1400"/>
            </a:p>
          </p:txBody>
        </p:sp>
      </p:grpSp>
      <p:sp>
        <p:nvSpPr>
          <p:cNvPr id="28696" name="Line 62"/>
          <p:cNvSpPr>
            <a:spLocks noChangeShapeType="1"/>
          </p:cNvSpPr>
          <p:nvPr/>
        </p:nvSpPr>
        <p:spPr bwMode="auto">
          <a:xfrm>
            <a:off x="2268538" y="3573463"/>
            <a:ext cx="3095625" cy="0"/>
          </a:xfrm>
          <a:prstGeom prst="line">
            <a:avLst/>
          </a:prstGeom>
          <a:noFill/>
          <a:ln w="285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697" name="Text Box 63"/>
          <p:cNvSpPr txBox="1">
            <a:spLocks noChangeArrowheads="1"/>
          </p:cNvSpPr>
          <p:nvPr/>
        </p:nvSpPr>
        <p:spPr bwMode="auto">
          <a:xfrm>
            <a:off x="2771775" y="3284538"/>
            <a:ext cx="18272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6600"/>
                </a:solidFill>
              </a:rPr>
              <a:t>pogrešek ali napaka</a:t>
            </a:r>
            <a:endParaRPr lang="en-US" altLang="sl-SI" sz="1400">
              <a:solidFill>
                <a:srgbClr val="FF6600"/>
              </a:solidFill>
            </a:endParaRPr>
          </a:p>
        </p:txBody>
      </p:sp>
      <p:sp>
        <p:nvSpPr>
          <p:cNvPr id="28698" name="Text Box 64"/>
          <p:cNvSpPr txBox="1">
            <a:spLocks noChangeArrowheads="1"/>
          </p:cNvSpPr>
          <p:nvPr/>
        </p:nvSpPr>
        <p:spPr bwMode="auto">
          <a:xfrm>
            <a:off x="5795963" y="3789363"/>
            <a:ext cx="1089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p>
        </p:txBody>
      </p:sp>
      <p:grpSp>
        <p:nvGrpSpPr>
          <p:cNvPr id="28699" name="Group 65"/>
          <p:cNvGrpSpPr>
            <a:grpSpLocks/>
          </p:cNvGrpSpPr>
          <p:nvPr/>
        </p:nvGrpSpPr>
        <p:grpSpPr bwMode="auto">
          <a:xfrm>
            <a:off x="5667375" y="5445125"/>
            <a:ext cx="720725" cy="312738"/>
            <a:chOff x="3379" y="3153"/>
            <a:chExt cx="454" cy="197"/>
          </a:xfrm>
        </p:grpSpPr>
        <p:sp>
          <p:nvSpPr>
            <p:cNvPr id="28731" name="Oval 66"/>
            <p:cNvSpPr>
              <a:spLocks noChangeArrowheads="1"/>
            </p:cNvSpPr>
            <p:nvPr/>
          </p:nvSpPr>
          <p:spPr bwMode="auto">
            <a:xfrm>
              <a:off x="3560" y="3203"/>
              <a:ext cx="96" cy="96"/>
            </a:xfrm>
            <a:prstGeom prst="ellipse">
              <a:avLst/>
            </a:prstGeom>
            <a:solidFill>
              <a:srgbClr val="FF0000"/>
            </a:solidFill>
            <a:ln w="9525">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28732" name="Line 67"/>
            <p:cNvSpPr>
              <a:spLocks noChangeShapeType="1"/>
            </p:cNvSpPr>
            <p:nvPr/>
          </p:nvSpPr>
          <p:spPr bwMode="auto">
            <a:xfrm>
              <a:off x="3379" y="3153"/>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33" name="Line 68"/>
            <p:cNvSpPr>
              <a:spLocks noChangeShapeType="1"/>
            </p:cNvSpPr>
            <p:nvPr/>
          </p:nvSpPr>
          <p:spPr bwMode="auto">
            <a:xfrm>
              <a:off x="3833" y="3158"/>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34" name="Line 69"/>
            <p:cNvSpPr>
              <a:spLocks noChangeShapeType="1"/>
            </p:cNvSpPr>
            <p:nvPr/>
          </p:nvSpPr>
          <p:spPr bwMode="auto">
            <a:xfrm>
              <a:off x="3379" y="3249"/>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28700" name="Oval 70"/>
          <p:cNvSpPr>
            <a:spLocks noChangeArrowheads="1"/>
          </p:cNvSpPr>
          <p:nvPr/>
        </p:nvSpPr>
        <p:spPr bwMode="auto">
          <a:xfrm>
            <a:off x="5076825" y="3213100"/>
            <a:ext cx="720725" cy="7191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endParaRPr lang="en-GB" altLang="sl-SI" sz="1400">
              <a:solidFill>
                <a:srgbClr val="663300"/>
              </a:solidFill>
            </a:endParaRPr>
          </a:p>
        </p:txBody>
      </p:sp>
      <p:grpSp>
        <p:nvGrpSpPr>
          <p:cNvPr id="28701" name="Group 71"/>
          <p:cNvGrpSpPr>
            <a:grpSpLocks/>
          </p:cNvGrpSpPr>
          <p:nvPr/>
        </p:nvGrpSpPr>
        <p:grpSpPr bwMode="auto">
          <a:xfrm flipH="1">
            <a:off x="5508625" y="2781300"/>
            <a:ext cx="93663" cy="79375"/>
            <a:chOff x="2400" y="1584"/>
            <a:chExt cx="48" cy="48"/>
          </a:xfrm>
        </p:grpSpPr>
        <p:sp>
          <p:nvSpPr>
            <p:cNvPr id="28729" name="Line 7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30" name="Line 7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02" name="Group 74"/>
          <p:cNvGrpSpPr>
            <a:grpSpLocks/>
          </p:cNvGrpSpPr>
          <p:nvPr/>
        </p:nvGrpSpPr>
        <p:grpSpPr bwMode="auto">
          <a:xfrm flipH="1">
            <a:off x="4932363" y="3860800"/>
            <a:ext cx="93662" cy="79375"/>
            <a:chOff x="2400" y="1584"/>
            <a:chExt cx="48" cy="48"/>
          </a:xfrm>
        </p:grpSpPr>
        <p:sp>
          <p:nvSpPr>
            <p:cNvPr id="28727" name="Line 7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8" name="Line 7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28705" name="Text Box 79"/>
          <p:cNvSpPr txBox="1">
            <a:spLocks noChangeArrowheads="1"/>
          </p:cNvSpPr>
          <p:nvPr/>
        </p:nvSpPr>
        <p:spPr bwMode="auto">
          <a:xfrm>
            <a:off x="5651500" y="5734050"/>
            <a:ext cx="1089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p>
        </p:txBody>
      </p:sp>
      <p:sp>
        <p:nvSpPr>
          <p:cNvPr id="28706" name="Line 80"/>
          <p:cNvSpPr>
            <a:spLocks noChangeShapeType="1"/>
          </p:cNvSpPr>
          <p:nvPr/>
        </p:nvSpPr>
        <p:spPr bwMode="auto">
          <a:xfrm>
            <a:off x="2236788" y="5013325"/>
            <a:ext cx="3167062" cy="0"/>
          </a:xfrm>
          <a:prstGeom prst="line">
            <a:avLst/>
          </a:prstGeom>
          <a:noFill/>
          <a:ln w="28575">
            <a:solidFill>
              <a:srgbClr val="0033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07" name="Text Box 81"/>
          <p:cNvSpPr txBox="1">
            <a:spLocks noChangeArrowheads="1"/>
          </p:cNvSpPr>
          <p:nvPr/>
        </p:nvSpPr>
        <p:spPr bwMode="auto">
          <a:xfrm>
            <a:off x="2987675" y="5013325"/>
            <a:ext cx="19764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a:solidFill>
                  <a:srgbClr val="003300"/>
                </a:solidFill>
              </a:rPr>
              <a:t>sistematični </a:t>
            </a:r>
            <a:r>
              <a:rPr lang="en-US" altLang="sl-SI" sz="1400" b="1">
                <a:solidFill>
                  <a:srgbClr val="003300"/>
                </a:solidFill>
              </a:rPr>
              <a:t>pogrešek</a:t>
            </a:r>
            <a:endParaRPr lang="en-US" altLang="sl-SI" sz="1400">
              <a:solidFill>
                <a:srgbClr val="003300"/>
              </a:solidFill>
            </a:endParaRPr>
          </a:p>
        </p:txBody>
      </p:sp>
      <p:sp>
        <p:nvSpPr>
          <p:cNvPr id="28708" name="Line 82"/>
          <p:cNvSpPr>
            <a:spLocks noChangeShapeType="1"/>
          </p:cNvSpPr>
          <p:nvPr/>
        </p:nvSpPr>
        <p:spPr bwMode="auto">
          <a:xfrm>
            <a:off x="5445125" y="5013325"/>
            <a:ext cx="615950" cy="0"/>
          </a:xfrm>
          <a:prstGeom prst="line">
            <a:avLst/>
          </a:prstGeom>
          <a:noFill/>
          <a:ln w="28575">
            <a:solidFill>
              <a:srgbClr val="FF66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09" name="Text Box 83"/>
          <p:cNvSpPr txBox="1">
            <a:spLocks noChangeArrowheads="1"/>
          </p:cNvSpPr>
          <p:nvPr/>
        </p:nvSpPr>
        <p:spPr bwMode="auto">
          <a:xfrm>
            <a:off x="5435600" y="4995863"/>
            <a:ext cx="174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a:solidFill>
                  <a:srgbClr val="FF6600"/>
                </a:solidFill>
              </a:rPr>
              <a:t>naključni </a:t>
            </a:r>
            <a:r>
              <a:rPr lang="en-US" altLang="sl-SI" sz="1400" b="1">
                <a:solidFill>
                  <a:srgbClr val="FF6600"/>
                </a:solidFill>
              </a:rPr>
              <a:t>pogrešek</a:t>
            </a:r>
            <a:endParaRPr lang="en-US" altLang="sl-SI" sz="1400">
              <a:solidFill>
                <a:srgbClr val="FF6600"/>
              </a:solidFill>
            </a:endParaRPr>
          </a:p>
        </p:txBody>
      </p:sp>
      <p:grpSp>
        <p:nvGrpSpPr>
          <p:cNvPr id="28710" name="Group 84"/>
          <p:cNvGrpSpPr>
            <a:grpSpLocks/>
          </p:cNvGrpSpPr>
          <p:nvPr/>
        </p:nvGrpSpPr>
        <p:grpSpPr bwMode="auto">
          <a:xfrm>
            <a:off x="5003800" y="2997200"/>
            <a:ext cx="76200" cy="76200"/>
            <a:chOff x="2400" y="1584"/>
            <a:chExt cx="48" cy="48"/>
          </a:xfrm>
        </p:grpSpPr>
        <p:sp>
          <p:nvSpPr>
            <p:cNvPr id="28725" name="Line 8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6" name="Line 8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1" name="Group 87"/>
          <p:cNvGrpSpPr>
            <a:grpSpLocks/>
          </p:cNvGrpSpPr>
          <p:nvPr/>
        </p:nvGrpSpPr>
        <p:grpSpPr bwMode="auto">
          <a:xfrm>
            <a:off x="4572000" y="3713163"/>
            <a:ext cx="76200" cy="76200"/>
            <a:chOff x="2400" y="1584"/>
            <a:chExt cx="48" cy="48"/>
          </a:xfrm>
        </p:grpSpPr>
        <p:sp>
          <p:nvSpPr>
            <p:cNvPr id="28723" name="Line 8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4" name="Line 8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2" name="Group 90"/>
          <p:cNvGrpSpPr>
            <a:grpSpLocks/>
          </p:cNvGrpSpPr>
          <p:nvPr/>
        </p:nvGrpSpPr>
        <p:grpSpPr bwMode="auto">
          <a:xfrm>
            <a:off x="6084888" y="3573463"/>
            <a:ext cx="76200" cy="76200"/>
            <a:chOff x="2400" y="1584"/>
            <a:chExt cx="48" cy="48"/>
          </a:xfrm>
        </p:grpSpPr>
        <p:sp>
          <p:nvSpPr>
            <p:cNvPr id="28721" name="Line 9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2" name="Line 9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3" name="Group 93"/>
          <p:cNvGrpSpPr>
            <a:grpSpLocks/>
          </p:cNvGrpSpPr>
          <p:nvPr/>
        </p:nvGrpSpPr>
        <p:grpSpPr bwMode="auto">
          <a:xfrm>
            <a:off x="6300788" y="3141663"/>
            <a:ext cx="76200" cy="76200"/>
            <a:chOff x="2400" y="1584"/>
            <a:chExt cx="48" cy="48"/>
          </a:xfrm>
        </p:grpSpPr>
        <p:sp>
          <p:nvSpPr>
            <p:cNvPr id="28719" name="Line 9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0" name="Line 9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4" name="Group 96"/>
          <p:cNvGrpSpPr>
            <a:grpSpLocks/>
          </p:cNvGrpSpPr>
          <p:nvPr/>
        </p:nvGrpSpPr>
        <p:grpSpPr bwMode="auto">
          <a:xfrm>
            <a:off x="4859338" y="4073525"/>
            <a:ext cx="76200" cy="76200"/>
            <a:chOff x="2400" y="1584"/>
            <a:chExt cx="48" cy="48"/>
          </a:xfrm>
        </p:grpSpPr>
        <p:sp>
          <p:nvSpPr>
            <p:cNvPr id="28717" name="Line 9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18" name="Line 9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137" name="Line 58"/>
          <p:cNvSpPr>
            <a:spLocks noChangeShapeType="1"/>
          </p:cNvSpPr>
          <p:nvPr/>
        </p:nvSpPr>
        <p:spPr bwMode="auto">
          <a:xfrm>
            <a:off x="2278063" y="3962400"/>
            <a:ext cx="3095625" cy="0"/>
          </a:xfrm>
          <a:prstGeom prst="line">
            <a:avLst/>
          </a:prstGeom>
          <a:noFill/>
          <a:ln w="28575">
            <a:solidFill>
              <a:schemeClr val="accent2">
                <a:lumMod val="60000"/>
                <a:lumOff val="40000"/>
              </a:schemeClr>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sl-SI"/>
          </a:p>
        </p:txBody>
      </p:sp>
      <p:sp>
        <p:nvSpPr>
          <p:cNvPr id="138" name="Text Box 59"/>
          <p:cNvSpPr txBox="1">
            <a:spLocks noChangeArrowheads="1"/>
          </p:cNvSpPr>
          <p:nvPr/>
        </p:nvSpPr>
        <p:spPr bwMode="auto">
          <a:xfrm>
            <a:off x="3195638" y="3708400"/>
            <a:ext cx="97948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sl-SI" altLang="sl-SI" b="1" dirty="0">
                <a:solidFill>
                  <a:schemeClr val="accent6">
                    <a:lumMod val="60000"/>
                    <a:lumOff val="40000"/>
                  </a:schemeClr>
                </a:solidFill>
              </a:rPr>
              <a:t>Korekcija</a:t>
            </a:r>
            <a:endParaRPr lang="en-US" altLang="sl-SI" dirty="0">
              <a:solidFill>
                <a:schemeClr val="accent6">
                  <a:lumMod val="60000"/>
                  <a:lumOff val="4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8termometrov"/>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23850" y="1557338"/>
            <a:ext cx="5715000" cy="436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6156325" y="2322513"/>
            <a:ext cx="919163"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u="sng"/>
              <a:t>napake</a:t>
            </a:r>
          </a:p>
          <a:p>
            <a:pPr eaLnBrk="1" hangingPunct="1">
              <a:spcBef>
                <a:spcPct val="0"/>
              </a:spcBef>
              <a:buFontTx/>
              <a:buNone/>
            </a:pPr>
            <a:r>
              <a:rPr lang="sl-SI" altLang="sl-SI" sz="1400"/>
              <a:t>1,3 °C</a:t>
            </a:r>
          </a:p>
          <a:p>
            <a:pPr eaLnBrk="1" hangingPunct="1">
              <a:spcBef>
                <a:spcPct val="0"/>
              </a:spcBef>
              <a:buFontTx/>
              <a:buNone/>
            </a:pPr>
            <a:r>
              <a:rPr lang="sl-SI" altLang="sl-SI" sz="1400"/>
              <a:t>0,2 °C</a:t>
            </a:r>
          </a:p>
          <a:p>
            <a:pPr eaLnBrk="1" hangingPunct="1">
              <a:spcBef>
                <a:spcPct val="0"/>
              </a:spcBef>
              <a:buFontTx/>
              <a:buNone/>
            </a:pPr>
            <a:r>
              <a:rPr lang="sl-SI" altLang="sl-SI" sz="1400"/>
              <a:t>1,4 °C</a:t>
            </a:r>
          </a:p>
          <a:p>
            <a:pPr eaLnBrk="1" hangingPunct="1">
              <a:spcBef>
                <a:spcPct val="0"/>
              </a:spcBef>
              <a:buFontTx/>
              <a:buNone/>
            </a:pPr>
            <a:r>
              <a:rPr lang="sl-SI" altLang="sl-SI" sz="1400"/>
              <a:t>0,1 °C</a:t>
            </a:r>
          </a:p>
          <a:p>
            <a:pPr eaLnBrk="1" hangingPunct="1">
              <a:spcBef>
                <a:spcPct val="0"/>
              </a:spcBef>
              <a:buFontTx/>
              <a:buNone/>
            </a:pPr>
            <a:r>
              <a:rPr lang="sl-SI" altLang="sl-SI" sz="1400"/>
              <a:t>0,7 °C</a:t>
            </a:r>
          </a:p>
          <a:p>
            <a:pPr eaLnBrk="1" hangingPunct="1">
              <a:spcBef>
                <a:spcPct val="0"/>
              </a:spcBef>
              <a:buFontTx/>
              <a:buNone/>
            </a:pPr>
            <a:r>
              <a:rPr lang="sl-SI" altLang="sl-SI" sz="1400"/>
              <a:t>-0,4 °C</a:t>
            </a:r>
          </a:p>
          <a:p>
            <a:pPr eaLnBrk="1" hangingPunct="1">
              <a:spcBef>
                <a:spcPct val="0"/>
              </a:spcBef>
              <a:buFontTx/>
              <a:buNone/>
            </a:pPr>
            <a:r>
              <a:rPr lang="sl-SI" altLang="sl-SI" sz="1400"/>
              <a:t>0,3 °C</a:t>
            </a:r>
          </a:p>
          <a:p>
            <a:pPr eaLnBrk="1" hangingPunct="1">
              <a:spcBef>
                <a:spcPct val="0"/>
              </a:spcBef>
              <a:buFontTx/>
              <a:buNone/>
            </a:pPr>
            <a:r>
              <a:rPr lang="sl-SI" altLang="sl-SI" sz="1400"/>
              <a:t>1,1 °C</a:t>
            </a:r>
          </a:p>
          <a:p>
            <a:pPr eaLnBrk="1" hangingPunct="1">
              <a:spcBef>
                <a:spcPct val="0"/>
              </a:spcBef>
              <a:buFontTx/>
              <a:buNone/>
            </a:pPr>
            <a:endParaRPr lang="sl-SI" altLang="sl-SI" sz="1400"/>
          </a:p>
        </p:txBody>
      </p:sp>
      <p:sp>
        <p:nvSpPr>
          <p:cNvPr id="29700" name="Text Box 4"/>
          <p:cNvSpPr txBox="1">
            <a:spLocks noChangeArrowheads="1"/>
          </p:cNvSpPr>
          <p:nvPr/>
        </p:nvSpPr>
        <p:spPr bwMode="auto">
          <a:xfrm>
            <a:off x="7813675" y="2324100"/>
            <a:ext cx="136683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u="sng"/>
              <a:t>negotovosti</a:t>
            </a:r>
          </a:p>
          <a:p>
            <a:pPr eaLnBrk="1" hangingPunct="1">
              <a:spcBef>
                <a:spcPct val="0"/>
              </a:spcBef>
              <a:buFontTx/>
              <a:buNone/>
            </a:pPr>
            <a:r>
              <a:rPr lang="sl-SI" altLang="sl-SI" sz="1400"/>
              <a:t>0,4 °C</a:t>
            </a:r>
          </a:p>
          <a:p>
            <a:pPr eaLnBrk="1" hangingPunct="1">
              <a:spcBef>
                <a:spcPct val="0"/>
              </a:spcBef>
              <a:buFontTx/>
              <a:buNone/>
            </a:pPr>
            <a:r>
              <a:rPr lang="sl-SI" altLang="sl-SI" sz="1400"/>
              <a:t>0,5 °C</a:t>
            </a:r>
          </a:p>
          <a:p>
            <a:pPr eaLnBrk="1" hangingPunct="1">
              <a:spcBef>
                <a:spcPct val="0"/>
              </a:spcBef>
              <a:buFontTx/>
              <a:buNone/>
            </a:pPr>
            <a:r>
              <a:rPr lang="sl-SI" altLang="sl-SI" sz="1400"/>
              <a:t>0,4 °C</a:t>
            </a:r>
          </a:p>
          <a:p>
            <a:pPr eaLnBrk="1" hangingPunct="1">
              <a:spcBef>
                <a:spcPct val="0"/>
              </a:spcBef>
              <a:buFontTx/>
              <a:buNone/>
            </a:pPr>
            <a:r>
              <a:rPr lang="sl-SI" altLang="sl-SI" sz="1400"/>
              <a:t>0,5 °C</a:t>
            </a:r>
          </a:p>
          <a:p>
            <a:pPr eaLnBrk="1" hangingPunct="1">
              <a:spcBef>
                <a:spcPct val="0"/>
              </a:spcBef>
              <a:buFontTx/>
              <a:buNone/>
            </a:pPr>
            <a:r>
              <a:rPr lang="sl-SI" altLang="sl-SI" sz="1400"/>
              <a:t>0,4 °C</a:t>
            </a:r>
          </a:p>
          <a:p>
            <a:pPr eaLnBrk="1" hangingPunct="1">
              <a:spcBef>
                <a:spcPct val="0"/>
              </a:spcBef>
              <a:buFontTx/>
              <a:buNone/>
            </a:pPr>
            <a:r>
              <a:rPr lang="sl-SI" altLang="sl-SI" sz="1400"/>
              <a:t>0,4 °C</a:t>
            </a:r>
          </a:p>
          <a:p>
            <a:pPr eaLnBrk="1" hangingPunct="1">
              <a:spcBef>
                <a:spcPct val="0"/>
              </a:spcBef>
              <a:buFontTx/>
              <a:buNone/>
            </a:pPr>
            <a:r>
              <a:rPr lang="sl-SI" altLang="sl-SI" sz="1400"/>
              <a:t>0,5 °C</a:t>
            </a:r>
          </a:p>
          <a:p>
            <a:pPr eaLnBrk="1" hangingPunct="1">
              <a:spcBef>
                <a:spcPct val="0"/>
              </a:spcBef>
              <a:buFontTx/>
              <a:buNone/>
            </a:pPr>
            <a:r>
              <a:rPr lang="sl-SI" altLang="sl-SI" sz="1400"/>
              <a:t>0,5 °C</a:t>
            </a:r>
          </a:p>
          <a:p>
            <a:pPr eaLnBrk="1" hangingPunct="1">
              <a:spcBef>
                <a:spcPct val="0"/>
              </a:spcBef>
              <a:buFontTx/>
              <a:buNone/>
            </a:pPr>
            <a:endParaRPr lang="sl-SI" altLang="sl-SI" sz="1400"/>
          </a:p>
        </p:txBody>
      </p:sp>
      <p:sp>
        <p:nvSpPr>
          <p:cNvPr id="29701" name="Text Box 5"/>
          <p:cNvSpPr txBox="1">
            <a:spLocks noChangeArrowheads="1"/>
          </p:cNvSpPr>
          <p:nvPr/>
        </p:nvSpPr>
        <p:spPr bwMode="auto">
          <a:xfrm>
            <a:off x="3984625" y="1212850"/>
            <a:ext cx="2054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i="1">
                <a:solidFill>
                  <a:schemeClr val="tx2"/>
                </a:solidFill>
              </a:rPr>
              <a:t>u</a:t>
            </a:r>
            <a:r>
              <a:rPr lang="sl-SI" altLang="sl-SI" sz="1200">
                <a:solidFill>
                  <a:schemeClr val="tx2"/>
                </a:solidFill>
              </a:rPr>
              <a:t>(točke ledišča) = 0,005 °C</a:t>
            </a:r>
          </a:p>
        </p:txBody>
      </p:sp>
      <p:sp>
        <p:nvSpPr>
          <p:cNvPr id="29702" name="Text Box 3"/>
          <p:cNvSpPr txBox="1">
            <a:spLocks noChangeArrowheads="1"/>
          </p:cNvSpPr>
          <p:nvPr/>
        </p:nvSpPr>
        <p:spPr bwMode="auto">
          <a:xfrm>
            <a:off x="6892925" y="2322513"/>
            <a:ext cx="95885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u="sng" dirty="0"/>
              <a:t>korekcija</a:t>
            </a:r>
          </a:p>
          <a:p>
            <a:pPr eaLnBrk="1" hangingPunct="1">
              <a:spcBef>
                <a:spcPct val="0"/>
              </a:spcBef>
              <a:buFontTx/>
              <a:buNone/>
            </a:pPr>
            <a:r>
              <a:rPr lang="sl-SI" altLang="sl-SI" sz="1400" dirty="0"/>
              <a:t>-1,3 °C</a:t>
            </a:r>
          </a:p>
          <a:p>
            <a:pPr eaLnBrk="1" hangingPunct="1">
              <a:spcBef>
                <a:spcPct val="0"/>
              </a:spcBef>
              <a:buFontTx/>
              <a:buNone/>
            </a:pPr>
            <a:r>
              <a:rPr lang="sl-SI" altLang="sl-SI" sz="1400" dirty="0"/>
              <a:t>-0,2 °C</a:t>
            </a:r>
          </a:p>
          <a:p>
            <a:pPr eaLnBrk="1" hangingPunct="1">
              <a:spcBef>
                <a:spcPct val="0"/>
              </a:spcBef>
              <a:buFontTx/>
              <a:buNone/>
            </a:pPr>
            <a:r>
              <a:rPr lang="sl-SI" altLang="sl-SI" sz="1400" dirty="0"/>
              <a:t>-1,4 °C</a:t>
            </a:r>
          </a:p>
          <a:p>
            <a:pPr eaLnBrk="1" hangingPunct="1">
              <a:spcBef>
                <a:spcPct val="0"/>
              </a:spcBef>
              <a:buFontTx/>
              <a:buNone/>
            </a:pPr>
            <a:r>
              <a:rPr lang="sl-SI" altLang="sl-SI" sz="1400" dirty="0"/>
              <a:t>-0,1 °C</a:t>
            </a:r>
          </a:p>
          <a:p>
            <a:pPr eaLnBrk="1" hangingPunct="1">
              <a:spcBef>
                <a:spcPct val="0"/>
              </a:spcBef>
              <a:buFontTx/>
              <a:buNone/>
            </a:pPr>
            <a:r>
              <a:rPr lang="sl-SI" altLang="sl-SI" sz="1400" dirty="0"/>
              <a:t>-0,7 °C</a:t>
            </a:r>
          </a:p>
          <a:p>
            <a:pPr eaLnBrk="1" hangingPunct="1">
              <a:spcBef>
                <a:spcPct val="0"/>
              </a:spcBef>
              <a:buFontTx/>
              <a:buNone/>
            </a:pPr>
            <a:r>
              <a:rPr lang="sl-SI" altLang="sl-SI" sz="1400" dirty="0"/>
              <a:t>0,4 °C</a:t>
            </a:r>
          </a:p>
          <a:p>
            <a:pPr eaLnBrk="1" hangingPunct="1">
              <a:spcBef>
                <a:spcPct val="0"/>
              </a:spcBef>
              <a:buFontTx/>
              <a:buNone/>
            </a:pPr>
            <a:r>
              <a:rPr lang="sl-SI" altLang="sl-SI" sz="1400" dirty="0"/>
              <a:t>-0,3 °C</a:t>
            </a:r>
          </a:p>
          <a:p>
            <a:pPr eaLnBrk="1" hangingPunct="1">
              <a:spcBef>
                <a:spcPct val="0"/>
              </a:spcBef>
              <a:buFontTx/>
              <a:buNone/>
            </a:pPr>
            <a:r>
              <a:rPr lang="sl-SI" altLang="sl-SI" sz="1400" dirty="0"/>
              <a:t>-1,1 °C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755650" y="3652838"/>
            <a:ext cx="28797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50000"/>
              </a:spcBef>
              <a:buFontTx/>
              <a:buNone/>
            </a:pPr>
            <a:r>
              <a:rPr lang="sl-SI" altLang="sl-SI" sz="2400">
                <a:cs typeface="Times New Roman" pitchFamily="18" charset="0"/>
              </a:rPr>
              <a:t>Izmerjena vrednost</a:t>
            </a:r>
          </a:p>
          <a:p>
            <a:pPr algn="just" eaLnBrk="1" hangingPunct="1">
              <a:spcBef>
                <a:spcPct val="50000"/>
              </a:spcBef>
              <a:buFontTx/>
              <a:buNone/>
            </a:pPr>
            <a:r>
              <a:rPr lang="sl-SI" altLang="sl-SI" sz="2400">
                <a:cs typeface="Times New Roman" pitchFamily="18" charset="0"/>
              </a:rPr>
              <a:t>(srednja vrednost)</a:t>
            </a:r>
            <a:endParaRPr lang="en-US" altLang="sl-SI" sz="2400">
              <a:cs typeface="Times New Roman" pitchFamily="18" charset="0"/>
            </a:endParaRPr>
          </a:p>
        </p:txBody>
      </p:sp>
      <p:sp>
        <p:nvSpPr>
          <p:cNvPr id="30723" name="Text Box 4"/>
          <p:cNvSpPr txBox="1">
            <a:spLocks noChangeArrowheads="1"/>
          </p:cNvSpPr>
          <p:nvPr/>
        </p:nvSpPr>
        <p:spPr bwMode="auto">
          <a:xfrm>
            <a:off x="870768" y="1143783"/>
            <a:ext cx="7488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76250" indent="-476250"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800" b="1" dirty="0">
                <a:solidFill>
                  <a:schemeClr val="accent6">
                    <a:lumMod val="75000"/>
                  </a:schemeClr>
                </a:solidFill>
                <a:latin typeface="Tahoma" pitchFamily="34" charset="0"/>
              </a:rPr>
              <a:t>Podajanje rezultatov – primer merjenja električnega toka</a:t>
            </a:r>
            <a:endParaRPr lang="sl-SI" altLang="sl-SI" sz="2800" dirty="0">
              <a:solidFill>
                <a:schemeClr val="accent6">
                  <a:lumMod val="75000"/>
                </a:schemeClr>
              </a:solidFill>
              <a:latin typeface="Tahoma" pitchFamily="34" charset="0"/>
            </a:endParaRPr>
          </a:p>
        </p:txBody>
      </p:sp>
      <p:sp>
        <p:nvSpPr>
          <p:cNvPr id="30724" name="Text Box 6"/>
          <p:cNvSpPr txBox="1">
            <a:spLocks noChangeArrowheads="1"/>
          </p:cNvSpPr>
          <p:nvPr/>
        </p:nvSpPr>
        <p:spPr bwMode="auto">
          <a:xfrm>
            <a:off x="5430838" y="3652838"/>
            <a:ext cx="30289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800">
                <a:cs typeface="Times New Roman" pitchFamily="18" charset="0"/>
              </a:rPr>
              <a:t>Razširjena merilna negotovost </a:t>
            </a:r>
            <a:r>
              <a:rPr lang="sl-SI" altLang="sl-SI" sz="1800" i="1">
                <a:cs typeface="Times New Roman" pitchFamily="18" charset="0"/>
              </a:rPr>
              <a:t>U</a:t>
            </a:r>
            <a:r>
              <a:rPr lang="sl-SI" altLang="sl-SI" sz="1800">
                <a:cs typeface="Times New Roman" pitchFamily="18" charset="0"/>
              </a:rPr>
              <a:t> </a:t>
            </a:r>
          </a:p>
          <a:p>
            <a:pPr algn="just" eaLnBrk="1" hangingPunct="1">
              <a:spcBef>
                <a:spcPct val="50000"/>
              </a:spcBef>
              <a:buFontTx/>
              <a:buNone/>
            </a:pPr>
            <a:r>
              <a:rPr lang="sl-SI" altLang="sl-SI" sz="1800">
                <a:cs typeface="Times New Roman" pitchFamily="18" charset="0"/>
              </a:rPr>
              <a:t>(95 % raven zaupanja)</a:t>
            </a:r>
            <a:endParaRPr lang="en-US" altLang="sl-SI" sz="1800">
              <a:cs typeface="Times New Roman" pitchFamily="18" charset="0"/>
            </a:endParaRPr>
          </a:p>
        </p:txBody>
      </p:sp>
      <p:sp>
        <p:nvSpPr>
          <p:cNvPr id="30725" name="Text Box 9"/>
          <p:cNvSpPr txBox="1">
            <a:spLocks noChangeArrowheads="1"/>
          </p:cNvSpPr>
          <p:nvPr/>
        </p:nvSpPr>
        <p:spPr bwMode="auto">
          <a:xfrm>
            <a:off x="1085850" y="2282825"/>
            <a:ext cx="705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50000"/>
              </a:spcBef>
              <a:buFontTx/>
              <a:buNone/>
            </a:pPr>
            <a:r>
              <a:rPr lang="sl-SI" altLang="sl-SI" sz="4000" i="1">
                <a:cs typeface="Times New Roman" pitchFamily="18" charset="0"/>
              </a:rPr>
              <a:t>I</a:t>
            </a:r>
            <a:r>
              <a:rPr lang="sl-SI" altLang="sl-SI" sz="4000">
                <a:cs typeface="Times New Roman" pitchFamily="18" charset="0"/>
              </a:rPr>
              <a:t> = (3,25 - 0,23) mA </a:t>
            </a:r>
            <a:r>
              <a:rPr lang="sl-SI" altLang="sl-SI" sz="4000">
                <a:latin typeface="Times New Roman" pitchFamily="18" charset="0"/>
                <a:cs typeface="Times New Roman" pitchFamily="18" charset="0"/>
              </a:rPr>
              <a:t>± </a:t>
            </a:r>
            <a:r>
              <a:rPr lang="sl-SI" altLang="sl-SI" sz="4000">
                <a:cs typeface="Times New Roman" pitchFamily="18" charset="0"/>
              </a:rPr>
              <a:t>0,11 mA</a:t>
            </a:r>
            <a:endParaRPr lang="en-US" altLang="sl-SI" sz="4000" i="1">
              <a:cs typeface="Times New Roman" pitchFamily="18" charset="0"/>
            </a:endParaRPr>
          </a:p>
        </p:txBody>
      </p:sp>
      <p:sp>
        <p:nvSpPr>
          <p:cNvPr id="30726" name="Text Box 6"/>
          <p:cNvSpPr txBox="1">
            <a:spLocks noChangeArrowheads="1"/>
          </p:cNvSpPr>
          <p:nvPr/>
        </p:nvSpPr>
        <p:spPr bwMode="auto">
          <a:xfrm>
            <a:off x="3341688" y="525621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50000"/>
              </a:spcBef>
              <a:buFontTx/>
              <a:buNone/>
            </a:pPr>
            <a:r>
              <a:rPr lang="sl-SI" altLang="sl-SI" sz="2400">
                <a:cs typeface="Times New Roman" pitchFamily="18" charset="0"/>
              </a:rPr>
              <a:t>Korekcija</a:t>
            </a:r>
            <a:endParaRPr lang="en-US" altLang="sl-SI" sz="2400">
              <a:cs typeface="Times New Roman" pitchFamily="18" charset="0"/>
            </a:endParaRPr>
          </a:p>
        </p:txBody>
      </p:sp>
      <p:cxnSp>
        <p:nvCxnSpPr>
          <p:cNvPr id="3" name="Raven puščični povezovalnik 2"/>
          <p:cNvCxnSpPr/>
          <p:nvPr/>
        </p:nvCxnSpPr>
        <p:spPr>
          <a:xfrm flipV="1">
            <a:off x="2411413" y="2990850"/>
            <a:ext cx="144462" cy="661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Raven puščični povezovalnik 10"/>
          <p:cNvCxnSpPr/>
          <p:nvPr/>
        </p:nvCxnSpPr>
        <p:spPr>
          <a:xfrm flipV="1">
            <a:off x="4205288" y="2990850"/>
            <a:ext cx="0" cy="2265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Raven puščični povezovalnik 12"/>
          <p:cNvCxnSpPr/>
          <p:nvPr/>
        </p:nvCxnSpPr>
        <p:spPr>
          <a:xfrm flipV="1">
            <a:off x="6732588" y="2990850"/>
            <a:ext cx="0" cy="6619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2"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ravokotnik 1"/>
          <p:cNvSpPr>
            <a:spLocks noChangeArrowheads="1"/>
          </p:cNvSpPr>
          <p:nvPr/>
        </p:nvSpPr>
        <p:spPr bwMode="auto">
          <a:xfrm>
            <a:off x="2540000" y="4241800"/>
            <a:ext cx="5761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spcBef>
                <a:spcPct val="50000"/>
              </a:spcBef>
            </a:pPr>
            <a:r>
              <a:rPr lang="sl-SI" altLang="sl-SI" sz="1600">
                <a:cs typeface="Times New Roman" pitchFamily="18" charset="0"/>
              </a:rPr>
              <a:t>Razširjena merilna negotovost (95 % raven zaupanja)</a:t>
            </a:r>
            <a:endParaRPr lang="en-US" altLang="sl-SI" sz="1600">
              <a:cs typeface="Times New Roman" pitchFamily="18" charset="0"/>
            </a:endParaRPr>
          </a:p>
        </p:txBody>
      </p:sp>
      <p:sp>
        <p:nvSpPr>
          <p:cNvPr id="31747" name="Pravokotnik 2"/>
          <p:cNvSpPr>
            <a:spLocks noChangeArrowheads="1"/>
          </p:cNvSpPr>
          <p:nvPr/>
        </p:nvSpPr>
        <p:spPr bwMode="auto">
          <a:xfrm>
            <a:off x="1460500" y="4076700"/>
            <a:ext cx="582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4000" i="1">
                <a:cs typeface="Times New Roman" pitchFamily="18" charset="0"/>
              </a:rPr>
              <a:t>U</a:t>
            </a:r>
            <a:endParaRPr lang="sl-SI" altLang="sl-SI" sz="4000"/>
          </a:p>
        </p:txBody>
      </p:sp>
      <p:sp>
        <p:nvSpPr>
          <p:cNvPr id="31748" name="PoljeZBesedilom 1"/>
          <p:cNvSpPr txBox="1">
            <a:spLocks noChangeArrowheads="1"/>
          </p:cNvSpPr>
          <p:nvPr/>
        </p:nvSpPr>
        <p:spPr bwMode="auto">
          <a:xfrm>
            <a:off x="1365250" y="1628775"/>
            <a:ext cx="3422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6000" i="1" dirty="0">
                <a:solidFill>
                  <a:schemeClr val="accent6">
                    <a:lumMod val="75000"/>
                  </a:schemeClr>
                </a:solidFill>
              </a:rPr>
              <a:t>U</a:t>
            </a:r>
            <a:r>
              <a:rPr lang="sl-SI" altLang="sl-SI" sz="6000" dirty="0">
                <a:solidFill>
                  <a:schemeClr val="accent6">
                    <a:lumMod val="75000"/>
                  </a:schemeClr>
                </a:solidFill>
              </a:rPr>
              <a:t>=</a:t>
            </a:r>
            <a:r>
              <a:rPr lang="sl-SI" altLang="sl-SI" sz="6000" i="1" dirty="0">
                <a:solidFill>
                  <a:schemeClr val="accent6">
                    <a:lumMod val="75000"/>
                  </a:schemeClr>
                </a:solidFill>
              </a:rPr>
              <a:t>k</a:t>
            </a:r>
            <a:r>
              <a:rPr lang="sl-SI" altLang="sl-SI" sz="6000" dirty="0">
                <a:solidFill>
                  <a:schemeClr val="accent6">
                    <a:lumMod val="75000"/>
                  </a:schemeClr>
                </a:solidFill>
              </a:rPr>
              <a:t> </a:t>
            </a:r>
            <a:r>
              <a:rPr lang="sl-SI" altLang="sl-SI" sz="6000" i="1" dirty="0">
                <a:solidFill>
                  <a:schemeClr val="accent6">
                    <a:lumMod val="75000"/>
                  </a:schemeClr>
                </a:solidFill>
                <a:latin typeface="Times New Roman" pitchFamily="18" charset="0"/>
                <a:cs typeface="Times New Roman" pitchFamily="18" charset="0"/>
              </a:rPr>
              <a:t>u(I)</a:t>
            </a:r>
          </a:p>
        </p:txBody>
      </p:sp>
      <p:sp>
        <p:nvSpPr>
          <p:cNvPr id="31749" name="Pravokotnik 4"/>
          <p:cNvSpPr>
            <a:spLocks noChangeArrowheads="1"/>
          </p:cNvSpPr>
          <p:nvPr/>
        </p:nvSpPr>
        <p:spPr bwMode="auto">
          <a:xfrm>
            <a:off x="1312863" y="3213100"/>
            <a:ext cx="87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3600" i="1">
                <a:latin typeface="Times New Roman" pitchFamily="18" charset="0"/>
                <a:cs typeface="Times New Roman" pitchFamily="18" charset="0"/>
              </a:rPr>
              <a:t>u(I)</a:t>
            </a:r>
          </a:p>
        </p:txBody>
      </p:sp>
      <p:sp>
        <p:nvSpPr>
          <p:cNvPr id="31750" name="Pravokotnik 5"/>
          <p:cNvSpPr>
            <a:spLocks noChangeArrowheads="1"/>
          </p:cNvSpPr>
          <p:nvPr/>
        </p:nvSpPr>
        <p:spPr bwMode="auto">
          <a:xfrm>
            <a:off x="2597150" y="3463925"/>
            <a:ext cx="5903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spcBef>
                <a:spcPct val="50000"/>
              </a:spcBef>
            </a:pPr>
            <a:r>
              <a:rPr lang="sl-SI" altLang="sl-SI" sz="1600">
                <a:cs typeface="Times New Roman" pitchFamily="18" charset="0"/>
              </a:rPr>
              <a:t>Standardna merilna negotovost (68,3 % raven zaupanja)</a:t>
            </a:r>
            <a:endParaRPr lang="en-US" altLang="sl-SI" sz="1600">
              <a:cs typeface="Times New Roman" pitchFamily="18" charset="0"/>
            </a:endParaRPr>
          </a:p>
        </p:txBody>
      </p:sp>
      <p:sp>
        <p:nvSpPr>
          <p:cNvPr id="31751" name="Pravokotnik 6"/>
          <p:cNvSpPr>
            <a:spLocks noChangeArrowheads="1"/>
          </p:cNvSpPr>
          <p:nvPr/>
        </p:nvSpPr>
        <p:spPr bwMode="auto">
          <a:xfrm>
            <a:off x="2611438" y="5157788"/>
            <a:ext cx="576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spcBef>
                <a:spcPct val="50000"/>
              </a:spcBef>
            </a:pPr>
            <a:r>
              <a:rPr lang="sl-SI" altLang="sl-SI" sz="1600">
                <a:cs typeface="Times New Roman" pitchFamily="18" charset="0"/>
              </a:rPr>
              <a:t>Faktor razširitve</a:t>
            </a:r>
            <a:endParaRPr lang="en-US" altLang="sl-SI" sz="1600">
              <a:cs typeface="Times New Roman" pitchFamily="18" charset="0"/>
            </a:endParaRPr>
          </a:p>
        </p:txBody>
      </p:sp>
      <p:sp>
        <p:nvSpPr>
          <p:cNvPr id="31752" name="Pravokotnik 7"/>
          <p:cNvSpPr>
            <a:spLocks noChangeArrowheads="1"/>
          </p:cNvSpPr>
          <p:nvPr/>
        </p:nvSpPr>
        <p:spPr bwMode="auto">
          <a:xfrm>
            <a:off x="1460500" y="4941888"/>
            <a:ext cx="5826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4000" i="1">
                <a:cs typeface="Times New Roman" pitchFamily="18" charset="0"/>
              </a:rPr>
              <a:t>k</a:t>
            </a:r>
            <a:endParaRPr lang="sl-SI" altLang="sl-SI" sz="4000"/>
          </a:p>
        </p:txBody>
      </p:sp>
      <p:pic>
        <p:nvPicPr>
          <p:cNvPr id="9"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0"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Elipsa 122"/>
          <p:cNvSpPr/>
          <p:nvPr/>
        </p:nvSpPr>
        <p:spPr>
          <a:xfrm>
            <a:off x="5178425" y="4394200"/>
            <a:ext cx="142875"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16" name="Elipsa 115"/>
          <p:cNvSpPr/>
          <p:nvPr/>
        </p:nvSpPr>
        <p:spPr>
          <a:xfrm>
            <a:off x="5181600" y="3314700"/>
            <a:ext cx="142875"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35845" name="Line 2"/>
          <p:cNvSpPr>
            <a:spLocks noChangeShapeType="1"/>
          </p:cNvSpPr>
          <p:nvPr/>
        </p:nvSpPr>
        <p:spPr bwMode="auto">
          <a:xfrm>
            <a:off x="9153525" y="4937125"/>
            <a:ext cx="0" cy="1727200"/>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46" name="Line 60"/>
          <p:cNvSpPr>
            <a:spLocks noChangeShapeType="1"/>
          </p:cNvSpPr>
          <p:nvPr/>
        </p:nvSpPr>
        <p:spPr bwMode="auto">
          <a:xfrm>
            <a:off x="2697163" y="2011363"/>
            <a:ext cx="7937" cy="3035300"/>
          </a:xfrm>
          <a:prstGeom prst="line">
            <a:avLst/>
          </a:prstGeom>
          <a:noFill/>
          <a:ln w="2857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47" name="Text Box 61"/>
          <p:cNvSpPr txBox="1">
            <a:spLocks noChangeArrowheads="1"/>
          </p:cNvSpPr>
          <p:nvPr/>
        </p:nvSpPr>
        <p:spPr bwMode="auto">
          <a:xfrm>
            <a:off x="2141538" y="1679575"/>
            <a:ext cx="125095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1400" b="1"/>
              <a:t>Temperatura</a:t>
            </a:r>
            <a:endParaRPr lang="en-US" altLang="sl-SI" sz="1400"/>
          </a:p>
        </p:txBody>
      </p:sp>
      <p:sp>
        <p:nvSpPr>
          <p:cNvPr id="35848" name="Line 62"/>
          <p:cNvSpPr>
            <a:spLocks noChangeShapeType="1"/>
          </p:cNvSpPr>
          <p:nvPr/>
        </p:nvSpPr>
        <p:spPr bwMode="auto">
          <a:xfrm>
            <a:off x="3630613" y="3400425"/>
            <a:ext cx="0" cy="1069975"/>
          </a:xfrm>
          <a:prstGeom prst="line">
            <a:avLst/>
          </a:prstGeom>
          <a:noFill/>
          <a:ln w="28575">
            <a:solidFill>
              <a:srgbClr val="FF66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49" name="Text Box 63"/>
          <p:cNvSpPr txBox="1">
            <a:spLocks noChangeArrowheads="1"/>
          </p:cNvSpPr>
          <p:nvPr/>
        </p:nvSpPr>
        <p:spPr bwMode="auto">
          <a:xfrm>
            <a:off x="2779713" y="4581525"/>
            <a:ext cx="16986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6600"/>
                </a:solidFill>
              </a:rPr>
              <a:t>pogrešek </a:t>
            </a:r>
            <a:r>
              <a:rPr lang="sl-SI" altLang="sl-SI" sz="1400" b="1">
                <a:solidFill>
                  <a:srgbClr val="FF6600"/>
                </a:solidFill>
              </a:rPr>
              <a:t>= 1,4 °C</a:t>
            </a:r>
            <a:endParaRPr lang="en-US" altLang="sl-SI" sz="1400">
              <a:solidFill>
                <a:srgbClr val="FF6600"/>
              </a:solidFill>
            </a:endParaRPr>
          </a:p>
        </p:txBody>
      </p:sp>
      <p:sp>
        <p:nvSpPr>
          <p:cNvPr id="35850" name="Text Box 64"/>
          <p:cNvSpPr txBox="1">
            <a:spLocks noChangeArrowheads="1"/>
          </p:cNvSpPr>
          <p:nvPr/>
        </p:nvSpPr>
        <p:spPr bwMode="auto">
          <a:xfrm>
            <a:off x="7010400" y="3175000"/>
            <a:ext cx="20351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r>
              <a:rPr lang="sl-SI" altLang="sl-SI" sz="1400" b="1">
                <a:solidFill>
                  <a:srgbClr val="FF0000"/>
                </a:solidFill>
              </a:rPr>
              <a:t> = </a:t>
            </a:r>
            <a:r>
              <a:rPr lang="sl-SI" altLang="sl-SI" sz="1400" b="1">
                <a:solidFill>
                  <a:srgbClr val="FF0000"/>
                </a:solidFill>
                <a:latin typeface="Times New Roman" pitchFamily="18" charset="0"/>
                <a:cs typeface="Times New Roman" pitchFamily="18" charset="0"/>
              </a:rPr>
              <a:t>±</a:t>
            </a:r>
            <a:r>
              <a:rPr lang="sl-SI" altLang="sl-SI" sz="1400" b="1">
                <a:solidFill>
                  <a:srgbClr val="FF0000"/>
                </a:solidFill>
              </a:rPr>
              <a:t>0,1 °C </a:t>
            </a:r>
          </a:p>
          <a:p>
            <a:pPr>
              <a:spcBef>
                <a:spcPct val="0"/>
              </a:spcBef>
              <a:buFontTx/>
              <a:buNone/>
            </a:pPr>
            <a:r>
              <a:rPr lang="sl-SI" altLang="sl-SI" sz="1400" b="1">
                <a:solidFill>
                  <a:srgbClr val="FF0000"/>
                </a:solidFill>
              </a:rPr>
              <a:t>(95 % zaupanje)</a:t>
            </a:r>
            <a:endParaRPr lang="en-US" altLang="sl-SI" sz="1400" b="1">
              <a:solidFill>
                <a:srgbClr val="FF0000"/>
              </a:solidFill>
            </a:endParaRPr>
          </a:p>
        </p:txBody>
      </p:sp>
      <p:sp>
        <p:nvSpPr>
          <p:cNvPr id="35851" name="Text Box 79"/>
          <p:cNvSpPr txBox="1">
            <a:spLocks noChangeArrowheads="1"/>
          </p:cNvSpPr>
          <p:nvPr/>
        </p:nvSpPr>
        <p:spPr bwMode="auto">
          <a:xfrm>
            <a:off x="8777288" y="6521450"/>
            <a:ext cx="1089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p>
        </p:txBody>
      </p:sp>
      <p:sp>
        <p:nvSpPr>
          <p:cNvPr id="103" name="Line 58"/>
          <p:cNvSpPr>
            <a:spLocks noChangeShapeType="1"/>
          </p:cNvSpPr>
          <p:nvPr/>
        </p:nvSpPr>
        <p:spPr bwMode="auto">
          <a:xfrm>
            <a:off x="5249863" y="3400425"/>
            <a:ext cx="0" cy="1069975"/>
          </a:xfrm>
          <a:prstGeom prst="line">
            <a:avLst/>
          </a:prstGeom>
          <a:noFill/>
          <a:ln w="28575">
            <a:solidFill>
              <a:srgbClr val="33CC33"/>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sl-SI"/>
          </a:p>
        </p:txBody>
      </p:sp>
      <p:sp>
        <p:nvSpPr>
          <p:cNvPr id="104" name="Text Box 59"/>
          <p:cNvSpPr txBox="1">
            <a:spLocks noChangeArrowheads="1"/>
          </p:cNvSpPr>
          <p:nvPr/>
        </p:nvSpPr>
        <p:spPr bwMode="auto">
          <a:xfrm>
            <a:off x="5353050" y="4273550"/>
            <a:ext cx="180975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sl-SI" altLang="sl-SI" b="1" dirty="0">
                <a:solidFill>
                  <a:srgbClr val="33CC33"/>
                </a:solidFill>
              </a:rPr>
              <a:t>Korekcija = -1,4 °C</a:t>
            </a:r>
            <a:endParaRPr lang="en-US" altLang="sl-SI" dirty="0">
              <a:solidFill>
                <a:srgbClr val="33CC33"/>
              </a:solidFill>
            </a:endParaRPr>
          </a:p>
        </p:txBody>
      </p:sp>
      <p:sp>
        <p:nvSpPr>
          <p:cNvPr id="35854" name="PoljeZBesedilom 107"/>
          <p:cNvSpPr txBox="1">
            <a:spLocks noChangeArrowheads="1"/>
          </p:cNvSpPr>
          <p:nvPr/>
        </p:nvSpPr>
        <p:spPr bwMode="auto">
          <a:xfrm>
            <a:off x="1897063" y="4316413"/>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0 °C</a:t>
            </a:r>
          </a:p>
        </p:txBody>
      </p:sp>
      <p:sp>
        <p:nvSpPr>
          <p:cNvPr id="35855" name="Line 3"/>
          <p:cNvSpPr>
            <a:spLocks noChangeShapeType="1"/>
          </p:cNvSpPr>
          <p:nvPr/>
        </p:nvSpPr>
        <p:spPr bwMode="auto">
          <a:xfrm>
            <a:off x="2544763" y="4470400"/>
            <a:ext cx="2705100"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56" name="PoljeZBesedilom 109"/>
          <p:cNvSpPr txBox="1">
            <a:spLocks noChangeArrowheads="1"/>
          </p:cNvSpPr>
          <p:nvPr/>
        </p:nvSpPr>
        <p:spPr bwMode="auto">
          <a:xfrm>
            <a:off x="1752600" y="3241675"/>
            <a:ext cx="95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1,4 °C</a:t>
            </a:r>
          </a:p>
        </p:txBody>
      </p:sp>
      <p:sp>
        <p:nvSpPr>
          <p:cNvPr id="35857" name="Line 3"/>
          <p:cNvSpPr>
            <a:spLocks noChangeShapeType="1"/>
          </p:cNvSpPr>
          <p:nvPr/>
        </p:nvSpPr>
        <p:spPr bwMode="auto">
          <a:xfrm>
            <a:off x="2657475" y="3395663"/>
            <a:ext cx="4062413"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58" name="Line 3"/>
          <p:cNvSpPr>
            <a:spLocks noChangeShapeType="1"/>
          </p:cNvSpPr>
          <p:nvPr/>
        </p:nvSpPr>
        <p:spPr bwMode="auto">
          <a:xfrm>
            <a:off x="2657475" y="3757613"/>
            <a:ext cx="3624263" cy="0"/>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59" name="Line 3"/>
          <p:cNvSpPr>
            <a:spLocks noChangeShapeType="1"/>
          </p:cNvSpPr>
          <p:nvPr/>
        </p:nvSpPr>
        <p:spPr bwMode="auto">
          <a:xfrm>
            <a:off x="2657475" y="3041650"/>
            <a:ext cx="3624263" cy="0"/>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60" name="PoljeZBesedilom 113"/>
          <p:cNvSpPr txBox="1">
            <a:spLocks noChangeArrowheads="1"/>
          </p:cNvSpPr>
          <p:nvPr/>
        </p:nvSpPr>
        <p:spPr bwMode="auto">
          <a:xfrm>
            <a:off x="1752600" y="3587750"/>
            <a:ext cx="95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1,3 °C</a:t>
            </a:r>
          </a:p>
        </p:txBody>
      </p:sp>
      <p:sp>
        <p:nvSpPr>
          <p:cNvPr id="35861" name="PoljeZBesedilom 114"/>
          <p:cNvSpPr txBox="1">
            <a:spLocks noChangeArrowheads="1"/>
          </p:cNvSpPr>
          <p:nvPr/>
        </p:nvSpPr>
        <p:spPr bwMode="auto">
          <a:xfrm>
            <a:off x="1752600" y="2887663"/>
            <a:ext cx="9525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1,5 °C</a:t>
            </a:r>
          </a:p>
        </p:txBody>
      </p:sp>
      <p:grpSp>
        <p:nvGrpSpPr>
          <p:cNvPr id="35862" name="Group 65"/>
          <p:cNvGrpSpPr>
            <a:grpSpLocks/>
          </p:cNvGrpSpPr>
          <p:nvPr/>
        </p:nvGrpSpPr>
        <p:grpSpPr bwMode="auto">
          <a:xfrm rot="5400000">
            <a:off x="6276181" y="3240882"/>
            <a:ext cx="720725" cy="312738"/>
            <a:chOff x="3379" y="3153"/>
            <a:chExt cx="454" cy="197"/>
          </a:xfrm>
        </p:grpSpPr>
        <p:sp>
          <p:nvSpPr>
            <p:cNvPr id="35868" name="Oval 66"/>
            <p:cNvSpPr>
              <a:spLocks noChangeArrowheads="1"/>
            </p:cNvSpPr>
            <p:nvPr/>
          </p:nvSpPr>
          <p:spPr bwMode="auto">
            <a:xfrm>
              <a:off x="3560" y="3203"/>
              <a:ext cx="96" cy="96"/>
            </a:xfrm>
            <a:prstGeom prst="ellipse">
              <a:avLst/>
            </a:prstGeom>
            <a:solidFill>
              <a:srgbClr val="FF0000"/>
            </a:solidFill>
            <a:ln w="9525">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35869" name="Line 67"/>
            <p:cNvSpPr>
              <a:spLocks noChangeShapeType="1"/>
            </p:cNvSpPr>
            <p:nvPr/>
          </p:nvSpPr>
          <p:spPr bwMode="auto">
            <a:xfrm>
              <a:off x="3379" y="3153"/>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70" name="Line 68"/>
            <p:cNvSpPr>
              <a:spLocks noChangeShapeType="1"/>
            </p:cNvSpPr>
            <p:nvPr/>
          </p:nvSpPr>
          <p:spPr bwMode="auto">
            <a:xfrm>
              <a:off x="3833" y="3158"/>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71" name="Line 69"/>
            <p:cNvSpPr>
              <a:spLocks noChangeShapeType="1"/>
            </p:cNvSpPr>
            <p:nvPr/>
          </p:nvSpPr>
          <p:spPr bwMode="auto">
            <a:xfrm>
              <a:off x="3379" y="3249"/>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3" name="PoljeZBesedilom 2"/>
          <p:cNvSpPr txBox="1"/>
          <p:nvPr/>
        </p:nvSpPr>
        <p:spPr>
          <a:xfrm>
            <a:off x="6281738" y="5335588"/>
            <a:ext cx="1600200" cy="254000"/>
          </a:xfrm>
          <a:prstGeom prst="rect">
            <a:avLst/>
          </a:prstGeom>
          <a:noFill/>
        </p:spPr>
        <p:txBody>
          <a:bodyPr wrap="none">
            <a:spAutoFit/>
          </a:bodyPr>
          <a:lstStyle/>
          <a:p>
            <a:pPr>
              <a:defRPr/>
            </a:pPr>
            <a:r>
              <a:rPr lang="sl-SI" sz="1050" dirty="0"/>
              <a:t>Korigirana temperatura</a:t>
            </a:r>
          </a:p>
        </p:txBody>
      </p:sp>
      <p:cxnSp>
        <p:nvCxnSpPr>
          <p:cNvPr id="105" name="Raven puščični povezovalnik 104"/>
          <p:cNvCxnSpPr/>
          <p:nvPr/>
        </p:nvCxnSpPr>
        <p:spPr>
          <a:xfrm flipH="1">
            <a:off x="5353050" y="1833563"/>
            <a:ext cx="1127125" cy="14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4" name="PoljeZBesedilom 123"/>
          <p:cNvSpPr txBox="1"/>
          <p:nvPr/>
        </p:nvSpPr>
        <p:spPr>
          <a:xfrm>
            <a:off x="5788025" y="1593850"/>
            <a:ext cx="1525588" cy="254000"/>
          </a:xfrm>
          <a:prstGeom prst="rect">
            <a:avLst/>
          </a:prstGeom>
          <a:noFill/>
        </p:spPr>
        <p:txBody>
          <a:bodyPr wrap="none">
            <a:spAutoFit/>
          </a:bodyPr>
          <a:lstStyle/>
          <a:p>
            <a:pPr>
              <a:defRPr/>
            </a:pPr>
            <a:r>
              <a:rPr lang="sl-SI" sz="1050" dirty="0"/>
              <a:t>Odčitana temperatura</a:t>
            </a:r>
          </a:p>
        </p:txBody>
      </p:sp>
      <p:cxnSp>
        <p:nvCxnSpPr>
          <p:cNvPr id="125" name="Raven puščični povezovalnik 124"/>
          <p:cNvCxnSpPr/>
          <p:nvPr/>
        </p:nvCxnSpPr>
        <p:spPr>
          <a:xfrm flipH="1" flipV="1">
            <a:off x="5353050" y="4581525"/>
            <a:ext cx="1512888" cy="754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67" name="PoljeZBesedilom 31752"/>
          <p:cNvSpPr txBox="1">
            <a:spLocks noChangeArrowheads="1"/>
          </p:cNvSpPr>
          <p:nvPr/>
        </p:nvSpPr>
        <p:spPr bwMode="auto">
          <a:xfrm>
            <a:off x="2244356" y="5731431"/>
            <a:ext cx="3721981" cy="830997"/>
          </a:xfrm>
          <a:prstGeom prst="rect">
            <a:avLst/>
          </a:prstGeom>
          <a:solidFill>
            <a:srgbClr val="FF0000"/>
          </a:solidFill>
          <a:ln>
            <a:noFill/>
          </a:ln>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1600" i="1" dirty="0" err="1">
                <a:solidFill>
                  <a:schemeClr val="bg1"/>
                </a:solidFill>
              </a:rPr>
              <a:t>T</a:t>
            </a:r>
            <a:r>
              <a:rPr lang="sl-SI" altLang="sl-SI" sz="1050" dirty="0" err="1">
                <a:solidFill>
                  <a:schemeClr val="bg1"/>
                </a:solidFill>
              </a:rPr>
              <a:t>prava</a:t>
            </a:r>
            <a:r>
              <a:rPr lang="sl-SI" altLang="sl-SI" sz="1600" dirty="0">
                <a:solidFill>
                  <a:schemeClr val="bg1"/>
                </a:solidFill>
              </a:rPr>
              <a:t> = </a:t>
            </a:r>
            <a:r>
              <a:rPr lang="sl-SI" altLang="sl-SI" sz="1600" i="1" dirty="0" err="1">
                <a:solidFill>
                  <a:schemeClr val="bg1"/>
                </a:solidFill>
              </a:rPr>
              <a:t>T</a:t>
            </a:r>
            <a:r>
              <a:rPr lang="sl-SI" altLang="sl-SI" sz="1050" dirty="0" err="1">
                <a:solidFill>
                  <a:schemeClr val="bg1"/>
                </a:solidFill>
              </a:rPr>
              <a:t>odčitana</a:t>
            </a:r>
            <a:r>
              <a:rPr lang="sl-SI" altLang="sl-SI" sz="1600" dirty="0">
                <a:solidFill>
                  <a:schemeClr val="bg1"/>
                </a:solidFill>
              </a:rPr>
              <a:t> + korekcija </a:t>
            </a:r>
            <a:r>
              <a:rPr lang="sl-SI" altLang="sl-SI" sz="1600" dirty="0">
                <a:solidFill>
                  <a:schemeClr val="bg1"/>
                </a:solidFill>
                <a:latin typeface="Times New Roman"/>
                <a:cs typeface="Times New Roman"/>
              </a:rPr>
              <a:t>± negotovost</a:t>
            </a:r>
            <a:endParaRPr lang="sl-SI" altLang="sl-SI" sz="1600" dirty="0">
              <a:solidFill>
                <a:schemeClr val="bg1"/>
              </a:solidFill>
            </a:endParaRPr>
          </a:p>
          <a:p>
            <a:pPr eaLnBrk="1" hangingPunct="1"/>
            <a:endParaRPr lang="sl-SI" altLang="sl-SI" sz="1600" dirty="0">
              <a:solidFill>
                <a:schemeClr val="bg1"/>
              </a:solidFill>
            </a:endParaRPr>
          </a:p>
          <a:p>
            <a:pPr eaLnBrk="1" hangingPunct="1"/>
            <a:r>
              <a:rPr lang="sl-SI" altLang="sl-SI" sz="1600" dirty="0">
                <a:solidFill>
                  <a:schemeClr val="bg1"/>
                </a:solidFill>
                <a:latin typeface="Times New Roman" panose="02020603050405020304" pitchFamily="18" charset="0"/>
                <a:cs typeface="Times New Roman" panose="02020603050405020304" pitchFamily="18" charset="0"/>
              </a:rPr>
              <a:t>0,0 °C = 1,4 °C + (– 1,4 °C) </a:t>
            </a:r>
            <a:r>
              <a:rPr lang="sl-SI" altLang="sl-SI" sz="1600" dirty="0">
                <a:solidFill>
                  <a:schemeClr val="bg1"/>
                </a:solidFill>
                <a:latin typeface="Times New Roman"/>
                <a:cs typeface="Times New Roman"/>
              </a:rPr>
              <a:t>± 0,1 °C</a:t>
            </a:r>
            <a:r>
              <a:rPr lang="sl-SI" altLang="sl-SI" sz="1600" dirty="0">
                <a:solidFill>
                  <a:schemeClr val="bg1"/>
                </a:solidFill>
              </a:rPr>
              <a:t> </a:t>
            </a:r>
          </a:p>
        </p:txBody>
      </p:sp>
      <p:pic>
        <p:nvPicPr>
          <p:cNvPr id="32"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33"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pic>
        <p:nvPicPr>
          <p:cNvPr id="35844" name="Picture 2" descr="8termometro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0"/>
            <a:ext cx="1717675" cy="2668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895055" y="1162834"/>
            <a:ext cx="81216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dirty="0"/>
              <a:t>Merilni rezultat z razširjeno negotovostjo  </a:t>
            </a:r>
            <a:r>
              <a:rPr lang="sl-SI" altLang="sl-SI" sz="2000" i="1" dirty="0"/>
              <a:t>U</a:t>
            </a:r>
            <a:r>
              <a:rPr lang="sl-SI" altLang="sl-SI" sz="2000" dirty="0"/>
              <a:t> = </a:t>
            </a:r>
            <a:r>
              <a:rPr lang="sl-SI" altLang="sl-SI" sz="2000" i="1" dirty="0" err="1"/>
              <a:t>k</a:t>
            </a:r>
            <a:r>
              <a:rPr lang="sl-SI" altLang="sl-SI" sz="2000" dirty="0" err="1">
                <a:sym typeface="Symbol" pitchFamily="18" charset="2"/>
              </a:rPr>
              <a:t></a:t>
            </a:r>
            <a:r>
              <a:rPr lang="sl-SI" altLang="sl-SI" sz="2000" i="1" dirty="0" err="1"/>
              <a:t>u</a:t>
            </a:r>
            <a:r>
              <a:rPr lang="sl-SI" altLang="sl-SI" sz="2000" dirty="0"/>
              <a:t>(</a:t>
            </a:r>
            <a:r>
              <a:rPr lang="sl-SI" altLang="sl-SI" sz="2000" i="1" dirty="0"/>
              <a:t>I</a:t>
            </a:r>
            <a:r>
              <a:rPr lang="sl-SI" altLang="sl-SI" sz="2000" dirty="0"/>
              <a:t>)</a:t>
            </a:r>
          </a:p>
          <a:p>
            <a:pPr eaLnBrk="1" hangingPunct="1">
              <a:spcBef>
                <a:spcPct val="50000"/>
              </a:spcBef>
              <a:buFontTx/>
              <a:buNone/>
            </a:pPr>
            <a:r>
              <a:rPr lang="sl-SI" altLang="sl-SI" sz="1600" i="1" dirty="0"/>
              <a:t>Če je št</a:t>
            </a:r>
            <a:r>
              <a:rPr lang="sl-SI" altLang="sl-SI" sz="1600" i="1" dirty="0">
                <a:latin typeface="Arial" charset="0"/>
              </a:rPr>
              <a:t>evilo</a:t>
            </a:r>
            <a:r>
              <a:rPr lang="sl-SI" altLang="sl-SI" sz="1600" i="1" dirty="0"/>
              <a:t> meritev veliko, se porazdelitev podredi </a:t>
            </a:r>
            <a:r>
              <a:rPr lang="sl-SI" altLang="sl-SI" sz="1600" b="1" i="1" dirty="0"/>
              <a:t>normalni (Gaussovi)</a:t>
            </a:r>
            <a:r>
              <a:rPr lang="sl-SI" altLang="sl-SI" sz="1600" i="1" dirty="0"/>
              <a:t>.</a:t>
            </a:r>
            <a:r>
              <a:rPr lang="sl-SI" altLang="sl-SI" sz="2000" i="1" dirty="0"/>
              <a:t> </a:t>
            </a:r>
          </a:p>
        </p:txBody>
      </p:sp>
      <p:sp>
        <p:nvSpPr>
          <p:cNvPr id="32771" name="Line 11"/>
          <p:cNvSpPr>
            <a:spLocks noChangeShapeType="1"/>
          </p:cNvSpPr>
          <p:nvPr/>
        </p:nvSpPr>
        <p:spPr bwMode="auto">
          <a:xfrm>
            <a:off x="1600200" y="5791200"/>
            <a:ext cx="57912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72" name="Freeform 30"/>
          <p:cNvSpPr>
            <a:spLocks/>
          </p:cNvSpPr>
          <p:nvPr/>
        </p:nvSpPr>
        <p:spPr bwMode="auto">
          <a:xfrm>
            <a:off x="1676400" y="3581400"/>
            <a:ext cx="5638800" cy="2133600"/>
          </a:xfrm>
          <a:custGeom>
            <a:avLst/>
            <a:gdLst>
              <a:gd name="T0" fmla="*/ 0 w 3552"/>
              <a:gd name="T1" fmla="*/ 2147483647 h 1344"/>
              <a:gd name="T2" fmla="*/ 2147483647 w 3552"/>
              <a:gd name="T3" fmla="*/ 2147483647 h 1344"/>
              <a:gd name="T4" fmla="*/ 2147483647 w 3552"/>
              <a:gd name="T5" fmla="*/ 0 h 1344"/>
              <a:gd name="T6" fmla="*/ 2147483647 w 3552"/>
              <a:gd name="T7" fmla="*/ 2147483647 h 1344"/>
              <a:gd name="T8" fmla="*/ 2147483647 w 3552"/>
              <a:gd name="T9" fmla="*/ 2147483647 h 1344"/>
              <a:gd name="T10" fmla="*/ 0 60000 65536"/>
              <a:gd name="T11" fmla="*/ 0 60000 65536"/>
              <a:gd name="T12" fmla="*/ 0 60000 65536"/>
              <a:gd name="T13" fmla="*/ 0 60000 65536"/>
              <a:gd name="T14" fmla="*/ 0 60000 65536"/>
              <a:gd name="T15" fmla="*/ 0 w 3552"/>
              <a:gd name="T16" fmla="*/ 0 h 1344"/>
              <a:gd name="T17" fmla="*/ 3552 w 3552"/>
              <a:gd name="T18" fmla="*/ 1344 h 1344"/>
            </a:gdLst>
            <a:ahLst/>
            <a:cxnLst>
              <a:cxn ang="T10">
                <a:pos x="T0" y="T1"/>
              </a:cxn>
              <a:cxn ang="T11">
                <a:pos x="T2" y="T3"/>
              </a:cxn>
              <a:cxn ang="T12">
                <a:pos x="T4" y="T5"/>
              </a:cxn>
              <a:cxn ang="T13">
                <a:pos x="T6" y="T7"/>
              </a:cxn>
              <a:cxn ang="T14">
                <a:pos x="T8" y="T9"/>
              </a:cxn>
            </a:cxnLst>
            <a:rect l="T15" t="T16" r="T17" b="T18"/>
            <a:pathLst>
              <a:path w="3552" h="1344">
                <a:moveTo>
                  <a:pt x="0" y="1344"/>
                </a:moveTo>
                <a:cubicBezTo>
                  <a:pt x="332" y="1312"/>
                  <a:pt x="664" y="1280"/>
                  <a:pt x="960" y="1056"/>
                </a:cubicBezTo>
                <a:cubicBezTo>
                  <a:pt x="1256" y="832"/>
                  <a:pt x="1504" y="0"/>
                  <a:pt x="1776" y="0"/>
                </a:cubicBezTo>
                <a:cubicBezTo>
                  <a:pt x="2048" y="0"/>
                  <a:pt x="2296" y="832"/>
                  <a:pt x="2592" y="1056"/>
                </a:cubicBezTo>
                <a:cubicBezTo>
                  <a:pt x="2888" y="1280"/>
                  <a:pt x="3220" y="1312"/>
                  <a:pt x="3552" y="1344"/>
                </a:cubicBezTo>
              </a:path>
            </a:pathLst>
          </a:cu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sl-SI"/>
          </a:p>
        </p:txBody>
      </p:sp>
      <p:sp>
        <p:nvSpPr>
          <p:cNvPr id="3079" name="Text Box 47"/>
          <p:cNvSpPr txBox="1">
            <a:spLocks noChangeArrowheads="1"/>
          </p:cNvSpPr>
          <p:nvPr/>
        </p:nvSpPr>
        <p:spPr bwMode="auto">
          <a:xfrm>
            <a:off x="3505200" y="5791200"/>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dirty="0">
                <a:latin typeface="+mn-lt"/>
              </a:rPr>
              <a:t>s</a:t>
            </a:r>
          </a:p>
        </p:txBody>
      </p:sp>
      <p:sp>
        <p:nvSpPr>
          <p:cNvPr id="3080" name="Text Box 48"/>
          <p:cNvSpPr txBox="1">
            <a:spLocks noChangeArrowheads="1"/>
          </p:cNvSpPr>
          <p:nvPr/>
        </p:nvSpPr>
        <p:spPr bwMode="auto">
          <a:xfrm>
            <a:off x="4800600" y="5791200"/>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dirty="0">
                <a:latin typeface="+mn-lt"/>
              </a:rPr>
              <a:t>s</a:t>
            </a:r>
          </a:p>
        </p:txBody>
      </p:sp>
      <p:sp>
        <p:nvSpPr>
          <p:cNvPr id="32775" name="Line 56"/>
          <p:cNvSpPr>
            <a:spLocks noChangeShapeType="1"/>
          </p:cNvSpPr>
          <p:nvPr/>
        </p:nvSpPr>
        <p:spPr bwMode="auto">
          <a:xfrm>
            <a:off x="3810000" y="4387850"/>
            <a:ext cx="0" cy="14033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76" name="Line 14"/>
          <p:cNvSpPr>
            <a:spLocks noChangeShapeType="1"/>
          </p:cNvSpPr>
          <p:nvPr/>
        </p:nvSpPr>
        <p:spPr bwMode="auto">
          <a:xfrm>
            <a:off x="4495800" y="3352800"/>
            <a:ext cx="0" cy="25908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77" name="Line 75"/>
          <p:cNvSpPr>
            <a:spLocks noChangeShapeType="1"/>
          </p:cNvSpPr>
          <p:nvPr/>
        </p:nvSpPr>
        <p:spPr bwMode="auto">
          <a:xfrm>
            <a:off x="5181600" y="4387850"/>
            <a:ext cx="0" cy="14033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nvGrpSpPr>
          <p:cNvPr id="2" name="Group 74"/>
          <p:cNvGrpSpPr>
            <a:grpSpLocks/>
          </p:cNvGrpSpPr>
          <p:nvPr/>
        </p:nvGrpSpPr>
        <p:grpSpPr bwMode="auto">
          <a:xfrm>
            <a:off x="2819400" y="3581400"/>
            <a:ext cx="3429000" cy="2667000"/>
            <a:chOff x="144" y="3168"/>
            <a:chExt cx="2160" cy="1680"/>
          </a:xfrm>
        </p:grpSpPr>
        <p:sp>
          <p:nvSpPr>
            <p:cNvPr id="32799" name="Line 31"/>
            <p:cNvSpPr>
              <a:spLocks noChangeShapeType="1"/>
            </p:cNvSpPr>
            <p:nvPr/>
          </p:nvSpPr>
          <p:spPr bwMode="auto">
            <a:xfrm>
              <a:off x="336" y="4224"/>
              <a:ext cx="0" cy="38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800" name="Line 50"/>
            <p:cNvSpPr>
              <a:spLocks noChangeShapeType="1"/>
            </p:cNvSpPr>
            <p:nvPr/>
          </p:nvSpPr>
          <p:spPr bwMode="auto">
            <a:xfrm>
              <a:off x="2064" y="4224"/>
              <a:ext cx="0" cy="38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801" name="Freeform 63"/>
            <p:cNvSpPr>
              <a:spLocks/>
            </p:cNvSpPr>
            <p:nvPr/>
          </p:nvSpPr>
          <p:spPr bwMode="auto">
            <a:xfrm>
              <a:off x="336" y="3678"/>
              <a:ext cx="432" cy="882"/>
            </a:xfrm>
            <a:custGeom>
              <a:avLst/>
              <a:gdLst>
                <a:gd name="T0" fmla="*/ 0 w 432"/>
                <a:gd name="T1" fmla="*/ 579 h 882"/>
                <a:gd name="T2" fmla="*/ 54 w 432"/>
                <a:gd name="T3" fmla="*/ 543 h 882"/>
                <a:gd name="T4" fmla="*/ 117 w 432"/>
                <a:gd name="T5" fmla="*/ 486 h 882"/>
                <a:gd name="T6" fmla="*/ 162 w 432"/>
                <a:gd name="T7" fmla="*/ 426 h 882"/>
                <a:gd name="T8" fmla="*/ 216 w 432"/>
                <a:gd name="T9" fmla="*/ 357 h 882"/>
                <a:gd name="T10" fmla="*/ 279 w 432"/>
                <a:gd name="T11" fmla="*/ 261 h 882"/>
                <a:gd name="T12" fmla="*/ 324 w 432"/>
                <a:gd name="T13" fmla="*/ 183 h 882"/>
                <a:gd name="T14" fmla="*/ 384 w 432"/>
                <a:gd name="T15" fmla="*/ 81 h 882"/>
                <a:gd name="T16" fmla="*/ 426 w 432"/>
                <a:gd name="T17" fmla="*/ 0 h 882"/>
                <a:gd name="T18" fmla="*/ 432 w 432"/>
                <a:gd name="T19" fmla="*/ 18 h 882"/>
                <a:gd name="T20" fmla="*/ 432 w 432"/>
                <a:gd name="T21" fmla="*/ 882 h 882"/>
                <a:gd name="T22" fmla="*/ 0 w 432"/>
                <a:gd name="T23" fmla="*/ 882 h 882"/>
                <a:gd name="T24" fmla="*/ 0 w 432"/>
                <a:gd name="T25" fmla="*/ 579 h 8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
                <a:gd name="T40" fmla="*/ 0 h 882"/>
                <a:gd name="T41" fmla="*/ 432 w 432"/>
                <a:gd name="T42" fmla="*/ 882 h 8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 h="882">
                  <a:moveTo>
                    <a:pt x="0" y="579"/>
                  </a:moveTo>
                  <a:lnTo>
                    <a:pt x="54" y="543"/>
                  </a:lnTo>
                  <a:lnTo>
                    <a:pt x="117" y="486"/>
                  </a:lnTo>
                  <a:lnTo>
                    <a:pt x="162" y="426"/>
                  </a:lnTo>
                  <a:lnTo>
                    <a:pt x="216" y="357"/>
                  </a:lnTo>
                  <a:lnTo>
                    <a:pt x="279" y="261"/>
                  </a:lnTo>
                  <a:lnTo>
                    <a:pt x="324" y="183"/>
                  </a:lnTo>
                  <a:lnTo>
                    <a:pt x="384" y="81"/>
                  </a:lnTo>
                  <a:lnTo>
                    <a:pt x="426" y="0"/>
                  </a:lnTo>
                  <a:lnTo>
                    <a:pt x="432" y="18"/>
                  </a:lnTo>
                  <a:lnTo>
                    <a:pt x="432" y="882"/>
                  </a:lnTo>
                  <a:lnTo>
                    <a:pt x="0" y="882"/>
                  </a:lnTo>
                  <a:lnTo>
                    <a:pt x="0" y="579"/>
                  </a:lnTo>
                  <a:close/>
                </a:path>
              </a:pathLst>
            </a:custGeom>
            <a:solidFill>
              <a:srgbClr val="FF9900"/>
            </a:solidFill>
            <a:ln w="12700" cap="sq">
              <a:solidFill>
                <a:schemeClr val="tx1"/>
              </a:solidFill>
              <a:round/>
              <a:headEnd type="none" w="sm" len="sm"/>
              <a:tailEnd type="none" w="sm" len="sm"/>
            </a:ln>
          </p:spPr>
          <p:txBody>
            <a:bodyPr wrap="none"/>
            <a:lstStyle/>
            <a:p>
              <a:endParaRPr lang="sl-SI"/>
            </a:p>
          </p:txBody>
        </p:sp>
        <p:sp>
          <p:nvSpPr>
            <p:cNvPr id="32802" name="Freeform 64"/>
            <p:cNvSpPr>
              <a:spLocks/>
            </p:cNvSpPr>
            <p:nvPr/>
          </p:nvSpPr>
          <p:spPr bwMode="auto">
            <a:xfrm flipH="1">
              <a:off x="1632" y="3678"/>
              <a:ext cx="432" cy="882"/>
            </a:xfrm>
            <a:custGeom>
              <a:avLst/>
              <a:gdLst>
                <a:gd name="T0" fmla="*/ 0 w 432"/>
                <a:gd name="T1" fmla="*/ 579 h 882"/>
                <a:gd name="T2" fmla="*/ 54 w 432"/>
                <a:gd name="T3" fmla="*/ 543 h 882"/>
                <a:gd name="T4" fmla="*/ 117 w 432"/>
                <a:gd name="T5" fmla="*/ 486 h 882"/>
                <a:gd name="T6" fmla="*/ 162 w 432"/>
                <a:gd name="T7" fmla="*/ 426 h 882"/>
                <a:gd name="T8" fmla="*/ 216 w 432"/>
                <a:gd name="T9" fmla="*/ 357 h 882"/>
                <a:gd name="T10" fmla="*/ 279 w 432"/>
                <a:gd name="T11" fmla="*/ 261 h 882"/>
                <a:gd name="T12" fmla="*/ 324 w 432"/>
                <a:gd name="T13" fmla="*/ 183 h 882"/>
                <a:gd name="T14" fmla="*/ 384 w 432"/>
                <a:gd name="T15" fmla="*/ 81 h 882"/>
                <a:gd name="T16" fmla="*/ 426 w 432"/>
                <a:gd name="T17" fmla="*/ 0 h 882"/>
                <a:gd name="T18" fmla="*/ 432 w 432"/>
                <a:gd name="T19" fmla="*/ 18 h 882"/>
                <a:gd name="T20" fmla="*/ 432 w 432"/>
                <a:gd name="T21" fmla="*/ 882 h 882"/>
                <a:gd name="T22" fmla="*/ 0 w 432"/>
                <a:gd name="T23" fmla="*/ 882 h 882"/>
                <a:gd name="T24" fmla="*/ 0 w 432"/>
                <a:gd name="T25" fmla="*/ 579 h 8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
                <a:gd name="T40" fmla="*/ 0 h 882"/>
                <a:gd name="T41" fmla="*/ 432 w 432"/>
                <a:gd name="T42" fmla="*/ 882 h 8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 h="882">
                  <a:moveTo>
                    <a:pt x="0" y="579"/>
                  </a:moveTo>
                  <a:lnTo>
                    <a:pt x="54" y="543"/>
                  </a:lnTo>
                  <a:lnTo>
                    <a:pt x="117" y="486"/>
                  </a:lnTo>
                  <a:lnTo>
                    <a:pt x="162" y="426"/>
                  </a:lnTo>
                  <a:lnTo>
                    <a:pt x="216" y="357"/>
                  </a:lnTo>
                  <a:lnTo>
                    <a:pt x="279" y="261"/>
                  </a:lnTo>
                  <a:lnTo>
                    <a:pt x="324" y="183"/>
                  </a:lnTo>
                  <a:lnTo>
                    <a:pt x="384" y="81"/>
                  </a:lnTo>
                  <a:lnTo>
                    <a:pt x="426" y="0"/>
                  </a:lnTo>
                  <a:lnTo>
                    <a:pt x="432" y="18"/>
                  </a:lnTo>
                  <a:lnTo>
                    <a:pt x="432" y="882"/>
                  </a:lnTo>
                  <a:lnTo>
                    <a:pt x="0" y="882"/>
                  </a:lnTo>
                  <a:lnTo>
                    <a:pt x="0" y="579"/>
                  </a:lnTo>
                  <a:close/>
                </a:path>
              </a:pathLst>
            </a:custGeom>
            <a:solidFill>
              <a:srgbClr val="FF9900"/>
            </a:solidFill>
            <a:ln w="12700" cap="sq">
              <a:solidFill>
                <a:schemeClr val="tx1"/>
              </a:solidFill>
              <a:round/>
              <a:headEnd type="none" w="sm" len="sm"/>
              <a:tailEnd type="none" w="sm" len="sm"/>
            </a:ln>
          </p:spPr>
          <p:txBody>
            <a:bodyPr wrap="none"/>
            <a:lstStyle/>
            <a:p>
              <a:endParaRPr lang="sl-SI"/>
            </a:p>
          </p:txBody>
        </p:sp>
        <p:sp>
          <p:nvSpPr>
            <p:cNvPr id="32803" name="Freeform 66"/>
            <p:cNvSpPr>
              <a:spLocks/>
            </p:cNvSpPr>
            <p:nvPr/>
          </p:nvSpPr>
          <p:spPr bwMode="auto">
            <a:xfrm>
              <a:off x="771" y="3168"/>
              <a:ext cx="861" cy="499"/>
            </a:xfrm>
            <a:custGeom>
              <a:avLst/>
              <a:gdLst>
                <a:gd name="T0" fmla="*/ 0 w 864"/>
                <a:gd name="T1" fmla="*/ 561 h 480"/>
                <a:gd name="T2" fmla="*/ 428 w 864"/>
                <a:gd name="T3" fmla="*/ 0 h 480"/>
                <a:gd name="T4" fmla="*/ 852 w 864"/>
                <a:gd name="T5" fmla="*/ 561 h 480"/>
                <a:gd name="T6" fmla="*/ 0 60000 65536"/>
                <a:gd name="T7" fmla="*/ 0 60000 65536"/>
                <a:gd name="T8" fmla="*/ 0 60000 65536"/>
                <a:gd name="T9" fmla="*/ 0 w 864"/>
                <a:gd name="T10" fmla="*/ 0 h 480"/>
                <a:gd name="T11" fmla="*/ 864 w 864"/>
                <a:gd name="T12" fmla="*/ 480 h 480"/>
              </a:gdLst>
              <a:ahLst/>
              <a:cxnLst>
                <a:cxn ang="T6">
                  <a:pos x="T0" y="T1"/>
                </a:cxn>
                <a:cxn ang="T7">
                  <a:pos x="T2" y="T3"/>
                </a:cxn>
                <a:cxn ang="T8">
                  <a:pos x="T4" y="T5"/>
                </a:cxn>
              </a:cxnLst>
              <a:rect l="T9" t="T10" r="T11" b="T12"/>
              <a:pathLst>
                <a:path w="864" h="480">
                  <a:moveTo>
                    <a:pt x="0" y="480"/>
                  </a:moveTo>
                  <a:cubicBezTo>
                    <a:pt x="144" y="240"/>
                    <a:pt x="288" y="0"/>
                    <a:pt x="432" y="0"/>
                  </a:cubicBezTo>
                  <a:cubicBezTo>
                    <a:pt x="576" y="0"/>
                    <a:pt x="720" y="240"/>
                    <a:pt x="864" y="480"/>
                  </a:cubicBezTo>
                </a:path>
              </a:pathLst>
            </a:custGeom>
            <a:solidFill>
              <a:srgbClr val="FF9900"/>
            </a:solidFill>
            <a:ln w="12700" cap="sq">
              <a:solidFill>
                <a:schemeClr val="tx1"/>
              </a:solidFill>
              <a:round/>
              <a:headEnd type="none" w="sm" len="sm"/>
              <a:tailEnd type="none" w="sm" len="sm"/>
            </a:ln>
          </p:spPr>
          <p:txBody>
            <a:bodyPr wrap="none"/>
            <a:lstStyle/>
            <a:p>
              <a:endParaRPr lang="sl-SI"/>
            </a:p>
          </p:txBody>
        </p:sp>
        <p:sp>
          <p:nvSpPr>
            <p:cNvPr id="32804" name="Rectangle 67"/>
            <p:cNvSpPr>
              <a:spLocks noChangeArrowheads="1"/>
            </p:cNvSpPr>
            <p:nvPr/>
          </p:nvSpPr>
          <p:spPr bwMode="auto">
            <a:xfrm>
              <a:off x="768" y="3666"/>
              <a:ext cx="864" cy="895"/>
            </a:xfrm>
            <a:prstGeom prst="rect">
              <a:avLst/>
            </a:prstGeom>
            <a:solidFill>
              <a:srgbClr val="FF9900"/>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latin typeface="Times New Roman" pitchFamily="18" charset="0"/>
              </a:endParaRPr>
            </a:p>
          </p:txBody>
        </p:sp>
        <p:sp>
          <p:nvSpPr>
            <p:cNvPr id="32805" name="Line 68"/>
            <p:cNvSpPr>
              <a:spLocks noChangeShapeType="1"/>
            </p:cNvSpPr>
            <p:nvPr/>
          </p:nvSpPr>
          <p:spPr bwMode="auto">
            <a:xfrm>
              <a:off x="780" y="3666"/>
              <a:ext cx="839" cy="0"/>
            </a:xfrm>
            <a:prstGeom prst="line">
              <a:avLst/>
            </a:prstGeom>
            <a:noFill/>
            <a:ln w="127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115" name="Text Box 69"/>
            <p:cNvSpPr txBox="1">
              <a:spLocks noChangeArrowheads="1"/>
            </p:cNvSpPr>
            <p:nvPr/>
          </p:nvSpPr>
          <p:spPr bwMode="auto">
            <a:xfrm>
              <a:off x="144" y="4560"/>
              <a:ext cx="480" cy="288"/>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i="1" dirty="0" err="1">
                  <a:latin typeface="+mn-lt"/>
                </a:rPr>
                <a:t>k</a:t>
              </a:r>
              <a:r>
                <a:rPr lang="sl-SI" sz="2400" dirty="0" err="1">
                  <a:latin typeface="+mn-lt"/>
                </a:rPr>
                <a:t>s</a:t>
              </a:r>
              <a:endParaRPr lang="sl-SI" sz="2400" dirty="0">
                <a:latin typeface="+mn-lt"/>
              </a:endParaRPr>
            </a:p>
          </p:txBody>
        </p:sp>
        <p:sp>
          <p:nvSpPr>
            <p:cNvPr id="3116" name="Text Box 70"/>
            <p:cNvSpPr txBox="1">
              <a:spLocks noChangeArrowheads="1"/>
            </p:cNvSpPr>
            <p:nvPr/>
          </p:nvSpPr>
          <p:spPr bwMode="auto">
            <a:xfrm>
              <a:off x="1824" y="4560"/>
              <a:ext cx="480" cy="288"/>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i="1" dirty="0" err="1"/>
                <a:t>k</a:t>
              </a:r>
              <a:r>
                <a:rPr lang="sl-SI" sz="2400" dirty="0" err="1">
                  <a:latin typeface="+mn-lt"/>
                </a:rPr>
                <a:t>s</a:t>
              </a:r>
              <a:endParaRPr lang="sl-SI" sz="2400" dirty="0">
                <a:latin typeface="+mn-lt"/>
              </a:endParaRPr>
            </a:p>
          </p:txBody>
        </p:sp>
        <p:sp>
          <p:nvSpPr>
            <p:cNvPr id="32808" name="Text Box 71"/>
            <p:cNvSpPr txBox="1">
              <a:spLocks noChangeArrowheads="1"/>
            </p:cNvSpPr>
            <p:nvPr/>
          </p:nvSpPr>
          <p:spPr bwMode="auto">
            <a:xfrm>
              <a:off x="1008" y="3792"/>
              <a:ext cx="672"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400">
                  <a:solidFill>
                    <a:schemeClr val="bg2"/>
                  </a:solidFill>
                </a:rPr>
                <a:t>95%</a:t>
              </a:r>
            </a:p>
            <a:p>
              <a:pPr eaLnBrk="1" hangingPunct="1">
                <a:spcBef>
                  <a:spcPct val="50000"/>
                </a:spcBef>
                <a:buFontTx/>
                <a:buNone/>
              </a:pPr>
              <a:r>
                <a:rPr lang="sl-SI" altLang="sl-SI" sz="1400" i="1">
                  <a:solidFill>
                    <a:schemeClr val="bg2"/>
                  </a:solidFill>
                </a:rPr>
                <a:t>k</a:t>
              </a:r>
              <a:r>
                <a:rPr lang="sl-SI" altLang="sl-SI" sz="1400">
                  <a:solidFill>
                    <a:schemeClr val="bg2"/>
                  </a:solidFill>
                </a:rPr>
                <a:t>=1,96</a:t>
              </a:r>
            </a:p>
          </p:txBody>
        </p:sp>
        <p:sp>
          <p:nvSpPr>
            <p:cNvPr id="32809" name="Line 72"/>
            <p:cNvSpPr>
              <a:spLocks noChangeShapeType="1"/>
            </p:cNvSpPr>
            <p:nvPr/>
          </p:nvSpPr>
          <p:spPr bwMode="auto">
            <a:xfrm>
              <a:off x="768" y="3687"/>
              <a:ext cx="0" cy="864"/>
            </a:xfrm>
            <a:prstGeom prst="line">
              <a:avLst/>
            </a:prstGeom>
            <a:noFill/>
            <a:ln w="127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810" name="Line 73"/>
            <p:cNvSpPr>
              <a:spLocks noChangeShapeType="1"/>
            </p:cNvSpPr>
            <p:nvPr/>
          </p:nvSpPr>
          <p:spPr bwMode="auto">
            <a:xfrm>
              <a:off x="1632" y="3687"/>
              <a:ext cx="0" cy="864"/>
            </a:xfrm>
            <a:prstGeom prst="line">
              <a:avLst/>
            </a:prstGeom>
            <a:noFill/>
            <a:ln w="127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grpSp>
        <p:nvGrpSpPr>
          <p:cNvPr id="3" name="Group 76"/>
          <p:cNvGrpSpPr>
            <a:grpSpLocks/>
          </p:cNvGrpSpPr>
          <p:nvPr/>
        </p:nvGrpSpPr>
        <p:grpSpPr bwMode="auto">
          <a:xfrm>
            <a:off x="3810000" y="3581400"/>
            <a:ext cx="1371600" cy="2211388"/>
            <a:chOff x="4320" y="1008"/>
            <a:chExt cx="864" cy="1393"/>
          </a:xfrm>
          <a:solidFill>
            <a:srgbClr val="CC3300"/>
          </a:solidFill>
        </p:grpSpPr>
        <p:grpSp>
          <p:nvGrpSpPr>
            <p:cNvPr id="4" name="Group 46"/>
            <p:cNvGrpSpPr>
              <a:grpSpLocks/>
            </p:cNvGrpSpPr>
            <p:nvPr/>
          </p:nvGrpSpPr>
          <p:grpSpPr bwMode="auto">
            <a:xfrm>
              <a:off x="4320" y="1008"/>
              <a:ext cx="864" cy="1393"/>
              <a:chOff x="2976" y="1632"/>
              <a:chExt cx="864" cy="1393"/>
            </a:xfrm>
            <a:grpFill/>
          </p:grpSpPr>
          <p:sp>
            <p:nvSpPr>
              <p:cNvPr id="3105" name="Freeform 35"/>
              <p:cNvSpPr>
                <a:spLocks/>
              </p:cNvSpPr>
              <p:nvPr/>
            </p:nvSpPr>
            <p:spPr bwMode="auto">
              <a:xfrm>
                <a:off x="2979" y="1632"/>
                <a:ext cx="861" cy="499"/>
              </a:xfrm>
              <a:custGeom>
                <a:avLst/>
                <a:gdLst>
                  <a:gd name="T0" fmla="*/ 0 w 864"/>
                  <a:gd name="T1" fmla="*/ 480 h 480"/>
                  <a:gd name="T2" fmla="*/ 432 w 864"/>
                  <a:gd name="T3" fmla="*/ 0 h 480"/>
                  <a:gd name="T4" fmla="*/ 864 w 864"/>
                  <a:gd name="T5" fmla="*/ 480 h 480"/>
                  <a:gd name="T6" fmla="*/ 0 60000 65536"/>
                  <a:gd name="T7" fmla="*/ 0 60000 65536"/>
                  <a:gd name="T8" fmla="*/ 0 60000 65536"/>
                  <a:gd name="T9" fmla="*/ 0 w 864"/>
                  <a:gd name="T10" fmla="*/ 0 h 480"/>
                  <a:gd name="T11" fmla="*/ 864 w 864"/>
                  <a:gd name="T12" fmla="*/ 480 h 480"/>
                </a:gdLst>
                <a:ahLst/>
                <a:cxnLst>
                  <a:cxn ang="T6">
                    <a:pos x="T0" y="T1"/>
                  </a:cxn>
                  <a:cxn ang="T7">
                    <a:pos x="T2" y="T3"/>
                  </a:cxn>
                  <a:cxn ang="T8">
                    <a:pos x="T4" y="T5"/>
                  </a:cxn>
                </a:cxnLst>
                <a:rect l="T9" t="T10" r="T11" b="T12"/>
                <a:pathLst>
                  <a:path w="864" h="480">
                    <a:moveTo>
                      <a:pt x="0" y="480"/>
                    </a:moveTo>
                    <a:cubicBezTo>
                      <a:pt x="144" y="240"/>
                      <a:pt x="288" y="0"/>
                      <a:pt x="432" y="0"/>
                    </a:cubicBezTo>
                    <a:cubicBezTo>
                      <a:pt x="576" y="0"/>
                      <a:pt x="720" y="240"/>
                      <a:pt x="864" y="480"/>
                    </a:cubicBezTo>
                  </a:path>
                </a:pathLst>
              </a:custGeom>
              <a:grpFill/>
              <a:ln w="12700" cap="sq">
                <a:solidFill>
                  <a:schemeClr val="tx1"/>
                </a:solidFill>
                <a:round/>
                <a:headEnd type="none" w="sm" len="sm"/>
                <a:tailEnd type="none" w="sm" len="sm"/>
              </a:ln>
            </p:spPr>
            <p:txBody>
              <a:bodyPr wrap="none"/>
              <a:lstStyle/>
              <a:p>
                <a:pPr>
                  <a:defRPr/>
                </a:pPr>
                <a:endParaRPr lang="sl-SI" sz="2400">
                  <a:latin typeface="Times New Roman" pitchFamily="18" charset="0"/>
                </a:endParaRPr>
              </a:p>
            </p:txBody>
          </p:sp>
          <p:sp>
            <p:nvSpPr>
              <p:cNvPr id="3106" name="Rectangle 42"/>
              <p:cNvSpPr>
                <a:spLocks noChangeArrowheads="1"/>
              </p:cNvSpPr>
              <p:nvPr/>
            </p:nvSpPr>
            <p:spPr bwMode="auto">
              <a:xfrm>
                <a:off x="2976" y="2130"/>
                <a:ext cx="864" cy="895"/>
              </a:xfrm>
              <a:prstGeom prst="rect">
                <a:avLst/>
              </a:prstGeom>
              <a:grpFill/>
              <a:ln w="12700" cap="sq">
                <a:solidFill>
                  <a:schemeClr val="tx1"/>
                </a:solidFill>
                <a:miter lim="800000"/>
                <a:headEnd type="none" w="sm" len="sm"/>
                <a:tailEnd type="none" w="sm" len="sm"/>
              </a:ln>
            </p:spPr>
            <p:txBody>
              <a:bodyPr wrap="none" anchor="ctr"/>
              <a:lstStyle/>
              <a:p>
                <a:pPr>
                  <a:defRPr/>
                </a:pPr>
                <a:endParaRPr lang="sl-SI" sz="2400">
                  <a:latin typeface="Times New Roman" pitchFamily="18" charset="0"/>
                </a:endParaRPr>
              </a:p>
            </p:txBody>
          </p:sp>
          <p:sp>
            <p:nvSpPr>
              <p:cNvPr id="3107" name="Line 43"/>
              <p:cNvSpPr>
                <a:spLocks noChangeShapeType="1"/>
              </p:cNvSpPr>
              <p:nvPr/>
            </p:nvSpPr>
            <p:spPr bwMode="auto">
              <a:xfrm>
                <a:off x="2988" y="2130"/>
                <a:ext cx="839" cy="0"/>
              </a:xfrm>
              <a:prstGeom prst="line">
                <a:avLst/>
              </a:prstGeom>
              <a:grpFill/>
              <a:ln w="12700" cap="sq">
                <a:solidFill>
                  <a:schemeClr val="accent1"/>
                </a:solidFill>
                <a:round/>
                <a:headEnd type="none" w="sm" len="sm"/>
                <a:tailEnd type="none" w="sm" len="sm"/>
              </a:ln>
            </p:spPr>
            <p:txBody>
              <a:bodyPr wrap="none"/>
              <a:lstStyle/>
              <a:p>
                <a:pPr>
                  <a:defRPr/>
                </a:pPr>
                <a:endParaRPr lang="sl-SI" sz="2400">
                  <a:latin typeface="Times New Roman" pitchFamily="18" charset="0"/>
                </a:endParaRPr>
              </a:p>
            </p:txBody>
          </p:sp>
        </p:grpSp>
        <p:sp>
          <p:nvSpPr>
            <p:cNvPr id="3104" name="Text Box 49"/>
            <p:cNvSpPr txBox="1">
              <a:spLocks noChangeArrowheads="1"/>
            </p:cNvSpPr>
            <p:nvPr/>
          </p:nvSpPr>
          <p:spPr bwMode="auto">
            <a:xfrm>
              <a:off x="4464" y="1632"/>
              <a:ext cx="672" cy="288"/>
            </a:xfrm>
            <a:prstGeom prst="rect">
              <a:avLst/>
            </a:prstGeom>
            <a:grpFill/>
            <a:ln w="12700" cap="sq">
              <a:noFill/>
              <a:miter lim="800000"/>
              <a:headEnd type="none" w="sm" len="sm"/>
              <a:tailEnd type="none" w="sm" len="sm"/>
            </a:ln>
          </p:spPr>
          <p:txBody>
            <a:bodyPr>
              <a:spAutoFit/>
            </a:bodyPr>
            <a:lstStyle/>
            <a:p>
              <a:pPr>
                <a:spcBef>
                  <a:spcPct val="50000"/>
                </a:spcBef>
                <a:defRPr/>
              </a:pPr>
              <a:r>
                <a:rPr lang="sl-SI" sz="2400" dirty="0">
                  <a:solidFill>
                    <a:srgbClr val="000000"/>
                  </a:solidFill>
                </a:rPr>
                <a:t>68,3%</a:t>
              </a:r>
            </a:p>
          </p:txBody>
        </p:sp>
      </p:grpSp>
      <p:grpSp>
        <p:nvGrpSpPr>
          <p:cNvPr id="5" name="Group 140"/>
          <p:cNvGrpSpPr>
            <a:grpSpLocks/>
          </p:cNvGrpSpPr>
          <p:nvPr/>
        </p:nvGrpSpPr>
        <p:grpSpPr bwMode="auto">
          <a:xfrm>
            <a:off x="7467600" y="3657600"/>
            <a:ext cx="1295400" cy="1371600"/>
            <a:chOff x="4704" y="1680"/>
            <a:chExt cx="816" cy="864"/>
          </a:xfrm>
        </p:grpSpPr>
        <p:sp>
          <p:nvSpPr>
            <p:cNvPr id="32783" name="Rectangle 139"/>
            <p:cNvSpPr>
              <a:spLocks noChangeArrowheads="1"/>
            </p:cNvSpPr>
            <p:nvPr/>
          </p:nvSpPr>
          <p:spPr bwMode="auto">
            <a:xfrm>
              <a:off x="4704" y="1968"/>
              <a:ext cx="768" cy="576"/>
            </a:xfrm>
            <a:prstGeom prst="rect">
              <a:avLst/>
            </a:prstGeom>
            <a:solidFill>
              <a:srgbClr val="B2B2B2"/>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grpSp>
          <p:nvGrpSpPr>
            <p:cNvPr id="32784" name="Group 130"/>
            <p:cNvGrpSpPr>
              <a:grpSpLocks/>
            </p:cNvGrpSpPr>
            <p:nvPr/>
          </p:nvGrpSpPr>
          <p:grpSpPr bwMode="auto">
            <a:xfrm>
              <a:off x="4704" y="1680"/>
              <a:ext cx="768" cy="864"/>
              <a:chOff x="4704" y="1392"/>
              <a:chExt cx="768" cy="864"/>
            </a:xfrm>
          </p:grpSpPr>
          <p:sp>
            <p:nvSpPr>
              <p:cNvPr id="32793" name="Rectangle 124"/>
              <p:cNvSpPr>
                <a:spLocks noChangeArrowheads="1"/>
              </p:cNvSpPr>
              <p:nvPr/>
            </p:nvSpPr>
            <p:spPr bwMode="auto">
              <a:xfrm>
                <a:off x="4704" y="1392"/>
                <a:ext cx="768"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sp>
            <p:nvSpPr>
              <p:cNvPr id="32794" name="Line 125"/>
              <p:cNvSpPr>
                <a:spLocks noChangeShapeType="1"/>
              </p:cNvSpPr>
              <p:nvPr/>
            </p:nvSpPr>
            <p:spPr bwMode="auto">
              <a:xfrm>
                <a:off x="5088" y="1392"/>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5" name="Line 126"/>
              <p:cNvSpPr>
                <a:spLocks noChangeShapeType="1"/>
              </p:cNvSpPr>
              <p:nvPr/>
            </p:nvSpPr>
            <p:spPr bwMode="auto">
              <a:xfrm>
                <a:off x="4704" y="1680"/>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6" name="Line 127"/>
              <p:cNvSpPr>
                <a:spLocks noChangeShapeType="1"/>
              </p:cNvSpPr>
              <p:nvPr/>
            </p:nvSpPr>
            <p:spPr bwMode="auto">
              <a:xfrm>
                <a:off x="4704" y="1872"/>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7" name="Line 128"/>
              <p:cNvSpPr>
                <a:spLocks noChangeShapeType="1"/>
              </p:cNvSpPr>
              <p:nvPr/>
            </p:nvSpPr>
            <p:spPr bwMode="auto">
              <a:xfrm>
                <a:off x="4704" y="2064"/>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8" name="Line 129"/>
              <p:cNvSpPr>
                <a:spLocks noChangeShapeType="1"/>
              </p:cNvSpPr>
              <p:nvPr/>
            </p:nvSpPr>
            <p:spPr bwMode="auto">
              <a:xfrm>
                <a:off x="4704" y="2256"/>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sp>
          <p:nvSpPr>
            <p:cNvPr id="32785" name="Text Box 131"/>
            <p:cNvSpPr txBox="1">
              <a:spLocks noChangeArrowheads="1"/>
            </p:cNvSpPr>
            <p:nvPr/>
          </p:nvSpPr>
          <p:spPr bwMode="auto">
            <a:xfrm>
              <a:off x="4704" y="168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p/%</a:t>
              </a:r>
              <a:endParaRPr lang="sl-SI" altLang="sl-SI" sz="2000">
                <a:solidFill>
                  <a:srgbClr val="000000"/>
                </a:solidFill>
              </a:endParaRPr>
            </a:p>
          </p:txBody>
        </p:sp>
        <p:sp>
          <p:nvSpPr>
            <p:cNvPr id="32786" name="Text Box 132"/>
            <p:cNvSpPr txBox="1">
              <a:spLocks noChangeArrowheads="1"/>
            </p:cNvSpPr>
            <p:nvPr/>
          </p:nvSpPr>
          <p:spPr bwMode="auto">
            <a:xfrm>
              <a:off x="5174" y="1680"/>
              <a:ext cx="2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k</a:t>
              </a:r>
              <a:endParaRPr lang="sl-SI" altLang="sl-SI" sz="2000">
                <a:solidFill>
                  <a:srgbClr val="000000"/>
                </a:solidFill>
              </a:endParaRPr>
            </a:p>
          </p:txBody>
        </p:sp>
        <p:sp>
          <p:nvSpPr>
            <p:cNvPr id="32787" name="Text Box 133"/>
            <p:cNvSpPr txBox="1">
              <a:spLocks noChangeArrowheads="1"/>
            </p:cNvSpPr>
            <p:nvPr/>
          </p:nvSpPr>
          <p:spPr bwMode="auto">
            <a:xfrm>
              <a:off x="4752" y="196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68,3</a:t>
              </a:r>
              <a:endParaRPr lang="sl-SI" altLang="sl-SI" sz="1400">
                <a:solidFill>
                  <a:srgbClr val="000000"/>
                </a:solidFill>
              </a:endParaRPr>
            </a:p>
          </p:txBody>
        </p:sp>
        <p:sp>
          <p:nvSpPr>
            <p:cNvPr id="32788" name="Text Box 134"/>
            <p:cNvSpPr txBox="1">
              <a:spLocks noChangeArrowheads="1"/>
            </p:cNvSpPr>
            <p:nvPr/>
          </p:nvSpPr>
          <p:spPr bwMode="auto">
            <a:xfrm>
              <a:off x="5174" y="1968"/>
              <a:ext cx="2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1</a:t>
              </a:r>
              <a:endParaRPr lang="sl-SI" altLang="sl-SI" sz="1400">
                <a:solidFill>
                  <a:srgbClr val="000000"/>
                </a:solidFill>
              </a:endParaRPr>
            </a:p>
          </p:txBody>
        </p:sp>
        <p:sp>
          <p:nvSpPr>
            <p:cNvPr id="32789" name="Text Box 135"/>
            <p:cNvSpPr txBox="1">
              <a:spLocks noChangeArrowheads="1"/>
            </p:cNvSpPr>
            <p:nvPr/>
          </p:nvSpPr>
          <p:spPr bwMode="auto">
            <a:xfrm>
              <a:off x="4752" y="2160"/>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95</a:t>
              </a:r>
              <a:endParaRPr lang="sl-SI" altLang="sl-SI" sz="1400">
                <a:solidFill>
                  <a:srgbClr val="000000"/>
                </a:solidFill>
              </a:endParaRPr>
            </a:p>
          </p:txBody>
        </p:sp>
        <p:sp>
          <p:nvSpPr>
            <p:cNvPr id="32790" name="Text Box 136"/>
            <p:cNvSpPr txBox="1">
              <a:spLocks noChangeArrowheads="1"/>
            </p:cNvSpPr>
            <p:nvPr/>
          </p:nvSpPr>
          <p:spPr bwMode="auto">
            <a:xfrm>
              <a:off x="5088" y="2160"/>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1,96</a:t>
              </a:r>
              <a:endParaRPr lang="sl-SI" altLang="sl-SI" sz="1400">
                <a:solidFill>
                  <a:srgbClr val="000000"/>
                </a:solidFill>
              </a:endParaRPr>
            </a:p>
          </p:txBody>
        </p:sp>
        <p:sp>
          <p:nvSpPr>
            <p:cNvPr id="32791" name="Text Box 137"/>
            <p:cNvSpPr txBox="1">
              <a:spLocks noChangeArrowheads="1"/>
            </p:cNvSpPr>
            <p:nvPr/>
          </p:nvSpPr>
          <p:spPr bwMode="auto">
            <a:xfrm>
              <a:off x="4752" y="2352"/>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99</a:t>
              </a:r>
              <a:endParaRPr lang="sl-SI" altLang="sl-SI" sz="1400">
                <a:solidFill>
                  <a:srgbClr val="000000"/>
                </a:solidFill>
              </a:endParaRPr>
            </a:p>
          </p:txBody>
        </p:sp>
        <p:sp>
          <p:nvSpPr>
            <p:cNvPr id="32792" name="Text Box 138"/>
            <p:cNvSpPr txBox="1">
              <a:spLocks noChangeArrowheads="1"/>
            </p:cNvSpPr>
            <p:nvPr/>
          </p:nvSpPr>
          <p:spPr bwMode="auto">
            <a:xfrm>
              <a:off x="5088" y="2352"/>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2,58</a:t>
              </a:r>
              <a:endParaRPr lang="sl-SI" altLang="sl-SI" sz="1400">
                <a:solidFill>
                  <a:srgbClr val="000000"/>
                </a:solidFill>
              </a:endParaRPr>
            </a:p>
          </p:txBody>
        </p:sp>
      </p:grpSp>
      <p:graphicFrame>
        <p:nvGraphicFramePr>
          <p:cNvPr id="32781" name="Object 143"/>
          <p:cNvGraphicFramePr>
            <a:graphicFrameLocks noChangeAspect="1"/>
          </p:cNvGraphicFramePr>
          <p:nvPr/>
        </p:nvGraphicFramePr>
        <p:xfrm>
          <a:off x="882650" y="2833688"/>
          <a:ext cx="1919288" cy="1038225"/>
        </p:xfrm>
        <a:graphic>
          <a:graphicData uri="http://schemas.openxmlformats.org/presentationml/2006/ole">
            <mc:AlternateContent xmlns:mc="http://schemas.openxmlformats.org/markup-compatibility/2006">
              <mc:Choice xmlns:v="urn:schemas-microsoft-com:vml" Requires="v">
                <p:oleObj name="Enačba" r:id="rId2" imgW="799753" imgH="444307" progId="Equation.3">
                  <p:embed/>
                </p:oleObj>
              </mc:Choice>
              <mc:Fallback>
                <p:oleObj name="Enačba" r:id="rId2" imgW="799753" imgH="444307" progId="Equation.3">
                  <p:embed/>
                  <p:pic>
                    <p:nvPicPr>
                      <p:cNvPr id="0" name="Object 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50" y="2833688"/>
                        <a:ext cx="191928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82" name="PoljeZBesedilom 5"/>
          <p:cNvSpPr txBox="1">
            <a:spLocks noChangeArrowheads="1"/>
          </p:cNvSpPr>
          <p:nvPr/>
        </p:nvSpPr>
        <p:spPr bwMode="auto">
          <a:xfrm>
            <a:off x="857250" y="4305300"/>
            <a:ext cx="2266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i="1">
                <a:latin typeface="Times New Roman" pitchFamily="18" charset="0"/>
                <a:cs typeface="Times New Roman" pitchFamily="18" charset="0"/>
              </a:rPr>
              <a:t>S</a:t>
            </a:r>
            <a:r>
              <a:rPr lang="sl-SI" altLang="sl-SI" sz="1000">
                <a:latin typeface="Times New Roman" pitchFamily="18" charset="0"/>
                <a:cs typeface="Times New Roman" pitchFamily="18" charset="0"/>
              </a:rPr>
              <a:t>p </a:t>
            </a:r>
            <a:r>
              <a:rPr lang="sl-SI" altLang="sl-SI" sz="1600">
                <a:latin typeface="Times New Roman" pitchFamily="18" charset="0"/>
                <a:cs typeface="Times New Roman" pitchFamily="18" charset="0"/>
              </a:rPr>
              <a:t>– standardni odklon populacije</a:t>
            </a:r>
            <a:endParaRPr lang="sl-SI" altLang="sl-SI">
              <a:latin typeface="Times New Roman" pitchFamily="18" charset="0"/>
              <a:cs typeface="Times New Roman" pitchFamily="18" charset="0"/>
            </a:endParaRPr>
          </a:p>
        </p:txBody>
      </p:sp>
      <p:pic>
        <p:nvPicPr>
          <p:cNvPr id="48"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49"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a:endCxn id="48" idx="2"/>
          </p:cNvCxnSpPr>
          <p:nvPr/>
        </p:nvCxnSpPr>
        <p:spPr>
          <a:xfrm rot="16200000" flipH="1">
            <a:off x="3753643" y="5104607"/>
            <a:ext cx="1357313" cy="6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3795" name="Text Box 6"/>
          <p:cNvSpPr txBox="1">
            <a:spLocks noChangeArrowheads="1"/>
          </p:cNvSpPr>
          <p:nvPr/>
        </p:nvSpPr>
        <p:spPr bwMode="auto">
          <a:xfrm>
            <a:off x="886786" y="1052736"/>
            <a:ext cx="7696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dirty="0"/>
              <a:t>Merilni rezultat z razširjeno negotovostjo </a:t>
            </a:r>
            <a:r>
              <a:rPr lang="sl-SI" altLang="sl-SI" sz="2000" i="1" dirty="0"/>
              <a:t>U</a:t>
            </a:r>
            <a:r>
              <a:rPr lang="sl-SI" altLang="sl-SI" sz="2000" dirty="0"/>
              <a:t> = </a:t>
            </a:r>
            <a:r>
              <a:rPr lang="sl-SI" altLang="sl-SI" sz="2000" i="1" dirty="0" err="1"/>
              <a:t>k</a:t>
            </a:r>
            <a:r>
              <a:rPr lang="sl-SI" altLang="sl-SI" sz="2000" dirty="0" err="1">
                <a:sym typeface="Symbol" pitchFamily="18" charset="2"/>
              </a:rPr>
              <a:t></a:t>
            </a:r>
            <a:r>
              <a:rPr lang="sl-SI" altLang="sl-SI" sz="2000" i="1" dirty="0" err="1"/>
              <a:t>u</a:t>
            </a:r>
            <a:r>
              <a:rPr lang="sl-SI" altLang="sl-SI" sz="2000" dirty="0"/>
              <a:t>(</a:t>
            </a:r>
            <a:r>
              <a:rPr lang="sl-SI" altLang="sl-SI" sz="2000" i="1" dirty="0"/>
              <a:t>I</a:t>
            </a:r>
            <a:r>
              <a:rPr lang="sl-SI" altLang="sl-SI" sz="2000" dirty="0"/>
              <a:t>)</a:t>
            </a:r>
          </a:p>
          <a:p>
            <a:pPr eaLnBrk="1" hangingPunct="1">
              <a:spcBef>
                <a:spcPct val="50000"/>
              </a:spcBef>
              <a:buFontTx/>
              <a:buNone/>
            </a:pPr>
            <a:r>
              <a:rPr lang="sl-SI" altLang="sl-SI" sz="1600" i="1" dirty="0"/>
              <a:t>Če gre za </a:t>
            </a:r>
            <a:r>
              <a:rPr lang="sl-SI" altLang="sl-SI" sz="1600" b="1" i="1" dirty="0"/>
              <a:t>enakomerno</a:t>
            </a:r>
            <a:r>
              <a:rPr lang="sl-SI" altLang="sl-SI" sz="1600" i="1" dirty="0"/>
              <a:t> oz. </a:t>
            </a:r>
            <a:r>
              <a:rPr lang="sl-SI" altLang="sl-SI" sz="1600" b="1" i="1" dirty="0"/>
              <a:t>pravokotno</a:t>
            </a:r>
            <a:r>
              <a:rPr lang="sl-SI" altLang="sl-SI" sz="1600" i="1" dirty="0"/>
              <a:t> porazdelitev .</a:t>
            </a:r>
            <a:r>
              <a:rPr lang="sl-SI" altLang="sl-SI" sz="2000" i="1" dirty="0"/>
              <a:t> </a:t>
            </a:r>
          </a:p>
        </p:txBody>
      </p:sp>
      <p:sp>
        <p:nvSpPr>
          <p:cNvPr id="33796" name="Line 11"/>
          <p:cNvSpPr>
            <a:spLocks noChangeShapeType="1"/>
          </p:cNvSpPr>
          <p:nvPr/>
        </p:nvSpPr>
        <p:spPr bwMode="auto">
          <a:xfrm>
            <a:off x="1600200" y="5791200"/>
            <a:ext cx="57912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797" name="Text Box 47"/>
          <p:cNvSpPr txBox="1">
            <a:spLocks noChangeArrowheads="1"/>
          </p:cNvSpPr>
          <p:nvPr/>
        </p:nvSpPr>
        <p:spPr bwMode="auto">
          <a:xfrm>
            <a:off x="3505200" y="578643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400">
                <a:latin typeface="Times New Roman" pitchFamily="18" charset="0"/>
              </a:rPr>
              <a:t>-</a:t>
            </a:r>
            <a:r>
              <a:rPr lang="sl-SI" altLang="sl-SI" sz="2400"/>
              <a:t>s</a:t>
            </a:r>
          </a:p>
        </p:txBody>
      </p:sp>
      <p:sp>
        <p:nvSpPr>
          <p:cNvPr id="3080" name="Text Box 48"/>
          <p:cNvSpPr txBox="1">
            <a:spLocks noChangeArrowheads="1"/>
          </p:cNvSpPr>
          <p:nvPr/>
        </p:nvSpPr>
        <p:spPr bwMode="auto">
          <a:xfrm>
            <a:off x="4800600" y="5786438"/>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mn-lt"/>
              </a:rPr>
              <a:t>+s</a:t>
            </a:r>
          </a:p>
        </p:txBody>
      </p:sp>
      <p:grpSp>
        <p:nvGrpSpPr>
          <p:cNvPr id="2" name="Group 140"/>
          <p:cNvGrpSpPr>
            <a:grpSpLocks/>
          </p:cNvGrpSpPr>
          <p:nvPr/>
        </p:nvGrpSpPr>
        <p:grpSpPr bwMode="auto">
          <a:xfrm>
            <a:off x="7467600" y="3657600"/>
            <a:ext cx="1295400" cy="1371600"/>
            <a:chOff x="4704" y="1680"/>
            <a:chExt cx="816" cy="864"/>
          </a:xfrm>
        </p:grpSpPr>
        <p:sp>
          <p:nvSpPr>
            <p:cNvPr id="33808" name="Rectangle 139"/>
            <p:cNvSpPr>
              <a:spLocks noChangeArrowheads="1"/>
            </p:cNvSpPr>
            <p:nvPr/>
          </p:nvSpPr>
          <p:spPr bwMode="auto">
            <a:xfrm>
              <a:off x="4704" y="1968"/>
              <a:ext cx="768" cy="576"/>
            </a:xfrm>
            <a:prstGeom prst="rect">
              <a:avLst/>
            </a:prstGeom>
            <a:solidFill>
              <a:srgbClr val="B2B2B2"/>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grpSp>
          <p:nvGrpSpPr>
            <p:cNvPr id="33809" name="Group 130"/>
            <p:cNvGrpSpPr>
              <a:grpSpLocks/>
            </p:cNvGrpSpPr>
            <p:nvPr/>
          </p:nvGrpSpPr>
          <p:grpSpPr bwMode="auto">
            <a:xfrm>
              <a:off x="4704" y="1680"/>
              <a:ext cx="768" cy="864"/>
              <a:chOff x="4704" y="1392"/>
              <a:chExt cx="768" cy="864"/>
            </a:xfrm>
          </p:grpSpPr>
          <p:sp>
            <p:nvSpPr>
              <p:cNvPr id="33818" name="Rectangle 124"/>
              <p:cNvSpPr>
                <a:spLocks noChangeArrowheads="1"/>
              </p:cNvSpPr>
              <p:nvPr/>
            </p:nvSpPr>
            <p:spPr bwMode="auto">
              <a:xfrm>
                <a:off x="4704" y="1392"/>
                <a:ext cx="768"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sp>
            <p:nvSpPr>
              <p:cNvPr id="33819" name="Line 125"/>
              <p:cNvSpPr>
                <a:spLocks noChangeShapeType="1"/>
              </p:cNvSpPr>
              <p:nvPr/>
            </p:nvSpPr>
            <p:spPr bwMode="auto">
              <a:xfrm>
                <a:off x="5088" y="1392"/>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0" name="Line 126"/>
              <p:cNvSpPr>
                <a:spLocks noChangeShapeType="1"/>
              </p:cNvSpPr>
              <p:nvPr/>
            </p:nvSpPr>
            <p:spPr bwMode="auto">
              <a:xfrm>
                <a:off x="4704" y="1680"/>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1" name="Line 127"/>
              <p:cNvSpPr>
                <a:spLocks noChangeShapeType="1"/>
              </p:cNvSpPr>
              <p:nvPr/>
            </p:nvSpPr>
            <p:spPr bwMode="auto">
              <a:xfrm>
                <a:off x="4704" y="1872"/>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2" name="Line 128"/>
              <p:cNvSpPr>
                <a:spLocks noChangeShapeType="1"/>
              </p:cNvSpPr>
              <p:nvPr/>
            </p:nvSpPr>
            <p:spPr bwMode="auto">
              <a:xfrm>
                <a:off x="4704" y="2064"/>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3" name="Line 129"/>
              <p:cNvSpPr>
                <a:spLocks noChangeShapeType="1"/>
              </p:cNvSpPr>
              <p:nvPr/>
            </p:nvSpPr>
            <p:spPr bwMode="auto">
              <a:xfrm>
                <a:off x="4704" y="2256"/>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sp>
          <p:nvSpPr>
            <p:cNvPr id="33810" name="Text Box 131"/>
            <p:cNvSpPr txBox="1">
              <a:spLocks noChangeArrowheads="1"/>
            </p:cNvSpPr>
            <p:nvPr/>
          </p:nvSpPr>
          <p:spPr bwMode="auto">
            <a:xfrm>
              <a:off x="4704" y="168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p/%</a:t>
              </a:r>
              <a:endParaRPr lang="sl-SI" altLang="sl-SI" sz="2000">
                <a:solidFill>
                  <a:srgbClr val="000000"/>
                </a:solidFill>
              </a:endParaRPr>
            </a:p>
          </p:txBody>
        </p:sp>
        <p:sp>
          <p:nvSpPr>
            <p:cNvPr id="33811" name="Text Box 132"/>
            <p:cNvSpPr txBox="1">
              <a:spLocks noChangeArrowheads="1"/>
            </p:cNvSpPr>
            <p:nvPr/>
          </p:nvSpPr>
          <p:spPr bwMode="auto">
            <a:xfrm>
              <a:off x="5174" y="1680"/>
              <a:ext cx="2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k</a:t>
              </a:r>
              <a:endParaRPr lang="sl-SI" altLang="sl-SI" sz="2000">
                <a:solidFill>
                  <a:srgbClr val="000000"/>
                </a:solidFill>
              </a:endParaRPr>
            </a:p>
          </p:txBody>
        </p:sp>
        <p:sp>
          <p:nvSpPr>
            <p:cNvPr id="33812" name="Text Box 133"/>
            <p:cNvSpPr txBox="1">
              <a:spLocks noChangeArrowheads="1"/>
            </p:cNvSpPr>
            <p:nvPr/>
          </p:nvSpPr>
          <p:spPr bwMode="auto">
            <a:xfrm>
              <a:off x="4752" y="196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t>57,7</a:t>
              </a:r>
              <a:endParaRPr lang="sl-SI" altLang="sl-SI" sz="1400"/>
            </a:p>
          </p:txBody>
        </p:sp>
        <p:sp>
          <p:nvSpPr>
            <p:cNvPr id="33813" name="Text Box 134"/>
            <p:cNvSpPr txBox="1">
              <a:spLocks noChangeArrowheads="1"/>
            </p:cNvSpPr>
            <p:nvPr/>
          </p:nvSpPr>
          <p:spPr bwMode="auto">
            <a:xfrm>
              <a:off x="5174" y="1968"/>
              <a:ext cx="2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1</a:t>
              </a:r>
              <a:endParaRPr lang="sl-SI" altLang="sl-SI" sz="1400">
                <a:solidFill>
                  <a:srgbClr val="000000"/>
                </a:solidFill>
              </a:endParaRPr>
            </a:p>
          </p:txBody>
        </p:sp>
        <p:sp>
          <p:nvSpPr>
            <p:cNvPr id="33814" name="Text Box 135"/>
            <p:cNvSpPr txBox="1">
              <a:spLocks noChangeArrowheads="1"/>
            </p:cNvSpPr>
            <p:nvPr/>
          </p:nvSpPr>
          <p:spPr bwMode="auto">
            <a:xfrm>
              <a:off x="4752" y="2160"/>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95</a:t>
              </a:r>
              <a:endParaRPr lang="sl-SI" altLang="sl-SI" sz="1400">
                <a:solidFill>
                  <a:srgbClr val="000000"/>
                </a:solidFill>
              </a:endParaRPr>
            </a:p>
          </p:txBody>
        </p:sp>
        <p:sp>
          <p:nvSpPr>
            <p:cNvPr id="33815" name="Text Box 136"/>
            <p:cNvSpPr txBox="1">
              <a:spLocks noChangeArrowheads="1"/>
            </p:cNvSpPr>
            <p:nvPr/>
          </p:nvSpPr>
          <p:spPr bwMode="auto">
            <a:xfrm>
              <a:off x="5088" y="2160"/>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b="1" i="1"/>
                <a:t>1,65</a:t>
              </a:r>
              <a:endParaRPr lang="sl-SI" altLang="sl-SI" sz="1400" b="1"/>
            </a:p>
          </p:txBody>
        </p:sp>
        <p:sp>
          <p:nvSpPr>
            <p:cNvPr id="33816" name="Text Box 137"/>
            <p:cNvSpPr txBox="1">
              <a:spLocks noChangeArrowheads="1"/>
            </p:cNvSpPr>
            <p:nvPr/>
          </p:nvSpPr>
          <p:spPr bwMode="auto">
            <a:xfrm>
              <a:off x="4752" y="2352"/>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99</a:t>
              </a:r>
              <a:endParaRPr lang="sl-SI" altLang="sl-SI" sz="1400">
                <a:solidFill>
                  <a:srgbClr val="000000"/>
                </a:solidFill>
              </a:endParaRPr>
            </a:p>
          </p:txBody>
        </p:sp>
        <p:sp>
          <p:nvSpPr>
            <p:cNvPr id="33817" name="Text Box 138"/>
            <p:cNvSpPr txBox="1">
              <a:spLocks noChangeArrowheads="1"/>
            </p:cNvSpPr>
            <p:nvPr/>
          </p:nvSpPr>
          <p:spPr bwMode="auto">
            <a:xfrm>
              <a:off x="5088" y="2352"/>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t>1,71</a:t>
              </a:r>
              <a:endParaRPr lang="sl-SI" altLang="sl-SI" sz="1400"/>
            </a:p>
          </p:txBody>
        </p:sp>
      </p:grpSp>
      <p:sp>
        <p:nvSpPr>
          <p:cNvPr id="59" name="Rectangle 58"/>
          <p:cNvSpPr/>
          <p:nvPr/>
        </p:nvSpPr>
        <p:spPr>
          <a:xfrm>
            <a:off x="3265488" y="4886325"/>
            <a:ext cx="2357437" cy="900113"/>
          </a:xfrm>
          <a:prstGeom prst="rect">
            <a:avLst/>
          </a:prstGeom>
          <a:solidFill>
            <a:srgbClr val="FF99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sz="2400"/>
          </a:p>
        </p:txBody>
      </p:sp>
      <p:sp>
        <p:nvSpPr>
          <p:cNvPr id="48" name="Rectangle 47"/>
          <p:cNvSpPr/>
          <p:nvPr/>
        </p:nvSpPr>
        <p:spPr>
          <a:xfrm>
            <a:off x="3714750" y="4886325"/>
            <a:ext cx="1439863" cy="900113"/>
          </a:xfrm>
          <a:prstGeom prst="rect">
            <a:avLst/>
          </a:prstGeom>
          <a:solidFill>
            <a:srgbClr val="CC33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sz="2400"/>
          </a:p>
        </p:txBody>
      </p:sp>
      <p:sp>
        <p:nvSpPr>
          <p:cNvPr id="55" name="Rectangle 54"/>
          <p:cNvSpPr/>
          <p:nvPr/>
        </p:nvSpPr>
        <p:spPr>
          <a:xfrm>
            <a:off x="3201988" y="4886325"/>
            <a:ext cx="2484437" cy="90011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sz="2400"/>
          </a:p>
        </p:txBody>
      </p:sp>
      <p:sp>
        <p:nvSpPr>
          <p:cNvPr id="56" name="Text Box 48"/>
          <p:cNvSpPr txBox="1">
            <a:spLocks noChangeArrowheads="1"/>
          </p:cNvSpPr>
          <p:nvPr/>
        </p:nvSpPr>
        <p:spPr bwMode="auto">
          <a:xfrm>
            <a:off x="5357813" y="5786438"/>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mn-lt"/>
              </a:rPr>
              <a:t>+M</a:t>
            </a:r>
          </a:p>
        </p:txBody>
      </p:sp>
      <p:sp>
        <p:nvSpPr>
          <p:cNvPr id="33804" name="Text Box 47"/>
          <p:cNvSpPr txBox="1">
            <a:spLocks noChangeArrowheads="1"/>
          </p:cNvSpPr>
          <p:nvPr/>
        </p:nvSpPr>
        <p:spPr bwMode="auto">
          <a:xfrm>
            <a:off x="2857500" y="578643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400">
                <a:latin typeface="Times New Roman" pitchFamily="18" charset="0"/>
              </a:rPr>
              <a:t>-</a:t>
            </a:r>
            <a:r>
              <a:rPr lang="sl-SI" altLang="sl-SI" sz="2400"/>
              <a:t>M</a:t>
            </a:r>
          </a:p>
        </p:txBody>
      </p:sp>
      <p:sp>
        <p:nvSpPr>
          <p:cNvPr id="58" name="Text Box 48"/>
          <p:cNvSpPr txBox="1">
            <a:spLocks noChangeArrowheads="1"/>
          </p:cNvSpPr>
          <p:nvPr/>
        </p:nvSpPr>
        <p:spPr bwMode="auto">
          <a:xfrm>
            <a:off x="4000500" y="5072063"/>
            <a:ext cx="1000125" cy="461962"/>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mn-lt"/>
              </a:rPr>
              <a:t>57,7%</a:t>
            </a:r>
          </a:p>
        </p:txBody>
      </p:sp>
      <p:graphicFrame>
        <p:nvGraphicFramePr>
          <p:cNvPr id="33806" name="Object 3"/>
          <p:cNvGraphicFramePr>
            <a:graphicFrameLocks noChangeAspect="1"/>
          </p:cNvGraphicFramePr>
          <p:nvPr/>
        </p:nvGraphicFramePr>
        <p:xfrm>
          <a:off x="906463" y="3200400"/>
          <a:ext cx="1887537" cy="982663"/>
        </p:xfrm>
        <a:graphic>
          <a:graphicData uri="http://schemas.openxmlformats.org/presentationml/2006/ole">
            <mc:AlternateContent xmlns:mc="http://schemas.openxmlformats.org/markup-compatibility/2006">
              <mc:Choice xmlns:v="urn:schemas-microsoft-com:vml" Requires="v">
                <p:oleObj name="Enačba" r:id="rId2" imgW="787400" imgH="419100" progId="Equation.3">
                  <p:embed/>
                </p:oleObj>
              </mc:Choice>
              <mc:Fallback>
                <p:oleObj name="Enačba" r:id="rId2" imgW="787400" imgH="4191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3200400"/>
                        <a:ext cx="18875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07" name="PoljeZBesedilom 30"/>
          <p:cNvSpPr txBox="1">
            <a:spLocks noChangeArrowheads="1"/>
          </p:cNvSpPr>
          <p:nvPr/>
        </p:nvSpPr>
        <p:spPr bwMode="auto">
          <a:xfrm>
            <a:off x="1009650" y="4457700"/>
            <a:ext cx="2266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i="1">
                <a:latin typeface="Times New Roman" pitchFamily="18" charset="0"/>
                <a:cs typeface="Times New Roman" pitchFamily="18" charset="0"/>
              </a:rPr>
              <a:t>M</a:t>
            </a:r>
            <a:r>
              <a:rPr lang="sl-SI" altLang="sl-SI" sz="1000">
                <a:latin typeface="Times New Roman" pitchFamily="18" charset="0"/>
                <a:cs typeface="Times New Roman" pitchFamily="18" charset="0"/>
              </a:rPr>
              <a:t> </a:t>
            </a:r>
            <a:r>
              <a:rPr lang="sl-SI" altLang="sl-SI" sz="1600">
                <a:latin typeface="Times New Roman" pitchFamily="18" charset="0"/>
                <a:cs typeface="Times New Roman" pitchFamily="18" charset="0"/>
              </a:rPr>
              <a:t>– meja pogreška</a:t>
            </a:r>
            <a:endParaRPr lang="sl-SI" altLang="sl-SI">
              <a:latin typeface="Times New Roman" pitchFamily="18" charset="0"/>
              <a:cs typeface="Times New Roman" pitchFamily="18" charset="0"/>
            </a:endParaRPr>
          </a:p>
        </p:txBody>
      </p:sp>
      <p:pic>
        <p:nvPicPr>
          <p:cNvPr id="32"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33"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35150" y="1077913"/>
            <a:ext cx="496887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PoljeZBesedilom 1"/>
          <p:cNvSpPr txBox="1">
            <a:spLocks noChangeArrowheads="1"/>
          </p:cNvSpPr>
          <p:nvPr/>
        </p:nvSpPr>
        <p:spPr bwMode="auto">
          <a:xfrm rot="-5400000">
            <a:off x="347662" y="3175001"/>
            <a:ext cx="21447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400" b="1"/>
              <a:t>SLEDLJIVOST</a:t>
            </a:r>
          </a:p>
          <a:p>
            <a:pPr algn="ctr" eaLnBrk="1" hangingPunct="1">
              <a:spcBef>
                <a:spcPct val="0"/>
              </a:spcBef>
              <a:buFontTx/>
              <a:buNone/>
            </a:pPr>
            <a:r>
              <a:rPr lang="sl-SI" altLang="sl-SI" sz="2400" b="1"/>
              <a:t>DISEMINACIJA</a:t>
            </a:r>
          </a:p>
        </p:txBody>
      </p:sp>
      <p:pic>
        <p:nvPicPr>
          <p:cNvPr id="4"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7235825" y="2781300"/>
            <a:ext cx="127158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Galileo Galilei </a:t>
            </a:r>
          </a:p>
          <a:p>
            <a:pPr algn="ctr" eaLnBrk="1" hangingPunct="1">
              <a:spcBef>
                <a:spcPct val="0"/>
              </a:spcBef>
              <a:buFontTx/>
              <a:buNone/>
            </a:pPr>
            <a:r>
              <a:rPr lang="en-US" altLang="sl-SI" sz="1400">
                <a:latin typeface="Cambria" pitchFamily="18" charset="0"/>
              </a:rPr>
              <a:t>(1564 - 1642)</a:t>
            </a:r>
            <a:endParaRPr lang="en-AU" altLang="sl-SI" sz="1400">
              <a:latin typeface="Cambria" pitchFamily="18" charset="0"/>
            </a:endParaRPr>
          </a:p>
        </p:txBody>
      </p:sp>
      <p:pic>
        <p:nvPicPr>
          <p:cNvPr id="11268" name="Picture 4" descr="Galileo"/>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192963" y="1087438"/>
            <a:ext cx="1246187" cy="1701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txBox="1">
            <a:spLocks noChangeArrowheads="1"/>
          </p:cNvSpPr>
          <p:nvPr/>
        </p:nvSpPr>
        <p:spPr bwMode="auto">
          <a:xfrm>
            <a:off x="1755775" y="1844675"/>
            <a:ext cx="568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buClr>
                <a:srgbClr val="FF7B2B"/>
              </a:buClr>
              <a:buFontTx/>
              <a:buNone/>
            </a:pPr>
            <a:r>
              <a:rPr lang="it-IT" altLang="sl-SI" sz="2400">
                <a:latin typeface="Cambria" pitchFamily="18" charset="0"/>
              </a:rPr>
              <a:t>Štejte, kar se da šteti, merite, kar se da meriti, in česar se ne da meriti, naredite merljivo</a:t>
            </a:r>
            <a:r>
              <a:rPr lang="sl-SI" altLang="sl-SI" sz="2400">
                <a:latin typeface="Cambria" pitchFamily="18" charset="0"/>
              </a:rPr>
              <a:t>.</a:t>
            </a:r>
            <a:endParaRPr lang="en-AU" altLang="sl-SI" sz="2800">
              <a:latin typeface="Cambria" pitchFamily="18" charset="0"/>
            </a:endParaRPr>
          </a:p>
        </p:txBody>
      </p:sp>
      <p:sp>
        <p:nvSpPr>
          <p:cNvPr id="4101" name="PoljeZBesedilom 1"/>
          <p:cNvSpPr txBox="1">
            <a:spLocks noChangeArrowheads="1"/>
          </p:cNvSpPr>
          <p:nvPr/>
        </p:nvSpPr>
        <p:spPr bwMode="auto">
          <a:xfrm>
            <a:off x="1295400" y="5670550"/>
            <a:ext cx="1176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dirty="0">
                <a:latin typeface="Cambria" pitchFamily="18" charset="0"/>
              </a:rPr>
              <a:t>Lord Kelvin </a:t>
            </a:r>
          </a:p>
          <a:p>
            <a:pPr eaLnBrk="1" hangingPunct="1">
              <a:spcBef>
                <a:spcPct val="0"/>
              </a:spcBef>
              <a:buFontTx/>
              <a:buNone/>
            </a:pPr>
            <a:r>
              <a:rPr lang="sl-SI" altLang="sl-SI" sz="1400" dirty="0">
                <a:latin typeface="Cambria" pitchFamily="18" charset="0"/>
              </a:rPr>
              <a:t>(1824-1907)</a:t>
            </a:r>
          </a:p>
        </p:txBody>
      </p:sp>
      <p:sp>
        <p:nvSpPr>
          <p:cNvPr id="4102" name="Pravokotnik 2"/>
          <p:cNvSpPr>
            <a:spLocks noChangeArrowheads="1"/>
          </p:cNvSpPr>
          <p:nvPr/>
        </p:nvSpPr>
        <p:spPr bwMode="auto">
          <a:xfrm>
            <a:off x="3244056" y="4503477"/>
            <a:ext cx="457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dirty="0">
                <a:latin typeface="Cambria" pitchFamily="18" charset="0"/>
              </a:rPr>
              <a:t>Kadar lahko to, o čemer govorite, merite in nato izrazite v številkah, potem o tem nekaj veste…</a:t>
            </a:r>
          </a:p>
        </p:txBody>
      </p:sp>
      <p:pic>
        <p:nvPicPr>
          <p:cNvPr id="7" name="Picture 5" descr="Kelvin_19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3351212"/>
            <a:ext cx="1792288" cy="2314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Pravokotnik 7"/>
          <p:cNvSpPr/>
          <p:nvPr/>
        </p:nvSpPr>
        <p:spPr>
          <a:xfrm>
            <a:off x="6300192" y="0"/>
            <a:ext cx="288032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32681" y="908720"/>
            <a:ext cx="8229600" cy="1143000"/>
          </a:xfrm>
        </p:spPr>
        <p:txBody>
          <a:bodyPr>
            <a:normAutofit fontScale="90000"/>
          </a:bodyPr>
          <a:lstStyle/>
          <a:p>
            <a:r>
              <a:rPr lang="en-US" dirty="0">
                <a:solidFill>
                  <a:srgbClr val="F1623B"/>
                </a:solidFill>
              </a:rPr>
              <a:t>Primer </a:t>
            </a:r>
            <a:r>
              <a:rPr lang="en-US" dirty="0" err="1">
                <a:solidFill>
                  <a:srgbClr val="F1623B"/>
                </a:solidFill>
              </a:rPr>
              <a:t>sledljivosti</a:t>
            </a:r>
            <a:br>
              <a:rPr lang="en-US" b="1" dirty="0">
                <a:solidFill>
                  <a:srgbClr val="F1623B"/>
                </a:solidFill>
              </a:rPr>
            </a:br>
            <a:r>
              <a:rPr lang="sl-SI" b="1" dirty="0">
                <a:solidFill>
                  <a:srgbClr val="F1623B"/>
                </a:solidFill>
              </a:rPr>
              <a:t>Medicinski merilni instrumenti</a:t>
            </a:r>
          </a:p>
        </p:txBody>
      </p:sp>
      <p:sp>
        <p:nvSpPr>
          <p:cNvPr id="3" name="Označba mesta vsebine 2"/>
          <p:cNvSpPr>
            <a:spLocks noGrp="1"/>
          </p:cNvSpPr>
          <p:nvPr>
            <p:ph idx="1"/>
          </p:nvPr>
        </p:nvSpPr>
        <p:spPr>
          <a:xfrm>
            <a:off x="971600" y="2204864"/>
            <a:ext cx="6768752" cy="3921300"/>
          </a:xfrm>
        </p:spPr>
        <p:txBody>
          <a:bodyPr>
            <a:normAutofit/>
          </a:bodyPr>
          <a:lstStyle/>
          <a:p>
            <a:pPr marL="0" indent="0">
              <a:buNone/>
            </a:pPr>
            <a:r>
              <a:rPr lang="sl-SI" sz="2400" dirty="0"/>
              <a:t>Merijo parametre:</a:t>
            </a:r>
          </a:p>
          <a:p>
            <a:r>
              <a:rPr lang="sl-SI" sz="2400" dirty="0"/>
              <a:t>Fizikalni (telesna teža, telesna temperatura)</a:t>
            </a:r>
          </a:p>
          <a:p>
            <a:r>
              <a:rPr lang="sl-SI" sz="2400" dirty="0"/>
              <a:t>Kemijski (pH krvi , število eritrocitov, koncentracija hemoglobina, nasičenost krvi s kisikom)</a:t>
            </a:r>
          </a:p>
          <a:p>
            <a:r>
              <a:rPr lang="sl-SI" sz="2400" dirty="0"/>
              <a:t>Fiziološki </a:t>
            </a:r>
          </a:p>
          <a:p>
            <a:pPr lvl="1"/>
            <a:r>
              <a:rPr lang="sl-SI" sz="2000" dirty="0"/>
              <a:t>Kardiovaskularni parametri (frekvenca srčnega utripa, krvni tlak, pretok krvi)</a:t>
            </a:r>
          </a:p>
          <a:p>
            <a:pPr lvl="1"/>
            <a:r>
              <a:rPr lang="sl-SI" sz="2000" dirty="0"/>
              <a:t>respiratorni parametri (amplituda dihanja, frekvenca dihanja)</a:t>
            </a:r>
          </a:p>
          <a:p>
            <a:pPr lvl="1"/>
            <a:r>
              <a:rPr lang="sl-SI" sz="2000" dirty="0"/>
              <a:t>Drugo (prevodnost kože, premer zenice, EEG, EMG, EOG)</a:t>
            </a:r>
          </a:p>
          <a:p>
            <a:endParaRPr lang="sl-SI" sz="2400" dirty="0"/>
          </a:p>
        </p:txBody>
      </p:sp>
    </p:spTree>
    <p:extLst>
      <p:ext uri="{BB962C8B-B14F-4D97-AF65-F5344CB8AC3E}">
        <p14:creationId xmlns:p14="http://schemas.microsoft.com/office/powerpoint/2010/main" val="2257440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32681" y="908720"/>
            <a:ext cx="8229600" cy="1143000"/>
          </a:xfrm>
        </p:spPr>
        <p:txBody>
          <a:bodyPr>
            <a:normAutofit/>
          </a:bodyPr>
          <a:lstStyle/>
          <a:p>
            <a:r>
              <a:rPr lang="sl-SI" b="1" dirty="0">
                <a:solidFill>
                  <a:srgbClr val="F1623B"/>
                </a:solidFill>
              </a:rPr>
              <a:t>Medicinski merilni instrumenti</a:t>
            </a:r>
          </a:p>
        </p:txBody>
      </p:sp>
      <p:sp>
        <p:nvSpPr>
          <p:cNvPr id="3" name="Označba mesta vsebine 2"/>
          <p:cNvSpPr>
            <a:spLocks noGrp="1"/>
          </p:cNvSpPr>
          <p:nvPr>
            <p:ph idx="1"/>
          </p:nvPr>
        </p:nvSpPr>
        <p:spPr>
          <a:xfrm>
            <a:off x="971600" y="2204864"/>
            <a:ext cx="6768752" cy="3921300"/>
          </a:xfrm>
        </p:spPr>
        <p:txBody>
          <a:bodyPr>
            <a:normAutofit/>
          </a:bodyPr>
          <a:lstStyle/>
          <a:p>
            <a:pPr marL="0" indent="0">
              <a:buNone/>
            </a:pPr>
            <a:r>
              <a:rPr lang="sl-SI" sz="2400" dirty="0"/>
              <a:t>Merijo parametre:</a:t>
            </a:r>
          </a:p>
          <a:p>
            <a:r>
              <a:rPr lang="sl-SI" sz="2400" dirty="0"/>
              <a:t>Fizikalni (telesna teža, telesna temperatura)</a:t>
            </a:r>
          </a:p>
          <a:p>
            <a:r>
              <a:rPr lang="sl-SI" sz="2400" dirty="0"/>
              <a:t>Kemijski (pH krvi , število eritrocitov, koncentracija hemoglobina, nasičenost krvi s kisikom)</a:t>
            </a:r>
          </a:p>
          <a:p>
            <a:r>
              <a:rPr lang="sl-SI" sz="2400" dirty="0"/>
              <a:t>Fiziološki </a:t>
            </a:r>
          </a:p>
          <a:p>
            <a:pPr lvl="1"/>
            <a:r>
              <a:rPr lang="sl-SI" sz="2000" dirty="0"/>
              <a:t>Kardiovaskularni parametri (frekvenca srčnega utripa, krvni tlak, pretok krvi)</a:t>
            </a:r>
          </a:p>
          <a:p>
            <a:pPr lvl="1"/>
            <a:r>
              <a:rPr lang="sl-SI" sz="2000" dirty="0"/>
              <a:t>respiratorni parametri (amplituda dihanja, frekvenca dihanja)</a:t>
            </a:r>
          </a:p>
          <a:p>
            <a:pPr lvl="1"/>
            <a:r>
              <a:rPr lang="sl-SI" sz="2000" dirty="0"/>
              <a:t>Drugo (prevodnost kože, premer zenice, EEG, EMG, EOG)</a:t>
            </a:r>
          </a:p>
          <a:p>
            <a:endParaRPr lang="sl-SI" sz="2400" dirty="0"/>
          </a:p>
        </p:txBody>
      </p:sp>
    </p:spTree>
    <p:extLst>
      <p:ext uri="{BB962C8B-B14F-4D97-AF65-F5344CB8AC3E}">
        <p14:creationId xmlns:p14="http://schemas.microsoft.com/office/powerpoint/2010/main" val="1199717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55" name="Text Box 23"/>
          <p:cNvSpPr txBox="1">
            <a:spLocks noChangeArrowheads="1"/>
          </p:cNvSpPr>
          <p:nvPr/>
        </p:nvSpPr>
        <p:spPr bwMode="auto">
          <a:xfrm>
            <a:off x="965622" y="5611169"/>
            <a:ext cx="2362200" cy="338554"/>
          </a:xfrm>
          <a:prstGeom prst="rect">
            <a:avLst/>
          </a:prstGeom>
          <a:solidFill>
            <a:schemeClr val="bg1"/>
          </a:solidFill>
          <a:ln w="0">
            <a:no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dirty="0">
                <a:latin typeface="Arial" charset="0"/>
              </a:rPr>
              <a:t>meritve krvnega tlaka</a:t>
            </a:r>
            <a:endParaRPr lang="en-GB" altLang="sl-SI" sz="1600" dirty="0">
              <a:latin typeface="Arial" charset="0"/>
            </a:endParaRPr>
          </a:p>
        </p:txBody>
      </p:sp>
      <p:sp>
        <p:nvSpPr>
          <p:cNvPr id="2" name="Pravokotnik 1"/>
          <p:cNvSpPr/>
          <p:nvPr/>
        </p:nvSpPr>
        <p:spPr>
          <a:xfrm>
            <a:off x="179512" y="0"/>
            <a:ext cx="8856984"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38386" y="1234637"/>
            <a:ext cx="1728111" cy="832322"/>
          </a:xfrm>
          <a:prstGeom prst="rect">
            <a:avLst/>
          </a:prstGeom>
        </p:spPr>
      </p:pic>
      <p:sp>
        <p:nvSpPr>
          <p:cNvPr id="8" name="PoljeZBesedilom 7"/>
          <p:cNvSpPr txBox="1"/>
          <p:nvPr/>
        </p:nvSpPr>
        <p:spPr>
          <a:xfrm>
            <a:off x="6372200" y="2669072"/>
            <a:ext cx="1872208" cy="307777"/>
          </a:xfrm>
          <a:prstGeom prst="rect">
            <a:avLst/>
          </a:prstGeom>
          <a:noFill/>
        </p:spPr>
        <p:txBody>
          <a:bodyPr wrap="square" rtlCol="0">
            <a:spAutoFit/>
          </a:bodyPr>
          <a:lstStyle/>
          <a:p>
            <a:pPr algn="ctr"/>
            <a:r>
              <a:rPr lang="sl-SI" b="1" dirty="0"/>
              <a:t>UKC Ljubljana</a:t>
            </a:r>
          </a:p>
        </p:txBody>
      </p:sp>
      <p:sp>
        <p:nvSpPr>
          <p:cNvPr id="43" name="PoljeZBesedilom 42"/>
          <p:cNvSpPr txBox="1"/>
          <p:nvPr/>
        </p:nvSpPr>
        <p:spPr>
          <a:xfrm>
            <a:off x="959926" y="2606470"/>
            <a:ext cx="1872208" cy="338554"/>
          </a:xfrm>
          <a:prstGeom prst="rect">
            <a:avLst/>
          </a:prstGeom>
          <a:noFill/>
        </p:spPr>
        <p:txBody>
          <a:bodyPr wrap="square" rtlCol="0">
            <a:spAutoFit/>
          </a:bodyPr>
          <a:lstStyle/>
          <a:p>
            <a:pPr algn="ctr"/>
            <a:r>
              <a:rPr lang="sl-SI" sz="1600" b="1" dirty="0"/>
              <a:t>ZD Idrija</a:t>
            </a:r>
          </a:p>
        </p:txBody>
      </p:sp>
      <p:pic>
        <p:nvPicPr>
          <p:cNvPr id="44" name="Slika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9233" y="4565241"/>
            <a:ext cx="1045928" cy="1045928"/>
          </a:xfrm>
          <a:prstGeom prst="rect">
            <a:avLst/>
          </a:prstGeom>
        </p:spPr>
      </p:pic>
      <p:sp>
        <p:nvSpPr>
          <p:cNvPr id="45" name="Text Box 23"/>
          <p:cNvSpPr txBox="1">
            <a:spLocks noChangeArrowheads="1"/>
          </p:cNvSpPr>
          <p:nvPr/>
        </p:nvSpPr>
        <p:spPr bwMode="auto">
          <a:xfrm>
            <a:off x="6024945" y="5611169"/>
            <a:ext cx="2362200" cy="338554"/>
          </a:xfrm>
          <a:prstGeom prst="rect">
            <a:avLst/>
          </a:prstGeom>
          <a:solidFill>
            <a:schemeClr val="bg1"/>
          </a:solidFill>
          <a:ln w="0">
            <a:no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dirty="0">
                <a:latin typeface="Arial" charset="0"/>
              </a:rPr>
              <a:t>meritve krvnega tlaka</a:t>
            </a:r>
            <a:endParaRPr lang="en-GB" altLang="sl-SI" sz="1600" dirty="0">
              <a:latin typeface="Arial" charset="0"/>
            </a:endParaRPr>
          </a:p>
        </p:txBody>
      </p:sp>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697" y="4448857"/>
            <a:ext cx="1278696" cy="1278696"/>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642133"/>
            <a:ext cx="2857500" cy="1905000"/>
          </a:xfrm>
          <a:prstGeom prst="rect">
            <a:avLst/>
          </a:prstGeom>
        </p:spPr>
      </p:pic>
      <p:pic>
        <p:nvPicPr>
          <p:cNvPr id="11" name="Slika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5824" y="642133"/>
            <a:ext cx="2540000" cy="1905000"/>
          </a:xfrm>
          <a:prstGeom prst="rect">
            <a:avLst/>
          </a:prstGeom>
        </p:spPr>
      </p:pic>
      <p:sp>
        <p:nvSpPr>
          <p:cNvPr id="12" name="PoljeZBesedilom 11"/>
          <p:cNvSpPr txBox="1"/>
          <p:nvPr/>
        </p:nvSpPr>
        <p:spPr>
          <a:xfrm>
            <a:off x="2946891" y="3593061"/>
            <a:ext cx="3396050" cy="707886"/>
          </a:xfrm>
          <a:prstGeom prst="rect">
            <a:avLst/>
          </a:prstGeom>
          <a:solidFill>
            <a:srgbClr val="F1623B"/>
          </a:solidFill>
        </p:spPr>
        <p:txBody>
          <a:bodyPr wrap="square" rtlCol="0">
            <a:spAutoFit/>
          </a:bodyPr>
          <a:lstStyle/>
          <a:p>
            <a:pPr algn="ctr"/>
            <a:r>
              <a:rPr lang="sl-SI" sz="2000" b="1" dirty="0">
                <a:solidFill>
                  <a:schemeClr val="bg1"/>
                </a:solidFill>
              </a:rPr>
              <a:t>Primerljivost rezultatov za boljše odločanje</a:t>
            </a:r>
          </a:p>
        </p:txBody>
      </p:sp>
      <p:cxnSp>
        <p:nvCxnSpPr>
          <p:cNvPr id="14" name="Raven puščični povezovalnik 13"/>
          <p:cNvCxnSpPr/>
          <p:nvPr/>
        </p:nvCxnSpPr>
        <p:spPr>
          <a:xfrm>
            <a:off x="3635896" y="2204864"/>
            <a:ext cx="19442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3" name="Rokopis 2"/>
              <p14:cNvContentPartPr/>
              <p14:nvPr/>
            </p14:nvContentPartPr>
            <p14:xfrm>
              <a:off x="355680" y="4483080"/>
              <a:ext cx="3194280" cy="1829160"/>
            </p14:xfrm>
          </p:contentPart>
        </mc:Choice>
        <mc:Fallback xmlns="">
          <p:pic>
            <p:nvPicPr>
              <p:cNvPr id="3" name="Rokopis 2"/>
              <p:cNvPicPr/>
              <p:nvPr/>
            </p:nvPicPr>
            <p:blipFill>
              <a:blip r:embed="rId9"/>
              <a:stretch>
                <a:fillRect/>
              </a:stretch>
            </p:blipFill>
            <p:spPr>
              <a:xfrm>
                <a:off x="339840" y="4419720"/>
                <a:ext cx="3225960" cy="195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Rokopis 3"/>
              <p14:cNvContentPartPr/>
              <p14:nvPr/>
            </p14:nvContentPartPr>
            <p14:xfrm>
              <a:off x="6648480" y="4178160"/>
              <a:ext cx="1429200" cy="2026080"/>
            </p14:xfrm>
          </p:contentPart>
        </mc:Choice>
        <mc:Fallback xmlns="">
          <p:pic>
            <p:nvPicPr>
              <p:cNvPr id="4" name="Rokopis 3"/>
              <p:cNvPicPr/>
              <p:nvPr/>
            </p:nvPicPr>
            <p:blipFill>
              <a:blip r:embed="rId11"/>
              <a:stretch>
                <a:fillRect/>
              </a:stretch>
            </p:blipFill>
            <p:spPr>
              <a:xfrm>
                <a:off x="6632640" y="4114800"/>
                <a:ext cx="1460880" cy="2153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Rokopis 4"/>
              <p14:cNvContentPartPr/>
              <p14:nvPr/>
            </p14:nvContentPartPr>
            <p14:xfrm>
              <a:off x="3225960" y="4000320"/>
              <a:ext cx="2927520" cy="356040"/>
            </p14:xfrm>
          </p:contentPart>
        </mc:Choice>
        <mc:Fallback xmlns="">
          <p:pic>
            <p:nvPicPr>
              <p:cNvPr id="5" name="Rokopis 4"/>
              <p:cNvPicPr/>
              <p:nvPr/>
            </p:nvPicPr>
            <p:blipFill>
              <a:blip r:embed="rId13"/>
              <a:stretch>
                <a:fillRect/>
              </a:stretch>
            </p:blipFill>
            <p:spPr>
              <a:xfrm>
                <a:off x="3209760" y="3936960"/>
                <a:ext cx="2959560" cy="483120"/>
              </a:xfrm>
              <a:prstGeom prst="rect">
                <a:avLst/>
              </a:prstGeom>
            </p:spPr>
          </p:pic>
        </mc:Fallback>
      </mc:AlternateContent>
    </p:spTree>
    <p:extLst>
      <p:ext uri="{BB962C8B-B14F-4D97-AF65-F5344CB8AC3E}">
        <p14:creationId xmlns:p14="http://schemas.microsoft.com/office/powerpoint/2010/main" val="3951652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3" name="Slika 2"/>
          <p:cNvPicPr>
            <a:picLocks noChangeAspect="1"/>
          </p:cNvPicPr>
          <p:nvPr/>
        </p:nvPicPr>
        <p:blipFill rotWithShape="1">
          <a:blip r:embed="rId2">
            <a:extLst>
              <a:ext uri="{28A0092B-C50C-407E-A947-70E740481C1C}">
                <a14:useLocalDpi xmlns:a14="http://schemas.microsoft.com/office/drawing/2010/main" val="0"/>
              </a:ext>
            </a:extLst>
          </a:blip>
          <a:srcRect l="7407" b="12373"/>
          <a:stretch/>
        </p:blipFill>
        <p:spPr>
          <a:xfrm>
            <a:off x="1475656" y="3140968"/>
            <a:ext cx="5400600" cy="2952328"/>
          </a:xfrm>
          <a:prstGeom prst="rect">
            <a:avLst/>
          </a:prstGeom>
        </p:spPr>
      </p:pic>
      <p:sp>
        <p:nvSpPr>
          <p:cNvPr id="11" name="Naslov 1"/>
          <p:cNvSpPr>
            <a:spLocks noGrp="1"/>
          </p:cNvSpPr>
          <p:nvPr>
            <p:ph type="title"/>
          </p:nvPr>
        </p:nvSpPr>
        <p:spPr bwMode="auto">
          <a:xfrm>
            <a:off x="2051720" y="1628800"/>
            <a:ext cx="5637169"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eaLnBrk="1" hangingPunct="1">
              <a:defRPr/>
            </a:pPr>
            <a:r>
              <a:rPr lang="sl-SI" altLang="sl-SI" b="1" dirty="0">
                <a:solidFill>
                  <a:schemeClr val="accent6">
                    <a:lumMod val="75000"/>
                  </a:schemeClr>
                </a:solidFill>
                <a:latin typeface="+mn-lt"/>
              </a:rPr>
              <a:t>Naravna variabilnost merjenega parametra</a:t>
            </a:r>
          </a:p>
        </p:txBody>
      </p:sp>
      <mc:AlternateContent xmlns:mc="http://schemas.openxmlformats.org/markup-compatibility/2006" xmlns:p14="http://schemas.microsoft.com/office/powerpoint/2010/main">
        <mc:Choice Requires="p14">
          <p:contentPart p14:bwMode="auto" r:id="rId3">
            <p14:nvContentPartPr>
              <p14:cNvPr id="2" name="Rokopis 1"/>
              <p14:cNvContentPartPr/>
              <p14:nvPr/>
            </p14:nvContentPartPr>
            <p14:xfrm>
              <a:off x="7759800" y="2317680"/>
              <a:ext cx="470160" cy="444960"/>
            </p14:xfrm>
          </p:contentPart>
        </mc:Choice>
        <mc:Fallback xmlns="">
          <p:pic>
            <p:nvPicPr>
              <p:cNvPr id="2" name="Rokopis 1"/>
              <p:cNvPicPr/>
              <p:nvPr/>
            </p:nvPicPr>
            <p:blipFill>
              <a:blip r:embed="rId4"/>
              <a:stretch>
                <a:fillRect/>
              </a:stretch>
            </p:blipFill>
            <p:spPr>
              <a:xfrm>
                <a:off x="7743960" y="2254320"/>
                <a:ext cx="501840" cy="57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okopis 3"/>
              <p14:cNvContentPartPr/>
              <p14:nvPr/>
            </p14:nvContentPartPr>
            <p14:xfrm>
              <a:off x="7626240" y="2781360"/>
              <a:ext cx="1130760" cy="1410120"/>
            </p14:xfrm>
          </p:contentPart>
        </mc:Choice>
        <mc:Fallback xmlns="">
          <p:pic>
            <p:nvPicPr>
              <p:cNvPr id="4" name="Rokopis 3"/>
              <p:cNvPicPr/>
              <p:nvPr/>
            </p:nvPicPr>
            <p:blipFill>
              <a:blip r:embed="rId6"/>
              <a:stretch>
                <a:fillRect/>
              </a:stretch>
            </p:blipFill>
            <p:spPr>
              <a:xfrm>
                <a:off x="7610400" y="2717640"/>
                <a:ext cx="1162440" cy="1537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Rokopis 4"/>
              <p14:cNvContentPartPr/>
              <p14:nvPr/>
            </p14:nvContentPartPr>
            <p14:xfrm>
              <a:off x="7391520" y="2863800"/>
              <a:ext cx="241560" cy="489240"/>
            </p14:xfrm>
          </p:contentPart>
        </mc:Choice>
        <mc:Fallback xmlns="">
          <p:pic>
            <p:nvPicPr>
              <p:cNvPr id="5" name="Rokopis 4"/>
              <p:cNvPicPr/>
              <p:nvPr/>
            </p:nvPicPr>
            <p:blipFill>
              <a:blip r:embed="rId8"/>
              <a:stretch>
                <a:fillRect/>
              </a:stretch>
            </p:blipFill>
            <p:spPr>
              <a:xfrm>
                <a:off x="7375680" y="2800440"/>
                <a:ext cx="273240" cy="616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Rokopis 5"/>
              <p14:cNvContentPartPr/>
              <p14:nvPr/>
            </p14:nvContentPartPr>
            <p14:xfrm>
              <a:off x="8794800" y="3085920"/>
              <a:ext cx="133560" cy="616320"/>
            </p14:xfrm>
          </p:contentPart>
        </mc:Choice>
        <mc:Fallback xmlns="">
          <p:pic>
            <p:nvPicPr>
              <p:cNvPr id="6" name="Rokopis 5"/>
              <p:cNvPicPr/>
              <p:nvPr/>
            </p:nvPicPr>
            <p:blipFill>
              <a:blip r:embed="rId10"/>
              <a:stretch>
                <a:fillRect/>
              </a:stretch>
            </p:blipFill>
            <p:spPr>
              <a:xfrm>
                <a:off x="8778960" y="3022560"/>
                <a:ext cx="165240" cy="74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Rokopis 6"/>
              <p14:cNvContentPartPr/>
              <p14:nvPr/>
            </p14:nvContentPartPr>
            <p14:xfrm>
              <a:off x="7746840" y="4184640"/>
              <a:ext cx="438840" cy="1683000"/>
            </p14:xfrm>
          </p:contentPart>
        </mc:Choice>
        <mc:Fallback xmlns="">
          <p:pic>
            <p:nvPicPr>
              <p:cNvPr id="7" name="Rokopis 6"/>
              <p:cNvPicPr/>
              <p:nvPr/>
            </p:nvPicPr>
            <p:blipFill>
              <a:blip r:embed="rId12"/>
              <a:stretch>
                <a:fillRect/>
              </a:stretch>
            </p:blipFill>
            <p:spPr>
              <a:xfrm>
                <a:off x="7731000" y="4121280"/>
                <a:ext cx="470520" cy="1810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Rokopis 7"/>
              <p14:cNvContentPartPr/>
              <p14:nvPr/>
            </p14:nvContentPartPr>
            <p14:xfrm>
              <a:off x="8261280" y="4248000"/>
              <a:ext cx="514800" cy="1797480"/>
            </p14:xfrm>
          </p:contentPart>
        </mc:Choice>
        <mc:Fallback xmlns="">
          <p:pic>
            <p:nvPicPr>
              <p:cNvPr id="8" name="Rokopis 7"/>
              <p:cNvPicPr/>
              <p:nvPr/>
            </p:nvPicPr>
            <p:blipFill>
              <a:blip r:embed="rId14"/>
              <a:stretch>
                <a:fillRect/>
              </a:stretch>
            </p:blipFill>
            <p:spPr>
              <a:xfrm>
                <a:off x="8245440" y="4184640"/>
                <a:ext cx="546480" cy="1924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Rokopis 8"/>
              <p14:cNvContentPartPr/>
              <p14:nvPr/>
            </p14:nvContentPartPr>
            <p14:xfrm>
              <a:off x="2101680" y="3746520"/>
              <a:ext cx="4439160" cy="724320"/>
            </p14:xfrm>
          </p:contentPart>
        </mc:Choice>
        <mc:Fallback xmlns="">
          <p:pic>
            <p:nvPicPr>
              <p:cNvPr id="9" name="Rokopis 8"/>
              <p:cNvPicPr/>
              <p:nvPr/>
            </p:nvPicPr>
            <p:blipFill>
              <a:blip r:embed="rId16"/>
              <a:stretch>
                <a:fillRect/>
              </a:stretch>
            </p:blipFill>
            <p:spPr>
              <a:xfrm>
                <a:off x="2085840" y="3683160"/>
                <a:ext cx="4470840" cy="85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Rokopis 9"/>
              <p14:cNvContentPartPr/>
              <p14:nvPr/>
            </p14:nvContentPartPr>
            <p14:xfrm>
              <a:off x="2044800" y="4794120"/>
              <a:ext cx="360" cy="360"/>
            </p14:xfrm>
          </p:contentPart>
        </mc:Choice>
        <mc:Fallback xmlns="">
          <p:pic>
            <p:nvPicPr>
              <p:cNvPr id="10" name="Rokopis 9"/>
              <p:cNvPicPr/>
              <p:nvPr/>
            </p:nvPicPr>
            <p:blipFill>
              <a:blip r:embed="rId18"/>
              <a:stretch>
                <a:fillRect/>
              </a:stretch>
            </p:blipFill>
            <p:spPr>
              <a:xfrm>
                <a:off x="2028960" y="473076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Rokopis 11"/>
              <p14:cNvContentPartPr/>
              <p14:nvPr/>
            </p14:nvContentPartPr>
            <p14:xfrm>
              <a:off x="2031840" y="3651120"/>
              <a:ext cx="4509000" cy="235440"/>
            </p14:xfrm>
          </p:contentPart>
        </mc:Choice>
        <mc:Fallback xmlns="">
          <p:pic>
            <p:nvPicPr>
              <p:cNvPr id="12" name="Rokopis 11"/>
              <p:cNvPicPr/>
              <p:nvPr/>
            </p:nvPicPr>
            <p:blipFill>
              <a:blip r:embed="rId20"/>
              <a:stretch>
                <a:fillRect/>
              </a:stretch>
            </p:blipFill>
            <p:spPr>
              <a:xfrm>
                <a:off x="2016000" y="3587760"/>
                <a:ext cx="454068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Rokopis 12"/>
              <p14:cNvContentPartPr/>
              <p14:nvPr/>
            </p14:nvContentPartPr>
            <p14:xfrm>
              <a:off x="2038320" y="3492360"/>
              <a:ext cx="4686840" cy="76680"/>
            </p14:xfrm>
          </p:contentPart>
        </mc:Choice>
        <mc:Fallback xmlns="">
          <p:pic>
            <p:nvPicPr>
              <p:cNvPr id="13" name="Rokopis 12"/>
              <p:cNvPicPr/>
              <p:nvPr/>
            </p:nvPicPr>
            <p:blipFill>
              <a:blip r:embed="rId22"/>
              <a:stretch>
                <a:fillRect/>
              </a:stretch>
            </p:blipFill>
            <p:spPr>
              <a:xfrm>
                <a:off x="2022480" y="3429000"/>
                <a:ext cx="47185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Rokopis 13"/>
              <p14:cNvContentPartPr/>
              <p14:nvPr/>
            </p14:nvContentPartPr>
            <p14:xfrm>
              <a:off x="2050920" y="4311720"/>
              <a:ext cx="4413600" cy="559080"/>
            </p14:xfrm>
          </p:contentPart>
        </mc:Choice>
        <mc:Fallback xmlns="">
          <p:pic>
            <p:nvPicPr>
              <p:cNvPr id="14" name="Rokopis 13"/>
              <p:cNvPicPr/>
              <p:nvPr/>
            </p:nvPicPr>
            <p:blipFill>
              <a:blip r:embed="rId24"/>
              <a:stretch>
                <a:fillRect/>
              </a:stretch>
            </p:blipFill>
            <p:spPr>
              <a:xfrm>
                <a:off x="2035080" y="4248000"/>
                <a:ext cx="4445280" cy="686160"/>
              </a:xfrm>
              <a:prstGeom prst="rect">
                <a:avLst/>
              </a:prstGeom>
            </p:spPr>
          </p:pic>
        </mc:Fallback>
      </mc:AlternateContent>
    </p:spTree>
    <p:extLst>
      <p:ext uri="{BB962C8B-B14F-4D97-AF65-F5344CB8AC3E}">
        <p14:creationId xmlns:p14="http://schemas.microsoft.com/office/powerpoint/2010/main" val="2241092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9" descr="http://www.hcahamilton.com/wp-content/uploads/getty_rf_photo_of_digital_blood_pressure_monitor.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60268" y="2859133"/>
            <a:ext cx="1824037" cy="1239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395"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59396" name="Picture 34" descr="http://www.nursetrainingcenter.com/wp-content/uploads/2012/11/Nurse-Training-Center.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16216" y="2593864"/>
            <a:ext cx="22717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Naslov 1"/>
          <p:cNvSpPr>
            <a:spLocks noGrp="1"/>
          </p:cNvSpPr>
          <p:nvPr>
            <p:ph type="title"/>
          </p:nvPr>
        </p:nvSpPr>
        <p:spPr bwMode="auto">
          <a:xfrm>
            <a:off x="755576" y="1484784"/>
            <a:ext cx="5637169"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eaLnBrk="1" hangingPunct="1">
              <a:defRPr/>
            </a:pPr>
            <a:r>
              <a:rPr lang="sl-SI" altLang="sl-SI" b="1" dirty="0">
                <a:solidFill>
                  <a:schemeClr val="accent6">
                    <a:lumMod val="75000"/>
                  </a:schemeClr>
                </a:solidFill>
                <a:latin typeface="+mn-lt"/>
              </a:rPr>
              <a:t>Naravna variabilnost merjenega parametra</a:t>
            </a:r>
          </a:p>
        </p:txBody>
      </p:sp>
      <p:pic>
        <p:nvPicPr>
          <p:cNvPr id="8" name="Picture 9" descr="http://www.bocahomecare.com/wp-content/uploads/2013/09/shutterstock_703033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996952"/>
            <a:ext cx="4105275" cy="2736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400" name="PoljeZBesedilom 8"/>
          <p:cNvSpPr txBox="1">
            <a:spLocks noChangeArrowheads="1"/>
          </p:cNvSpPr>
          <p:nvPr/>
        </p:nvSpPr>
        <p:spPr bwMode="auto">
          <a:xfrm>
            <a:off x="3566443" y="5974601"/>
            <a:ext cx="88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dirty="0">
                <a:latin typeface="+mn-lt"/>
              </a:rPr>
              <a:t>Merjenec</a:t>
            </a:r>
          </a:p>
        </p:txBody>
      </p:sp>
      <p:sp>
        <p:nvSpPr>
          <p:cNvPr id="59401" name="PoljeZBesedilom 10"/>
          <p:cNvSpPr txBox="1">
            <a:spLocks noChangeArrowheads="1"/>
          </p:cNvSpPr>
          <p:nvPr/>
        </p:nvSpPr>
        <p:spPr bwMode="auto">
          <a:xfrm>
            <a:off x="1732132" y="5974601"/>
            <a:ext cx="993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dirty="0">
                <a:latin typeface="+mn-lt"/>
              </a:rPr>
              <a:t>Merilni </a:t>
            </a:r>
          </a:p>
          <a:p>
            <a:pPr algn="ctr" eaLnBrk="1" hangingPunct="1">
              <a:spcBef>
                <a:spcPct val="0"/>
              </a:spcBef>
              <a:buFontTx/>
              <a:buNone/>
            </a:pPr>
            <a:r>
              <a:rPr lang="sl-SI" altLang="sl-SI" sz="1400" dirty="0">
                <a:latin typeface="+mn-lt"/>
              </a:rPr>
              <a:t>instrument</a:t>
            </a:r>
          </a:p>
        </p:txBody>
      </p:sp>
      <mc:AlternateContent xmlns:mc="http://schemas.openxmlformats.org/markup-compatibility/2006" xmlns:p14="http://schemas.microsoft.com/office/powerpoint/2010/main">
        <mc:Choice Requires="p14">
          <p:contentPart p14:bwMode="auto" r:id="rId5">
            <p14:nvContentPartPr>
              <p14:cNvPr id="2" name="Rokopis 1"/>
              <p14:cNvContentPartPr/>
              <p14:nvPr/>
            </p14:nvContentPartPr>
            <p14:xfrm>
              <a:off x="5238720" y="2190600"/>
              <a:ext cx="2362680" cy="1950120"/>
            </p14:xfrm>
          </p:contentPart>
        </mc:Choice>
        <mc:Fallback xmlns="">
          <p:pic>
            <p:nvPicPr>
              <p:cNvPr id="2" name="Rokopis 1"/>
              <p:cNvPicPr/>
              <p:nvPr/>
            </p:nvPicPr>
            <p:blipFill>
              <a:blip r:embed="rId6"/>
              <a:stretch>
                <a:fillRect/>
              </a:stretch>
            </p:blipFill>
            <p:spPr>
              <a:xfrm>
                <a:off x="5222880" y="2127240"/>
                <a:ext cx="2394360" cy="2076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Rokopis 2"/>
              <p14:cNvContentPartPr/>
              <p14:nvPr/>
            </p14:nvContentPartPr>
            <p14:xfrm>
              <a:off x="5562720" y="2394000"/>
              <a:ext cx="3784680" cy="2705400"/>
            </p14:xfrm>
          </p:contentPart>
        </mc:Choice>
        <mc:Fallback xmlns="">
          <p:pic>
            <p:nvPicPr>
              <p:cNvPr id="3" name="Rokopis 2"/>
              <p:cNvPicPr/>
              <p:nvPr/>
            </p:nvPicPr>
            <p:blipFill>
              <a:blip r:embed="rId8"/>
              <a:stretch>
                <a:fillRect/>
              </a:stretch>
            </p:blipFill>
            <p:spPr>
              <a:xfrm>
                <a:off x="5546880" y="2330280"/>
                <a:ext cx="3816720" cy="2832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Rokopis 3"/>
              <p14:cNvContentPartPr/>
              <p14:nvPr/>
            </p14:nvContentPartPr>
            <p14:xfrm>
              <a:off x="3321000" y="5816520"/>
              <a:ext cx="1321200" cy="787680"/>
            </p14:xfrm>
          </p:contentPart>
        </mc:Choice>
        <mc:Fallback xmlns="">
          <p:pic>
            <p:nvPicPr>
              <p:cNvPr id="4" name="Rokopis 3"/>
              <p:cNvPicPr/>
              <p:nvPr/>
            </p:nvPicPr>
            <p:blipFill>
              <a:blip r:embed="rId10"/>
              <a:stretch>
                <a:fillRect/>
              </a:stretch>
            </p:blipFill>
            <p:spPr>
              <a:xfrm>
                <a:off x="3305160" y="5753160"/>
                <a:ext cx="1352880" cy="914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Rokopis 4"/>
              <p14:cNvContentPartPr/>
              <p14:nvPr/>
            </p14:nvContentPartPr>
            <p14:xfrm>
              <a:off x="2050920" y="3295800"/>
              <a:ext cx="1346760" cy="1263960"/>
            </p14:xfrm>
          </p:contentPart>
        </mc:Choice>
        <mc:Fallback xmlns="">
          <p:pic>
            <p:nvPicPr>
              <p:cNvPr id="5" name="Rokopis 4"/>
              <p:cNvPicPr/>
              <p:nvPr/>
            </p:nvPicPr>
            <p:blipFill>
              <a:blip r:embed="rId12"/>
              <a:stretch>
                <a:fillRect/>
              </a:stretch>
            </p:blipFill>
            <p:spPr>
              <a:xfrm>
                <a:off x="2035080" y="3232080"/>
                <a:ext cx="1378440" cy="1391040"/>
              </a:xfrm>
              <a:prstGeom prst="rect">
                <a:avLst/>
              </a:prstGeom>
            </p:spPr>
          </p:pic>
        </mc:Fallback>
      </mc:AlternateContent>
    </p:spTree>
    <p:extLst>
      <p:ext uri="{BB962C8B-B14F-4D97-AF65-F5344CB8AC3E}">
        <p14:creationId xmlns:p14="http://schemas.microsoft.com/office/powerpoint/2010/main" val="3438196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74648" y="1052736"/>
            <a:ext cx="8229600" cy="1143000"/>
          </a:xfrm>
        </p:spPr>
        <p:txBody>
          <a:bodyPr/>
          <a:lstStyle/>
          <a:p>
            <a:r>
              <a:rPr lang="sl-SI" b="1" dirty="0">
                <a:solidFill>
                  <a:srgbClr val="F1623B"/>
                </a:solidFill>
              </a:rPr>
              <a:t>Nadomestek človeka</a:t>
            </a:r>
          </a:p>
        </p:txBody>
      </p:sp>
      <p:sp>
        <p:nvSpPr>
          <p:cNvPr id="3" name="Označba mesta vsebine 2"/>
          <p:cNvSpPr>
            <a:spLocks noGrp="1"/>
          </p:cNvSpPr>
          <p:nvPr>
            <p:ph idx="1"/>
          </p:nvPr>
        </p:nvSpPr>
        <p:spPr>
          <a:xfrm>
            <a:off x="467273" y="2636912"/>
            <a:ext cx="8229600" cy="4221088"/>
          </a:xfrm>
        </p:spPr>
        <p:txBody>
          <a:bodyPr>
            <a:normAutofit/>
          </a:bodyPr>
          <a:lstStyle/>
          <a:p>
            <a:r>
              <a:rPr lang="sl-SI" sz="2400" dirty="0"/>
              <a:t>Simulator pacienta</a:t>
            </a:r>
          </a:p>
          <a:p>
            <a:r>
              <a:rPr lang="sl-SI" sz="2400" dirty="0"/>
              <a:t>Umetno uho</a:t>
            </a:r>
          </a:p>
          <a:p>
            <a:r>
              <a:rPr lang="sl-SI" sz="2400" dirty="0"/>
              <a:t>Standardni referenčni materiali</a:t>
            </a:r>
          </a:p>
          <a:p>
            <a:endParaRPr lang="sl-SI" sz="2400" dirty="0"/>
          </a:p>
        </p:txBody>
      </p:sp>
      <p:pic>
        <p:nvPicPr>
          <p:cNvPr id="4" name="Picture 3" descr="D:\gregorjevi dokumenti\My Pictures\NIST referencni 03TS001_peanutbSRM_HR-702x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4005064"/>
            <a:ext cx="5400203" cy="25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 name="Rokopis 4"/>
              <p14:cNvContentPartPr/>
              <p14:nvPr/>
            </p14:nvContentPartPr>
            <p14:xfrm>
              <a:off x="1619280" y="793800"/>
              <a:ext cx="6369480" cy="1695600"/>
            </p14:xfrm>
          </p:contentPart>
        </mc:Choice>
        <mc:Fallback xmlns="">
          <p:pic>
            <p:nvPicPr>
              <p:cNvPr id="5" name="Rokopis 4"/>
              <p:cNvPicPr/>
              <p:nvPr/>
            </p:nvPicPr>
            <p:blipFill>
              <a:blip r:embed="rId4"/>
              <a:stretch>
                <a:fillRect/>
              </a:stretch>
            </p:blipFill>
            <p:spPr>
              <a:xfrm>
                <a:off x="1603440" y="730080"/>
                <a:ext cx="6401160" cy="182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okopis 5"/>
              <p14:cNvContentPartPr/>
              <p14:nvPr/>
            </p14:nvContentPartPr>
            <p14:xfrm>
              <a:off x="5207040" y="1155600"/>
              <a:ext cx="2680200" cy="1124280"/>
            </p14:xfrm>
          </p:contentPart>
        </mc:Choice>
        <mc:Fallback xmlns="">
          <p:pic>
            <p:nvPicPr>
              <p:cNvPr id="6" name="Rokopis 5"/>
              <p:cNvPicPr/>
              <p:nvPr/>
            </p:nvPicPr>
            <p:blipFill>
              <a:blip r:embed="rId6"/>
              <a:stretch>
                <a:fillRect/>
              </a:stretch>
            </p:blipFill>
            <p:spPr>
              <a:xfrm>
                <a:off x="5191200" y="1092240"/>
                <a:ext cx="2711880" cy="1251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Rokopis 6"/>
              <p14:cNvContentPartPr/>
              <p14:nvPr/>
            </p14:nvContentPartPr>
            <p14:xfrm>
              <a:off x="717480" y="2679840"/>
              <a:ext cx="2457720" cy="381240"/>
            </p14:xfrm>
          </p:contentPart>
        </mc:Choice>
        <mc:Fallback xmlns="">
          <p:pic>
            <p:nvPicPr>
              <p:cNvPr id="7" name="Rokopis 6"/>
              <p:cNvPicPr/>
              <p:nvPr/>
            </p:nvPicPr>
            <p:blipFill>
              <a:blip r:embed="rId8"/>
              <a:stretch>
                <a:fillRect/>
              </a:stretch>
            </p:blipFill>
            <p:spPr>
              <a:xfrm>
                <a:off x="701640" y="2616120"/>
                <a:ext cx="2489760" cy="508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Rokopis 7"/>
              <p14:cNvContentPartPr/>
              <p14:nvPr/>
            </p14:nvContentPartPr>
            <p14:xfrm>
              <a:off x="177840" y="3003480"/>
              <a:ext cx="4731120" cy="1530720"/>
            </p14:xfrm>
          </p:contentPart>
        </mc:Choice>
        <mc:Fallback xmlns="">
          <p:pic>
            <p:nvPicPr>
              <p:cNvPr id="8" name="Rokopis 7"/>
              <p:cNvPicPr/>
              <p:nvPr/>
            </p:nvPicPr>
            <p:blipFill>
              <a:blip r:embed="rId10"/>
              <a:stretch>
                <a:fillRect/>
              </a:stretch>
            </p:blipFill>
            <p:spPr>
              <a:xfrm>
                <a:off x="162000" y="2940120"/>
                <a:ext cx="4762800" cy="165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Rokopis 8"/>
              <p14:cNvContentPartPr/>
              <p14:nvPr/>
            </p14:nvContentPartPr>
            <p14:xfrm>
              <a:off x="1473120" y="4254480"/>
              <a:ext cx="1746720" cy="286200"/>
            </p14:xfrm>
          </p:contentPart>
        </mc:Choice>
        <mc:Fallback xmlns="">
          <p:pic>
            <p:nvPicPr>
              <p:cNvPr id="9" name="Rokopis 8"/>
              <p:cNvPicPr/>
              <p:nvPr/>
            </p:nvPicPr>
            <p:blipFill>
              <a:blip r:embed="rId12"/>
              <a:stretch>
                <a:fillRect/>
              </a:stretch>
            </p:blipFill>
            <p:spPr>
              <a:xfrm>
                <a:off x="1457280" y="4191120"/>
                <a:ext cx="177840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Rokopis 9"/>
              <p14:cNvContentPartPr/>
              <p14:nvPr/>
            </p14:nvContentPartPr>
            <p14:xfrm>
              <a:off x="1015920" y="4267080"/>
              <a:ext cx="991080" cy="57600"/>
            </p14:xfrm>
          </p:contentPart>
        </mc:Choice>
        <mc:Fallback xmlns="">
          <p:pic>
            <p:nvPicPr>
              <p:cNvPr id="10" name="Rokopis 9"/>
              <p:cNvPicPr/>
              <p:nvPr/>
            </p:nvPicPr>
            <p:blipFill>
              <a:blip r:embed="rId14"/>
              <a:stretch>
                <a:fillRect/>
              </a:stretch>
            </p:blipFill>
            <p:spPr>
              <a:xfrm>
                <a:off x="1000080" y="4203720"/>
                <a:ext cx="102276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Rokopis 10"/>
              <p14:cNvContentPartPr/>
              <p14:nvPr/>
            </p14:nvContentPartPr>
            <p14:xfrm>
              <a:off x="692280" y="4210200"/>
              <a:ext cx="3086280" cy="146160"/>
            </p14:xfrm>
          </p:contentPart>
        </mc:Choice>
        <mc:Fallback xmlns="">
          <p:pic>
            <p:nvPicPr>
              <p:cNvPr id="11" name="Rokopis 10"/>
              <p:cNvPicPr/>
              <p:nvPr/>
            </p:nvPicPr>
            <p:blipFill>
              <a:blip r:embed="rId16"/>
              <a:stretch>
                <a:fillRect/>
              </a:stretch>
            </p:blipFill>
            <p:spPr>
              <a:xfrm>
                <a:off x="676440" y="4146480"/>
                <a:ext cx="31179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Rokopis 11"/>
              <p14:cNvContentPartPr/>
              <p14:nvPr/>
            </p14:nvContentPartPr>
            <p14:xfrm>
              <a:off x="4584600" y="5353200"/>
              <a:ext cx="489240" cy="76320"/>
            </p14:xfrm>
          </p:contentPart>
        </mc:Choice>
        <mc:Fallback xmlns="">
          <p:pic>
            <p:nvPicPr>
              <p:cNvPr id="12" name="Rokopis 11"/>
              <p:cNvPicPr/>
              <p:nvPr/>
            </p:nvPicPr>
            <p:blipFill>
              <a:blip r:embed="rId18"/>
              <a:stretch>
                <a:fillRect/>
              </a:stretch>
            </p:blipFill>
            <p:spPr>
              <a:xfrm>
                <a:off x="4568760" y="5289480"/>
                <a:ext cx="5212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Rokopis 12"/>
              <p14:cNvContentPartPr/>
              <p14:nvPr/>
            </p14:nvContentPartPr>
            <p14:xfrm>
              <a:off x="4667400" y="4775040"/>
              <a:ext cx="1498680" cy="349920"/>
            </p14:xfrm>
          </p:contentPart>
        </mc:Choice>
        <mc:Fallback xmlns="">
          <p:pic>
            <p:nvPicPr>
              <p:cNvPr id="13" name="Rokopis 12"/>
              <p:cNvPicPr/>
              <p:nvPr/>
            </p:nvPicPr>
            <p:blipFill>
              <a:blip r:embed="rId20"/>
              <a:stretch>
                <a:fillRect/>
              </a:stretch>
            </p:blipFill>
            <p:spPr>
              <a:xfrm>
                <a:off x="4651200" y="4711680"/>
                <a:ext cx="15307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Rokopis 13"/>
              <p14:cNvContentPartPr/>
              <p14:nvPr/>
            </p14:nvContentPartPr>
            <p14:xfrm>
              <a:off x="5302080" y="5016600"/>
              <a:ext cx="362520" cy="12960"/>
            </p14:xfrm>
          </p:contentPart>
        </mc:Choice>
        <mc:Fallback xmlns="">
          <p:pic>
            <p:nvPicPr>
              <p:cNvPr id="14" name="Rokopis 13"/>
              <p:cNvPicPr/>
              <p:nvPr/>
            </p:nvPicPr>
            <p:blipFill>
              <a:blip r:embed="rId22"/>
              <a:stretch>
                <a:fillRect/>
              </a:stretch>
            </p:blipFill>
            <p:spPr>
              <a:xfrm>
                <a:off x="5286240" y="4952880"/>
                <a:ext cx="394200" cy="140040"/>
              </a:xfrm>
              <a:prstGeom prst="rect">
                <a:avLst/>
              </a:prstGeom>
            </p:spPr>
          </p:pic>
        </mc:Fallback>
      </mc:AlternateContent>
    </p:spTree>
    <p:extLst>
      <p:ext uri="{BB962C8B-B14F-4D97-AF65-F5344CB8AC3E}">
        <p14:creationId xmlns:p14="http://schemas.microsoft.com/office/powerpoint/2010/main" val="1390394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103298" y="4077072"/>
            <a:ext cx="6768752" cy="2585323"/>
          </a:xfrm>
          <a:prstGeom prst="rect">
            <a:avLst/>
          </a:prstGeom>
          <a:noFill/>
        </p:spPr>
        <p:txBody>
          <a:bodyPr wrap="square" rtlCol="0">
            <a:spAutoFit/>
          </a:bodyPr>
          <a:lstStyle/>
          <a:p>
            <a:r>
              <a:rPr lang="sl-SI" sz="1800" dirty="0">
                <a:latin typeface="+mn-lt"/>
              </a:rPr>
              <a:t>Primarnih etalonov (referenčnih ljudi) ni. </a:t>
            </a:r>
          </a:p>
          <a:p>
            <a:endParaRPr lang="sl-SI" sz="1800" dirty="0">
              <a:latin typeface="+mn-lt"/>
            </a:endParaRPr>
          </a:p>
          <a:p>
            <a:r>
              <a:rPr lang="sl-SI" sz="1800" dirty="0">
                <a:latin typeface="+mn-lt"/>
              </a:rPr>
              <a:t>Ljudje niso primarni etaloni zaradi </a:t>
            </a:r>
            <a:r>
              <a:rPr lang="sl-SI" sz="1800" dirty="0" err="1">
                <a:latin typeface="+mn-lt"/>
              </a:rPr>
              <a:t>intra</a:t>
            </a:r>
            <a:r>
              <a:rPr lang="sl-SI" sz="1800" dirty="0">
                <a:latin typeface="+mn-lt"/>
              </a:rPr>
              <a:t>-individualnih in </a:t>
            </a:r>
            <a:r>
              <a:rPr lang="sl-SI" sz="1800" dirty="0" err="1">
                <a:latin typeface="+mn-lt"/>
              </a:rPr>
              <a:t>inter</a:t>
            </a:r>
            <a:r>
              <a:rPr lang="sl-SI" sz="1800" dirty="0">
                <a:latin typeface="+mn-lt"/>
              </a:rPr>
              <a:t>-individualnih razlik.</a:t>
            </a:r>
          </a:p>
          <a:p>
            <a:endParaRPr lang="sl-SI" sz="1800" dirty="0">
              <a:latin typeface="+mn-lt"/>
            </a:endParaRPr>
          </a:p>
          <a:p>
            <a:r>
              <a:rPr lang="sl-SI" sz="1800" dirty="0">
                <a:latin typeface="+mn-lt"/>
              </a:rPr>
              <a:t>Treba jih je nadomestiti s sprejeto bazo fizioloških podatkov (</a:t>
            </a:r>
            <a:r>
              <a:rPr lang="sl-SI" sz="1800" dirty="0" err="1">
                <a:latin typeface="+mn-lt"/>
              </a:rPr>
              <a:t>spirometer</a:t>
            </a:r>
            <a:r>
              <a:rPr lang="sl-SI" sz="1800" dirty="0">
                <a:latin typeface="+mn-lt"/>
              </a:rPr>
              <a:t>) ali z </a:t>
            </a:r>
            <a:r>
              <a:rPr lang="sl-SI" sz="1800" dirty="0" err="1">
                <a:latin typeface="+mn-lt"/>
              </a:rPr>
              <a:t>validiranimi</a:t>
            </a:r>
            <a:r>
              <a:rPr lang="sl-SI" sz="1800" dirty="0">
                <a:latin typeface="+mn-lt"/>
              </a:rPr>
              <a:t> merilniki (</a:t>
            </a:r>
            <a:r>
              <a:rPr lang="sl-SI" sz="1800" dirty="0" err="1">
                <a:latin typeface="+mn-lt"/>
              </a:rPr>
              <a:t>sfigmomnometer</a:t>
            </a:r>
            <a:r>
              <a:rPr lang="sl-SI" sz="1800" dirty="0">
                <a:latin typeface="+mn-lt"/>
              </a:rPr>
              <a:t>).</a:t>
            </a:r>
          </a:p>
          <a:p>
            <a:endParaRPr lang="sl-SI" sz="1800" dirty="0">
              <a:latin typeface="+mn-lt"/>
            </a:endParaRPr>
          </a:p>
          <a:p>
            <a:endParaRPr lang="sl-SI" sz="1800" dirty="0">
              <a:latin typeface="+mn-lt"/>
            </a:endParaRPr>
          </a:p>
        </p:txBody>
      </p:sp>
      <p:sp>
        <p:nvSpPr>
          <p:cNvPr id="4" name="Naslov 1"/>
          <p:cNvSpPr txBox="1">
            <a:spLocks/>
          </p:cNvSpPr>
          <p:nvPr/>
        </p:nvSpPr>
        <p:spPr>
          <a:xfrm>
            <a:off x="1103298" y="3168593"/>
            <a:ext cx="6493038"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sl-SI" b="1" dirty="0">
                <a:solidFill>
                  <a:schemeClr val="accent6">
                    <a:lumMod val="75000"/>
                  </a:schemeClr>
                </a:solidFill>
              </a:rPr>
              <a:t>Posebnosti metrologije medicinskih naprav</a:t>
            </a:r>
          </a:p>
          <a:p>
            <a:pPr algn="l" fontAlgn="auto">
              <a:spcAft>
                <a:spcPts val="0"/>
              </a:spcAft>
            </a:pPr>
            <a:endParaRPr lang="sl-SI" b="1" dirty="0">
              <a:solidFill>
                <a:schemeClr val="accent6">
                  <a:lumMod val="75000"/>
                </a:schemeClr>
              </a:solidFill>
            </a:endParaRPr>
          </a:p>
        </p:txBody>
      </p:sp>
      <p:pic>
        <p:nvPicPr>
          <p:cNvPr id="5" name="Picture 5" descr="LMK-logo-clr-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16632"/>
            <a:ext cx="4427984" cy="2502774"/>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Rokopis 1"/>
              <p14:cNvContentPartPr/>
              <p14:nvPr/>
            </p14:nvContentPartPr>
            <p14:xfrm>
              <a:off x="3994200" y="0"/>
              <a:ext cx="5092920" cy="3092760"/>
            </p14:xfrm>
          </p:contentPart>
        </mc:Choice>
        <mc:Fallback xmlns="">
          <p:pic>
            <p:nvPicPr>
              <p:cNvPr id="2" name="Rokopis 1"/>
              <p:cNvPicPr/>
              <p:nvPr/>
            </p:nvPicPr>
            <p:blipFill>
              <a:blip r:embed="rId6"/>
              <a:stretch>
                <a:fillRect/>
              </a:stretch>
            </p:blipFill>
            <p:spPr>
              <a:xfrm>
                <a:off x="3978360" y="-63360"/>
                <a:ext cx="5124600" cy="3219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Rokopis 7"/>
              <p14:cNvContentPartPr/>
              <p14:nvPr/>
            </p14:nvContentPartPr>
            <p14:xfrm>
              <a:off x="4216320" y="552600"/>
              <a:ext cx="4197960" cy="2514960"/>
            </p14:xfrm>
          </p:contentPart>
        </mc:Choice>
        <mc:Fallback xmlns="">
          <p:pic>
            <p:nvPicPr>
              <p:cNvPr id="8" name="Rokopis 7"/>
              <p:cNvPicPr/>
              <p:nvPr/>
            </p:nvPicPr>
            <p:blipFill>
              <a:blip r:embed="rId8"/>
              <a:stretch>
                <a:fillRect/>
              </a:stretch>
            </p:blipFill>
            <p:spPr>
              <a:xfrm>
                <a:off x="4200480" y="488880"/>
                <a:ext cx="4229640" cy="264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Rokopis 8"/>
              <p14:cNvContentPartPr/>
              <p14:nvPr/>
            </p14:nvContentPartPr>
            <p14:xfrm>
              <a:off x="8128080" y="622440"/>
              <a:ext cx="965520" cy="2108520"/>
            </p14:xfrm>
          </p:contentPart>
        </mc:Choice>
        <mc:Fallback xmlns="">
          <p:pic>
            <p:nvPicPr>
              <p:cNvPr id="9" name="Rokopis 8"/>
              <p:cNvPicPr/>
              <p:nvPr/>
            </p:nvPicPr>
            <p:blipFill>
              <a:blip r:embed="rId10"/>
              <a:stretch>
                <a:fillRect/>
              </a:stretch>
            </p:blipFill>
            <p:spPr>
              <a:xfrm>
                <a:off x="8112240" y="558720"/>
                <a:ext cx="997200" cy="2235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Rokopis 9"/>
              <p14:cNvContentPartPr/>
              <p14:nvPr/>
            </p14:nvContentPartPr>
            <p14:xfrm>
              <a:off x="3975120" y="419040"/>
              <a:ext cx="3061080" cy="2426040"/>
            </p14:xfrm>
          </p:contentPart>
        </mc:Choice>
        <mc:Fallback xmlns="">
          <p:pic>
            <p:nvPicPr>
              <p:cNvPr id="10" name="Rokopis 9"/>
              <p:cNvPicPr/>
              <p:nvPr/>
            </p:nvPicPr>
            <p:blipFill>
              <a:blip r:embed="rId12"/>
              <a:stretch>
                <a:fillRect/>
              </a:stretch>
            </p:blipFill>
            <p:spPr>
              <a:xfrm>
                <a:off x="3959280" y="355680"/>
                <a:ext cx="3092760" cy="2553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Rokopis 10"/>
              <p14:cNvContentPartPr/>
              <p14:nvPr/>
            </p14:nvContentPartPr>
            <p14:xfrm>
              <a:off x="901800" y="4413240"/>
              <a:ext cx="6629760" cy="1302120"/>
            </p14:xfrm>
          </p:contentPart>
        </mc:Choice>
        <mc:Fallback xmlns="">
          <p:pic>
            <p:nvPicPr>
              <p:cNvPr id="11" name="Rokopis 10"/>
              <p:cNvPicPr/>
              <p:nvPr/>
            </p:nvPicPr>
            <p:blipFill>
              <a:blip r:embed="rId14"/>
              <a:stretch>
                <a:fillRect/>
              </a:stretch>
            </p:blipFill>
            <p:spPr>
              <a:xfrm>
                <a:off x="885960" y="4349880"/>
                <a:ext cx="6661440" cy="1428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Rokopis 11"/>
              <p14:cNvContentPartPr/>
              <p14:nvPr/>
            </p14:nvContentPartPr>
            <p14:xfrm>
              <a:off x="203040" y="5251320"/>
              <a:ext cx="7957080" cy="1175400"/>
            </p14:xfrm>
          </p:contentPart>
        </mc:Choice>
        <mc:Fallback xmlns="">
          <p:pic>
            <p:nvPicPr>
              <p:cNvPr id="12" name="Rokopis 11"/>
              <p:cNvPicPr/>
              <p:nvPr/>
            </p:nvPicPr>
            <p:blipFill>
              <a:blip r:embed="rId16"/>
              <a:stretch>
                <a:fillRect/>
              </a:stretch>
            </p:blipFill>
            <p:spPr>
              <a:xfrm>
                <a:off x="187200" y="5187960"/>
                <a:ext cx="7988760" cy="1302120"/>
              </a:xfrm>
              <a:prstGeom prst="rect">
                <a:avLst/>
              </a:prstGeom>
            </p:spPr>
          </p:pic>
        </mc:Fallback>
      </mc:AlternateContent>
    </p:spTree>
    <p:extLst>
      <p:ext uri="{BB962C8B-B14F-4D97-AF65-F5344CB8AC3E}">
        <p14:creationId xmlns:p14="http://schemas.microsoft.com/office/powerpoint/2010/main" val="74182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69" y="1654947"/>
            <a:ext cx="2016224" cy="1095482"/>
          </a:xfrm>
          <a:prstGeom prst="rect">
            <a:avLst/>
          </a:prstGeom>
        </p:spPr>
      </p:pic>
      <p:sp>
        <p:nvSpPr>
          <p:cNvPr id="3" name="PoljeZBesedilom 2"/>
          <p:cNvSpPr txBox="1"/>
          <p:nvPr/>
        </p:nvSpPr>
        <p:spPr>
          <a:xfrm>
            <a:off x="611560" y="2519400"/>
            <a:ext cx="5616624" cy="3508653"/>
          </a:xfrm>
          <a:prstGeom prst="rect">
            <a:avLst/>
          </a:prstGeom>
          <a:noFill/>
        </p:spPr>
        <p:txBody>
          <a:bodyPr wrap="square" rtlCol="0">
            <a:spAutoFit/>
          </a:bodyPr>
          <a:lstStyle/>
          <a:p>
            <a:r>
              <a:rPr lang="sl-SI" sz="1800" b="1" dirty="0">
                <a:latin typeface="+mj-lt"/>
              </a:rPr>
              <a:t>Meje so določene s kliničnimi poskusi.</a:t>
            </a:r>
            <a:endParaRPr lang="sl-SI" sz="1800" dirty="0">
              <a:latin typeface="+mj-lt"/>
            </a:endParaRPr>
          </a:p>
          <a:p>
            <a:endParaRPr lang="sl-SI" sz="1800" b="1" dirty="0">
              <a:latin typeface="+mj-lt"/>
            </a:endParaRPr>
          </a:p>
          <a:p>
            <a:endParaRPr lang="sl-SI" sz="1800" b="1" dirty="0">
              <a:latin typeface="+mj-lt"/>
            </a:endParaRPr>
          </a:p>
          <a:p>
            <a:endParaRPr lang="sl-SI" dirty="0">
              <a:latin typeface="+mj-lt"/>
            </a:endParaRPr>
          </a:p>
          <a:p>
            <a:r>
              <a:rPr lang="sl-SI" b="1" dirty="0">
                <a:latin typeface="+mj-lt"/>
              </a:rPr>
              <a:t>Očesni pritisk</a:t>
            </a:r>
          </a:p>
          <a:p>
            <a:r>
              <a:rPr lang="sl-SI" dirty="0">
                <a:latin typeface="+mj-lt"/>
              </a:rPr>
              <a:t>(vse meritve temeljijo na primerjavi direktne in indirektne metode iz 1955  na 10 očesih mrtvih ljudi)</a:t>
            </a:r>
          </a:p>
          <a:p>
            <a:endParaRPr lang="sl-SI" dirty="0">
              <a:latin typeface="+mj-lt"/>
            </a:endParaRPr>
          </a:p>
          <a:p>
            <a:r>
              <a:rPr lang="sl-SI" b="1" dirty="0">
                <a:latin typeface="+mj-lt"/>
              </a:rPr>
              <a:t>Krvni tlak</a:t>
            </a:r>
          </a:p>
          <a:p>
            <a:r>
              <a:rPr lang="sl-SI" dirty="0">
                <a:latin typeface="+mj-lt"/>
              </a:rPr>
              <a:t>(vsa medicinska doktrina temelji na </a:t>
            </a:r>
            <a:r>
              <a:rPr lang="sl-SI" dirty="0" err="1">
                <a:latin typeface="+mj-lt"/>
              </a:rPr>
              <a:t>Korotkovi</a:t>
            </a:r>
            <a:r>
              <a:rPr lang="sl-SI" dirty="0">
                <a:latin typeface="+mj-lt"/>
              </a:rPr>
              <a:t> </a:t>
            </a:r>
            <a:r>
              <a:rPr lang="sl-SI" dirty="0" err="1">
                <a:latin typeface="+mj-lt"/>
              </a:rPr>
              <a:t>avskultatorni</a:t>
            </a:r>
            <a:r>
              <a:rPr lang="sl-SI" dirty="0">
                <a:latin typeface="+mj-lt"/>
              </a:rPr>
              <a:t> tehniki, znane so razlike proti invazivni metodi, ampak niso razjasnjene)  </a:t>
            </a:r>
          </a:p>
          <a:p>
            <a:endParaRPr lang="sl-SI" dirty="0">
              <a:latin typeface="+mj-lt"/>
            </a:endParaRPr>
          </a:p>
          <a:p>
            <a:r>
              <a:rPr lang="sl-SI" b="1" dirty="0">
                <a:latin typeface="+mj-lt"/>
              </a:rPr>
              <a:t>Glasnost zvoka</a:t>
            </a:r>
          </a:p>
          <a:p>
            <a:endParaRPr lang="sl-SI" b="1" dirty="0">
              <a:latin typeface="+mj-lt"/>
            </a:endParaRPr>
          </a:p>
          <a:p>
            <a:r>
              <a:rPr lang="sl-SI" b="1" dirty="0">
                <a:latin typeface="+mj-lt"/>
              </a:rPr>
              <a:t>Zaznavanje svetlobe</a:t>
            </a:r>
          </a:p>
        </p:txBody>
      </p:sp>
      <p:sp>
        <p:nvSpPr>
          <p:cNvPr id="4" name="Naslov 1"/>
          <p:cNvSpPr txBox="1">
            <a:spLocks/>
          </p:cNvSpPr>
          <p:nvPr/>
        </p:nvSpPr>
        <p:spPr>
          <a:xfrm>
            <a:off x="490481" y="897532"/>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sl-SI" b="1" dirty="0">
                <a:solidFill>
                  <a:schemeClr val="accent6">
                    <a:lumMod val="75000"/>
                  </a:schemeClr>
                </a:solidFill>
              </a:rPr>
              <a:t>Kaj je posebnega pri medicinskih merilnih napravah?</a:t>
            </a:r>
          </a:p>
          <a:p>
            <a:pPr algn="l" fontAlgn="auto">
              <a:spcAft>
                <a:spcPts val="0"/>
              </a:spcAft>
            </a:pPr>
            <a:endParaRPr lang="sl-SI" b="1" dirty="0">
              <a:solidFill>
                <a:schemeClr val="accent6">
                  <a:lumMod val="75000"/>
                </a:schemeClr>
              </a:solidFill>
            </a:endParaRPr>
          </a:p>
        </p:txBody>
      </p:sp>
      <p:pic>
        <p:nvPicPr>
          <p:cNvPr id="5" name="Slika 4"/>
          <p:cNvPicPr/>
          <p:nvPr/>
        </p:nvPicPr>
        <p:blipFill rotWithShape="1">
          <a:blip r:embed="rId3" cstate="print">
            <a:extLst>
              <a:ext uri="{28A0092B-C50C-407E-A947-70E740481C1C}">
                <a14:useLocalDpi xmlns:a14="http://schemas.microsoft.com/office/drawing/2010/main" val="0"/>
              </a:ext>
            </a:extLst>
          </a:blip>
          <a:srcRect/>
          <a:stretch/>
        </p:blipFill>
        <p:spPr bwMode="auto">
          <a:xfrm>
            <a:off x="6870769" y="2920527"/>
            <a:ext cx="2116721" cy="1593010"/>
          </a:xfrm>
          <a:prstGeom prst="rect">
            <a:avLst/>
          </a:prstGeom>
          <a:ln>
            <a:noFill/>
          </a:ln>
          <a:extLst>
            <a:ext uri="{53640926-AAD7-44D8-BBD7-CCE9431645EC}">
              <a14:shadowObscured xmlns:a14="http://schemas.microsoft.com/office/drawing/2010/main"/>
            </a:ext>
          </a:extLst>
        </p:spPr>
      </p:pic>
      <p:pic>
        <p:nvPicPr>
          <p:cNvPr id="6" name="Slika 5"/>
          <p:cNvPicPr/>
          <p:nvPr/>
        </p:nvPicPr>
        <p:blipFill>
          <a:blip r:embed="rId4" cstate="print">
            <a:extLst>
              <a:ext uri="{28A0092B-C50C-407E-A947-70E740481C1C}">
                <a14:useLocalDpi xmlns:a14="http://schemas.microsoft.com/office/drawing/2010/main" val="0"/>
              </a:ext>
            </a:extLst>
          </a:blip>
          <a:stretch>
            <a:fillRect/>
          </a:stretch>
        </p:blipFill>
        <p:spPr>
          <a:xfrm>
            <a:off x="7039773" y="4837848"/>
            <a:ext cx="1972945" cy="1804035"/>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Rokopis 6"/>
              <p14:cNvContentPartPr/>
              <p14:nvPr/>
            </p14:nvContentPartPr>
            <p14:xfrm>
              <a:off x="336600" y="2209680"/>
              <a:ext cx="4337280" cy="1149840"/>
            </p14:xfrm>
          </p:contentPart>
        </mc:Choice>
        <mc:Fallback xmlns="">
          <p:pic>
            <p:nvPicPr>
              <p:cNvPr id="7" name="Rokopis 6"/>
              <p:cNvPicPr/>
              <p:nvPr/>
            </p:nvPicPr>
            <p:blipFill>
              <a:blip r:embed="rId6"/>
              <a:stretch>
                <a:fillRect/>
              </a:stretch>
            </p:blipFill>
            <p:spPr>
              <a:xfrm>
                <a:off x="320760" y="2146320"/>
                <a:ext cx="4368960" cy="127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Rokopis 7"/>
              <p14:cNvContentPartPr/>
              <p14:nvPr/>
            </p14:nvContentPartPr>
            <p14:xfrm>
              <a:off x="5683320" y="3879720"/>
              <a:ext cx="425880" cy="140040"/>
            </p14:xfrm>
          </p:contentPart>
        </mc:Choice>
        <mc:Fallback xmlns="">
          <p:pic>
            <p:nvPicPr>
              <p:cNvPr id="8" name="Rokopis 7"/>
              <p:cNvPicPr/>
              <p:nvPr/>
            </p:nvPicPr>
            <p:blipFill>
              <a:blip r:embed="rId8"/>
              <a:stretch>
                <a:fillRect/>
              </a:stretch>
            </p:blipFill>
            <p:spPr>
              <a:xfrm>
                <a:off x="5667480" y="3816360"/>
                <a:ext cx="45756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Rokopis 8"/>
              <p14:cNvContentPartPr/>
              <p14:nvPr/>
            </p14:nvContentPartPr>
            <p14:xfrm>
              <a:off x="768240" y="4095720"/>
              <a:ext cx="1746720" cy="133920"/>
            </p14:xfrm>
          </p:contentPart>
        </mc:Choice>
        <mc:Fallback xmlns="">
          <p:pic>
            <p:nvPicPr>
              <p:cNvPr id="9" name="Rokopis 8"/>
              <p:cNvPicPr/>
              <p:nvPr/>
            </p:nvPicPr>
            <p:blipFill>
              <a:blip r:embed="rId10"/>
              <a:stretch>
                <a:fillRect/>
              </a:stretch>
            </p:blipFill>
            <p:spPr>
              <a:xfrm>
                <a:off x="752400" y="4032360"/>
                <a:ext cx="17784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Rokopis 9"/>
              <p14:cNvContentPartPr/>
              <p14:nvPr/>
            </p14:nvContentPartPr>
            <p14:xfrm>
              <a:off x="857160" y="5435640"/>
              <a:ext cx="1181520" cy="76680"/>
            </p14:xfrm>
          </p:contentPart>
        </mc:Choice>
        <mc:Fallback xmlns="">
          <p:pic>
            <p:nvPicPr>
              <p:cNvPr id="10" name="Rokopis 9"/>
              <p:cNvPicPr/>
              <p:nvPr/>
            </p:nvPicPr>
            <p:blipFill>
              <a:blip r:embed="rId12"/>
              <a:stretch>
                <a:fillRect/>
              </a:stretch>
            </p:blipFill>
            <p:spPr>
              <a:xfrm>
                <a:off x="841320" y="5372280"/>
                <a:ext cx="12132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Rokopis 10"/>
              <p14:cNvContentPartPr/>
              <p14:nvPr/>
            </p14:nvContentPartPr>
            <p14:xfrm>
              <a:off x="901800" y="5810400"/>
              <a:ext cx="1276560" cy="114480"/>
            </p14:xfrm>
          </p:contentPart>
        </mc:Choice>
        <mc:Fallback xmlns="">
          <p:pic>
            <p:nvPicPr>
              <p:cNvPr id="11" name="Rokopis 10"/>
              <p:cNvPicPr/>
              <p:nvPr/>
            </p:nvPicPr>
            <p:blipFill>
              <a:blip r:embed="rId14"/>
              <a:stretch>
                <a:fillRect/>
              </a:stretch>
            </p:blipFill>
            <p:spPr>
              <a:xfrm>
                <a:off x="885960" y="5746680"/>
                <a:ext cx="130824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Rokopis 11"/>
              <p14:cNvContentPartPr/>
              <p14:nvPr/>
            </p14:nvContentPartPr>
            <p14:xfrm>
              <a:off x="6870600" y="2774880"/>
              <a:ext cx="1518120" cy="1803960"/>
            </p14:xfrm>
          </p:contentPart>
        </mc:Choice>
        <mc:Fallback xmlns="">
          <p:pic>
            <p:nvPicPr>
              <p:cNvPr id="12" name="Rokopis 11"/>
              <p:cNvPicPr/>
              <p:nvPr/>
            </p:nvPicPr>
            <p:blipFill>
              <a:blip r:embed="rId16"/>
              <a:stretch>
                <a:fillRect/>
              </a:stretch>
            </p:blipFill>
            <p:spPr>
              <a:xfrm>
                <a:off x="6854760" y="2711520"/>
                <a:ext cx="1549800" cy="1930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Rokopis 12"/>
              <p14:cNvContentPartPr/>
              <p14:nvPr/>
            </p14:nvContentPartPr>
            <p14:xfrm>
              <a:off x="7518240" y="2425680"/>
              <a:ext cx="178200" cy="2343600"/>
            </p14:xfrm>
          </p:contentPart>
        </mc:Choice>
        <mc:Fallback xmlns="">
          <p:pic>
            <p:nvPicPr>
              <p:cNvPr id="13" name="Rokopis 12"/>
              <p:cNvPicPr/>
              <p:nvPr/>
            </p:nvPicPr>
            <p:blipFill>
              <a:blip r:embed="rId18"/>
              <a:stretch>
                <a:fillRect/>
              </a:stretch>
            </p:blipFill>
            <p:spPr>
              <a:xfrm>
                <a:off x="7502400" y="2362320"/>
                <a:ext cx="209880" cy="2470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Rokopis 13"/>
              <p14:cNvContentPartPr/>
              <p14:nvPr/>
            </p14:nvContentPartPr>
            <p14:xfrm>
              <a:off x="7518240" y="2882880"/>
              <a:ext cx="1162440" cy="1803960"/>
            </p14:xfrm>
          </p:contentPart>
        </mc:Choice>
        <mc:Fallback xmlns="">
          <p:pic>
            <p:nvPicPr>
              <p:cNvPr id="14" name="Rokopis 13"/>
              <p:cNvPicPr/>
              <p:nvPr/>
            </p:nvPicPr>
            <p:blipFill>
              <a:blip r:embed="rId20"/>
              <a:stretch>
                <a:fillRect/>
              </a:stretch>
            </p:blipFill>
            <p:spPr>
              <a:xfrm>
                <a:off x="7502400" y="2819520"/>
                <a:ext cx="1194120" cy="1930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Rokopis 14"/>
              <p14:cNvContentPartPr/>
              <p14:nvPr/>
            </p14:nvContentPartPr>
            <p14:xfrm>
              <a:off x="7512120" y="4991040"/>
              <a:ext cx="1302120" cy="1454400"/>
            </p14:xfrm>
          </p:contentPart>
        </mc:Choice>
        <mc:Fallback xmlns="">
          <p:pic>
            <p:nvPicPr>
              <p:cNvPr id="15" name="Rokopis 14"/>
              <p:cNvPicPr/>
              <p:nvPr/>
            </p:nvPicPr>
            <p:blipFill>
              <a:blip r:embed="rId22"/>
              <a:stretch>
                <a:fillRect/>
              </a:stretch>
            </p:blipFill>
            <p:spPr>
              <a:xfrm>
                <a:off x="7496280" y="4927680"/>
                <a:ext cx="1333800" cy="1581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Rokopis 15"/>
              <p14:cNvContentPartPr/>
              <p14:nvPr/>
            </p14:nvContentPartPr>
            <p14:xfrm>
              <a:off x="774720" y="5289480"/>
              <a:ext cx="1308600" cy="260640"/>
            </p14:xfrm>
          </p:contentPart>
        </mc:Choice>
        <mc:Fallback xmlns="">
          <p:pic>
            <p:nvPicPr>
              <p:cNvPr id="16" name="Rokopis 15"/>
              <p:cNvPicPr/>
              <p:nvPr/>
            </p:nvPicPr>
            <p:blipFill>
              <a:blip r:embed="rId24"/>
              <a:stretch>
                <a:fillRect/>
              </a:stretch>
            </p:blipFill>
            <p:spPr>
              <a:xfrm>
                <a:off x="758880" y="5226120"/>
                <a:ext cx="134028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Rokopis 16"/>
              <p14:cNvContentPartPr/>
              <p14:nvPr/>
            </p14:nvContentPartPr>
            <p14:xfrm>
              <a:off x="666720" y="5232240"/>
              <a:ext cx="1391040" cy="362520"/>
            </p14:xfrm>
          </p:contentPart>
        </mc:Choice>
        <mc:Fallback xmlns="">
          <p:pic>
            <p:nvPicPr>
              <p:cNvPr id="17" name="Rokopis 16"/>
              <p:cNvPicPr/>
              <p:nvPr/>
            </p:nvPicPr>
            <p:blipFill>
              <a:blip r:embed="rId26"/>
              <a:stretch>
                <a:fillRect/>
              </a:stretch>
            </p:blipFill>
            <p:spPr>
              <a:xfrm>
                <a:off x="650880" y="5168880"/>
                <a:ext cx="1422720"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Rokopis 17"/>
              <p14:cNvContentPartPr/>
              <p14:nvPr/>
            </p14:nvContentPartPr>
            <p14:xfrm>
              <a:off x="558720" y="4375080"/>
              <a:ext cx="959400" cy="343440"/>
            </p14:xfrm>
          </p:contentPart>
        </mc:Choice>
        <mc:Fallback xmlns="">
          <p:pic>
            <p:nvPicPr>
              <p:cNvPr id="18" name="Rokopis 17"/>
              <p:cNvPicPr/>
              <p:nvPr/>
            </p:nvPicPr>
            <p:blipFill>
              <a:blip r:embed="rId28"/>
              <a:stretch>
                <a:fillRect/>
              </a:stretch>
            </p:blipFill>
            <p:spPr>
              <a:xfrm>
                <a:off x="542880" y="4311720"/>
                <a:ext cx="99108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Rokopis 18"/>
              <p14:cNvContentPartPr/>
              <p14:nvPr/>
            </p14:nvContentPartPr>
            <p14:xfrm>
              <a:off x="3321000" y="4737240"/>
              <a:ext cx="717840" cy="70200"/>
            </p14:xfrm>
          </p:contentPart>
        </mc:Choice>
        <mc:Fallback xmlns="">
          <p:pic>
            <p:nvPicPr>
              <p:cNvPr id="19" name="Rokopis 18"/>
              <p:cNvPicPr/>
              <p:nvPr/>
            </p:nvPicPr>
            <p:blipFill>
              <a:blip r:embed="rId30"/>
              <a:stretch>
                <a:fillRect/>
              </a:stretch>
            </p:blipFill>
            <p:spPr>
              <a:xfrm>
                <a:off x="3305160" y="4673520"/>
                <a:ext cx="7495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Rokopis 19"/>
              <p14:cNvContentPartPr/>
              <p14:nvPr/>
            </p14:nvContentPartPr>
            <p14:xfrm>
              <a:off x="1733400" y="4527720"/>
              <a:ext cx="914760" cy="463680"/>
            </p14:xfrm>
          </p:contentPart>
        </mc:Choice>
        <mc:Fallback xmlns="">
          <p:pic>
            <p:nvPicPr>
              <p:cNvPr id="20" name="Rokopis 19"/>
              <p:cNvPicPr/>
              <p:nvPr/>
            </p:nvPicPr>
            <p:blipFill>
              <a:blip r:embed="rId32"/>
              <a:stretch>
                <a:fillRect/>
              </a:stretch>
            </p:blipFill>
            <p:spPr>
              <a:xfrm>
                <a:off x="1717560" y="4464000"/>
                <a:ext cx="94680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 name="Rokopis 20"/>
              <p14:cNvContentPartPr/>
              <p14:nvPr/>
            </p14:nvContentPartPr>
            <p14:xfrm>
              <a:off x="241200" y="2508120"/>
              <a:ext cx="1549800" cy="305280"/>
            </p14:xfrm>
          </p:contentPart>
        </mc:Choice>
        <mc:Fallback xmlns="">
          <p:pic>
            <p:nvPicPr>
              <p:cNvPr id="21" name="Rokopis 20"/>
              <p:cNvPicPr/>
              <p:nvPr/>
            </p:nvPicPr>
            <p:blipFill>
              <a:blip r:embed="rId34"/>
              <a:stretch>
                <a:fillRect/>
              </a:stretch>
            </p:blipFill>
            <p:spPr>
              <a:xfrm>
                <a:off x="225360" y="2444760"/>
                <a:ext cx="1581480" cy="432000"/>
              </a:xfrm>
              <a:prstGeom prst="rect">
                <a:avLst/>
              </a:prstGeom>
            </p:spPr>
          </p:pic>
        </mc:Fallback>
      </mc:AlternateContent>
    </p:spTree>
    <p:extLst>
      <p:ext uri="{BB962C8B-B14F-4D97-AF65-F5344CB8AC3E}">
        <p14:creationId xmlns:p14="http://schemas.microsoft.com/office/powerpoint/2010/main" val="1832956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avokotnik 26"/>
          <p:cNvSpPr/>
          <p:nvPr/>
        </p:nvSpPr>
        <p:spPr>
          <a:xfrm>
            <a:off x="1423978" y="3212976"/>
            <a:ext cx="4608512" cy="2088232"/>
          </a:xfrm>
          <a:prstGeom prst="rect">
            <a:avLst/>
          </a:prstGeom>
          <a:solidFill>
            <a:srgbClr val="77933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8" name="Pravokotnik 27"/>
          <p:cNvSpPr/>
          <p:nvPr/>
        </p:nvSpPr>
        <p:spPr>
          <a:xfrm>
            <a:off x="1423978" y="1106021"/>
            <a:ext cx="4608512" cy="2088232"/>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3" name="Raven povezovalnik 2"/>
          <p:cNvCxnSpPr/>
          <p:nvPr/>
        </p:nvCxnSpPr>
        <p:spPr>
          <a:xfrm>
            <a:off x="1259632" y="3212976"/>
            <a:ext cx="51125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oljeZBesedilom 5"/>
          <p:cNvSpPr txBox="1"/>
          <p:nvPr/>
        </p:nvSpPr>
        <p:spPr>
          <a:xfrm>
            <a:off x="6372200" y="3194253"/>
            <a:ext cx="2664296" cy="2893100"/>
          </a:xfrm>
          <a:prstGeom prst="rect">
            <a:avLst/>
          </a:prstGeom>
          <a:noFill/>
        </p:spPr>
        <p:txBody>
          <a:bodyPr wrap="square" rtlCol="0">
            <a:spAutoFit/>
          </a:bodyPr>
          <a:lstStyle/>
          <a:p>
            <a:r>
              <a:rPr lang="sl-SI" dirty="0"/>
              <a:t>&gt;37,5 °C COVID-19</a:t>
            </a:r>
          </a:p>
          <a:p>
            <a:r>
              <a:rPr lang="sl-SI" dirty="0"/>
              <a:t>&lt;90 %  nasičenost krvi</a:t>
            </a:r>
          </a:p>
          <a:p>
            <a:r>
              <a:rPr lang="sl-SI" dirty="0"/>
              <a:t>&lt;135 </a:t>
            </a:r>
            <a:r>
              <a:rPr lang="sl-SI" dirty="0" err="1"/>
              <a:t>mmHg</a:t>
            </a:r>
            <a:r>
              <a:rPr lang="sl-SI" dirty="0"/>
              <a:t> SYS</a:t>
            </a:r>
          </a:p>
          <a:p>
            <a:r>
              <a:rPr lang="sl-SI" dirty="0"/>
              <a:t>&lt;2 mm NT</a:t>
            </a:r>
          </a:p>
          <a:p>
            <a:r>
              <a:rPr lang="sl-SI" dirty="0"/>
              <a:t>&lt;10 mmol/l levkociti</a:t>
            </a:r>
          </a:p>
          <a:p>
            <a:r>
              <a:rPr lang="sl-SI" dirty="0"/>
              <a:t>&lt;5 mmol/l skupni holesterol</a:t>
            </a:r>
          </a:p>
          <a:p>
            <a:r>
              <a:rPr lang="sl-SI" dirty="0"/>
              <a:t>&lt;8 </a:t>
            </a:r>
            <a:r>
              <a:rPr lang="sl-SI" dirty="0" err="1"/>
              <a:t>ng</a:t>
            </a:r>
            <a:r>
              <a:rPr lang="sl-SI" dirty="0"/>
              <a:t>/l PSA</a:t>
            </a:r>
          </a:p>
          <a:p>
            <a:r>
              <a:rPr lang="sl-SI" dirty="0"/>
              <a:t>=4 mmol laktat (AP)</a:t>
            </a:r>
          </a:p>
          <a:p>
            <a:r>
              <a:rPr lang="sl-SI" dirty="0"/>
              <a:t>&lt;6,1 mmol/l sladkorja</a:t>
            </a:r>
          </a:p>
          <a:p>
            <a:r>
              <a:rPr lang="sl-SI" dirty="0"/>
              <a:t>60 </a:t>
            </a:r>
            <a:r>
              <a:rPr lang="sl-SI" dirty="0" err="1"/>
              <a:t>bpm</a:t>
            </a:r>
            <a:r>
              <a:rPr lang="sl-SI" dirty="0"/>
              <a:t> bradi-, 100bpm tahikardija</a:t>
            </a:r>
          </a:p>
          <a:p>
            <a:r>
              <a:rPr lang="sl-SI" dirty="0"/>
              <a:t>…</a:t>
            </a:r>
          </a:p>
          <a:p>
            <a:endParaRPr lang="sl-SI"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1799" y="841472"/>
            <a:ext cx="2139622" cy="2050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Skupina 25"/>
          <p:cNvGrpSpPr/>
          <p:nvPr/>
        </p:nvGrpSpPr>
        <p:grpSpPr>
          <a:xfrm>
            <a:off x="1907704" y="3538988"/>
            <a:ext cx="145028" cy="1224136"/>
            <a:chOff x="2194724" y="1074590"/>
            <a:chExt cx="145028" cy="1224136"/>
          </a:xfrm>
          <a:solidFill>
            <a:schemeClr val="tx1"/>
          </a:solidFill>
        </p:grpSpPr>
        <p:sp>
          <p:nvSpPr>
            <p:cNvPr id="8" name="Elipsa 7"/>
            <p:cNvSpPr/>
            <p:nvPr/>
          </p:nvSpPr>
          <p:spPr>
            <a:xfrm>
              <a:off x="2194724" y="1616224"/>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10" name="Raven povezovalnik 9"/>
            <p:cNvCxnSpPr/>
            <p:nvPr/>
          </p:nvCxnSpPr>
          <p:spPr>
            <a:xfrm>
              <a:off x="2267744" y="1074590"/>
              <a:ext cx="0" cy="1224136"/>
            </a:xfrm>
            <a:prstGeom prst="line">
              <a:avLst/>
            </a:prstGeom>
            <a:grpFill/>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a:xfrm>
              <a:off x="2195736" y="107459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a:xfrm>
              <a:off x="2195736" y="2298726"/>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Skupina 24"/>
          <p:cNvGrpSpPr/>
          <p:nvPr/>
        </p:nvGrpSpPr>
        <p:grpSpPr>
          <a:xfrm>
            <a:off x="2190157" y="3982954"/>
            <a:ext cx="145117" cy="336204"/>
            <a:chOff x="3656226" y="594370"/>
            <a:chExt cx="145117" cy="336204"/>
          </a:xfrm>
          <a:solidFill>
            <a:schemeClr val="tx1"/>
          </a:solidFill>
        </p:grpSpPr>
        <p:sp>
          <p:nvSpPr>
            <p:cNvPr id="16" name="Elipsa 15"/>
            <p:cNvSpPr/>
            <p:nvPr/>
          </p:nvSpPr>
          <p:spPr>
            <a:xfrm>
              <a:off x="3656226" y="697456"/>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18" name="Raven povezovalnik 17"/>
            <p:cNvCxnSpPr/>
            <p:nvPr/>
          </p:nvCxnSpPr>
          <p:spPr>
            <a:xfrm>
              <a:off x="3657327" y="59437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a:xfrm>
              <a:off x="3656226" y="930574"/>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aven povezovalnik 22"/>
            <p:cNvCxnSpPr/>
            <p:nvPr/>
          </p:nvCxnSpPr>
          <p:spPr>
            <a:xfrm>
              <a:off x="3728234" y="594370"/>
              <a:ext cx="0" cy="33620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Skupina 28"/>
          <p:cNvGrpSpPr/>
          <p:nvPr/>
        </p:nvGrpSpPr>
        <p:grpSpPr>
          <a:xfrm>
            <a:off x="2771800" y="1254639"/>
            <a:ext cx="145028" cy="1224136"/>
            <a:chOff x="2194724" y="1074590"/>
            <a:chExt cx="145028" cy="1224136"/>
          </a:xfrm>
          <a:solidFill>
            <a:schemeClr val="tx1"/>
          </a:solidFill>
        </p:grpSpPr>
        <p:sp>
          <p:nvSpPr>
            <p:cNvPr id="30" name="Elipsa 29"/>
            <p:cNvSpPr/>
            <p:nvPr/>
          </p:nvSpPr>
          <p:spPr>
            <a:xfrm>
              <a:off x="2194724" y="1616224"/>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31" name="Raven povezovalnik 30"/>
            <p:cNvCxnSpPr/>
            <p:nvPr/>
          </p:nvCxnSpPr>
          <p:spPr>
            <a:xfrm>
              <a:off x="2267744" y="1074590"/>
              <a:ext cx="0" cy="1224136"/>
            </a:xfrm>
            <a:prstGeom prst="line">
              <a:avLst/>
            </a:prstGeom>
            <a:grpFill/>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Raven povezovalnik 31"/>
            <p:cNvCxnSpPr/>
            <p:nvPr/>
          </p:nvCxnSpPr>
          <p:spPr>
            <a:xfrm>
              <a:off x="2195736" y="107459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Raven povezovalnik 32"/>
            <p:cNvCxnSpPr/>
            <p:nvPr/>
          </p:nvCxnSpPr>
          <p:spPr>
            <a:xfrm>
              <a:off x="2195736" y="2298726"/>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Skupina 33"/>
          <p:cNvGrpSpPr/>
          <p:nvPr/>
        </p:nvGrpSpPr>
        <p:grpSpPr>
          <a:xfrm>
            <a:off x="3624660" y="3102014"/>
            <a:ext cx="145028" cy="1224136"/>
            <a:chOff x="2194724" y="1074590"/>
            <a:chExt cx="145028" cy="1224136"/>
          </a:xfrm>
          <a:solidFill>
            <a:schemeClr val="tx1"/>
          </a:solidFill>
        </p:grpSpPr>
        <p:sp>
          <p:nvSpPr>
            <p:cNvPr id="35" name="Elipsa 34"/>
            <p:cNvSpPr/>
            <p:nvPr/>
          </p:nvSpPr>
          <p:spPr>
            <a:xfrm>
              <a:off x="2194724" y="1616224"/>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36" name="Raven povezovalnik 35"/>
            <p:cNvCxnSpPr/>
            <p:nvPr/>
          </p:nvCxnSpPr>
          <p:spPr>
            <a:xfrm>
              <a:off x="2267744" y="1074590"/>
              <a:ext cx="0" cy="1224136"/>
            </a:xfrm>
            <a:prstGeom prst="line">
              <a:avLst/>
            </a:prstGeom>
            <a:grpFill/>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Raven povezovalnik 36"/>
            <p:cNvCxnSpPr/>
            <p:nvPr/>
          </p:nvCxnSpPr>
          <p:spPr>
            <a:xfrm>
              <a:off x="2195736" y="107459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aven povezovalnik 37"/>
            <p:cNvCxnSpPr/>
            <p:nvPr/>
          </p:nvCxnSpPr>
          <p:spPr>
            <a:xfrm>
              <a:off x="2195736" y="2298726"/>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Skupina 38"/>
          <p:cNvGrpSpPr/>
          <p:nvPr/>
        </p:nvGrpSpPr>
        <p:grpSpPr>
          <a:xfrm>
            <a:off x="4932033" y="2400138"/>
            <a:ext cx="145028" cy="1224136"/>
            <a:chOff x="2194724" y="1074590"/>
            <a:chExt cx="145028" cy="1224136"/>
          </a:xfrm>
          <a:solidFill>
            <a:schemeClr val="tx1"/>
          </a:solidFill>
        </p:grpSpPr>
        <p:sp>
          <p:nvSpPr>
            <p:cNvPr id="40" name="Elipsa 39"/>
            <p:cNvSpPr/>
            <p:nvPr/>
          </p:nvSpPr>
          <p:spPr>
            <a:xfrm>
              <a:off x="2194724" y="1616224"/>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41" name="Raven povezovalnik 40"/>
            <p:cNvCxnSpPr/>
            <p:nvPr/>
          </p:nvCxnSpPr>
          <p:spPr>
            <a:xfrm>
              <a:off x="2267744" y="1074590"/>
              <a:ext cx="0" cy="1224136"/>
            </a:xfrm>
            <a:prstGeom prst="line">
              <a:avLst/>
            </a:prstGeom>
            <a:grpFill/>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Raven povezovalnik 41"/>
            <p:cNvCxnSpPr/>
            <p:nvPr/>
          </p:nvCxnSpPr>
          <p:spPr>
            <a:xfrm>
              <a:off x="2195736" y="107459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aven povezovalnik 42"/>
            <p:cNvCxnSpPr/>
            <p:nvPr/>
          </p:nvCxnSpPr>
          <p:spPr>
            <a:xfrm>
              <a:off x="2195736" y="2298726"/>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Skupina 43"/>
          <p:cNvGrpSpPr/>
          <p:nvPr/>
        </p:nvGrpSpPr>
        <p:grpSpPr>
          <a:xfrm>
            <a:off x="3080353" y="1698605"/>
            <a:ext cx="145117" cy="336204"/>
            <a:chOff x="3656226" y="594370"/>
            <a:chExt cx="145117" cy="336204"/>
          </a:xfrm>
          <a:solidFill>
            <a:schemeClr val="tx1"/>
          </a:solidFill>
        </p:grpSpPr>
        <p:sp>
          <p:nvSpPr>
            <p:cNvPr id="45" name="Elipsa 44"/>
            <p:cNvSpPr/>
            <p:nvPr/>
          </p:nvSpPr>
          <p:spPr>
            <a:xfrm>
              <a:off x="3656226" y="697456"/>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46" name="Raven povezovalnik 45"/>
            <p:cNvCxnSpPr/>
            <p:nvPr/>
          </p:nvCxnSpPr>
          <p:spPr>
            <a:xfrm>
              <a:off x="3657327" y="59437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ven povezovalnik 46"/>
            <p:cNvCxnSpPr/>
            <p:nvPr/>
          </p:nvCxnSpPr>
          <p:spPr>
            <a:xfrm>
              <a:off x="3656226" y="930574"/>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Raven povezovalnik 47"/>
            <p:cNvCxnSpPr/>
            <p:nvPr/>
          </p:nvCxnSpPr>
          <p:spPr>
            <a:xfrm>
              <a:off x="3728234" y="594370"/>
              <a:ext cx="0" cy="33620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Skupina 48"/>
          <p:cNvGrpSpPr/>
          <p:nvPr/>
        </p:nvGrpSpPr>
        <p:grpSpPr>
          <a:xfrm>
            <a:off x="3888382" y="3538988"/>
            <a:ext cx="145117" cy="336204"/>
            <a:chOff x="3656226" y="594370"/>
            <a:chExt cx="145117" cy="336204"/>
          </a:xfrm>
          <a:solidFill>
            <a:schemeClr val="tx1"/>
          </a:solidFill>
        </p:grpSpPr>
        <p:sp>
          <p:nvSpPr>
            <p:cNvPr id="50" name="Elipsa 49"/>
            <p:cNvSpPr/>
            <p:nvPr/>
          </p:nvSpPr>
          <p:spPr>
            <a:xfrm>
              <a:off x="3656226" y="697456"/>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51" name="Raven povezovalnik 50"/>
            <p:cNvCxnSpPr/>
            <p:nvPr/>
          </p:nvCxnSpPr>
          <p:spPr>
            <a:xfrm>
              <a:off x="3657327" y="59437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Raven povezovalnik 51"/>
            <p:cNvCxnSpPr/>
            <p:nvPr/>
          </p:nvCxnSpPr>
          <p:spPr>
            <a:xfrm>
              <a:off x="3656226" y="930574"/>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Raven povezovalnik 52"/>
            <p:cNvCxnSpPr/>
            <p:nvPr/>
          </p:nvCxnSpPr>
          <p:spPr>
            <a:xfrm>
              <a:off x="3728234" y="594370"/>
              <a:ext cx="0" cy="33620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Skupina 53"/>
          <p:cNvGrpSpPr/>
          <p:nvPr/>
        </p:nvGrpSpPr>
        <p:grpSpPr>
          <a:xfrm>
            <a:off x="5220072" y="2832400"/>
            <a:ext cx="145117" cy="336204"/>
            <a:chOff x="3656226" y="594370"/>
            <a:chExt cx="145117" cy="336204"/>
          </a:xfrm>
          <a:solidFill>
            <a:schemeClr val="tx1"/>
          </a:solidFill>
        </p:grpSpPr>
        <p:sp>
          <p:nvSpPr>
            <p:cNvPr id="55" name="Elipsa 54"/>
            <p:cNvSpPr/>
            <p:nvPr/>
          </p:nvSpPr>
          <p:spPr>
            <a:xfrm>
              <a:off x="3656226" y="697456"/>
              <a:ext cx="144016" cy="144016"/>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56" name="Raven povezovalnik 55"/>
            <p:cNvCxnSpPr/>
            <p:nvPr/>
          </p:nvCxnSpPr>
          <p:spPr>
            <a:xfrm>
              <a:off x="3657327" y="594370"/>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Raven povezovalnik 56"/>
            <p:cNvCxnSpPr/>
            <p:nvPr/>
          </p:nvCxnSpPr>
          <p:spPr>
            <a:xfrm>
              <a:off x="3656226" y="930574"/>
              <a:ext cx="144016"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Raven povezovalnik 57"/>
            <p:cNvCxnSpPr/>
            <p:nvPr/>
          </p:nvCxnSpPr>
          <p:spPr>
            <a:xfrm>
              <a:off x="3728234" y="594370"/>
              <a:ext cx="0" cy="33620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Elipsa 59"/>
          <p:cNvSpPr/>
          <p:nvPr/>
        </p:nvSpPr>
        <p:spPr>
          <a:xfrm>
            <a:off x="1907704" y="4077072"/>
            <a:ext cx="144016" cy="144016"/>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mc:AlternateContent xmlns:mc="http://schemas.openxmlformats.org/markup-compatibility/2006" xmlns:p14="http://schemas.microsoft.com/office/powerpoint/2010/main">
        <mc:Choice Requires="p14">
          <p:contentPart p14:bwMode="auto" r:id="rId3">
            <p14:nvContentPartPr>
              <p14:cNvPr id="2" name="Rokopis 1"/>
              <p14:cNvContentPartPr/>
              <p14:nvPr/>
            </p14:nvContentPartPr>
            <p14:xfrm>
              <a:off x="1073160" y="3156120"/>
              <a:ext cx="5321520" cy="88920"/>
            </p14:xfrm>
          </p:contentPart>
        </mc:Choice>
        <mc:Fallback xmlns="">
          <p:pic>
            <p:nvPicPr>
              <p:cNvPr id="2" name="Rokopis 1"/>
              <p:cNvPicPr/>
              <p:nvPr/>
            </p:nvPicPr>
            <p:blipFill>
              <a:blip r:embed="rId4"/>
              <a:stretch>
                <a:fillRect/>
              </a:stretch>
            </p:blipFill>
            <p:spPr>
              <a:xfrm>
                <a:off x="1057320" y="3092400"/>
                <a:ext cx="535320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okopis 3"/>
              <p14:cNvContentPartPr/>
              <p14:nvPr/>
            </p14:nvContentPartPr>
            <p14:xfrm>
              <a:off x="6026040" y="3073320"/>
              <a:ext cx="2267280" cy="2565720"/>
            </p14:xfrm>
          </p:contentPart>
        </mc:Choice>
        <mc:Fallback xmlns="">
          <p:pic>
            <p:nvPicPr>
              <p:cNvPr id="4" name="Rokopis 3"/>
              <p:cNvPicPr/>
              <p:nvPr/>
            </p:nvPicPr>
            <p:blipFill>
              <a:blip r:embed="rId6"/>
              <a:stretch>
                <a:fillRect/>
              </a:stretch>
            </p:blipFill>
            <p:spPr>
              <a:xfrm>
                <a:off x="6010200" y="3009960"/>
                <a:ext cx="2298960" cy="2692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Rokopis 4"/>
              <p14:cNvContentPartPr/>
              <p14:nvPr/>
            </p14:nvContentPartPr>
            <p14:xfrm>
              <a:off x="6553080" y="3295800"/>
              <a:ext cx="1505520" cy="140040"/>
            </p14:xfrm>
          </p:contentPart>
        </mc:Choice>
        <mc:Fallback xmlns="">
          <p:pic>
            <p:nvPicPr>
              <p:cNvPr id="5" name="Rokopis 4"/>
              <p:cNvPicPr/>
              <p:nvPr/>
            </p:nvPicPr>
            <p:blipFill>
              <a:blip r:embed="rId8"/>
              <a:stretch>
                <a:fillRect/>
              </a:stretch>
            </p:blipFill>
            <p:spPr>
              <a:xfrm>
                <a:off x="6537240" y="3232080"/>
                <a:ext cx="15372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Rokopis 8"/>
              <p14:cNvContentPartPr/>
              <p14:nvPr/>
            </p14:nvContentPartPr>
            <p14:xfrm>
              <a:off x="6699240" y="635040"/>
              <a:ext cx="2248200" cy="2203920"/>
            </p14:xfrm>
          </p:contentPart>
        </mc:Choice>
        <mc:Fallback xmlns="">
          <p:pic>
            <p:nvPicPr>
              <p:cNvPr id="9" name="Rokopis 8"/>
              <p:cNvPicPr/>
              <p:nvPr/>
            </p:nvPicPr>
            <p:blipFill>
              <a:blip r:embed="rId10"/>
              <a:stretch>
                <a:fillRect/>
              </a:stretch>
            </p:blipFill>
            <p:spPr>
              <a:xfrm>
                <a:off x="6683400" y="571320"/>
                <a:ext cx="2279880" cy="2331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Rokopis 10"/>
              <p14:cNvContentPartPr/>
              <p14:nvPr/>
            </p14:nvContentPartPr>
            <p14:xfrm>
              <a:off x="6591240" y="3956040"/>
              <a:ext cx="400320" cy="32040"/>
            </p14:xfrm>
          </p:contentPart>
        </mc:Choice>
        <mc:Fallback xmlns="">
          <p:pic>
            <p:nvPicPr>
              <p:cNvPr id="11" name="Rokopis 10"/>
              <p:cNvPicPr/>
              <p:nvPr/>
            </p:nvPicPr>
            <p:blipFill>
              <a:blip r:embed="rId12"/>
              <a:stretch>
                <a:fillRect/>
              </a:stretch>
            </p:blipFill>
            <p:spPr>
              <a:xfrm>
                <a:off x="6575400" y="3892680"/>
                <a:ext cx="4323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Rokopis 13"/>
              <p14:cNvContentPartPr/>
              <p14:nvPr/>
            </p14:nvContentPartPr>
            <p14:xfrm>
              <a:off x="6521400" y="4013280"/>
              <a:ext cx="432360" cy="44640"/>
            </p14:xfrm>
          </p:contentPart>
        </mc:Choice>
        <mc:Fallback xmlns="">
          <p:pic>
            <p:nvPicPr>
              <p:cNvPr id="14" name="Rokopis 13"/>
              <p:cNvPicPr/>
              <p:nvPr/>
            </p:nvPicPr>
            <p:blipFill>
              <a:blip r:embed="rId14"/>
              <a:stretch>
                <a:fillRect/>
              </a:stretch>
            </p:blipFill>
            <p:spPr>
              <a:xfrm>
                <a:off x="6505560" y="3949560"/>
                <a:ext cx="4640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Rokopis 14"/>
              <p14:cNvContentPartPr/>
              <p14:nvPr/>
            </p14:nvContentPartPr>
            <p14:xfrm>
              <a:off x="6445080" y="3905280"/>
              <a:ext cx="597600" cy="171720"/>
            </p14:xfrm>
          </p:contentPart>
        </mc:Choice>
        <mc:Fallback xmlns="">
          <p:pic>
            <p:nvPicPr>
              <p:cNvPr id="15" name="Rokopis 14"/>
              <p:cNvPicPr/>
              <p:nvPr/>
            </p:nvPicPr>
            <p:blipFill>
              <a:blip r:embed="rId16"/>
              <a:stretch>
                <a:fillRect/>
              </a:stretch>
            </p:blipFill>
            <p:spPr>
              <a:xfrm>
                <a:off x="6429240" y="3841920"/>
                <a:ext cx="6292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Rokopis 16"/>
              <p14:cNvContentPartPr/>
              <p14:nvPr/>
            </p14:nvContentPartPr>
            <p14:xfrm>
              <a:off x="6940440" y="3924360"/>
              <a:ext cx="127440" cy="19440"/>
            </p14:xfrm>
          </p:contentPart>
        </mc:Choice>
        <mc:Fallback xmlns="">
          <p:pic>
            <p:nvPicPr>
              <p:cNvPr id="17" name="Rokopis 16"/>
              <p:cNvPicPr/>
              <p:nvPr/>
            </p:nvPicPr>
            <p:blipFill>
              <a:blip r:embed="rId18"/>
              <a:stretch>
                <a:fillRect/>
              </a:stretch>
            </p:blipFill>
            <p:spPr>
              <a:xfrm>
                <a:off x="6924600" y="3860640"/>
                <a:ext cx="15912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Rokopis 19"/>
              <p14:cNvContentPartPr/>
              <p14:nvPr/>
            </p14:nvContentPartPr>
            <p14:xfrm>
              <a:off x="6680160" y="3975120"/>
              <a:ext cx="286200" cy="12960"/>
            </p14:xfrm>
          </p:contentPart>
        </mc:Choice>
        <mc:Fallback xmlns="">
          <p:pic>
            <p:nvPicPr>
              <p:cNvPr id="20" name="Rokopis 19"/>
              <p:cNvPicPr/>
              <p:nvPr/>
            </p:nvPicPr>
            <p:blipFill>
              <a:blip r:embed="rId20"/>
              <a:stretch>
                <a:fillRect/>
              </a:stretch>
            </p:blipFill>
            <p:spPr>
              <a:xfrm>
                <a:off x="6664320" y="3911760"/>
                <a:ext cx="31788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Rokopis 20"/>
              <p14:cNvContentPartPr/>
              <p14:nvPr/>
            </p14:nvContentPartPr>
            <p14:xfrm>
              <a:off x="7042320" y="4559400"/>
              <a:ext cx="349560" cy="171720"/>
            </p14:xfrm>
          </p:contentPart>
        </mc:Choice>
        <mc:Fallback xmlns="">
          <p:pic>
            <p:nvPicPr>
              <p:cNvPr id="21" name="Rokopis 20"/>
              <p:cNvPicPr/>
              <p:nvPr/>
            </p:nvPicPr>
            <p:blipFill>
              <a:blip r:embed="rId22"/>
              <a:stretch>
                <a:fillRect/>
              </a:stretch>
            </p:blipFill>
            <p:spPr>
              <a:xfrm>
                <a:off x="7026120" y="4495680"/>
                <a:ext cx="3816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Rokopis 21"/>
              <p14:cNvContentPartPr/>
              <p14:nvPr/>
            </p14:nvContentPartPr>
            <p14:xfrm>
              <a:off x="3467160" y="3174840"/>
              <a:ext cx="1562400" cy="102240"/>
            </p14:xfrm>
          </p:contentPart>
        </mc:Choice>
        <mc:Fallback xmlns="">
          <p:pic>
            <p:nvPicPr>
              <p:cNvPr id="22" name="Rokopis 21"/>
              <p:cNvPicPr/>
              <p:nvPr/>
            </p:nvPicPr>
            <p:blipFill>
              <a:blip r:embed="rId24"/>
              <a:stretch>
                <a:fillRect/>
              </a:stretch>
            </p:blipFill>
            <p:spPr>
              <a:xfrm>
                <a:off x="3451320" y="3111480"/>
                <a:ext cx="15940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Rokopis 23"/>
              <p14:cNvContentPartPr/>
              <p14:nvPr/>
            </p14:nvContentPartPr>
            <p14:xfrm>
              <a:off x="1009800" y="3079800"/>
              <a:ext cx="5302440" cy="165240"/>
            </p14:xfrm>
          </p:contentPart>
        </mc:Choice>
        <mc:Fallback xmlns="">
          <p:pic>
            <p:nvPicPr>
              <p:cNvPr id="24" name="Rokopis 23"/>
              <p:cNvPicPr/>
              <p:nvPr/>
            </p:nvPicPr>
            <p:blipFill>
              <a:blip r:embed="rId26"/>
              <a:stretch>
                <a:fillRect/>
              </a:stretch>
            </p:blipFill>
            <p:spPr>
              <a:xfrm>
                <a:off x="993600" y="3016080"/>
                <a:ext cx="533448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9" name="Rokopis 58"/>
              <p14:cNvContentPartPr/>
              <p14:nvPr/>
            </p14:nvContentPartPr>
            <p14:xfrm>
              <a:off x="1841400" y="1631880"/>
              <a:ext cx="3835800" cy="3150000"/>
            </p14:xfrm>
          </p:contentPart>
        </mc:Choice>
        <mc:Fallback xmlns="">
          <p:pic>
            <p:nvPicPr>
              <p:cNvPr id="59" name="Rokopis 58"/>
              <p:cNvPicPr/>
              <p:nvPr/>
            </p:nvPicPr>
            <p:blipFill>
              <a:blip r:embed="rId28"/>
              <a:stretch>
                <a:fillRect/>
              </a:stretch>
            </p:blipFill>
            <p:spPr>
              <a:xfrm>
                <a:off x="1832040" y="1622520"/>
                <a:ext cx="3854520" cy="3168720"/>
              </a:xfrm>
              <a:prstGeom prst="rect">
                <a:avLst/>
              </a:prstGeom>
            </p:spPr>
          </p:pic>
        </mc:Fallback>
      </mc:AlternateContent>
    </p:spTree>
    <p:extLst>
      <p:ext uri="{BB962C8B-B14F-4D97-AF65-F5344CB8AC3E}">
        <p14:creationId xmlns:p14="http://schemas.microsoft.com/office/powerpoint/2010/main" val="121638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6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07704" y="1700808"/>
            <a:ext cx="4752528" cy="2300074"/>
          </a:xfrm>
          <a:prstGeom prst="rect">
            <a:avLst/>
          </a:prstGeom>
          <a:noFill/>
        </p:spPr>
      </p:pic>
      <p:sp>
        <p:nvSpPr>
          <p:cNvPr id="7" name="Pravokotnik 6"/>
          <p:cNvSpPr/>
          <p:nvPr/>
        </p:nvSpPr>
        <p:spPr>
          <a:xfrm>
            <a:off x="1727684" y="2787298"/>
            <a:ext cx="5112568" cy="2034947"/>
          </a:xfrm>
          <a:prstGeom prst="rect">
            <a:avLst/>
          </a:prstGeom>
          <a:solidFill>
            <a:srgbClr val="77933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ravokotnik 7"/>
          <p:cNvSpPr/>
          <p:nvPr/>
        </p:nvSpPr>
        <p:spPr>
          <a:xfrm>
            <a:off x="1725585" y="731322"/>
            <a:ext cx="5112568" cy="203494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8"/>
          <p:cNvCxnSpPr/>
          <p:nvPr/>
        </p:nvCxnSpPr>
        <p:spPr>
          <a:xfrm>
            <a:off x="1383318" y="2780928"/>
            <a:ext cx="62534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 name="Rokopis 2"/>
              <p14:cNvContentPartPr/>
              <p14:nvPr/>
            </p14:nvContentPartPr>
            <p14:xfrm>
              <a:off x="1936800" y="1949400"/>
              <a:ext cx="4324680" cy="978480"/>
            </p14:xfrm>
          </p:contentPart>
        </mc:Choice>
        <mc:Fallback xmlns="">
          <p:pic>
            <p:nvPicPr>
              <p:cNvPr id="3" name="Rokopis 2"/>
              <p:cNvPicPr/>
              <p:nvPr/>
            </p:nvPicPr>
            <p:blipFill>
              <a:blip r:embed="rId5"/>
              <a:stretch>
                <a:fillRect/>
              </a:stretch>
            </p:blipFill>
            <p:spPr>
              <a:xfrm>
                <a:off x="1927440" y="1940040"/>
                <a:ext cx="4343400" cy="997200"/>
              </a:xfrm>
              <a:prstGeom prst="rect">
                <a:avLst/>
              </a:prstGeom>
            </p:spPr>
          </p:pic>
        </mc:Fallback>
      </mc:AlternateContent>
    </p:spTree>
    <p:extLst>
      <p:ext uri="{BB962C8B-B14F-4D97-AF65-F5344CB8AC3E}">
        <p14:creationId xmlns:p14="http://schemas.microsoft.com/office/powerpoint/2010/main" val="39060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79512" y="44624"/>
            <a:ext cx="2232248" cy="800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5" name="Pravokotnik 34"/>
          <p:cNvSpPr/>
          <p:nvPr/>
        </p:nvSpPr>
        <p:spPr>
          <a:xfrm>
            <a:off x="6300192" y="0"/>
            <a:ext cx="288032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91560" y="1456574"/>
            <a:ext cx="1921545" cy="14408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24" name="Skupina 2"/>
          <p:cNvGrpSpPr>
            <a:grpSpLocks/>
          </p:cNvGrpSpPr>
          <p:nvPr/>
        </p:nvGrpSpPr>
        <p:grpSpPr bwMode="auto">
          <a:xfrm>
            <a:off x="332165" y="1823748"/>
            <a:ext cx="1081732" cy="1409750"/>
            <a:chOff x="-1393920" y="690282"/>
            <a:chExt cx="2545467" cy="3532094"/>
          </a:xfrm>
        </p:grpSpPr>
        <p:pic>
          <p:nvPicPr>
            <p:cNvPr id="28" name="Picture 2" descr="http://1.bp.blogspot.com/_1iGMnJCW7Ec/S_YKsl3eF2I/AAAAAAABQ9s/W8VTE4tA3_E/s1600/The-Five-Sense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24" t="-2576" r="-613" b="-3066"/>
            <a:stretch/>
          </p:blipFill>
          <p:spPr bwMode="auto">
            <a:xfrm>
              <a:off x="-1393920" y="690282"/>
              <a:ext cx="2545467" cy="353209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Pravokotnik 1"/>
            <p:cNvSpPr/>
            <p:nvPr/>
          </p:nvSpPr>
          <p:spPr>
            <a:xfrm>
              <a:off x="106355" y="3246490"/>
              <a:ext cx="865159" cy="86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sp>
        <p:nvSpPr>
          <p:cNvPr id="5125" name="Text Box 3"/>
          <p:cNvSpPr txBox="1">
            <a:spLocks noChangeArrowheads="1"/>
          </p:cNvSpPr>
          <p:nvPr/>
        </p:nvSpPr>
        <p:spPr bwMode="auto">
          <a:xfrm>
            <a:off x="393584" y="479598"/>
            <a:ext cx="85328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600" b="1" dirty="0">
                <a:solidFill>
                  <a:srgbClr val="FF9933"/>
                </a:solidFill>
                <a:latin typeface="Cambria" pitchFamily="18" charset="0"/>
              </a:rPr>
              <a:t>Vzajemno delovanje med človekom, merilnim sistemom in univerzalnim okoljem</a:t>
            </a:r>
            <a:endParaRPr lang="en-AU" altLang="sl-SI" sz="1600" b="1" dirty="0">
              <a:solidFill>
                <a:srgbClr val="FF9933"/>
              </a:solidFill>
              <a:latin typeface="Cambria" pitchFamily="18" charset="0"/>
            </a:endParaRPr>
          </a:p>
        </p:txBody>
      </p:sp>
      <p:sp>
        <p:nvSpPr>
          <p:cNvPr id="15376" name="Rectangle 16"/>
          <p:cNvSpPr>
            <a:spLocks noChangeArrowheads="1"/>
          </p:cNvSpPr>
          <p:nvPr/>
        </p:nvSpPr>
        <p:spPr bwMode="auto">
          <a:xfrm>
            <a:off x="896349" y="2770437"/>
            <a:ext cx="1440161" cy="1656184"/>
          </a:xfrm>
          <a:prstGeom prst="rect">
            <a:avLst/>
          </a:prstGeom>
          <a:solidFill>
            <a:srgbClr val="FFC0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sl-SI" sz="3600"/>
          </a:p>
        </p:txBody>
      </p:sp>
      <p:sp>
        <p:nvSpPr>
          <p:cNvPr id="5129" name="PoljeZBesedilom 15789"/>
          <p:cNvSpPr txBox="1">
            <a:spLocks noChangeArrowheads="1"/>
          </p:cNvSpPr>
          <p:nvPr/>
        </p:nvSpPr>
        <p:spPr bwMode="auto">
          <a:xfrm>
            <a:off x="896714" y="2906473"/>
            <a:ext cx="1439863"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a:latin typeface="Cambria" pitchFamily="18" charset="0"/>
              </a:rPr>
              <a:t>ČLOVEŠKE LASTNOSTI</a:t>
            </a:r>
          </a:p>
          <a:p>
            <a:pPr algn="ctr" eaLnBrk="1" hangingPunct="1">
              <a:spcBef>
                <a:spcPct val="0"/>
              </a:spcBef>
              <a:buFontTx/>
              <a:buNone/>
            </a:pPr>
            <a:r>
              <a:rPr lang="sl-SI" altLang="sl-SI" sz="1100" dirty="0">
                <a:latin typeface="Cambria" pitchFamily="18" charset="0"/>
              </a:rPr>
              <a:t>Občutenje</a:t>
            </a:r>
          </a:p>
          <a:p>
            <a:pPr algn="ctr" eaLnBrk="1" hangingPunct="1">
              <a:spcBef>
                <a:spcPct val="0"/>
              </a:spcBef>
              <a:buFontTx/>
              <a:buNone/>
            </a:pPr>
            <a:r>
              <a:rPr lang="sl-SI" altLang="sl-SI" sz="1100" dirty="0">
                <a:latin typeface="Cambria" pitchFamily="18" charset="0"/>
              </a:rPr>
              <a:t>Opazovanje</a:t>
            </a:r>
          </a:p>
          <a:p>
            <a:pPr algn="ctr" eaLnBrk="1" hangingPunct="1">
              <a:spcBef>
                <a:spcPct val="0"/>
              </a:spcBef>
              <a:buFontTx/>
              <a:buNone/>
            </a:pPr>
            <a:r>
              <a:rPr lang="sl-SI" altLang="sl-SI" sz="1100" dirty="0">
                <a:latin typeface="Cambria" pitchFamily="18" charset="0"/>
              </a:rPr>
              <a:t>Merjenje</a:t>
            </a:r>
          </a:p>
          <a:p>
            <a:pPr algn="ctr" eaLnBrk="1" hangingPunct="1">
              <a:spcBef>
                <a:spcPct val="0"/>
              </a:spcBef>
              <a:buFontTx/>
              <a:buNone/>
            </a:pPr>
            <a:r>
              <a:rPr lang="sl-SI" altLang="sl-SI" sz="1100" dirty="0">
                <a:latin typeface="Cambria" pitchFamily="18" charset="0"/>
              </a:rPr>
              <a:t>Zaznavanje</a:t>
            </a:r>
          </a:p>
          <a:p>
            <a:pPr algn="ctr" eaLnBrk="1" hangingPunct="1">
              <a:spcBef>
                <a:spcPct val="0"/>
              </a:spcBef>
              <a:buFontTx/>
              <a:buNone/>
            </a:pPr>
            <a:r>
              <a:rPr lang="sl-SI" altLang="sl-SI" sz="1100" dirty="0">
                <a:latin typeface="Cambria" pitchFamily="18" charset="0"/>
              </a:rPr>
              <a:t>Ustvarjanje</a:t>
            </a:r>
          </a:p>
        </p:txBody>
      </p:sp>
      <p:sp>
        <p:nvSpPr>
          <p:cNvPr id="497" name="Rectangle 16"/>
          <p:cNvSpPr>
            <a:spLocks noChangeArrowheads="1"/>
          </p:cNvSpPr>
          <p:nvPr/>
        </p:nvSpPr>
        <p:spPr bwMode="auto">
          <a:xfrm>
            <a:off x="6824435" y="2743000"/>
            <a:ext cx="1830143" cy="1656184"/>
          </a:xfrm>
          <a:prstGeom prst="rect">
            <a:avLst/>
          </a:prstGeom>
          <a:solidFill>
            <a:schemeClr val="accent3">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sl-SI" sz="3600"/>
          </a:p>
        </p:txBody>
      </p:sp>
      <p:sp>
        <p:nvSpPr>
          <p:cNvPr id="5133" name="PoljeZBesedilom 497"/>
          <p:cNvSpPr txBox="1">
            <a:spLocks noChangeArrowheads="1"/>
          </p:cNvSpPr>
          <p:nvPr/>
        </p:nvSpPr>
        <p:spPr bwMode="auto">
          <a:xfrm>
            <a:off x="6871076" y="3061910"/>
            <a:ext cx="1804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a:solidFill>
                  <a:schemeClr val="bg1"/>
                </a:solidFill>
                <a:latin typeface="Cambria" pitchFamily="18" charset="0"/>
              </a:rPr>
              <a:t>UNIVERZALNO OKOLJE</a:t>
            </a:r>
          </a:p>
          <a:p>
            <a:pPr algn="ctr" eaLnBrk="1" hangingPunct="1">
              <a:spcBef>
                <a:spcPct val="0"/>
              </a:spcBef>
              <a:buFontTx/>
              <a:buNone/>
            </a:pPr>
            <a:r>
              <a:rPr lang="sl-SI" altLang="sl-SI" sz="1200" dirty="0">
                <a:latin typeface="Cambria" pitchFamily="18" charset="0"/>
              </a:rPr>
              <a:t>Viri</a:t>
            </a:r>
          </a:p>
          <a:p>
            <a:pPr algn="ctr" eaLnBrk="1" hangingPunct="1">
              <a:spcBef>
                <a:spcPct val="0"/>
              </a:spcBef>
              <a:buFontTx/>
              <a:buNone/>
            </a:pPr>
            <a:r>
              <a:rPr lang="sl-SI" altLang="sl-SI" sz="1200" dirty="0">
                <a:latin typeface="Cambria" pitchFamily="18" charset="0"/>
              </a:rPr>
              <a:t>Informacije</a:t>
            </a:r>
          </a:p>
          <a:p>
            <a:pPr algn="ctr" eaLnBrk="1" hangingPunct="1">
              <a:spcBef>
                <a:spcPct val="0"/>
              </a:spcBef>
              <a:buFontTx/>
              <a:buNone/>
            </a:pPr>
            <a:r>
              <a:rPr lang="sl-SI" altLang="sl-SI" sz="1200" dirty="0">
                <a:latin typeface="Cambria" pitchFamily="18" charset="0"/>
              </a:rPr>
              <a:t>Motnje </a:t>
            </a:r>
          </a:p>
        </p:txBody>
      </p:sp>
      <p:cxnSp>
        <p:nvCxnSpPr>
          <p:cNvPr id="15792" name="Raven puščični povezovalnik 15791"/>
          <p:cNvCxnSpPr/>
          <p:nvPr/>
        </p:nvCxnSpPr>
        <p:spPr>
          <a:xfrm>
            <a:off x="2392139" y="3041410"/>
            <a:ext cx="1077913" cy="0"/>
          </a:xfrm>
          <a:prstGeom prst="straightConnector1">
            <a:avLst/>
          </a:prstGeom>
          <a:ln w="571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2" name="Raven puščični povezovalnik 501"/>
          <p:cNvCxnSpPr/>
          <p:nvPr/>
        </p:nvCxnSpPr>
        <p:spPr>
          <a:xfrm>
            <a:off x="2393727" y="4136785"/>
            <a:ext cx="1077912" cy="0"/>
          </a:xfrm>
          <a:prstGeom prst="straightConnector1">
            <a:avLst/>
          </a:prstGeom>
          <a:ln w="57150">
            <a:solidFill>
              <a:schemeClr val="tx1">
                <a:lumMod val="65000"/>
                <a:lumOff val="3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3" name="Raven puščični povezovalnik 502"/>
          <p:cNvCxnSpPr/>
          <p:nvPr/>
        </p:nvCxnSpPr>
        <p:spPr>
          <a:xfrm>
            <a:off x="5498877" y="3041410"/>
            <a:ext cx="1312862" cy="0"/>
          </a:xfrm>
          <a:prstGeom prst="straightConnector1">
            <a:avLst/>
          </a:prstGeom>
          <a:ln w="571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4" name="Raven puščični povezovalnik 503"/>
          <p:cNvCxnSpPr/>
          <p:nvPr/>
        </p:nvCxnSpPr>
        <p:spPr>
          <a:xfrm>
            <a:off x="5440139" y="4136785"/>
            <a:ext cx="1384300" cy="0"/>
          </a:xfrm>
          <a:prstGeom prst="straightConnector1">
            <a:avLst/>
          </a:prstGeom>
          <a:ln w="57150">
            <a:solidFill>
              <a:schemeClr val="tx1">
                <a:lumMod val="65000"/>
                <a:lumOff val="3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794" name="PoljeZBesedilom 15793"/>
          <p:cNvSpPr txBox="1"/>
          <p:nvPr/>
        </p:nvSpPr>
        <p:spPr>
          <a:xfrm>
            <a:off x="2339752" y="3144598"/>
            <a:ext cx="1131887" cy="576262"/>
          </a:xfrm>
          <a:prstGeom prst="rect">
            <a:avLst/>
          </a:prstGeom>
          <a:noFill/>
        </p:spPr>
        <p:txBody>
          <a:bodyPr>
            <a:spAutoFit/>
          </a:bodyPr>
          <a:lstStyle/>
          <a:p>
            <a:pPr>
              <a:defRPr/>
            </a:pPr>
            <a:r>
              <a:rPr lang="sl-SI" sz="1050" dirty="0"/>
              <a:t>Predstavitev</a:t>
            </a:r>
          </a:p>
          <a:p>
            <a:pPr>
              <a:defRPr/>
            </a:pPr>
            <a:r>
              <a:rPr lang="sl-SI" sz="1050" dirty="0"/>
              <a:t>Tipkovnica</a:t>
            </a:r>
          </a:p>
          <a:p>
            <a:pPr>
              <a:defRPr/>
            </a:pPr>
            <a:r>
              <a:rPr lang="sl-SI" sz="1050" dirty="0"/>
              <a:t>Miška </a:t>
            </a:r>
          </a:p>
        </p:txBody>
      </p:sp>
      <p:sp>
        <p:nvSpPr>
          <p:cNvPr id="506" name="PoljeZBesedilom 505"/>
          <p:cNvSpPr txBox="1"/>
          <p:nvPr/>
        </p:nvSpPr>
        <p:spPr>
          <a:xfrm>
            <a:off x="2409602" y="4254260"/>
            <a:ext cx="1131887" cy="577850"/>
          </a:xfrm>
          <a:prstGeom prst="rect">
            <a:avLst/>
          </a:prstGeom>
          <a:noFill/>
        </p:spPr>
        <p:txBody>
          <a:bodyPr>
            <a:spAutoFit/>
          </a:bodyPr>
          <a:lstStyle/>
          <a:p>
            <a:pPr>
              <a:defRPr/>
            </a:pPr>
            <a:r>
              <a:rPr lang="sl-SI" sz="1050" dirty="0"/>
              <a:t>Prikazovanje</a:t>
            </a:r>
          </a:p>
          <a:p>
            <a:pPr>
              <a:defRPr/>
            </a:pPr>
            <a:r>
              <a:rPr lang="sl-SI" sz="1050" dirty="0"/>
              <a:t>Vpisovanje</a:t>
            </a:r>
          </a:p>
          <a:p>
            <a:pPr>
              <a:defRPr/>
            </a:pPr>
            <a:r>
              <a:rPr lang="sl-SI" sz="1050" dirty="0"/>
              <a:t>Shranjevanje </a:t>
            </a:r>
          </a:p>
        </p:txBody>
      </p:sp>
      <p:sp>
        <p:nvSpPr>
          <p:cNvPr id="507" name="PoljeZBesedilom 506"/>
          <p:cNvSpPr txBox="1"/>
          <p:nvPr/>
        </p:nvSpPr>
        <p:spPr>
          <a:xfrm>
            <a:off x="5484589" y="3233498"/>
            <a:ext cx="1327150" cy="415925"/>
          </a:xfrm>
          <a:prstGeom prst="rect">
            <a:avLst/>
          </a:prstGeom>
          <a:noFill/>
        </p:spPr>
        <p:txBody>
          <a:bodyPr>
            <a:spAutoFit/>
          </a:bodyPr>
          <a:lstStyle/>
          <a:p>
            <a:pPr>
              <a:defRPr/>
            </a:pPr>
            <a:r>
              <a:rPr lang="sl-SI" sz="1050" dirty="0"/>
              <a:t>Merjenje podatkov</a:t>
            </a:r>
          </a:p>
          <a:p>
            <a:pPr>
              <a:defRPr/>
            </a:pPr>
            <a:r>
              <a:rPr lang="sl-SI" sz="1050" dirty="0"/>
              <a:t>Kodiranje kanalov</a:t>
            </a:r>
          </a:p>
        </p:txBody>
      </p:sp>
      <p:sp>
        <p:nvSpPr>
          <p:cNvPr id="508" name="PoljeZBesedilom 507"/>
          <p:cNvSpPr txBox="1"/>
          <p:nvPr/>
        </p:nvSpPr>
        <p:spPr>
          <a:xfrm>
            <a:off x="5405214" y="4230448"/>
            <a:ext cx="1831975" cy="738187"/>
          </a:xfrm>
          <a:prstGeom prst="rect">
            <a:avLst/>
          </a:prstGeom>
          <a:noFill/>
        </p:spPr>
        <p:txBody>
          <a:bodyPr>
            <a:spAutoFit/>
          </a:bodyPr>
          <a:lstStyle/>
          <a:p>
            <a:pPr>
              <a:defRPr/>
            </a:pPr>
            <a:r>
              <a:rPr lang="sl-SI" sz="1050" dirty="0"/>
              <a:t>Identifikacija vzorcev</a:t>
            </a:r>
          </a:p>
          <a:p>
            <a:pPr>
              <a:defRPr/>
            </a:pPr>
            <a:r>
              <a:rPr lang="sl-SI" sz="1050" dirty="0"/>
              <a:t>Procesiranje signalov</a:t>
            </a:r>
          </a:p>
          <a:p>
            <a:pPr>
              <a:defRPr/>
            </a:pPr>
            <a:r>
              <a:rPr lang="sl-SI" sz="1050" dirty="0"/>
              <a:t>Zajemanje podatkov</a:t>
            </a:r>
          </a:p>
          <a:p>
            <a:pPr>
              <a:defRPr/>
            </a:pPr>
            <a:r>
              <a:rPr lang="sl-SI" sz="1050" dirty="0"/>
              <a:t>Zaznavanje </a:t>
            </a:r>
          </a:p>
        </p:txBody>
      </p:sp>
      <p:cxnSp>
        <p:nvCxnSpPr>
          <p:cNvPr id="15796" name="Raven povezovalnik 15795"/>
          <p:cNvCxnSpPr/>
          <p:nvPr/>
        </p:nvCxnSpPr>
        <p:spPr>
          <a:xfrm>
            <a:off x="1592039" y="4543185"/>
            <a:ext cx="0" cy="14001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1" name="Raven povezovalnik 510"/>
          <p:cNvCxnSpPr/>
          <p:nvPr/>
        </p:nvCxnSpPr>
        <p:spPr>
          <a:xfrm>
            <a:off x="4484464" y="4543185"/>
            <a:ext cx="0" cy="127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2" name="Raven povezovalnik 511"/>
          <p:cNvCxnSpPr/>
          <p:nvPr/>
        </p:nvCxnSpPr>
        <p:spPr>
          <a:xfrm>
            <a:off x="7489602" y="4543185"/>
            <a:ext cx="12700" cy="14001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98" name="Raven puščični povezovalnik 15797"/>
          <p:cNvCxnSpPr/>
          <p:nvPr/>
        </p:nvCxnSpPr>
        <p:spPr>
          <a:xfrm>
            <a:off x="1592039" y="5740160"/>
            <a:ext cx="2884488" cy="317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46" name="PoljeZBesedilom 514"/>
          <p:cNvSpPr txBox="1">
            <a:spLocks noChangeArrowheads="1"/>
          </p:cNvSpPr>
          <p:nvPr/>
        </p:nvSpPr>
        <p:spPr bwMode="auto">
          <a:xfrm>
            <a:off x="2023839" y="5278198"/>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Cambria" pitchFamily="18" charset="0"/>
              </a:rPr>
              <a:t>VMESNIK</a:t>
            </a:r>
            <a:br>
              <a:rPr lang="sl-SI" altLang="sl-SI" sz="1200" b="1">
                <a:latin typeface="Cambria" pitchFamily="18" charset="0"/>
              </a:rPr>
            </a:br>
            <a:r>
              <a:rPr lang="sl-SI" altLang="sl-SI" sz="1200" b="1">
                <a:latin typeface="Cambria" pitchFamily="18" charset="0"/>
              </a:rPr>
              <a:t>ČLOVEK/STROJ</a:t>
            </a:r>
          </a:p>
        </p:txBody>
      </p:sp>
      <p:cxnSp>
        <p:nvCxnSpPr>
          <p:cNvPr id="517" name="Raven puščični povezovalnik 516"/>
          <p:cNvCxnSpPr/>
          <p:nvPr/>
        </p:nvCxnSpPr>
        <p:spPr>
          <a:xfrm>
            <a:off x="4484464" y="5740160"/>
            <a:ext cx="3005138"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48" name="PoljeZBesedilom 517"/>
          <p:cNvSpPr txBox="1">
            <a:spLocks noChangeArrowheads="1"/>
          </p:cNvSpPr>
          <p:nvPr/>
        </p:nvSpPr>
        <p:spPr bwMode="auto">
          <a:xfrm>
            <a:off x="4689252" y="5278198"/>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Cambria" pitchFamily="18" charset="0"/>
              </a:rPr>
              <a:t>VMESNIK </a:t>
            </a:r>
          </a:p>
          <a:p>
            <a:pPr algn="ctr" eaLnBrk="1" hangingPunct="1">
              <a:spcBef>
                <a:spcPct val="0"/>
              </a:spcBef>
              <a:buFontTx/>
              <a:buNone/>
            </a:pPr>
            <a:r>
              <a:rPr lang="sl-SI" altLang="sl-SI" sz="1200" b="1">
                <a:latin typeface="Cambria" pitchFamily="18" charset="0"/>
              </a:rPr>
              <a:t>STROJ/UNIVERZALNO OKOLJE</a:t>
            </a:r>
          </a:p>
        </p:txBody>
      </p:sp>
      <p:cxnSp>
        <p:nvCxnSpPr>
          <p:cNvPr id="520" name="Raven puščični povezovalnik 519"/>
          <p:cNvCxnSpPr/>
          <p:nvPr/>
        </p:nvCxnSpPr>
        <p:spPr>
          <a:xfrm flipV="1">
            <a:off x="1592039" y="5929073"/>
            <a:ext cx="5897563"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50" name="PoljeZBesedilom 520"/>
          <p:cNvSpPr txBox="1">
            <a:spLocks noChangeArrowheads="1"/>
          </p:cNvSpPr>
          <p:nvPr/>
        </p:nvSpPr>
        <p:spPr bwMode="auto">
          <a:xfrm>
            <a:off x="1807939" y="5929073"/>
            <a:ext cx="5545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Cambria" pitchFamily="18" charset="0"/>
              </a:rPr>
              <a:t>VMESNIK</a:t>
            </a:r>
            <a:br>
              <a:rPr lang="sl-SI" altLang="sl-SI" sz="1200" b="1">
                <a:latin typeface="Cambria" pitchFamily="18" charset="0"/>
              </a:rPr>
            </a:br>
            <a:r>
              <a:rPr lang="sl-SI" altLang="sl-SI" sz="1200" b="1">
                <a:latin typeface="Cambria" pitchFamily="18" charset="0"/>
              </a:rPr>
              <a:t>ČLOVEŠKO ZAZNAVANJE/UNIVERZALNO OKOLJE</a:t>
            </a:r>
          </a:p>
        </p:txBody>
      </p:sp>
      <p:pic>
        <p:nvPicPr>
          <p:cNvPr id="165890" name="Picture 2" descr="D:\gregorjevi dokumenti\My Pictures\lmk slike\DSC_7246.JPG"/>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3644497" y="1529834"/>
            <a:ext cx="1500436" cy="12172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5" name="Rectangle 16"/>
          <p:cNvSpPr>
            <a:spLocks noChangeArrowheads="1"/>
          </p:cNvSpPr>
          <p:nvPr/>
        </p:nvSpPr>
        <p:spPr bwMode="auto">
          <a:xfrm>
            <a:off x="3470447" y="2743000"/>
            <a:ext cx="1967505" cy="1656184"/>
          </a:xfrm>
          <a:prstGeom prst="rect">
            <a:avLst/>
          </a:prstGeom>
          <a:solidFill>
            <a:schemeClr val="accent2">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sl-SI" sz="3600"/>
          </a:p>
        </p:txBody>
      </p:sp>
      <p:sp>
        <p:nvSpPr>
          <p:cNvPr id="5155" name="PoljeZBesedilom 495"/>
          <p:cNvSpPr txBox="1">
            <a:spLocks noChangeArrowheads="1"/>
          </p:cNvSpPr>
          <p:nvPr/>
        </p:nvSpPr>
        <p:spPr bwMode="auto">
          <a:xfrm>
            <a:off x="3516089" y="2879485"/>
            <a:ext cx="1873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a:latin typeface="Cambria" pitchFamily="18" charset="0"/>
              </a:rPr>
              <a:t>INFORMACIJSKI KANAL</a:t>
            </a:r>
          </a:p>
          <a:p>
            <a:pPr algn="ctr" eaLnBrk="1" hangingPunct="1">
              <a:spcBef>
                <a:spcPct val="0"/>
              </a:spcBef>
              <a:buFontTx/>
              <a:buNone/>
            </a:pPr>
            <a:endParaRPr lang="sl-SI" altLang="sl-SI" sz="1400" b="1" dirty="0">
              <a:latin typeface="Cambria" pitchFamily="18" charset="0"/>
            </a:endParaRPr>
          </a:p>
          <a:p>
            <a:pPr algn="ctr" eaLnBrk="1" hangingPunct="1">
              <a:spcBef>
                <a:spcPct val="0"/>
              </a:spcBef>
              <a:buFontTx/>
              <a:buNone/>
            </a:pPr>
            <a:r>
              <a:rPr lang="sl-SI" altLang="sl-SI" sz="1200" dirty="0">
                <a:latin typeface="Cambria" pitchFamily="18" charset="0"/>
              </a:rPr>
              <a:t>Merilni sistem/stroj</a:t>
            </a:r>
          </a:p>
        </p:txBody>
      </p:sp>
      <p:pic>
        <p:nvPicPr>
          <p:cNvPr id="5156" name="Slika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22327" y="1318573"/>
            <a:ext cx="567755" cy="18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2"/>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6281" y="1505527"/>
            <a:ext cx="397417" cy="26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8" name="Slika 7"/>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776344" y="1250938"/>
            <a:ext cx="460845" cy="18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556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1196752"/>
            <a:ext cx="8229600" cy="1143000"/>
          </a:xfrm>
        </p:spPr>
        <p:txBody>
          <a:bodyPr>
            <a:noAutofit/>
          </a:bodyPr>
          <a:lstStyle/>
          <a:p>
            <a:r>
              <a:rPr lang="sl-SI" sz="2800" b="1" dirty="0">
                <a:solidFill>
                  <a:schemeClr val="accent6">
                    <a:lumMod val="75000"/>
                  </a:schemeClr>
                </a:solidFill>
              </a:rPr>
              <a:t>Sledljivost medicinskih naprav z merilno funkcijo</a:t>
            </a:r>
          </a:p>
        </p:txBody>
      </p:sp>
      <p:graphicFrame>
        <p:nvGraphicFramePr>
          <p:cNvPr id="3" name="Tabela 2"/>
          <p:cNvGraphicFramePr>
            <a:graphicFrameLocks noGrp="1"/>
          </p:cNvGraphicFramePr>
          <p:nvPr/>
        </p:nvGraphicFramePr>
        <p:xfrm>
          <a:off x="837928" y="2708920"/>
          <a:ext cx="7632847" cy="3053080"/>
        </p:xfrm>
        <a:graphic>
          <a:graphicData uri="http://schemas.openxmlformats.org/drawingml/2006/table">
            <a:tbl>
              <a:tblPr firstRow="1" bandRow="1">
                <a:tableStyleId>{93296810-A885-4BE3-A3E7-6D5BEEA58F35}</a:tableStyleId>
              </a:tblPr>
              <a:tblGrid>
                <a:gridCol w="2232247">
                  <a:extLst>
                    <a:ext uri="{9D8B030D-6E8A-4147-A177-3AD203B41FA5}">
                      <a16:colId xmlns:a16="http://schemas.microsoft.com/office/drawing/2014/main" val="4002766539"/>
                    </a:ext>
                  </a:extLst>
                </a:gridCol>
                <a:gridCol w="1872209">
                  <a:extLst>
                    <a:ext uri="{9D8B030D-6E8A-4147-A177-3AD203B41FA5}">
                      <a16:colId xmlns:a16="http://schemas.microsoft.com/office/drawing/2014/main" val="3285584672"/>
                    </a:ext>
                  </a:extLst>
                </a:gridCol>
                <a:gridCol w="1800199">
                  <a:extLst>
                    <a:ext uri="{9D8B030D-6E8A-4147-A177-3AD203B41FA5}">
                      <a16:colId xmlns:a16="http://schemas.microsoft.com/office/drawing/2014/main" val="3286160669"/>
                    </a:ext>
                  </a:extLst>
                </a:gridCol>
                <a:gridCol w="1728192">
                  <a:extLst>
                    <a:ext uri="{9D8B030D-6E8A-4147-A177-3AD203B41FA5}">
                      <a16:colId xmlns:a16="http://schemas.microsoft.com/office/drawing/2014/main" val="1996626124"/>
                    </a:ext>
                  </a:extLst>
                </a:gridCol>
              </a:tblGrid>
              <a:tr h="370840">
                <a:tc rowSpan="2">
                  <a:txBody>
                    <a:bodyPr/>
                    <a:lstStyle/>
                    <a:p>
                      <a:pPr algn="ctr"/>
                      <a:r>
                        <a:rPr lang="sl-SI" sz="2400" dirty="0">
                          <a:solidFill>
                            <a:schemeClr val="tx1"/>
                          </a:solidFill>
                        </a:rPr>
                        <a:t>SLEDLJIVOST V </a:t>
                      </a:r>
                    </a:p>
                    <a:p>
                      <a:pPr algn="ctr"/>
                      <a:r>
                        <a:rPr lang="sl-SI" sz="2400" dirty="0">
                          <a:solidFill>
                            <a:schemeClr val="tx1"/>
                          </a:solidFill>
                        </a:rPr>
                        <a:t>FIZIKI</a:t>
                      </a:r>
                      <a:r>
                        <a:rPr lang="sl-SI" sz="2400" baseline="0" dirty="0">
                          <a:solidFill>
                            <a:schemeClr val="tx1"/>
                          </a:solidFill>
                        </a:rPr>
                        <a:t>, KEMIJI</a:t>
                      </a:r>
                      <a:endParaRPr lang="sl-SI" sz="2400" dirty="0">
                        <a:solidFill>
                          <a:schemeClr val="tx1"/>
                        </a:solidFill>
                      </a:endParaRPr>
                    </a:p>
                  </a:txBody>
                  <a:tcPr>
                    <a:lnR w="12700" cap="flat" cmpd="sng" algn="ctr">
                      <a:solidFill>
                        <a:schemeClr val="tx1"/>
                      </a:solidFill>
                      <a:prstDash val="solid"/>
                      <a:round/>
                      <a:headEnd type="none" w="med" len="med"/>
                      <a:tailEnd type="none" w="med" len="med"/>
                    </a:lnR>
                  </a:tcPr>
                </a:tc>
                <a:tc gridSpan="3">
                  <a:txBody>
                    <a:bodyPr/>
                    <a:lstStyle/>
                    <a:p>
                      <a:pPr algn="ctr"/>
                      <a:r>
                        <a:rPr lang="sl-SI" sz="2400" dirty="0">
                          <a:solidFill>
                            <a:schemeClr val="tx1"/>
                          </a:solidFill>
                        </a:rPr>
                        <a:t>SLEDLJIVOST V MEDICINI</a:t>
                      </a: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sl-SI" dirty="0"/>
                    </a:p>
                  </a:txBody>
                  <a:tcPr/>
                </a:tc>
                <a:tc hMerge="1">
                  <a:txBody>
                    <a:bodyPr/>
                    <a:lstStyle/>
                    <a:p>
                      <a:endParaRPr lang="sl-SI" dirty="0"/>
                    </a:p>
                  </a:txBody>
                  <a:tcPr/>
                </a:tc>
                <a:extLst>
                  <a:ext uri="{0D108BD9-81ED-4DB2-BD59-A6C34878D82A}">
                    <a16:rowId xmlns:a16="http://schemas.microsoft.com/office/drawing/2014/main" val="4044836306"/>
                  </a:ext>
                </a:extLst>
              </a:tr>
              <a:tr h="370840">
                <a:tc vMerge="1">
                  <a:txBody>
                    <a:bodyPr/>
                    <a:lstStyle/>
                    <a:p>
                      <a:endParaRPr lang="sl-SI" dirty="0"/>
                    </a:p>
                  </a:txBody>
                  <a:tcPr/>
                </a:tc>
                <a:tc>
                  <a:txBody>
                    <a:bodyPr/>
                    <a:lstStyle/>
                    <a:p>
                      <a:pPr algn="ctr"/>
                      <a:r>
                        <a:rPr lang="sl-SI" dirty="0"/>
                        <a:t>Tip I</a:t>
                      </a:r>
                      <a:endParaRPr lang="sl-SI"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75000"/>
                      </a:schemeClr>
                    </a:solidFill>
                  </a:tcPr>
                </a:tc>
                <a:tc>
                  <a:txBody>
                    <a:bodyPr/>
                    <a:lstStyle/>
                    <a:p>
                      <a:pPr algn="ctr"/>
                      <a:r>
                        <a:rPr lang="sl-SI" dirty="0"/>
                        <a:t>Tip II</a:t>
                      </a:r>
                      <a:endParaRPr lang="sl-SI" dirty="0">
                        <a:solidFill>
                          <a:schemeClr val="bg1"/>
                        </a:solidFill>
                      </a:endParaRPr>
                    </a:p>
                  </a:txBody>
                  <a:tcPr>
                    <a:lnL w="12700" cmpd="sng">
                      <a:noFill/>
                    </a:lnL>
                    <a:lnT w="38100" cmpd="sng">
                      <a:noFill/>
                    </a:lnT>
                    <a:solidFill>
                      <a:schemeClr val="accent6">
                        <a:lumMod val="75000"/>
                      </a:schemeClr>
                    </a:solidFill>
                  </a:tcPr>
                </a:tc>
                <a:tc>
                  <a:txBody>
                    <a:bodyPr/>
                    <a:lstStyle/>
                    <a:p>
                      <a:pPr algn="ctr"/>
                      <a:r>
                        <a:rPr lang="sl-SI" dirty="0"/>
                        <a:t>Tip III</a:t>
                      </a:r>
                      <a:endParaRPr lang="sl-SI" dirty="0">
                        <a:solidFill>
                          <a:schemeClr val="bg1"/>
                        </a:solidFill>
                      </a:endParaRPr>
                    </a:p>
                  </a:txBody>
                  <a:tcPr>
                    <a:lnT w="38100" cmpd="sng">
                      <a:noFill/>
                    </a:lnT>
                    <a:solidFill>
                      <a:schemeClr val="accent6">
                        <a:lumMod val="75000"/>
                      </a:schemeClr>
                    </a:solidFill>
                  </a:tcPr>
                </a:tc>
                <a:extLst>
                  <a:ext uri="{0D108BD9-81ED-4DB2-BD59-A6C34878D82A}">
                    <a16:rowId xmlns:a16="http://schemas.microsoft.com/office/drawing/2014/main" val="107680405"/>
                  </a:ext>
                </a:extLst>
              </a:tr>
              <a:tr h="370840">
                <a:tc>
                  <a:txBody>
                    <a:bodyPr/>
                    <a:lstStyle/>
                    <a:p>
                      <a:pPr algn="ctr"/>
                      <a:r>
                        <a:rPr lang="sl-SI" sz="1600" dirty="0"/>
                        <a:t>Primarni etalon</a:t>
                      </a:r>
                    </a:p>
                  </a:txBody>
                  <a:tcPr>
                    <a:lnR w="12700" cap="flat" cmpd="sng" algn="ctr">
                      <a:solidFill>
                        <a:schemeClr val="tx1"/>
                      </a:solidFill>
                      <a:prstDash val="solid"/>
                      <a:round/>
                      <a:headEnd type="none" w="med" len="med"/>
                      <a:tailEnd type="none" w="med" len="med"/>
                    </a:lnR>
                  </a:tcPr>
                </a:tc>
                <a:tc>
                  <a:txBody>
                    <a:bodyPr/>
                    <a:lstStyle/>
                    <a:p>
                      <a:pPr algn="ctr"/>
                      <a:r>
                        <a:rPr lang="sl-SI" sz="1600" dirty="0"/>
                        <a:t>Primarni etalon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sl-SI" sz="1600" dirty="0"/>
                        <a:t>Baza fizioloških testnih signalov</a:t>
                      </a:r>
                    </a:p>
                  </a:txBody>
                  <a:tcPr>
                    <a:lnL w="12700" cmpd="sng">
                      <a:noFill/>
                    </a:lnL>
                  </a:tcPr>
                </a:tc>
                <a:tc>
                  <a:txBody>
                    <a:bodyPr/>
                    <a:lstStyle/>
                    <a:p>
                      <a:pPr algn="ctr"/>
                      <a:r>
                        <a:rPr lang="sl-SI" sz="1600" dirty="0"/>
                        <a:t>Ena, klinično </a:t>
                      </a:r>
                      <a:r>
                        <a:rPr lang="sl-SI" sz="1600" dirty="0" err="1"/>
                        <a:t>validirana</a:t>
                      </a:r>
                      <a:r>
                        <a:rPr lang="sl-SI" sz="1600" dirty="0"/>
                        <a:t> naprava</a:t>
                      </a:r>
                    </a:p>
                  </a:txBody>
                  <a:tcPr/>
                </a:tc>
                <a:extLst>
                  <a:ext uri="{0D108BD9-81ED-4DB2-BD59-A6C34878D82A}">
                    <a16:rowId xmlns:a16="http://schemas.microsoft.com/office/drawing/2014/main" val="1957604688"/>
                  </a:ext>
                </a:extLst>
              </a:tr>
              <a:tr h="301848">
                <a:tc>
                  <a:txBody>
                    <a:bodyPr/>
                    <a:lstStyle/>
                    <a:p>
                      <a:pPr algn="ctr"/>
                      <a:r>
                        <a:rPr lang="sl-SI" sz="1600" dirty="0"/>
                        <a:t>Referenčni</a:t>
                      </a:r>
                      <a:r>
                        <a:rPr lang="sl-SI" sz="1600" baseline="0" dirty="0"/>
                        <a:t> etalon</a:t>
                      </a:r>
                      <a:endParaRPr lang="sl-SI" sz="1600" dirty="0"/>
                    </a:p>
                  </a:txBody>
                  <a:tcPr>
                    <a:lnR w="12700" cap="flat" cmpd="sng" algn="ctr">
                      <a:solidFill>
                        <a:schemeClr val="tx1"/>
                      </a:solidFill>
                      <a:prstDash val="solid"/>
                      <a:round/>
                      <a:headEnd type="none" w="med" len="med"/>
                      <a:tailEnd type="none" w="med" len="med"/>
                    </a:lnR>
                  </a:tcPr>
                </a:tc>
                <a:tc>
                  <a:txBody>
                    <a:bodyPr/>
                    <a:lstStyle/>
                    <a:p>
                      <a:pPr algn="ctr"/>
                      <a:r>
                        <a:rPr lang="sl-SI" sz="1600" dirty="0"/>
                        <a:t>Referenčni</a:t>
                      </a:r>
                      <a:r>
                        <a:rPr lang="sl-SI" sz="1600" baseline="0" dirty="0"/>
                        <a:t> etalon</a:t>
                      </a:r>
                      <a:endParaRPr lang="sl-SI"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ctr"/>
                      <a:r>
                        <a:rPr lang="sl-SI" sz="1600" dirty="0"/>
                        <a:t>Testna naprava (sledljiva</a:t>
                      </a:r>
                      <a:r>
                        <a:rPr lang="sl-SI" sz="1600" baseline="0" dirty="0"/>
                        <a:t> na primarne etalone)</a:t>
                      </a:r>
                      <a:endParaRPr lang="sl-SI" sz="1600" dirty="0"/>
                    </a:p>
                  </a:txBody>
                  <a:tcPr>
                    <a:lnL w="12700" cmpd="sng">
                      <a:noFill/>
                    </a:ln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600" dirty="0" err="1"/>
                        <a:t>Prenosniški</a:t>
                      </a:r>
                      <a:r>
                        <a:rPr lang="sl-SI" sz="1600" dirty="0"/>
                        <a:t> etalon (sledljiv</a:t>
                      </a:r>
                      <a:r>
                        <a:rPr lang="sl-SI" sz="1600" baseline="0" dirty="0"/>
                        <a:t> na primarne etalone)</a:t>
                      </a:r>
                      <a:endParaRPr lang="sl-SI" sz="1600" dirty="0"/>
                    </a:p>
                    <a:p>
                      <a:pPr algn="ctr"/>
                      <a:endParaRPr lang="sl-SI" sz="1600" dirty="0"/>
                    </a:p>
                  </a:txBody>
                  <a:tcPr/>
                </a:tc>
                <a:extLst>
                  <a:ext uri="{0D108BD9-81ED-4DB2-BD59-A6C34878D82A}">
                    <a16:rowId xmlns:a16="http://schemas.microsoft.com/office/drawing/2014/main" val="4131892532"/>
                  </a:ext>
                </a:extLst>
              </a:tr>
              <a:tr h="370840">
                <a:tc>
                  <a:txBody>
                    <a:bodyPr/>
                    <a:lstStyle/>
                    <a:p>
                      <a:pPr algn="ctr"/>
                      <a:r>
                        <a:rPr lang="sl-SI" sz="1600" dirty="0"/>
                        <a:t>Delovni etalon</a:t>
                      </a:r>
                    </a:p>
                  </a:txBody>
                  <a:tcPr>
                    <a:lnR w="12700" cap="flat" cmpd="sng" algn="ctr">
                      <a:solidFill>
                        <a:schemeClr val="tx1"/>
                      </a:solidFill>
                      <a:prstDash val="solid"/>
                      <a:round/>
                      <a:headEnd type="none" w="med" len="med"/>
                      <a:tailEnd type="none" w="med" len="med"/>
                    </a:lnR>
                  </a:tcPr>
                </a:tc>
                <a:tc>
                  <a:txBody>
                    <a:bodyPr/>
                    <a:lstStyle/>
                    <a:p>
                      <a:pPr algn="ctr"/>
                      <a:r>
                        <a:rPr lang="sl-SI" sz="1600" dirty="0"/>
                        <a:t>Delovni etalon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sl-SI" dirty="0"/>
                    </a:p>
                  </a:txBody>
                  <a:tcPr/>
                </a:tc>
                <a:tc vMerge="1">
                  <a:txBody>
                    <a:bodyPr/>
                    <a:lstStyle/>
                    <a:p>
                      <a:pPr algn="ctr"/>
                      <a:endParaRPr lang="sl-SI" dirty="0"/>
                    </a:p>
                  </a:txBody>
                  <a:tcPr/>
                </a:tc>
                <a:extLst>
                  <a:ext uri="{0D108BD9-81ED-4DB2-BD59-A6C34878D82A}">
                    <a16:rowId xmlns:a16="http://schemas.microsoft.com/office/drawing/2014/main" val="2904497218"/>
                  </a:ext>
                </a:extLst>
              </a:tr>
              <a:tr h="370840">
                <a:tc>
                  <a:txBody>
                    <a:bodyPr/>
                    <a:lstStyle/>
                    <a:p>
                      <a:pPr algn="ctr"/>
                      <a:r>
                        <a:rPr lang="sl-SI" sz="1600" dirty="0"/>
                        <a:t>Merilna naprava</a:t>
                      </a:r>
                    </a:p>
                  </a:txBody>
                  <a:tcPr>
                    <a:lnR w="12700" cap="flat" cmpd="sng" algn="ctr">
                      <a:solidFill>
                        <a:schemeClr val="tx1"/>
                      </a:solidFill>
                      <a:prstDash val="solid"/>
                      <a:round/>
                      <a:headEnd type="none" w="med" len="med"/>
                      <a:tailEnd type="none" w="med" len="med"/>
                    </a:lnR>
                  </a:tcPr>
                </a:tc>
                <a:tc>
                  <a:txBody>
                    <a:bodyPr/>
                    <a:lstStyle/>
                    <a:p>
                      <a:pPr algn="ctr"/>
                      <a:r>
                        <a:rPr lang="sl-SI" sz="1600" dirty="0"/>
                        <a:t>Merilna naprava</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600" dirty="0"/>
                        <a:t>Merilna naprava</a:t>
                      </a:r>
                    </a:p>
                    <a:p>
                      <a:pPr algn="ctr"/>
                      <a:endParaRPr lang="sl-SI" sz="1600" dirty="0"/>
                    </a:p>
                  </a:txBody>
                  <a:tcPr>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600" dirty="0"/>
                        <a:t>Merilna naprava</a:t>
                      </a:r>
                    </a:p>
                    <a:p>
                      <a:pPr algn="ctr"/>
                      <a:endParaRPr lang="sl-SI" sz="1600" dirty="0"/>
                    </a:p>
                  </a:txBody>
                  <a:tcPr/>
                </a:tc>
                <a:extLst>
                  <a:ext uri="{0D108BD9-81ED-4DB2-BD59-A6C34878D82A}">
                    <a16:rowId xmlns:a16="http://schemas.microsoft.com/office/drawing/2014/main" val="531610337"/>
                  </a:ext>
                </a:extLst>
              </a:tr>
            </a:tbl>
          </a:graphicData>
        </a:graphic>
      </p:graphicFrame>
    </p:spTree>
    <p:extLst>
      <p:ext uri="{BB962C8B-B14F-4D97-AF65-F5344CB8AC3E}">
        <p14:creationId xmlns:p14="http://schemas.microsoft.com/office/powerpoint/2010/main" val="1267877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3568" y="1484784"/>
            <a:ext cx="3744416" cy="1143000"/>
          </a:xfrm>
        </p:spPr>
        <p:txBody>
          <a:bodyPr>
            <a:normAutofit fontScale="90000"/>
          </a:bodyPr>
          <a:lstStyle/>
          <a:p>
            <a:pPr algn="l"/>
            <a:r>
              <a:rPr lang="sl-SI" b="1" dirty="0">
                <a:solidFill>
                  <a:schemeClr val="accent6">
                    <a:lumMod val="75000"/>
                  </a:schemeClr>
                </a:solidFill>
              </a:rPr>
              <a:t>Sledljivost Tipa I (klasična)</a:t>
            </a:r>
          </a:p>
        </p:txBody>
      </p:sp>
      <p:graphicFrame>
        <p:nvGraphicFramePr>
          <p:cNvPr id="4" name="Tabela 3"/>
          <p:cNvGraphicFramePr>
            <a:graphicFrameLocks noGrp="1"/>
          </p:cNvGraphicFramePr>
          <p:nvPr/>
        </p:nvGraphicFramePr>
        <p:xfrm>
          <a:off x="1187624" y="3068960"/>
          <a:ext cx="2232248" cy="3312368"/>
        </p:xfrm>
        <a:graphic>
          <a:graphicData uri="http://schemas.openxmlformats.org/drawingml/2006/table">
            <a:tbl>
              <a:tblPr firstRow="1" bandRow="1">
                <a:tableStyleId>{93296810-A885-4BE3-A3E7-6D5BEEA58F35}</a:tableStyleId>
              </a:tblPr>
              <a:tblGrid>
                <a:gridCol w="2232248">
                  <a:extLst>
                    <a:ext uri="{9D8B030D-6E8A-4147-A177-3AD203B41FA5}">
                      <a16:colId xmlns:a16="http://schemas.microsoft.com/office/drawing/2014/main" val="1881190377"/>
                    </a:ext>
                  </a:extLst>
                </a:gridCol>
              </a:tblGrid>
              <a:tr h="675427">
                <a:tc>
                  <a:txBody>
                    <a:bodyPr/>
                    <a:lstStyle/>
                    <a:p>
                      <a:pPr algn="ctr"/>
                      <a:r>
                        <a:rPr lang="sl-SI" dirty="0"/>
                        <a:t>Tip I</a:t>
                      </a:r>
                      <a:endParaRPr lang="sl-SI"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419250423"/>
                  </a:ext>
                </a:extLst>
              </a:tr>
              <a:tr h="675427">
                <a:tc>
                  <a:txBody>
                    <a:bodyPr/>
                    <a:lstStyle/>
                    <a:p>
                      <a:pPr algn="ctr"/>
                      <a:r>
                        <a:rPr lang="sl-SI" sz="1600" dirty="0"/>
                        <a:t>Primarni etalon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1590946"/>
                  </a:ext>
                </a:extLst>
              </a:tr>
              <a:tr h="610660">
                <a:tc>
                  <a:txBody>
                    <a:bodyPr/>
                    <a:lstStyle/>
                    <a:p>
                      <a:pPr algn="ctr"/>
                      <a:r>
                        <a:rPr lang="sl-SI" sz="1600" dirty="0"/>
                        <a:t>Referenčni</a:t>
                      </a:r>
                      <a:r>
                        <a:rPr lang="sl-SI" sz="1600" baseline="0" dirty="0"/>
                        <a:t> etalon</a:t>
                      </a:r>
                      <a:endParaRPr lang="sl-SI"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7015391"/>
                  </a:ext>
                </a:extLst>
              </a:tr>
              <a:tr h="675427">
                <a:tc>
                  <a:txBody>
                    <a:bodyPr/>
                    <a:lstStyle/>
                    <a:p>
                      <a:pPr algn="ctr"/>
                      <a:r>
                        <a:rPr lang="sl-SI" sz="1600" dirty="0"/>
                        <a:t>Delovni etalon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7768597"/>
                  </a:ext>
                </a:extLst>
              </a:tr>
              <a:tr h="675427">
                <a:tc>
                  <a:txBody>
                    <a:bodyPr/>
                    <a:lstStyle/>
                    <a:p>
                      <a:pPr algn="ctr"/>
                      <a:r>
                        <a:rPr lang="sl-SI" sz="1600" dirty="0"/>
                        <a:t>Merilna naprava</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7537221"/>
                  </a:ext>
                </a:extLst>
              </a:tr>
            </a:tbl>
          </a:graphicData>
        </a:graphic>
      </p:graphicFrame>
      <p:pic>
        <p:nvPicPr>
          <p:cNvPr id="16" name="Slika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282" y="0"/>
            <a:ext cx="4572000" cy="6858000"/>
          </a:xfrm>
          <a:prstGeom prst="rect">
            <a:avLst/>
          </a:prstGeom>
        </p:spPr>
      </p:pic>
    </p:spTree>
    <p:extLst>
      <p:ext uri="{BB962C8B-B14F-4D97-AF65-F5344CB8AC3E}">
        <p14:creationId xmlns:p14="http://schemas.microsoft.com/office/powerpoint/2010/main" val="786067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2483768" y="2060848"/>
            <a:ext cx="3590417" cy="34563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2" name="Slika 1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236"/>
          <a:stretch/>
        </p:blipFill>
        <p:spPr>
          <a:xfrm>
            <a:off x="2653737" y="2653306"/>
            <a:ext cx="1244374" cy="1071491"/>
          </a:xfrm>
          <a:prstGeom prst="rect">
            <a:avLst/>
          </a:prstGeom>
        </p:spPr>
      </p:pic>
      <p:sp>
        <p:nvSpPr>
          <p:cNvPr id="8196" name="Rectangle 4"/>
          <p:cNvSpPr>
            <a:spLocks noChangeArrowheads="1"/>
          </p:cNvSpPr>
          <p:nvPr/>
        </p:nvSpPr>
        <p:spPr bwMode="auto">
          <a:xfrm>
            <a:off x="844489" y="838731"/>
            <a:ext cx="5089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a:latin typeface="Cambria" pitchFamily="18" charset="0"/>
              </a:rPr>
              <a:t>Blokovna shema merilnega instrumenta I</a:t>
            </a:r>
          </a:p>
        </p:txBody>
      </p:sp>
      <p:sp>
        <p:nvSpPr>
          <p:cNvPr id="8197" name="Text Box 5"/>
          <p:cNvSpPr txBox="1">
            <a:spLocks noChangeArrowheads="1"/>
          </p:cNvSpPr>
          <p:nvPr/>
        </p:nvSpPr>
        <p:spPr bwMode="auto">
          <a:xfrm>
            <a:off x="1334636" y="3856939"/>
            <a:ext cx="792162" cy="284163"/>
          </a:xfrm>
          <a:prstGeom prst="rect">
            <a:avLst/>
          </a:prstGeom>
          <a:solidFill>
            <a:srgbClr val="33CC33"/>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Senzor</a:t>
            </a:r>
          </a:p>
        </p:txBody>
      </p:sp>
      <p:sp>
        <p:nvSpPr>
          <p:cNvPr id="8200" name="Text Box 8"/>
          <p:cNvSpPr txBox="1">
            <a:spLocks noChangeArrowheads="1"/>
          </p:cNvSpPr>
          <p:nvPr/>
        </p:nvSpPr>
        <p:spPr bwMode="auto">
          <a:xfrm>
            <a:off x="5240222" y="3591571"/>
            <a:ext cx="647700" cy="833437"/>
          </a:xfrm>
          <a:prstGeom prst="rect">
            <a:avLst/>
          </a:prstGeom>
          <a:solidFill>
            <a:srgbClr val="FF0000"/>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err="1">
                <a:solidFill>
                  <a:schemeClr val="bg1"/>
                </a:solidFill>
                <a:latin typeface="Symbol" pitchFamily="18" charset="2"/>
              </a:rPr>
              <a:t>m</a:t>
            </a:r>
            <a:r>
              <a:rPr lang="sl-SI" altLang="sl-SI" sz="1200" b="1" dirty="0" err="1">
                <a:solidFill>
                  <a:schemeClr val="bg1"/>
                </a:solidFill>
              </a:rPr>
              <a:t>C</a:t>
            </a: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3" name="Line 11"/>
          <p:cNvSpPr>
            <a:spLocks noChangeShapeType="1"/>
          </p:cNvSpPr>
          <p:nvPr/>
        </p:nvSpPr>
        <p:spPr bwMode="auto">
          <a:xfrm>
            <a:off x="2135527" y="3999561"/>
            <a:ext cx="524171" cy="31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4" name="Line 12"/>
          <p:cNvSpPr>
            <a:spLocks noChangeShapeType="1"/>
          </p:cNvSpPr>
          <p:nvPr/>
        </p:nvSpPr>
        <p:spPr bwMode="auto">
          <a:xfrm>
            <a:off x="3877719" y="4022361"/>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4954135" y="4022361"/>
            <a:ext cx="2873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flipV="1">
            <a:off x="5897502" y="3999561"/>
            <a:ext cx="696797" cy="22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35" name="Text Box 5"/>
          <p:cNvSpPr txBox="1">
            <a:spLocks noChangeArrowheads="1"/>
          </p:cNvSpPr>
          <p:nvPr/>
        </p:nvSpPr>
        <p:spPr bwMode="auto">
          <a:xfrm>
            <a:off x="2673999" y="3794046"/>
            <a:ext cx="1216416" cy="461665"/>
          </a:xfrm>
          <a:prstGeom prst="rect">
            <a:avLst/>
          </a:prstGeom>
          <a:solidFill>
            <a:srgbClr val="0070C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Prilagoditveno vezje</a:t>
            </a:r>
          </a:p>
        </p:txBody>
      </p:sp>
      <p:pic>
        <p:nvPicPr>
          <p:cNvPr id="8" name="Slika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004048" y="2996952"/>
            <a:ext cx="893455" cy="893455"/>
          </a:xfrm>
          <a:prstGeom prst="rect">
            <a:avLst/>
          </a:prstGeom>
        </p:spPr>
      </p:pic>
      <p:sp>
        <p:nvSpPr>
          <p:cNvPr id="71" name="Text Box 5"/>
          <p:cNvSpPr txBox="1">
            <a:spLocks noChangeArrowheads="1"/>
          </p:cNvSpPr>
          <p:nvPr/>
        </p:nvSpPr>
        <p:spPr bwMode="auto">
          <a:xfrm>
            <a:off x="4173993" y="3581219"/>
            <a:ext cx="736434" cy="830997"/>
          </a:xfrm>
          <a:prstGeom prst="rect">
            <a:avLst/>
          </a:prstGeom>
          <a:solidFill>
            <a:schemeClr val="accent4">
              <a:lumMod val="75000"/>
            </a:schemeClr>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a:solidFill>
                  <a:schemeClr val="bg1"/>
                </a:solidFill>
              </a:rPr>
              <a:t>ADP</a:t>
            </a:r>
          </a:p>
          <a:p>
            <a:pPr algn="ctr" eaLnBrk="1" hangingPunct="1">
              <a:spcBef>
                <a:spcPct val="50000"/>
              </a:spcBef>
              <a:buFontTx/>
              <a:buNone/>
            </a:pPr>
            <a:endParaRPr lang="sl-SI" altLang="sl-SI" sz="1200" b="1" dirty="0">
              <a:solidFill>
                <a:schemeClr val="bg1"/>
              </a:solidFill>
            </a:endParaRPr>
          </a:p>
        </p:txBody>
      </p:sp>
      <p:sp>
        <p:nvSpPr>
          <p:cNvPr id="72" name="Text Box 8"/>
          <p:cNvSpPr txBox="1">
            <a:spLocks noChangeArrowheads="1"/>
          </p:cNvSpPr>
          <p:nvPr/>
        </p:nvSpPr>
        <p:spPr bwMode="auto">
          <a:xfrm>
            <a:off x="6594300" y="3891502"/>
            <a:ext cx="1322056" cy="276999"/>
          </a:xfrm>
          <a:prstGeom prst="rect">
            <a:avLst/>
          </a:prstGeom>
          <a:solidFill>
            <a:schemeClr val="bg1">
              <a:lumMod val="50000"/>
            </a:schemeClr>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Prikazovalnik </a:t>
            </a:r>
          </a:p>
        </p:txBody>
      </p:sp>
      <p:pic>
        <p:nvPicPr>
          <p:cNvPr id="8216" name="Picture 26" descr="296-28-TSSO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9293" y="3111420"/>
            <a:ext cx="713192" cy="5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Slika 3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2007" y="687723"/>
            <a:ext cx="2330954" cy="3037074"/>
          </a:xfrm>
          <a:prstGeom prst="rect">
            <a:avLst/>
          </a:prstGeom>
        </p:spPr>
      </p:pic>
      <p:pic>
        <p:nvPicPr>
          <p:cNvPr id="42" name="Picture 5" descr="LMK-logo-clr-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43" name="Picture 7" descr="UL_logo-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2439507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90481" y="897532"/>
            <a:ext cx="8229600" cy="1143000"/>
          </a:xfrm>
        </p:spPr>
        <p:txBody>
          <a:bodyPr/>
          <a:lstStyle/>
          <a:p>
            <a:pPr algn="l"/>
            <a:r>
              <a:rPr lang="sl-SI" b="1" dirty="0">
                <a:solidFill>
                  <a:schemeClr val="accent6">
                    <a:lumMod val="75000"/>
                  </a:schemeClr>
                </a:solidFill>
              </a:rPr>
              <a:t>Sledljivost Tip I (klasična)</a:t>
            </a:r>
          </a:p>
        </p:txBody>
      </p:sp>
      <p:graphicFrame>
        <p:nvGraphicFramePr>
          <p:cNvPr id="4" name="Tabela 3"/>
          <p:cNvGraphicFramePr>
            <a:graphicFrameLocks noGrp="1"/>
          </p:cNvGraphicFramePr>
          <p:nvPr/>
        </p:nvGraphicFramePr>
        <p:xfrm>
          <a:off x="474923" y="2492896"/>
          <a:ext cx="1853012" cy="3384375"/>
        </p:xfrm>
        <a:graphic>
          <a:graphicData uri="http://schemas.openxmlformats.org/drawingml/2006/table">
            <a:tbl>
              <a:tblPr firstRow="1" bandRow="1">
                <a:tableStyleId>{93296810-A885-4BE3-A3E7-6D5BEEA58F35}</a:tableStyleId>
              </a:tblPr>
              <a:tblGrid>
                <a:gridCol w="1853012">
                  <a:extLst>
                    <a:ext uri="{9D8B030D-6E8A-4147-A177-3AD203B41FA5}">
                      <a16:colId xmlns:a16="http://schemas.microsoft.com/office/drawing/2014/main" val="1881190377"/>
                    </a:ext>
                  </a:extLst>
                </a:gridCol>
              </a:tblGrid>
              <a:tr h="690110">
                <a:tc>
                  <a:txBody>
                    <a:bodyPr/>
                    <a:lstStyle/>
                    <a:p>
                      <a:pPr algn="ctr"/>
                      <a:r>
                        <a:rPr lang="sl-SI" dirty="0"/>
                        <a:t>Tip I</a:t>
                      </a:r>
                      <a:endParaRPr lang="sl-SI"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419250423"/>
                  </a:ext>
                </a:extLst>
              </a:tr>
              <a:tr h="690110">
                <a:tc>
                  <a:txBody>
                    <a:bodyPr/>
                    <a:lstStyle/>
                    <a:p>
                      <a:pPr algn="ctr"/>
                      <a:r>
                        <a:rPr lang="sl-SI" sz="1600" dirty="0"/>
                        <a:t>Primarni etalon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1590946"/>
                  </a:ext>
                </a:extLst>
              </a:tr>
              <a:tr h="623935">
                <a:tc>
                  <a:txBody>
                    <a:bodyPr/>
                    <a:lstStyle/>
                    <a:p>
                      <a:pPr algn="ctr"/>
                      <a:r>
                        <a:rPr lang="sl-SI" sz="1600" dirty="0"/>
                        <a:t>Referenčni</a:t>
                      </a:r>
                      <a:r>
                        <a:rPr lang="sl-SI" sz="1600" baseline="0" dirty="0"/>
                        <a:t> etalon</a:t>
                      </a:r>
                      <a:endParaRPr lang="sl-SI"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7015391"/>
                  </a:ext>
                </a:extLst>
              </a:tr>
              <a:tr h="690110">
                <a:tc>
                  <a:txBody>
                    <a:bodyPr/>
                    <a:lstStyle/>
                    <a:p>
                      <a:pPr algn="ctr"/>
                      <a:r>
                        <a:rPr lang="sl-SI" sz="1600" dirty="0"/>
                        <a:t>Delovni etalon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7768597"/>
                  </a:ext>
                </a:extLst>
              </a:tr>
              <a:tr h="690110">
                <a:tc>
                  <a:txBody>
                    <a:bodyPr/>
                    <a:lstStyle/>
                    <a:p>
                      <a:pPr algn="ctr"/>
                      <a:r>
                        <a:rPr lang="sl-SI" sz="1600" dirty="0"/>
                        <a:t>Merilna naprava</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7537221"/>
                  </a:ext>
                </a:extLst>
              </a:tr>
            </a:tbl>
          </a:graphicData>
        </a:graphic>
      </p:graphicFrame>
      <p:pic>
        <p:nvPicPr>
          <p:cNvPr id="5" name="Slika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2996" y="5068572"/>
            <a:ext cx="1373386" cy="1789428"/>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996" y="2038451"/>
            <a:ext cx="1714874" cy="1714874"/>
          </a:xfrm>
          <a:prstGeom prst="rect">
            <a:avLst/>
          </a:prstGeom>
        </p:spPr>
      </p:pic>
      <p:pic>
        <p:nvPicPr>
          <p:cNvPr id="7" name="Slika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1954" y="3492522"/>
            <a:ext cx="1556792" cy="1556792"/>
          </a:xfrm>
          <a:prstGeom prst="rect">
            <a:avLst/>
          </a:prstGeom>
        </p:spPr>
      </p:pic>
      <p:pic>
        <p:nvPicPr>
          <p:cNvPr id="9" name="Picture 8" descr="research-mass_and_related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07" y="2038451"/>
            <a:ext cx="1099788" cy="10727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13" descr="dpi5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1410" y="3821097"/>
            <a:ext cx="1262329" cy="712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Slika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9336" y="5063167"/>
            <a:ext cx="918167" cy="1673222"/>
          </a:xfrm>
          <a:prstGeom prst="rect">
            <a:avLst/>
          </a:prstGeom>
        </p:spPr>
      </p:pic>
      <p:pic>
        <p:nvPicPr>
          <p:cNvPr id="12" name="Slika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3030" y="5182120"/>
            <a:ext cx="1325607" cy="1325607"/>
          </a:xfrm>
          <a:prstGeom prst="rect">
            <a:avLst/>
          </a:prstGeom>
        </p:spPr>
      </p:pic>
      <p:pic>
        <p:nvPicPr>
          <p:cNvPr id="14" name="Slika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2522" y="1883576"/>
            <a:ext cx="977088" cy="1465633"/>
          </a:xfrm>
          <a:prstGeom prst="rect">
            <a:avLst/>
          </a:prstGeom>
        </p:spPr>
      </p:pic>
      <p:pic>
        <p:nvPicPr>
          <p:cNvPr id="15" name="Slika 1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9128" y="5107690"/>
            <a:ext cx="1584176" cy="1584176"/>
          </a:xfrm>
          <a:prstGeom prst="rect">
            <a:avLst/>
          </a:prstGeom>
        </p:spPr>
      </p:pic>
      <p:pic>
        <p:nvPicPr>
          <p:cNvPr id="16" name="Slika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31871" y="3474472"/>
            <a:ext cx="1307885" cy="1144400"/>
          </a:xfrm>
          <a:prstGeom prst="rect">
            <a:avLst/>
          </a:prstGeom>
        </p:spPr>
      </p:pic>
      <p:pic>
        <p:nvPicPr>
          <p:cNvPr id="18" name="Slika 17"/>
          <p:cNvPicPr>
            <a:picLocks noChangeAspect="1"/>
          </p:cNvPicPr>
          <p:nvPr/>
        </p:nvPicPr>
        <p:blipFill>
          <a:blip r:embed="rId12" cstate="print">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rot="17830375" flipH="1">
            <a:off x="5324550" y="2284831"/>
            <a:ext cx="1712328" cy="963394"/>
          </a:xfrm>
          <a:prstGeom prst="rect">
            <a:avLst/>
          </a:prstGeom>
        </p:spPr>
      </p:pic>
      <p:pic>
        <p:nvPicPr>
          <p:cNvPr id="8" name="Slika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71216" y="4789557"/>
            <a:ext cx="2852038" cy="1902309"/>
          </a:xfrm>
          <a:prstGeom prst="rect">
            <a:avLst/>
          </a:prstGeom>
        </p:spPr>
      </p:pic>
      <p:pic>
        <p:nvPicPr>
          <p:cNvPr id="19" name="Slika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63304" y="3239407"/>
            <a:ext cx="1075275" cy="1415267"/>
          </a:xfrm>
          <a:prstGeom prst="rect">
            <a:avLst/>
          </a:prstGeom>
        </p:spPr>
      </p:pic>
      <p:pic>
        <p:nvPicPr>
          <p:cNvPr id="20" name="Slika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67286" y="1883576"/>
            <a:ext cx="1507314" cy="1131668"/>
          </a:xfrm>
          <a:prstGeom prst="rect">
            <a:avLst/>
          </a:prstGeom>
        </p:spPr>
      </p:pic>
    </p:spTree>
    <p:extLst>
      <p:ext uri="{BB962C8B-B14F-4D97-AF65-F5344CB8AC3E}">
        <p14:creationId xmlns:p14="http://schemas.microsoft.com/office/powerpoint/2010/main" val="3574301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rot="5399616">
            <a:off x="30163" y="3765550"/>
            <a:ext cx="4462462" cy="814388"/>
          </a:xfrm>
          <a:prstGeom prst="rightArrow">
            <a:avLst>
              <a:gd name="adj1" fmla="val 66722"/>
              <a:gd name="adj2" fmla="val 86226"/>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DISSEMINATION</a:t>
            </a:r>
            <a:endParaRPr lang="en-GB" altLang="sl-SI" sz="2400"/>
          </a:p>
        </p:txBody>
      </p:sp>
      <p:sp>
        <p:nvSpPr>
          <p:cNvPr id="50179" name="Text Box 3"/>
          <p:cNvSpPr txBox="1">
            <a:spLocks noChangeArrowheads="1"/>
          </p:cNvSpPr>
          <p:nvPr/>
        </p:nvSpPr>
        <p:spPr bwMode="auto">
          <a:xfrm>
            <a:off x="395288" y="1052513"/>
            <a:ext cx="531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sl-SI" sz="2000" b="1"/>
              <a:t>Metrology of blood pressure measurements</a:t>
            </a:r>
          </a:p>
        </p:txBody>
      </p:sp>
      <p:sp>
        <p:nvSpPr>
          <p:cNvPr id="50180" name="Text Box 4"/>
          <p:cNvSpPr txBox="1">
            <a:spLocks noChangeArrowheads="1"/>
          </p:cNvSpPr>
          <p:nvPr/>
        </p:nvSpPr>
        <p:spPr bwMode="auto">
          <a:xfrm>
            <a:off x="2409825" y="5775325"/>
            <a:ext cx="5699125" cy="59055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600" dirty="0" err="1"/>
              <a:t>avskulatorna</a:t>
            </a:r>
            <a:endParaRPr lang="sl-SI" altLang="sl-SI" sz="1600" dirty="0"/>
          </a:p>
          <a:p>
            <a:pPr algn="ctr"/>
            <a:r>
              <a:rPr lang="sl-SI" altLang="sl-SI" sz="1600" i="1" dirty="0"/>
              <a:t>MPE</a:t>
            </a:r>
            <a:r>
              <a:rPr lang="sl-SI" altLang="sl-SI" sz="1600" dirty="0"/>
              <a:t> = 3 </a:t>
            </a:r>
            <a:r>
              <a:rPr lang="sl-SI" altLang="sl-SI" sz="1600" dirty="0" err="1"/>
              <a:t>mmHg</a:t>
            </a:r>
            <a:endParaRPr lang="en-GB" altLang="sl-SI" sz="1600" dirty="0"/>
          </a:p>
        </p:txBody>
      </p:sp>
      <p:sp>
        <p:nvSpPr>
          <p:cNvPr id="50181" name="Text Box 5"/>
          <p:cNvSpPr txBox="1">
            <a:spLocks noChangeArrowheads="1"/>
          </p:cNvSpPr>
          <p:nvPr/>
        </p:nvSpPr>
        <p:spPr bwMode="auto">
          <a:xfrm>
            <a:off x="2409825" y="4489450"/>
            <a:ext cx="4443413" cy="5270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400" b="1"/>
              <a:t>reference pressure gauge</a:t>
            </a:r>
          </a:p>
          <a:p>
            <a:pPr algn="ctr"/>
            <a:r>
              <a:rPr lang="sl-SI" altLang="sl-SI" sz="1400" i="1"/>
              <a:t>u</a:t>
            </a:r>
            <a:r>
              <a:rPr lang="sl-SI" altLang="sl-SI" sz="1400"/>
              <a:t> = 0,2 mmHg</a:t>
            </a:r>
            <a:endParaRPr lang="en-GB" altLang="sl-SI" sz="1400"/>
          </a:p>
        </p:txBody>
      </p:sp>
      <p:sp>
        <p:nvSpPr>
          <p:cNvPr id="50182" name="Text Box 6"/>
          <p:cNvSpPr txBox="1">
            <a:spLocks noChangeArrowheads="1"/>
          </p:cNvSpPr>
          <p:nvPr/>
        </p:nvSpPr>
        <p:spPr bwMode="auto">
          <a:xfrm>
            <a:off x="2409825" y="3189288"/>
            <a:ext cx="3309938" cy="527050"/>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400" b="1"/>
              <a:t>pressure balance</a:t>
            </a:r>
          </a:p>
          <a:p>
            <a:pPr algn="ctr"/>
            <a:r>
              <a:rPr lang="sl-SI" altLang="sl-SI" sz="1400" i="1"/>
              <a:t>u</a:t>
            </a:r>
            <a:r>
              <a:rPr lang="sl-SI" altLang="sl-SI" sz="1400"/>
              <a:t> = 0,004 mmHg</a:t>
            </a:r>
            <a:endParaRPr lang="en-GB" altLang="sl-SI" sz="1400"/>
          </a:p>
        </p:txBody>
      </p:sp>
      <p:pic>
        <p:nvPicPr>
          <p:cNvPr id="50183" name="Picture 7" descr="Pressure balance prec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5" y="3040063"/>
            <a:ext cx="1185863" cy="1001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4" name="Picture 8" descr="research-mass_and_related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9838" y="1927225"/>
            <a:ext cx="903287" cy="88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5" name="AutoShape 9"/>
          <p:cNvSpPr>
            <a:spLocks noChangeArrowheads="1"/>
          </p:cNvSpPr>
          <p:nvPr/>
        </p:nvSpPr>
        <p:spPr bwMode="auto">
          <a:xfrm rot="5400000">
            <a:off x="-766762" y="3541713"/>
            <a:ext cx="4462462" cy="779462"/>
          </a:xfrm>
          <a:prstGeom prst="leftArrow">
            <a:avLst>
              <a:gd name="adj1" fmla="val 65611"/>
              <a:gd name="adj2" fmla="val 9605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TRACEABILITY</a:t>
            </a:r>
            <a:endParaRPr lang="en-GB" altLang="sl-SI" sz="2400"/>
          </a:p>
        </p:txBody>
      </p:sp>
      <p:sp>
        <p:nvSpPr>
          <p:cNvPr id="50186" name="Text Box 10"/>
          <p:cNvSpPr txBox="1">
            <a:spLocks noChangeArrowheads="1"/>
          </p:cNvSpPr>
          <p:nvPr/>
        </p:nvSpPr>
        <p:spPr bwMode="auto">
          <a:xfrm>
            <a:off x="2409825" y="2073275"/>
            <a:ext cx="2452688" cy="52705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400" b="1">
                <a:solidFill>
                  <a:schemeClr val="bg1"/>
                </a:solidFill>
              </a:rPr>
              <a:t>basic SI units (kg, m, s)</a:t>
            </a:r>
          </a:p>
          <a:p>
            <a:pPr algn="ctr"/>
            <a:r>
              <a:rPr lang="sl-SI" altLang="sl-SI" sz="1400" i="1">
                <a:solidFill>
                  <a:schemeClr val="bg1"/>
                </a:solidFill>
              </a:rPr>
              <a:t>u</a:t>
            </a:r>
            <a:r>
              <a:rPr lang="sl-SI" altLang="sl-SI" sz="1400">
                <a:solidFill>
                  <a:schemeClr val="bg1"/>
                </a:solidFill>
              </a:rPr>
              <a:t> = 0,000 04 mmHg</a:t>
            </a:r>
          </a:p>
        </p:txBody>
      </p:sp>
      <p:pic>
        <p:nvPicPr>
          <p:cNvPr id="50189" name="Picture 13" descr="dpi5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482" y="4330700"/>
            <a:ext cx="1497012" cy="84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3110" y="4797425"/>
            <a:ext cx="1108919" cy="2020838"/>
          </a:xfrm>
          <a:prstGeom prst="rect">
            <a:avLst/>
          </a:prstGeom>
        </p:spPr>
      </p:pic>
      <p:pic>
        <p:nvPicPr>
          <p:cNvPr id="13" name="Picture 5" descr="LMK-logo-clr-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14" name="Picture 7" descr="UL_logo-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1312509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144463"/>
            <a:ext cx="7772400" cy="94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sl-SI" altLang="sl-SI" sz="3200" dirty="0"/>
              <a:t>Sledljivost ušesnih termometrov</a:t>
            </a:r>
            <a:endParaRPr lang="en-GB" altLang="sl-SI" sz="3200" dirty="0"/>
          </a:p>
        </p:txBody>
      </p:sp>
      <p:sp>
        <p:nvSpPr>
          <p:cNvPr id="81924" name="AutoShape 4"/>
          <p:cNvSpPr>
            <a:spLocks noChangeAspect="1" noChangeArrowheads="1" noTextEdit="1"/>
          </p:cNvSpPr>
          <p:nvPr/>
        </p:nvSpPr>
        <p:spPr bwMode="auto">
          <a:xfrm>
            <a:off x="685800" y="1006475"/>
            <a:ext cx="73914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1926" name="Rectangle 6"/>
          <p:cNvSpPr>
            <a:spLocks noChangeArrowheads="1"/>
          </p:cNvSpPr>
          <p:nvPr/>
        </p:nvSpPr>
        <p:spPr bwMode="auto">
          <a:xfrm>
            <a:off x="5792788" y="174148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27" name="Rectangle 7"/>
          <p:cNvSpPr>
            <a:spLocks noChangeArrowheads="1"/>
          </p:cNvSpPr>
          <p:nvPr/>
        </p:nvSpPr>
        <p:spPr bwMode="auto">
          <a:xfrm>
            <a:off x="5886450" y="1741488"/>
            <a:ext cx="1238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=510K in black bodies</a:t>
            </a:r>
            <a:endParaRPr lang="sl-SI" altLang="sl-SI"/>
          </a:p>
        </p:txBody>
      </p:sp>
      <p:sp>
        <p:nvSpPr>
          <p:cNvPr id="81928" name="Rectangle 8"/>
          <p:cNvSpPr>
            <a:spLocks noChangeArrowheads="1"/>
          </p:cNvSpPr>
          <p:nvPr/>
        </p:nvSpPr>
        <p:spPr bwMode="auto">
          <a:xfrm>
            <a:off x="5792788" y="1912938"/>
            <a:ext cx="9747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using fixed points</a:t>
            </a:r>
            <a:endParaRPr lang="sl-SI" altLang="sl-SI"/>
          </a:p>
        </p:txBody>
      </p:sp>
      <p:sp>
        <p:nvSpPr>
          <p:cNvPr id="81929" name="Rectangle 9"/>
          <p:cNvSpPr>
            <a:spLocks noChangeArrowheads="1"/>
          </p:cNvSpPr>
          <p:nvPr/>
        </p:nvSpPr>
        <p:spPr bwMode="auto">
          <a:xfrm>
            <a:off x="5792788" y="2058988"/>
            <a:ext cx="6810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from In to Al</a:t>
            </a:r>
            <a:endParaRPr lang="sl-SI" altLang="sl-SI"/>
          </a:p>
        </p:txBody>
      </p:sp>
      <p:sp>
        <p:nvSpPr>
          <p:cNvPr id="81930" name="Rectangle 10"/>
          <p:cNvSpPr>
            <a:spLocks noChangeArrowheads="1"/>
          </p:cNvSpPr>
          <p:nvPr/>
        </p:nvSpPr>
        <p:spPr bwMode="auto">
          <a:xfrm>
            <a:off x="5792788" y="2211388"/>
            <a:ext cx="1158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contact thermometer</a:t>
            </a:r>
            <a:endParaRPr lang="sl-SI" altLang="sl-SI"/>
          </a:p>
        </p:txBody>
      </p:sp>
      <p:sp>
        <p:nvSpPr>
          <p:cNvPr id="81931" name="Rectangle 11"/>
          <p:cNvSpPr>
            <a:spLocks noChangeArrowheads="1"/>
          </p:cNvSpPr>
          <p:nvPr/>
        </p:nvSpPr>
        <p:spPr bwMode="auto">
          <a:xfrm>
            <a:off x="6037263" y="16621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32" name="Rectangle 12"/>
          <p:cNvSpPr>
            <a:spLocks noChangeArrowheads="1"/>
          </p:cNvSpPr>
          <p:nvPr/>
        </p:nvSpPr>
        <p:spPr bwMode="auto">
          <a:xfrm>
            <a:off x="6242050" y="1736725"/>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-3 </a:t>
            </a:r>
            <a:endParaRPr lang="sl-SI" altLang="sl-SI"/>
          </a:p>
        </p:txBody>
      </p:sp>
      <p:sp>
        <p:nvSpPr>
          <p:cNvPr id="81933" name="Rectangle 13"/>
          <p:cNvSpPr>
            <a:spLocks noChangeArrowheads="1"/>
          </p:cNvSpPr>
          <p:nvPr/>
        </p:nvSpPr>
        <p:spPr bwMode="auto">
          <a:xfrm>
            <a:off x="3846513" y="161448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34" name="Rectangle 14"/>
          <p:cNvSpPr>
            <a:spLocks noChangeArrowheads="1"/>
          </p:cNvSpPr>
          <p:nvPr/>
        </p:nvSpPr>
        <p:spPr bwMode="auto">
          <a:xfrm>
            <a:off x="3938588" y="1614488"/>
            <a:ext cx="1238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=110K v Ag, Au ali Cu</a:t>
            </a:r>
            <a:endParaRPr lang="sl-SI" altLang="sl-SI"/>
          </a:p>
        </p:txBody>
      </p:sp>
      <p:sp>
        <p:nvSpPr>
          <p:cNvPr id="81935" name="Rectangle 15"/>
          <p:cNvSpPr>
            <a:spLocks noChangeArrowheads="1"/>
          </p:cNvSpPr>
          <p:nvPr/>
        </p:nvSpPr>
        <p:spPr bwMode="auto">
          <a:xfrm>
            <a:off x="3846513" y="1784350"/>
            <a:ext cx="12366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radiation thermometer</a:t>
            </a:r>
            <a:endParaRPr lang="sl-SI" altLang="sl-SI"/>
          </a:p>
        </p:txBody>
      </p:sp>
      <p:sp>
        <p:nvSpPr>
          <p:cNvPr id="81936" name="Rectangle 16"/>
          <p:cNvSpPr>
            <a:spLocks noChangeArrowheads="1"/>
          </p:cNvSpPr>
          <p:nvPr/>
        </p:nvSpPr>
        <p:spPr bwMode="auto">
          <a:xfrm>
            <a:off x="4095750" y="15351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3DD"/>
                </a:solidFill>
                <a:latin typeface="Times New Roman" panose="02020603050405020304" pitchFamily="18" charset="0"/>
              </a:rPr>
              <a:t>·</a:t>
            </a:r>
            <a:endParaRPr lang="sl-SI" altLang="sl-SI"/>
          </a:p>
        </p:txBody>
      </p:sp>
      <p:sp>
        <p:nvSpPr>
          <p:cNvPr id="81937" name="Rectangle 17"/>
          <p:cNvSpPr>
            <a:spLocks noChangeArrowheads="1"/>
          </p:cNvSpPr>
          <p:nvPr/>
        </p:nvSpPr>
        <p:spPr bwMode="auto">
          <a:xfrm>
            <a:off x="4295775" y="1608138"/>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-2 </a:t>
            </a:r>
            <a:endParaRPr lang="sl-SI" altLang="sl-SI"/>
          </a:p>
        </p:txBody>
      </p:sp>
      <p:sp>
        <p:nvSpPr>
          <p:cNvPr id="81938" name="Rectangle 18"/>
          <p:cNvSpPr>
            <a:spLocks noChangeArrowheads="1"/>
          </p:cNvSpPr>
          <p:nvPr/>
        </p:nvSpPr>
        <p:spPr bwMode="auto">
          <a:xfrm>
            <a:off x="3933825" y="2970213"/>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39" name="Rectangle 19"/>
          <p:cNvSpPr>
            <a:spLocks noChangeArrowheads="1"/>
          </p:cNvSpPr>
          <p:nvPr/>
        </p:nvSpPr>
        <p:spPr bwMode="auto">
          <a:xfrm>
            <a:off x="4027488" y="2970213"/>
            <a:ext cx="1006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110K to 0,6</a:t>
            </a:r>
            <a:endParaRPr lang="sl-SI" altLang="sl-SI"/>
          </a:p>
        </p:txBody>
      </p:sp>
      <p:sp>
        <p:nvSpPr>
          <p:cNvPr id="81940" name="Rectangle 20"/>
          <p:cNvSpPr>
            <a:spLocks noChangeArrowheads="1"/>
          </p:cNvSpPr>
          <p:nvPr/>
        </p:nvSpPr>
        <p:spPr bwMode="auto">
          <a:xfrm>
            <a:off x="3933825" y="3135313"/>
            <a:ext cx="1168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35 °C to 600 °C</a:t>
            </a:r>
            <a:endParaRPr lang="sl-SI" altLang="sl-SI"/>
          </a:p>
        </p:txBody>
      </p:sp>
      <p:sp>
        <p:nvSpPr>
          <p:cNvPr id="81941" name="Rectangle 21"/>
          <p:cNvSpPr>
            <a:spLocks noChangeArrowheads="1"/>
          </p:cNvSpPr>
          <p:nvPr/>
        </p:nvSpPr>
        <p:spPr bwMode="auto">
          <a:xfrm>
            <a:off x="3933825" y="3287713"/>
            <a:ext cx="12366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altLang="sl-SI" sz="1000">
                <a:solidFill>
                  <a:srgbClr val="0093DD"/>
                </a:solidFill>
                <a:latin typeface="Arial" panose="020B0604020202020204" pitchFamily="34" charset="0"/>
              </a:rPr>
              <a:t>radiation thermometer</a:t>
            </a:r>
            <a:endParaRPr lang="en-AU" altLang="sl-SI"/>
          </a:p>
        </p:txBody>
      </p:sp>
      <p:sp>
        <p:nvSpPr>
          <p:cNvPr id="81942" name="Rectangle 22"/>
          <p:cNvSpPr>
            <a:spLocks noChangeArrowheads="1"/>
          </p:cNvSpPr>
          <p:nvPr/>
        </p:nvSpPr>
        <p:spPr bwMode="auto">
          <a:xfrm>
            <a:off x="4364038" y="28908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3DD"/>
                </a:solidFill>
                <a:latin typeface="Times New Roman" panose="02020603050405020304" pitchFamily="18" charset="0"/>
              </a:rPr>
              <a:t>·</a:t>
            </a:r>
            <a:endParaRPr lang="sl-SI" altLang="sl-SI"/>
          </a:p>
        </p:txBody>
      </p:sp>
      <p:sp>
        <p:nvSpPr>
          <p:cNvPr id="81943" name="Rectangle 23"/>
          <p:cNvSpPr>
            <a:spLocks noChangeArrowheads="1"/>
          </p:cNvSpPr>
          <p:nvPr/>
        </p:nvSpPr>
        <p:spPr bwMode="auto">
          <a:xfrm>
            <a:off x="4570413" y="2963863"/>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-1 </a:t>
            </a:r>
            <a:endParaRPr lang="sl-SI" altLang="sl-SI"/>
          </a:p>
        </p:txBody>
      </p:sp>
      <p:sp>
        <p:nvSpPr>
          <p:cNvPr id="81944" name="Rectangle 24"/>
          <p:cNvSpPr>
            <a:spLocks noChangeArrowheads="1"/>
          </p:cNvSpPr>
          <p:nvPr/>
        </p:nvSpPr>
        <p:spPr bwMode="auto">
          <a:xfrm>
            <a:off x="5146675" y="28908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3DD"/>
                </a:solidFill>
                <a:latin typeface="Times New Roman" panose="02020603050405020304" pitchFamily="18" charset="0"/>
              </a:rPr>
              <a:t>·</a:t>
            </a:r>
            <a:endParaRPr lang="sl-SI" altLang="sl-SI"/>
          </a:p>
        </p:txBody>
      </p:sp>
      <p:sp>
        <p:nvSpPr>
          <p:cNvPr id="81945" name="Rectangle 25"/>
          <p:cNvSpPr>
            <a:spLocks noChangeArrowheads="1"/>
          </p:cNvSpPr>
          <p:nvPr/>
        </p:nvSpPr>
        <p:spPr bwMode="auto">
          <a:xfrm>
            <a:off x="5200650" y="2970213"/>
            <a:ext cx="2238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10K</a:t>
            </a:r>
            <a:endParaRPr lang="sl-SI" altLang="sl-SI"/>
          </a:p>
        </p:txBody>
      </p:sp>
      <p:sp>
        <p:nvSpPr>
          <p:cNvPr id="81946" name="Rectangle 26"/>
          <p:cNvSpPr>
            <a:spLocks noChangeArrowheads="1"/>
          </p:cNvSpPr>
          <p:nvPr/>
        </p:nvSpPr>
        <p:spPr bwMode="auto">
          <a:xfrm>
            <a:off x="5353050" y="2963863"/>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-1 </a:t>
            </a:r>
            <a:endParaRPr lang="sl-SI" altLang="sl-SI"/>
          </a:p>
        </p:txBody>
      </p:sp>
      <p:sp>
        <p:nvSpPr>
          <p:cNvPr id="81947" name="Rectangle 27"/>
          <p:cNvSpPr>
            <a:spLocks noChangeArrowheads="1"/>
          </p:cNvSpPr>
          <p:nvPr/>
        </p:nvSpPr>
        <p:spPr bwMode="auto">
          <a:xfrm>
            <a:off x="3386138" y="424180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48" name="Rectangle 28"/>
          <p:cNvSpPr>
            <a:spLocks noChangeArrowheads="1"/>
          </p:cNvSpPr>
          <p:nvPr/>
        </p:nvSpPr>
        <p:spPr bwMode="auto">
          <a:xfrm>
            <a:off x="3484563" y="4241800"/>
            <a:ext cx="831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1 K to 5 </a:t>
            </a:r>
            <a:endParaRPr lang="sl-SI" altLang="sl-SI"/>
          </a:p>
        </p:txBody>
      </p:sp>
      <p:sp>
        <p:nvSpPr>
          <p:cNvPr id="81949" name="Rectangle 29"/>
          <p:cNvSpPr>
            <a:spLocks noChangeArrowheads="1"/>
          </p:cNvSpPr>
          <p:nvPr/>
        </p:nvSpPr>
        <p:spPr bwMode="auto">
          <a:xfrm>
            <a:off x="3386138" y="4389438"/>
            <a:ext cx="1168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50 °C to 600 °C</a:t>
            </a:r>
            <a:endParaRPr lang="sl-SI" altLang="sl-SI"/>
          </a:p>
        </p:txBody>
      </p:sp>
      <p:sp>
        <p:nvSpPr>
          <p:cNvPr id="81950" name="Rectangle 30"/>
          <p:cNvSpPr>
            <a:spLocks noChangeArrowheads="1"/>
          </p:cNvSpPr>
          <p:nvPr/>
        </p:nvSpPr>
        <p:spPr bwMode="auto">
          <a:xfrm>
            <a:off x="3386138" y="4540250"/>
            <a:ext cx="12366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radiation thermometer</a:t>
            </a:r>
            <a:endParaRPr lang="sl-SI" altLang="sl-SI"/>
          </a:p>
        </p:txBody>
      </p:sp>
      <p:sp>
        <p:nvSpPr>
          <p:cNvPr id="81951" name="Rectangle 31"/>
          <p:cNvSpPr>
            <a:spLocks noChangeArrowheads="1"/>
          </p:cNvSpPr>
          <p:nvPr/>
        </p:nvSpPr>
        <p:spPr bwMode="auto">
          <a:xfrm>
            <a:off x="3856038" y="42370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52" name="Rectangle 32"/>
          <p:cNvSpPr>
            <a:spLocks noChangeArrowheads="1"/>
          </p:cNvSpPr>
          <p:nvPr/>
        </p:nvSpPr>
        <p:spPr bwMode="auto">
          <a:xfrm>
            <a:off x="4300538" y="42370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53" name="Rectangle 33"/>
          <p:cNvSpPr>
            <a:spLocks noChangeArrowheads="1"/>
          </p:cNvSpPr>
          <p:nvPr/>
        </p:nvSpPr>
        <p:spPr bwMode="auto">
          <a:xfrm>
            <a:off x="4314825" y="4241800"/>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K</a:t>
            </a:r>
            <a:endParaRPr lang="sl-SI" altLang="sl-SI"/>
          </a:p>
        </p:txBody>
      </p:sp>
      <p:sp>
        <p:nvSpPr>
          <p:cNvPr id="81954" name="Rectangle 34"/>
          <p:cNvSpPr>
            <a:spLocks noChangeArrowheads="1"/>
          </p:cNvSpPr>
          <p:nvPr/>
        </p:nvSpPr>
        <p:spPr bwMode="auto">
          <a:xfrm>
            <a:off x="4481513" y="565150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55" name="Rectangle 35"/>
          <p:cNvSpPr>
            <a:spLocks noChangeArrowheads="1"/>
          </p:cNvSpPr>
          <p:nvPr/>
        </p:nvSpPr>
        <p:spPr bwMode="auto">
          <a:xfrm>
            <a:off x="4579938" y="5651500"/>
            <a:ext cx="901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5 K to 25 </a:t>
            </a:r>
            <a:endParaRPr lang="sl-SI" altLang="sl-SI"/>
          </a:p>
        </p:txBody>
      </p:sp>
      <p:sp>
        <p:nvSpPr>
          <p:cNvPr id="81956" name="Rectangle 36"/>
          <p:cNvSpPr>
            <a:spLocks noChangeArrowheads="1"/>
          </p:cNvSpPr>
          <p:nvPr/>
        </p:nvSpPr>
        <p:spPr bwMode="auto">
          <a:xfrm>
            <a:off x="4481513" y="5799138"/>
            <a:ext cx="1203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50 °C to 600 °C</a:t>
            </a:r>
            <a:endParaRPr lang="sl-SI" altLang="sl-SI"/>
          </a:p>
        </p:txBody>
      </p:sp>
      <p:sp>
        <p:nvSpPr>
          <p:cNvPr id="81957" name="Rectangle 37"/>
          <p:cNvSpPr>
            <a:spLocks noChangeArrowheads="1"/>
          </p:cNvSpPr>
          <p:nvPr/>
        </p:nvSpPr>
        <p:spPr bwMode="auto">
          <a:xfrm>
            <a:off x="4481513" y="5949950"/>
            <a:ext cx="1208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radation thermometer</a:t>
            </a:r>
            <a:endParaRPr lang="sl-SI" altLang="sl-SI"/>
          </a:p>
        </p:txBody>
      </p:sp>
      <p:sp>
        <p:nvSpPr>
          <p:cNvPr id="81958" name="Rectangle 38"/>
          <p:cNvSpPr>
            <a:spLocks noChangeArrowheads="1"/>
          </p:cNvSpPr>
          <p:nvPr/>
        </p:nvSpPr>
        <p:spPr bwMode="auto">
          <a:xfrm>
            <a:off x="4951413" y="56467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59" name="Rectangle 39"/>
          <p:cNvSpPr>
            <a:spLocks noChangeArrowheads="1"/>
          </p:cNvSpPr>
          <p:nvPr/>
        </p:nvSpPr>
        <p:spPr bwMode="auto">
          <a:xfrm>
            <a:off x="5465763" y="56467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60" name="Rectangle 40"/>
          <p:cNvSpPr>
            <a:spLocks noChangeArrowheads="1"/>
          </p:cNvSpPr>
          <p:nvPr/>
        </p:nvSpPr>
        <p:spPr bwMode="auto">
          <a:xfrm>
            <a:off x="5484813" y="5651500"/>
            <a:ext cx="841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K</a:t>
            </a:r>
            <a:endParaRPr lang="sl-SI" altLang="sl-SI"/>
          </a:p>
        </p:txBody>
      </p:sp>
      <p:sp>
        <p:nvSpPr>
          <p:cNvPr id="81961" name="Rectangle 41"/>
          <p:cNvSpPr>
            <a:spLocks noChangeArrowheads="1"/>
          </p:cNvSpPr>
          <p:nvPr/>
        </p:nvSpPr>
        <p:spPr bwMode="auto">
          <a:xfrm>
            <a:off x="5821363" y="3586163"/>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62" name="Rectangle 42"/>
          <p:cNvSpPr>
            <a:spLocks noChangeArrowheads="1"/>
          </p:cNvSpPr>
          <p:nvPr/>
        </p:nvSpPr>
        <p:spPr bwMode="auto">
          <a:xfrm>
            <a:off x="5915025" y="3586163"/>
            <a:ext cx="368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dirty="0">
                <a:solidFill>
                  <a:srgbClr val="009240"/>
                </a:solidFill>
                <a:latin typeface="Arial" panose="020B0604020202020204" pitchFamily="34" charset="0"/>
              </a:rPr>
              <a:t>=510K</a:t>
            </a:r>
            <a:endParaRPr lang="sl-SI" altLang="sl-SI" dirty="0"/>
          </a:p>
        </p:txBody>
      </p:sp>
      <p:sp>
        <p:nvSpPr>
          <p:cNvPr id="81963" name="Rectangle 43"/>
          <p:cNvSpPr>
            <a:spLocks noChangeArrowheads="1"/>
          </p:cNvSpPr>
          <p:nvPr/>
        </p:nvSpPr>
        <p:spPr bwMode="auto">
          <a:xfrm>
            <a:off x="5821363" y="3757613"/>
            <a:ext cx="1158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contact thermometer</a:t>
            </a:r>
            <a:endParaRPr lang="sl-SI" altLang="sl-SI"/>
          </a:p>
        </p:txBody>
      </p:sp>
      <p:sp>
        <p:nvSpPr>
          <p:cNvPr id="81964" name="Rectangle 44"/>
          <p:cNvSpPr>
            <a:spLocks noChangeArrowheads="1"/>
          </p:cNvSpPr>
          <p:nvPr/>
        </p:nvSpPr>
        <p:spPr bwMode="auto">
          <a:xfrm>
            <a:off x="6067425" y="35067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65" name="Rectangle 45"/>
          <p:cNvSpPr>
            <a:spLocks noChangeArrowheads="1"/>
          </p:cNvSpPr>
          <p:nvPr/>
        </p:nvSpPr>
        <p:spPr bwMode="auto">
          <a:xfrm>
            <a:off x="6272213" y="3581400"/>
            <a:ext cx="555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-2</a:t>
            </a:r>
            <a:endParaRPr lang="sl-SI" altLang="sl-SI"/>
          </a:p>
        </p:txBody>
      </p:sp>
      <p:sp>
        <p:nvSpPr>
          <p:cNvPr id="81966" name="Rectangle 46"/>
          <p:cNvSpPr>
            <a:spLocks noChangeArrowheads="1"/>
          </p:cNvSpPr>
          <p:nvPr/>
        </p:nvSpPr>
        <p:spPr bwMode="auto">
          <a:xfrm>
            <a:off x="5842000" y="421798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67" name="Rectangle 47"/>
          <p:cNvSpPr>
            <a:spLocks noChangeArrowheads="1"/>
          </p:cNvSpPr>
          <p:nvPr/>
        </p:nvSpPr>
        <p:spPr bwMode="auto">
          <a:xfrm>
            <a:off x="5934075" y="4217988"/>
            <a:ext cx="368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=210K</a:t>
            </a:r>
            <a:endParaRPr lang="sl-SI" altLang="sl-SI"/>
          </a:p>
        </p:txBody>
      </p:sp>
      <p:sp>
        <p:nvSpPr>
          <p:cNvPr id="81968" name="Rectangle 48"/>
          <p:cNvSpPr>
            <a:spLocks noChangeArrowheads="1"/>
          </p:cNvSpPr>
          <p:nvPr/>
        </p:nvSpPr>
        <p:spPr bwMode="auto">
          <a:xfrm>
            <a:off x="5842000" y="4389438"/>
            <a:ext cx="12366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radiation thermometer</a:t>
            </a:r>
            <a:endParaRPr lang="sl-SI" altLang="sl-SI"/>
          </a:p>
        </p:txBody>
      </p:sp>
      <p:sp>
        <p:nvSpPr>
          <p:cNvPr id="81969" name="Rectangle 49"/>
          <p:cNvSpPr>
            <a:spLocks noChangeArrowheads="1"/>
          </p:cNvSpPr>
          <p:nvPr/>
        </p:nvSpPr>
        <p:spPr bwMode="auto">
          <a:xfrm>
            <a:off x="6086475" y="41386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70" name="Rectangle 50"/>
          <p:cNvSpPr>
            <a:spLocks noChangeArrowheads="1"/>
          </p:cNvSpPr>
          <p:nvPr/>
        </p:nvSpPr>
        <p:spPr bwMode="auto">
          <a:xfrm>
            <a:off x="6291263" y="4213225"/>
            <a:ext cx="555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-1</a:t>
            </a:r>
            <a:endParaRPr lang="sl-SI" altLang="sl-SI"/>
          </a:p>
        </p:txBody>
      </p:sp>
      <p:sp>
        <p:nvSpPr>
          <p:cNvPr id="81971" name="Rectangle 51"/>
          <p:cNvSpPr>
            <a:spLocks noChangeArrowheads="1"/>
          </p:cNvSpPr>
          <p:nvPr/>
        </p:nvSpPr>
        <p:spPr bwMode="auto">
          <a:xfrm>
            <a:off x="5875338" y="5672138"/>
            <a:ext cx="700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U=0,4 K min</a:t>
            </a:r>
            <a:endParaRPr lang="sl-SI" altLang="sl-SI"/>
          </a:p>
        </p:txBody>
      </p:sp>
      <p:sp>
        <p:nvSpPr>
          <p:cNvPr id="81972" name="Rectangle 52"/>
          <p:cNvSpPr>
            <a:spLocks noChangeArrowheads="1"/>
          </p:cNvSpPr>
          <p:nvPr/>
        </p:nvSpPr>
        <p:spPr bwMode="auto">
          <a:xfrm>
            <a:off x="5875338" y="58229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73" name="Rectangle 53"/>
          <p:cNvSpPr>
            <a:spLocks noChangeArrowheads="1"/>
          </p:cNvSpPr>
          <p:nvPr/>
        </p:nvSpPr>
        <p:spPr bwMode="auto">
          <a:xfrm>
            <a:off x="5973763" y="5822950"/>
            <a:ext cx="6572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=1 K typical</a:t>
            </a:r>
            <a:endParaRPr lang="sl-SI" altLang="sl-SI"/>
          </a:p>
        </p:txBody>
      </p:sp>
      <p:sp>
        <p:nvSpPr>
          <p:cNvPr id="81974" name="Rectangle 54"/>
          <p:cNvSpPr>
            <a:spLocks noChangeArrowheads="1"/>
          </p:cNvSpPr>
          <p:nvPr/>
        </p:nvSpPr>
        <p:spPr bwMode="auto">
          <a:xfrm>
            <a:off x="5875338" y="5970588"/>
            <a:ext cx="288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IRET</a:t>
            </a:r>
            <a:endParaRPr lang="sl-SI" altLang="sl-SI"/>
          </a:p>
        </p:txBody>
      </p:sp>
      <p:sp>
        <p:nvSpPr>
          <p:cNvPr id="81975" name="Rectangle 55"/>
          <p:cNvSpPr>
            <a:spLocks noChangeArrowheads="1"/>
          </p:cNvSpPr>
          <p:nvPr/>
        </p:nvSpPr>
        <p:spPr bwMode="auto">
          <a:xfrm>
            <a:off x="5797550" y="304323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76" name="Rectangle 56"/>
          <p:cNvSpPr>
            <a:spLocks noChangeArrowheads="1"/>
          </p:cNvSpPr>
          <p:nvPr/>
        </p:nvSpPr>
        <p:spPr bwMode="auto">
          <a:xfrm>
            <a:off x="5895975" y="3043238"/>
            <a:ext cx="368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=510K</a:t>
            </a:r>
            <a:endParaRPr lang="sl-SI" altLang="sl-SI"/>
          </a:p>
        </p:txBody>
      </p:sp>
      <p:sp>
        <p:nvSpPr>
          <p:cNvPr id="81977" name="Rectangle 57"/>
          <p:cNvSpPr>
            <a:spLocks noChangeArrowheads="1"/>
          </p:cNvSpPr>
          <p:nvPr/>
        </p:nvSpPr>
        <p:spPr bwMode="auto">
          <a:xfrm>
            <a:off x="5797550" y="3214688"/>
            <a:ext cx="1158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contact thermometer</a:t>
            </a:r>
            <a:endParaRPr lang="sl-SI" altLang="sl-SI"/>
          </a:p>
        </p:txBody>
      </p:sp>
      <p:sp>
        <p:nvSpPr>
          <p:cNvPr id="81978" name="Rectangle 58"/>
          <p:cNvSpPr>
            <a:spLocks noChangeArrowheads="1"/>
          </p:cNvSpPr>
          <p:nvPr/>
        </p:nvSpPr>
        <p:spPr bwMode="auto">
          <a:xfrm>
            <a:off x="6046788" y="29638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79" name="Rectangle 59"/>
          <p:cNvSpPr>
            <a:spLocks noChangeArrowheads="1"/>
          </p:cNvSpPr>
          <p:nvPr/>
        </p:nvSpPr>
        <p:spPr bwMode="auto">
          <a:xfrm>
            <a:off x="6253163" y="3043238"/>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-3 </a:t>
            </a:r>
            <a:endParaRPr lang="sl-SI" altLang="sl-SI"/>
          </a:p>
        </p:txBody>
      </p:sp>
      <p:sp>
        <p:nvSpPr>
          <p:cNvPr id="81980" name="Rectangle 60"/>
          <p:cNvSpPr>
            <a:spLocks noChangeArrowheads="1"/>
          </p:cNvSpPr>
          <p:nvPr/>
        </p:nvSpPr>
        <p:spPr bwMode="auto">
          <a:xfrm>
            <a:off x="2163763" y="1320800"/>
            <a:ext cx="831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primary level - </a:t>
            </a:r>
            <a:endParaRPr lang="sl-SI" altLang="sl-SI"/>
          </a:p>
        </p:txBody>
      </p:sp>
      <p:sp>
        <p:nvSpPr>
          <p:cNvPr id="81981" name="Rectangle 61"/>
          <p:cNvSpPr>
            <a:spLocks noChangeArrowheads="1"/>
          </p:cNvSpPr>
          <p:nvPr/>
        </p:nvSpPr>
        <p:spPr bwMode="auto">
          <a:xfrm>
            <a:off x="2163763" y="1466850"/>
            <a:ext cx="11715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realisation of SI units</a:t>
            </a:r>
            <a:endParaRPr lang="sl-SI" altLang="sl-SI"/>
          </a:p>
        </p:txBody>
      </p:sp>
      <p:sp>
        <p:nvSpPr>
          <p:cNvPr id="81982" name="Rectangle 62"/>
          <p:cNvSpPr>
            <a:spLocks noChangeArrowheads="1"/>
          </p:cNvSpPr>
          <p:nvPr/>
        </p:nvSpPr>
        <p:spPr bwMode="auto">
          <a:xfrm>
            <a:off x="2163763" y="1619250"/>
            <a:ext cx="319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(NMI)</a:t>
            </a:r>
            <a:endParaRPr lang="sl-SI" altLang="sl-SI"/>
          </a:p>
        </p:txBody>
      </p:sp>
      <p:sp>
        <p:nvSpPr>
          <p:cNvPr id="81985" name="Rectangle 65"/>
          <p:cNvSpPr>
            <a:spLocks noChangeArrowheads="1"/>
          </p:cNvSpPr>
          <p:nvPr/>
        </p:nvSpPr>
        <p:spPr bwMode="auto">
          <a:xfrm>
            <a:off x="2182813" y="2959100"/>
            <a:ext cx="9556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secondary level -</a:t>
            </a:r>
            <a:endParaRPr lang="sl-SI" altLang="sl-SI"/>
          </a:p>
        </p:txBody>
      </p:sp>
      <p:sp>
        <p:nvSpPr>
          <p:cNvPr id="81986" name="Rectangle 66"/>
          <p:cNvSpPr>
            <a:spLocks noChangeArrowheads="1"/>
          </p:cNvSpPr>
          <p:nvPr/>
        </p:nvSpPr>
        <p:spPr bwMode="auto">
          <a:xfrm>
            <a:off x="2182813" y="3106738"/>
            <a:ext cx="12144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dissemination of units</a:t>
            </a:r>
            <a:endParaRPr lang="sl-SI" altLang="sl-SI"/>
          </a:p>
        </p:txBody>
      </p:sp>
      <p:sp>
        <p:nvSpPr>
          <p:cNvPr id="81987" name="Rectangle 67"/>
          <p:cNvSpPr>
            <a:spLocks noChangeArrowheads="1"/>
          </p:cNvSpPr>
          <p:nvPr/>
        </p:nvSpPr>
        <p:spPr bwMode="auto">
          <a:xfrm>
            <a:off x="2182813" y="3259138"/>
            <a:ext cx="12366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(accredited calibration</a:t>
            </a:r>
            <a:endParaRPr lang="sl-SI" altLang="sl-SI"/>
          </a:p>
        </p:txBody>
      </p:sp>
      <p:sp>
        <p:nvSpPr>
          <p:cNvPr id="81988" name="Rectangle 68"/>
          <p:cNvSpPr>
            <a:spLocks noChangeArrowheads="1"/>
          </p:cNvSpPr>
          <p:nvPr/>
        </p:nvSpPr>
        <p:spPr bwMode="auto">
          <a:xfrm>
            <a:off x="2182813" y="3405188"/>
            <a:ext cx="6048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laboratory)</a:t>
            </a:r>
            <a:endParaRPr lang="sl-SI" altLang="sl-SI"/>
          </a:p>
        </p:txBody>
      </p:sp>
      <p:sp>
        <p:nvSpPr>
          <p:cNvPr id="81989" name="Rectangle 69"/>
          <p:cNvSpPr>
            <a:spLocks noChangeArrowheads="1"/>
          </p:cNvSpPr>
          <p:nvPr/>
        </p:nvSpPr>
        <p:spPr bwMode="auto">
          <a:xfrm>
            <a:off x="2178050" y="4164013"/>
            <a:ext cx="6191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third level -</a:t>
            </a:r>
            <a:endParaRPr lang="sl-SI" altLang="sl-SI"/>
          </a:p>
        </p:txBody>
      </p:sp>
      <p:sp>
        <p:nvSpPr>
          <p:cNvPr id="81990" name="Rectangle 70"/>
          <p:cNvSpPr>
            <a:spLocks noChangeArrowheads="1"/>
          </p:cNvSpPr>
          <p:nvPr/>
        </p:nvSpPr>
        <p:spPr bwMode="auto">
          <a:xfrm>
            <a:off x="2178050" y="4310063"/>
            <a:ext cx="12144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dissemination of units</a:t>
            </a:r>
            <a:endParaRPr lang="sl-SI" altLang="sl-SI"/>
          </a:p>
        </p:txBody>
      </p:sp>
      <p:sp>
        <p:nvSpPr>
          <p:cNvPr id="81991" name="Rectangle 71"/>
          <p:cNvSpPr>
            <a:spLocks noChangeArrowheads="1"/>
          </p:cNvSpPr>
          <p:nvPr/>
        </p:nvSpPr>
        <p:spPr bwMode="auto">
          <a:xfrm>
            <a:off x="2178050" y="4462463"/>
            <a:ext cx="10683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(internal calibration</a:t>
            </a:r>
            <a:endParaRPr lang="sl-SI" altLang="sl-SI"/>
          </a:p>
        </p:txBody>
      </p:sp>
      <p:sp>
        <p:nvSpPr>
          <p:cNvPr id="81992" name="Rectangle 72"/>
          <p:cNvSpPr>
            <a:spLocks noChangeArrowheads="1"/>
          </p:cNvSpPr>
          <p:nvPr/>
        </p:nvSpPr>
        <p:spPr bwMode="auto">
          <a:xfrm>
            <a:off x="2178050" y="4610100"/>
            <a:ext cx="211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lab)</a:t>
            </a:r>
            <a:endParaRPr lang="sl-SI" altLang="sl-SI"/>
          </a:p>
        </p:txBody>
      </p:sp>
      <p:sp>
        <p:nvSpPr>
          <p:cNvPr id="81993" name="Rectangle 73"/>
          <p:cNvSpPr>
            <a:spLocks noChangeArrowheads="1"/>
          </p:cNvSpPr>
          <p:nvPr/>
        </p:nvSpPr>
        <p:spPr bwMode="auto">
          <a:xfrm>
            <a:off x="2197100" y="5832475"/>
            <a:ext cx="6191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user level -</a:t>
            </a:r>
            <a:endParaRPr lang="sl-SI" altLang="sl-SI"/>
          </a:p>
        </p:txBody>
      </p:sp>
      <p:sp>
        <p:nvSpPr>
          <p:cNvPr id="81994" name="Rectangle 74"/>
          <p:cNvSpPr>
            <a:spLocks noChangeArrowheads="1"/>
          </p:cNvSpPr>
          <p:nvPr/>
        </p:nvSpPr>
        <p:spPr bwMode="auto">
          <a:xfrm>
            <a:off x="2197100" y="5980113"/>
            <a:ext cx="836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measurements</a:t>
            </a:r>
            <a:endParaRPr lang="sl-SI" altLang="sl-SI"/>
          </a:p>
        </p:txBody>
      </p:sp>
      <p:sp>
        <p:nvSpPr>
          <p:cNvPr id="81999" name="Line 79"/>
          <p:cNvSpPr>
            <a:spLocks noChangeShapeType="1"/>
          </p:cNvSpPr>
          <p:nvPr/>
        </p:nvSpPr>
        <p:spPr bwMode="auto">
          <a:xfrm>
            <a:off x="5699125" y="1692275"/>
            <a:ext cx="0" cy="2862263"/>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000" name="Rectangle 80"/>
          <p:cNvSpPr>
            <a:spLocks noChangeArrowheads="1"/>
          </p:cNvSpPr>
          <p:nvPr/>
        </p:nvSpPr>
        <p:spPr bwMode="auto">
          <a:xfrm>
            <a:off x="5435600" y="1676400"/>
            <a:ext cx="528638" cy="1587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1" name="Rectangle 81"/>
          <p:cNvSpPr>
            <a:spLocks noChangeArrowheads="1"/>
          </p:cNvSpPr>
          <p:nvPr/>
        </p:nvSpPr>
        <p:spPr bwMode="auto">
          <a:xfrm>
            <a:off x="5435600" y="1676400"/>
            <a:ext cx="528638" cy="1587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02" name="Rectangle 82"/>
          <p:cNvSpPr>
            <a:spLocks noChangeArrowheads="1"/>
          </p:cNvSpPr>
          <p:nvPr/>
        </p:nvSpPr>
        <p:spPr bwMode="auto">
          <a:xfrm>
            <a:off x="5954713" y="1652588"/>
            <a:ext cx="19050" cy="63500"/>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3" name="Rectangle 83"/>
          <p:cNvSpPr>
            <a:spLocks noChangeArrowheads="1"/>
          </p:cNvSpPr>
          <p:nvPr/>
        </p:nvSpPr>
        <p:spPr bwMode="auto">
          <a:xfrm>
            <a:off x="5954713" y="1652588"/>
            <a:ext cx="19050" cy="63500"/>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04" name="Rectangle 84"/>
          <p:cNvSpPr>
            <a:spLocks noChangeArrowheads="1"/>
          </p:cNvSpPr>
          <p:nvPr/>
        </p:nvSpPr>
        <p:spPr bwMode="auto">
          <a:xfrm>
            <a:off x="5426075" y="1652588"/>
            <a:ext cx="19050" cy="68262"/>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5" name="Rectangle 85"/>
          <p:cNvSpPr>
            <a:spLocks noChangeArrowheads="1"/>
          </p:cNvSpPr>
          <p:nvPr/>
        </p:nvSpPr>
        <p:spPr bwMode="auto">
          <a:xfrm>
            <a:off x="5426075" y="1652588"/>
            <a:ext cx="19050" cy="68262"/>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06" name="Freeform 86"/>
          <p:cNvSpPr>
            <a:spLocks/>
          </p:cNvSpPr>
          <p:nvPr/>
        </p:nvSpPr>
        <p:spPr bwMode="auto">
          <a:xfrm>
            <a:off x="5656263" y="1643063"/>
            <a:ext cx="82550" cy="82550"/>
          </a:xfrm>
          <a:custGeom>
            <a:avLst/>
            <a:gdLst>
              <a:gd name="T0" fmla="*/ 24 w 52"/>
              <a:gd name="T1" fmla="*/ 0 h 52"/>
              <a:gd name="T2" fmla="*/ 37 w 52"/>
              <a:gd name="T3" fmla="*/ 3 h 52"/>
              <a:gd name="T4" fmla="*/ 43 w 52"/>
              <a:gd name="T5" fmla="*/ 9 h 52"/>
              <a:gd name="T6" fmla="*/ 49 w 52"/>
              <a:gd name="T7" fmla="*/ 15 h 52"/>
              <a:gd name="T8" fmla="*/ 52 w 52"/>
              <a:gd name="T9" fmla="*/ 28 h 52"/>
              <a:gd name="T10" fmla="*/ 49 w 52"/>
              <a:gd name="T11" fmla="*/ 37 h 52"/>
              <a:gd name="T12" fmla="*/ 43 w 52"/>
              <a:gd name="T13" fmla="*/ 46 h 52"/>
              <a:gd name="T14" fmla="*/ 37 w 52"/>
              <a:gd name="T15" fmla="*/ 52 h 52"/>
              <a:gd name="T16" fmla="*/ 24 w 52"/>
              <a:gd name="T17" fmla="*/ 52 h 52"/>
              <a:gd name="T18" fmla="*/ 15 w 52"/>
              <a:gd name="T19" fmla="*/ 52 h 52"/>
              <a:gd name="T20" fmla="*/ 9 w 52"/>
              <a:gd name="T21" fmla="*/ 46 h 52"/>
              <a:gd name="T22" fmla="*/ 3 w 52"/>
              <a:gd name="T23" fmla="*/ 37 h 52"/>
              <a:gd name="T24" fmla="*/ 0 w 52"/>
              <a:gd name="T25" fmla="*/ 28 h 52"/>
              <a:gd name="T26" fmla="*/ 3 w 52"/>
              <a:gd name="T27" fmla="*/ 15 h 52"/>
              <a:gd name="T28" fmla="*/ 9 w 52"/>
              <a:gd name="T29" fmla="*/ 9 h 52"/>
              <a:gd name="T30" fmla="*/ 15 w 52"/>
              <a:gd name="T31" fmla="*/ 3 h 52"/>
              <a:gd name="T32" fmla="*/ 24 w 52"/>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4" y="0"/>
                </a:moveTo>
                <a:lnTo>
                  <a:pt x="37" y="3"/>
                </a:lnTo>
                <a:lnTo>
                  <a:pt x="43" y="9"/>
                </a:lnTo>
                <a:lnTo>
                  <a:pt x="49" y="15"/>
                </a:lnTo>
                <a:lnTo>
                  <a:pt x="52" y="28"/>
                </a:lnTo>
                <a:lnTo>
                  <a:pt x="49" y="37"/>
                </a:lnTo>
                <a:lnTo>
                  <a:pt x="43" y="46"/>
                </a:lnTo>
                <a:lnTo>
                  <a:pt x="37" y="52"/>
                </a:lnTo>
                <a:lnTo>
                  <a:pt x="24" y="52"/>
                </a:lnTo>
                <a:lnTo>
                  <a:pt x="15" y="52"/>
                </a:lnTo>
                <a:lnTo>
                  <a:pt x="9" y="46"/>
                </a:lnTo>
                <a:lnTo>
                  <a:pt x="3" y="37"/>
                </a:lnTo>
                <a:lnTo>
                  <a:pt x="0" y="28"/>
                </a:lnTo>
                <a:lnTo>
                  <a:pt x="3" y="15"/>
                </a:lnTo>
                <a:lnTo>
                  <a:pt x="9" y="9"/>
                </a:lnTo>
                <a:lnTo>
                  <a:pt x="15" y="3"/>
                </a:lnTo>
                <a:lnTo>
                  <a:pt x="24"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07" name="Freeform 87"/>
          <p:cNvSpPr>
            <a:spLocks noEditPoints="1"/>
          </p:cNvSpPr>
          <p:nvPr/>
        </p:nvSpPr>
        <p:spPr bwMode="auto">
          <a:xfrm>
            <a:off x="5646738" y="1633538"/>
            <a:ext cx="101600" cy="101600"/>
          </a:xfrm>
          <a:custGeom>
            <a:avLst/>
            <a:gdLst>
              <a:gd name="T0" fmla="*/ 46 w 64"/>
              <a:gd name="T1" fmla="*/ 3 h 64"/>
              <a:gd name="T2" fmla="*/ 46 w 64"/>
              <a:gd name="T3" fmla="*/ 18 h 64"/>
              <a:gd name="T4" fmla="*/ 30 w 64"/>
              <a:gd name="T5" fmla="*/ 12 h 64"/>
              <a:gd name="T6" fmla="*/ 46 w 64"/>
              <a:gd name="T7" fmla="*/ 18 h 64"/>
              <a:gd name="T8" fmla="*/ 49 w 64"/>
              <a:gd name="T9" fmla="*/ 15 h 64"/>
              <a:gd name="T10" fmla="*/ 55 w 64"/>
              <a:gd name="T11" fmla="*/ 9 h 64"/>
              <a:gd name="T12" fmla="*/ 64 w 64"/>
              <a:gd name="T13" fmla="*/ 34 h 64"/>
              <a:gd name="T14" fmla="*/ 49 w 64"/>
              <a:gd name="T15" fmla="*/ 24 h 64"/>
              <a:gd name="T16" fmla="*/ 55 w 64"/>
              <a:gd name="T17" fmla="*/ 9 h 64"/>
              <a:gd name="T18" fmla="*/ 61 w 64"/>
              <a:gd name="T19" fmla="*/ 46 h 64"/>
              <a:gd name="T20" fmla="*/ 46 w 64"/>
              <a:gd name="T21" fmla="*/ 46 h 64"/>
              <a:gd name="T22" fmla="*/ 52 w 64"/>
              <a:gd name="T23" fmla="*/ 34 h 64"/>
              <a:gd name="T24" fmla="*/ 46 w 64"/>
              <a:gd name="T25" fmla="*/ 46 h 64"/>
              <a:gd name="T26" fmla="*/ 49 w 64"/>
              <a:gd name="T27" fmla="*/ 52 h 64"/>
              <a:gd name="T28" fmla="*/ 55 w 64"/>
              <a:gd name="T29" fmla="*/ 55 h 64"/>
              <a:gd name="T30" fmla="*/ 30 w 64"/>
              <a:gd name="T31" fmla="*/ 64 h 64"/>
              <a:gd name="T32" fmla="*/ 40 w 64"/>
              <a:gd name="T33" fmla="*/ 52 h 64"/>
              <a:gd name="T34" fmla="*/ 55 w 64"/>
              <a:gd name="T35" fmla="*/ 55 h 64"/>
              <a:gd name="T36" fmla="*/ 18 w 64"/>
              <a:gd name="T37" fmla="*/ 61 h 64"/>
              <a:gd name="T38" fmla="*/ 18 w 64"/>
              <a:gd name="T39" fmla="*/ 46 h 64"/>
              <a:gd name="T40" fmla="*/ 30 w 64"/>
              <a:gd name="T41" fmla="*/ 52 h 64"/>
              <a:gd name="T42" fmla="*/ 18 w 64"/>
              <a:gd name="T43" fmla="*/ 46 h 64"/>
              <a:gd name="T44" fmla="*/ 15 w 64"/>
              <a:gd name="T45" fmla="*/ 52 h 64"/>
              <a:gd name="T46" fmla="*/ 9 w 64"/>
              <a:gd name="T47" fmla="*/ 55 h 64"/>
              <a:gd name="T48" fmla="*/ 0 w 64"/>
              <a:gd name="T49" fmla="*/ 34 h 64"/>
              <a:gd name="T50" fmla="*/ 15 w 64"/>
              <a:gd name="T51" fmla="*/ 40 h 64"/>
              <a:gd name="T52" fmla="*/ 9 w 64"/>
              <a:gd name="T53" fmla="*/ 55 h 64"/>
              <a:gd name="T54" fmla="*/ 3 w 64"/>
              <a:gd name="T55" fmla="*/ 21 h 64"/>
              <a:gd name="T56" fmla="*/ 18 w 64"/>
              <a:gd name="T57" fmla="*/ 18 h 64"/>
              <a:gd name="T58" fmla="*/ 12 w 64"/>
              <a:gd name="T59" fmla="*/ 34 h 64"/>
              <a:gd name="T60" fmla="*/ 18 w 64"/>
              <a:gd name="T61" fmla="*/ 18 h 64"/>
              <a:gd name="T62" fmla="*/ 15 w 64"/>
              <a:gd name="T63" fmla="*/ 15 h 64"/>
              <a:gd name="T64" fmla="*/ 9 w 64"/>
              <a:gd name="T65" fmla="*/ 9 h 64"/>
              <a:gd name="T66" fmla="*/ 30 w 64"/>
              <a:gd name="T67" fmla="*/ 0 h 64"/>
              <a:gd name="T68" fmla="*/ 24 w 64"/>
              <a:gd name="T69" fmla="*/ 15 h 64"/>
              <a:gd name="T70" fmla="*/ 9 w 64"/>
              <a:gd name="T71"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4">
                <a:moveTo>
                  <a:pt x="30" y="0"/>
                </a:moveTo>
                <a:lnTo>
                  <a:pt x="46" y="3"/>
                </a:lnTo>
                <a:lnTo>
                  <a:pt x="55" y="9"/>
                </a:lnTo>
                <a:lnTo>
                  <a:pt x="46" y="18"/>
                </a:lnTo>
                <a:lnTo>
                  <a:pt x="40" y="15"/>
                </a:lnTo>
                <a:lnTo>
                  <a:pt x="30" y="12"/>
                </a:lnTo>
                <a:lnTo>
                  <a:pt x="30" y="0"/>
                </a:lnTo>
                <a:close/>
                <a:moveTo>
                  <a:pt x="46" y="18"/>
                </a:moveTo>
                <a:lnTo>
                  <a:pt x="46" y="18"/>
                </a:lnTo>
                <a:lnTo>
                  <a:pt x="49" y="15"/>
                </a:lnTo>
                <a:lnTo>
                  <a:pt x="46" y="18"/>
                </a:lnTo>
                <a:close/>
                <a:moveTo>
                  <a:pt x="55" y="9"/>
                </a:moveTo>
                <a:lnTo>
                  <a:pt x="61" y="21"/>
                </a:lnTo>
                <a:lnTo>
                  <a:pt x="64" y="34"/>
                </a:lnTo>
                <a:lnTo>
                  <a:pt x="52" y="34"/>
                </a:lnTo>
                <a:lnTo>
                  <a:pt x="49" y="24"/>
                </a:lnTo>
                <a:lnTo>
                  <a:pt x="46" y="18"/>
                </a:lnTo>
                <a:lnTo>
                  <a:pt x="55" y="9"/>
                </a:lnTo>
                <a:close/>
                <a:moveTo>
                  <a:pt x="64" y="34"/>
                </a:moveTo>
                <a:lnTo>
                  <a:pt x="61" y="46"/>
                </a:lnTo>
                <a:lnTo>
                  <a:pt x="55" y="55"/>
                </a:lnTo>
                <a:lnTo>
                  <a:pt x="46" y="46"/>
                </a:lnTo>
                <a:lnTo>
                  <a:pt x="49" y="40"/>
                </a:lnTo>
                <a:lnTo>
                  <a:pt x="52" y="34"/>
                </a:lnTo>
                <a:lnTo>
                  <a:pt x="64" y="34"/>
                </a:lnTo>
                <a:close/>
                <a:moveTo>
                  <a:pt x="46" y="46"/>
                </a:moveTo>
                <a:lnTo>
                  <a:pt x="46" y="46"/>
                </a:lnTo>
                <a:lnTo>
                  <a:pt x="49" y="52"/>
                </a:lnTo>
                <a:lnTo>
                  <a:pt x="46" y="46"/>
                </a:lnTo>
                <a:close/>
                <a:moveTo>
                  <a:pt x="55" y="55"/>
                </a:moveTo>
                <a:lnTo>
                  <a:pt x="46" y="61"/>
                </a:lnTo>
                <a:lnTo>
                  <a:pt x="30" y="64"/>
                </a:lnTo>
                <a:lnTo>
                  <a:pt x="30" y="52"/>
                </a:lnTo>
                <a:lnTo>
                  <a:pt x="40" y="52"/>
                </a:lnTo>
                <a:lnTo>
                  <a:pt x="46" y="46"/>
                </a:lnTo>
                <a:lnTo>
                  <a:pt x="55" y="55"/>
                </a:lnTo>
                <a:close/>
                <a:moveTo>
                  <a:pt x="30" y="64"/>
                </a:moveTo>
                <a:lnTo>
                  <a:pt x="18" y="61"/>
                </a:lnTo>
                <a:lnTo>
                  <a:pt x="9" y="55"/>
                </a:lnTo>
                <a:lnTo>
                  <a:pt x="18" y="46"/>
                </a:lnTo>
                <a:lnTo>
                  <a:pt x="24" y="52"/>
                </a:lnTo>
                <a:lnTo>
                  <a:pt x="30" y="52"/>
                </a:lnTo>
                <a:lnTo>
                  <a:pt x="30" y="64"/>
                </a:lnTo>
                <a:close/>
                <a:moveTo>
                  <a:pt x="18" y="46"/>
                </a:moveTo>
                <a:lnTo>
                  <a:pt x="18" y="46"/>
                </a:lnTo>
                <a:lnTo>
                  <a:pt x="15" y="52"/>
                </a:lnTo>
                <a:lnTo>
                  <a:pt x="18" y="46"/>
                </a:lnTo>
                <a:close/>
                <a:moveTo>
                  <a:pt x="9" y="55"/>
                </a:moveTo>
                <a:lnTo>
                  <a:pt x="3" y="46"/>
                </a:lnTo>
                <a:lnTo>
                  <a:pt x="0" y="34"/>
                </a:lnTo>
                <a:lnTo>
                  <a:pt x="12" y="34"/>
                </a:lnTo>
                <a:lnTo>
                  <a:pt x="15" y="40"/>
                </a:lnTo>
                <a:lnTo>
                  <a:pt x="18" y="46"/>
                </a:lnTo>
                <a:lnTo>
                  <a:pt x="9" y="55"/>
                </a:lnTo>
                <a:close/>
                <a:moveTo>
                  <a:pt x="0" y="34"/>
                </a:moveTo>
                <a:lnTo>
                  <a:pt x="3" y="21"/>
                </a:lnTo>
                <a:lnTo>
                  <a:pt x="9" y="9"/>
                </a:lnTo>
                <a:lnTo>
                  <a:pt x="18" y="18"/>
                </a:lnTo>
                <a:lnTo>
                  <a:pt x="15" y="24"/>
                </a:lnTo>
                <a:lnTo>
                  <a:pt x="12" y="34"/>
                </a:lnTo>
                <a:lnTo>
                  <a:pt x="0" y="34"/>
                </a:lnTo>
                <a:close/>
                <a:moveTo>
                  <a:pt x="18" y="18"/>
                </a:moveTo>
                <a:lnTo>
                  <a:pt x="18" y="18"/>
                </a:lnTo>
                <a:lnTo>
                  <a:pt x="15" y="15"/>
                </a:lnTo>
                <a:lnTo>
                  <a:pt x="18" y="18"/>
                </a:lnTo>
                <a:close/>
                <a:moveTo>
                  <a:pt x="9" y="9"/>
                </a:moveTo>
                <a:lnTo>
                  <a:pt x="18" y="3"/>
                </a:lnTo>
                <a:lnTo>
                  <a:pt x="30" y="0"/>
                </a:lnTo>
                <a:lnTo>
                  <a:pt x="30" y="12"/>
                </a:lnTo>
                <a:lnTo>
                  <a:pt x="24" y="15"/>
                </a:lnTo>
                <a:lnTo>
                  <a:pt x="18" y="18"/>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08" name="Rectangle 88"/>
          <p:cNvSpPr>
            <a:spLocks noChangeArrowheads="1"/>
          </p:cNvSpPr>
          <p:nvPr/>
        </p:nvSpPr>
        <p:spPr bwMode="auto">
          <a:xfrm>
            <a:off x="5151438" y="3194050"/>
            <a:ext cx="1062037"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9" name="Rectangle 89"/>
          <p:cNvSpPr>
            <a:spLocks noChangeArrowheads="1"/>
          </p:cNvSpPr>
          <p:nvPr/>
        </p:nvSpPr>
        <p:spPr bwMode="auto">
          <a:xfrm>
            <a:off x="5151438" y="3194050"/>
            <a:ext cx="1062037"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0" name="Rectangle 90"/>
          <p:cNvSpPr>
            <a:spLocks noChangeArrowheads="1"/>
          </p:cNvSpPr>
          <p:nvPr/>
        </p:nvSpPr>
        <p:spPr bwMode="auto">
          <a:xfrm>
            <a:off x="5146675" y="3165475"/>
            <a:ext cx="39688"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1" name="Rectangle 91"/>
          <p:cNvSpPr>
            <a:spLocks noChangeArrowheads="1"/>
          </p:cNvSpPr>
          <p:nvPr/>
        </p:nvSpPr>
        <p:spPr bwMode="auto">
          <a:xfrm>
            <a:off x="5146675" y="3165475"/>
            <a:ext cx="39688"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2" name="Rectangle 92"/>
          <p:cNvSpPr>
            <a:spLocks noChangeArrowheads="1"/>
          </p:cNvSpPr>
          <p:nvPr/>
        </p:nvSpPr>
        <p:spPr bwMode="auto">
          <a:xfrm>
            <a:off x="6189663" y="3165475"/>
            <a:ext cx="38100"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3" name="Rectangle 93"/>
          <p:cNvSpPr>
            <a:spLocks noChangeArrowheads="1"/>
          </p:cNvSpPr>
          <p:nvPr/>
        </p:nvSpPr>
        <p:spPr bwMode="auto">
          <a:xfrm>
            <a:off x="6189663" y="3165475"/>
            <a:ext cx="38100"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4" name="Freeform 94"/>
          <p:cNvSpPr>
            <a:spLocks/>
          </p:cNvSpPr>
          <p:nvPr/>
        </p:nvSpPr>
        <p:spPr bwMode="auto">
          <a:xfrm>
            <a:off x="5665788" y="3160713"/>
            <a:ext cx="82550" cy="82550"/>
          </a:xfrm>
          <a:custGeom>
            <a:avLst/>
            <a:gdLst>
              <a:gd name="T0" fmla="*/ 25 w 52"/>
              <a:gd name="T1" fmla="*/ 0 h 52"/>
              <a:gd name="T2" fmla="*/ 37 w 52"/>
              <a:gd name="T3" fmla="*/ 3 h 52"/>
              <a:gd name="T4" fmla="*/ 43 w 52"/>
              <a:gd name="T5" fmla="*/ 9 h 52"/>
              <a:gd name="T6" fmla="*/ 49 w 52"/>
              <a:gd name="T7" fmla="*/ 18 h 52"/>
              <a:gd name="T8" fmla="*/ 52 w 52"/>
              <a:gd name="T9" fmla="*/ 27 h 52"/>
              <a:gd name="T10" fmla="*/ 49 w 52"/>
              <a:gd name="T11" fmla="*/ 37 h 52"/>
              <a:gd name="T12" fmla="*/ 43 w 52"/>
              <a:gd name="T13" fmla="*/ 46 h 52"/>
              <a:gd name="T14" fmla="*/ 37 w 52"/>
              <a:gd name="T15" fmla="*/ 52 h 52"/>
              <a:gd name="T16" fmla="*/ 25 w 52"/>
              <a:gd name="T17" fmla="*/ 52 h 52"/>
              <a:gd name="T18" fmla="*/ 15 w 52"/>
              <a:gd name="T19" fmla="*/ 52 h 52"/>
              <a:gd name="T20" fmla="*/ 6 w 52"/>
              <a:gd name="T21" fmla="*/ 46 h 52"/>
              <a:gd name="T22" fmla="*/ 3 w 52"/>
              <a:gd name="T23" fmla="*/ 37 h 52"/>
              <a:gd name="T24" fmla="*/ 0 w 52"/>
              <a:gd name="T25" fmla="*/ 27 h 52"/>
              <a:gd name="T26" fmla="*/ 3 w 52"/>
              <a:gd name="T27" fmla="*/ 18 h 52"/>
              <a:gd name="T28" fmla="*/ 6 w 52"/>
              <a:gd name="T29" fmla="*/ 9 h 52"/>
              <a:gd name="T30" fmla="*/ 15 w 52"/>
              <a:gd name="T31" fmla="*/ 3 h 52"/>
              <a:gd name="T32" fmla="*/ 25 w 52"/>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5" y="0"/>
                </a:moveTo>
                <a:lnTo>
                  <a:pt x="37" y="3"/>
                </a:lnTo>
                <a:lnTo>
                  <a:pt x="43" y="9"/>
                </a:lnTo>
                <a:lnTo>
                  <a:pt x="49" y="18"/>
                </a:lnTo>
                <a:lnTo>
                  <a:pt x="52" y="27"/>
                </a:lnTo>
                <a:lnTo>
                  <a:pt x="49" y="37"/>
                </a:lnTo>
                <a:lnTo>
                  <a:pt x="43" y="46"/>
                </a:lnTo>
                <a:lnTo>
                  <a:pt x="37" y="52"/>
                </a:lnTo>
                <a:lnTo>
                  <a:pt x="25" y="52"/>
                </a:lnTo>
                <a:lnTo>
                  <a:pt x="15" y="52"/>
                </a:lnTo>
                <a:lnTo>
                  <a:pt x="6" y="46"/>
                </a:lnTo>
                <a:lnTo>
                  <a:pt x="3" y="37"/>
                </a:lnTo>
                <a:lnTo>
                  <a:pt x="0" y="27"/>
                </a:lnTo>
                <a:lnTo>
                  <a:pt x="3" y="18"/>
                </a:lnTo>
                <a:lnTo>
                  <a:pt x="6" y="9"/>
                </a:lnTo>
                <a:lnTo>
                  <a:pt x="15" y="3"/>
                </a:lnTo>
                <a:lnTo>
                  <a:pt x="25"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15" name="Freeform 95"/>
          <p:cNvSpPr>
            <a:spLocks noEditPoints="1"/>
          </p:cNvSpPr>
          <p:nvPr/>
        </p:nvSpPr>
        <p:spPr bwMode="auto">
          <a:xfrm>
            <a:off x="5656263" y="3151188"/>
            <a:ext cx="101600" cy="101600"/>
          </a:xfrm>
          <a:custGeom>
            <a:avLst/>
            <a:gdLst>
              <a:gd name="T0" fmla="*/ 43 w 64"/>
              <a:gd name="T1" fmla="*/ 3 h 64"/>
              <a:gd name="T2" fmla="*/ 46 w 64"/>
              <a:gd name="T3" fmla="*/ 18 h 64"/>
              <a:gd name="T4" fmla="*/ 31 w 64"/>
              <a:gd name="T5" fmla="*/ 12 h 64"/>
              <a:gd name="T6" fmla="*/ 46 w 64"/>
              <a:gd name="T7" fmla="*/ 18 h 64"/>
              <a:gd name="T8" fmla="*/ 49 w 64"/>
              <a:gd name="T9" fmla="*/ 15 h 64"/>
              <a:gd name="T10" fmla="*/ 55 w 64"/>
              <a:gd name="T11" fmla="*/ 9 h 64"/>
              <a:gd name="T12" fmla="*/ 64 w 64"/>
              <a:gd name="T13" fmla="*/ 33 h 64"/>
              <a:gd name="T14" fmla="*/ 49 w 64"/>
              <a:gd name="T15" fmla="*/ 24 h 64"/>
              <a:gd name="T16" fmla="*/ 55 w 64"/>
              <a:gd name="T17" fmla="*/ 9 h 64"/>
              <a:gd name="T18" fmla="*/ 61 w 64"/>
              <a:gd name="T19" fmla="*/ 46 h 64"/>
              <a:gd name="T20" fmla="*/ 46 w 64"/>
              <a:gd name="T21" fmla="*/ 46 h 64"/>
              <a:gd name="T22" fmla="*/ 52 w 64"/>
              <a:gd name="T23" fmla="*/ 33 h 64"/>
              <a:gd name="T24" fmla="*/ 46 w 64"/>
              <a:gd name="T25" fmla="*/ 46 h 64"/>
              <a:gd name="T26" fmla="*/ 49 w 64"/>
              <a:gd name="T27" fmla="*/ 52 h 64"/>
              <a:gd name="T28" fmla="*/ 55 w 64"/>
              <a:gd name="T29" fmla="*/ 55 h 64"/>
              <a:gd name="T30" fmla="*/ 31 w 64"/>
              <a:gd name="T31" fmla="*/ 64 h 64"/>
              <a:gd name="T32" fmla="*/ 40 w 64"/>
              <a:gd name="T33" fmla="*/ 52 h 64"/>
              <a:gd name="T34" fmla="*/ 55 w 64"/>
              <a:gd name="T35" fmla="*/ 55 h 64"/>
              <a:gd name="T36" fmla="*/ 18 w 64"/>
              <a:gd name="T37" fmla="*/ 64 h 64"/>
              <a:gd name="T38" fmla="*/ 18 w 64"/>
              <a:gd name="T39" fmla="*/ 46 h 64"/>
              <a:gd name="T40" fmla="*/ 31 w 64"/>
              <a:gd name="T41" fmla="*/ 52 h 64"/>
              <a:gd name="T42" fmla="*/ 18 w 64"/>
              <a:gd name="T43" fmla="*/ 46 h 64"/>
              <a:gd name="T44" fmla="*/ 12 w 64"/>
              <a:gd name="T45" fmla="*/ 52 h 64"/>
              <a:gd name="T46" fmla="*/ 9 w 64"/>
              <a:gd name="T47" fmla="*/ 55 h 64"/>
              <a:gd name="T48" fmla="*/ 0 w 64"/>
              <a:gd name="T49" fmla="*/ 33 h 64"/>
              <a:gd name="T50" fmla="*/ 12 w 64"/>
              <a:gd name="T51" fmla="*/ 40 h 64"/>
              <a:gd name="T52" fmla="*/ 9 w 64"/>
              <a:gd name="T53" fmla="*/ 55 h 64"/>
              <a:gd name="T54" fmla="*/ 3 w 64"/>
              <a:gd name="T55" fmla="*/ 21 h 64"/>
              <a:gd name="T56" fmla="*/ 18 w 64"/>
              <a:gd name="T57" fmla="*/ 18 h 64"/>
              <a:gd name="T58" fmla="*/ 12 w 64"/>
              <a:gd name="T59" fmla="*/ 33 h 64"/>
              <a:gd name="T60" fmla="*/ 18 w 64"/>
              <a:gd name="T61" fmla="*/ 18 h 64"/>
              <a:gd name="T62" fmla="*/ 12 w 64"/>
              <a:gd name="T63" fmla="*/ 15 h 64"/>
              <a:gd name="T64" fmla="*/ 9 w 64"/>
              <a:gd name="T65" fmla="*/ 9 h 64"/>
              <a:gd name="T66" fmla="*/ 31 w 64"/>
              <a:gd name="T67" fmla="*/ 0 h 64"/>
              <a:gd name="T68" fmla="*/ 24 w 64"/>
              <a:gd name="T69" fmla="*/ 15 h 64"/>
              <a:gd name="T70" fmla="*/ 9 w 64"/>
              <a:gd name="T71"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4">
                <a:moveTo>
                  <a:pt x="31" y="0"/>
                </a:moveTo>
                <a:lnTo>
                  <a:pt x="43" y="3"/>
                </a:lnTo>
                <a:lnTo>
                  <a:pt x="55" y="9"/>
                </a:lnTo>
                <a:lnTo>
                  <a:pt x="46" y="18"/>
                </a:lnTo>
                <a:lnTo>
                  <a:pt x="40" y="15"/>
                </a:lnTo>
                <a:lnTo>
                  <a:pt x="31" y="12"/>
                </a:lnTo>
                <a:lnTo>
                  <a:pt x="31" y="0"/>
                </a:lnTo>
                <a:close/>
                <a:moveTo>
                  <a:pt x="46" y="18"/>
                </a:moveTo>
                <a:lnTo>
                  <a:pt x="46" y="18"/>
                </a:lnTo>
                <a:lnTo>
                  <a:pt x="49" y="15"/>
                </a:lnTo>
                <a:lnTo>
                  <a:pt x="46" y="18"/>
                </a:lnTo>
                <a:close/>
                <a:moveTo>
                  <a:pt x="55" y="9"/>
                </a:moveTo>
                <a:lnTo>
                  <a:pt x="61" y="21"/>
                </a:lnTo>
                <a:lnTo>
                  <a:pt x="64" y="33"/>
                </a:lnTo>
                <a:lnTo>
                  <a:pt x="52" y="33"/>
                </a:lnTo>
                <a:lnTo>
                  <a:pt x="49" y="24"/>
                </a:lnTo>
                <a:lnTo>
                  <a:pt x="46" y="18"/>
                </a:lnTo>
                <a:lnTo>
                  <a:pt x="55" y="9"/>
                </a:lnTo>
                <a:close/>
                <a:moveTo>
                  <a:pt x="64" y="33"/>
                </a:moveTo>
                <a:lnTo>
                  <a:pt x="61" y="46"/>
                </a:lnTo>
                <a:lnTo>
                  <a:pt x="55" y="55"/>
                </a:lnTo>
                <a:lnTo>
                  <a:pt x="46" y="46"/>
                </a:lnTo>
                <a:lnTo>
                  <a:pt x="49" y="40"/>
                </a:lnTo>
                <a:lnTo>
                  <a:pt x="52" y="33"/>
                </a:lnTo>
                <a:lnTo>
                  <a:pt x="64" y="33"/>
                </a:lnTo>
                <a:close/>
                <a:moveTo>
                  <a:pt x="46" y="46"/>
                </a:moveTo>
                <a:lnTo>
                  <a:pt x="46" y="46"/>
                </a:lnTo>
                <a:lnTo>
                  <a:pt x="49" y="52"/>
                </a:lnTo>
                <a:lnTo>
                  <a:pt x="46" y="46"/>
                </a:lnTo>
                <a:close/>
                <a:moveTo>
                  <a:pt x="55" y="55"/>
                </a:moveTo>
                <a:lnTo>
                  <a:pt x="43" y="64"/>
                </a:lnTo>
                <a:lnTo>
                  <a:pt x="31" y="64"/>
                </a:lnTo>
                <a:lnTo>
                  <a:pt x="31" y="52"/>
                </a:lnTo>
                <a:lnTo>
                  <a:pt x="40" y="52"/>
                </a:lnTo>
                <a:lnTo>
                  <a:pt x="46" y="46"/>
                </a:lnTo>
                <a:lnTo>
                  <a:pt x="55" y="55"/>
                </a:lnTo>
                <a:close/>
                <a:moveTo>
                  <a:pt x="31" y="64"/>
                </a:moveTo>
                <a:lnTo>
                  <a:pt x="18" y="64"/>
                </a:lnTo>
                <a:lnTo>
                  <a:pt x="9" y="55"/>
                </a:lnTo>
                <a:lnTo>
                  <a:pt x="18" y="46"/>
                </a:lnTo>
                <a:lnTo>
                  <a:pt x="24" y="52"/>
                </a:lnTo>
                <a:lnTo>
                  <a:pt x="31" y="52"/>
                </a:lnTo>
                <a:lnTo>
                  <a:pt x="31" y="64"/>
                </a:lnTo>
                <a:close/>
                <a:moveTo>
                  <a:pt x="18" y="46"/>
                </a:moveTo>
                <a:lnTo>
                  <a:pt x="18" y="46"/>
                </a:lnTo>
                <a:lnTo>
                  <a:pt x="12" y="52"/>
                </a:lnTo>
                <a:lnTo>
                  <a:pt x="18" y="46"/>
                </a:lnTo>
                <a:close/>
                <a:moveTo>
                  <a:pt x="9" y="55"/>
                </a:moveTo>
                <a:lnTo>
                  <a:pt x="3" y="46"/>
                </a:lnTo>
                <a:lnTo>
                  <a:pt x="0" y="33"/>
                </a:lnTo>
                <a:lnTo>
                  <a:pt x="12" y="33"/>
                </a:lnTo>
                <a:lnTo>
                  <a:pt x="12" y="40"/>
                </a:lnTo>
                <a:lnTo>
                  <a:pt x="18" y="46"/>
                </a:lnTo>
                <a:lnTo>
                  <a:pt x="9" y="55"/>
                </a:lnTo>
                <a:close/>
                <a:moveTo>
                  <a:pt x="0" y="33"/>
                </a:moveTo>
                <a:lnTo>
                  <a:pt x="3" y="21"/>
                </a:lnTo>
                <a:lnTo>
                  <a:pt x="9" y="9"/>
                </a:lnTo>
                <a:lnTo>
                  <a:pt x="18" y="18"/>
                </a:lnTo>
                <a:lnTo>
                  <a:pt x="12" y="24"/>
                </a:lnTo>
                <a:lnTo>
                  <a:pt x="12" y="33"/>
                </a:lnTo>
                <a:lnTo>
                  <a:pt x="0" y="33"/>
                </a:lnTo>
                <a:close/>
                <a:moveTo>
                  <a:pt x="18" y="18"/>
                </a:moveTo>
                <a:lnTo>
                  <a:pt x="18" y="18"/>
                </a:lnTo>
                <a:lnTo>
                  <a:pt x="12" y="15"/>
                </a:lnTo>
                <a:lnTo>
                  <a:pt x="18" y="18"/>
                </a:lnTo>
                <a:close/>
                <a:moveTo>
                  <a:pt x="9" y="9"/>
                </a:moveTo>
                <a:lnTo>
                  <a:pt x="18" y="3"/>
                </a:lnTo>
                <a:lnTo>
                  <a:pt x="31" y="0"/>
                </a:lnTo>
                <a:lnTo>
                  <a:pt x="31" y="12"/>
                </a:lnTo>
                <a:lnTo>
                  <a:pt x="24" y="15"/>
                </a:lnTo>
                <a:lnTo>
                  <a:pt x="18" y="18"/>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16" name="Rectangle 96"/>
          <p:cNvSpPr>
            <a:spLocks noChangeArrowheads="1"/>
          </p:cNvSpPr>
          <p:nvPr/>
        </p:nvSpPr>
        <p:spPr bwMode="auto">
          <a:xfrm>
            <a:off x="4897438" y="3732213"/>
            <a:ext cx="19050" cy="69850"/>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7" name="Rectangle 97"/>
          <p:cNvSpPr>
            <a:spLocks noChangeArrowheads="1"/>
          </p:cNvSpPr>
          <p:nvPr/>
        </p:nvSpPr>
        <p:spPr bwMode="auto">
          <a:xfrm>
            <a:off x="4897438" y="3732213"/>
            <a:ext cx="19050" cy="69850"/>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8" name="Rectangle 98"/>
          <p:cNvSpPr>
            <a:spLocks noChangeArrowheads="1"/>
          </p:cNvSpPr>
          <p:nvPr/>
        </p:nvSpPr>
        <p:spPr bwMode="auto">
          <a:xfrm>
            <a:off x="6481763" y="3732213"/>
            <a:ext cx="20637" cy="65087"/>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9" name="Rectangle 99"/>
          <p:cNvSpPr>
            <a:spLocks noChangeArrowheads="1"/>
          </p:cNvSpPr>
          <p:nvPr/>
        </p:nvSpPr>
        <p:spPr bwMode="auto">
          <a:xfrm>
            <a:off x="6481763" y="3732213"/>
            <a:ext cx="20637" cy="65087"/>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0" name="Rectangle 100"/>
          <p:cNvSpPr>
            <a:spLocks noChangeArrowheads="1"/>
          </p:cNvSpPr>
          <p:nvPr/>
        </p:nvSpPr>
        <p:spPr bwMode="auto">
          <a:xfrm>
            <a:off x="4906963" y="3752850"/>
            <a:ext cx="1585912"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1" name="Rectangle 101"/>
          <p:cNvSpPr>
            <a:spLocks noChangeArrowheads="1"/>
          </p:cNvSpPr>
          <p:nvPr/>
        </p:nvSpPr>
        <p:spPr bwMode="auto">
          <a:xfrm>
            <a:off x="4906963" y="3752850"/>
            <a:ext cx="1585912"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2" name="Freeform 102"/>
          <p:cNvSpPr>
            <a:spLocks/>
          </p:cNvSpPr>
          <p:nvPr/>
        </p:nvSpPr>
        <p:spPr bwMode="auto">
          <a:xfrm>
            <a:off x="5670550" y="3717925"/>
            <a:ext cx="82550" cy="84138"/>
          </a:xfrm>
          <a:custGeom>
            <a:avLst/>
            <a:gdLst>
              <a:gd name="T0" fmla="*/ 28 w 52"/>
              <a:gd name="T1" fmla="*/ 0 h 53"/>
              <a:gd name="T2" fmla="*/ 37 w 52"/>
              <a:gd name="T3" fmla="*/ 3 h 53"/>
              <a:gd name="T4" fmla="*/ 46 w 52"/>
              <a:gd name="T5" fmla="*/ 9 h 53"/>
              <a:gd name="T6" fmla="*/ 52 w 52"/>
              <a:gd name="T7" fmla="*/ 19 h 53"/>
              <a:gd name="T8" fmla="*/ 52 w 52"/>
              <a:gd name="T9" fmla="*/ 28 h 53"/>
              <a:gd name="T10" fmla="*/ 52 w 52"/>
              <a:gd name="T11" fmla="*/ 37 h 53"/>
              <a:gd name="T12" fmla="*/ 46 w 52"/>
              <a:gd name="T13" fmla="*/ 46 h 53"/>
              <a:gd name="T14" fmla="*/ 37 w 52"/>
              <a:gd name="T15" fmla="*/ 53 h 53"/>
              <a:gd name="T16" fmla="*/ 28 w 52"/>
              <a:gd name="T17" fmla="*/ 53 h 53"/>
              <a:gd name="T18" fmla="*/ 15 w 52"/>
              <a:gd name="T19" fmla="*/ 53 h 53"/>
              <a:gd name="T20" fmla="*/ 9 w 52"/>
              <a:gd name="T21" fmla="*/ 46 h 53"/>
              <a:gd name="T22" fmla="*/ 3 w 52"/>
              <a:gd name="T23" fmla="*/ 37 h 53"/>
              <a:gd name="T24" fmla="*/ 0 w 52"/>
              <a:gd name="T25" fmla="*/ 28 h 53"/>
              <a:gd name="T26" fmla="*/ 3 w 52"/>
              <a:gd name="T27" fmla="*/ 19 h 53"/>
              <a:gd name="T28" fmla="*/ 9 w 52"/>
              <a:gd name="T29" fmla="*/ 9 h 53"/>
              <a:gd name="T30" fmla="*/ 15 w 52"/>
              <a:gd name="T31" fmla="*/ 3 h 53"/>
              <a:gd name="T32" fmla="*/ 28 w 52"/>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3">
                <a:moveTo>
                  <a:pt x="28" y="0"/>
                </a:moveTo>
                <a:lnTo>
                  <a:pt x="37" y="3"/>
                </a:lnTo>
                <a:lnTo>
                  <a:pt x="46" y="9"/>
                </a:lnTo>
                <a:lnTo>
                  <a:pt x="52" y="19"/>
                </a:lnTo>
                <a:lnTo>
                  <a:pt x="52" y="28"/>
                </a:lnTo>
                <a:lnTo>
                  <a:pt x="52" y="37"/>
                </a:lnTo>
                <a:lnTo>
                  <a:pt x="46" y="46"/>
                </a:lnTo>
                <a:lnTo>
                  <a:pt x="37" y="53"/>
                </a:lnTo>
                <a:lnTo>
                  <a:pt x="28" y="53"/>
                </a:lnTo>
                <a:lnTo>
                  <a:pt x="15" y="53"/>
                </a:lnTo>
                <a:lnTo>
                  <a:pt x="9" y="46"/>
                </a:lnTo>
                <a:lnTo>
                  <a:pt x="3" y="37"/>
                </a:lnTo>
                <a:lnTo>
                  <a:pt x="0" y="28"/>
                </a:lnTo>
                <a:lnTo>
                  <a:pt x="3" y="19"/>
                </a:lnTo>
                <a:lnTo>
                  <a:pt x="9" y="9"/>
                </a:lnTo>
                <a:lnTo>
                  <a:pt x="15" y="3"/>
                </a:lnTo>
                <a:lnTo>
                  <a:pt x="28"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23" name="Freeform 103"/>
          <p:cNvSpPr>
            <a:spLocks noEditPoints="1"/>
          </p:cNvSpPr>
          <p:nvPr/>
        </p:nvSpPr>
        <p:spPr bwMode="auto">
          <a:xfrm>
            <a:off x="5661025" y="3708400"/>
            <a:ext cx="101600" cy="103188"/>
          </a:xfrm>
          <a:custGeom>
            <a:avLst/>
            <a:gdLst>
              <a:gd name="T0" fmla="*/ 46 w 64"/>
              <a:gd name="T1" fmla="*/ 3 h 65"/>
              <a:gd name="T2" fmla="*/ 46 w 64"/>
              <a:gd name="T3" fmla="*/ 19 h 65"/>
              <a:gd name="T4" fmla="*/ 34 w 64"/>
              <a:gd name="T5" fmla="*/ 12 h 65"/>
              <a:gd name="T6" fmla="*/ 55 w 64"/>
              <a:gd name="T7" fmla="*/ 9 h 65"/>
              <a:gd name="T8" fmla="*/ 52 w 64"/>
              <a:gd name="T9" fmla="*/ 15 h 65"/>
              <a:gd name="T10" fmla="*/ 55 w 64"/>
              <a:gd name="T11" fmla="*/ 9 h 65"/>
              <a:gd name="T12" fmla="*/ 64 w 64"/>
              <a:gd name="T13" fmla="*/ 34 h 65"/>
              <a:gd name="T14" fmla="*/ 52 w 64"/>
              <a:gd name="T15" fmla="*/ 25 h 65"/>
              <a:gd name="T16" fmla="*/ 55 w 64"/>
              <a:gd name="T17" fmla="*/ 9 h 65"/>
              <a:gd name="T18" fmla="*/ 61 w 64"/>
              <a:gd name="T19" fmla="*/ 46 h 65"/>
              <a:gd name="T20" fmla="*/ 46 w 64"/>
              <a:gd name="T21" fmla="*/ 46 h 65"/>
              <a:gd name="T22" fmla="*/ 52 w 64"/>
              <a:gd name="T23" fmla="*/ 34 h 65"/>
              <a:gd name="T24" fmla="*/ 55 w 64"/>
              <a:gd name="T25" fmla="*/ 56 h 65"/>
              <a:gd name="T26" fmla="*/ 52 w 64"/>
              <a:gd name="T27" fmla="*/ 52 h 65"/>
              <a:gd name="T28" fmla="*/ 55 w 64"/>
              <a:gd name="T29" fmla="*/ 56 h 65"/>
              <a:gd name="T30" fmla="*/ 34 w 64"/>
              <a:gd name="T31" fmla="*/ 65 h 65"/>
              <a:gd name="T32" fmla="*/ 40 w 64"/>
              <a:gd name="T33" fmla="*/ 52 h 65"/>
              <a:gd name="T34" fmla="*/ 55 w 64"/>
              <a:gd name="T35" fmla="*/ 56 h 65"/>
              <a:gd name="T36" fmla="*/ 21 w 64"/>
              <a:gd name="T37" fmla="*/ 65 h 65"/>
              <a:gd name="T38" fmla="*/ 18 w 64"/>
              <a:gd name="T39" fmla="*/ 46 h 65"/>
              <a:gd name="T40" fmla="*/ 34 w 64"/>
              <a:gd name="T41" fmla="*/ 52 h 65"/>
              <a:gd name="T42" fmla="*/ 9 w 64"/>
              <a:gd name="T43" fmla="*/ 56 h 65"/>
              <a:gd name="T44" fmla="*/ 15 w 64"/>
              <a:gd name="T45" fmla="*/ 52 h 65"/>
              <a:gd name="T46" fmla="*/ 9 w 64"/>
              <a:gd name="T47" fmla="*/ 56 h 65"/>
              <a:gd name="T48" fmla="*/ 0 w 64"/>
              <a:gd name="T49" fmla="*/ 34 h 65"/>
              <a:gd name="T50" fmla="*/ 15 w 64"/>
              <a:gd name="T51" fmla="*/ 40 h 65"/>
              <a:gd name="T52" fmla="*/ 9 w 64"/>
              <a:gd name="T53" fmla="*/ 56 h 65"/>
              <a:gd name="T54" fmla="*/ 3 w 64"/>
              <a:gd name="T55" fmla="*/ 22 h 65"/>
              <a:gd name="T56" fmla="*/ 18 w 64"/>
              <a:gd name="T57" fmla="*/ 19 h 65"/>
              <a:gd name="T58" fmla="*/ 12 w 64"/>
              <a:gd name="T59" fmla="*/ 34 h 65"/>
              <a:gd name="T60" fmla="*/ 9 w 64"/>
              <a:gd name="T61" fmla="*/ 9 h 65"/>
              <a:gd name="T62" fmla="*/ 34 w 64"/>
              <a:gd name="T63" fmla="*/ 0 h 65"/>
              <a:gd name="T64" fmla="*/ 24 w 64"/>
              <a:gd name="T65" fmla="*/ 15 h 65"/>
              <a:gd name="T66" fmla="*/ 9 w 64"/>
              <a:gd name="T6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5">
                <a:moveTo>
                  <a:pt x="34" y="0"/>
                </a:moveTo>
                <a:lnTo>
                  <a:pt x="46" y="3"/>
                </a:lnTo>
                <a:lnTo>
                  <a:pt x="55" y="9"/>
                </a:lnTo>
                <a:lnTo>
                  <a:pt x="46" y="19"/>
                </a:lnTo>
                <a:lnTo>
                  <a:pt x="40" y="15"/>
                </a:lnTo>
                <a:lnTo>
                  <a:pt x="34" y="12"/>
                </a:lnTo>
                <a:lnTo>
                  <a:pt x="34" y="0"/>
                </a:lnTo>
                <a:close/>
                <a:moveTo>
                  <a:pt x="55" y="9"/>
                </a:moveTo>
                <a:lnTo>
                  <a:pt x="55" y="9"/>
                </a:lnTo>
                <a:lnTo>
                  <a:pt x="52" y="15"/>
                </a:lnTo>
                <a:lnTo>
                  <a:pt x="55" y="9"/>
                </a:lnTo>
                <a:close/>
                <a:moveTo>
                  <a:pt x="55" y="9"/>
                </a:moveTo>
                <a:lnTo>
                  <a:pt x="61" y="22"/>
                </a:lnTo>
                <a:lnTo>
                  <a:pt x="64" y="34"/>
                </a:lnTo>
                <a:lnTo>
                  <a:pt x="52" y="34"/>
                </a:lnTo>
                <a:lnTo>
                  <a:pt x="52" y="25"/>
                </a:lnTo>
                <a:lnTo>
                  <a:pt x="46" y="19"/>
                </a:lnTo>
                <a:lnTo>
                  <a:pt x="55" y="9"/>
                </a:lnTo>
                <a:close/>
                <a:moveTo>
                  <a:pt x="64" y="34"/>
                </a:moveTo>
                <a:lnTo>
                  <a:pt x="61" y="46"/>
                </a:lnTo>
                <a:lnTo>
                  <a:pt x="55" y="56"/>
                </a:lnTo>
                <a:lnTo>
                  <a:pt x="46" y="46"/>
                </a:lnTo>
                <a:lnTo>
                  <a:pt x="52" y="40"/>
                </a:lnTo>
                <a:lnTo>
                  <a:pt x="52" y="34"/>
                </a:lnTo>
                <a:lnTo>
                  <a:pt x="64" y="34"/>
                </a:lnTo>
                <a:close/>
                <a:moveTo>
                  <a:pt x="55" y="56"/>
                </a:moveTo>
                <a:lnTo>
                  <a:pt x="55" y="56"/>
                </a:lnTo>
                <a:lnTo>
                  <a:pt x="52" y="52"/>
                </a:lnTo>
                <a:lnTo>
                  <a:pt x="55" y="56"/>
                </a:lnTo>
                <a:close/>
                <a:moveTo>
                  <a:pt x="55" y="56"/>
                </a:moveTo>
                <a:lnTo>
                  <a:pt x="46" y="65"/>
                </a:lnTo>
                <a:lnTo>
                  <a:pt x="34" y="65"/>
                </a:lnTo>
                <a:lnTo>
                  <a:pt x="34" y="52"/>
                </a:lnTo>
                <a:lnTo>
                  <a:pt x="40" y="52"/>
                </a:lnTo>
                <a:lnTo>
                  <a:pt x="46" y="46"/>
                </a:lnTo>
                <a:lnTo>
                  <a:pt x="55" y="56"/>
                </a:lnTo>
                <a:close/>
                <a:moveTo>
                  <a:pt x="34" y="65"/>
                </a:moveTo>
                <a:lnTo>
                  <a:pt x="21" y="65"/>
                </a:lnTo>
                <a:lnTo>
                  <a:pt x="9" y="56"/>
                </a:lnTo>
                <a:lnTo>
                  <a:pt x="18" y="46"/>
                </a:lnTo>
                <a:lnTo>
                  <a:pt x="24" y="52"/>
                </a:lnTo>
                <a:lnTo>
                  <a:pt x="34" y="52"/>
                </a:lnTo>
                <a:lnTo>
                  <a:pt x="34" y="65"/>
                </a:lnTo>
                <a:close/>
                <a:moveTo>
                  <a:pt x="9" y="56"/>
                </a:moveTo>
                <a:lnTo>
                  <a:pt x="9" y="56"/>
                </a:lnTo>
                <a:lnTo>
                  <a:pt x="15" y="52"/>
                </a:lnTo>
                <a:lnTo>
                  <a:pt x="9" y="56"/>
                </a:lnTo>
                <a:close/>
                <a:moveTo>
                  <a:pt x="9" y="56"/>
                </a:moveTo>
                <a:lnTo>
                  <a:pt x="3" y="46"/>
                </a:lnTo>
                <a:lnTo>
                  <a:pt x="0" y="34"/>
                </a:lnTo>
                <a:lnTo>
                  <a:pt x="12" y="34"/>
                </a:lnTo>
                <a:lnTo>
                  <a:pt x="15" y="40"/>
                </a:lnTo>
                <a:lnTo>
                  <a:pt x="18" y="46"/>
                </a:lnTo>
                <a:lnTo>
                  <a:pt x="9" y="56"/>
                </a:lnTo>
                <a:close/>
                <a:moveTo>
                  <a:pt x="0" y="34"/>
                </a:moveTo>
                <a:lnTo>
                  <a:pt x="3" y="22"/>
                </a:lnTo>
                <a:lnTo>
                  <a:pt x="9" y="9"/>
                </a:lnTo>
                <a:lnTo>
                  <a:pt x="18" y="19"/>
                </a:lnTo>
                <a:lnTo>
                  <a:pt x="15" y="25"/>
                </a:lnTo>
                <a:lnTo>
                  <a:pt x="12" y="34"/>
                </a:lnTo>
                <a:lnTo>
                  <a:pt x="0" y="34"/>
                </a:lnTo>
                <a:close/>
                <a:moveTo>
                  <a:pt x="9" y="9"/>
                </a:moveTo>
                <a:lnTo>
                  <a:pt x="21" y="3"/>
                </a:lnTo>
                <a:lnTo>
                  <a:pt x="34" y="0"/>
                </a:lnTo>
                <a:lnTo>
                  <a:pt x="34" y="12"/>
                </a:lnTo>
                <a:lnTo>
                  <a:pt x="24" y="15"/>
                </a:lnTo>
                <a:lnTo>
                  <a:pt x="18" y="19"/>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24" name="Rectangle 104"/>
          <p:cNvSpPr>
            <a:spLocks noChangeArrowheads="1"/>
          </p:cNvSpPr>
          <p:nvPr/>
        </p:nvSpPr>
        <p:spPr bwMode="auto">
          <a:xfrm>
            <a:off x="4608513" y="4554538"/>
            <a:ext cx="20637" cy="69850"/>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5" name="Rectangle 105"/>
          <p:cNvSpPr>
            <a:spLocks noChangeArrowheads="1"/>
          </p:cNvSpPr>
          <p:nvPr/>
        </p:nvSpPr>
        <p:spPr bwMode="auto">
          <a:xfrm>
            <a:off x="4608513" y="4554538"/>
            <a:ext cx="20637" cy="69850"/>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6" name="Rectangle 106"/>
          <p:cNvSpPr>
            <a:spLocks noChangeArrowheads="1"/>
          </p:cNvSpPr>
          <p:nvPr/>
        </p:nvSpPr>
        <p:spPr bwMode="auto">
          <a:xfrm>
            <a:off x="6761163" y="4545013"/>
            <a:ext cx="19050" cy="68262"/>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7" name="Rectangle 107"/>
          <p:cNvSpPr>
            <a:spLocks noChangeArrowheads="1"/>
          </p:cNvSpPr>
          <p:nvPr/>
        </p:nvSpPr>
        <p:spPr bwMode="auto">
          <a:xfrm>
            <a:off x="6761163" y="4545013"/>
            <a:ext cx="19050" cy="68262"/>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8" name="Rectangle 108"/>
          <p:cNvSpPr>
            <a:spLocks noChangeArrowheads="1"/>
          </p:cNvSpPr>
          <p:nvPr/>
        </p:nvSpPr>
        <p:spPr bwMode="auto">
          <a:xfrm>
            <a:off x="4618038" y="4575175"/>
            <a:ext cx="2162175"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9" name="Rectangle 109"/>
          <p:cNvSpPr>
            <a:spLocks noChangeArrowheads="1"/>
          </p:cNvSpPr>
          <p:nvPr/>
        </p:nvSpPr>
        <p:spPr bwMode="auto">
          <a:xfrm>
            <a:off x="4618038" y="4575175"/>
            <a:ext cx="2162175"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0" name="Freeform 110"/>
          <p:cNvSpPr>
            <a:spLocks/>
          </p:cNvSpPr>
          <p:nvPr/>
        </p:nvSpPr>
        <p:spPr bwMode="auto">
          <a:xfrm>
            <a:off x="5661025" y="4535488"/>
            <a:ext cx="82550" cy="84137"/>
          </a:xfrm>
          <a:custGeom>
            <a:avLst/>
            <a:gdLst>
              <a:gd name="T0" fmla="*/ 28 w 52"/>
              <a:gd name="T1" fmla="*/ 0 h 53"/>
              <a:gd name="T2" fmla="*/ 37 w 52"/>
              <a:gd name="T3" fmla="*/ 3 h 53"/>
              <a:gd name="T4" fmla="*/ 46 w 52"/>
              <a:gd name="T5" fmla="*/ 6 h 53"/>
              <a:gd name="T6" fmla="*/ 49 w 52"/>
              <a:gd name="T7" fmla="*/ 16 h 53"/>
              <a:gd name="T8" fmla="*/ 52 w 52"/>
              <a:gd name="T9" fmla="*/ 25 h 53"/>
              <a:gd name="T10" fmla="*/ 49 w 52"/>
              <a:gd name="T11" fmla="*/ 37 h 53"/>
              <a:gd name="T12" fmla="*/ 46 w 52"/>
              <a:gd name="T13" fmla="*/ 43 h 53"/>
              <a:gd name="T14" fmla="*/ 37 w 52"/>
              <a:gd name="T15" fmla="*/ 49 h 53"/>
              <a:gd name="T16" fmla="*/ 28 w 52"/>
              <a:gd name="T17" fmla="*/ 53 h 53"/>
              <a:gd name="T18" fmla="*/ 15 w 52"/>
              <a:gd name="T19" fmla="*/ 49 h 53"/>
              <a:gd name="T20" fmla="*/ 9 w 52"/>
              <a:gd name="T21" fmla="*/ 43 h 53"/>
              <a:gd name="T22" fmla="*/ 3 w 52"/>
              <a:gd name="T23" fmla="*/ 37 h 53"/>
              <a:gd name="T24" fmla="*/ 0 w 52"/>
              <a:gd name="T25" fmla="*/ 25 h 53"/>
              <a:gd name="T26" fmla="*/ 3 w 52"/>
              <a:gd name="T27" fmla="*/ 16 h 53"/>
              <a:gd name="T28" fmla="*/ 9 w 52"/>
              <a:gd name="T29" fmla="*/ 6 h 53"/>
              <a:gd name="T30" fmla="*/ 15 w 52"/>
              <a:gd name="T31" fmla="*/ 3 h 53"/>
              <a:gd name="T32" fmla="*/ 28 w 52"/>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3">
                <a:moveTo>
                  <a:pt x="28" y="0"/>
                </a:moveTo>
                <a:lnTo>
                  <a:pt x="37" y="3"/>
                </a:lnTo>
                <a:lnTo>
                  <a:pt x="46" y="6"/>
                </a:lnTo>
                <a:lnTo>
                  <a:pt x="49" y="16"/>
                </a:lnTo>
                <a:lnTo>
                  <a:pt x="52" y="25"/>
                </a:lnTo>
                <a:lnTo>
                  <a:pt x="49" y="37"/>
                </a:lnTo>
                <a:lnTo>
                  <a:pt x="46" y="43"/>
                </a:lnTo>
                <a:lnTo>
                  <a:pt x="37" y="49"/>
                </a:lnTo>
                <a:lnTo>
                  <a:pt x="28" y="53"/>
                </a:lnTo>
                <a:lnTo>
                  <a:pt x="15" y="49"/>
                </a:lnTo>
                <a:lnTo>
                  <a:pt x="9" y="43"/>
                </a:lnTo>
                <a:lnTo>
                  <a:pt x="3" y="37"/>
                </a:lnTo>
                <a:lnTo>
                  <a:pt x="0" y="25"/>
                </a:lnTo>
                <a:lnTo>
                  <a:pt x="3" y="16"/>
                </a:lnTo>
                <a:lnTo>
                  <a:pt x="9" y="6"/>
                </a:lnTo>
                <a:lnTo>
                  <a:pt x="15" y="3"/>
                </a:lnTo>
                <a:lnTo>
                  <a:pt x="28"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31" name="Freeform 111"/>
          <p:cNvSpPr>
            <a:spLocks noEditPoints="1"/>
          </p:cNvSpPr>
          <p:nvPr/>
        </p:nvSpPr>
        <p:spPr bwMode="auto">
          <a:xfrm>
            <a:off x="5651500" y="4525963"/>
            <a:ext cx="101600" cy="103187"/>
          </a:xfrm>
          <a:custGeom>
            <a:avLst/>
            <a:gdLst>
              <a:gd name="T0" fmla="*/ 46 w 64"/>
              <a:gd name="T1" fmla="*/ 3 h 65"/>
              <a:gd name="T2" fmla="*/ 46 w 64"/>
              <a:gd name="T3" fmla="*/ 18 h 65"/>
              <a:gd name="T4" fmla="*/ 34 w 64"/>
              <a:gd name="T5" fmla="*/ 12 h 65"/>
              <a:gd name="T6" fmla="*/ 55 w 64"/>
              <a:gd name="T7" fmla="*/ 9 h 65"/>
              <a:gd name="T8" fmla="*/ 52 w 64"/>
              <a:gd name="T9" fmla="*/ 12 h 65"/>
              <a:gd name="T10" fmla="*/ 55 w 64"/>
              <a:gd name="T11" fmla="*/ 9 h 65"/>
              <a:gd name="T12" fmla="*/ 64 w 64"/>
              <a:gd name="T13" fmla="*/ 31 h 65"/>
              <a:gd name="T14" fmla="*/ 49 w 64"/>
              <a:gd name="T15" fmla="*/ 25 h 65"/>
              <a:gd name="T16" fmla="*/ 55 w 64"/>
              <a:gd name="T17" fmla="*/ 9 h 65"/>
              <a:gd name="T18" fmla="*/ 61 w 64"/>
              <a:gd name="T19" fmla="*/ 43 h 65"/>
              <a:gd name="T20" fmla="*/ 46 w 64"/>
              <a:gd name="T21" fmla="*/ 46 h 65"/>
              <a:gd name="T22" fmla="*/ 52 w 64"/>
              <a:gd name="T23" fmla="*/ 31 h 65"/>
              <a:gd name="T24" fmla="*/ 55 w 64"/>
              <a:gd name="T25" fmla="*/ 55 h 65"/>
              <a:gd name="T26" fmla="*/ 52 w 64"/>
              <a:gd name="T27" fmla="*/ 49 h 65"/>
              <a:gd name="T28" fmla="*/ 55 w 64"/>
              <a:gd name="T29" fmla="*/ 55 h 65"/>
              <a:gd name="T30" fmla="*/ 34 w 64"/>
              <a:gd name="T31" fmla="*/ 65 h 65"/>
              <a:gd name="T32" fmla="*/ 40 w 64"/>
              <a:gd name="T33" fmla="*/ 49 h 65"/>
              <a:gd name="T34" fmla="*/ 55 w 64"/>
              <a:gd name="T35" fmla="*/ 55 h 65"/>
              <a:gd name="T36" fmla="*/ 18 w 64"/>
              <a:gd name="T37" fmla="*/ 62 h 65"/>
              <a:gd name="T38" fmla="*/ 18 w 64"/>
              <a:gd name="T39" fmla="*/ 46 h 65"/>
              <a:gd name="T40" fmla="*/ 34 w 64"/>
              <a:gd name="T41" fmla="*/ 52 h 65"/>
              <a:gd name="T42" fmla="*/ 9 w 64"/>
              <a:gd name="T43" fmla="*/ 55 h 65"/>
              <a:gd name="T44" fmla="*/ 15 w 64"/>
              <a:gd name="T45" fmla="*/ 49 h 65"/>
              <a:gd name="T46" fmla="*/ 9 w 64"/>
              <a:gd name="T47" fmla="*/ 55 h 65"/>
              <a:gd name="T48" fmla="*/ 0 w 64"/>
              <a:gd name="T49" fmla="*/ 31 h 65"/>
              <a:gd name="T50" fmla="*/ 15 w 64"/>
              <a:gd name="T51" fmla="*/ 40 h 65"/>
              <a:gd name="T52" fmla="*/ 9 w 64"/>
              <a:gd name="T53" fmla="*/ 55 h 65"/>
              <a:gd name="T54" fmla="*/ 3 w 64"/>
              <a:gd name="T55" fmla="*/ 18 h 65"/>
              <a:gd name="T56" fmla="*/ 18 w 64"/>
              <a:gd name="T57" fmla="*/ 18 h 65"/>
              <a:gd name="T58" fmla="*/ 12 w 64"/>
              <a:gd name="T59" fmla="*/ 31 h 65"/>
              <a:gd name="T60" fmla="*/ 9 w 64"/>
              <a:gd name="T61" fmla="*/ 9 h 65"/>
              <a:gd name="T62" fmla="*/ 34 w 64"/>
              <a:gd name="T63" fmla="*/ 0 h 65"/>
              <a:gd name="T64" fmla="*/ 24 w 64"/>
              <a:gd name="T65" fmla="*/ 12 h 65"/>
              <a:gd name="T66" fmla="*/ 9 w 64"/>
              <a:gd name="T6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5">
                <a:moveTo>
                  <a:pt x="34" y="0"/>
                </a:moveTo>
                <a:lnTo>
                  <a:pt x="46" y="3"/>
                </a:lnTo>
                <a:lnTo>
                  <a:pt x="55" y="9"/>
                </a:lnTo>
                <a:lnTo>
                  <a:pt x="46" y="18"/>
                </a:lnTo>
                <a:lnTo>
                  <a:pt x="40" y="12"/>
                </a:lnTo>
                <a:lnTo>
                  <a:pt x="34" y="12"/>
                </a:lnTo>
                <a:lnTo>
                  <a:pt x="34" y="0"/>
                </a:lnTo>
                <a:close/>
                <a:moveTo>
                  <a:pt x="55" y="9"/>
                </a:moveTo>
                <a:lnTo>
                  <a:pt x="55" y="9"/>
                </a:lnTo>
                <a:lnTo>
                  <a:pt x="52" y="12"/>
                </a:lnTo>
                <a:lnTo>
                  <a:pt x="55" y="9"/>
                </a:lnTo>
                <a:close/>
                <a:moveTo>
                  <a:pt x="55" y="9"/>
                </a:moveTo>
                <a:lnTo>
                  <a:pt x="61" y="18"/>
                </a:lnTo>
                <a:lnTo>
                  <a:pt x="64" y="31"/>
                </a:lnTo>
                <a:lnTo>
                  <a:pt x="52" y="31"/>
                </a:lnTo>
                <a:lnTo>
                  <a:pt x="49" y="25"/>
                </a:lnTo>
                <a:lnTo>
                  <a:pt x="46" y="18"/>
                </a:lnTo>
                <a:lnTo>
                  <a:pt x="55" y="9"/>
                </a:lnTo>
                <a:close/>
                <a:moveTo>
                  <a:pt x="64" y="31"/>
                </a:moveTo>
                <a:lnTo>
                  <a:pt x="61" y="43"/>
                </a:lnTo>
                <a:lnTo>
                  <a:pt x="55" y="55"/>
                </a:lnTo>
                <a:lnTo>
                  <a:pt x="46" y="46"/>
                </a:lnTo>
                <a:lnTo>
                  <a:pt x="49" y="40"/>
                </a:lnTo>
                <a:lnTo>
                  <a:pt x="52" y="31"/>
                </a:lnTo>
                <a:lnTo>
                  <a:pt x="64" y="31"/>
                </a:lnTo>
                <a:close/>
                <a:moveTo>
                  <a:pt x="55" y="55"/>
                </a:moveTo>
                <a:lnTo>
                  <a:pt x="55" y="55"/>
                </a:lnTo>
                <a:lnTo>
                  <a:pt x="52" y="49"/>
                </a:lnTo>
                <a:lnTo>
                  <a:pt x="55" y="55"/>
                </a:lnTo>
                <a:close/>
                <a:moveTo>
                  <a:pt x="55" y="55"/>
                </a:moveTo>
                <a:lnTo>
                  <a:pt x="46" y="62"/>
                </a:lnTo>
                <a:lnTo>
                  <a:pt x="34" y="65"/>
                </a:lnTo>
                <a:lnTo>
                  <a:pt x="34" y="52"/>
                </a:lnTo>
                <a:lnTo>
                  <a:pt x="40" y="49"/>
                </a:lnTo>
                <a:lnTo>
                  <a:pt x="46" y="46"/>
                </a:lnTo>
                <a:lnTo>
                  <a:pt x="55" y="55"/>
                </a:lnTo>
                <a:close/>
                <a:moveTo>
                  <a:pt x="34" y="65"/>
                </a:moveTo>
                <a:lnTo>
                  <a:pt x="18" y="62"/>
                </a:lnTo>
                <a:lnTo>
                  <a:pt x="9" y="55"/>
                </a:lnTo>
                <a:lnTo>
                  <a:pt x="18" y="46"/>
                </a:lnTo>
                <a:lnTo>
                  <a:pt x="24" y="49"/>
                </a:lnTo>
                <a:lnTo>
                  <a:pt x="34" y="52"/>
                </a:lnTo>
                <a:lnTo>
                  <a:pt x="34" y="65"/>
                </a:lnTo>
                <a:close/>
                <a:moveTo>
                  <a:pt x="9" y="55"/>
                </a:moveTo>
                <a:lnTo>
                  <a:pt x="9" y="55"/>
                </a:lnTo>
                <a:lnTo>
                  <a:pt x="15" y="49"/>
                </a:lnTo>
                <a:lnTo>
                  <a:pt x="9" y="55"/>
                </a:lnTo>
                <a:close/>
                <a:moveTo>
                  <a:pt x="9" y="55"/>
                </a:moveTo>
                <a:lnTo>
                  <a:pt x="3" y="43"/>
                </a:lnTo>
                <a:lnTo>
                  <a:pt x="0" y="31"/>
                </a:lnTo>
                <a:lnTo>
                  <a:pt x="12" y="31"/>
                </a:lnTo>
                <a:lnTo>
                  <a:pt x="15" y="40"/>
                </a:lnTo>
                <a:lnTo>
                  <a:pt x="18" y="46"/>
                </a:lnTo>
                <a:lnTo>
                  <a:pt x="9" y="55"/>
                </a:lnTo>
                <a:close/>
                <a:moveTo>
                  <a:pt x="0" y="31"/>
                </a:moveTo>
                <a:lnTo>
                  <a:pt x="3" y="18"/>
                </a:lnTo>
                <a:lnTo>
                  <a:pt x="9" y="9"/>
                </a:lnTo>
                <a:lnTo>
                  <a:pt x="18" y="18"/>
                </a:lnTo>
                <a:lnTo>
                  <a:pt x="15" y="25"/>
                </a:lnTo>
                <a:lnTo>
                  <a:pt x="12" y="31"/>
                </a:lnTo>
                <a:lnTo>
                  <a:pt x="0" y="31"/>
                </a:lnTo>
                <a:close/>
                <a:moveTo>
                  <a:pt x="9" y="9"/>
                </a:moveTo>
                <a:lnTo>
                  <a:pt x="18" y="3"/>
                </a:lnTo>
                <a:lnTo>
                  <a:pt x="34" y="0"/>
                </a:lnTo>
                <a:lnTo>
                  <a:pt x="34" y="12"/>
                </a:lnTo>
                <a:lnTo>
                  <a:pt x="24" y="12"/>
                </a:lnTo>
                <a:lnTo>
                  <a:pt x="18" y="18"/>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32" name="Rectangle 112"/>
          <p:cNvSpPr>
            <a:spLocks noChangeArrowheads="1"/>
          </p:cNvSpPr>
          <p:nvPr/>
        </p:nvSpPr>
        <p:spPr bwMode="auto">
          <a:xfrm>
            <a:off x="4364038" y="6130925"/>
            <a:ext cx="20637"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33" name="Rectangle 113"/>
          <p:cNvSpPr>
            <a:spLocks noChangeArrowheads="1"/>
          </p:cNvSpPr>
          <p:nvPr/>
        </p:nvSpPr>
        <p:spPr bwMode="auto">
          <a:xfrm>
            <a:off x="4364038" y="6130925"/>
            <a:ext cx="20637"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4" name="Rectangle 114"/>
          <p:cNvSpPr>
            <a:spLocks noChangeArrowheads="1"/>
          </p:cNvSpPr>
          <p:nvPr/>
        </p:nvSpPr>
        <p:spPr bwMode="auto">
          <a:xfrm>
            <a:off x="7054850" y="6121400"/>
            <a:ext cx="19050"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35" name="Rectangle 115"/>
          <p:cNvSpPr>
            <a:spLocks noChangeArrowheads="1"/>
          </p:cNvSpPr>
          <p:nvPr/>
        </p:nvSpPr>
        <p:spPr bwMode="auto">
          <a:xfrm>
            <a:off x="7054850" y="6121400"/>
            <a:ext cx="19050"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6" name="Rectangle 116"/>
          <p:cNvSpPr>
            <a:spLocks noChangeArrowheads="1"/>
          </p:cNvSpPr>
          <p:nvPr/>
        </p:nvSpPr>
        <p:spPr bwMode="auto">
          <a:xfrm>
            <a:off x="4368800" y="6151563"/>
            <a:ext cx="2705100"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37" name="Rectangle 117"/>
          <p:cNvSpPr>
            <a:spLocks noChangeArrowheads="1"/>
          </p:cNvSpPr>
          <p:nvPr/>
        </p:nvSpPr>
        <p:spPr bwMode="auto">
          <a:xfrm>
            <a:off x="4368800" y="6151563"/>
            <a:ext cx="2705100"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8" name="Freeform 118"/>
          <p:cNvSpPr>
            <a:spLocks/>
          </p:cNvSpPr>
          <p:nvPr/>
        </p:nvSpPr>
        <p:spPr bwMode="auto">
          <a:xfrm>
            <a:off x="5670550" y="6116638"/>
            <a:ext cx="77788" cy="82550"/>
          </a:xfrm>
          <a:custGeom>
            <a:avLst/>
            <a:gdLst>
              <a:gd name="T0" fmla="*/ 25 w 49"/>
              <a:gd name="T1" fmla="*/ 0 h 52"/>
              <a:gd name="T2" fmla="*/ 34 w 49"/>
              <a:gd name="T3" fmla="*/ 3 h 52"/>
              <a:gd name="T4" fmla="*/ 43 w 49"/>
              <a:gd name="T5" fmla="*/ 9 h 52"/>
              <a:gd name="T6" fmla="*/ 49 w 49"/>
              <a:gd name="T7" fmla="*/ 19 h 52"/>
              <a:gd name="T8" fmla="*/ 49 w 49"/>
              <a:gd name="T9" fmla="*/ 28 h 52"/>
              <a:gd name="T10" fmla="*/ 49 w 49"/>
              <a:gd name="T11" fmla="*/ 37 h 52"/>
              <a:gd name="T12" fmla="*/ 43 w 49"/>
              <a:gd name="T13" fmla="*/ 46 h 52"/>
              <a:gd name="T14" fmla="*/ 34 w 49"/>
              <a:gd name="T15" fmla="*/ 52 h 52"/>
              <a:gd name="T16" fmla="*/ 25 w 49"/>
              <a:gd name="T17" fmla="*/ 52 h 52"/>
              <a:gd name="T18" fmla="*/ 15 w 49"/>
              <a:gd name="T19" fmla="*/ 52 h 52"/>
              <a:gd name="T20" fmla="*/ 6 w 49"/>
              <a:gd name="T21" fmla="*/ 46 h 52"/>
              <a:gd name="T22" fmla="*/ 0 w 49"/>
              <a:gd name="T23" fmla="*/ 37 h 52"/>
              <a:gd name="T24" fmla="*/ 0 w 49"/>
              <a:gd name="T25" fmla="*/ 28 h 52"/>
              <a:gd name="T26" fmla="*/ 0 w 49"/>
              <a:gd name="T27" fmla="*/ 19 h 52"/>
              <a:gd name="T28" fmla="*/ 6 w 49"/>
              <a:gd name="T29" fmla="*/ 9 h 52"/>
              <a:gd name="T30" fmla="*/ 15 w 49"/>
              <a:gd name="T31" fmla="*/ 3 h 52"/>
              <a:gd name="T32" fmla="*/ 25 w 49"/>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2">
                <a:moveTo>
                  <a:pt x="25" y="0"/>
                </a:moveTo>
                <a:lnTo>
                  <a:pt x="34" y="3"/>
                </a:lnTo>
                <a:lnTo>
                  <a:pt x="43" y="9"/>
                </a:lnTo>
                <a:lnTo>
                  <a:pt x="49" y="19"/>
                </a:lnTo>
                <a:lnTo>
                  <a:pt x="49" y="28"/>
                </a:lnTo>
                <a:lnTo>
                  <a:pt x="49" y="37"/>
                </a:lnTo>
                <a:lnTo>
                  <a:pt x="43" y="46"/>
                </a:lnTo>
                <a:lnTo>
                  <a:pt x="34" y="52"/>
                </a:lnTo>
                <a:lnTo>
                  <a:pt x="25" y="52"/>
                </a:lnTo>
                <a:lnTo>
                  <a:pt x="15" y="52"/>
                </a:lnTo>
                <a:lnTo>
                  <a:pt x="6" y="46"/>
                </a:lnTo>
                <a:lnTo>
                  <a:pt x="0" y="37"/>
                </a:lnTo>
                <a:lnTo>
                  <a:pt x="0" y="28"/>
                </a:lnTo>
                <a:lnTo>
                  <a:pt x="0" y="19"/>
                </a:lnTo>
                <a:lnTo>
                  <a:pt x="6" y="9"/>
                </a:lnTo>
                <a:lnTo>
                  <a:pt x="15" y="3"/>
                </a:lnTo>
                <a:lnTo>
                  <a:pt x="25"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39" name="Freeform 119"/>
          <p:cNvSpPr>
            <a:spLocks noEditPoints="1"/>
          </p:cNvSpPr>
          <p:nvPr/>
        </p:nvSpPr>
        <p:spPr bwMode="auto">
          <a:xfrm>
            <a:off x="5656263" y="6107113"/>
            <a:ext cx="106362" cy="103187"/>
          </a:xfrm>
          <a:custGeom>
            <a:avLst/>
            <a:gdLst>
              <a:gd name="T0" fmla="*/ 46 w 67"/>
              <a:gd name="T1" fmla="*/ 3 h 65"/>
              <a:gd name="T2" fmla="*/ 46 w 67"/>
              <a:gd name="T3" fmla="*/ 18 h 65"/>
              <a:gd name="T4" fmla="*/ 34 w 67"/>
              <a:gd name="T5" fmla="*/ 15 h 65"/>
              <a:gd name="T6" fmla="*/ 49 w 67"/>
              <a:gd name="T7" fmla="*/ 18 h 65"/>
              <a:gd name="T8" fmla="*/ 52 w 67"/>
              <a:gd name="T9" fmla="*/ 15 h 65"/>
              <a:gd name="T10" fmla="*/ 55 w 67"/>
              <a:gd name="T11" fmla="*/ 9 h 65"/>
              <a:gd name="T12" fmla="*/ 67 w 67"/>
              <a:gd name="T13" fmla="*/ 34 h 65"/>
              <a:gd name="T14" fmla="*/ 52 w 67"/>
              <a:gd name="T15" fmla="*/ 25 h 65"/>
              <a:gd name="T16" fmla="*/ 55 w 67"/>
              <a:gd name="T17" fmla="*/ 9 h 65"/>
              <a:gd name="T18" fmla="*/ 64 w 67"/>
              <a:gd name="T19" fmla="*/ 46 h 65"/>
              <a:gd name="T20" fmla="*/ 49 w 67"/>
              <a:gd name="T21" fmla="*/ 46 h 65"/>
              <a:gd name="T22" fmla="*/ 52 w 67"/>
              <a:gd name="T23" fmla="*/ 34 h 65"/>
              <a:gd name="T24" fmla="*/ 46 w 67"/>
              <a:gd name="T25" fmla="*/ 46 h 65"/>
              <a:gd name="T26" fmla="*/ 52 w 67"/>
              <a:gd name="T27" fmla="*/ 52 h 65"/>
              <a:gd name="T28" fmla="*/ 55 w 67"/>
              <a:gd name="T29" fmla="*/ 55 h 65"/>
              <a:gd name="T30" fmla="*/ 34 w 67"/>
              <a:gd name="T31" fmla="*/ 65 h 65"/>
              <a:gd name="T32" fmla="*/ 40 w 67"/>
              <a:gd name="T33" fmla="*/ 52 h 65"/>
              <a:gd name="T34" fmla="*/ 55 w 67"/>
              <a:gd name="T35" fmla="*/ 55 h 65"/>
              <a:gd name="T36" fmla="*/ 21 w 67"/>
              <a:gd name="T37" fmla="*/ 65 h 65"/>
              <a:gd name="T38" fmla="*/ 18 w 67"/>
              <a:gd name="T39" fmla="*/ 46 h 65"/>
              <a:gd name="T40" fmla="*/ 34 w 67"/>
              <a:gd name="T41" fmla="*/ 52 h 65"/>
              <a:gd name="T42" fmla="*/ 18 w 67"/>
              <a:gd name="T43" fmla="*/ 46 h 65"/>
              <a:gd name="T44" fmla="*/ 15 w 67"/>
              <a:gd name="T45" fmla="*/ 52 h 65"/>
              <a:gd name="T46" fmla="*/ 12 w 67"/>
              <a:gd name="T47" fmla="*/ 55 h 65"/>
              <a:gd name="T48" fmla="*/ 0 w 67"/>
              <a:gd name="T49" fmla="*/ 34 h 65"/>
              <a:gd name="T50" fmla="*/ 15 w 67"/>
              <a:gd name="T51" fmla="*/ 40 h 65"/>
              <a:gd name="T52" fmla="*/ 12 w 67"/>
              <a:gd name="T53" fmla="*/ 55 h 65"/>
              <a:gd name="T54" fmla="*/ 3 w 67"/>
              <a:gd name="T55" fmla="*/ 21 h 65"/>
              <a:gd name="T56" fmla="*/ 18 w 67"/>
              <a:gd name="T57" fmla="*/ 18 h 65"/>
              <a:gd name="T58" fmla="*/ 15 w 67"/>
              <a:gd name="T59" fmla="*/ 34 h 65"/>
              <a:gd name="T60" fmla="*/ 18 w 67"/>
              <a:gd name="T61" fmla="*/ 18 h 65"/>
              <a:gd name="T62" fmla="*/ 15 w 67"/>
              <a:gd name="T63" fmla="*/ 15 h 65"/>
              <a:gd name="T64" fmla="*/ 12 w 67"/>
              <a:gd name="T65" fmla="*/ 9 h 65"/>
              <a:gd name="T66" fmla="*/ 34 w 67"/>
              <a:gd name="T67" fmla="*/ 0 h 65"/>
              <a:gd name="T68" fmla="*/ 27 w 67"/>
              <a:gd name="T69" fmla="*/ 15 h 65"/>
              <a:gd name="T70" fmla="*/ 12 w 67"/>
              <a:gd name="T7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65">
                <a:moveTo>
                  <a:pt x="34" y="0"/>
                </a:moveTo>
                <a:lnTo>
                  <a:pt x="46" y="3"/>
                </a:lnTo>
                <a:lnTo>
                  <a:pt x="55" y="9"/>
                </a:lnTo>
                <a:lnTo>
                  <a:pt x="46" y="18"/>
                </a:lnTo>
                <a:lnTo>
                  <a:pt x="40" y="15"/>
                </a:lnTo>
                <a:lnTo>
                  <a:pt x="34" y="15"/>
                </a:lnTo>
                <a:lnTo>
                  <a:pt x="34" y="0"/>
                </a:lnTo>
                <a:close/>
                <a:moveTo>
                  <a:pt x="49" y="18"/>
                </a:moveTo>
                <a:lnTo>
                  <a:pt x="46" y="18"/>
                </a:lnTo>
                <a:lnTo>
                  <a:pt x="52" y="15"/>
                </a:lnTo>
                <a:lnTo>
                  <a:pt x="49" y="18"/>
                </a:lnTo>
                <a:close/>
                <a:moveTo>
                  <a:pt x="55" y="9"/>
                </a:moveTo>
                <a:lnTo>
                  <a:pt x="64" y="21"/>
                </a:lnTo>
                <a:lnTo>
                  <a:pt x="67" y="34"/>
                </a:lnTo>
                <a:lnTo>
                  <a:pt x="52" y="34"/>
                </a:lnTo>
                <a:lnTo>
                  <a:pt x="52" y="25"/>
                </a:lnTo>
                <a:lnTo>
                  <a:pt x="49" y="18"/>
                </a:lnTo>
                <a:lnTo>
                  <a:pt x="55" y="9"/>
                </a:lnTo>
                <a:close/>
                <a:moveTo>
                  <a:pt x="67" y="34"/>
                </a:moveTo>
                <a:lnTo>
                  <a:pt x="64" y="46"/>
                </a:lnTo>
                <a:lnTo>
                  <a:pt x="55" y="55"/>
                </a:lnTo>
                <a:lnTo>
                  <a:pt x="49" y="46"/>
                </a:lnTo>
                <a:lnTo>
                  <a:pt x="52" y="40"/>
                </a:lnTo>
                <a:lnTo>
                  <a:pt x="52" y="34"/>
                </a:lnTo>
                <a:lnTo>
                  <a:pt x="67" y="34"/>
                </a:lnTo>
                <a:close/>
                <a:moveTo>
                  <a:pt x="46" y="46"/>
                </a:moveTo>
                <a:lnTo>
                  <a:pt x="49" y="46"/>
                </a:lnTo>
                <a:lnTo>
                  <a:pt x="52" y="52"/>
                </a:lnTo>
                <a:lnTo>
                  <a:pt x="46" y="46"/>
                </a:lnTo>
                <a:close/>
                <a:moveTo>
                  <a:pt x="55" y="55"/>
                </a:moveTo>
                <a:lnTo>
                  <a:pt x="46" y="65"/>
                </a:lnTo>
                <a:lnTo>
                  <a:pt x="34" y="65"/>
                </a:lnTo>
                <a:lnTo>
                  <a:pt x="34" y="52"/>
                </a:lnTo>
                <a:lnTo>
                  <a:pt x="40" y="52"/>
                </a:lnTo>
                <a:lnTo>
                  <a:pt x="46" y="46"/>
                </a:lnTo>
                <a:lnTo>
                  <a:pt x="55" y="55"/>
                </a:lnTo>
                <a:close/>
                <a:moveTo>
                  <a:pt x="34" y="65"/>
                </a:moveTo>
                <a:lnTo>
                  <a:pt x="21" y="65"/>
                </a:lnTo>
                <a:lnTo>
                  <a:pt x="12" y="55"/>
                </a:lnTo>
                <a:lnTo>
                  <a:pt x="18" y="46"/>
                </a:lnTo>
                <a:lnTo>
                  <a:pt x="27" y="52"/>
                </a:lnTo>
                <a:lnTo>
                  <a:pt x="34" y="52"/>
                </a:lnTo>
                <a:lnTo>
                  <a:pt x="34" y="65"/>
                </a:lnTo>
                <a:close/>
                <a:moveTo>
                  <a:pt x="18" y="46"/>
                </a:moveTo>
                <a:lnTo>
                  <a:pt x="18" y="46"/>
                </a:lnTo>
                <a:lnTo>
                  <a:pt x="15" y="52"/>
                </a:lnTo>
                <a:lnTo>
                  <a:pt x="18" y="46"/>
                </a:lnTo>
                <a:close/>
                <a:moveTo>
                  <a:pt x="12" y="55"/>
                </a:moveTo>
                <a:lnTo>
                  <a:pt x="3" y="46"/>
                </a:lnTo>
                <a:lnTo>
                  <a:pt x="0" y="34"/>
                </a:lnTo>
                <a:lnTo>
                  <a:pt x="15" y="34"/>
                </a:lnTo>
                <a:lnTo>
                  <a:pt x="15" y="40"/>
                </a:lnTo>
                <a:lnTo>
                  <a:pt x="18" y="46"/>
                </a:lnTo>
                <a:lnTo>
                  <a:pt x="12" y="55"/>
                </a:lnTo>
                <a:close/>
                <a:moveTo>
                  <a:pt x="0" y="34"/>
                </a:moveTo>
                <a:lnTo>
                  <a:pt x="3" y="21"/>
                </a:lnTo>
                <a:lnTo>
                  <a:pt x="12" y="9"/>
                </a:lnTo>
                <a:lnTo>
                  <a:pt x="18" y="18"/>
                </a:lnTo>
                <a:lnTo>
                  <a:pt x="15" y="25"/>
                </a:lnTo>
                <a:lnTo>
                  <a:pt x="15" y="34"/>
                </a:lnTo>
                <a:lnTo>
                  <a:pt x="0" y="34"/>
                </a:lnTo>
                <a:close/>
                <a:moveTo>
                  <a:pt x="18" y="18"/>
                </a:moveTo>
                <a:lnTo>
                  <a:pt x="18" y="18"/>
                </a:lnTo>
                <a:lnTo>
                  <a:pt x="15" y="15"/>
                </a:lnTo>
                <a:lnTo>
                  <a:pt x="18" y="18"/>
                </a:lnTo>
                <a:close/>
                <a:moveTo>
                  <a:pt x="12" y="9"/>
                </a:moveTo>
                <a:lnTo>
                  <a:pt x="21" y="3"/>
                </a:lnTo>
                <a:lnTo>
                  <a:pt x="34" y="0"/>
                </a:lnTo>
                <a:lnTo>
                  <a:pt x="34" y="15"/>
                </a:lnTo>
                <a:lnTo>
                  <a:pt x="27" y="15"/>
                </a:lnTo>
                <a:lnTo>
                  <a:pt x="18" y="18"/>
                </a:lnTo>
                <a:lnTo>
                  <a:pt x="12"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0" name="Freeform 160"/>
          <p:cNvSpPr>
            <a:spLocks/>
          </p:cNvSpPr>
          <p:nvPr/>
        </p:nvSpPr>
        <p:spPr bwMode="auto">
          <a:xfrm>
            <a:off x="5788025" y="4756150"/>
            <a:ext cx="68263" cy="92075"/>
          </a:xfrm>
          <a:custGeom>
            <a:avLst/>
            <a:gdLst>
              <a:gd name="T0" fmla="*/ 6 w 43"/>
              <a:gd name="T1" fmla="*/ 25 h 58"/>
              <a:gd name="T2" fmla="*/ 3 w 43"/>
              <a:gd name="T3" fmla="*/ 18 h 58"/>
              <a:gd name="T4" fmla="*/ 3 w 43"/>
              <a:gd name="T5" fmla="*/ 9 h 58"/>
              <a:gd name="T6" fmla="*/ 12 w 43"/>
              <a:gd name="T7" fmla="*/ 3 h 58"/>
              <a:gd name="T8" fmla="*/ 28 w 43"/>
              <a:gd name="T9" fmla="*/ 0 h 58"/>
              <a:gd name="T10" fmla="*/ 37 w 43"/>
              <a:gd name="T11" fmla="*/ 3 h 58"/>
              <a:gd name="T12" fmla="*/ 43 w 43"/>
              <a:gd name="T13" fmla="*/ 9 h 58"/>
              <a:gd name="T14" fmla="*/ 43 w 43"/>
              <a:gd name="T15" fmla="*/ 12 h 58"/>
              <a:gd name="T16" fmla="*/ 40 w 43"/>
              <a:gd name="T17" fmla="*/ 15 h 58"/>
              <a:gd name="T18" fmla="*/ 34 w 43"/>
              <a:gd name="T19" fmla="*/ 12 h 58"/>
              <a:gd name="T20" fmla="*/ 31 w 43"/>
              <a:gd name="T21" fmla="*/ 6 h 58"/>
              <a:gd name="T22" fmla="*/ 25 w 43"/>
              <a:gd name="T23" fmla="*/ 3 h 58"/>
              <a:gd name="T24" fmla="*/ 18 w 43"/>
              <a:gd name="T25" fmla="*/ 6 h 58"/>
              <a:gd name="T26" fmla="*/ 12 w 43"/>
              <a:gd name="T27" fmla="*/ 9 h 58"/>
              <a:gd name="T28" fmla="*/ 12 w 43"/>
              <a:gd name="T29" fmla="*/ 18 h 58"/>
              <a:gd name="T30" fmla="*/ 15 w 43"/>
              <a:gd name="T31" fmla="*/ 25 h 58"/>
              <a:gd name="T32" fmla="*/ 21 w 43"/>
              <a:gd name="T33" fmla="*/ 25 h 58"/>
              <a:gd name="T34" fmla="*/ 28 w 43"/>
              <a:gd name="T35" fmla="*/ 25 h 58"/>
              <a:gd name="T36" fmla="*/ 31 w 43"/>
              <a:gd name="T37" fmla="*/ 25 h 58"/>
              <a:gd name="T38" fmla="*/ 34 w 43"/>
              <a:gd name="T39" fmla="*/ 28 h 58"/>
              <a:gd name="T40" fmla="*/ 34 w 43"/>
              <a:gd name="T41" fmla="*/ 28 h 58"/>
              <a:gd name="T42" fmla="*/ 31 w 43"/>
              <a:gd name="T43" fmla="*/ 31 h 58"/>
              <a:gd name="T44" fmla="*/ 28 w 43"/>
              <a:gd name="T45" fmla="*/ 31 h 58"/>
              <a:gd name="T46" fmla="*/ 25 w 43"/>
              <a:gd name="T47" fmla="*/ 28 h 58"/>
              <a:gd name="T48" fmla="*/ 15 w 43"/>
              <a:gd name="T49" fmla="*/ 31 h 58"/>
              <a:gd name="T50" fmla="*/ 12 w 43"/>
              <a:gd name="T51" fmla="*/ 37 h 58"/>
              <a:gd name="T52" fmla="*/ 12 w 43"/>
              <a:gd name="T53" fmla="*/ 46 h 58"/>
              <a:gd name="T54" fmla="*/ 18 w 43"/>
              <a:gd name="T55" fmla="*/ 52 h 58"/>
              <a:gd name="T56" fmla="*/ 25 w 43"/>
              <a:gd name="T57" fmla="*/ 52 h 58"/>
              <a:gd name="T58" fmla="*/ 31 w 43"/>
              <a:gd name="T59" fmla="*/ 49 h 58"/>
              <a:gd name="T60" fmla="*/ 34 w 43"/>
              <a:gd name="T61" fmla="*/ 43 h 58"/>
              <a:gd name="T62" fmla="*/ 37 w 43"/>
              <a:gd name="T63" fmla="*/ 40 h 58"/>
              <a:gd name="T64" fmla="*/ 40 w 43"/>
              <a:gd name="T65" fmla="*/ 40 h 58"/>
              <a:gd name="T66" fmla="*/ 43 w 43"/>
              <a:gd name="T67" fmla="*/ 43 h 58"/>
              <a:gd name="T68" fmla="*/ 43 w 43"/>
              <a:gd name="T69" fmla="*/ 49 h 58"/>
              <a:gd name="T70" fmla="*/ 31 w 43"/>
              <a:gd name="T71" fmla="*/ 55 h 58"/>
              <a:gd name="T72" fmla="*/ 12 w 43"/>
              <a:gd name="T73" fmla="*/ 55 h 58"/>
              <a:gd name="T74" fmla="*/ 0 w 43"/>
              <a:gd name="T75" fmla="*/ 46 h 58"/>
              <a:gd name="T76" fmla="*/ 0 w 43"/>
              <a:gd name="T77" fmla="*/ 37 h 58"/>
              <a:gd name="T78" fmla="*/ 6 w 43"/>
              <a:gd name="T7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8">
                <a:moveTo>
                  <a:pt x="12" y="28"/>
                </a:moveTo>
                <a:lnTo>
                  <a:pt x="6" y="25"/>
                </a:lnTo>
                <a:lnTo>
                  <a:pt x="3" y="21"/>
                </a:lnTo>
                <a:lnTo>
                  <a:pt x="3" y="18"/>
                </a:lnTo>
                <a:lnTo>
                  <a:pt x="3" y="15"/>
                </a:lnTo>
                <a:lnTo>
                  <a:pt x="3" y="9"/>
                </a:lnTo>
                <a:lnTo>
                  <a:pt x="6" y="6"/>
                </a:lnTo>
                <a:lnTo>
                  <a:pt x="12" y="3"/>
                </a:lnTo>
                <a:lnTo>
                  <a:pt x="21" y="0"/>
                </a:lnTo>
                <a:lnTo>
                  <a:pt x="28" y="0"/>
                </a:lnTo>
                <a:lnTo>
                  <a:pt x="34" y="3"/>
                </a:lnTo>
                <a:lnTo>
                  <a:pt x="37" y="3"/>
                </a:lnTo>
                <a:lnTo>
                  <a:pt x="40" y="6"/>
                </a:lnTo>
                <a:lnTo>
                  <a:pt x="43" y="9"/>
                </a:lnTo>
                <a:lnTo>
                  <a:pt x="43" y="9"/>
                </a:lnTo>
                <a:lnTo>
                  <a:pt x="43" y="12"/>
                </a:lnTo>
                <a:lnTo>
                  <a:pt x="40" y="12"/>
                </a:lnTo>
                <a:lnTo>
                  <a:pt x="40" y="15"/>
                </a:lnTo>
                <a:lnTo>
                  <a:pt x="37" y="15"/>
                </a:lnTo>
                <a:lnTo>
                  <a:pt x="34" y="12"/>
                </a:lnTo>
                <a:lnTo>
                  <a:pt x="31" y="9"/>
                </a:lnTo>
                <a:lnTo>
                  <a:pt x="31" y="6"/>
                </a:lnTo>
                <a:lnTo>
                  <a:pt x="28" y="6"/>
                </a:lnTo>
                <a:lnTo>
                  <a:pt x="25" y="3"/>
                </a:lnTo>
                <a:lnTo>
                  <a:pt x="21" y="3"/>
                </a:lnTo>
                <a:lnTo>
                  <a:pt x="18" y="6"/>
                </a:lnTo>
                <a:lnTo>
                  <a:pt x="15" y="6"/>
                </a:lnTo>
                <a:lnTo>
                  <a:pt x="12" y="9"/>
                </a:lnTo>
                <a:lnTo>
                  <a:pt x="9" y="15"/>
                </a:lnTo>
                <a:lnTo>
                  <a:pt x="12" y="18"/>
                </a:lnTo>
                <a:lnTo>
                  <a:pt x="12" y="25"/>
                </a:lnTo>
                <a:lnTo>
                  <a:pt x="15" y="25"/>
                </a:lnTo>
                <a:lnTo>
                  <a:pt x="21" y="25"/>
                </a:lnTo>
                <a:lnTo>
                  <a:pt x="21" y="25"/>
                </a:lnTo>
                <a:lnTo>
                  <a:pt x="25" y="25"/>
                </a:lnTo>
                <a:lnTo>
                  <a:pt x="28" y="25"/>
                </a:lnTo>
                <a:lnTo>
                  <a:pt x="28" y="25"/>
                </a:lnTo>
                <a:lnTo>
                  <a:pt x="31" y="25"/>
                </a:lnTo>
                <a:lnTo>
                  <a:pt x="31" y="25"/>
                </a:lnTo>
                <a:lnTo>
                  <a:pt x="34" y="28"/>
                </a:lnTo>
                <a:lnTo>
                  <a:pt x="34" y="28"/>
                </a:lnTo>
                <a:lnTo>
                  <a:pt x="34" y="28"/>
                </a:lnTo>
                <a:lnTo>
                  <a:pt x="31" y="28"/>
                </a:lnTo>
                <a:lnTo>
                  <a:pt x="31" y="31"/>
                </a:lnTo>
                <a:lnTo>
                  <a:pt x="28" y="31"/>
                </a:lnTo>
                <a:lnTo>
                  <a:pt x="28" y="31"/>
                </a:lnTo>
                <a:lnTo>
                  <a:pt x="28" y="31"/>
                </a:lnTo>
                <a:lnTo>
                  <a:pt x="25" y="28"/>
                </a:lnTo>
                <a:lnTo>
                  <a:pt x="21" y="28"/>
                </a:lnTo>
                <a:lnTo>
                  <a:pt x="15" y="31"/>
                </a:lnTo>
                <a:lnTo>
                  <a:pt x="12" y="31"/>
                </a:lnTo>
                <a:lnTo>
                  <a:pt x="12" y="37"/>
                </a:lnTo>
                <a:lnTo>
                  <a:pt x="9" y="40"/>
                </a:lnTo>
                <a:lnTo>
                  <a:pt x="12" y="46"/>
                </a:lnTo>
                <a:lnTo>
                  <a:pt x="12" y="49"/>
                </a:lnTo>
                <a:lnTo>
                  <a:pt x="18" y="52"/>
                </a:lnTo>
                <a:lnTo>
                  <a:pt x="21" y="52"/>
                </a:lnTo>
                <a:lnTo>
                  <a:pt x="25" y="52"/>
                </a:lnTo>
                <a:lnTo>
                  <a:pt x="28" y="52"/>
                </a:lnTo>
                <a:lnTo>
                  <a:pt x="31" y="49"/>
                </a:lnTo>
                <a:lnTo>
                  <a:pt x="31" y="46"/>
                </a:lnTo>
                <a:lnTo>
                  <a:pt x="34" y="43"/>
                </a:lnTo>
                <a:lnTo>
                  <a:pt x="34" y="40"/>
                </a:lnTo>
                <a:lnTo>
                  <a:pt x="37" y="40"/>
                </a:lnTo>
                <a:lnTo>
                  <a:pt x="37" y="40"/>
                </a:lnTo>
                <a:lnTo>
                  <a:pt x="40" y="40"/>
                </a:lnTo>
                <a:lnTo>
                  <a:pt x="43" y="40"/>
                </a:lnTo>
                <a:lnTo>
                  <a:pt x="43" y="43"/>
                </a:lnTo>
                <a:lnTo>
                  <a:pt x="43" y="46"/>
                </a:lnTo>
                <a:lnTo>
                  <a:pt x="43" y="49"/>
                </a:lnTo>
                <a:lnTo>
                  <a:pt x="40" y="52"/>
                </a:lnTo>
                <a:lnTo>
                  <a:pt x="31" y="55"/>
                </a:lnTo>
                <a:lnTo>
                  <a:pt x="21" y="58"/>
                </a:lnTo>
                <a:lnTo>
                  <a:pt x="12" y="55"/>
                </a:lnTo>
                <a:lnTo>
                  <a:pt x="3" y="52"/>
                </a:lnTo>
                <a:lnTo>
                  <a:pt x="0" y="46"/>
                </a:lnTo>
                <a:lnTo>
                  <a:pt x="0" y="43"/>
                </a:lnTo>
                <a:lnTo>
                  <a:pt x="0" y="37"/>
                </a:lnTo>
                <a:lnTo>
                  <a:pt x="3" y="34"/>
                </a:lnTo>
                <a:lnTo>
                  <a:pt x="6" y="31"/>
                </a:lnTo>
                <a:lnTo>
                  <a:pt x="12" y="28"/>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1" name="Freeform 161"/>
          <p:cNvSpPr>
            <a:spLocks noEditPoints="1"/>
          </p:cNvSpPr>
          <p:nvPr/>
        </p:nvSpPr>
        <p:spPr bwMode="auto">
          <a:xfrm>
            <a:off x="6610350" y="4775200"/>
            <a:ext cx="101600" cy="44450"/>
          </a:xfrm>
          <a:custGeom>
            <a:avLst/>
            <a:gdLst>
              <a:gd name="T0" fmla="*/ 0 w 64"/>
              <a:gd name="T1" fmla="*/ 0 h 28"/>
              <a:gd name="T2" fmla="*/ 64 w 64"/>
              <a:gd name="T3" fmla="*/ 0 h 28"/>
              <a:gd name="T4" fmla="*/ 64 w 64"/>
              <a:gd name="T5" fmla="*/ 6 h 28"/>
              <a:gd name="T6" fmla="*/ 0 w 64"/>
              <a:gd name="T7" fmla="*/ 6 h 28"/>
              <a:gd name="T8" fmla="*/ 0 w 64"/>
              <a:gd name="T9" fmla="*/ 0 h 28"/>
              <a:gd name="T10" fmla="*/ 0 w 64"/>
              <a:gd name="T11" fmla="*/ 22 h 28"/>
              <a:gd name="T12" fmla="*/ 64 w 64"/>
              <a:gd name="T13" fmla="*/ 22 h 28"/>
              <a:gd name="T14" fmla="*/ 64 w 64"/>
              <a:gd name="T15" fmla="*/ 28 h 28"/>
              <a:gd name="T16" fmla="*/ 0 w 64"/>
              <a:gd name="T17" fmla="*/ 28 h 28"/>
              <a:gd name="T18" fmla="*/ 0 w 64"/>
              <a:gd name="T1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8">
                <a:moveTo>
                  <a:pt x="0" y="0"/>
                </a:moveTo>
                <a:lnTo>
                  <a:pt x="64" y="0"/>
                </a:lnTo>
                <a:lnTo>
                  <a:pt x="64" y="6"/>
                </a:lnTo>
                <a:lnTo>
                  <a:pt x="0" y="6"/>
                </a:lnTo>
                <a:lnTo>
                  <a:pt x="0" y="0"/>
                </a:lnTo>
                <a:close/>
                <a:moveTo>
                  <a:pt x="0" y="22"/>
                </a:moveTo>
                <a:lnTo>
                  <a:pt x="64" y="22"/>
                </a:lnTo>
                <a:lnTo>
                  <a:pt x="64" y="28"/>
                </a:lnTo>
                <a:lnTo>
                  <a:pt x="0"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2" name="Freeform 162"/>
          <p:cNvSpPr>
            <a:spLocks/>
          </p:cNvSpPr>
          <p:nvPr/>
        </p:nvSpPr>
        <p:spPr bwMode="auto">
          <a:xfrm>
            <a:off x="6721475" y="4756150"/>
            <a:ext cx="69850" cy="92075"/>
          </a:xfrm>
          <a:custGeom>
            <a:avLst/>
            <a:gdLst>
              <a:gd name="T0" fmla="*/ 10 w 44"/>
              <a:gd name="T1" fmla="*/ 25 h 58"/>
              <a:gd name="T2" fmla="*/ 4 w 44"/>
              <a:gd name="T3" fmla="*/ 18 h 58"/>
              <a:gd name="T4" fmla="*/ 4 w 44"/>
              <a:gd name="T5" fmla="*/ 9 h 58"/>
              <a:gd name="T6" fmla="*/ 16 w 44"/>
              <a:gd name="T7" fmla="*/ 3 h 58"/>
              <a:gd name="T8" fmla="*/ 31 w 44"/>
              <a:gd name="T9" fmla="*/ 0 h 58"/>
              <a:gd name="T10" fmla="*/ 41 w 44"/>
              <a:gd name="T11" fmla="*/ 3 h 58"/>
              <a:gd name="T12" fmla="*/ 44 w 44"/>
              <a:gd name="T13" fmla="*/ 9 h 58"/>
              <a:gd name="T14" fmla="*/ 44 w 44"/>
              <a:gd name="T15" fmla="*/ 12 h 58"/>
              <a:gd name="T16" fmla="*/ 41 w 44"/>
              <a:gd name="T17" fmla="*/ 15 h 58"/>
              <a:gd name="T18" fmla="*/ 34 w 44"/>
              <a:gd name="T19" fmla="*/ 12 h 58"/>
              <a:gd name="T20" fmla="*/ 31 w 44"/>
              <a:gd name="T21" fmla="*/ 6 h 58"/>
              <a:gd name="T22" fmla="*/ 28 w 44"/>
              <a:gd name="T23" fmla="*/ 3 h 58"/>
              <a:gd name="T24" fmla="*/ 19 w 44"/>
              <a:gd name="T25" fmla="*/ 6 h 58"/>
              <a:gd name="T26" fmla="*/ 13 w 44"/>
              <a:gd name="T27" fmla="*/ 9 h 58"/>
              <a:gd name="T28" fmla="*/ 13 w 44"/>
              <a:gd name="T29" fmla="*/ 18 h 58"/>
              <a:gd name="T30" fmla="*/ 19 w 44"/>
              <a:gd name="T31" fmla="*/ 25 h 58"/>
              <a:gd name="T32" fmla="*/ 22 w 44"/>
              <a:gd name="T33" fmla="*/ 25 h 58"/>
              <a:gd name="T34" fmla="*/ 28 w 44"/>
              <a:gd name="T35" fmla="*/ 25 h 58"/>
              <a:gd name="T36" fmla="*/ 31 w 44"/>
              <a:gd name="T37" fmla="*/ 25 h 58"/>
              <a:gd name="T38" fmla="*/ 34 w 44"/>
              <a:gd name="T39" fmla="*/ 28 h 58"/>
              <a:gd name="T40" fmla="*/ 34 w 44"/>
              <a:gd name="T41" fmla="*/ 28 h 58"/>
              <a:gd name="T42" fmla="*/ 31 w 44"/>
              <a:gd name="T43" fmla="*/ 31 h 58"/>
              <a:gd name="T44" fmla="*/ 28 w 44"/>
              <a:gd name="T45" fmla="*/ 31 h 58"/>
              <a:gd name="T46" fmla="*/ 25 w 44"/>
              <a:gd name="T47" fmla="*/ 28 h 58"/>
              <a:gd name="T48" fmla="*/ 19 w 44"/>
              <a:gd name="T49" fmla="*/ 31 h 58"/>
              <a:gd name="T50" fmla="*/ 13 w 44"/>
              <a:gd name="T51" fmla="*/ 37 h 58"/>
              <a:gd name="T52" fmla="*/ 13 w 44"/>
              <a:gd name="T53" fmla="*/ 46 h 58"/>
              <a:gd name="T54" fmla="*/ 19 w 44"/>
              <a:gd name="T55" fmla="*/ 52 h 58"/>
              <a:gd name="T56" fmla="*/ 28 w 44"/>
              <a:gd name="T57" fmla="*/ 52 h 58"/>
              <a:gd name="T58" fmla="*/ 31 w 44"/>
              <a:gd name="T59" fmla="*/ 49 h 58"/>
              <a:gd name="T60" fmla="*/ 34 w 44"/>
              <a:gd name="T61" fmla="*/ 43 h 58"/>
              <a:gd name="T62" fmla="*/ 37 w 44"/>
              <a:gd name="T63" fmla="*/ 40 h 58"/>
              <a:gd name="T64" fmla="*/ 41 w 44"/>
              <a:gd name="T65" fmla="*/ 40 h 58"/>
              <a:gd name="T66" fmla="*/ 44 w 44"/>
              <a:gd name="T67" fmla="*/ 43 h 58"/>
              <a:gd name="T68" fmla="*/ 44 w 44"/>
              <a:gd name="T69" fmla="*/ 49 h 58"/>
              <a:gd name="T70" fmla="*/ 31 w 44"/>
              <a:gd name="T71" fmla="*/ 55 h 58"/>
              <a:gd name="T72" fmla="*/ 13 w 44"/>
              <a:gd name="T73" fmla="*/ 55 h 58"/>
              <a:gd name="T74" fmla="*/ 0 w 44"/>
              <a:gd name="T75" fmla="*/ 46 h 58"/>
              <a:gd name="T76" fmla="*/ 0 w 44"/>
              <a:gd name="T77" fmla="*/ 37 h 58"/>
              <a:gd name="T78" fmla="*/ 7 w 44"/>
              <a:gd name="T7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58">
                <a:moveTo>
                  <a:pt x="16" y="28"/>
                </a:moveTo>
                <a:lnTo>
                  <a:pt x="10" y="25"/>
                </a:lnTo>
                <a:lnTo>
                  <a:pt x="7" y="21"/>
                </a:lnTo>
                <a:lnTo>
                  <a:pt x="4" y="18"/>
                </a:lnTo>
                <a:lnTo>
                  <a:pt x="4" y="15"/>
                </a:lnTo>
                <a:lnTo>
                  <a:pt x="4" y="9"/>
                </a:lnTo>
                <a:lnTo>
                  <a:pt x="7" y="6"/>
                </a:lnTo>
                <a:lnTo>
                  <a:pt x="16" y="3"/>
                </a:lnTo>
                <a:lnTo>
                  <a:pt x="25" y="0"/>
                </a:lnTo>
                <a:lnTo>
                  <a:pt x="31" y="0"/>
                </a:lnTo>
                <a:lnTo>
                  <a:pt x="34" y="3"/>
                </a:lnTo>
                <a:lnTo>
                  <a:pt x="41" y="3"/>
                </a:lnTo>
                <a:lnTo>
                  <a:pt x="41" y="6"/>
                </a:lnTo>
                <a:lnTo>
                  <a:pt x="44" y="9"/>
                </a:lnTo>
                <a:lnTo>
                  <a:pt x="44" y="9"/>
                </a:lnTo>
                <a:lnTo>
                  <a:pt x="44" y="12"/>
                </a:lnTo>
                <a:lnTo>
                  <a:pt x="41" y="12"/>
                </a:lnTo>
                <a:lnTo>
                  <a:pt x="41" y="15"/>
                </a:lnTo>
                <a:lnTo>
                  <a:pt x="37" y="15"/>
                </a:lnTo>
                <a:lnTo>
                  <a:pt x="34" y="12"/>
                </a:lnTo>
                <a:lnTo>
                  <a:pt x="34" y="9"/>
                </a:lnTo>
                <a:lnTo>
                  <a:pt x="31" y="6"/>
                </a:lnTo>
                <a:lnTo>
                  <a:pt x="28" y="6"/>
                </a:lnTo>
                <a:lnTo>
                  <a:pt x="28" y="3"/>
                </a:lnTo>
                <a:lnTo>
                  <a:pt x="25" y="3"/>
                </a:lnTo>
                <a:lnTo>
                  <a:pt x="19" y="6"/>
                </a:lnTo>
                <a:lnTo>
                  <a:pt x="16" y="6"/>
                </a:lnTo>
                <a:lnTo>
                  <a:pt x="13" y="9"/>
                </a:lnTo>
                <a:lnTo>
                  <a:pt x="13" y="15"/>
                </a:lnTo>
                <a:lnTo>
                  <a:pt x="13" y="18"/>
                </a:lnTo>
                <a:lnTo>
                  <a:pt x="16" y="25"/>
                </a:lnTo>
                <a:lnTo>
                  <a:pt x="19" y="25"/>
                </a:lnTo>
                <a:lnTo>
                  <a:pt x="22" y="25"/>
                </a:lnTo>
                <a:lnTo>
                  <a:pt x="22" y="25"/>
                </a:lnTo>
                <a:lnTo>
                  <a:pt x="25" y="25"/>
                </a:lnTo>
                <a:lnTo>
                  <a:pt x="28" y="25"/>
                </a:lnTo>
                <a:lnTo>
                  <a:pt x="28" y="25"/>
                </a:lnTo>
                <a:lnTo>
                  <a:pt x="31" y="25"/>
                </a:lnTo>
                <a:lnTo>
                  <a:pt x="34" y="25"/>
                </a:lnTo>
                <a:lnTo>
                  <a:pt x="34" y="28"/>
                </a:lnTo>
                <a:lnTo>
                  <a:pt x="34" y="28"/>
                </a:lnTo>
                <a:lnTo>
                  <a:pt x="34" y="28"/>
                </a:lnTo>
                <a:lnTo>
                  <a:pt x="34" y="28"/>
                </a:lnTo>
                <a:lnTo>
                  <a:pt x="31" y="31"/>
                </a:lnTo>
                <a:lnTo>
                  <a:pt x="28" y="31"/>
                </a:lnTo>
                <a:lnTo>
                  <a:pt x="28" y="31"/>
                </a:lnTo>
                <a:lnTo>
                  <a:pt x="28" y="31"/>
                </a:lnTo>
                <a:lnTo>
                  <a:pt x="25" y="28"/>
                </a:lnTo>
                <a:lnTo>
                  <a:pt x="22" y="28"/>
                </a:lnTo>
                <a:lnTo>
                  <a:pt x="19" y="31"/>
                </a:lnTo>
                <a:lnTo>
                  <a:pt x="16" y="31"/>
                </a:lnTo>
                <a:lnTo>
                  <a:pt x="13" y="37"/>
                </a:lnTo>
                <a:lnTo>
                  <a:pt x="10" y="40"/>
                </a:lnTo>
                <a:lnTo>
                  <a:pt x="13" y="46"/>
                </a:lnTo>
                <a:lnTo>
                  <a:pt x="16" y="49"/>
                </a:lnTo>
                <a:lnTo>
                  <a:pt x="19" y="52"/>
                </a:lnTo>
                <a:lnTo>
                  <a:pt x="22" y="52"/>
                </a:lnTo>
                <a:lnTo>
                  <a:pt x="28" y="52"/>
                </a:lnTo>
                <a:lnTo>
                  <a:pt x="31" y="52"/>
                </a:lnTo>
                <a:lnTo>
                  <a:pt x="31" y="49"/>
                </a:lnTo>
                <a:lnTo>
                  <a:pt x="34" y="46"/>
                </a:lnTo>
                <a:lnTo>
                  <a:pt x="34" y="43"/>
                </a:lnTo>
                <a:lnTo>
                  <a:pt x="34" y="40"/>
                </a:lnTo>
                <a:lnTo>
                  <a:pt x="37" y="40"/>
                </a:lnTo>
                <a:lnTo>
                  <a:pt x="41" y="40"/>
                </a:lnTo>
                <a:lnTo>
                  <a:pt x="41" y="40"/>
                </a:lnTo>
                <a:lnTo>
                  <a:pt x="44" y="40"/>
                </a:lnTo>
                <a:lnTo>
                  <a:pt x="44" y="43"/>
                </a:lnTo>
                <a:lnTo>
                  <a:pt x="44" y="46"/>
                </a:lnTo>
                <a:lnTo>
                  <a:pt x="44" y="49"/>
                </a:lnTo>
                <a:lnTo>
                  <a:pt x="41" y="52"/>
                </a:lnTo>
                <a:lnTo>
                  <a:pt x="31" y="55"/>
                </a:lnTo>
                <a:lnTo>
                  <a:pt x="22" y="58"/>
                </a:lnTo>
                <a:lnTo>
                  <a:pt x="13" y="55"/>
                </a:lnTo>
                <a:lnTo>
                  <a:pt x="7" y="52"/>
                </a:lnTo>
                <a:lnTo>
                  <a:pt x="0" y="46"/>
                </a:lnTo>
                <a:lnTo>
                  <a:pt x="0" y="43"/>
                </a:lnTo>
                <a:lnTo>
                  <a:pt x="0" y="37"/>
                </a:lnTo>
                <a:lnTo>
                  <a:pt x="4" y="34"/>
                </a:lnTo>
                <a:lnTo>
                  <a:pt x="7" y="31"/>
                </a:lnTo>
                <a:lnTo>
                  <a:pt x="16" y="28"/>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3" name="Freeform 163"/>
          <p:cNvSpPr>
            <a:spLocks noEditPoints="1"/>
          </p:cNvSpPr>
          <p:nvPr/>
        </p:nvSpPr>
        <p:spPr bwMode="auto">
          <a:xfrm>
            <a:off x="5870575" y="4814888"/>
            <a:ext cx="4763" cy="68262"/>
          </a:xfrm>
          <a:custGeom>
            <a:avLst/>
            <a:gdLst>
              <a:gd name="T0" fmla="*/ 0 w 3"/>
              <a:gd name="T1" fmla="*/ 6 h 43"/>
              <a:gd name="T2" fmla="*/ 0 w 3"/>
              <a:gd name="T3" fmla="*/ 0 h 43"/>
              <a:gd name="T4" fmla="*/ 3 w 3"/>
              <a:gd name="T5" fmla="*/ 0 h 43"/>
              <a:gd name="T6" fmla="*/ 3 w 3"/>
              <a:gd name="T7" fmla="*/ 6 h 43"/>
              <a:gd name="T8" fmla="*/ 0 w 3"/>
              <a:gd name="T9" fmla="*/ 6 h 43"/>
              <a:gd name="T10" fmla="*/ 0 w 3"/>
              <a:gd name="T11" fmla="*/ 43 h 43"/>
              <a:gd name="T12" fmla="*/ 0 w 3"/>
              <a:gd name="T13" fmla="*/ 12 h 43"/>
              <a:gd name="T14" fmla="*/ 3 w 3"/>
              <a:gd name="T15" fmla="*/ 12 h 43"/>
              <a:gd name="T16" fmla="*/ 3 w 3"/>
              <a:gd name="T17" fmla="*/ 43 h 43"/>
              <a:gd name="T18" fmla="*/ 0 w 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3">
                <a:moveTo>
                  <a:pt x="0" y="6"/>
                </a:moveTo>
                <a:lnTo>
                  <a:pt x="0" y="0"/>
                </a:lnTo>
                <a:lnTo>
                  <a:pt x="3" y="0"/>
                </a:lnTo>
                <a:lnTo>
                  <a:pt x="3" y="6"/>
                </a:lnTo>
                <a:lnTo>
                  <a:pt x="0" y="6"/>
                </a:lnTo>
                <a:close/>
                <a:moveTo>
                  <a:pt x="0" y="43"/>
                </a:moveTo>
                <a:lnTo>
                  <a:pt x="0" y="12"/>
                </a:lnTo>
                <a:lnTo>
                  <a:pt x="3" y="12"/>
                </a:lnTo>
                <a:lnTo>
                  <a:pt x="3"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4" name="Freeform 164"/>
          <p:cNvSpPr>
            <a:spLocks/>
          </p:cNvSpPr>
          <p:nvPr/>
        </p:nvSpPr>
        <p:spPr bwMode="auto">
          <a:xfrm>
            <a:off x="5891213" y="4833938"/>
            <a:ext cx="38100" cy="49212"/>
          </a:xfrm>
          <a:custGeom>
            <a:avLst/>
            <a:gdLst>
              <a:gd name="T0" fmla="*/ 0 w 24"/>
              <a:gd name="T1" fmla="*/ 31 h 31"/>
              <a:gd name="T2" fmla="*/ 0 w 24"/>
              <a:gd name="T3" fmla="*/ 0 h 31"/>
              <a:gd name="T4" fmla="*/ 6 w 24"/>
              <a:gd name="T5" fmla="*/ 0 h 31"/>
              <a:gd name="T6" fmla="*/ 6 w 24"/>
              <a:gd name="T7" fmla="*/ 3 h 31"/>
              <a:gd name="T8" fmla="*/ 9 w 24"/>
              <a:gd name="T9" fmla="*/ 0 h 31"/>
              <a:gd name="T10" fmla="*/ 15 w 24"/>
              <a:gd name="T11" fmla="*/ 0 h 31"/>
              <a:gd name="T12" fmla="*/ 18 w 24"/>
              <a:gd name="T13" fmla="*/ 0 h 31"/>
              <a:gd name="T14" fmla="*/ 21 w 24"/>
              <a:gd name="T15" fmla="*/ 0 h 31"/>
              <a:gd name="T16" fmla="*/ 21 w 24"/>
              <a:gd name="T17" fmla="*/ 0 h 31"/>
              <a:gd name="T18" fmla="*/ 24 w 24"/>
              <a:gd name="T19" fmla="*/ 3 h 31"/>
              <a:gd name="T20" fmla="*/ 24 w 24"/>
              <a:gd name="T21" fmla="*/ 3 h 31"/>
              <a:gd name="T22" fmla="*/ 24 w 24"/>
              <a:gd name="T23" fmla="*/ 6 h 31"/>
              <a:gd name="T24" fmla="*/ 24 w 24"/>
              <a:gd name="T25" fmla="*/ 9 h 31"/>
              <a:gd name="T26" fmla="*/ 24 w 24"/>
              <a:gd name="T27" fmla="*/ 13 h 31"/>
              <a:gd name="T28" fmla="*/ 24 w 24"/>
              <a:gd name="T29" fmla="*/ 31 h 31"/>
              <a:gd name="T30" fmla="*/ 21 w 24"/>
              <a:gd name="T31" fmla="*/ 31 h 31"/>
              <a:gd name="T32" fmla="*/ 21 w 24"/>
              <a:gd name="T33" fmla="*/ 13 h 31"/>
              <a:gd name="T34" fmla="*/ 21 w 24"/>
              <a:gd name="T35" fmla="*/ 9 h 31"/>
              <a:gd name="T36" fmla="*/ 18 w 24"/>
              <a:gd name="T37" fmla="*/ 6 h 31"/>
              <a:gd name="T38" fmla="*/ 18 w 24"/>
              <a:gd name="T39" fmla="*/ 6 h 31"/>
              <a:gd name="T40" fmla="*/ 18 w 24"/>
              <a:gd name="T41" fmla="*/ 3 h 31"/>
              <a:gd name="T42" fmla="*/ 15 w 24"/>
              <a:gd name="T43" fmla="*/ 3 h 31"/>
              <a:gd name="T44" fmla="*/ 15 w 24"/>
              <a:gd name="T45" fmla="*/ 3 h 31"/>
              <a:gd name="T46" fmla="*/ 12 w 24"/>
              <a:gd name="T47" fmla="*/ 3 h 31"/>
              <a:gd name="T48" fmla="*/ 9 w 24"/>
              <a:gd name="T49" fmla="*/ 6 h 31"/>
              <a:gd name="T50" fmla="*/ 6 w 24"/>
              <a:gd name="T51" fmla="*/ 9 h 31"/>
              <a:gd name="T52" fmla="*/ 6 w 24"/>
              <a:gd name="T53" fmla="*/ 13 h 31"/>
              <a:gd name="T54" fmla="*/ 6 w 24"/>
              <a:gd name="T55" fmla="*/ 31 h 31"/>
              <a:gd name="T56" fmla="*/ 0 w 24"/>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31">
                <a:moveTo>
                  <a:pt x="0" y="31"/>
                </a:moveTo>
                <a:lnTo>
                  <a:pt x="0" y="0"/>
                </a:lnTo>
                <a:lnTo>
                  <a:pt x="6" y="0"/>
                </a:lnTo>
                <a:lnTo>
                  <a:pt x="6" y="3"/>
                </a:lnTo>
                <a:lnTo>
                  <a:pt x="9" y="0"/>
                </a:lnTo>
                <a:lnTo>
                  <a:pt x="15" y="0"/>
                </a:lnTo>
                <a:lnTo>
                  <a:pt x="18" y="0"/>
                </a:lnTo>
                <a:lnTo>
                  <a:pt x="21" y="0"/>
                </a:lnTo>
                <a:lnTo>
                  <a:pt x="21" y="0"/>
                </a:lnTo>
                <a:lnTo>
                  <a:pt x="24" y="3"/>
                </a:lnTo>
                <a:lnTo>
                  <a:pt x="24" y="3"/>
                </a:lnTo>
                <a:lnTo>
                  <a:pt x="24" y="6"/>
                </a:lnTo>
                <a:lnTo>
                  <a:pt x="24" y="9"/>
                </a:lnTo>
                <a:lnTo>
                  <a:pt x="24" y="13"/>
                </a:lnTo>
                <a:lnTo>
                  <a:pt x="24" y="31"/>
                </a:lnTo>
                <a:lnTo>
                  <a:pt x="21" y="31"/>
                </a:lnTo>
                <a:lnTo>
                  <a:pt x="21" y="13"/>
                </a:lnTo>
                <a:lnTo>
                  <a:pt x="21" y="9"/>
                </a:lnTo>
                <a:lnTo>
                  <a:pt x="18" y="6"/>
                </a:lnTo>
                <a:lnTo>
                  <a:pt x="18" y="6"/>
                </a:lnTo>
                <a:lnTo>
                  <a:pt x="18" y="3"/>
                </a:lnTo>
                <a:lnTo>
                  <a:pt x="15" y="3"/>
                </a:lnTo>
                <a:lnTo>
                  <a:pt x="15" y="3"/>
                </a:lnTo>
                <a:lnTo>
                  <a:pt x="12" y="3"/>
                </a:lnTo>
                <a:lnTo>
                  <a:pt x="9" y="6"/>
                </a:lnTo>
                <a:lnTo>
                  <a:pt x="6" y="9"/>
                </a:lnTo>
                <a:lnTo>
                  <a:pt x="6" y="13"/>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5" name="Freeform 165"/>
          <p:cNvSpPr>
            <a:spLocks/>
          </p:cNvSpPr>
          <p:nvPr/>
        </p:nvSpPr>
        <p:spPr bwMode="auto">
          <a:xfrm>
            <a:off x="5938838" y="4833938"/>
            <a:ext cx="44450" cy="49212"/>
          </a:xfrm>
          <a:custGeom>
            <a:avLst/>
            <a:gdLst>
              <a:gd name="T0" fmla="*/ 7 w 28"/>
              <a:gd name="T1" fmla="*/ 22 h 31"/>
              <a:gd name="T2" fmla="*/ 10 w 28"/>
              <a:gd name="T3" fmla="*/ 25 h 31"/>
              <a:gd name="T4" fmla="*/ 16 w 28"/>
              <a:gd name="T5" fmla="*/ 28 h 31"/>
              <a:gd name="T6" fmla="*/ 22 w 28"/>
              <a:gd name="T7" fmla="*/ 25 h 31"/>
              <a:gd name="T8" fmla="*/ 22 w 28"/>
              <a:gd name="T9" fmla="*/ 22 h 31"/>
              <a:gd name="T10" fmla="*/ 22 w 28"/>
              <a:gd name="T11" fmla="*/ 19 h 31"/>
              <a:gd name="T12" fmla="*/ 16 w 28"/>
              <a:gd name="T13" fmla="*/ 19 h 31"/>
              <a:gd name="T14" fmla="*/ 7 w 28"/>
              <a:gd name="T15" fmla="*/ 16 h 31"/>
              <a:gd name="T16" fmla="*/ 4 w 28"/>
              <a:gd name="T17" fmla="*/ 13 h 31"/>
              <a:gd name="T18" fmla="*/ 4 w 28"/>
              <a:gd name="T19" fmla="*/ 6 h 31"/>
              <a:gd name="T20" fmla="*/ 4 w 28"/>
              <a:gd name="T21" fmla="*/ 3 h 31"/>
              <a:gd name="T22" fmla="*/ 7 w 28"/>
              <a:gd name="T23" fmla="*/ 0 h 31"/>
              <a:gd name="T24" fmla="*/ 10 w 28"/>
              <a:gd name="T25" fmla="*/ 0 h 31"/>
              <a:gd name="T26" fmla="*/ 13 w 28"/>
              <a:gd name="T27" fmla="*/ 0 h 31"/>
              <a:gd name="T28" fmla="*/ 22 w 28"/>
              <a:gd name="T29" fmla="*/ 0 h 31"/>
              <a:gd name="T30" fmla="*/ 25 w 28"/>
              <a:gd name="T31" fmla="*/ 3 h 31"/>
              <a:gd name="T32" fmla="*/ 25 w 28"/>
              <a:gd name="T33" fmla="*/ 6 h 31"/>
              <a:gd name="T34" fmla="*/ 22 w 28"/>
              <a:gd name="T35" fmla="*/ 6 h 31"/>
              <a:gd name="T36" fmla="*/ 16 w 28"/>
              <a:gd name="T37" fmla="*/ 3 h 31"/>
              <a:gd name="T38" fmla="*/ 13 w 28"/>
              <a:gd name="T39" fmla="*/ 3 h 31"/>
              <a:gd name="T40" fmla="*/ 7 w 28"/>
              <a:gd name="T41" fmla="*/ 6 h 31"/>
              <a:gd name="T42" fmla="*/ 7 w 28"/>
              <a:gd name="T43" fmla="*/ 9 h 31"/>
              <a:gd name="T44" fmla="*/ 10 w 28"/>
              <a:gd name="T45" fmla="*/ 9 h 31"/>
              <a:gd name="T46" fmla="*/ 13 w 28"/>
              <a:gd name="T47" fmla="*/ 13 h 31"/>
              <a:gd name="T48" fmla="*/ 19 w 28"/>
              <a:gd name="T49" fmla="*/ 13 h 31"/>
              <a:gd name="T50" fmla="*/ 25 w 28"/>
              <a:gd name="T51" fmla="*/ 16 h 31"/>
              <a:gd name="T52" fmla="*/ 28 w 28"/>
              <a:gd name="T53" fmla="*/ 19 h 31"/>
              <a:gd name="T54" fmla="*/ 28 w 28"/>
              <a:gd name="T55" fmla="*/ 25 h 31"/>
              <a:gd name="T56" fmla="*/ 25 w 28"/>
              <a:gd name="T57" fmla="*/ 28 h 31"/>
              <a:gd name="T58" fmla="*/ 19 w 28"/>
              <a:gd name="T59" fmla="*/ 31 h 31"/>
              <a:gd name="T60" fmla="*/ 10 w 28"/>
              <a:gd name="T61" fmla="*/ 31 h 31"/>
              <a:gd name="T62" fmla="*/ 4 w 28"/>
              <a:gd name="T6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1">
                <a:moveTo>
                  <a:pt x="0" y="22"/>
                </a:moveTo>
                <a:lnTo>
                  <a:pt x="7" y="22"/>
                </a:lnTo>
                <a:lnTo>
                  <a:pt x="7" y="25"/>
                </a:lnTo>
                <a:lnTo>
                  <a:pt x="10" y="25"/>
                </a:lnTo>
                <a:lnTo>
                  <a:pt x="13" y="28"/>
                </a:lnTo>
                <a:lnTo>
                  <a:pt x="16" y="28"/>
                </a:lnTo>
                <a:lnTo>
                  <a:pt x="19" y="28"/>
                </a:lnTo>
                <a:lnTo>
                  <a:pt x="22" y="25"/>
                </a:lnTo>
                <a:lnTo>
                  <a:pt x="22" y="25"/>
                </a:lnTo>
                <a:lnTo>
                  <a:pt x="22" y="22"/>
                </a:lnTo>
                <a:lnTo>
                  <a:pt x="22" y="22"/>
                </a:lnTo>
                <a:lnTo>
                  <a:pt x="22" y="19"/>
                </a:lnTo>
                <a:lnTo>
                  <a:pt x="19" y="19"/>
                </a:lnTo>
                <a:lnTo>
                  <a:pt x="16" y="19"/>
                </a:lnTo>
                <a:lnTo>
                  <a:pt x="10" y="16"/>
                </a:lnTo>
                <a:lnTo>
                  <a:pt x="7" y="16"/>
                </a:lnTo>
                <a:lnTo>
                  <a:pt x="7" y="13"/>
                </a:lnTo>
                <a:lnTo>
                  <a:pt x="4" y="13"/>
                </a:lnTo>
                <a:lnTo>
                  <a:pt x="4" y="9"/>
                </a:lnTo>
                <a:lnTo>
                  <a:pt x="4" y="6"/>
                </a:lnTo>
                <a:lnTo>
                  <a:pt x="4" y="6"/>
                </a:lnTo>
                <a:lnTo>
                  <a:pt x="4" y="3"/>
                </a:lnTo>
                <a:lnTo>
                  <a:pt x="4" y="3"/>
                </a:lnTo>
                <a:lnTo>
                  <a:pt x="7" y="0"/>
                </a:lnTo>
                <a:lnTo>
                  <a:pt x="7" y="0"/>
                </a:lnTo>
                <a:lnTo>
                  <a:pt x="10" y="0"/>
                </a:lnTo>
                <a:lnTo>
                  <a:pt x="13" y="0"/>
                </a:lnTo>
                <a:lnTo>
                  <a:pt x="13" y="0"/>
                </a:lnTo>
                <a:lnTo>
                  <a:pt x="19" y="0"/>
                </a:lnTo>
                <a:lnTo>
                  <a:pt x="22" y="0"/>
                </a:lnTo>
                <a:lnTo>
                  <a:pt x="22" y="0"/>
                </a:lnTo>
                <a:lnTo>
                  <a:pt x="25" y="3"/>
                </a:lnTo>
                <a:lnTo>
                  <a:pt x="25" y="6"/>
                </a:lnTo>
                <a:lnTo>
                  <a:pt x="25" y="6"/>
                </a:lnTo>
                <a:lnTo>
                  <a:pt x="22" y="9"/>
                </a:lnTo>
                <a:lnTo>
                  <a:pt x="22" y="6"/>
                </a:lnTo>
                <a:lnTo>
                  <a:pt x="19" y="3"/>
                </a:lnTo>
                <a:lnTo>
                  <a:pt x="16" y="3"/>
                </a:lnTo>
                <a:lnTo>
                  <a:pt x="16" y="3"/>
                </a:lnTo>
                <a:lnTo>
                  <a:pt x="13" y="3"/>
                </a:lnTo>
                <a:lnTo>
                  <a:pt x="10" y="3"/>
                </a:lnTo>
                <a:lnTo>
                  <a:pt x="7" y="6"/>
                </a:lnTo>
                <a:lnTo>
                  <a:pt x="7" y="6"/>
                </a:lnTo>
                <a:lnTo>
                  <a:pt x="7" y="9"/>
                </a:lnTo>
                <a:lnTo>
                  <a:pt x="10" y="9"/>
                </a:lnTo>
                <a:lnTo>
                  <a:pt x="10" y="9"/>
                </a:lnTo>
                <a:lnTo>
                  <a:pt x="10" y="9"/>
                </a:lnTo>
                <a:lnTo>
                  <a:pt x="13" y="13"/>
                </a:lnTo>
                <a:lnTo>
                  <a:pt x="16" y="13"/>
                </a:lnTo>
                <a:lnTo>
                  <a:pt x="19" y="13"/>
                </a:lnTo>
                <a:lnTo>
                  <a:pt x="22" y="16"/>
                </a:lnTo>
                <a:lnTo>
                  <a:pt x="25" y="16"/>
                </a:lnTo>
                <a:lnTo>
                  <a:pt x="25" y="16"/>
                </a:lnTo>
                <a:lnTo>
                  <a:pt x="28" y="19"/>
                </a:lnTo>
                <a:lnTo>
                  <a:pt x="28" y="22"/>
                </a:lnTo>
                <a:lnTo>
                  <a:pt x="28" y="25"/>
                </a:lnTo>
                <a:lnTo>
                  <a:pt x="25" y="28"/>
                </a:lnTo>
                <a:lnTo>
                  <a:pt x="25" y="28"/>
                </a:lnTo>
                <a:lnTo>
                  <a:pt x="22" y="31"/>
                </a:lnTo>
                <a:lnTo>
                  <a:pt x="19" y="31"/>
                </a:lnTo>
                <a:lnTo>
                  <a:pt x="16" y="31"/>
                </a:lnTo>
                <a:lnTo>
                  <a:pt x="10" y="31"/>
                </a:lnTo>
                <a:lnTo>
                  <a:pt x="7" y="28"/>
                </a:lnTo>
                <a:lnTo>
                  <a:pt x="4" y="25"/>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6" name="Freeform 166"/>
          <p:cNvSpPr>
            <a:spLocks/>
          </p:cNvSpPr>
          <p:nvPr/>
        </p:nvSpPr>
        <p:spPr bwMode="auto">
          <a:xfrm>
            <a:off x="5988050" y="4814888"/>
            <a:ext cx="25400" cy="68262"/>
          </a:xfrm>
          <a:custGeom>
            <a:avLst/>
            <a:gdLst>
              <a:gd name="T0" fmla="*/ 16 w 16"/>
              <a:gd name="T1" fmla="*/ 37 h 43"/>
              <a:gd name="T2" fmla="*/ 16 w 16"/>
              <a:gd name="T3" fmla="*/ 43 h 43"/>
              <a:gd name="T4" fmla="*/ 13 w 16"/>
              <a:gd name="T5" fmla="*/ 43 h 43"/>
              <a:gd name="T6" fmla="*/ 13 w 16"/>
              <a:gd name="T7" fmla="*/ 43 h 43"/>
              <a:gd name="T8" fmla="*/ 9 w 16"/>
              <a:gd name="T9" fmla="*/ 43 h 43"/>
              <a:gd name="T10" fmla="*/ 6 w 16"/>
              <a:gd name="T11" fmla="*/ 43 h 43"/>
              <a:gd name="T12" fmla="*/ 6 w 16"/>
              <a:gd name="T13" fmla="*/ 40 h 43"/>
              <a:gd name="T14" fmla="*/ 3 w 16"/>
              <a:gd name="T15" fmla="*/ 40 h 43"/>
              <a:gd name="T16" fmla="*/ 3 w 16"/>
              <a:gd name="T17" fmla="*/ 37 h 43"/>
              <a:gd name="T18" fmla="*/ 3 w 16"/>
              <a:gd name="T19" fmla="*/ 34 h 43"/>
              <a:gd name="T20" fmla="*/ 3 w 16"/>
              <a:gd name="T21" fmla="*/ 15 h 43"/>
              <a:gd name="T22" fmla="*/ 0 w 16"/>
              <a:gd name="T23" fmla="*/ 15 h 43"/>
              <a:gd name="T24" fmla="*/ 0 w 16"/>
              <a:gd name="T25" fmla="*/ 12 h 43"/>
              <a:gd name="T26" fmla="*/ 3 w 16"/>
              <a:gd name="T27" fmla="*/ 12 h 43"/>
              <a:gd name="T28" fmla="*/ 3 w 16"/>
              <a:gd name="T29" fmla="*/ 3 h 43"/>
              <a:gd name="T30" fmla="*/ 9 w 16"/>
              <a:gd name="T31" fmla="*/ 0 h 43"/>
              <a:gd name="T32" fmla="*/ 9 w 16"/>
              <a:gd name="T33" fmla="*/ 12 h 43"/>
              <a:gd name="T34" fmla="*/ 16 w 16"/>
              <a:gd name="T35" fmla="*/ 12 h 43"/>
              <a:gd name="T36" fmla="*/ 16 w 16"/>
              <a:gd name="T37" fmla="*/ 15 h 43"/>
              <a:gd name="T38" fmla="*/ 9 w 16"/>
              <a:gd name="T39" fmla="*/ 15 h 43"/>
              <a:gd name="T40" fmla="*/ 9 w 16"/>
              <a:gd name="T41" fmla="*/ 34 h 43"/>
              <a:gd name="T42" fmla="*/ 9 w 16"/>
              <a:gd name="T43" fmla="*/ 37 h 43"/>
              <a:gd name="T44" fmla="*/ 9 w 16"/>
              <a:gd name="T45" fmla="*/ 37 h 43"/>
              <a:gd name="T46" fmla="*/ 9 w 16"/>
              <a:gd name="T47" fmla="*/ 37 h 43"/>
              <a:gd name="T48" fmla="*/ 9 w 16"/>
              <a:gd name="T49" fmla="*/ 37 h 43"/>
              <a:gd name="T50" fmla="*/ 13 w 16"/>
              <a:gd name="T51" fmla="*/ 37 h 43"/>
              <a:gd name="T52" fmla="*/ 13 w 16"/>
              <a:gd name="T53" fmla="*/ 37 h 43"/>
              <a:gd name="T54" fmla="*/ 13 w 16"/>
              <a:gd name="T55" fmla="*/ 37 h 43"/>
              <a:gd name="T56" fmla="*/ 16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6" y="37"/>
                </a:moveTo>
                <a:lnTo>
                  <a:pt x="16" y="43"/>
                </a:lnTo>
                <a:lnTo>
                  <a:pt x="13" y="43"/>
                </a:lnTo>
                <a:lnTo>
                  <a:pt x="13" y="43"/>
                </a:lnTo>
                <a:lnTo>
                  <a:pt x="9" y="43"/>
                </a:lnTo>
                <a:lnTo>
                  <a:pt x="6" y="43"/>
                </a:lnTo>
                <a:lnTo>
                  <a:pt x="6" y="40"/>
                </a:lnTo>
                <a:lnTo>
                  <a:pt x="3" y="40"/>
                </a:lnTo>
                <a:lnTo>
                  <a:pt x="3" y="37"/>
                </a:lnTo>
                <a:lnTo>
                  <a:pt x="3" y="34"/>
                </a:lnTo>
                <a:lnTo>
                  <a:pt x="3" y="15"/>
                </a:lnTo>
                <a:lnTo>
                  <a:pt x="0" y="15"/>
                </a:lnTo>
                <a:lnTo>
                  <a:pt x="0" y="12"/>
                </a:lnTo>
                <a:lnTo>
                  <a:pt x="3" y="12"/>
                </a:lnTo>
                <a:lnTo>
                  <a:pt x="3" y="3"/>
                </a:lnTo>
                <a:lnTo>
                  <a:pt x="9" y="0"/>
                </a:lnTo>
                <a:lnTo>
                  <a:pt x="9" y="12"/>
                </a:lnTo>
                <a:lnTo>
                  <a:pt x="16" y="12"/>
                </a:lnTo>
                <a:lnTo>
                  <a:pt x="16" y="15"/>
                </a:lnTo>
                <a:lnTo>
                  <a:pt x="9" y="15"/>
                </a:lnTo>
                <a:lnTo>
                  <a:pt x="9" y="34"/>
                </a:lnTo>
                <a:lnTo>
                  <a:pt x="9" y="37"/>
                </a:lnTo>
                <a:lnTo>
                  <a:pt x="9" y="37"/>
                </a:lnTo>
                <a:lnTo>
                  <a:pt x="9" y="37"/>
                </a:lnTo>
                <a:lnTo>
                  <a:pt x="9" y="37"/>
                </a:lnTo>
                <a:lnTo>
                  <a:pt x="13" y="37"/>
                </a:lnTo>
                <a:lnTo>
                  <a:pt x="13" y="37"/>
                </a:lnTo>
                <a:lnTo>
                  <a:pt x="13" y="37"/>
                </a:lnTo>
                <a:lnTo>
                  <a:pt x="16"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7" name="Freeform 167"/>
          <p:cNvSpPr>
            <a:spLocks/>
          </p:cNvSpPr>
          <p:nvPr/>
        </p:nvSpPr>
        <p:spPr bwMode="auto">
          <a:xfrm>
            <a:off x="6018213" y="4833938"/>
            <a:ext cx="28575" cy="49212"/>
          </a:xfrm>
          <a:custGeom>
            <a:avLst/>
            <a:gdLst>
              <a:gd name="T0" fmla="*/ 0 w 18"/>
              <a:gd name="T1" fmla="*/ 31 h 31"/>
              <a:gd name="T2" fmla="*/ 0 w 18"/>
              <a:gd name="T3" fmla="*/ 0 h 31"/>
              <a:gd name="T4" fmla="*/ 6 w 18"/>
              <a:gd name="T5" fmla="*/ 0 h 31"/>
              <a:gd name="T6" fmla="*/ 6 w 18"/>
              <a:gd name="T7" fmla="*/ 3 h 31"/>
              <a:gd name="T8" fmla="*/ 9 w 18"/>
              <a:gd name="T9" fmla="*/ 0 h 31"/>
              <a:gd name="T10" fmla="*/ 9 w 18"/>
              <a:gd name="T11" fmla="*/ 0 h 31"/>
              <a:gd name="T12" fmla="*/ 12 w 18"/>
              <a:gd name="T13" fmla="*/ 0 h 31"/>
              <a:gd name="T14" fmla="*/ 12 w 18"/>
              <a:gd name="T15" fmla="*/ 0 h 31"/>
              <a:gd name="T16" fmla="*/ 15 w 18"/>
              <a:gd name="T17" fmla="*/ 0 h 31"/>
              <a:gd name="T18" fmla="*/ 18 w 18"/>
              <a:gd name="T19" fmla="*/ 0 h 31"/>
              <a:gd name="T20" fmla="*/ 15 w 18"/>
              <a:gd name="T21" fmla="*/ 6 h 31"/>
              <a:gd name="T22" fmla="*/ 15 w 18"/>
              <a:gd name="T23" fmla="*/ 3 h 31"/>
              <a:gd name="T24" fmla="*/ 12 w 18"/>
              <a:gd name="T25" fmla="*/ 3 h 31"/>
              <a:gd name="T26" fmla="*/ 12 w 18"/>
              <a:gd name="T27" fmla="*/ 3 h 31"/>
              <a:gd name="T28" fmla="*/ 9 w 18"/>
              <a:gd name="T29" fmla="*/ 6 h 31"/>
              <a:gd name="T30" fmla="*/ 9 w 18"/>
              <a:gd name="T31" fmla="*/ 6 h 31"/>
              <a:gd name="T32" fmla="*/ 6 w 18"/>
              <a:gd name="T33" fmla="*/ 9 h 31"/>
              <a:gd name="T34" fmla="*/ 6 w 18"/>
              <a:gd name="T35" fmla="*/ 13 h 31"/>
              <a:gd name="T36" fmla="*/ 6 w 18"/>
              <a:gd name="T37" fmla="*/ 16 h 31"/>
              <a:gd name="T38" fmla="*/ 6 w 18"/>
              <a:gd name="T39" fmla="*/ 31 h 31"/>
              <a:gd name="T40" fmla="*/ 0 w 18"/>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1">
                <a:moveTo>
                  <a:pt x="0" y="31"/>
                </a:moveTo>
                <a:lnTo>
                  <a:pt x="0" y="0"/>
                </a:lnTo>
                <a:lnTo>
                  <a:pt x="6" y="0"/>
                </a:lnTo>
                <a:lnTo>
                  <a:pt x="6" y="3"/>
                </a:lnTo>
                <a:lnTo>
                  <a:pt x="9" y="0"/>
                </a:lnTo>
                <a:lnTo>
                  <a:pt x="9" y="0"/>
                </a:lnTo>
                <a:lnTo>
                  <a:pt x="12" y="0"/>
                </a:lnTo>
                <a:lnTo>
                  <a:pt x="12" y="0"/>
                </a:lnTo>
                <a:lnTo>
                  <a:pt x="15" y="0"/>
                </a:lnTo>
                <a:lnTo>
                  <a:pt x="18" y="0"/>
                </a:lnTo>
                <a:lnTo>
                  <a:pt x="15" y="6"/>
                </a:lnTo>
                <a:lnTo>
                  <a:pt x="15" y="3"/>
                </a:lnTo>
                <a:lnTo>
                  <a:pt x="12" y="3"/>
                </a:lnTo>
                <a:lnTo>
                  <a:pt x="12" y="3"/>
                </a:lnTo>
                <a:lnTo>
                  <a:pt x="9" y="6"/>
                </a:lnTo>
                <a:lnTo>
                  <a:pt x="9" y="6"/>
                </a:lnTo>
                <a:lnTo>
                  <a:pt x="6" y="9"/>
                </a:lnTo>
                <a:lnTo>
                  <a:pt x="6" y="13"/>
                </a:lnTo>
                <a:lnTo>
                  <a:pt x="6" y="16"/>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8" name="Freeform 168"/>
          <p:cNvSpPr>
            <a:spLocks/>
          </p:cNvSpPr>
          <p:nvPr/>
        </p:nvSpPr>
        <p:spPr bwMode="auto">
          <a:xfrm>
            <a:off x="6051550" y="4833938"/>
            <a:ext cx="39688" cy="49212"/>
          </a:xfrm>
          <a:custGeom>
            <a:avLst/>
            <a:gdLst>
              <a:gd name="T0" fmla="*/ 22 w 25"/>
              <a:gd name="T1" fmla="*/ 31 h 31"/>
              <a:gd name="T2" fmla="*/ 22 w 25"/>
              <a:gd name="T3" fmla="*/ 25 h 31"/>
              <a:gd name="T4" fmla="*/ 16 w 25"/>
              <a:gd name="T5" fmla="*/ 31 h 31"/>
              <a:gd name="T6" fmla="*/ 10 w 25"/>
              <a:gd name="T7" fmla="*/ 31 h 31"/>
              <a:gd name="T8" fmla="*/ 10 w 25"/>
              <a:gd name="T9" fmla="*/ 31 h 31"/>
              <a:gd name="T10" fmla="*/ 6 w 25"/>
              <a:gd name="T11" fmla="*/ 31 h 31"/>
              <a:gd name="T12" fmla="*/ 3 w 25"/>
              <a:gd name="T13" fmla="*/ 28 h 31"/>
              <a:gd name="T14" fmla="*/ 3 w 25"/>
              <a:gd name="T15" fmla="*/ 28 h 31"/>
              <a:gd name="T16" fmla="*/ 0 w 25"/>
              <a:gd name="T17" fmla="*/ 25 h 31"/>
              <a:gd name="T18" fmla="*/ 0 w 25"/>
              <a:gd name="T19" fmla="*/ 25 h 31"/>
              <a:gd name="T20" fmla="*/ 0 w 25"/>
              <a:gd name="T21" fmla="*/ 22 h 31"/>
              <a:gd name="T22" fmla="*/ 0 w 25"/>
              <a:gd name="T23" fmla="*/ 19 h 31"/>
              <a:gd name="T24" fmla="*/ 0 w 25"/>
              <a:gd name="T25" fmla="*/ 0 h 31"/>
              <a:gd name="T26" fmla="*/ 6 w 25"/>
              <a:gd name="T27" fmla="*/ 0 h 31"/>
              <a:gd name="T28" fmla="*/ 6 w 25"/>
              <a:gd name="T29" fmla="*/ 16 h 31"/>
              <a:gd name="T30" fmla="*/ 6 w 25"/>
              <a:gd name="T31" fmla="*/ 22 h 31"/>
              <a:gd name="T32" fmla="*/ 6 w 25"/>
              <a:gd name="T33" fmla="*/ 22 h 31"/>
              <a:gd name="T34" fmla="*/ 6 w 25"/>
              <a:gd name="T35" fmla="*/ 25 h 31"/>
              <a:gd name="T36" fmla="*/ 6 w 25"/>
              <a:gd name="T37" fmla="*/ 25 h 31"/>
              <a:gd name="T38" fmla="*/ 10 w 25"/>
              <a:gd name="T39" fmla="*/ 28 h 31"/>
              <a:gd name="T40" fmla="*/ 13 w 25"/>
              <a:gd name="T41" fmla="*/ 28 h 31"/>
              <a:gd name="T42" fmla="*/ 16 w 25"/>
              <a:gd name="T43" fmla="*/ 28 h 31"/>
              <a:gd name="T44" fmla="*/ 16 w 25"/>
              <a:gd name="T45" fmla="*/ 25 h 31"/>
              <a:gd name="T46" fmla="*/ 19 w 25"/>
              <a:gd name="T47" fmla="*/ 25 h 31"/>
              <a:gd name="T48" fmla="*/ 19 w 25"/>
              <a:gd name="T49" fmla="*/ 22 h 31"/>
              <a:gd name="T50" fmla="*/ 19 w 25"/>
              <a:gd name="T51" fmla="*/ 19 h 31"/>
              <a:gd name="T52" fmla="*/ 19 w 25"/>
              <a:gd name="T53" fmla="*/ 16 h 31"/>
              <a:gd name="T54" fmla="*/ 19 w 25"/>
              <a:gd name="T55" fmla="*/ 0 h 31"/>
              <a:gd name="T56" fmla="*/ 25 w 25"/>
              <a:gd name="T57" fmla="*/ 0 h 31"/>
              <a:gd name="T58" fmla="*/ 25 w 25"/>
              <a:gd name="T59" fmla="*/ 31 h 31"/>
              <a:gd name="T60" fmla="*/ 22 w 25"/>
              <a:gd name="T6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31">
                <a:moveTo>
                  <a:pt x="22" y="31"/>
                </a:moveTo>
                <a:lnTo>
                  <a:pt x="22" y="25"/>
                </a:lnTo>
                <a:lnTo>
                  <a:pt x="16" y="31"/>
                </a:lnTo>
                <a:lnTo>
                  <a:pt x="10" y="31"/>
                </a:lnTo>
                <a:lnTo>
                  <a:pt x="10" y="31"/>
                </a:lnTo>
                <a:lnTo>
                  <a:pt x="6" y="31"/>
                </a:lnTo>
                <a:lnTo>
                  <a:pt x="3" y="28"/>
                </a:lnTo>
                <a:lnTo>
                  <a:pt x="3" y="28"/>
                </a:lnTo>
                <a:lnTo>
                  <a:pt x="0" y="25"/>
                </a:lnTo>
                <a:lnTo>
                  <a:pt x="0" y="25"/>
                </a:lnTo>
                <a:lnTo>
                  <a:pt x="0" y="22"/>
                </a:lnTo>
                <a:lnTo>
                  <a:pt x="0" y="19"/>
                </a:lnTo>
                <a:lnTo>
                  <a:pt x="0" y="0"/>
                </a:lnTo>
                <a:lnTo>
                  <a:pt x="6" y="0"/>
                </a:lnTo>
                <a:lnTo>
                  <a:pt x="6" y="16"/>
                </a:lnTo>
                <a:lnTo>
                  <a:pt x="6" y="22"/>
                </a:lnTo>
                <a:lnTo>
                  <a:pt x="6" y="22"/>
                </a:lnTo>
                <a:lnTo>
                  <a:pt x="6" y="25"/>
                </a:lnTo>
                <a:lnTo>
                  <a:pt x="6" y="25"/>
                </a:lnTo>
                <a:lnTo>
                  <a:pt x="10" y="28"/>
                </a:lnTo>
                <a:lnTo>
                  <a:pt x="13" y="28"/>
                </a:lnTo>
                <a:lnTo>
                  <a:pt x="16" y="28"/>
                </a:lnTo>
                <a:lnTo>
                  <a:pt x="16" y="25"/>
                </a:lnTo>
                <a:lnTo>
                  <a:pt x="19" y="25"/>
                </a:lnTo>
                <a:lnTo>
                  <a:pt x="19" y="22"/>
                </a:lnTo>
                <a:lnTo>
                  <a:pt x="19" y="19"/>
                </a:lnTo>
                <a:lnTo>
                  <a:pt x="19" y="16"/>
                </a:lnTo>
                <a:lnTo>
                  <a:pt x="19" y="0"/>
                </a:lnTo>
                <a:lnTo>
                  <a:pt x="25" y="0"/>
                </a:lnTo>
                <a:lnTo>
                  <a:pt x="25" y="31"/>
                </a:lnTo>
                <a:lnTo>
                  <a:pt x="22"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9" name="Freeform 169"/>
          <p:cNvSpPr>
            <a:spLocks/>
          </p:cNvSpPr>
          <p:nvPr/>
        </p:nvSpPr>
        <p:spPr bwMode="auto">
          <a:xfrm>
            <a:off x="6105525" y="4833938"/>
            <a:ext cx="68263" cy="49212"/>
          </a:xfrm>
          <a:custGeom>
            <a:avLst/>
            <a:gdLst>
              <a:gd name="T0" fmla="*/ 0 w 43"/>
              <a:gd name="T1" fmla="*/ 31 h 31"/>
              <a:gd name="T2" fmla="*/ 0 w 43"/>
              <a:gd name="T3" fmla="*/ 0 h 31"/>
              <a:gd name="T4" fmla="*/ 3 w 43"/>
              <a:gd name="T5" fmla="*/ 0 h 31"/>
              <a:gd name="T6" fmla="*/ 3 w 43"/>
              <a:gd name="T7" fmla="*/ 3 h 31"/>
              <a:gd name="T8" fmla="*/ 6 w 43"/>
              <a:gd name="T9" fmla="*/ 3 h 31"/>
              <a:gd name="T10" fmla="*/ 9 w 43"/>
              <a:gd name="T11" fmla="*/ 0 h 31"/>
              <a:gd name="T12" fmla="*/ 13 w 43"/>
              <a:gd name="T13" fmla="*/ 0 h 31"/>
              <a:gd name="T14" fmla="*/ 16 w 43"/>
              <a:gd name="T15" fmla="*/ 0 h 31"/>
              <a:gd name="T16" fmla="*/ 19 w 43"/>
              <a:gd name="T17" fmla="*/ 0 h 31"/>
              <a:gd name="T18" fmla="*/ 19 w 43"/>
              <a:gd name="T19" fmla="*/ 0 h 31"/>
              <a:gd name="T20" fmla="*/ 22 w 43"/>
              <a:gd name="T21" fmla="*/ 3 h 31"/>
              <a:gd name="T22" fmla="*/ 22 w 43"/>
              <a:gd name="T23" fmla="*/ 3 h 31"/>
              <a:gd name="T24" fmla="*/ 28 w 43"/>
              <a:gd name="T25" fmla="*/ 0 h 31"/>
              <a:gd name="T26" fmla="*/ 34 w 43"/>
              <a:gd name="T27" fmla="*/ 0 h 31"/>
              <a:gd name="T28" fmla="*/ 37 w 43"/>
              <a:gd name="T29" fmla="*/ 0 h 31"/>
              <a:gd name="T30" fmla="*/ 40 w 43"/>
              <a:gd name="T31" fmla="*/ 0 h 31"/>
              <a:gd name="T32" fmla="*/ 43 w 43"/>
              <a:gd name="T33" fmla="*/ 3 h 31"/>
              <a:gd name="T34" fmla="*/ 43 w 43"/>
              <a:gd name="T35" fmla="*/ 9 h 31"/>
              <a:gd name="T36" fmla="*/ 43 w 43"/>
              <a:gd name="T37" fmla="*/ 31 h 31"/>
              <a:gd name="T38" fmla="*/ 37 w 43"/>
              <a:gd name="T39" fmla="*/ 31 h 31"/>
              <a:gd name="T40" fmla="*/ 37 w 43"/>
              <a:gd name="T41" fmla="*/ 13 h 31"/>
              <a:gd name="T42" fmla="*/ 37 w 43"/>
              <a:gd name="T43" fmla="*/ 9 h 31"/>
              <a:gd name="T44" fmla="*/ 37 w 43"/>
              <a:gd name="T45" fmla="*/ 6 h 31"/>
              <a:gd name="T46" fmla="*/ 37 w 43"/>
              <a:gd name="T47" fmla="*/ 6 h 31"/>
              <a:gd name="T48" fmla="*/ 34 w 43"/>
              <a:gd name="T49" fmla="*/ 3 h 31"/>
              <a:gd name="T50" fmla="*/ 34 w 43"/>
              <a:gd name="T51" fmla="*/ 3 h 31"/>
              <a:gd name="T52" fmla="*/ 31 w 43"/>
              <a:gd name="T53" fmla="*/ 3 h 31"/>
              <a:gd name="T54" fmla="*/ 28 w 43"/>
              <a:gd name="T55" fmla="*/ 3 h 31"/>
              <a:gd name="T56" fmla="*/ 25 w 43"/>
              <a:gd name="T57" fmla="*/ 6 h 31"/>
              <a:gd name="T58" fmla="*/ 25 w 43"/>
              <a:gd name="T59" fmla="*/ 9 h 31"/>
              <a:gd name="T60" fmla="*/ 25 w 43"/>
              <a:gd name="T61" fmla="*/ 13 h 31"/>
              <a:gd name="T62" fmla="*/ 25 w 43"/>
              <a:gd name="T63" fmla="*/ 31 h 31"/>
              <a:gd name="T64" fmla="*/ 19 w 43"/>
              <a:gd name="T65" fmla="*/ 31 h 31"/>
              <a:gd name="T66" fmla="*/ 19 w 43"/>
              <a:gd name="T67" fmla="*/ 9 h 31"/>
              <a:gd name="T68" fmla="*/ 19 w 43"/>
              <a:gd name="T69" fmla="*/ 6 h 31"/>
              <a:gd name="T70" fmla="*/ 19 w 43"/>
              <a:gd name="T71" fmla="*/ 6 h 31"/>
              <a:gd name="T72" fmla="*/ 16 w 43"/>
              <a:gd name="T73" fmla="*/ 3 h 31"/>
              <a:gd name="T74" fmla="*/ 13 w 43"/>
              <a:gd name="T75" fmla="*/ 3 h 31"/>
              <a:gd name="T76" fmla="*/ 9 w 43"/>
              <a:gd name="T77" fmla="*/ 3 h 31"/>
              <a:gd name="T78" fmla="*/ 9 w 43"/>
              <a:gd name="T79" fmla="*/ 3 h 31"/>
              <a:gd name="T80" fmla="*/ 6 w 43"/>
              <a:gd name="T81" fmla="*/ 6 h 31"/>
              <a:gd name="T82" fmla="*/ 6 w 43"/>
              <a:gd name="T83" fmla="*/ 9 h 31"/>
              <a:gd name="T84" fmla="*/ 6 w 43"/>
              <a:gd name="T85" fmla="*/ 9 h 31"/>
              <a:gd name="T86" fmla="*/ 6 w 43"/>
              <a:gd name="T87" fmla="*/ 16 h 31"/>
              <a:gd name="T88" fmla="*/ 6 w 43"/>
              <a:gd name="T89" fmla="*/ 31 h 31"/>
              <a:gd name="T90" fmla="*/ 0 w 43"/>
              <a:gd name="T9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1">
                <a:moveTo>
                  <a:pt x="0" y="31"/>
                </a:moveTo>
                <a:lnTo>
                  <a:pt x="0" y="0"/>
                </a:lnTo>
                <a:lnTo>
                  <a:pt x="3" y="0"/>
                </a:lnTo>
                <a:lnTo>
                  <a:pt x="3" y="3"/>
                </a:lnTo>
                <a:lnTo>
                  <a:pt x="6" y="3"/>
                </a:lnTo>
                <a:lnTo>
                  <a:pt x="9" y="0"/>
                </a:lnTo>
                <a:lnTo>
                  <a:pt x="13" y="0"/>
                </a:lnTo>
                <a:lnTo>
                  <a:pt x="16" y="0"/>
                </a:lnTo>
                <a:lnTo>
                  <a:pt x="19" y="0"/>
                </a:lnTo>
                <a:lnTo>
                  <a:pt x="19" y="0"/>
                </a:lnTo>
                <a:lnTo>
                  <a:pt x="22" y="3"/>
                </a:lnTo>
                <a:lnTo>
                  <a:pt x="22" y="3"/>
                </a:lnTo>
                <a:lnTo>
                  <a:pt x="28" y="0"/>
                </a:lnTo>
                <a:lnTo>
                  <a:pt x="34" y="0"/>
                </a:lnTo>
                <a:lnTo>
                  <a:pt x="37" y="0"/>
                </a:lnTo>
                <a:lnTo>
                  <a:pt x="40" y="0"/>
                </a:lnTo>
                <a:lnTo>
                  <a:pt x="43" y="3"/>
                </a:lnTo>
                <a:lnTo>
                  <a:pt x="43" y="9"/>
                </a:lnTo>
                <a:lnTo>
                  <a:pt x="43" y="31"/>
                </a:lnTo>
                <a:lnTo>
                  <a:pt x="37" y="31"/>
                </a:lnTo>
                <a:lnTo>
                  <a:pt x="37" y="13"/>
                </a:lnTo>
                <a:lnTo>
                  <a:pt x="37" y="9"/>
                </a:lnTo>
                <a:lnTo>
                  <a:pt x="37" y="6"/>
                </a:lnTo>
                <a:lnTo>
                  <a:pt x="37" y="6"/>
                </a:lnTo>
                <a:lnTo>
                  <a:pt x="34" y="3"/>
                </a:lnTo>
                <a:lnTo>
                  <a:pt x="34" y="3"/>
                </a:lnTo>
                <a:lnTo>
                  <a:pt x="31" y="3"/>
                </a:lnTo>
                <a:lnTo>
                  <a:pt x="28" y="3"/>
                </a:lnTo>
                <a:lnTo>
                  <a:pt x="25" y="6"/>
                </a:lnTo>
                <a:lnTo>
                  <a:pt x="25" y="9"/>
                </a:lnTo>
                <a:lnTo>
                  <a:pt x="25" y="13"/>
                </a:lnTo>
                <a:lnTo>
                  <a:pt x="25" y="31"/>
                </a:lnTo>
                <a:lnTo>
                  <a:pt x="19" y="31"/>
                </a:lnTo>
                <a:lnTo>
                  <a:pt x="19" y="9"/>
                </a:lnTo>
                <a:lnTo>
                  <a:pt x="19" y="6"/>
                </a:lnTo>
                <a:lnTo>
                  <a:pt x="19" y="6"/>
                </a:lnTo>
                <a:lnTo>
                  <a:pt x="16" y="3"/>
                </a:lnTo>
                <a:lnTo>
                  <a:pt x="13" y="3"/>
                </a:lnTo>
                <a:lnTo>
                  <a:pt x="9" y="3"/>
                </a:lnTo>
                <a:lnTo>
                  <a:pt x="9" y="3"/>
                </a:lnTo>
                <a:lnTo>
                  <a:pt x="6" y="6"/>
                </a:lnTo>
                <a:lnTo>
                  <a:pt x="6" y="9"/>
                </a:lnTo>
                <a:lnTo>
                  <a:pt x="6" y="9"/>
                </a:lnTo>
                <a:lnTo>
                  <a:pt x="6" y="16"/>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0" name="Freeform 170"/>
          <p:cNvSpPr>
            <a:spLocks noEditPoints="1"/>
          </p:cNvSpPr>
          <p:nvPr/>
        </p:nvSpPr>
        <p:spPr bwMode="auto">
          <a:xfrm>
            <a:off x="6183313" y="4833938"/>
            <a:ext cx="44450" cy="49212"/>
          </a:xfrm>
          <a:custGeom>
            <a:avLst/>
            <a:gdLst>
              <a:gd name="T0" fmla="*/ 22 w 28"/>
              <a:gd name="T1" fmla="*/ 22 h 31"/>
              <a:gd name="T2" fmla="*/ 28 w 28"/>
              <a:gd name="T3" fmla="*/ 22 h 31"/>
              <a:gd name="T4" fmla="*/ 28 w 28"/>
              <a:gd name="T5" fmla="*/ 25 h 31"/>
              <a:gd name="T6" fmla="*/ 25 w 28"/>
              <a:gd name="T7" fmla="*/ 28 h 31"/>
              <a:gd name="T8" fmla="*/ 19 w 28"/>
              <a:gd name="T9" fmla="*/ 31 h 31"/>
              <a:gd name="T10" fmla="*/ 16 w 28"/>
              <a:gd name="T11" fmla="*/ 31 h 31"/>
              <a:gd name="T12" fmla="*/ 10 w 28"/>
              <a:gd name="T13" fmla="*/ 31 h 31"/>
              <a:gd name="T14" fmla="*/ 4 w 28"/>
              <a:gd name="T15" fmla="*/ 28 h 31"/>
              <a:gd name="T16" fmla="*/ 0 w 28"/>
              <a:gd name="T17" fmla="*/ 22 h 31"/>
              <a:gd name="T18" fmla="*/ 0 w 28"/>
              <a:gd name="T19" fmla="*/ 16 h 31"/>
              <a:gd name="T20" fmla="*/ 0 w 28"/>
              <a:gd name="T21" fmla="*/ 9 h 31"/>
              <a:gd name="T22" fmla="*/ 4 w 28"/>
              <a:gd name="T23" fmla="*/ 3 h 31"/>
              <a:gd name="T24" fmla="*/ 10 w 28"/>
              <a:gd name="T25" fmla="*/ 0 h 31"/>
              <a:gd name="T26" fmla="*/ 16 w 28"/>
              <a:gd name="T27" fmla="*/ 0 h 31"/>
              <a:gd name="T28" fmla="*/ 19 w 28"/>
              <a:gd name="T29" fmla="*/ 0 h 31"/>
              <a:gd name="T30" fmla="*/ 25 w 28"/>
              <a:gd name="T31" fmla="*/ 3 h 31"/>
              <a:gd name="T32" fmla="*/ 28 w 28"/>
              <a:gd name="T33" fmla="*/ 9 h 31"/>
              <a:gd name="T34" fmla="*/ 28 w 28"/>
              <a:gd name="T35" fmla="*/ 16 h 31"/>
              <a:gd name="T36" fmla="*/ 28 w 28"/>
              <a:gd name="T37" fmla="*/ 16 h 31"/>
              <a:gd name="T38" fmla="*/ 28 w 28"/>
              <a:gd name="T39" fmla="*/ 16 h 31"/>
              <a:gd name="T40" fmla="*/ 7 w 28"/>
              <a:gd name="T41" fmla="*/ 16 h 31"/>
              <a:gd name="T42" fmla="*/ 7 w 28"/>
              <a:gd name="T43" fmla="*/ 22 h 31"/>
              <a:gd name="T44" fmla="*/ 10 w 28"/>
              <a:gd name="T45" fmla="*/ 25 h 31"/>
              <a:gd name="T46" fmla="*/ 10 w 28"/>
              <a:gd name="T47" fmla="*/ 28 h 31"/>
              <a:gd name="T48" fmla="*/ 16 w 28"/>
              <a:gd name="T49" fmla="*/ 28 h 31"/>
              <a:gd name="T50" fmla="*/ 19 w 28"/>
              <a:gd name="T51" fmla="*/ 28 h 31"/>
              <a:gd name="T52" fmla="*/ 19 w 28"/>
              <a:gd name="T53" fmla="*/ 25 h 31"/>
              <a:gd name="T54" fmla="*/ 22 w 28"/>
              <a:gd name="T55" fmla="*/ 25 h 31"/>
              <a:gd name="T56" fmla="*/ 22 w 28"/>
              <a:gd name="T57" fmla="*/ 22 h 31"/>
              <a:gd name="T58" fmla="*/ 7 w 28"/>
              <a:gd name="T59" fmla="*/ 13 h 31"/>
              <a:gd name="T60" fmla="*/ 22 w 28"/>
              <a:gd name="T61" fmla="*/ 13 h 31"/>
              <a:gd name="T62" fmla="*/ 22 w 28"/>
              <a:gd name="T63" fmla="*/ 9 h 31"/>
              <a:gd name="T64" fmla="*/ 22 w 28"/>
              <a:gd name="T65" fmla="*/ 6 h 31"/>
              <a:gd name="T66" fmla="*/ 19 w 28"/>
              <a:gd name="T67" fmla="*/ 3 h 31"/>
              <a:gd name="T68" fmla="*/ 16 w 28"/>
              <a:gd name="T69" fmla="*/ 3 h 31"/>
              <a:gd name="T70" fmla="*/ 10 w 28"/>
              <a:gd name="T71" fmla="*/ 3 h 31"/>
              <a:gd name="T72" fmla="*/ 10 w 28"/>
              <a:gd name="T73" fmla="*/ 6 h 31"/>
              <a:gd name="T74" fmla="*/ 7 w 28"/>
              <a:gd name="T75" fmla="*/ 9 h 31"/>
              <a:gd name="T76" fmla="*/ 7 w 28"/>
              <a:gd name="T7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1">
                <a:moveTo>
                  <a:pt x="22" y="22"/>
                </a:moveTo>
                <a:lnTo>
                  <a:pt x="28" y="22"/>
                </a:lnTo>
                <a:lnTo>
                  <a:pt x="28" y="25"/>
                </a:lnTo>
                <a:lnTo>
                  <a:pt x="25" y="28"/>
                </a:lnTo>
                <a:lnTo>
                  <a:pt x="19" y="31"/>
                </a:lnTo>
                <a:lnTo>
                  <a:pt x="16" y="31"/>
                </a:lnTo>
                <a:lnTo>
                  <a:pt x="10" y="31"/>
                </a:lnTo>
                <a:lnTo>
                  <a:pt x="4" y="28"/>
                </a:lnTo>
                <a:lnTo>
                  <a:pt x="0" y="22"/>
                </a:lnTo>
                <a:lnTo>
                  <a:pt x="0" y="16"/>
                </a:lnTo>
                <a:lnTo>
                  <a:pt x="0" y="9"/>
                </a:lnTo>
                <a:lnTo>
                  <a:pt x="4" y="3"/>
                </a:lnTo>
                <a:lnTo>
                  <a:pt x="10" y="0"/>
                </a:lnTo>
                <a:lnTo>
                  <a:pt x="16" y="0"/>
                </a:lnTo>
                <a:lnTo>
                  <a:pt x="19" y="0"/>
                </a:lnTo>
                <a:lnTo>
                  <a:pt x="25" y="3"/>
                </a:lnTo>
                <a:lnTo>
                  <a:pt x="28" y="9"/>
                </a:lnTo>
                <a:lnTo>
                  <a:pt x="28" y="16"/>
                </a:lnTo>
                <a:lnTo>
                  <a:pt x="28" y="16"/>
                </a:lnTo>
                <a:lnTo>
                  <a:pt x="28" y="16"/>
                </a:lnTo>
                <a:lnTo>
                  <a:pt x="7" y="16"/>
                </a:lnTo>
                <a:lnTo>
                  <a:pt x="7" y="22"/>
                </a:lnTo>
                <a:lnTo>
                  <a:pt x="10" y="25"/>
                </a:lnTo>
                <a:lnTo>
                  <a:pt x="10" y="28"/>
                </a:lnTo>
                <a:lnTo>
                  <a:pt x="16" y="28"/>
                </a:lnTo>
                <a:lnTo>
                  <a:pt x="19" y="28"/>
                </a:lnTo>
                <a:lnTo>
                  <a:pt x="19" y="25"/>
                </a:lnTo>
                <a:lnTo>
                  <a:pt x="22" y="25"/>
                </a:lnTo>
                <a:lnTo>
                  <a:pt x="22" y="22"/>
                </a:lnTo>
                <a:close/>
                <a:moveTo>
                  <a:pt x="7" y="13"/>
                </a:moveTo>
                <a:lnTo>
                  <a:pt x="22" y="13"/>
                </a:lnTo>
                <a:lnTo>
                  <a:pt x="22" y="9"/>
                </a:lnTo>
                <a:lnTo>
                  <a:pt x="22" y="6"/>
                </a:lnTo>
                <a:lnTo>
                  <a:pt x="19" y="3"/>
                </a:lnTo>
                <a:lnTo>
                  <a:pt x="16" y="3"/>
                </a:lnTo>
                <a:lnTo>
                  <a:pt x="10" y="3"/>
                </a:lnTo>
                <a:lnTo>
                  <a:pt x="10" y="6"/>
                </a:lnTo>
                <a:lnTo>
                  <a:pt x="7" y="9"/>
                </a:lnTo>
                <a:lnTo>
                  <a:pt x="7" y="1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1" name="Freeform 171"/>
          <p:cNvSpPr>
            <a:spLocks/>
          </p:cNvSpPr>
          <p:nvPr/>
        </p:nvSpPr>
        <p:spPr bwMode="auto">
          <a:xfrm>
            <a:off x="6237288" y="4833938"/>
            <a:ext cx="44450" cy="49212"/>
          </a:xfrm>
          <a:custGeom>
            <a:avLst/>
            <a:gdLst>
              <a:gd name="T0" fmla="*/ 0 w 28"/>
              <a:gd name="T1" fmla="*/ 31 h 31"/>
              <a:gd name="T2" fmla="*/ 0 w 28"/>
              <a:gd name="T3" fmla="*/ 0 h 31"/>
              <a:gd name="T4" fmla="*/ 7 w 28"/>
              <a:gd name="T5" fmla="*/ 0 h 31"/>
              <a:gd name="T6" fmla="*/ 7 w 28"/>
              <a:gd name="T7" fmla="*/ 3 h 31"/>
              <a:gd name="T8" fmla="*/ 10 w 28"/>
              <a:gd name="T9" fmla="*/ 0 h 31"/>
              <a:gd name="T10" fmla="*/ 16 w 28"/>
              <a:gd name="T11" fmla="*/ 0 h 31"/>
              <a:gd name="T12" fmla="*/ 19 w 28"/>
              <a:gd name="T13" fmla="*/ 0 h 31"/>
              <a:gd name="T14" fmla="*/ 22 w 28"/>
              <a:gd name="T15" fmla="*/ 0 h 31"/>
              <a:gd name="T16" fmla="*/ 25 w 28"/>
              <a:gd name="T17" fmla="*/ 0 h 31"/>
              <a:gd name="T18" fmla="*/ 25 w 28"/>
              <a:gd name="T19" fmla="*/ 3 h 31"/>
              <a:gd name="T20" fmla="*/ 25 w 28"/>
              <a:gd name="T21" fmla="*/ 3 h 31"/>
              <a:gd name="T22" fmla="*/ 28 w 28"/>
              <a:gd name="T23" fmla="*/ 6 h 31"/>
              <a:gd name="T24" fmla="*/ 28 w 28"/>
              <a:gd name="T25" fmla="*/ 9 h 31"/>
              <a:gd name="T26" fmla="*/ 28 w 28"/>
              <a:gd name="T27" fmla="*/ 13 h 31"/>
              <a:gd name="T28" fmla="*/ 28 w 28"/>
              <a:gd name="T29" fmla="*/ 31 h 31"/>
              <a:gd name="T30" fmla="*/ 22 w 28"/>
              <a:gd name="T31" fmla="*/ 31 h 31"/>
              <a:gd name="T32" fmla="*/ 22 w 28"/>
              <a:gd name="T33" fmla="*/ 13 h 31"/>
              <a:gd name="T34" fmla="*/ 22 w 28"/>
              <a:gd name="T35" fmla="*/ 9 h 31"/>
              <a:gd name="T36" fmla="*/ 22 w 28"/>
              <a:gd name="T37" fmla="*/ 6 h 31"/>
              <a:gd name="T38" fmla="*/ 19 w 28"/>
              <a:gd name="T39" fmla="*/ 6 h 31"/>
              <a:gd name="T40" fmla="*/ 19 w 28"/>
              <a:gd name="T41" fmla="*/ 3 h 31"/>
              <a:gd name="T42" fmla="*/ 16 w 28"/>
              <a:gd name="T43" fmla="*/ 3 h 31"/>
              <a:gd name="T44" fmla="*/ 16 w 28"/>
              <a:gd name="T45" fmla="*/ 3 h 31"/>
              <a:gd name="T46" fmla="*/ 13 w 28"/>
              <a:gd name="T47" fmla="*/ 3 h 31"/>
              <a:gd name="T48" fmla="*/ 10 w 28"/>
              <a:gd name="T49" fmla="*/ 6 h 31"/>
              <a:gd name="T50" fmla="*/ 7 w 28"/>
              <a:gd name="T51" fmla="*/ 9 h 31"/>
              <a:gd name="T52" fmla="*/ 7 w 28"/>
              <a:gd name="T53" fmla="*/ 13 h 31"/>
              <a:gd name="T54" fmla="*/ 7 w 28"/>
              <a:gd name="T55" fmla="*/ 31 h 31"/>
              <a:gd name="T56" fmla="*/ 0 w 28"/>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31">
                <a:moveTo>
                  <a:pt x="0" y="31"/>
                </a:moveTo>
                <a:lnTo>
                  <a:pt x="0" y="0"/>
                </a:lnTo>
                <a:lnTo>
                  <a:pt x="7" y="0"/>
                </a:lnTo>
                <a:lnTo>
                  <a:pt x="7" y="3"/>
                </a:lnTo>
                <a:lnTo>
                  <a:pt x="10" y="0"/>
                </a:lnTo>
                <a:lnTo>
                  <a:pt x="16" y="0"/>
                </a:lnTo>
                <a:lnTo>
                  <a:pt x="19" y="0"/>
                </a:lnTo>
                <a:lnTo>
                  <a:pt x="22" y="0"/>
                </a:lnTo>
                <a:lnTo>
                  <a:pt x="25" y="0"/>
                </a:lnTo>
                <a:lnTo>
                  <a:pt x="25" y="3"/>
                </a:lnTo>
                <a:lnTo>
                  <a:pt x="25" y="3"/>
                </a:lnTo>
                <a:lnTo>
                  <a:pt x="28" y="6"/>
                </a:lnTo>
                <a:lnTo>
                  <a:pt x="28" y="9"/>
                </a:lnTo>
                <a:lnTo>
                  <a:pt x="28" y="13"/>
                </a:lnTo>
                <a:lnTo>
                  <a:pt x="28" y="31"/>
                </a:lnTo>
                <a:lnTo>
                  <a:pt x="22" y="31"/>
                </a:lnTo>
                <a:lnTo>
                  <a:pt x="22" y="13"/>
                </a:lnTo>
                <a:lnTo>
                  <a:pt x="22" y="9"/>
                </a:lnTo>
                <a:lnTo>
                  <a:pt x="22" y="6"/>
                </a:lnTo>
                <a:lnTo>
                  <a:pt x="19" y="6"/>
                </a:lnTo>
                <a:lnTo>
                  <a:pt x="19" y="3"/>
                </a:lnTo>
                <a:lnTo>
                  <a:pt x="16" y="3"/>
                </a:lnTo>
                <a:lnTo>
                  <a:pt x="16" y="3"/>
                </a:lnTo>
                <a:lnTo>
                  <a:pt x="13" y="3"/>
                </a:lnTo>
                <a:lnTo>
                  <a:pt x="10" y="6"/>
                </a:lnTo>
                <a:lnTo>
                  <a:pt x="7" y="9"/>
                </a:lnTo>
                <a:lnTo>
                  <a:pt x="7" y="13"/>
                </a:lnTo>
                <a:lnTo>
                  <a:pt x="7"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2" name="Freeform 172"/>
          <p:cNvSpPr>
            <a:spLocks/>
          </p:cNvSpPr>
          <p:nvPr/>
        </p:nvSpPr>
        <p:spPr bwMode="auto">
          <a:xfrm>
            <a:off x="6286500" y="4814888"/>
            <a:ext cx="25400" cy="68262"/>
          </a:xfrm>
          <a:custGeom>
            <a:avLst/>
            <a:gdLst>
              <a:gd name="T0" fmla="*/ 16 w 16"/>
              <a:gd name="T1" fmla="*/ 37 h 43"/>
              <a:gd name="T2" fmla="*/ 16 w 16"/>
              <a:gd name="T3" fmla="*/ 43 h 43"/>
              <a:gd name="T4" fmla="*/ 16 w 16"/>
              <a:gd name="T5" fmla="*/ 43 h 43"/>
              <a:gd name="T6" fmla="*/ 13 w 16"/>
              <a:gd name="T7" fmla="*/ 43 h 43"/>
              <a:gd name="T8" fmla="*/ 9 w 16"/>
              <a:gd name="T9" fmla="*/ 43 h 43"/>
              <a:gd name="T10" fmla="*/ 9 w 16"/>
              <a:gd name="T11" fmla="*/ 43 h 43"/>
              <a:gd name="T12" fmla="*/ 6 w 16"/>
              <a:gd name="T13" fmla="*/ 40 h 43"/>
              <a:gd name="T14" fmla="*/ 6 w 16"/>
              <a:gd name="T15" fmla="*/ 40 h 43"/>
              <a:gd name="T16" fmla="*/ 6 w 16"/>
              <a:gd name="T17" fmla="*/ 37 h 43"/>
              <a:gd name="T18" fmla="*/ 6 w 16"/>
              <a:gd name="T19" fmla="*/ 34 h 43"/>
              <a:gd name="T20" fmla="*/ 6 w 16"/>
              <a:gd name="T21" fmla="*/ 15 h 43"/>
              <a:gd name="T22" fmla="*/ 0 w 16"/>
              <a:gd name="T23" fmla="*/ 15 h 43"/>
              <a:gd name="T24" fmla="*/ 0 w 16"/>
              <a:gd name="T25" fmla="*/ 12 h 43"/>
              <a:gd name="T26" fmla="*/ 6 w 16"/>
              <a:gd name="T27" fmla="*/ 12 h 43"/>
              <a:gd name="T28" fmla="*/ 6 w 16"/>
              <a:gd name="T29" fmla="*/ 3 h 43"/>
              <a:gd name="T30" fmla="*/ 9 w 16"/>
              <a:gd name="T31" fmla="*/ 0 h 43"/>
              <a:gd name="T32" fmla="*/ 9 w 16"/>
              <a:gd name="T33" fmla="*/ 12 h 43"/>
              <a:gd name="T34" fmla="*/ 16 w 16"/>
              <a:gd name="T35" fmla="*/ 12 h 43"/>
              <a:gd name="T36" fmla="*/ 16 w 16"/>
              <a:gd name="T37" fmla="*/ 15 h 43"/>
              <a:gd name="T38" fmla="*/ 9 w 16"/>
              <a:gd name="T39" fmla="*/ 15 h 43"/>
              <a:gd name="T40" fmla="*/ 9 w 16"/>
              <a:gd name="T41" fmla="*/ 34 h 43"/>
              <a:gd name="T42" fmla="*/ 9 w 16"/>
              <a:gd name="T43" fmla="*/ 37 h 43"/>
              <a:gd name="T44" fmla="*/ 9 w 16"/>
              <a:gd name="T45" fmla="*/ 37 h 43"/>
              <a:gd name="T46" fmla="*/ 13 w 16"/>
              <a:gd name="T47" fmla="*/ 37 h 43"/>
              <a:gd name="T48" fmla="*/ 13 w 16"/>
              <a:gd name="T49" fmla="*/ 37 h 43"/>
              <a:gd name="T50" fmla="*/ 13 w 16"/>
              <a:gd name="T51" fmla="*/ 37 h 43"/>
              <a:gd name="T52" fmla="*/ 13 w 16"/>
              <a:gd name="T53" fmla="*/ 37 h 43"/>
              <a:gd name="T54" fmla="*/ 16 w 16"/>
              <a:gd name="T55" fmla="*/ 37 h 43"/>
              <a:gd name="T56" fmla="*/ 16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6" y="37"/>
                </a:moveTo>
                <a:lnTo>
                  <a:pt x="16" y="43"/>
                </a:lnTo>
                <a:lnTo>
                  <a:pt x="16" y="43"/>
                </a:lnTo>
                <a:lnTo>
                  <a:pt x="13" y="43"/>
                </a:lnTo>
                <a:lnTo>
                  <a:pt x="9" y="43"/>
                </a:lnTo>
                <a:lnTo>
                  <a:pt x="9" y="43"/>
                </a:lnTo>
                <a:lnTo>
                  <a:pt x="6" y="40"/>
                </a:lnTo>
                <a:lnTo>
                  <a:pt x="6" y="40"/>
                </a:lnTo>
                <a:lnTo>
                  <a:pt x="6" y="37"/>
                </a:lnTo>
                <a:lnTo>
                  <a:pt x="6" y="34"/>
                </a:lnTo>
                <a:lnTo>
                  <a:pt x="6" y="15"/>
                </a:lnTo>
                <a:lnTo>
                  <a:pt x="0" y="15"/>
                </a:lnTo>
                <a:lnTo>
                  <a:pt x="0" y="12"/>
                </a:lnTo>
                <a:lnTo>
                  <a:pt x="6" y="12"/>
                </a:lnTo>
                <a:lnTo>
                  <a:pt x="6" y="3"/>
                </a:lnTo>
                <a:lnTo>
                  <a:pt x="9" y="0"/>
                </a:lnTo>
                <a:lnTo>
                  <a:pt x="9" y="12"/>
                </a:lnTo>
                <a:lnTo>
                  <a:pt x="16" y="12"/>
                </a:lnTo>
                <a:lnTo>
                  <a:pt x="16" y="15"/>
                </a:lnTo>
                <a:lnTo>
                  <a:pt x="9" y="15"/>
                </a:lnTo>
                <a:lnTo>
                  <a:pt x="9" y="34"/>
                </a:lnTo>
                <a:lnTo>
                  <a:pt x="9" y="37"/>
                </a:lnTo>
                <a:lnTo>
                  <a:pt x="9" y="37"/>
                </a:lnTo>
                <a:lnTo>
                  <a:pt x="13" y="37"/>
                </a:lnTo>
                <a:lnTo>
                  <a:pt x="13" y="37"/>
                </a:lnTo>
                <a:lnTo>
                  <a:pt x="13" y="37"/>
                </a:lnTo>
                <a:lnTo>
                  <a:pt x="13" y="37"/>
                </a:lnTo>
                <a:lnTo>
                  <a:pt x="16" y="37"/>
                </a:lnTo>
                <a:lnTo>
                  <a:pt x="16"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3" name="Freeform 173"/>
          <p:cNvSpPr>
            <a:spLocks noEditPoints="1"/>
          </p:cNvSpPr>
          <p:nvPr/>
        </p:nvSpPr>
        <p:spPr bwMode="auto">
          <a:xfrm>
            <a:off x="6316663" y="4833938"/>
            <a:ext cx="49212" cy="49212"/>
          </a:xfrm>
          <a:custGeom>
            <a:avLst/>
            <a:gdLst>
              <a:gd name="T0" fmla="*/ 18 w 31"/>
              <a:gd name="T1" fmla="*/ 28 h 31"/>
              <a:gd name="T2" fmla="*/ 15 w 31"/>
              <a:gd name="T3" fmla="*/ 31 h 31"/>
              <a:gd name="T4" fmla="*/ 6 w 31"/>
              <a:gd name="T5" fmla="*/ 31 h 31"/>
              <a:gd name="T6" fmla="*/ 0 w 31"/>
              <a:gd name="T7" fmla="*/ 25 h 31"/>
              <a:gd name="T8" fmla="*/ 0 w 31"/>
              <a:gd name="T9" fmla="*/ 22 h 31"/>
              <a:gd name="T10" fmla="*/ 3 w 31"/>
              <a:gd name="T11" fmla="*/ 16 h 31"/>
              <a:gd name="T12" fmla="*/ 6 w 31"/>
              <a:gd name="T13" fmla="*/ 16 h 31"/>
              <a:gd name="T14" fmla="*/ 9 w 31"/>
              <a:gd name="T15" fmla="*/ 13 h 31"/>
              <a:gd name="T16" fmla="*/ 18 w 31"/>
              <a:gd name="T17" fmla="*/ 13 h 31"/>
              <a:gd name="T18" fmla="*/ 21 w 31"/>
              <a:gd name="T19" fmla="*/ 9 h 31"/>
              <a:gd name="T20" fmla="*/ 21 w 31"/>
              <a:gd name="T21" fmla="*/ 6 h 31"/>
              <a:gd name="T22" fmla="*/ 18 w 31"/>
              <a:gd name="T23" fmla="*/ 3 h 31"/>
              <a:gd name="T24" fmla="*/ 12 w 31"/>
              <a:gd name="T25" fmla="*/ 3 h 31"/>
              <a:gd name="T26" fmla="*/ 9 w 31"/>
              <a:gd name="T27" fmla="*/ 6 h 31"/>
              <a:gd name="T28" fmla="*/ 0 w 31"/>
              <a:gd name="T29" fmla="*/ 9 h 31"/>
              <a:gd name="T30" fmla="*/ 3 w 31"/>
              <a:gd name="T31" fmla="*/ 3 h 31"/>
              <a:gd name="T32" fmla="*/ 9 w 31"/>
              <a:gd name="T33" fmla="*/ 0 h 31"/>
              <a:gd name="T34" fmla="*/ 15 w 31"/>
              <a:gd name="T35" fmla="*/ 0 h 31"/>
              <a:gd name="T36" fmla="*/ 21 w 31"/>
              <a:gd name="T37" fmla="*/ 0 h 31"/>
              <a:gd name="T38" fmla="*/ 24 w 31"/>
              <a:gd name="T39" fmla="*/ 3 h 31"/>
              <a:gd name="T40" fmla="*/ 27 w 31"/>
              <a:gd name="T41" fmla="*/ 6 h 31"/>
              <a:gd name="T42" fmla="*/ 27 w 31"/>
              <a:gd name="T43" fmla="*/ 9 h 31"/>
              <a:gd name="T44" fmla="*/ 27 w 31"/>
              <a:gd name="T45" fmla="*/ 25 h 31"/>
              <a:gd name="T46" fmla="*/ 27 w 31"/>
              <a:gd name="T47" fmla="*/ 28 h 31"/>
              <a:gd name="T48" fmla="*/ 24 w 31"/>
              <a:gd name="T49" fmla="*/ 31 h 31"/>
              <a:gd name="T50" fmla="*/ 21 w 31"/>
              <a:gd name="T51" fmla="*/ 28 h 31"/>
              <a:gd name="T52" fmla="*/ 18 w 31"/>
              <a:gd name="T53" fmla="*/ 16 h 31"/>
              <a:gd name="T54" fmla="*/ 12 w 31"/>
              <a:gd name="T55" fmla="*/ 19 h 31"/>
              <a:gd name="T56" fmla="*/ 9 w 31"/>
              <a:gd name="T57" fmla="*/ 19 h 31"/>
              <a:gd name="T58" fmla="*/ 6 w 31"/>
              <a:gd name="T59" fmla="*/ 22 h 31"/>
              <a:gd name="T60" fmla="*/ 6 w 31"/>
              <a:gd name="T61" fmla="*/ 25 h 31"/>
              <a:gd name="T62" fmla="*/ 9 w 31"/>
              <a:gd name="T63" fmla="*/ 28 h 31"/>
              <a:gd name="T64" fmla="*/ 15 w 31"/>
              <a:gd name="T65" fmla="*/ 28 h 31"/>
              <a:gd name="T66" fmla="*/ 21 w 31"/>
              <a:gd name="T67" fmla="*/ 25 h 31"/>
              <a:gd name="T68" fmla="*/ 21 w 31"/>
              <a:gd name="T69" fmla="*/ 19 h 31"/>
              <a:gd name="T70" fmla="*/ 21 w 31"/>
              <a:gd name="T7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1">
                <a:moveTo>
                  <a:pt x="21" y="28"/>
                </a:moveTo>
                <a:lnTo>
                  <a:pt x="18" y="28"/>
                </a:lnTo>
                <a:lnTo>
                  <a:pt x="18" y="31"/>
                </a:lnTo>
                <a:lnTo>
                  <a:pt x="15" y="31"/>
                </a:lnTo>
                <a:lnTo>
                  <a:pt x="12" y="31"/>
                </a:lnTo>
                <a:lnTo>
                  <a:pt x="6" y="31"/>
                </a:lnTo>
                <a:lnTo>
                  <a:pt x="3" y="28"/>
                </a:lnTo>
                <a:lnTo>
                  <a:pt x="0" y="25"/>
                </a:lnTo>
                <a:lnTo>
                  <a:pt x="0" y="22"/>
                </a:lnTo>
                <a:lnTo>
                  <a:pt x="0" y="22"/>
                </a:lnTo>
                <a:lnTo>
                  <a:pt x="3" y="19"/>
                </a:lnTo>
                <a:lnTo>
                  <a:pt x="3" y="16"/>
                </a:lnTo>
                <a:lnTo>
                  <a:pt x="3" y="16"/>
                </a:lnTo>
                <a:lnTo>
                  <a:pt x="6" y="16"/>
                </a:lnTo>
                <a:lnTo>
                  <a:pt x="9" y="13"/>
                </a:lnTo>
                <a:lnTo>
                  <a:pt x="9" y="13"/>
                </a:lnTo>
                <a:lnTo>
                  <a:pt x="12" y="13"/>
                </a:lnTo>
                <a:lnTo>
                  <a:pt x="18" y="13"/>
                </a:lnTo>
                <a:lnTo>
                  <a:pt x="21" y="13"/>
                </a:lnTo>
                <a:lnTo>
                  <a:pt x="21" y="9"/>
                </a:lnTo>
                <a:lnTo>
                  <a:pt x="21" y="9"/>
                </a:lnTo>
                <a:lnTo>
                  <a:pt x="21" y="6"/>
                </a:lnTo>
                <a:lnTo>
                  <a:pt x="21" y="6"/>
                </a:lnTo>
                <a:lnTo>
                  <a:pt x="18" y="3"/>
                </a:lnTo>
                <a:lnTo>
                  <a:pt x="15" y="3"/>
                </a:lnTo>
                <a:lnTo>
                  <a:pt x="12" y="3"/>
                </a:lnTo>
                <a:lnTo>
                  <a:pt x="9" y="3"/>
                </a:lnTo>
                <a:lnTo>
                  <a:pt x="9" y="6"/>
                </a:lnTo>
                <a:lnTo>
                  <a:pt x="6" y="9"/>
                </a:lnTo>
                <a:lnTo>
                  <a:pt x="0" y="9"/>
                </a:lnTo>
                <a:lnTo>
                  <a:pt x="3" y="6"/>
                </a:lnTo>
                <a:lnTo>
                  <a:pt x="3" y="3"/>
                </a:lnTo>
                <a:lnTo>
                  <a:pt x="6" y="0"/>
                </a:lnTo>
                <a:lnTo>
                  <a:pt x="9" y="0"/>
                </a:lnTo>
                <a:lnTo>
                  <a:pt x="12" y="0"/>
                </a:lnTo>
                <a:lnTo>
                  <a:pt x="15" y="0"/>
                </a:lnTo>
                <a:lnTo>
                  <a:pt x="18" y="0"/>
                </a:lnTo>
                <a:lnTo>
                  <a:pt x="21" y="0"/>
                </a:lnTo>
                <a:lnTo>
                  <a:pt x="24" y="0"/>
                </a:lnTo>
                <a:lnTo>
                  <a:pt x="24" y="3"/>
                </a:lnTo>
                <a:lnTo>
                  <a:pt x="27" y="3"/>
                </a:lnTo>
                <a:lnTo>
                  <a:pt x="27" y="6"/>
                </a:lnTo>
                <a:lnTo>
                  <a:pt x="27" y="6"/>
                </a:lnTo>
                <a:lnTo>
                  <a:pt x="27" y="9"/>
                </a:lnTo>
                <a:lnTo>
                  <a:pt x="27" y="19"/>
                </a:lnTo>
                <a:lnTo>
                  <a:pt x="27" y="25"/>
                </a:lnTo>
                <a:lnTo>
                  <a:pt x="27" y="28"/>
                </a:lnTo>
                <a:lnTo>
                  <a:pt x="27" y="28"/>
                </a:lnTo>
                <a:lnTo>
                  <a:pt x="31" y="31"/>
                </a:lnTo>
                <a:lnTo>
                  <a:pt x="24" y="31"/>
                </a:lnTo>
                <a:lnTo>
                  <a:pt x="24" y="28"/>
                </a:lnTo>
                <a:lnTo>
                  <a:pt x="21" y="28"/>
                </a:lnTo>
                <a:close/>
                <a:moveTo>
                  <a:pt x="21" y="16"/>
                </a:moveTo>
                <a:lnTo>
                  <a:pt x="18" y="16"/>
                </a:lnTo>
                <a:lnTo>
                  <a:pt x="12" y="16"/>
                </a:lnTo>
                <a:lnTo>
                  <a:pt x="12" y="19"/>
                </a:lnTo>
                <a:lnTo>
                  <a:pt x="9" y="19"/>
                </a:lnTo>
                <a:lnTo>
                  <a:pt x="9" y="19"/>
                </a:lnTo>
                <a:lnTo>
                  <a:pt x="6" y="19"/>
                </a:lnTo>
                <a:lnTo>
                  <a:pt x="6" y="22"/>
                </a:lnTo>
                <a:lnTo>
                  <a:pt x="6" y="22"/>
                </a:lnTo>
                <a:lnTo>
                  <a:pt x="6" y="25"/>
                </a:lnTo>
                <a:lnTo>
                  <a:pt x="9" y="25"/>
                </a:lnTo>
                <a:lnTo>
                  <a:pt x="9" y="28"/>
                </a:lnTo>
                <a:lnTo>
                  <a:pt x="12" y="28"/>
                </a:lnTo>
                <a:lnTo>
                  <a:pt x="15" y="28"/>
                </a:lnTo>
                <a:lnTo>
                  <a:pt x="18" y="25"/>
                </a:lnTo>
                <a:lnTo>
                  <a:pt x="21" y="25"/>
                </a:lnTo>
                <a:lnTo>
                  <a:pt x="21" y="22"/>
                </a:lnTo>
                <a:lnTo>
                  <a:pt x="21" y="19"/>
                </a:lnTo>
                <a:lnTo>
                  <a:pt x="21" y="16"/>
                </a:lnTo>
                <a:lnTo>
                  <a:pt x="21"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4" name="Freeform 174"/>
          <p:cNvSpPr>
            <a:spLocks/>
          </p:cNvSpPr>
          <p:nvPr/>
        </p:nvSpPr>
        <p:spPr bwMode="auto">
          <a:xfrm>
            <a:off x="6370638" y="4833938"/>
            <a:ext cx="42862" cy="49212"/>
          </a:xfrm>
          <a:custGeom>
            <a:avLst/>
            <a:gdLst>
              <a:gd name="T0" fmla="*/ 21 w 27"/>
              <a:gd name="T1" fmla="*/ 19 h 31"/>
              <a:gd name="T2" fmla="*/ 27 w 27"/>
              <a:gd name="T3" fmla="*/ 19 h 31"/>
              <a:gd name="T4" fmla="*/ 27 w 27"/>
              <a:gd name="T5" fmla="*/ 25 h 31"/>
              <a:gd name="T6" fmla="*/ 24 w 27"/>
              <a:gd name="T7" fmla="*/ 28 h 31"/>
              <a:gd name="T8" fmla="*/ 18 w 27"/>
              <a:gd name="T9" fmla="*/ 31 h 31"/>
              <a:gd name="T10" fmla="*/ 15 w 27"/>
              <a:gd name="T11" fmla="*/ 31 h 31"/>
              <a:gd name="T12" fmla="*/ 9 w 27"/>
              <a:gd name="T13" fmla="*/ 31 h 31"/>
              <a:gd name="T14" fmla="*/ 3 w 27"/>
              <a:gd name="T15" fmla="*/ 28 h 31"/>
              <a:gd name="T16" fmla="*/ 3 w 27"/>
              <a:gd name="T17" fmla="*/ 22 h 31"/>
              <a:gd name="T18" fmla="*/ 0 w 27"/>
              <a:gd name="T19" fmla="*/ 16 h 31"/>
              <a:gd name="T20" fmla="*/ 0 w 27"/>
              <a:gd name="T21" fmla="*/ 9 h 31"/>
              <a:gd name="T22" fmla="*/ 3 w 27"/>
              <a:gd name="T23" fmla="*/ 6 h 31"/>
              <a:gd name="T24" fmla="*/ 3 w 27"/>
              <a:gd name="T25" fmla="*/ 3 h 31"/>
              <a:gd name="T26" fmla="*/ 6 w 27"/>
              <a:gd name="T27" fmla="*/ 0 h 31"/>
              <a:gd name="T28" fmla="*/ 12 w 27"/>
              <a:gd name="T29" fmla="*/ 0 h 31"/>
              <a:gd name="T30" fmla="*/ 15 w 27"/>
              <a:gd name="T31" fmla="*/ 0 h 31"/>
              <a:gd name="T32" fmla="*/ 18 w 27"/>
              <a:gd name="T33" fmla="*/ 0 h 31"/>
              <a:gd name="T34" fmla="*/ 24 w 27"/>
              <a:gd name="T35" fmla="*/ 0 h 31"/>
              <a:gd name="T36" fmla="*/ 24 w 27"/>
              <a:gd name="T37" fmla="*/ 3 h 31"/>
              <a:gd name="T38" fmla="*/ 27 w 27"/>
              <a:gd name="T39" fmla="*/ 9 h 31"/>
              <a:gd name="T40" fmla="*/ 21 w 27"/>
              <a:gd name="T41" fmla="*/ 9 h 31"/>
              <a:gd name="T42" fmla="*/ 21 w 27"/>
              <a:gd name="T43" fmla="*/ 6 h 31"/>
              <a:gd name="T44" fmla="*/ 18 w 27"/>
              <a:gd name="T45" fmla="*/ 6 h 31"/>
              <a:gd name="T46" fmla="*/ 18 w 27"/>
              <a:gd name="T47" fmla="*/ 3 h 31"/>
              <a:gd name="T48" fmla="*/ 15 w 27"/>
              <a:gd name="T49" fmla="*/ 3 h 31"/>
              <a:gd name="T50" fmla="*/ 12 w 27"/>
              <a:gd name="T51" fmla="*/ 3 h 31"/>
              <a:gd name="T52" fmla="*/ 9 w 27"/>
              <a:gd name="T53" fmla="*/ 6 h 31"/>
              <a:gd name="T54" fmla="*/ 6 w 27"/>
              <a:gd name="T55" fmla="*/ 9 h 31"/>
              <a:gd name="T56" fmla="*/ 6 w 27"/>
              <a:gd name="T57" fmla="*/ 16 h 31"/>
              <a:gd name="T58" fmla="*/ 6 w 27"/>
              <a:gd name="T59" fmla="*/ 22 h 31"/>
              <a:gd name="T60" fmla="*/ 9 w 27"/>
              <a:gd name="T61" fmla="*/ 25 h 31"/>
              <a:gd name="T62" fmla="*/ 12 w 27"/>
              <a:gd name="T63" fmla="*/ 28 h 31"/>
              <a:gd name="T64" fmla="*/ 15 w 27"/>
              <a:gd name="T65" fmla="*/ 28 h 31"/>
              <a:gd name="T66" fmla="*/ 18 w 27"/>
              <a:gd name="T67" fmla="*/ 28 h 31"/>
              <a:gd name="T68" fmla="*/ 21 w 27"/>
              <a:gd name="T69" fmla="*/ 25 h 31"/>
              <a:gd name="T70" fmla="*/ 21 w 27"/>
              <a:gd name="T71" fmla="*/ 22 h 31"/>
              <a:gd name="T72" fmla="*/ 21 w 27"/>
              <a:gd name="T7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31">
                <a:moveTo>
                  <a:pt x="21" y="19"/>
                </a:moveTo>
                <a:lnTo>
                  <a:pt x="27" y="19"/>
                </a:lnTo>
                <a:lnTo>
                  <a:pt x="27" y="25"/>
                </a:lnTo>
                <a:lnTo>
                  <a:pt x="24" y="28"/>
                </a:lnTo>
                <a:lnTo>
                  <a:pt x="18" y="31"/>
                </a:lnTo>
                <a:lnTo>
                  <a:pt x="15" y="31"/>
                </a:lnTo>
                <a:lnTo>
                  <a:pt x="9" y="31"/>
                </a:lnTo>
                <a:lnTo>
                  <a:pt x="3" y="28"/>
                </a:lnTo>
                <a:lnTo>
                  <a:pt x="3" y="22"/>
                </a:lnTo>
                <a:lnTo>
                  <a:pt x="0" y="16"/>
                </a:lnTo>
                <a:lnTo>
                  <a:pt x="0" y="9"/>
                </a:lnTo>
                <a:lnTo>
                  <a:pt x="3" y="6"/>
                </a:lnTo>
                <a:lnTo>
                  <a:pt x="3" y="3"/>
                </a:lnTo>
                <a:lnTo>
                  <a:pt x="6" y="0"/>
                </a:lnTo>
                <a:lnTo>
                  <a:pt x="12" y="0"/>
                </a:lnTo>
                <a:lnTo>
                  <a:pt x="15" y="0"/>
                </a:lnTo>
                <a:lnTo>
                  <a:pt x="18" y="0"/>
                </a:lnTo>
                <a:lnTo>
                  <a:pt x="24" y="0"/>
                </a:lnTo>
                <a:lnTo>
                  <a:pt x="24" y="3"/>
                </a:lnTo>
                <a:lnTo>
                  <a:pt x="27" y="9"/>
                </a:lnTo>
                <a:lnTo>
                  <a:pt x="21" y="9"/>
                </a:lnTo>
                <a:lnTo>
                  <a:pt x="21" y="6"/>
                </a:lnTo>
                <a:lnTo>
                  <a:pt x="18" y="6"/>
                </a:lnTo>
                <a:lnTo>
                  <a:pt x="18" y="3"/>
                </a:lnTo>
                <a:lnTo>
                  <a:pt x="15" y="3"/>
                </a:lnTo>
                <a:lnTo>
                  <a:pt x="12" y="3"/>
                </a:lnTo>
                <a:lnTo>
                  <a:pt x="9" y="6"/>
                </a:lnTo>
                <a:lnTo>
                  <a:pt x="6" y="9"/>
                </a:lnTo>
                <a:lnTo>
                  <a:pt x="6" y="16"/>
                </a:lnTo>
                <a:lnTo>
                  <a:pt x="6" y="22"/>
                </a:lnTo>
                <a:lnTo>
                  <a:pt x="9" y="25"/>
                </a:lnTo>
                <a:lnTo>
                  <a:pt x="12" y="28"/>
                </a:lnTo>
                <a:lnTo>
                  <a:pt x="15" y="28"/>
                </a:lnTo>
                <a:lnTo>
                  <a:pt x="18" y="28"/>
                </a:lnTo>
                <a:lnTo>
                  <a:pt x="21" y="25"/>
                </a:lnTo>
                <a:lnTo>
                  <a:pt x="21" y="22"/>
                </a:lnTo>
                <a:lnTo>
                  <a:pt x="21" y="1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5" name="Freeform 175"/>
          <p:cNvSpPr>
            <a:spLocks noEditPoints="1"/>
          </p:cNvSpPr>
          <p:nvPr/>
        </p:nvSpPr>
        <p:spPr bwMode="auto">
          <a:xfrm>
            <a:off x="6423025" y="4814888"/>
            <a:ext cx="6350" cy="68262"/>
          </a:xfrm>
          <a:custGeom>
            <a:avLst/>
            <a:gdLst>
              <a:gd name="T0" fmla="*/ 0 w 4"/>
              <a:gd name="T1" fmla="*/ 6 h 43"/>
              <a:gd name="T2" fmla="*/ 0 w 4"/>
              <a:gd name="T3" fmla="*/ 0 h 43"/>
              <a:gd name="T4" fmla="*/ 4 w 4"/>
              <a:gd name="T5" fmla="*/ 0 h 43"/>
              <a:gd name="T6" fmla="*/ 4 w 4"/>
              <a:gd name="T7" fmla="*/ 6 h 43"/>
              <a:gd name="T8" fmla="*/ 0 w 4"/>
              <a:gd name="T9" fmla="*/ 6 h 43"/>
              <a:gd name="T10" fmla="*/ 0 w 4"/>
              <a:gd name="T11" fmla="*/ 43 h 43"/>
              <a:gd name="T12" fmla="*/ 0 w 4"/>
              <a:gd name="T13" fmla="*/ 12 h 43"/>
              <a:gd name="T14" fmla="*/ 4 w 4"/>
              <a:gd name="T15" fmla="*/ 12 h 43"/>
              <a:gd name="T16" fmla="*/ 4 w 4"/>
              <a:gd name="T17" fmla="*/ 43 h 43"/>
              <a:gd name="T18" fmla="*/ 0 w 4"/>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3">
                <a:moveTo>
                  <a:pt x="0" y="6"/>
                </a:moveTo>
                <a:lnTo>
                  <a:pt x="0" y="0"/>
                </a:lnTo>
                <a:lnTo>
                  <a:pt x="4" y="0"/>
                </a:lnTo>
                <a:lnTo>
                  <a:pt x="4" y="6"/>
                </a:lnTo>
                <a:lnTo>
                  <a:pt x="0" y="6"/>
                </a:lnTo>
                <a:close/>
                <a:moveTo>
                  <a:pt x="0" y="43"/>
                </a:moveTo>
                <a:lnTo>
                  <a:pt x="0" y="12"/>
                </a:lnTo>
                <a:lnTo>
                  <a:pt x="4" y="12"/>
                </a:lnTo>
                <a:lnTo>
                  <a:pt x="4"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6" name="Freeform 176"/>
          <p:cNvSpPr>
            <a:spLocks noEditPoints="1"/>
          </p:cNvSpPr>
          <p:nvPr/>
        </p:nvSpPr>
        <p:spPr bwMode="auto">
          <a:xfrm>
            <a:off x="6434138" y="4814888"/>
            <a:ext cx="19050" cy="87312"/>
          </a:xfrm>
          <a:custGeom>
            <a:avLst/>
            <a:gdLst>
              <a:gd name="T0" fmla="*/ 6 w 12"/>
              <a:gd name="T1" fmla="*/ 6 h 55"/>
              <a:gd name="T2" fmla="*/ 6 w 12"/>
              <a:gd name="T3" fmla="*/ 0 h 55"/>
              <a:gd name="T4" fmla="*/ 12 w 12"/>
              <a:gd name="T5" fmla="*/ 0 h 55"/>
              <a:gd name="T6" fmla="*/ 12 w 12"/>
              <a:gd name="T7" fmla="*/ 6 h 55"/>
              <a:gd name="T8" fmla="*/ 6 w 12"/>
              <a:gd name="T9" fmla="*/ 6 h 55"/>
              <a:gd name="T10" fmla="*/ 0 w 12"/>
              <a:gd name="T11" fmla="*/ 55 h 55"/>
              <a:gd name="T12" fmla="*/ 0 w 12"/>
              <a:gd name="T13" fmla="*/ 49 h 55"/>
              <a:gd name="T14" fmla="*/ 3 w 12"/>
              <a:gd name="T15" fmla="*/ 49 h 55"/>
              <a:gd name="T16" fmla="*/ 3 w 12"/>
              <a:gd name="T17" fmla="*/ 52 h 55"/>
              <a:gd name="T18" fmla="*/ 3 w 12"/>
              <a:gd name="T19" fmla="*/ 49 h 55"/>
              <a:gd name="T20" fmla="*/ 6 w 12"/>
              <a:gd name="T21" fmla="*/ 49 h 55"/>
              <a:gd name="T22" fmla="*/ 6 w 12"/>
              <a:gd name="T23" fmla="*/ 49 h 55"/>
              <a:gd name="T24" fmla="*/ 6 w 12"/>
              <a:gd name="T25" fmla="*/ 43 h 55"/>
              <a:gd name="T26" fmla="*/ 6 w 12"/>
              <a:gd name="T27" fmla="*/ 12 h 55"/>
              <a:gd name="T28" fmla="*/ 12 w 12"/>
              <a:gd name="T29" fmla="*/ 12 h 55"/>
              <a:gd name="T30" fmla="*/ 12 w 12"/>
              <a:gd name="T31" fmla="*/ 43 h 55"/>
              <a:gd name="T32" fmla="*/ 12 w 12"/>
              <a:gd name="T33" fmla="*/ 49 h 55"/>
              <a:gd name="T34" fmla="*/ 9 w 12"/>
              <a:gd name="T35" fmla="*/ 52 h 55"/>
              <a:gd name="T36" fmla="*/ 6 w 12"/>
              <a:gd name="T37" fmla="*/ 55 h 55"/>
              <a:gd name="T38" fmla="*/ 3 w 12"/>
              <a:gd name="T39" fmla="*/ 55 h 55"/>
              <a:gd name="T40" fmla="*/ 0 w 12"/>
              <a:gd name="T41" fmla="*/ 55 h 55"/>
              <a:gd name="T42" fmla="*/ 0 w 12"/>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55">
                <a:moveTo>
                  <a:pt x="6" y="6"/>
                </a:moveTo>
                <a:lnTo>
                  <a:pt x="6" y="0"/>
                </a:lnTo>
                <a:lnTo>
                  <a:pt x="12" y="0"/>
                </a:lnTo>
                <a:lnTo>
                  <a:pt x="12" y="6"/>
                </a:lnTo>
                <a:lnTo>
                  <a:pt x="6" y="6"/>
                </a:lnTo>
                <a:close/>
                <a:moveTo>
                  <a:pt x="0" y="55"/>
                </a:moveTo>
                <a:lnTo>
                  <a:pt x="0" y="49"/>
                </a:lnTo>
                <a:lnTo>
                  <a:pt x="3" y="49"/>
                </a:lnTo>
                <a:lnTo>
                  <a:pt x="3" y="52"/>
                </a:lnTo>
                <a:lnTo>
                  <a:pt x="3" y="49"/>
                </a:lnTo>
                <a:lnTo>
                  <a:pt x="6" y="49"/>
                </a:lnTo>
                <a:lnTo>
                  <a:pt x="6" y="49"/>
                </a:lnTo>
                <a:lnTo>
                  <a:pt x="6" y="43"/>
                </a:lnTo>
                <a:lnTo>
                  <a:pt x="6" y="12"/>
                </a:lnTo>
                <a:lnTo>
                  <a:pt x="12" y="12"/>
                </a:lnTo>
                <a:lnTo>
                  <a:pt x="12" y="43"/>
                </a:lnTo>
                <a:lnTo>
                  <a:pt x="12" y="49"/>
                </a:lnTo>
                <a:lnTo>
                  <a:pt x="9" y="52"/>
                </a:lnTo>
                <a:lnTo>
                  <a:pt x="6" y="55"/>
                </a:lnTo>
                <a:lnTo>
                  <a:pt x="3" y="55"/>
                </a:lnTo>
                <a:lnTo>
                  <a:pt x="0" y="55"/>
                </a:lnTo>
                <a:lnTo>
                  <a:pt x="0" y="5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7" name="Freeform 177"/>
          <p:cNvSpPr>
            <a:spLocks/>
          </p:cNvSpPr>
          <p:nvPr/>
        </p:nvSpPr>
        <p:spPr bwMode="auto">
          <a:xfrm>
            <a:off x="6462713" y="4833938"/>
            <a:ext cx="39687" cy="49212"/>
          </a:xfrm>
          <a:custGeom>
            <a:avLst/>
            <a:gdLst>
              <a:gd name="T0" fmla="*/ 3 w 25"/>
              <a:gd name="T1" fmla="*/ 22 h 31"/>
              <a:gd name="T2" fmla="*/ 6 w 25"/>
              <a:gd name="T3" fmla="*/ 25 h 31"/>
              <a:gd name="T4" fmla="*/ 12 w 25"/>
              <a:gd name="T5" fmla="*/ 28 h 31"/>
              <a:gd name="T6" fmla="*/ 19 w 25"/>
              <a:gd name="T7" fmla="*/ 25 h 31"/>
              <a:gd name="T8" fmla="*/ 19 w 25"/>
              <a:gd name="T9" fmla="*/ 22 h 31"/>
              <a:gd name="T10" fmla="*/ 19 w 25"/>
              <a:gd name="T11" fmla="*/ 19 h 31"/>
              <a:gd name="T12" fmla="*/ 12 w 25"/>
              <a:gd name="T13" fmla="*/ 19 h 31"/>
              <a:gd name="T14" fmla="*/ 3 w 25"/>
              <a:gd name="T15" fmla="*/ 16 h 31"/>
              <a:gd name="T16" fmla="*/ 0 w 25"/>
              <a:gd name="T17" fmla="*/ 13 h 31"/>
              <a:gd name="T18" fmla="*/ 0 w 25"/>
              <a:gd name="T19" fmla="*/ 6 h 31"/>
              <a:gd name="T20" fmla="*/ 0 w 25"/>
              <a:gd name="T21" fmla="*/ 3 h 31"/>
              <a:gd name="T22" fmla="*/ 3 w 25"/>
              <a:gd name="T23" fmla="*/ 0 h 31"/>
              <a:gd name="T24" fmla="*/ 6 w 25"/>
              <a:gd name="T25" fmla="*/ 0 h 31"/>
              <a:gd name="T26" fmla="*/ 12 w 25"/>
              <a:gd name="T27" fmla="*/ 0 h 31"/>
              <a:gd name="T28" fmla="*/ 19 w 25"/>
              <a:gd name="T29" fmla="*/ 0 h 31"/>
              <a:gd name="T30" fmla="*/ 22 w 25"/>
              <a:gd name="T31" fmla="*/ 3 h 31"/>
              <a:gd name="T32" fmla="*/ 25 w 25"/>
              <a:gd name="T33" fmla="*/ 6 h 31"/>
              <a:gd name="T34" fmla="*/ 19 w 25"/>
              <a:gd name="T35" fmla="*/ 6 h 31"/>
              <a:gd name="T36" fmla="*/ 16 w 25"/>
              <a:gd name="T37" fmla="*/ 3 h 31"/>
              <a:gd name="T38" fmla="*/ 9 w 25"/>
              <a:gd name="T39" fmla="*/ 3 h 31"/>
              <a:gd name="T40" fmla="*/ 6 w 25"/>
              <a:gd name="T41" fmla="*/ 6 h 31"/>
              <a:gd name="T42" fmla="*/ 6 w 25"/>
              <a:gd name="T43" fmla="*/ 9 h 31"/>
              <a:gd name="T44" fmla="*/ 6 w 25"/>
              <a:gd name="T45" fmla="*/ 9 h 31"/>
              <a:gd name="T46" fmla="*/ 9 w 25"/>
              <a:gd name="T47" fmla="*/ 13 h 31"/>
              <a:gd name="T48" fmla="*/ 19 w 25"/>
              <a:gd name="T49" fmla="*/ 13 h 31"/>
              <a:gd name="T50" fmla="*/ 22 w 25"/>
              <a:gd name="T51" fmla="*/ 16 h 31"/>
              <a:gd name="T52" fmla="*/ 25 w 25"/>
              <a:gd name="T53" fmla="*/ 19 h 31"/>
              <a:gd name="T54" fmla="*/ 25 w 25"/>
              <a:gd name="T55" fmla="*/ 25 h 31"/>
              <a:gd name="T56" fmla="*/ 22 w 25"/>
              <a:gd name="T57" fmla="*/ 28 h 31"/>
              <a:gd name="T58" fmla="*/ 16 w 25"/>
              <a:gd name="T59" fmla="*/ 31 h 31"/>
              <a:gd name="T60" fmla="*/ 6 w 25"/>
              <a:gd name="T61" fmla="*/ 31 h 31"/>
              <a:gd name="T62" fmla="*/ 0 w 25"/>
              <a:gd name="T6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31">
                <a:moveTo>
                  <a:pt x="0" y="22"/>
                </a:moveTo>
                <a:lnTo>
                  <a:pt x="3" y="22"/>
                </a:lnTo>
                <a:lnTo>
                  <a:pt x="6" y="25"/>
                </a:lnTo>
                <a:lnTo>
                  <a:pt x="6" y="25"/>
                </a:lnTo>
                <a:lnTo>
                  <a:pt x="9" y="28"/>
                </a:lnTo>
                <a:lnTo>
                  <a:pt x="12" y="28"/>
                </a:lnTo>
                <a:lnTo>
                  <a:pt x="16" y="28"/>
                </a:lnTo>
                <a:lnTo>
                  <a:pt x="19" y="25"/>
                </a:lnTo>
                <a:lnTo>
                  <a:pt x="19" y="25"/>
                </a:lnTo>
                <a:lnTo>
                  <a:pt x="19" y="22"/>
                </a:lnTo>
                <a:lnTo>
                  <a:pt x="19" y="22"/>
                </a:lnTo>
                <a:lnTo>
                  <a:pt x="19" y="19"/>
                </a:lnTo>
                <a:lnTo>
                  <a:pt x="16" y="19"/>
                </a:lnTo>
                <a:lnTo>
                  <a:pt x="12" y="19"/>
                </a:lnTo>
                <a:lnTo>
                  <a:pt x="6" y="16"/>
                </a:lnTo>
                <a:lnTo>
                  <a:pt x="3" y="16"/>
                </a:lnTo>
                <a:lnTo>
                  <a:pt x="3" y="13"/>
                </a:lnTo>
                <a:lnTo>
                  <a:pt x="0" y="13"/>
                </a:lnTo>
                <a:lnTo>
                  <a:pt x="0" y="9"/>
                </a:lnTo>
                <a:lnTo>
                  <a:pt x="0" y="6"/>
                </a:lnTo>
                <a:lnTo>
                  <a:pt x="0" y="6"/>
                </a:lnTo>
                <a:lnTo>
                  <a:pt x="0" y="3"/>
                </a:lnTo>
                <a:lnTo>
                  <a:pt x="3" y="3"/>
                </a:lnTo>
                <a:lnTo>
                  <a:pt x="3" y="0"/>
                </a:lnTo>
                <a:lnTo>
                  <a:pt x="6" y="0"/>
                </a:lnTo>
                <a:lnTo>
                  <a:pt x="6" y="0"/>
                </a:lnTo>
                <a:lnTo>
                  <a:pt x="9" y="0"/>
                </a:lnTo>
                <a:lnTo>
                  <a:pt x="12" y="0"/>
                </a:lnTo>
                <a:lnTo>
                  <a:pt x="16" y="0"/>
                </a:lnTo>
                <a:lnTo>
                  <a:pt x="19" y="0"/>
                </a:lnTo>
                <a:lnTo>
                  <a:pt x="22" y="0"/>
                </a:lnTo>
                <a:lnTo>
                  <a:pt x="22" y="3"/>
                </a:lnTo>
                <a:lnTo>
                  <a:pt x="25" y="6"/>
                </a:lnTo>
                <a:lnTo>
                  <a:pt x="25" y="6"/>
                </a:lnTo>
                <a:lnTo>
                  <a:pt x="19" y="9"/>
                </a:lnTo>
                <a:lnTo>
                  <a:pt x="19" y="6"/>
                </a:lnTo>
                <a:lnTo>
                  <a:pt x="16" y="3"/>
                </a:lnTo>
                <a:lnTo>
                  <a:pt x="16" y="3"/>
                </a:lnTo>
                <a:lnTo>
                  <a:pt x="12" y="3"/>
                </a:lnTo>
                <a:lnTo>
                  <a:pt x="9" y="3"/>
                </a:lnTo>
                <a:lnTo>
                  <a:pt x="6" y="3"/>
                </a:lnTo>
                <a:lnTo>
                  <a:pt x="6" y="6"/>
                </a:lnTo>
                <a:lnTo>
                  <a:pt x="6" y="6"/>
                </a:lnTo>
                <a:lnTo>
                  <a:pt x="6" y="9"/>
                </a:lnTo>
                <a:lnTo>
                  <a:pt x="6" y="9"/>
                </a:lnTo>
                <a:lnTo>
                  <a:pt x="6" y="9"/>
                </a:lnTo>
                <a:lnTo>
                  <a:pt x="6" y="9"/>
                </a:lnTo>
                <a:lnTo>
                  <a:pt x="9" y="13"/>
                </a:lnTo>
                <a:lnTo>
                  <a:pt x="12" y="13"/>
                </a:lnTo>
                <a:lnTo>
                  <a:pt x="19" y="13"/>
                </a:lnTo>
                <a:lnTo>
                  <a:pt x="22" y="16"/>
                </a:lnTo>
                <a:lnTo>
                  <a:pt x="22" y="16"/>
                </a:lnTo>
                <a:lnTo>
                  <a:pt x="25" y="16"/>
                </a:lnTo>
                <a:lnTo>
                  <a:pt x="25" y="19"/>
                </a:lnTo>
                <a:lnTo>
                  <a:pt x="25" y="22"/>
                </a:lnTo>
                <a:lnTo>
                  <a:pt x="25" y="25"/>
                </a:lnTo>
                <a:lnTo>
                  <a:pt x="25" y="28"/>
                </a:lnTo>
                <a:lnTo>
                  <a:pt x="22" y="28"/>
                </a:lnTo>
                <a:lnTo>
                  <a:pt x="19" y="31"/>
                </a:lnTo>
                <a:lnTo>
                  <a:pt x="16" y="31"/>
                </a:lnTo>
                <a:lnTo>
                  <a:pt x="12" y="31"/>
                </a:lnTo>
                <a:lnTo>
                  <a:pt x="6" y="31"/>
                </a:lnTo>
                <a:lnTo>
                  <a:pt x="3" y="28"/>
                </a:lnTo>
                <a:lnTo>
                  <a:pt x="0" y="25"/>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8" name="Freeform 178"/>
          <p:cNvSpPr>
            <a:spLocks/>
          </p:cNvSpPr>
          <p:nvPr/>
        </p:nvSpPr>
        <p:spPr bwMode="auto">
          <a:xfrm>
            <a:off x="6511925" y="4814888"/>
            <a:ext cx="44450" cy="68262"/>
          </a:xfrm>
          <a:custGeom>
            <a:avLst/>
            <a:gdLst>
              <a:gd name="T0" fmla="*/ 0 w 28"/>
              <a:gd name="T1" fmla="*/ 43 h 43"/>
              <a:gd name="T2" fmla="*/ 0 w 28"/>
              <a:gd name="T3" fmla="*/ 0 h 43"/>
              <a:gd name="T4" fmla="*/ 6 w 28"/>
              <a:gd name="T5" fmla="*/ 0 h 43"/>
              <a:gd name="T6" fmla="*/ 6 w 28"/>
              <a:gd name="T7" fmla="*/ 25 h 43"/>
              <a:gd name="T8" fmla="*/ 18 w 28"/>
              <a:gd name="T9" fmla="*/ 12 h 43"/>
              <a:gd name="T10" fmla="*/ 25 w 28"/>
              <a:gd name="T11" fmla="*/ 12 h 43"/>
              <a:gd name="T12" fmla="*/ 12 w 28"/>
              <a:gd name="T13" fmla="*/ 25 h 43"/>
              <a:gd name="T14" fmla="*/ 28 w 28"/>
              <a:gd name="T15" fmla="*/ 43 h 43"/>
              <a:gd name="T16" fmla="*/ 22 w 28"/>
              <a:gd name="T17" fmla="*/ 43 h 43"/>
              <a:gd name="T18" fmla="*/ 9 w 28"/>
              <a:gd name="T19" fmla="*/ 28 h 43"/>
              <a:gd name="T20" fmla="*/ 6 w 28"/>
              <a:gd name="T21" fmla="*/ 31 h 43"/>
              <a:gd name="T22" fmla="*/ 6 w 28"/>
              <a:gd name="T23" fmla="*/ 43 h 43"/>
              <a:gd name="T24" fmla="*/ 0 w 28"/>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3">
                <a:moveTo>
                  <a:pt x="0" y="43"/>
                </a:moveTo>
                <a:lnTo>
                  <a:pt x="0" y="0"/>
                </a:lnTo>
                <a:lnTo>
                  <a:pt x="6" y="0"/>
                </a:lnTo>
                <a:lnTo>
                  <a:pt x="6" y="25"/>
                </a:lnTo>
                <a:lnTo>
                  <a:pt x="18" y="12"/>
                </a:lnTo>
                <a:lnTo>
                  <a:pt x="25" y="12"/>
                </a:lnTo>
                <a:lnTo>
                  <a:pt x="12" y="25"/>
                </a:lnTo>
                <a:lnTo>
                  <a:pt x="28" y="43"/>
                </a:lnTo>
                <a:lnTo>
                  <a:pt x="22" y="43"/>
                </a:lnTo>
                <a:lnTo>
                  <a:pt x="9" y="28"/>
                </a:lnTo>
                <a:lnTo>
                  <a:pt x="6" y="31"/>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9" name="Freeform 179"/>
          <p:cNvSpPr>
            <a:spLocks noEditPoints="1"/>
          </p:cNvSpPr>
          <p:nvPr/>
        </p:nvSpPr>
        <p:spPr bwMode="auto">
          <a:xfrm>
            <a:off x="6556375" y="4833938"/>
            <a:ext cx="47625" cy="49212"/>
          </a:xfrm>
          <a:custGeom>
            <a:avLst/>
            <a:gdLst>
              <a:gd name="T0" fmla="*/ 21 w 30"/>
              <a:gd name="T1" fmla="*/ 28 h 31"/>
              <a:gd name="T2" fmla="*/ 15 w 30"/>
              <a:gd name="T3" fmla="*/ 31 h 31"/>
              <a:gd name="T4" fmla="*/ 6 w 30"/>
              <a:gd name="T5" fmla="*/ 31 h 31"/>
              <a:gd name="T6" fmla="*/ 3 w 30"/>
              <a:gd name="T7" fmla="*/ 25 h 31"/>
              <a:gd name="T8" fmla="*/ 3 w 30"/>
              <a:gd name="T9" fmla="*/ 22 h 31"/>
              <a:gd name="T10" fmla="*/ 3 w 30"/>
              <a:gd name="T11" fmla="*/ 16 h 31"/>
              <a:gd name="T12" fmla="*/ 6 w 30"/>
              <a:gd name="T13" fmla="*/ 16 h 31"/>
              <a:gd name="T14" fmla="*/ 12 w 30"/>
              <a:gd name="T15" fmla="*/ 13 h 31"/>
              <a:gd name="T16" fmla="*/ 18 w 30"/>
              <a:gd name="T17" fmla="*/ 13 h 31"/>
              <a:gd name="T18" fmla="*/ 24 w 30"/>
              <a:gd name="T19" fmla="*/ 9 h 31"/>
              <a:gd name="T20" fmla="*/ 21 w 30"/>
              <a:gd name="T21" fmla="*/ 6 h 31"/>
              <a:gd name="T22" fmla="*/ 18 w 30"/>
              <a:gd name="T23" fmla="*/ 3 h 31"/>
              <a:gd name="T24" fmla="*/ 12 w 30"/>
              <a:gd name="T25" fmla="*/ 3 h 31"/>
              <a:gd name="T26" fmla="*/ 9 w 30"/>
              <a:gd name="T27" fmla="*/ 6 h 31"/>
              <a:gd name="T28" fmla="*/ 3 w 30"/>
              <a:gd name="T29" fmla="*/ 9 h 31"/>
              <a:gd name="T30" fmla="*/ 6 w 30"/>
              <a:gd name="T31" fmla="*/ 3 h 31"/>
              <a:gd name="T32" fmla="*/ 9 w 30"/>
              <a:gd name="T33" fmla="*/ 0 h 31"/>
              <a:gd name="T34" fmla="*/ 15 w 30"/>
              <a:gd name="T35" fmla="*/ 0 h 31"/>
              <a:gd name="T36" fmla="*/ 24 w 30"/>
              <a:gd name="T37" fmla="*/ 0 h 31"/>
              <a:gd name="T38" fmla="*/ 27 w 30"/>
              <a:gd name="T39" fmla="*/ 3 h 31"/>
              <a:gd name="T40" fmla="*/ 27 w 30"/>
              <a:gd name="T41" fmla="*/ 6 h 31"/>
              <a:gd name="T42" fmla="*/ 27 w 30"/>
              <a:gd name="T43" fmla="*/ 9 h 31"/>
              <a:gd name="T44" fmla="*/ 27 w 30"/>
              <a:gd name="T45" fmla="*/ 25 h 31"/>
              <a:gd name="T46" fmla="*/ 30 w 30"/>
              <a:gd name="T47" fmla="*/ 28 h 31"/>
              <a:gd name="T48" fmla="*/ 24 w 30"/>
              <a:gd name="T49" fmla="*/ 31 h 31"/>
              <a:gd name="T50" fmla="*/ 24 w 30"/>
              <a:gd name="T51" fmla="*/ 28 h 31"/>
              <a:gd name="T52" fmla="*/ 18 w 30"/>
              <a:gd name="T53" fmla="*/ 16 h 31"/>
              <a:gd name="T54" fmla="*/ 12 w 30"/>
              <a:gd name="T55" fmla="*/ 19 h 31"/>
              <a:gd name="T56" fmla="*/ 9 w 30"/>
              <a:gd name="T57" fmla="*/ 19 h 31"/>
              <a:gd name="T58" fmla="*/ 6 w 30"/>
              <a:gd name="T59" fmla="*/ 22 h 31"/>
              <a:gd name="T60" fmla="*/ 6 w 30"/>
              <a:gd name="T61" fmla="*/ 25 h 31"/>
              <a:gd name="T62" fmla="*/ 9 w 30"/>
              <a:gd name="T63" fmla="*/ 28 h 31"/>
              <a:gd name="T64" fmla="*/ 15 w 30"/>
              <a:gd name="T65" fmla="*/ 28 h 31"/>
              <a:gd name="T66" fmla="*/ 21 w 30"/>
              <a:gd name="T67" fmla="*/ 25 h 31"/>
              <a:gd name="T68" fmla="*/ 24 w 30"/>
              <a:gd name="T69" fmla="*/ 19 h 31"/>
              <a:gd name="T70" fmla="*/ 24 w 30"/>
              <a:gd name="T7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1">
                <a:moveTo>
                  <a:pt x="24" y="28"/>
                </a:moveTo>
                <a:lnTo>
                  <a:pt x="21" y="28"/>
                </a:lnTo>
                <a:lnTo>
                  <a:pt x="18" y="31"/>
                </a:lnTo>
                <a:lnTo>
                  <a:pt x="15" y="31"/>
                </a:lnTo>
                <a:lnTo>
                  <a:pt x="12" y="31"/>
                </a:lnTo>
                <a:lnTo>
                  <a:pt x="6" y="31"/>
                </a:lnTo>
                <a:lnTo>
                  <a:pt x="3" y="28"/>
                </a:lnTo>
                <a:lnTo>
                  <a:pt x="3" y="25"/>
                </a:lnTo>
                <a:lnTo>
                  <a:pt x="0" y="22"/>
                </a:lnTo>
                <a:lnTo>
                  <a:pt x="3" y="22"/>
                </a:lnTo>
                <a:lnTo>
                  <a:pt x="3" y="19"/>
                </a:lnTo>
                <a:lnTo>
                  <a:pt x="3" y="16"/>
                </a:lnTo>
                <a:lnTo>
                  <a:pt x="6" y="16"/>
                </a:lnTo>
                <a:lnTo>
                  <a:pt x="6" y="16"/>
                </a:lnTo>
                <a:lnTo>
                  <a:pt x="9" y="13"/>
                </a:lnTo>
                <a:lnTo>
                  <a:pt x="12" y="13"/>
                </a:lnTo>
                <a:lnTo>
                  <a:pt x="12" y="13"/>
                </a:lnTo>
                <a:lnTo>
                  <a:pt x="18" y="13"/>
                </a:lnTo>
                <a:lnTo>
                  <a:pt x="24" y="13"/>
                </a:lnTo>
                <a:lnTo>
                  <a:pt x="24" y="9"/>
                </a:lnTo>
                <a:lnTo>
                  <a:pt x="24" y="9"/>
                </a:lnTo>
                <a:lnTo>
                  <a:pt x="21" y="6"/>
                </a:lnTo>
                <a:lnTo>
                  <a:pt x="21" y="6"/>
                </a:lnTo>
                <a:lnTo>
                  <a:pt x="18" y="3"/>
                </a:lnTo>
                <a:lnTo>
                  <a:pt x="15" y="3"/>
                </a:lnTo>
                <a:lnTo>
                  <a:pt x="12" y="3"/>
                </a:lnTo>
                <a:lnTo>
                  <a:pt x="9" y="3"/>
                </a:lnTo>
                <a:lnTo>
                  <a:pt x="9" y="6"/>
                </a:lnTo>
                <a:lnTo>
                  <a:pt x="6" y="9"/>
                </a:lnTo>
                <a:lnTo>
                  <a:pt x="3" y="9"/>
                </a:lnTo>
                <a:lnTo>
                  <a:pt x="3" y="6"/>
                </a:lnTo>
                <a:lnTo>
                  <a:pt x="6" y="3"/>
                </a:lnTo>
                <a:lnTo>
                  <a:pt x="6" y="0"/>
                </a:lnTo>
                <a:lnTo>
                  <a:pt x="9" y="0"/>
                </a:lnTo>
                <a:lnTo>
                  <a:pt x="12" y="0"/>
                </a:lnTo>
                <a:lnTo>
                  <a:pt x="15" y="0"/>
                </a:lnTo>
                <a:lnTo>
                  <a:pt x="21" y="0"/>
                </a:lnTo>
                <a:lnTo>
                  <a:pt x="24" y="0"/>
                </a:lnTo>
                <a:lnTo>
                  <a:pt x="24" y="0"/>
                </a:lnTo>
                <a:lnTo>
                  <a:pt x="27" y="3"/>
                </a:lnTo>
                <a:lnTo>
                  <a:pt x="27" y="3"/>
                </a:lnTo>
                <a:lnTo>
                  <a:pt x="27" y="6"/>
                </a:lnTo>
                <a:lnTo>
                  <a:pt x="27" y="6"/>
                </a:lnTo>
                <a:lnTo>
                  <a:pt x="27" y="9"/>
                </a:lnTo>
                <a:lnTo>
                  <a:pt x="27" y="19"/>
                </a:lnTo>
                <a:lnTo>
                  <a:pt x="27" y="25"/>
                </a:lnTo>
                <a:lnTo>
                  <a:pt x="27" y="28"/>
                </a:lnTo>
                <a:lnTo>
                  <a:pt x="30" y="28"/>
                </a:lnTo>
                <a:lnTo>
                  <a:pt x="30" y="31"/>
                </a:lnTo>
                <a:lnTo>
                  <a:pt x="24" y="31"/>
                </a:lnTo>
                <a:lnTo>
                  <a:pt x="24" y="28"/>
                </a:lnTo>
                <a:lnTo>
                  <a:pt x="24" y="28"/>
                </a:lnTo>
                <a:close/>
                <a:moveTo>
                  <a:pt x="24" y="16"/>
                </a:moveTo>
                <a:lnTo>
                  <a:pt x="18" y="16"/>
                </a:lnTo>
                <a:lnTo>
                  <a:pt x="15" y="16"/>
                </a:lnTo>
                <a:lnTo>
                  <a:pt x="12" y="19"/>
                </a:lnTo>
                <a:lnTo>
                  <a:pt x="9" y="19"/>
                </a:lnTo>
                <a:lnTo>
                  <a:pt x="9" y="19"/>
                </a:lnTo>
                <a:lnTo>
                  <a:pt x="9" y="19"/>
                </a:lnTo>
                <a:lnTo>
                  <a:pt x="6" y="22"/>
                </a:lnTo>
                <a:lnTo>
                  <a:pt x="6" y="22"/>
                </a:lnTo>
                <a:lnTo>
                  <a:pt x="6" y="25"/>
                </a:lnTo>
                <a:lnTo>
                  <a:pt x="9" y="25"/>
                </a:lnTo>
                <a:lnTo>
                  <a:pt x="9" y="28"/>
                </a:lnTo>
                <a:lnTo>
                  <a:pt x="12" y="28"/>
                </a:lnTo>
                <a:lnTo>
                  <a:pt x="15" y="28"/>
                </a:lnTo>
                <a:lnTo>
                  <a:pt x="18" y="25"/>
                </a:lnTo>
                <a:lnTo>
                  <a:pt x="21" y="25"/>
                </a:lnTo>
                <a:lnTo>
                  <a:pt x="21" y="22"/>
                </a:lnTo>
                <a:lnTo>
                  <a:pt x="24" y="19"/>
                </a:lnTo>
                <a:lnTo>
                  <a:pt x="24" y="16"/>
                </a:lnTo>
                <a:lnTo>
                  <a:pt x="24"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0" name="Freeform 180"/>
          <p:cNvSpPr>
            <a:spLocks noEditPoints="1"/>
          </p:cNvSpPr>
          <p:nvPr/>
        </p:nvSpPr>
        <p:spPr bwMode="auto">
          <a:xfrm>
            <a:off x="6805613" y="4833938"/>
            <a:ext cx="44450" cy="68262"/>
          </a:xfrm>
          <a:custGeom>
            <a:avLst/>
            <a:gdLst>
              <a:gd name="T0" fmla="*/ 0 w 28"/>
              <a:gd name="T1" fmla="*/ 43 h 43"/>
              <a:gd name="T2" fmla="*/ 0 w 28"/>
              <a:gd name="T3" fmla="*/ 0 h 43"/>
              <a:gd name="T4" fmla="*/ 6 w 28"/>
              <a:gd name="T5" fmla="*/ 0 h 43"/>
              <a:gd name="T6" fmla="*/ 6 w 28"/>
              <a:gd name="T7" fmla="*/ 3 h 43"/>
              <a:gd name="T8" fmla="*/ 6 w 28"/>
              <a:gd name="T9" fmla="*/ 0 h 43"/>
              <a:gd name="T10" fmla="*/ 9 w 28"/>
              <a:gd name="T11" fmla="*/ 0 h 43"/>
              <a:gd name="T12" fmla="*/ 12 w 28"/>
              <a:gd name="T13" fmla="*/ 0 h 43"/>
              <a:gd name="T14" fmla="*/ 15 w 28"/>
              <a:gd name="T15" fmla="*/ 0 h 43"/>
              <a:gd name="T16" fmla="*/ 18 w 28"/>
              <a:gd name="T17" fmla="*/ 0 h 43"/>
              <a:gd name="T18" fmla="*/ 21 w 28"/>
              <a:gd name="T19" fmla="*/ 0 h 43"/>
              <a:gd name="T20" fmla="*/ 24 w 28"/>
              <a:gd name="T21" fmla="*/ 3 h 43"/>
              <a:gd name="T22" fmla="*/ 24 w 28"/>
              <a:gd name="T23" fmla="*/ 6 h 43"/>
              <a:gd name="T24" fmla="*/ 28 w 28"/>
              <a:gd name="T25" fmla="*/ 9 h 43"/>
              <a:gd name="T26" fmla="*/ 28 w 28"/>
              <a:gd name="T27" fmla="*/ 16 h 43"/>
              <a:gd name="T28" fmla="*/ 28 w 28"/>
              <a:gd name="T29" fmla="*/ 19 h 43"/>
              <a:gd name="T30" fmla="*/ 24 w 28"/>
              <a:gd name="T31" fmla="*/ 25 h 43"/>
              <a:gd name="T32" fmla="*/ 24 w 28"/>
              <a:gd name="T33" fmla="*/ 28 h 43"/>
              <a:gd name="T34" fmla="*/ 21 w 28"/>
              <a:gd name="T35" fmla="*/ 28 h 43"/>
              <a:gd name="T36" fmla="*/ 18 w 28"/>
              <a:gd name="T37" fmla="*/ 31 h 43"/>
              <a:gd name="T38" fmla="*/ 12 w 28"/>
              <a:gd name="T39" fmla="*/ 31 h 43"/>
              <a:gd name="T40" fmla="*/ 12 w 28"/>
              <a:gd name="T41" fmla="*/ 31 h 43"/>
              <a:gd name="T42" fmla="*/ 9 w 28"/>
              <a:gd name="T43" fmla="*/ 31 h 43"/>
              <a:gd name="T44" fmla="*/ 6 w 28"/>
              <a:gd name="T45" fmla="*/ 28 h 43"/>
              <a:gd name="T46" fmla="*/ 6 w 28"/>
              <a:gd name="T47" fmla="*/ 28 h 43"/>
              <a:gd name="T48" fmla="*/ 6 w 28"/>
              <a:gd name="T49" fmla="*/ 43 h 43"/>
              <a:gd name="T50" fmla="*/ 0 w 28"/>
              <a:gd name="T51" fmla="*/ 43 h 43"/>
              <a:gd name="T52" fmla="*/ 6 w 28"/>
              <a:gd name="T53" fmla="*/ 16 h 43"/>
              <a:gd name="T54" fmla="*/ 6 w 28"/>
              <a:gd name="T55" fmla="*/ 22 h 43"/>
              <a:gd name="T56" fmla="*/ 6 w 28"/>
              <a:gd name="T57" fmla="*/ 25 h 43"/>
              <a:gd name="T58" fmla="*/ 9 w 28"/>
              <a:gd name="T59" fmla="*/ 28 h 43"/>
              <a:gd name="T60" fmla="*/ 12 w 28"/>
              <a:gd name="T61" fmla="*/ 28 h 43"/>
              <a:gd name="T62" fmla="*/ 15 w 28"/>
              <a:gd name="T63" fmla="*/ 25 h 43"/>
              <a:gd name="T64" fmla="*/ 18 w 28"/>
              <a:gd name="T65" fmla="*/ 25 h 43"/>
              <a:gd name="T66" fmla="*/ 21 w 28"/>
              <a:gd name="T67" fmla="*/ 22 h 43"/>
              <a:gd name="T68" fmla="*/ 21 w 28"/>
              <a:gd name="T69" fmla="*/ 16 h 43"/>
              <a:gd name="T70" fmla="*/ 21 w 28"/>
              <a:gd name="T71" fmla="*/ 9 h 43"/>
              <a:gd name="T72" fmla="*/ 18 w 28"/>
              <a:gd name="T73" fmla="*/ 6 h 43"/>
              <a:gd name="T74" fmla="*/ 15 w 28"/>
              <a:gd name="T75" fmla="*/ 3 h 43"/>
              <a:gd name="T76" fmla="*/ 12 w 28"/>
              <a:gd name="T77" fmla="*/ 3 h 43"/>
              <a:gd name="T78" fmla="*/ 9 w 28"/>
              <a:gd name="T79" fmla="*/ 3 h 43"/>
              <a:gd name="T80" fmla="*/ 6 w 28"/>
              <a:gd name="T81" fmla="*/ 6 h 43"/>
              <a:gd name="T82" fmla="*/ 6 w 28"/>
              <a:gd name="T83" fmla="*/ 9 h 43"/>
              <a:gd name="T84" fmla="*/ 6 w 28"/>
              <a:gd name="T85"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43">
                <a:moveTo>
                  <a:pt x="0" y="43"/>
                </a:moveTo>
                <a:lnTo>
                  <a:pt x="0" y="0"/>
                </a:lnTo>
                <a:lnTo>
                  <a:pt x="6" y="0"/>
                </a:lnTo>
                <a:lnTo>
                  <a:pt x="6" y="3"/>
                </a:lnTo>
                <a:lnTo>
                  <a:pt x="6" y="0"/>
                </a:lnTo>
                <a:lnTo>
                  <a:pt x="9" y="0"/>
                </a:lnTo>
                <a:lnTo>
                  <a:pt x="12" y="0"/>
                </a:lnTo>
                <a:lnTo>
                  <a:pt x="15" y="0"/>
                </a:lnTo>
                <a:lnTo>
                  <a:pt x="18" y="0"/>
                </a:lnTo>
                <a:lnTo>
                  <a:pt x="21" y="0"/>
                </a:lnTo>
                <a:lnTo>
                  <a:pt x="24" y="3"/>
                </a:lnTo>
                <a:lnTo>
                  <a:pt x="24" y="6"/>
                </a:lnTo>
                <a:lnTo>
                  <a:pt x="28" y="9"/>
                </a:lnTo>
                <a:lnTo>
                  <a:pt x="28" y="16"/>
                </a:lnTo>
                <a:lnTo>
                  <a:pt x="28" y="19"/>
                </a:lnTo>
                <a:lnTo>
                  <a:pt x="24" y="25"/>
                </a:lnTo>
                <a:lnTo>
                  <a:pt x="24" y="28"/>
                </a:lnTo>
                <a:lnTo>
                  <a:pt x="21" y="28"/>
                </a:lnTo>
                <a:lnTo>
                  <a:pt x="18" y="31"/>
                </a:lnTo>
                <a:lnTo>
                  <a:pt x="12" y="31"/>
                </a:lnTo>
                <a:lnTo>
                  <a:pt x="12" y="31"/>
                </a:lnTo>
                <a:lnTo>
                  <a:pt x="9" y="31"/>
                </a:lnTo>
                <a:lnTo>
                  <a:pt x="6" y="28"/>
                </a:lnTo>
                <a:lnTo>
                  <a:pt x="6" y="28"/>
                </a:lnTo>
                <a:lnTo>
                  <a:pt x="6" y="43"/>
                </a:lnTo>
                <a:lnTo>
                  <a:pt x="0" y="43"/>
                </a:lnTo>
                <a:close/>
                <a:moveTo>
                  <a:pt x="6" y="16"/>
                </a:moveTo>
                <a:lnTo>
                  <a:pt x="6" y="22"/>
                </a:lnTo>
                <a:lnTo>
                  <a:pt x="6" y="25"/>
                </a:lnTo>
                <a:lnTo>
                  <a:pt x="9" y="28"/>
                </a:lnTo>
                <a:lnTo>
                  <a:pt x="12" y="28"/>
                </a:lnTo>
                <a:lnTo>
                  <a:pt x="15" y="25"/>
                </a:lnTo>
                <a:lnTo>
                  <a:pt x="18" y="25"/>
                </a:lnTo>
                <a:lnTo>
                  <a:pt x="21" y="22"/>
                </a:lnTo>
                <a:lnTo>
                  <a:pt x="21" y="16"/>
                </a:lnTo>
                <a:lnTo>
                  <a:pt x="21" y="9"/>
                </a:lnTo>
                <a:lnTo>
                  <a:pt x="18" y="6"/>
                </a:lnTo>
                <a:lnTo>
                  <a:pt x="15" y="3"/>
                </a:lnTo>
                <a:lnTo>
                  <a:pt x="12" y="3"/>
                </a:lnTo>
                <a:lnTo>
                  <a:pt x="9" y="3"/>
                </a:lnTo>
                <a:lnTo>
                  <a:pt x="6" y="6"/>
                </a:lnTo>
                <a:lnTo>
                  <a:pt x="6" y="9"/>
                </a:lnTo>
                <a:lnTo>
                  <a:pt x="6"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1" name="Freeform 181"/>
          <p:cNvSpPr>
            <a:spLocks noEditPoints="1"/>
          </p:cNvSpPr>
          <p:nvPr/>
        </p:nvSpPr>
        <p:spPr bwMode="auto">
          <a:xfrm>
            <a:off x="6854825" y="4833938"/>
            <a:ext cx="47625" cy="49212"/>
          </a:xfrm>
          <a:custGeom>
            <a:avLst/>
            <a:gdLst>
              <a:gd name="T0" fmla="*/ 0 w 30"/>
              <a:gd name="T1" fmla="*/ 16 h 31"/>
              <a:gd name="T2" fmla="*/ 3 w 30"/>
              <a:gd name="T3" fmla="*/ 6 h 31"/>
              <a:gd name="T4" fmla="*/ 6 w 30"/>
              <a:gd name="T5" fmla="*/ 3 h 31"/>
              <a:gd name="T6" fmla="*/ 9 w 30"/>
              <a:gd name="T7" fmla="*/ 0 h 31"/>
              <a:gd name="T8" fmla="*/ 15 w 30"/>
              <a:gd name="T9" fmla="*/ 0 h 31"/>
              <a:gd name="T10" fmla="*/ 21 w 30"/>
              <a:gd name="T11" fmla="*/ 0 h 31"/>
              <a:gd name="T12" fmla="*/ 27 w 30"/>
              <a:gd name="T13" fmla="*/ 3 h 31"/>
              <a:gd name="T14" fmla="*/ 30 w 30"/>
              <a:gd name="T15" fmla="*/ 9 h 31"/>
              <a:gd name="T16" fmla="*/ 30 w 30"/>
              <a:gd name="T17" fmla="*/ 16 h 31"/>
              <a:gd name="T18" fmla="*/ 30 w 30"/>
              <a:gd name="T19" fmla="*/ 19 h 31"/>
              <a:gd name="T20" fmla="*/ 27 w 30"/>
              <a:gd name="T21" fmla="*/ 25 h 31"/>
              <a:gd name="T22" fmla="*/ 27 w 30"/>
              <a:gd name="T23" fmla="*/ 28 h 31"/>
              <a:gd name="T24" fmla="*/ 24 w 30"/>
              <a:gd name="T25" fmla="*/ 31 h 31"/>
              <a:gd name="T26" fmla="*/ 18 w 30"/>
              <a:gd name="T27" fmla="*/ 31 h 31"/>
              <a:gd name="T28" fmla="*/ 15 w 30"/>
              <a:gd name="T29" fmla="*/ 31 h 31"/>
              <a:gd name="T30" fmla="*/ 9 w 30"/>
              <a:gd name="T31" fmla="*/ 31 h 31"/>
              <a:gd name="T32" fmla="*/ 6 w 30"/>
              <a:gd name="T33" fmla="*/ 28 h 31"/>
              <a:gd name="T34" fmla="*/ 3 w 30"/>
              <a:gd name="T35" fmla="*/ 22 h 31"/>
              <a:gd name="T36" fmla="*/ 0 w 30"/>
              <a:gd name="T37" fmla="*/ 16 h 31"/>
              <a:gd name="T38" fmla="*/ 6 w 30"/>
              <a:gd name="T39" fmla="*/ 16 h 31"/>
              <a:gd name="T40" fmla="*/ 6 w 30"/>
              <a:gd name="T41" fmla="*/ 22 h 31"/>
              <a:gd name="T42" fmla="*/ 9 w 30"/>
              <a:gd name="T43" fmla="*/ 25 h 31"/>
              <a:gd name="T44" fmla="*/ 12 w 30"/>
              <a:gd name="T45" fmla="*/ 25 h 31"/>
              <a:gd name="T46" fmla="*/ 15 w 30"/>
              <a:gd name="T47" fmla="*/ 28 h 31"/>
              <a:gd name="T48" fmla="*/ 18 w 30"/>
              <a:gd name="T49" fmla="*/ 25 h 31"/>
              <a:gd name="T50" fmla="*/ 21 w 30"/>
              <a:gd name="T51" fmla="*/ 25 h 31"/>
              <a:gd name="T52" fmla="*/ 24 w 30"/>
              <a:gd name="T53" fmla="*/ 22 h 31"/>
              <a:gd name="T54" fmla="*/ 24 w 30"/>
              <a:gd name="T55" fmla="*/ 16 h 31"/>
              <a:gd name="T56" fmla="*/ 24 w 30"/>
              <a:gd name="T57" fmla="*/ 9 h 31"/>
              <a:gd name="T58" fmla="*/ 21 w 30"/>
              <a:gd name="T59" fmla="*/ 6 h 31"/>
              <a:gd name="T60" fmla="*/ 18 w 30"/>
              <a:gd name="T61" fmla="*/ 3 h 31"/>
              <a:gd name="T62" fmla="*/ 15 w 30"/>
              <a:gd name="T63" fmla="*/ 3 h 31"/>
              <a:gd name="T64" fmla="*/ 12 w 30"/>
              <a:gd name="T65" fmla="*/ 3 h 31"/>
              <a:gd name="T66" fmla="*/ 9 w 30"/>
              <a:gd name="T67" fmla="*/ 6 h 31"/>
              <a:gd name="T68" fmla="*/ 6 w 30"/>
              <a:gd name="T69" fmla="*/ 9 h 31"/>
              <a:gd name="T70" fmla="*/ 6 w 30"/>
              <a:gd name="T7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1">
                <a:moveTo>
                  <a:pt x="0" y="16"/>
                </a:moveTo>
                <a:lnTo>
                  <a:pt x="3" y="6"/>
                </a:lnTo>
                <a:lnTo>
                  <a:pt x="6" y="3"/>
                </a:lnTo>
                <a:lnTo>
                  <a:pt x="9" y="0"/>
                </a:lnTo>
                <a:lnTo>
                  <a:pt x="15" y="0"/>
                </a:lnTo>
                <a:lnTo>
                  <a:pt x="21" y="0"/>
                </a:lnTo>
                <a:lnTo>
                  <a:pt x="27" y="3"/>
                </a:lnTo>
                <a:lnTo>
                  <a:pt x="30" y="9"/>
                </a:lnTo>
                <a:lnTo>
                  <a:pt x="30" y="16"/>
                </a:lnTo>
                <a:lnTo>
                  <a:pt x="30" y="19"/>
                </a:lnTo>
                <a:lnTo>
                  <a:pt x="27" y="25"/>
                </a:lnTo>
                <a:lnTo>
                  <a:pt x="27" y="28"/>
                </a:lnTo>
                <a:lnTo>
                  <a:pt x="24" y="31"/>
                </a:lnTo>
                <a:lnTo>
                  <a:pt x="18" y="31"/>
                </a:lnTo>
                <a:lnTo>
                  <a:pt x="15" y="31"/>
                </a:lnTo>
                <a:lnTo>
                  <a:pt x="9" y="31"/>
                </a:lnTo>
                <a:lnTo>
                  <a:pt x="6" y="28"/>
                </a:lnTo>
                <a:lnTo>
                  <a:pt x="3" y="22"/>
                </a:lnTo>
                <a:lnTo>
                  <a:pt x="0" y="16"/>
                </a:lnTo>
                <a:close/>
                <a:moveTo>
                  <a:pt x="6" y="16"/>
                </a:moveTo>
                <a:lnTo>
                  <a:pt x="6" y="22"/>
                </a:lnTo>
                <a:lnTo>
                  <a:pt x="9" y="25"/>
                </a:lnTo>
                <a:lnTo>
                  <a:pt x="12" y="25"/>
                </a:lnTo>
                <a:lnTo>
                  <a:pt x="15" y="28"/>
                </a:lnTo>
                <a:lnTo>
                  <a:pt x="18" y="25"/>
                </a:lnTo>
                <a:lnTo>
                  <a:pt x="21" y="25"/>
                </a:lnTo>
                <a:lnTo>
                  <a:pt x="24" y="22"/>
                </a:lnTo>
                <a:lnTo>
                  <a:pt x="24" y="16"/>
                </a:lnTo>
                <a:lnTo>
                  <a:pt x="24" y="9"/>
                </a:lnTo>
                <a:lnTo>
                  <a:pt x="21" y="6"/>
                </a:lnTo>
                <a:lnTo>
                  <a:pt x="18" y="3"/>
                </a:lnTo>
                <a:lnTo>
                  <a:pt x="15" y="3"/>
                </a:lnTo>
                <a:lnTo>
                  <a:pt x="12" y="3"/>
                </a:lnTo>
                <a:lnTo>
                  <a:pt x="9" y="6"/>
                </a:lnTo>
                <a:lnTo>
                  <a:pt x="6" y="9"/>
                </a:lnTo>
                <a:lnTo>
                  <a:pt x="6"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2" name="Freeform 182"/>
          <p:cNvSpPr>
            <a:spLocks/>
          </p:cNvSpPr>
          <p:nvPr/>
        </p:nvSpPr>
        <p:spPr bwMode="auto">
          <a:xfrm>
            <a:off x="6908800" y="4833938"/>
            <a:ext cx="42863" cy="49212"/>
          </a:xfrm>
          <a:custGeom>
            <a:avLst/>
            <a:gdLst>
              <a:gd name="T0" fmla="*/ 12 w 27"/>
              <a:gd name="T1" fmla="*/ 31 h 31"/>
              <a:gd name="T2" fmla="*/ 0 w 27"/>
              <a:gd name="T3" fmla="*/ 0 h 31"/>
              <a:gd name="T4" fmla="*/ 6 w 27"/>
              <a:gd name="T5" fmla="*/ 0 h 31"/>
              <a:gd name="T6" fmla="*/ 12 w 27"/>
              <a:gd name="T7" fmla="*/ 19 h 31"/>
              <a:gd name="T8" fmla="*/ 12 w 27"/>
              <a:gd name="T9" fmla="*/ 22 h 31"/>
              <a:gd name="T10" fmla="*/ 15 w 27"/>
              <a:gd name="T11" fmla="*/ 25 h 31"/>
              <a:gd name="T12" fmla="*/ 15 w 27"/>
              <a:gd name="T13" fmla="*/ 22 h 31"/>
              <a:gd name="T14" fmla="*/ 15 w 27"/>
              <a:gd name="T15" fmla="*/ 19 h 31"/>
              <a:gd name="T16" fmla="*/ 21 w 27"/>
              <a:gd name="T17" fmla="*/ 0 h 31"/>
              <a:gd name="T18" fmla="*/ 27 w 27"/>
              <a:gd name="T19" fmla="*/ 0 h 31"/>
              <a:gd name="T20" fmla="*/ 15 w 27"/>
              <a:gd name="T21" fmla="*/ 31 h 31"/>
              <a:gd name="T22" fmla="*/ 12 w 27"/>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1">
                <a:moveTo>
                  <a:pt x="12" y="31"/>
                </a:moveTo>
                <a:lnTo>
                  <a:pt x="0" y="0"/>
                </a:lnTo>
                <a:lnTo>
                  <a:pt x="6" y="0"/>
                </a:lnTo>
                <a:lnTo>
                  <a:pt x="12" y="19"/>
                </a:lnTo>
                <a:lnTo>
                  <a:pt x="12" y="22"/>
                </a:lnTo>
                <a:lnTo>
                  <a:pt x="15" y="25"/>
                </a:lnTo>
                <a:lnTo>
                  <a:pt x="15" y="22"/>
                </a:lnTo>
                <a:lnTo>
                  <a:pt x="15" y="19"/>
                </a:lnTo>
                <a:lnTo>
                  <a:pt x="21" y="0"/>
                </a:lnTo>
                <a:lnTo>
                  <a:pt x="27" y="0"/>
                </a:lnTo>
                <a:lnTo>
                  <a:pt x="15" y="31"/>
                </a:lnTo>
                <a:lnTo>
                  <a:pt x="12"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3" name="Freeform 183"/>
          <p:cNvSpPr>
            <a:spLocks/>
          </p:cNvSpPr>
          <p:nvPr/>
        </p:nvSpPr>
        <p:spPr bwMode="auto">
          <a:xfrm>
            <a:off x="6961188" y="4833938"/>
            <a:ext cx="25400" cy="49212"/>
          </a:xfrm>
          <a:custGeom>
            <a:avLst/>
            <a:gdLst>
              <a:gd name="T0" fmla="*/ 0 w 16"/>
              <a:gd name="T1" fmla="*/ 31 h 31"/>
              <a:gd name="T2" fmla="*/ 0 w 16"/>
              <a:gd name="T3" fmla="*/ 0 h 31"/>
              <a:gd name="T4" fmla="*/ 4 w 16"/>
              <a:gd name="T5" fmla="*/ 0 h 31"/>
              <a:gd name="T6" fmla="*/ 4 w 16"/>
              <a:gd name="T7" fmla="*/ 3 h 31"/>
              <a:gd name="T8" fmla="*/ 7 w 16"/>
              <a:gd name="T9" fmla="*/ 0 h 31"/>
              <a:gd name="T10" fmla="*/ 7 w 16"/>
              <a:gd name="T11" fmla="*/ 0 h 31"/>
              <a:gd name="T12" fmla="*/ 10 w 16"/>
              <a:gd name="T13" fmla="*/ 0 h 31"/>
              <a:gd name="T14" fmla="*/ 13 w 16"/>
              <a:gd name="T15" fmla="*/ 0 h 31"/>
              <a:gd name="T16" fmla="*/ 13 w 16"/>
              <a:gd name="T17" fmla="*/ 0 h 31"/>
              <a:gd name="T18" fmla="*/ 16 w 16"/>
              <a:gd name="T19" fmla="*/ 0 h 31"/>
              <a:gd name="T20" fmla="*/ 16 w 16"/>
              <a:gd name="T21" fmla="*/ 6 h 31"/>
              <a:gd name="T22" fmla="*/ 13 w 16"/>
              <a:gd name="T23" fmla="*/ 3 h 31"/>
              <a:gd name="T24" fmla="*/ 10 w 16"/>
              <a:gd name="T25" fmla="*/ 3 h 31"/>
              <a:gd name="T26" fmla="*/ 10 w 16"/>
              <a:gd name="T27" fmla="*/ 3 h 31"/>
              <a:gd name="T28" fmla="*/ 7 w 16"/>
              <a:gd name="T29" fmla="*/ 6 h 31"/>
              <a:gd name="T30" fmla="*/ 7 w 16"/>
              <a:gd name="T31" fmla="*/ 6 h 31"/>
              <a:gd name="T32" fmla="*/ 7 w 16"/>
              <a:gd name="T33" fmla="*/ 9 h 31"/>
              <a:gd name="T34" fmla="*/ 7 w 16"/>
              <a:gd name="T35" fmla="*/ 13 h 31"/>
              <a:gd name="T36" fmla="*/ 4 w 16"/>
              <a:gd name="T37" fmla="*/ 16 h 31"/>
              <a:gd name="T38" fmla="*/ 4 w 16"/>
              <a:gd name="T39" fmla="*/ 31 h 31"/>
              <a:gd name="T40" fmla="*/ 0 w 16"/>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1">
                <a:moveTo>
                  <a:pt x="0" y="31"/>
                </a:moveTo>
                <a:lnTo>
                  <a:pt x="0" y="0"/>
                </a:lnTo>
                <a:lnTo>
                  <a:pt x="4" y="0"/>
                </a:lnTo>
                <a:lnTo>
                  <a:pt x="4" y="3"/>
                </a:lnTo>
                <a:lnTo>
                  <a:pt x="7" y="0"/>
                </a:lnTo>
                <a:lnTo>
                  <a:pt x="7" y="0"/>
                </a:lnTo>
                <a:lnTo>
                  <a:pt x="10" y="0"/>
                </a:lnTo>
                <a:lnTo>
                  <a:pt x="13" y="0"/>
                </a:lnTo>
                <a:lnTo>
                  <a:pt x="13" y="0"/>
                </a:lnTo>
                <a:lnTo>
                  <a:pt x="16" y="0"/>
                </a:lnTo>
                <a:lnTo>
                  <a:pt x="16" y="6"/>
                </a:lnTo>
                <a:lnTo>
                  <a:pt x="13" y="3"/>
                </a:lnTo>
                <a:lnTo>
                  <a:pt x="10" y="3"/>
                </a:lnTo>
                <a:lnTo>
                  <a:pt x="10" y="3"/>
                </a:lnTo>
                <a:lnTo>
                  <a:pt x="7" y="6"/>
                </a:lnTo>
                <a:lnTo>
                  <a:pt x="7" y="6"/>
                </a:lnTo>
                <a:lnTo>
                  <a:pt x="7" y="9"/>
                </a:lnTo>
                <a:lnTo>
                  <a:pt x="7" y="13"/>
                </a:lnTo>
                <a:lnTo>
                  <a:pt x="4" y="16"/>
                </a:lnTo>
                <a:lnTo>
                  <a:pt x="4"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4" name="Freeform 184"/>
          <p:cNvSpPr>
            <a:spLocks noEditPoints="1"/>
          </p:cNvSpPr>
          <p:nvPr/>
        </p:nvSpPr>
        <p:spPr bwMode="auto">
          <a:xfrm>
            <a:off x="6991350" y="4814888"/>
            <a:ext cx="39688" cy="68262"/>
          </a:xfrm>
          <a:custGeom>
            <a:avLst/>
            <a:gdLst>
              <a:gd name="T0" fmla="*/ 3 w 25"/>
              <a:gd name="T1" fmla="*/ 34 h 43"/>
              <a:gd name="T2" fmla="*/ 6 w 25"/>
              <a:gd name="T3" fmla="*/ 37 h 43"/>
              <a:gd name="T4" fmla="*/ 12 w 25"/>
              <a:gd name="T5" fmla="*/ 40 h 43"/>
              <a:gd name="T6" fmla="*/ 18 w 25"/>
              <a:gd name="T7" fmla="*/ 37 h 43"/>
              <a:gd name="T8" fmla="*/ 18 w 25"/>
              <a:gd name="T9" fmla="*/ 34 h 43"/>
              <a:gd name="T10" fmla="*/ 18 w 25"/>
              <a:gd name="T11" fmla="*/ 31 h 43"/>
              <a:gd name="T12" fmla="*/ 12 w 25"/>
              <a:gd name="T13" fmla="*/ 31 h 43"/>
              <a:gd name="T14" fmla="*/ 3 w 25"/>
              <a:gd name="T15" fmla="*/ 28 h 43"/>
              <a:gd name="T16" fmla="*/ 0 w 25"/>
              <a:gd name="T17" fmla="*/ 25 h 43"/>
              <a:gd name="T18" fmla="*/ 0 w 25"/>
              <a:gd name="T19" fmla="*/ 18 h 43"/>
              <a:gd name="T20" fmla="*/ 0 w 25"/>
              <a:gd name="T21" fmla="*/ 15 h 43"/>
              <a:gd name="T22" fmla="*/ 3 w 25"/>
              <a:gd name="T23" fmla="*/ 12 h 43"/>
              <a:gd name="T24" fmla="*/ 6 w 25"/>
              <a:gd name="T25" fmla="*/ 12 h 43"/>
              <a:gd name="T26" fmla="*/ 12 w 25"/>
              <a:gd name="T27" fmla="*/ 12 h 43"/>
              <a:gd name="T28" fmla="*/ 18 w 25"/>
              <a:gd name="T29" fmla="*/ 12 h 43"/>
              <a:gd name="T30" fmla="*/ 21 w 25"/>
              <a:gd name="T31" fmla="*/ 15 h 43"/>
              <a:gd name="T32" fmla="*/ 25 w 25"/>
              <a:gd name="T33" fmla="*/ 18 h 43"/>
              <a:gd name="T34" fmla="*/ 18 w 25"/>
              <a:gd name="T35" fmla="*/ 18 h 43"/>
              <a:gd name="T36" fmla="*/ 15 w 25"/>
              <a:gd name="T37" fmla="*/ 15 h 43"/>
              <a:gd name="T38" fmla="*/ 9 w 25"/>
              <a:gd name="T39" fmla="*/ 15 h 43"/>
              <a:gd name="T40" fmla="*/ 6 w 25"/>
              <a:gd name="T41" fmla="*/ 18 h 43"/>
              <a:gd name="T42" fmla="*/ 6 w 25"/>
              <a:gd name="T43" fmla="*/ 21 h 43"/>
              <a:gd name="T44" fmla="*/ 6 w 25"/>
              <a:gd name="T45" fmla="*/ 21 h 43"/>
              <a:gd name="T46" fmla="*/ 9 w 25"/>
              <a:gd name="T47" fmla="*/ 25 h 43"/>
              <a:gd name="T48" fmla="*/ 18 w 25"/>
              <a:gd name="T49" fmla="*/ 25 h 43"/>
              <a:gd name="T50" fmla="*/ 21 w 25"/>
              <a:gd name="T51" fmla="*/ 28 h 43"/>
              <a:gd name="T52" fmla="*/ 25 w 25"/>
              <a:gd name="T53" fmla="*/ 31 h 43"/>
              <a:gd name="T54" fmla="*/ 25 w 25"/>
              <a:gd name="T55" fmla="*/ 37 h 43"/>
              <a:gd name="T56" fmla="*/ 21 w 25"/>
              <a:gd name="T57" fmla="*/ 40 h 43"/>
              <a:gd name="T58" fmla="*/ 15 w 25"/>
              <a:gd name="T59" fmla="*/ 43 h 43"/>
              <a:gd name="T60" fmla="*/ 6 w 25"/>
              <a:gd name="T61" fmla="*/ 43 h 43"/>
              <a:gd name="T62" fmla="*/ 0 w 25"/>
              <a:gd name="T63" fmla="*/ 37 h 43"/>
              <a:gd name="T64" fmla="*/ 12 w 25"/>
              <a:gd name="T65" fmla="*/ 6 h 43"/>
              <a:gd name="T66" fmla="*/ 21 w 25"/>
              <a:gd name="T67" fmla="*/ 0 h 43"/>
              <a:gd name="T68" fmla="*/ 9 w 25"/>
              <a:gd name="T69" fmla="*/ 9 h 43"/>
              <a:gd name="T70" fmla="*/ 9 w 25"/>
              <a:gd name="T7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43">
                <a:moveTo>
                  <a:pt x="0" y="34"/>
                </a:moveTo>
                <a:lnTo>
                  <a:pt x="3" y="34"/>
                </a:lnTo>
                <a:lnTo>
                  <a:pt x="6" y="37"/>
                </a:lnTo>
                <a:lnTo>
                  <a:pt x="6" y="37"/>
                </a:lnTo>
                <a:lnTo>
                  <a:pt x="9" y="40"/>
                </a:lnTo>
                <a:lnTo>
                  <a:pt x="12" y="40"/>
                </a:lnTo>
                <a:lnTo>
                  <a:pt x="15" y="40"/>
                </a:lnTo>
                <a:lnTo>
                  <a:pt x="18" y="37"/>
                </a:lnTo>
                <a:lnTo>
                  <a:pt x="18" y="37"/>
                </a:lnTo>
                <a:lnTo>
                  <a:pt x="18" y="34"/>
                </a:lnTo>
                <a:lnTo>
                  <a:pt x="18" y="34"/>
                </a:lnTo>
                <a:lnTo>
                  <a:pt x="18" y="31"/>
                </a:lnTo>
                <a:lnTo>
                  <a:pt x="15" y="31"/>
                </a:lnTo>
                <a:lnTo>
                  <a:pt x="12" y="31"/>
                </a:lnTo>
                <a:lnTo>
                  <a:pt x="6" y="28"/>
                </a:lnTo>
                <a:lnTo>
                  <a:pt x="3" y="28"/>
                </a:lnTo>
                <a:lnTo>
                  <a:pt x="3" y="25"/>
                </a:lnTo>
                <a:lnTo>
                  <a:pt x="0" y="25"/>
                </a:lnTo>
                <a:lnTo>
                  <a:pt x="0" y="21"/>
                </a:lnTo>
                <a:lnTo>
                  <a:pt x="0" y="18"/>
                </a:lnTo>
                <a:lnTo>
                  <a:pt x="0" y="18"/>
                </a:lnTo>
                <a:lnTo>
                  <a:pt x="0" y="15"/>
                </a:lnTo>
                <a:lnTo>
                  <a:pt x="3" y="15"/>
                </a:lnTo>
                <a:lnTo>
                  <a:pt x="3" y="12"/>
                </a:lnTo>
                <a:lnTo>
                  <a:pt x="6" y="12"/>
                </a:lnTo>
                <a:lnTo>
                  <a:pt x="6" y="12"/>
                </a:lnTo>
                <a:lnTo>
                  <a:pt x="9" y="12"/>
                </a:lnTo>
                <a:lnTo>
                  <a:pt x="12" y="12"/>
                </a:lnTo>
                <a:lnTo>
                  <a:pt x="15" y="12"/>
                </a:lnTo>
                <a:lnTo>
                  <a:pt x="18" y="12"/>
                </a:lnTo>
                <a:lnTo>
                  <a:pt x="21" y="12"/>
                </a:lnTo>
                <a:lnTo>
                  <a:pt x="21" y="15"/>
                </a:lnTo>
                <a:lnTo>
                  <a:pt x="21" y="18"/>
                </a:lnTo>
                <a:lnTo>
                  <a:pt x="25" y="18"/>
                </a:lnTo>
                <a:lnTo>
                  <a:pt x="18" y="21"/>
                </a:lnTo>
                <a:lnTo>
                  <a:pt x="18" y="18"/>
                </a:lnTo>
                <a:lnTo>
                  <a:pt x="15" y="15"/>
                </a:lnTo>
                <a:lnTo>
                  <a:pt x="15" y="15"/>
                </a:lnTo>
                <a:lnTo>
                  <a:pt x="12" y="15"/>
                </a:lnTo>
                <a:lnTo>
                  <a:pt x="9" y="15"/>
                </a:lnTo>
                <a:lnTo>
                  <a:pt x="6" y="15"/>
                </a:lnTo>
                <a:lnTo>
                  <a:pt x="6" y="18"/>
                </a:lnTo>
                <a:lnTo>
                  <a:pt x="6" y="18"/>
                </a:lnTo>
                <a:lnTo>
                  <a:pt x="6" y="21"/>
                </a:lnTo>
                <a:lnTo>
                  <a:pt x="6" y="21"/>
                </a:lnTo>
                <a:lnTo>
                  <a:pt x="6" y="21"/>
                </a:lnTo>
                <a:lnTo>
                  <a:pt x="6" y="21"/>
                </a:lnTo>
                <a:lnTo>
                  <a:pt x="9" y="25"/>
                </a:lnTo>
                <a:lnTo>
                  <a:pt x="12" y="25"/>
                </a:lnTo>
                <a:lnTo>
                  <a:pt x="18" y="25"/>
                </a:lnTo>
                <a:lnTo>
                  <a:pt x="21" y="28"/>
                </a:lnTo>
                <a:lnTo>
                  <a:pt x="21" y="28"/>
                </a:lnTo>
                <a:lnTo>
                  <a:pt x="25" y="28"/>
                </a:lnTo>
                <a:lnTo>
                  <a:pt x="25" y="31"/>
                </a:lnTo>
                <a:lnTo>
                  <a:pt x="25" y="34"/>
                </a:lnTo>
                <a:lnTo>
                  <a:pt x="25" y="37"/>
                </a:lnTo>
                <a:lnTo>
                  <a:pt x="25" y="40"/>
                </a:lnTo>
                <a:lnTo>
                  <a:pt x="21" y="40"/>
                </a:lnTo>
                <a:lnTo>
                  <a:pt x="18" y="43"/>
                </a:lnTo>
                <a:lnTo>
                  <a:pt x="15" y="43"/>
                </a:lnTo>
                <a:lnTo>
                  <a:pt x="12" y="43"/>
                </a:lnTo>
                <a:lnTo>
                  <a:pt x="6" y="43"/>
                </a:lnTo>
                <a:lnTo>
                  <a:pt x="3" y="40"/>
                </a:lnTo>
                <a:lnTo>
                  <a:pt x="0" y="37"/>
                </a:lnTo>
                <a:lnTo>
                  <a:pt x="0" y="34"/>
                </a:lnTo>
                <a:close/>
                <a:moveTo>
                  <a:pt x="12" y="6"/>
                </a:moveTo>
                <a:lnTo>
                  <a:pt x="15" y="0"/>
                </a:lnTo>
                <a:lnTo>
                  <a:pt x="21" y="0"/>
                </a:lnTo>
                <a:lnTo>
                  <a:pt x="15" y="9"/>
                </a:lnTo>
                <a:lnTo>
                  <a:pt x="9" y="9"/>
                </a:lnTo>
                <a:lnTo>
                  <a:pt x="3" y="0"/>
                </a:lnTo>
                <a:lnTo>
                  <a:pt x="9" y="0"/>
                </a:lnTo>
                <a:lnTo>
                  <a:pt x="12" y="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5" name="Freeform 185"/>
          <p:cNvSpPr>
            <a:spLocks noEditPoints="1"/>
          </p:cNvSpPr>
          <p:nvPr/>
        </p:nvSpPr>
        <p:spPr bwMode="auto">
          <a:xfrm>
            <a:off x="7040563" y="4814888"/>
            <a:ext cx="9525" cy="68262"/>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12 h 43"/>
              <a:gd name="T14" fmla="*/ 6 w 6"/>
              <a:gd name="T15" fmla="*/ 12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12"/>
                </a:lnTo>
                <a:lnTo>
                  <a:pt x="6" y="12"/>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6" name="Freeform 186"/>
          <p:cNvSpPr>
            <a:spLocks/>
          </p:cNvSpPr>
          <p:nvPr/>
        </p:nvSpPr>
        <p:spPr bwMode="auto">
          <a:xfrm>
            <a:off x="7064375" y="4833938"/>
            <a:ext cx="39688" cy="49212"/>
          </a:xfrm>
          <a:custGeom>
            <a:avLst/>
            <a:gdLst>
              <a:gd name="T0" fmla="*/ 0 w 25"/>
              <a:gd name="T1" fmla="*/ 31 h 31"/>
              <a:gd name="T2" fmla="*/ 0 w 25"/>
              <a:gd name="T3" fmla="*/ 0 h 31"/>
              <a:gd name="T4" fmla="*/ 3 w 25"/>
              <a:gd name="T5" fmla="*/ 0 h 31"/>
              <a:gd name="T6" fmla="*/ 3 w 25"/>
              <a:gd name="T7" fmla="*/ 3 h 31"/>
              <a:gd name="T8" fmla="*/ 6 w 25"/>
              <a:gd name="T9" fmla="*/ 0 h 31"/>
              <a:gd name="T10" fmla="*/ 12 w 25"/>
              <a:gd name="T11" fmla="*/ 0 h 31"/>
              <a:gd name="T12" fmla="*/ 16 w 25"/>
              <a:gd name="T13" fmla="*/ 0 h 31"/>
              <a:gd name="T14" fmla="*/ 19 w 25"/>
              <a:gd name="T15" fmla="*/ 0 h 31"/>
              <a:gd name="T16" fmla="*/ 22 w 25"/>
              <a:gd name="T17" fmla="*/ 0 h 31"/>
              <a:gd name="T18" fmla="*/ 22 w 25"/>
              <a:gd name="T19" fmla="*/ 3 h 31"/>
              <a:gd name="T20" fmla="*/ 25 w 25"/>
              <a:gd name="T21" fmla="*/ 3 h 31"/>
              <a:gd name="T22" fmla="*/ 25 w 25"/>
              <a:gd name="T23" fmla="*/ 6 h 31"/>
              <a:gd name="T24" fmla="*/ 25 w 25"/>
              <a:gd name="T25" fmla="*/ 9 h 31"/>
              <a:gd name="T26" fmla="*/ 25 w 25"/>
              <a:gd name="T27" fmla="*/ 13 h 31"/>
              <a:gd name="T28" fmla="*/ 25 w 25"/>
              <a:gd name="T29" fmla="*/ 31 h 31"/>
              <a:gd name="T30" fmla="*/ 19 w 25"/>
              <a:gd name="T31" fmla="*/ 31 h 31"/>
              <a:gd name="T32" fmla="*/ 19 w 25"/>
              <a:gd name="T33" fmla="*/ 13 h 31"/>
              <a:gd name="T34" fmla="*/ 19 w 25"/>
              <a:gd name="T35" fmla="*/ 9 h 31"/>
              <a:gd name="T36" fmla="*/ 19 w 25"/>
              <a:gd name="T37" fmla="*/ 6 h 31"/>
              <a:gd name="T38" fmla="*/ 19 w 25"/>
              <a:gd name="T39" fmla="*/ 6 h 31"/>
              <a:gd name="T40" fmla="*/ 16 w 25"/>
              <a:gd name="T41" fmla="*/ 3 h 31"/>
              <a:gd name="T42" fmla="*/ 16 w 25"/>
              <a:gd name="T43" fmla="*/ 3 h 31"/>
              <a:gd name="T44" fmla="*/ 12 w 25"/>
              <a:gd name="T45" fmla="*/ 3 h 31"/>
              <a:gd name="T46" fmla="*/ 9 w 25"/>
              <a:gd name="T47" fmla="*/ 3 h 31"/>
              <a:gd name="T48" fmla="*/ 6 w 25"/>
              <a:gd name="T49" fmla="*/ 6 h 31"/>
              <a:gd name="T50" fmla="*/ 3 w 25"/>
              <a:gd name="T51" fmla="*/ 9 h 31"/>
              <a:gd name="T52" fmla="*/ 3 w 25"/>
              <a:gd name="T53" fmla="*/ 13 h 31"/>
              <a:gd name="T54" fmla="*/ 3 w 25"/>
              <a:gd name="T55" fmla="*/ 31 h 31"/>
              <a:gd name="T56" fmla="*/ 0 w 25"/>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1">
                <a:moveTo>
                  <a:pt x="0" y="31"/>
                </a:moveTo>
                <a:lnTo>
                  <a:pt x="0" y="0"/>
                </a:lnTo>
                <a:lnTo>
                  <a:pt x="3" y="0"/>
                </a:lnTo>
                <a:lnTo>
                  <a:pt x="3" y="3"/>
                </a:lnTo>
                <a:lnTo>
                  <a:pt x="6" y="0"/>
                </a:lnTo>
                <a:lnTo>
                  <a:pt x="12" y="0"/>
                </a:lnTo>
                <a:lnTo>
                  <a:pt x="16" y="0"/>
                </a:lnTo>
                <a:lnTo>
                  <a:pt x="19" y="0"/>
                </a:lnTo>
                <a:lnTo>
                  <a:pt x="22" y="0"/>
                </a:lnTo>
                <a:lnTo>
                  <a:pt x="22" y="3"/>
                </a:lnTo>
                <a:lnTo>
                  <a:pt x="25" y="3"/>
                </a:lnTo>
                <a:lnTo>
                  <a:pt x="25" y="6"/>
                </a:lnTo>
                <a:lnTo>
                  <a:pt x="25" y="9"/>
                </a:lnTo>
                <a:lnTo>
                  <a:pt x="25" y="13"/>
                </a:lnTo>
                <a:lnTo>
                  <a:pt x="25" y="31"/>
                </a:lnTo>
                <a:lnTo>
                  <a:pt x="19" y="31"/>
                </a:lnTo>
                <a:lnTo>
                  <a:pt x="19" y="13"/>
                </a:lnTo>
                <a:lnTo>
                  <a:pt x="19" y="9"/>
                </a:lnTo>
                <a:lnTo>
                  <a:pt x="19" y="6"/>
                </a:lnTo>
                <a:lnTo>
                  <a:pt x="19" y="6"/>
                </a:lnTo>
                <a:lnTo>
                  <a:pt x="16" y="3"/>
                </a:lnTo>
                <a:lnTo>
                  <a:pt x="16" y="3"/>
                </a:lnTo>
                <a:lnTo>
                  <a:pt x="12" y="3"/>
                </a:lnTo>
                <a:lnTo>
                  <a:pt x="9" y="3"/>
                </a:lnTo>
                <a:lnTo>
                  <a:pt x="6" y="6"/>
                </a:lnTo>
                <a:lnTo>
                  <a:pt x="3" y="9"/>
                </a:lnTo>
                <a:lnTo>
                  <a:pt x="3" y="13"/>
                </a:lnTo>
                <a:lnTo>
                  <a:pt x="3"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7" name="Freeform 187"/>
          <p:cNvSpPr>
            <a:spLocks noEditPoints="1"/>
          </p:cNvSpPr>
          <p:nvPr/>
        </p:nvSpPr>
        <p:spPr bwMode="auto">
          <a:xfrm>
            <a:off x="7113588" y="4833938"/>
            <a:ext cx="44450" cy="49212"/>
          </a:xfrm>
          <a:custGeom>
            <a:avLst/>
            <a:gdLst>
              <a:gd name="T0" fmla="*/ 25 w 28"/>
              <a:gd name="T1" fmla="*/ 22 h 31"/>
              <a:gd name="T2" fmla="*/ 28 w 28"/>
              <a:gd name="T3" fmla="*/ 22 h 31"/>
              <a:gd name="T4" fmla="*/ 28 w 28"/>
              <a:gd name="T5" fmla="*/ 25 h 31"/>
              <a:gd name="T6" fmla="*/ 25 w 28"/>
              <a:gd name="T7" fmla="*/ 28 h 31"/>
              <a:gd name="T8" fmla="*/ 18 w 28"/>
              <a:gd name="T9" fmla="*/ 31 h 31"/>
              <a:gd name="T10" fmla="*/ 15 w 28"/>
              <a:gd name="T11" fmla="*/ 31 h 31"/>
              <a:gd name="T12" fmla="*/ 9 w 28"/>
              <a:gd name="T13" fmla="*/ 31 h 31"/>
              <a:gd name="T14" fmla="*/ 3 w 28"/>
              <a:gd name="T15" fmla="*/ 28 h 31"/>
              <a:gd name="T16" fmla="*/ 0 w 28"/>
              <a:gd name="T17" fmla="*/ 22 h 31"/>
              <a:gd name="T18" fmla="*/ 0 w 28"/>
              <a:gd name="T19" fmla="*/ 16 h 31"/>
              <a:gd name="T20" fmla="*/ 0 w 28"/>
              <a:gd name="T21" fmla="*/ 9 h 31"/>
              <a:gd name="T22" fmla="*/ 3 w 28"/>
              <a:gd name="T23" fmla="*/ 3 h 31"/>
              <a:gd name="T24" fmla="*/ 9 w 28"/>
              <a:gd name="T25" fmla="*/ 0 h 31"/>
              <a:gd name="T26" fmla="*/ 15 w 28"/>
              <a:gd name="T27" fmla="*/ 0 h 31"/>
              <a:gd name="T28" fmla="*/ 22 w 28"/>
              <a:gd name="T29" fmla="*/ 0 h 31"/>
              <a:gd name="T30" fmla="*/ 25 w 28"/>
              <a:gd name="T31" fmla="*/ 3 h 31"/>
              <a:gd name="T32" fmla="*/ 28 w 28"/>
              <a:gd name="T33" fmla="*/ 9 h 31"/>
              <a:gd name="T34" fmla="*/ 28 w 28"/>
              <a:gd name="T35" fmla="*/ 16 h 31"/>
              <a:gd name="T36" fmla="*/ 28 w 28"/>
              <a:gd name="T37" fmla="*/ 16 h 31"/>
              <a:gd name="T38" fmla="*/ 28 w 28"/>
              <a:gd name="T39" fmla="*/ 16 h 31"/>
              <a:gd name="T40" fmla="*/ 6 w 28"/>
              <a:gd name="T41" fmla="*/ 16 h 31"/>
              <a:gd name="T42" fmla="*/ 6 w 28"/>
              <a:gd name="T43" fmla="*/ 22 h 31"/>
              <a:gd name="T44" fmla="*/ 9 w 28"/>
              <a:gd name="T45" fmla="*/ 25 h 31"/>
              <a:gd name="T46" fmla="*/ 12 w 28"/>
              <a:gd name="T47" fmla="*/ 28 h 31"/>
              <a:gd name="T48" fmla="*/ 15 w 28"/>
              <a:gd name="T49" fmla="*/ 28 h 31"/>
              <a:gd name="T50" fmla="*/ 18 w 28"/>
              <a:gd name="T51" fmla="*/ 28 h 31"/>
              <a:gd name="T52" fmla="*/ 18 w 28"/>
              <a:gd name="T53" fmla="*/ 25 h 31"/>
              <a:gd name="T54" fmla="*/ 22 w 28"/>
              <a:gd name="T55" fmla="*/ 25 h 31"/>
              <a:gd name="T56" fmla="*/ 25 w 28"/>
              <a:gd name="T57" fmla="*/ 22 h 31"/>
              <a:gd name="T58" fmla="*/ 6 w 28"/>
              <a:gd name="T59" fmla="*/ 13 h 31"/>
              <a:gd name="T60" fmla="*/ 25 w 28"/>
              <a:gd name="T61" fmla="*/ 13 h 31"/>
              <a:gd name="T62" fmla="*/ 22 w 28"/>
              <a:gd name="T63" fmla="*/ 9 h 31"/>
              <a:gd name="T64" fmla="*/ 22 w 28"/>
              <a:gd name="T65" fmla="*/ 6 h 31"/>
              <a:gd name="T66" fmla="*/ 18 w 28"/>
              <a:gd name="T67" fmla="*/ 3 h 31"/>
              <a:gd name="T68" fmla="*/ 15 w 28"/>
              <a:gd name="T69" fmla="*/ 3 h 31"/>
              <a:gd name="T70" fmla="*/ 12 w 28"/>
              <a:gd name="T71" fmla="*/ 3 h 31"/>
              <a:gd name="T72" fmla="*/ 9 w 28"/>
              <a:gd name="T73" fmla="*/ 6 h 31"/>
              <a:gd name="T74" fmla="*/ 6 w 28"/>
              <a:gd name="T75" fmla="*/ 9 h 31"/>
              <a:gd name="T76" fmla="*/ 6 w 28"/>
              <a:gd name="T7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1">
                <a:moveTo>
                  <a:pt x="25" y="22"/>
                </a:moveTo>
                <a:lnTo>
                  <a:pt x="28" y="22"/>
                </a:lnTo>
                <a:lnTo>
                  <a:pt x="28" y="25"/>
                </a:lnTo>
                <a:lnTo>
                  <a:pt x="25" y="28"/>
                </a:lnTo>
                <a:lnTo>
                  <a:pt x="18" y="31"/>
                </a:lnTo>
                <a:lnTo>
                  <a:pt x="15" y="31"/>
                </a:lnTo>
                <a:lnTo>
                  <a:pt x="9" y="31"/>
                </a:lnTo>
                <a:lnTo>
                  <a:pt x="3" y="28"/>
                </a:lnTo>
                <a:lnTo>
                  <a:pt x="0" y="22"/>
                </a:lnTo>
                <a:lnTo>
                  <a:pt x="0" y="16"/>
                </a:lnTo>
                <a:lnTo>
                  <a:pt x="0" y="9"/>
                </a:lnTo>
                <a:lnTo>
                  <a:pt x="3" y="3"/>
                </a:lnTo>
                <a:lnTo>
                  <a:pt x="9" y="0"/>
                </a:lnTo>
                <a:lnTo>
                  <a:pt x="15" y="0"/>
                </a:lnTo>
                <a:lnTo>
                  <a:pt x="22" y="0"/>
                </a:lnTo>
                <a:lnTo>
                  <a:pt x="25" y="3"/>
                </a:lnTo>
                <a:lnTo>
                  <a:pt x="28" y="9"/>
                </a:lnTo>
                <a:lnTo>
                  <a:pt x="28" y="16"/>
                </a:lnTo>
                <a:lnTo>
                  <a:pt x="28" y="16"/>
                </a:lnTo>
                <a:lnTo>
                  <a:pt x="28" y="16"/>
                </a:lnTo>
                <a:lnTo>
                  <a:pt x="6" y="16"/>
                </a:lnTo>
                <a:lnTo>
                  <a:pt x="6" y="22"/>
                </a:lnTo>
                <a:lnTo>
                  <a:pt x="9" y="25"/>
                </a:lnTo>
                <a:lnTo>
                  <a:pt x="12" y="28"/>
                </a:lnTo>
                <a:lnTo>
                  <a:pt x="15" y="28"/>
                </a:lnTo>
                <a:lnTo>
                  <a:pt x="18" y="28"/>
                </a:lnTo>
                <a:lnTo>
                  <a:pt x="18" y="25"/>
                </a:lnTo>
                <a:lnTo>
                  <a:pt x="22" y="25"/>
                </a:lnTo>
                <a:lnTo>
                  <a:pt x="25" y="22"/>
                </a:lnTo>
                <a:close/>
                <a:moveTo>
                  <a:pt x="6" y="13"/>
                </a:moveTo>
                <a:lnTo>
                  <a:pt x="25" y="13"/>
                </a:lnTo>
                <a:lnTo>
                  <a:pt x="22" y="9"/>
                </a:lnTo>
                <a:lnTo>
                  <a:pt x="22" y="6"/>
                </a:lnTo>
                <a:lnTo>
                  <a:pt x="18" y="3"/>
                </a:lnTo>
                <a:lnTo>
                  <a:pt x="15" y="3"/>
                </a:lnTo>
                <a:lnTo>
                  <a:pt x="12" y="3"/>
                </a:lnTo>
                <a:lnTo>
                  <a:pt x="9" y="6"/>
                </a:lnTo>
                <a:lnTo>
                  <a:pt x="6" y="9"/>
                </a:lnTo>
                <a:lnTo>
                  <a:pt x="6" y="1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8" name="Freeform 188"/>
          <p:cNvSpPr>
            <a:spLocks noEditPoints="1"/>
          </p:cNvSpPr>
          <p:nvPr/>
        </p:nvSpPr>
        <p:spPr bwMode="auto">
          <a:xfrm>
            <a:off x="7226300" y="4706938"/>
            <a:ext cx="87313" cy="136525"/>
          </a:xfrm>
          <a:custGeom>
            <a:avLst/>
            <a:gdLst>
              <a:gd name="T0" fmla="*/ 21 w 55"/>
              <a:gd name="T1" fmla="*/ 65 h 86"/>
              <a:gd name="T2" fmla="*/ 21 w 55"/>
              <a:gd name="T3" fmla="*/ 65 h 86"/>
              <a:gd name="T4" fmla="*/ 21 w 55"/>
              <a:gd name="T5" fmla="*/ 62 h 86"/>
              <a:gd name="T6" fmla="*/ 21 w 55"/>
              <a:gd name="T7" fmla="*/ 56 h 86"/>
              <a:gd name="T8" fmla="*/ 24 w 55"/>
              <a:gd name="T9" fmla="*/ 52 h 86"/>
              <a:gd name="T10" fmla="*/ 24 w 55"/>
              <a:gd name="T11" fmla="*/ 49 h 86"/>
              <a:gd name="T12" fmla="*/ 28 w 55"/>
              <a:gd name="T13" fmla="*/ 46 h 86"/>
              <a:gd name="T14" fmla="*/ 31 w 55"/>
              <a:gd name="T15" fmla="*/ 43 h 86"/>
              <a:gd name="T16" fmla="*/ 37 w 55"/>
              <a:gd name="T17" fmla="*/ 37 h 86"/>
              <a:gd name="T18" fmla="*/ 40 w 55"/>
              <a:gd name="T19" fmla="*/ 34 h 86"/>
              <a:gd name="T20" fmla="*/ 43 w 55"/>
              <a:gd name="T21" fmla="*/ 31 h 86"/>
              <a:gd name="T22" fmla="*/ 43 w 55"/>
              <a:gd name="T23" fmla="*/ 28 h 86"/>
              <a:gd name="T24" fmla="*/ 46 w 55"/>
              <a:gd name="T25" fmla="*/ 25 h 86"/>
              <a:gd name="T26" fmla="*/ 43 w 55"/>
              <a:gd name="T27" fmla="*/ 19 h 86"/>
              <a:gd name="T28" fmla="*/ 40 w 55"/>
              <a:gd name="T29" fmla="*/ 12 h 86"/>
              <a:gd name="T30" fmla="*/ 34 w 55"/>
              <a:gd name="T31" fmla="*/ 9 h 86"/>
              <a:gd name="T32" fmla="*/ 28 w 55"/>
              <a:gd name="T33" fmla="*/ 9 h 86"/>
              <a:gd name="T34" fmla="*/ 21 w 55"/>
              <a:gd name="T35" fmla="*/ 9 h 86"/>
              <a:gd name="T36" fmla="*/ 15 w 55"/>
              <a:gd name="T37" fmla="*/ 12 h 86"/>
              <a:gd name="T38" fmla="*/ 12 w 55"/>
              <a:gd name="T39" fmla="*/ 19 h 86"/>
              <a:gd name="T40" fmla="*/ 9 w 55"/>
              <a:gd name="T41" fmla="*/ 25 h 86"/>
              <a:gd name="T42" fmla="*/ 0 w 55"/>
              <a:gd name="T43" fmla="*/ 25 h 86"/>
              <a:gd name="T44" fmla="*/ 3 w 55"/>
              <a:gd name="T45" fmla="*/ 12 h 86"/>
              <a:gd name="T46" fmla="*/ 9 w 55"/>
              <a:gd name="T47" fmla="*/ 6 h 86"/>
              <a:gd name="T48" fmla="*/ 15 w 55"/>
              <a:gd name="T49" fmla="*/ 0 h 86"/>
              <a:gd name="T50" fmla="*/ 28 w 55"/>
              <a:gd name="T51" fmla="*/ 0 h 86"/>
              <a:gd name="T52" fmla="*/ 40 w 55"/>
              <a:gd name="T53" fmla="*/ 0 h 86"/>
              <a:gd name="T54" fmla="*/ 49 w 55"/>
              <a:gd name="T55" fmla="*/ 6 h 86"/>
              <a:gd name="T56" fmla="*/ 52 w 55"/>
              <a:gd name="T57" fmla="*/ 12 h 86"/>
              <a:gd name="T58" fmla="*/ 55 w 55"/>
              <a:gd name="T59" fmla="*/ 22 h 86"/>
              <a:gd name="T60" fmla="*/ 55 w 55"/>
              <a:gd name="T61" fmla="*/ 28 h 86"/>
              <a:gd name="T62" fmla="*/ 52 w 55"/>
              <a:gd name="T63" fmla="*/ 34 h 86"/>
              <a:gd name="T64" fmla="*/ 49 w 55"/>
              <a:gd name="T65" fmla="*/ 37 h 86"/>
              <a:gd name="T66" fmla="*/ 43 w 55"/>
              <a:gd name="T67" fmla="*/ 46 h 86"/>
              <a:gd name="T68" fmla="*/ 37 w 55"/>
              <a:gd name="T69" fmla="*/ 49 h 86"/>
              <a:gd name="T70" fmla="*/ 37 w 55"/>
              <a:gd name="T71" fmla="*/ 52 h 86"/>
              <a:gd name="T72" fmla="*/ 34 w 55"/>
              <a:gd name="T73" fmla="*/ 52 h 86"/>
              <a:gd name="T74" fmla="*/ 34 w 55"/>
              <a:gd name="T75" fmla="*/ 56 h 86"/>
              <a:gd name="T76" fmla="*/ 34 w 55"/>
              <a:gd name="T77" fmla="*/ 59 h 86"/>
              <a:gd name="T78" fmla="*/ 34 w 55"/>
              <a:gd name="T79" fmla="*/ 65 h 86"/>
              <a:gd name="T80" fmla="*/ 21 w 55"/>
              <a:gd name="T81" fmla="*/ 65 h 86"/>
              <a:gd name="T82" fmla="*/ 21 w 55"/>
              <a:gd name="T83" fmla="*/ 86 h 86"/>
              <a:gd name="T84" fmla="*/ 21 w 55"/>
              <a:gd name="T85" fmla="*/ 74 h 86"/>
              <a:gd name="T86" fmla="*/ 34 w 55"/>
              <a:gd name="T87" fmla="*/ 74 h 86"/>
              <a:gd name="T88" fmla="*/ 34 w 55"/>
              <a:gd name="T89" fmla="*/ 86 h 86"/>
              <a:gd name="T90" fmla="*/ 21 w 55"/>
              <a:gd name="T9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 h="86">
                <a:moveTo>
                  <a:pt x="21" y="65"/>
                </a:moveTo>
                <a:lnTo>
                  <a:pt x="21" y="65"/>
                </a:lnTo>
                <a:lnTo>
                  <a:pt x="21" y="62"/>
                </a:lnTo>
                <a:lnTo>
                  <a:pt x="21" y="56"/>
                </a:lnTo>
                <a:lnTo>
                  <a:pt x="24" y="52"/>
                </a:lnTo>
                <a:lnTo>
                  <a:pt x="24" y="49"/>
                </a:lnTo>
                <a:lnTo>
                  <a:pt x="28" y="46"/>
                </a:lnTo>
                <a:lnTo>
                  <a:pt x="31" y="43"/>
                </a:lnTo>
                <a:lnTo>
                  <a:pt x="37" y="37"/>
                </a:lnTo>
                <a:lnTo>
                  <a:pt x="40" y="34"/>
                </a:lnTo>
                <a:lnTo>
                  <a:pt x="43" y="31"/>
                </a:lnTo>
                <a:lnTo>
                  <a:pt x="43" y="28"/>
                </a:lnTo>
                <a:lnTo>
                  <a:pt x="46" y="25"/>
                </a:lnTo>
                <a:lnTo>
                  <a:pt x="43" y="19"/>
                </a:lnTo>
                <a:lnTo>
                  <a:pt x="40" y="12"/>
                </a:lnTo>
                <a:lnTo>
                  <a:pt x="34" y="9"/>
                </a:lnTo>
                <a:lnTo>
                  <a:pt x="28" y="9"/>
                </a:lnTo>
                <a:lnTo>
                  <a:pt x="21" y="9"/>
                </a:lnTo>
                <a:lnTo>
                  <a:pt x="15" y="12"/>
                </a:lnTo>
                <a:lnTo>
                  <a:pt x="12" y="19"/>
                </a:lnTo>
                <a:lnTo>
                  <a:pt x="9" y="25"/>
                </a:lnTo>
                <a:lnTo>
                  <a:pt x="0" y="25"/>
                </a:lnTo>
                <a:lnTo>
                  <a:pt x="3" y="12"/>
                </a:lnTo>
                <a:lnTo>
                  <a:pt x="9" y="6"/>
                </a:lnTo>
                <a:lnTo>
                  <a:pt x="15" y="0"/>
                </a:lnTo>
                <a:lnTo>
                  <a:pt x="28" y="0"/>
                </a:lnTo>
                <a:lnTo>
                  <a:pt x="40" y="0"/>
                </a:lnTo>
                <a:lnTo>
                  <a:pt x="49" y="6"/>
                </a:lnTo>
                <a:lnTo>
                  <a:pt x="52" y="12"/>
                </a:lnTo>
                <a:lnTo>
                  <a:pt x="55" y="22"/>
                </a:lnTo>
                <a:lnTo>
                  <a:pt x="55" y="28"/>
                </a:lnTo>
                <a:lnTo>
                  <a:pt x="52" y="34"/>
                </a:lnTo>
                <a:lnTo>
                  <a:pt x="49" y="37"/>
                </a:lnTo>
                <a:lnTo>
                  <a:pt x="43" y="46"/>
                </a:lnTo>
                <a:lnTo>
                  <a:pt x="37" y="49"/>
                </a:lnTo>
                <a:lnTo>
                  <a:pt x="37" y="52"/>
                </a:lnTo>
                <a:lnTo>
                  <a:pt x="34" y="52"/>
                </a:lnTo>
                <a:lnTo>
                  <a:pt x="34" y="56"/>
                </a:lnTo>
                <a:lnTo>
                  <a:pt x="34" y="59"/>
                </a:lnTo>
                <a:lnTo>
                  <a:pt x="34" y="65"/>
                </a:lnTo>
                <a:lnTo>
                  <a:pt x="21" y="65"/>
                </a:lnTo>
                <a:close/>
                <a:moveTo>
                  <a:pt x="21" y="86"/>
                </a:moveTo>
                <a:lnTo>
                  <a:pt x="21" y="74"/>
                </a:lnTo>
                <a:lnTo>
                  <a:pt x="34" y="74"/>
                </a:lnTo>
                <a:lnTo>
                  <a:pt x="34" y="86"/>
                </a:lnTo>
                <a:lnTo>
                  <a:pt x="21" y="8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9" name="Freeform 189"/>
          <p:cNvSpPr>
            <a:spLocks noEditPoints="1"/>
          </p:cNvSpPr>
          <p:nvPr/>
        </p:nvSpPr>
        <p:spPr bwMode="auto">
          <a:xfrm>
            <a:off x="7334250" y="4706938"/>
            <a:ext cx="87313" cy="136525"/>
          </a:xfrm>
          <a:custGeom>
            <a:avLst/>
            <a:gdLst>
              <a:gd name="T0" fmla="*/ 21 w 55"/>
              <a:gd name="T1" fmla="*/ 65 h 86"/>
              <a:gd name="T2" fmla="*/ 21 w 55"/>
              <a:gd name="T3" fmla="*/ 65 h 86"/>
              <a:gd name="T4" fmla="*/ 21 w 55"/>
              <a:gd name="T5" fmla="*/ 62 h 86"/>
              <a:gd name="T6" fmla="*/ 21 w 55"/>
              <a:gd name="T7" fmla="*/ 56 h 86"/>
              <a:gd name="T8" fmla="*/ 24 w 55"/>
              <a:gd name="T9" fmla="*/ 52 h 86"/>
              <a:gd name="T10" fmla="*/ 24 w 55"/>
              <a:gd name="T11" fmla="*/ 49 h 86"/>
              <a:gd name="T12" fmla="*/ 27 w 55"/>
              <a:gd name="T13" fmla="*/ 46 h 86"/>
              <a:gd name="T14" fmla="*/ 30 w 55"/>
              <a:gd name="T15" fmla="*/ 43 h 86"/>
              <a:gd name="T16" fmla="*/ 37 w 55"/>
              <a:gd name="T17" fmla="*/ 37 h 86"/>
              <a:gd name="T18" fmla="*/ 40 w 55"/>
              <a:gd name="T19" fmla="*/ 34 h 86"/>
              <a:gd name="T20" fmla="*/ 43 w 55"/>
              <a:gd name="T21" fmla="*/ 31 h 86"/>
              <a:gd name="T22" fmla="*/ 43 w 55"/>
              <a:gd name="T23" fmla="*/ 28 h 86"/>
              <a:gd name="T24" fmla="*/ 43 w 55"/>
              <a:gd name="T25" fmla="*/ 25 h 86"/>
              <a:gd name="T26" fmla="*/ 43 w 55"/>
              <a:gd name="T27" fmla="*/ 19 h 86"/>
              <a:gd name="T28" fmla="*/ 40 w 55"/>
              <a:gd name="T29" fmla="*/ 12 h 86"/>
              <a:gd name="T30" fmla="*/ 34 w 55"/>
              <a:gd name="T31" fmla="*/ 9 h 86"/>
              <a:gd name="T32" fmla="*/ 27 w 55"/>
              <a:gd name="T33" fmla="*/ 9 h 86"/>
              <a:gd name="T34" fmla="*/ 21 w 55"/>
              <a:gd name="T35" fmla="*/ 9 h 86"/>
              <a:gd name="T36" fmla="*/ 15 w 55"/>
              <a:gd name="T37" fmla="*/ 12 h 86"/>
              <a:gd name="T38" fmla="*/ 12 w 55"/>
              <a:gd name="T39" fmla="*/ 19 h 86"/>
              <a:gd name="T40" fmla="*/ 9 w 55"/>
              <a:gd name="T41" fmla="*/ 25 h 86"/>
              <a:gd name="T42" fmla="*/ 0 w 55"/>
              <a:gd name="T43" fmla="*/ 25 h 86"/>
              <a:gd name="T44" fmla="*/ 3 w 55"/>
              <a:gd name="T45" fmla="*/ 12 h 86"/>
              <a:gd name="T46" fmla="*/ 9 w 55"/>
              <a:gd name="T47" fmla="*/ 6 h 86"/>
              <a:gd name="T48" fmla="*/ 15 w 55"/>
              <a:gd name="T49" fmla="*/ 0 h 86"/>
              <a:gd name="T50" fmla="*/ 27 w 55"/>
              <a:gd name="T51" fmla="*/ 0 h 86"/>
              <a:gd name="T52" fmla="*/ 40 w 55"/>
              <a:gd name="T53" fmla="*/ 0 h 86"/>
              <a:gd name="T54" fmla="*/ 49 w 55"/>
              <a:gd name="T55" fmla="*/ 6 h 86"/>
              <a:gd name="T56" fmla="*/ 52 w 55"/>
              <a:gd name="T57" fmla="*/ 12 h 86"/>
              <a:gd name="T58" fmla="*/ 55 w 55"/>
              <a:gd name="T59" fmla="*/ 22 h 86"/>
              <a:gd name="T60" fmla="*/ 55 w 55"/>
              <a:gd name="T61" fmla="*/ 28 h 86"/>
              <a:gd name="T62" fmla="*/ 52 w 55"/>
              <a:gd name="T63" fmla="*/ 34 h 86"/>
              <a:gd name="T64" fmla="*/ 49 w 55"/>
              <a:gd name="T65" fmla="*/ 37 h 86"/>
              <a:gd name="T66" fmla="*/ 43 w 55"/>
              <a:gd name="T67" fmla="*/ 46 h 86"/>
              <a:gd name="T68" fmla="*/ 37 w 55"/>
              <a:gd name="T69" fmla="*/ 49 h 86"/>
              <a:gd name="T70" fmla="*/ 37 w 55"/>
              <a:gd name="T71" fmla="*/ 52 h 86"/>
              <a:gd name="T72" fmla="*/ 34 w 55"/>
              <a:gd name="T73" fmla="*/ 52 h 86"/>
              <a:gd name="T74" fmla="*/ 34 w 55"/>
              <a:gd name="T75" fmla="*/ 56 h 86"/>
              <a:gd name="T76" fmla="*/ 34 w 55"/>
              <a:gd name="T77" fmla="*/ 59 h 86"/>
              <a:gd name="T78" fmla="*/ 30 w 55"/>
              <a:gd name="T79" fmla="*/ 65 h 86"/>
              <a:gd name="T80" fmla="*/ 21 w 55"/>
              <a:gd name="T81" fmla="*/ 65 h 86"/>
              <a:gd name="T82" fmla="*/ 21 w 55"/>
              <a:gd name="T83" fmla="*/ 86 h 86"/>
              <a:gd name="T84" fmla="*/ 21 w 55"/>
              <a:gd name="T85" fmla="*/ 74 h 86"/>
              <a:gd name="T86" fmla="*/ 34 w 55"/>
              <a:gd name="T87" fmla="*/ 74 h 86"/>
              <a:gd name="T88" fmla="*/ 34 w 55"/>
              <a:gd name="T89" fmla="*/ 86 h 86"/>
              <a:gd name="T90" fmla="*/ 21 w 55"/>
              <a:gd name="T9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 h="86">
                <a:moveTo>
                  <a:pt x="21" y="65"/>
                </a:moveTo>
                <a:lnTo>
                  <a:pt x="21" y="65"/>
                </a:lnTo>
                <a:lnTo>
                  <a:pt x="21" y="62"/>
                </a:lnTo>
                <a:lnTo>
                  <a:pt x="21" y="56"/>
                </a:lnTo>
                <a:lnTo>
                  <a:pt x="24" y="52"/>
                </a:lnTo>
                <a:lnTo>
                  <a:pt x="24" y="49"/>
                </a:lnTo>
                <a:lnTo>
                  <a:pt x="27" y="46"/>
                </a:lnTo>
                <a:lnTo>
                  <a:pt x="30" y="43"/>
                </a:lnTo>
                <a:lnTo>
                  <a:pt x="37" y="37"/>
                </a:lnTo>
                <a:lnTo>
                  <a:pt x="40" y="34"/>
                </a:lnTo>
                <a:lnTo>
                  <a:pt x="43" y="31"/>
                </a:lnTo>
                <a:lnTo>
                  <a:pt x="43" y="28"/>
                </a:lnTo>
                <a:lnTo>
                  <a:pt x="43" y="25"/>
                </a:lnTo>
                <a:lnTo>
                  <a:pt x="43" y="19"/>
                </a:lnTo>
                <a:lnTo>
                  <a:pt x="40" y="12"/>
                </a:lnTo>
                <a:lnTo>
                  <a:pt x="34" y="9"/>
                </a:lnTo>
                <a:lnTo>
                  <a:pt x="27" y="9"/>
                </a:lnTo>
                <a:lnTo>
                  <a:pt x="21" y="9"/>
                </a:lnTo>
                <a:lnTo>
                  <a:pt x="15" y="12"/>
                </a:lnTo>
                <a:lnTo>
                  <a:pt x="12" y="19"/>
                </a:lnTo>
                <a:lnTo>
                  <a:pt x="9" y="25"/>
                </a:lnTo>
                <a:lnTo>
                  <a:pt x="0" y="25"/>
                </a:lnTo>
                <a:lnTo>
                  <a:pt x="3" y="12"/>
                </a:lnTo>
                <a:lnTo>
                  <a:pt x="9" y="6"/>
                </a:lnTo>
                <a:lnTo>
                  <a:pt x="15" y="0"/>
                </a:lnTo>
                <a:lnTo>
                  <a:pt x="27" y="0"/>
                </a:lnTo>
                <a:lnTo>
                  <a:pt x="40" y="0"/>
                </a:lnTo>
                <a:lnTo>
                  <a:pt x="49" y="6"/>
                </a:lnTo>
                <a:lnTo>
                  <a:pt x="52" y="12"/>
                </a:lnTo>
                <a:lnTo>
                  <a:pt x="55" y="22"/>
                </a:lnTo>
                <a:lnTo>
                  <a:pt x="55" y="28"/>
                </a:lnTo>
                <a:lnTo>
                  <a:pt x="52" y="34"/>
                </a:lnTo>
                <a:lnTo>
                  <a:pt x="49" y="37"/>
                </a:lnTo>
                <a:lnTo>
                  <a:pt x="43" y="46"/>
                </a:lnTo>
                <a:lnTo>
                  <a:pt x="37" y="49"/>
                </a:lnTo>
                <a:lnTo>
                  <a:pt x="37" y="52"/>
                </a:lnTo>
                <a:lnTo>
                  <a:pt x="34" y="52"/>
                </a:lnTo>
                <a:lnTo>
                  <a:pt x="34" y="56"/>
                </a:lnTo>
                <a:lnTo>
                  <a:pt x="34" y="59"/>
                </a:lnTo>
                <a:lnTo>
                  <a:pt x="30" y="65"/>
                </a:lnTo>
                <a:lnTo>
                  <a:pt x="21" y="65"/>
                </a:lnTo>
                <a:close/>
                <a:moveTo>
                  <a:pt x="21" y="86"/>
                </a:moveTo>
                <a:lnTo>
                  <a:pt x="21" y="74"/>
                </a:lnTo>
                <a:lnTo>
                  <a:pt x="34" y="74"/>
                </a:lnTo>
                <a:lnTo>
                  <a:pt x="34" y="86"/>
                </a:lnTo>
                <a:lnTo>
                  <a:pt x="21" y="8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0" name="Freeform 190"/>
          <p:cNvSpPr>
            <a:spLocks noEditPoints="1"/>
          </p:cNvSpPr>
          <p:nvPr/>
        </p:nvSpPr>
        <p:spPr bwMode="auto">
          <a:xfrm>
            <a:off x="7440613" y="4706938"/>
            <a:ext cx="88900" cy="136525"/>
          </a:xfrm>
          <a:custGeom>
            <a:avLst/>
            <a:gdLst>
              <a:gd name="T0" fmla="*/ 22 w 56"/>
              <a:gd name="T1" fmla="*/ 65 h 86"/>
              <a:gd name="T2" fmla="*/ 22 w 56"/>
              <a:gd name="T3" fmla="*/ 65 h 86"/>
              <a:gd name="T4" fmla="*/ 22 w 56"/>
              <a:gd name="T5" fmla="*/ 62 h 86"/>
              <a:gd name="T6" fmla="*/ 22 w 56"/>
              <a:gd name="T7" fmla="*/ 56 h 86"/>
              <a:gd name="T8" fmla="*/ 25 w 56"/>
              <a:gd name="T9" fmla="*/ 52 h 86"/>
              <a:gd name="T10" fmla="*/ 25 w 56"/>
              <a:gd name="T11" fmla="*/ 49 h 86"/>
              <a:gd name="T12" fmla="*/ 28 w 56"/>
              <a:gd name="T13" fmla="*/ 46 h 86"/>
              <a:gd name="T14" fmla="*/ 31 w 56"/>
              <a:gd name="T15" fmla="*/ 43 h 86"/>
              <a:gd name="T16" fmla="*/ 37 w 56"/>
              <a:gd name="T17" fmla="*/ 37 h 86"/>
              <a:gd name="T18" fmla="*/ 40 w 56"/>
              <a:gd name="T19" fmla="*/ 34 h 86"/>
              <a:gd name="T20" fmla="*/ 44 w 56"/>
              <a:gd name="T21" fmla="*/ 31 h 86"/>
              <a:gd name="T22" fmla="*/ 44 w 56"/>
              <a:gd name="T23" fmla="*/ 28 h 86"/>
              <a:gd name="T24" fmla="*/ 44 w 56"/>
              <a:gd name="T25" fmla="*/ 25 h 86"/>
              <a:gd name="T26" fmla="*/ 44 w 56"/>
              <a:gd name="T27" fmla="*/ 19 h 86"/>
              <a:gd name="T28" fmla="*/ 40 w 56"/>
              <a:gd name="T29" fmla="*/ 12 h 86"/>
              <a:gd name="T30" fmla="*/ 34 w 56"/>
              <a:gd name="T31" fmla="*/ 9 h 86"/>
              <a:gd name="T32" fmla="*/ 28 w 56"/>
              <a:gd name="T33" fmla="*/ 9 h 86"/>
              <a:gd name="T34" fmla="*/ 22 w 56"/>
              <a:gd name="T35" fmla="*/ 9 h 86"/>
              <a:gd name="T36" fmla="*/ 16 w 56"/>
              <a:gd name="T37" fmla="*/ 12 h 86"/>
              <a:gd name="T38" fmla="*/ 13 w 56"/>
              <a:gd name="T39" fmla="*/ 19 h 86"/>
              <a:gd name="T40" fmla="*/ 10 w 56"/>
              <a:gd name="T41" fmla="*/ 25 h 86"/>
              <a:gd name="T42" fmla="*/ 0 w 56"/>
              <a:gd name="T43" fmla="*/ 25 h 86"/>
              <a:gd name="T44" fmla="*/ 3 w 56"/>
              <a:gd name="T45" fmla="*/ 12 h 86"/>
              <a:gd name="T46" fmla="*/ 10 w 56"/>
              <a:gd name="T47" fmla="*/ 6 h 86"/>
              <a:gd name="T48" fmla="*/ 16 w 56"/>
              <a:gd name="T49" fmla="*/ 0 h 86"/>
              <a:gd name="T50" fmla="*/ 28 w 56"/>
              <a:gd name="T51" fmla="*/ 0 h 86"/>
              <a:gd name="T52" fmla="*/ 40 w 56"/>
              <a:gd name="T53" fmla="*/ 0 h 86"/>
              <a:gd name="T54" fmla="*/ 47 w 56"/>
              <a:gd name="T55" fmla="*/ 6 h 86"/>
              <a:gd name="T56" fmla="*/ 53 w 56"/>
              <a:gd name="T57" fmla="*/ 12 h 86"/>
              <a:gd name="T58" fmla="*/ 56 w 56"/>
              <a:gd name="T59" fmla="*/ 22 h 86"/>
              <a:gd name="T60" fmla="*/ 56 w 56"/>
              <a:gd name="T61" fmla="*/ 28 h 86"/>
              <a:gd name="T62" fmla="*/ 53 w 56"/>
              <a:gd name="T63" fmla="*/ 34 h 86"/>
              <a:gd name="T64" fmla="*/ 50 w 56"/>
              <a:gd name="T65" fmla="*/ 37 h 86"/>
              <a:gd name="T66" fmla="*/ 44 w 56"/>
              <a:gd name="T67" fmla="*/ 46 h 86"/>
              <a:gd name="T68" fmla="*/ 37 w 56"/>
              <a:gd name="T69" fmla="*/ 49 h 86"/>
              <a:gd name="T70" fmla="*/ 34 w 56"/>
              <a:gd name="T71" fmla="*/ 52 h 86"/>
              <a:gd name="T72" fmla="*/ 34 w 56"/>
              <a:gd name="T73" fmla="*/ 52 h 86"/>
              <a:gd name="T74" fmla="*/ 34 w 56"/>
              <a:gd name="T75" fmla="*/ 56 h 86"/>
              <a:gd name="T76" fmla="*/ 34 w 56"/>
              <a:gd name="T77" fmla="*/ 59 h 86"/>
              <a:gd name="T78" fmla="*/ 31 w 56"/>
              <a:gd name="T79" fmla="*/ 65 h 86"/>
              <a:gd name="T80" fmla="*/ 22 w 56"/>
              <a:gd name="T81" fmla="*/ 65 h 86"/>
              <a:gd name="T82" fmla="*/ 22 w 56"/>
              <a:gd name="T83" fmla="*/ 86 h 86"/>
              <a:gd name="T84" fmla="*/ 22 w 56"/>
              <a:gd name="T85" fmla="*/ 74 h 86"/>
              <a:gd name="T86" fmla="*/ 34 w 56"/>
              <a:gd name="T87" fmla="*/ 74 h 86"/>
              <a:gd name="T88" fmla="*/ 34 w 56"/>
              <a:gd name="T89" fmla="*/ 86 h 86"/>
              <a:gd name="T90" fmla="*/ 22 w 56"/>
              <a:gd name="T9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86">
                <a:moveTo>
                  <a:pt x="22" y="65"/>
                </a:moveTo>
                <a:lnTo>
                  <a:pt x="22" y="65"/>
                </a:lnTo>
                <a:lnTo>
                  <a:pt x="22" y="62"/>
                </a:lnTo>
                <a:lnTo>
                  <a:pt x="22" y="56"/>
                </a:lnTo>
                <a:lnTo>
                  <a:pt x="25" y="52"/>
                </a:lnTo>
                <a:lnTo>
                  <a:pt x="25" y="49"/>
                </a:lnTo>
                <a:lnTo>
                  <a:pt x="28" y="46"/>
                </a:lnTo>
                <a:lnTo>
                  <a:pt x="31" y="43"/>
                </a:lnTo>
                <a:lnTo>
                  <a:pt x="37" y="37"/>
                </a:lnTo>
                <a:lnTo>
                  <a:pt x="40" y="34"/>
                </a:lnTo>
                <a:lnTo>
                  <a:pt x="44" y="31"/>
                </a:lnTo>
                <a:lnTo>
                  <a:pt x="44" y="28"/>
                </a:lnTo>
                <a:lnTo>
                  <a:pt x="44" y="25"/>
                </a:lnTo>
                <a:lnTo>
                  <a:pt x="44" y="19"/>
                </a:lnTo>
                <a:lnTo>
                  <a:pt x="40" y="12"/>
                </a:lnTo>
                <a:lnTo>
                  <a:pt x="34" y="9"/>
                </a:lnTo>
                <a:lnTo>
                  <a:pt x="28" y="9"/>
                </a:lnTo>
                <a:lnTo>
                  <a:pt x="22" y="9"/>
                </a:lnTo>
                <a:lnTo>
                  <a:pt x="16" y="12"/>
                </a:lnTo>
                <a:lnTo>
                  <a:pt x="13" y="19"/>
                </a:lnTo>
                <a:lnTo>
                  <a:pt x="10" y="25"/>
                </a:lnTo>
                <a:lnTo>
                  <a:pt x="0" y="25"/>
                </a:lnTo>
                <a:lnTo>
                  <a:pt x="3" y="12"/>
                </a:lnTo>
                <a:lnTo>
                  <a:pt x="10" y="6"/>
                </a:lnTo>
                <a:lnTo>
                  <a:pt x="16" y="0"/>
                </a:lnTo>
                <a:lnTo>
                  <a:pt x="28" y="0"/>
                </a:lnTo>
                <a:lnTo>
                  <a:pt x="40" y="0"/>
                </a:lnTo>
                <a:lnTo>
                  <a:pt x="47" y="6"/>
                </a:lnTo>
                <a:lnTo>
                  <a:pt x="53" y="12"/>
                </a:lnTo>
                <a:lnTo>
                  <a:pt x="56" y="22"/>
                </a:lnTo>
                <a:lnTo>
                  <a:pt x="56" y="28"/>
                </a:lnTo>
                <a:lnTo>
                  <a:pt x="53" y="34"/>
                </a:lnTo>
                <a:lnTo>
                  <a:pt x="50" y="37"/>
                </a:lnTo>
                <a:lnTo>
                  <a:pt x="44" y="46"/>
                </a:lnTo>
                <a:lnTo>
                  <a:pt x="37" y="49"/>
                </a:lnTo>
                <a:lnTo>
                  <a:pt x="34" y="52"/>
                </a:lnTo>
                <a:lnTo>
                  <a:pt x="34" y="52"/>
                </a:lnTo>
                <a:lnTo>
                  <a:pt x="34" y="56"/>
                </a:lnTo>
                <a:lnTo>
                  <a:pt x="34" y="59"/>
                </a:lnTo>
                <a:lnTo>
                  <a:pt x="31" y="65"/>
                </a:lnTo>
                <a:lnTo>
                  <a:pt x="22" y="65"/>
                </a:lnTo>
                <a:close/>
                <a:moveTo>
                  <a:pt x="22" y="86"/>
                </a:moveTo>
                <a:lnTo>
                  <a:pt x="22" y="74"/>
                </a:lnTo>
                <a:lnTo>
                  <a:pt x="34" y="74"/>
                </a:lnTo>
                <a:lnTo>
                  <a:pt x="34" y="86"/>
                </a:lnTo>
                <a:lnTo>
                  <a:pt x="22" y="8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1" name="Freeform 191"/>
          <p:cNvSpPr>
            <a:spLocks/>
          </p:cNvSpPr>
          <p:nvPr/>
        </p:nvSpPr>
        <p:spPr bwMode="auto">
          <a:xfrm>
            <a:off x="3841750" y="4751388"/>
            <a:ext cx="73025" cy="87312"/>
          </a:xfrm>
          <a:custGeom>
            <a:avLst/>
            <a:gdLst>
              <a:gd name="T0" fmla="*/ 9 w 46"/>
              <a:gd name="T1" fmla="*/ 21 h 55"/>
              <a:gd name="T2" fmla="*/ 6 w 46"/>
              <a:gd name="T3" fmla="*/ 15 h 55"/>
              <a:gd name="T4" fmla="*/ 6 w 46"/>
              <a:gd name="T5" fmla="*/ 9 h 55"/>
              <a:gd name="T6" fmla="*/ 15 w 46"/>
              <a:gd name="T7" fmla="*/ 0 h 55"/>
              <a:gd name="T8" fmla="*/ 30 w 46"/>
              <a:gd name="T9" fmla="*/ 0 h 55"/>
              <a:gd name="T10" fmla="*/ 40 w 46"/>
              <a:gd name="T11" fmla="*/ 3 h 55"/>
              <a:gd name="T12" fmla="*/ 43 w 46"/>
              <a:gd name="T13" fmla="*/ 6 h 55"/>
              <a:gd name="T14" fmla="*/ 43 w 46"/>
              <a:gd name="T15" fmla="*/ 9 h 55"/>
              <a:gd name="T16" fmla="*/ 40 w 46"/>
              <a:gd name="T17" fmla="*/ 12 h 55"/>
              <a:gd name="T18" fmla="*/ 36 w 46"/>
              <a:gd name="T19" fmla="*/ 12 h 55"/>
              <a:gd name="T20" fmla="*/ 30 w 46"/>
              <a:gd name="T21" fmla="*/ 6 h 55"/>
              <a:gd name="T22" fmla="*/ 27 w 46"/>
              <a:gd name="T23" fmla="*/ 3 h 55"/>
              <a:gd name="T24" fmla="*/ 18 w 46"/>
              <a:gd name="T25" fmla="*/ 3 h 55"/>
              <a:gd name="T26" fmla="*/ 15 w 46"/>
              <a:gd name="T27" fmla="*/ 9 h 55"/>
              <a:gd name="T28" fmla="*/ 12 w 46"/>
              <a:gd name="T29" fmla="*/ 18 h 55"/>
              <a:gd name="T30" fmla="*/ 18 w 46"/>
              <a:gd name="T31" fmla="*/ 24 h 55"/>
              <a:gd name="T32" fmla="*/ 24 w 46"/>
              <a:gd name="T33" fmla="*/ 24 h 55"/>
              <a:gd name="T34" fmla="*/ 27 w 46"/>
              <a:gd name="T35" fmla="*/ 24 h 55"/>
              <a:gd name="T36" fmla="*/ 33 w 46"/>
              <a:gd name="T37" fmla="*/ 24 h 55"/>
              <a:gd name="T38" fmla="*/ 33 w 46"/>
              <a:gd name="T39" fmla="*/ 24 h 55"/>
              <a:gd name="T40" fmla="*/ 33 w 46"/>
              <a:gd name="T41" fmla="*/ 28 h 55"/>
              <a:gd name="T42" fmla="*/ 33 w 46"/>
              <a:gd name="T43" fmla="*/ 28 h 55"/>
              <a:gd name="T44" fmla="*/ 30 w 46"/>
              <a:gd name="T45" fmla="*/ 28 h 55"/>
              <a:gd name="T46" fmla="*/ 24 w 46"/>
              <a:gd name="T47" fmla="*/ 28 h 55"/>
              <a:gd name="T48" fmla="*/ 18 w 46"/>
              <a:gd name="T49" fmla="*/ 28 h 55"/>
              <a:gd name="T50" fmla="*/ 12 w 46"/>
              <a:gd name="T51" fmla="*/ 34 h 55"/>
              <a:gd name="T52" fmla="*/ 12 w 46"/>
              <a:gd name="T53" fmla="*/ 43 h 55"/>
              <a:gd name="T54" fmla="*/ 18 w 46"/>
              <a:gd name="T55" fmla="*/ 52 h 55"/>
              <a:gd name="T56" fmla="*/ 27 w 46"/>
              <a:gd name="T57" fmla="*/ 52 h 55"/>
              <a:gd name="T58" fmla="*/ 33 w 46"/>
              <a:gd name="T59" fmla="*/ 46 h 55"/>
              <a:gd name="T60" fmla="*/ 33 w 46"/>
              <a:gd name="T61" fmla="*/ 40 h 55"/>
              <a:gd name="T62" fmla="*/ 36 w 46"/>
              <a:gd name="T63" fmla="*/ 37 h 55"/>
              <a:gd name="T64" fmla="*/ 43 w 46"/>
              <a:gd name="T65" fmla="*/ 37 h 55"/>
              <a:gd name="T66" fmla="*/ 46 w 46"/>
              <a:gd name="T67" fmla="*/ 40 h 55"/>
              <a:gd name="T68" fmla="*/ 46 w 46"/>
              <a:gd name="T69" fmla="*/ 46 h 55"/>
              <a:gd name="T70" fmla="*/ 33 w 46"/>
              <a:gd name="T71" fmla="*/ 55 h 55"/>
              <a:gd name="T72" fmla="*/ 15 w 46"/>
              <a:gd name="T73" fmla="*/ 55 h 55"/>
              <a:gd name="T74" fmla="*/ 3 w 46"/>
              <a:gd name="T75" fmla="*/ 46 h 55"/>
              <a:gd name="T76" fmla="*/ 3 w 46"/>
              <a:gd name="T77" fmla="*/ 37 h 55"/>
              <a:gd name="T78" fmla="*/ 9 w 46"/>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55">
                <a:moveTo>
                  <a:pt x="15" y="24"/>
                </a:moveTo>
                <a:lnTo>
                  <a:pt x="9" y="21"/>
                </a:lnTo>
                <a:lnTo>
                  <a:pt x="6" y="18"/>
                </a:lnTo>
                <a:lnTo>
                  <a:pt x="6" y="15"/>
                </a:lnTo>
                <a:lnTo>
                  <a:pt x="3" y="12"/>
                </a:lnTo>
                <a:lnTo>
                  <a:pt x="6" y="9"/>
                </a:lnTo>
                <a:lnTo>
                  <a:pt x="9" y="3"/>
                </a:lnTo>
                <a:lnTo>
                  <a:pt x="15" y="0"/>
                </a:lnTo>
                <a:lnTo>
                  <a:pt x="24" y="0"/>
                </a:lnTo>
                <a:lnTo>
                  <a:pt x="30" y="0"/>
                </a:lnTo>
                <a:lnTo>
                  <a:pt x="36" y="0"/>
                </a:lnTo>
                <a:lnTo>
                  <a:pt x="40" y="3"/>
                </a:lnTo>
                <a:lnTo>
                  <a:pt x="43" y="3"/>
                </a:lnTo>
                <a:lnTo>
                  <a:pt x="43" y="6"/>
                </a:lnTo>
                <a:lnTo>
                  <a:pt x="43" y="9"/>
                </a:lnTo>
                <a:lnTo>
                  <a:pt x="43" y="9"/>
                </a:lnTo>
                <a:lnTo>
                  <a:pt x="43" y="12"/>
                </a:lnTo>
                <a:lnTo>
                  <a:pt x="40" y="12"/>
                </a:lnTo>
                <a:lnTo>
                  <a:pt x="40" y="12"/>
                </a:lnTo>
                <a:lnTo>
                  <a:pt x="36" y="12"/>
                </a:lnTo>
                <a:lnTo>
                  <a:pt x="33" y="9"/>
                </a:lnTo>
                <a:lnTo>
                  <a:pt x="30" y="6"/>
                </a:lnTo>
                <a:lnTo>
                  <a:pt x="30" y="3"/>
                </a:lnTo>
                <a:lnTo>
                  <a:pt x="27" y="3"/>
                </a:lnTo>
                <a:lnTo>
                  <a:pt x="24" y="3"/>
                </a:lnTo>
                <a:lnTo>
                  <a:pt x="18" y="3"/>
                </a:lnTo>
                <a:lnTo>
                  <a:pt x="15" y="6"/>
                </a:lnTo>
                <a:lnTo>
                  <a:pt x="15" y="9"/>
                </a:lnTo>
                <a:lnTo>
                  <a:pt x="12" y="12"/>
                </a:lnTo>
                <a:lnTo>
                  <a:pt x="12" y="18"/>
                </a:lnTo>
                <a:lnTo>
                  <a:pt x="15" y="21"/>
                </a:lnTo>
                <a:lnTo>
                  <a:pt x="18" y="24"/>
                </a:lnTo>
                <a:lnTo>
                  <a:pt x="21" y="24"/>
                </a:lnTo>
                <a:lnTo>
                  <a:pt x="24" y="24"/>
                </a:lnTo>
                <a:lnTo>
                  <a:pt x="27" y="24"/>
                </a:lnTo>
                <a:lnTo>
                  <a:pt x="27" y="24"/>
                </a:lnTo>
                <a:lnTo>
                  <a:pt x="30" y="24"/>
                </a:lnTo>
                <a:lnTo>
                  <a:pt x="33" y="24"/>
                </a:lnTo>
                <a:lnTo>
                  <a:pt x="33" y="24"/>
                </a:lnTo>
                <a:lnTo>
                  <a:pt x="33" y="24"/>
                </a:lnTo>
                <a:lnTo>
                  <a:pt x="33" y="24"/>
                </a:lnTo>
                <a:lnTo>
                  <a:pt x="33" y="28"/>
                </a:lnTo>
                <a:lnTo>
                  <a:pt x="33" y="28"/>
                </a:lnTo>
                <a:lnTo>
                  <a:pt x="33" y="28"/>
                </a:lnTo>
                <a:lnTo>
                  <a:pt x="30" y="28"/>
                </a:lnTo>
                <a:lnTo>
                  <a:pt x="30" y="28"/>
                </a:lnTo>
                <a:lnTo>
                  <a:pt x="27" y="28"/>
                </a:lnTo>
                <a:lnTo>
                  <a:pt x="24" y="28"/>
                </a:lnTo>
                <a:lnTo>
                  <a:pt x="24" y="28"/>
                </a:lnTo>
                <a:lnTo>
                  <a:pt x="18" y="28"/>
                </a:lnTo>
                <a:lnTo>
                  <a:pt x="15" y="31"/>
                </a:lnTo>
                <a:lnTo>
                  <a:pt x="12" y="34"/>
                </a:lnTo>
                <a:lnTo>
                  <a:pt x="12" y="40"/>
                </a:lnTo>
                <a:lnTo>
                  <a:pt x="12" y="43"/>
                </a:lnTo>
                <a:lnTo>
                  <a:pt x="15" y="49"/>
                </a:lnTo>
                <a:lnTo>
                  <a:pt x="18" y="52"/>
                </a:lnTo>
                <a:lnTo>
                  <a:pt x="24" y="52"/>
                </a:lnTo>
                <a:lnTo>
                  <a:pt x="27" y="52"/>
                </a:lnTo>
                <a:lnTo>
                  <a:pt x="30" y="49"/>
                </a:lnTo>
                <a:lnTo>
                  <a:pt x="33" y="46"/>
                </a:lnTo>
                <a:lnTo>
                  <a:pt x="33" y="43"/>
                </a:lnTo>
                <a:lnTo>
                  <a:pt x="33" y="40"/>
                </a:lnTo>
                <a:lnTo>
                  <a:pt x="36" y="40"/>
                </a:lnTo>
                <a:lnTo>
                  <a:pt x="36" y="37"/>
                </a:lnTo>
                <a:lnTo>
                  <a:pt x="40" y="37"/>
                </a:lnTo>
                <a:lnTo>
                  <a:pt x="43" y="37"/>
                </a:lnTo>
                <a:lnTo>
                  <a:pt x="43" y="40"/>
                </a:lnTo>
                <a:lnTo>
                  <a:pt x="46" y="40"/>
                </a:lnTo>
                <a:lnTo>
                  <a:pt x="46" y="43"/>
                </a:lnTo>
                <a:lnTo>
                  <a:pt x="46" y="46"/>
                </a:lnTo>
                <a:lnTo>
                  <a:pt x="40" y="52"/>
                </a:lnTo>
                <a:lnTo>
                  <a:pt x="33" y="55"/>
                </a:lnTo>
                <a:lnTo>
                  <a:pt x="24" y="55"/>
                </a:lnTo>
                <a:lnTo>
                  <a:pt x="15" y="55"/>
                </a:lnTo>
                <a:lnTo>
                  <a:pt x="6" y="52"/>
                </a:lnTo>
                <a:lnTo>
                  <a:pt x="3" y="46"/>
                </a:lnTo>
                <a:lnTo>
                  <a:pt x="0" y="40"/>
                </a:lnTo>
                <a:lnTo>
                  <a:pt x="3" y="37"/>
                </a:lnTo>
                <a:lnTo>
                  <a:pt x="3" y="31"/>
                </a:lnTo>
                <a:lnTo>
                  <a:pt x="9" y="28"/>
                </a:lnTo>
                <a:lnTo>
                  <a:pt x="15" y="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2" name="Freeform 192"/>
          <p:cNvSpPr>
            <a:spLocks noEditPoints="1"/>
          </p:cNvSpPr>
          <p:nvPr/>
        </p:nvSpPr>
        <p:spPr bwMode="auto">
          <a:xfrm>
            <a:off x="4667250" y="4765675"/>
            <a:ext cx="98425" cy="44450"/>
          </a:xfrm>
          <a:custGeom>
            <a:avLst/>
            <a:gdLst>
              <a:gd name="T0" fmla="*/ 0 w 62"/>
              <a:gd name="T1" fmla="*/ 0 h 28"/>
              <a:gd name="T2" fmla="*/ 62 w 62"/>
              <a:gd name="T3" fmla="*/ 0 h 28"/>
              <a:gd name="T4" fmla="*/ 62 w 62"/>
              <a:gd name="T5" fmla="*/ 6 h 28"/>
              <a:gd name="T6" fmla="*/ 0 w 62"/>
              <a:gd name="T7" fmla="*/ 6 h 28"/>
              <a:gd name="T8" fmla="*/ 0 w 62"/>
              <a:gd name="T9" fmla="*/ 0 h 28"/>
              <a:gd name="T10" fmla="*/ 0 w 62"/>
              <a:gd name="T11" fmla="*/ 22 h 28"/>
              <a:gd name="T12" fmla="*/ 62 w 62"/>
              <a:gd name="T13" fmla="*/ 22 h 28"/>
              <a:gd name="T14" fmla="*/ 62 w 62"/>
              <a:gd name="T15" fmla="*/ 28 h 28"/>
              <a:gd name="T16" fmla="*/ 0 w 62"/>
              <a:gd name="T17" fmla="*/ 28 h 28"/>
              <a:gd name="T18" fmla="*/ 0 w 62"/>
              <a:gd name="T1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8">
                <a:moveTo>
                  <a:pt x="0" y="0"/>
                </a:moveTo>
                <a:lnTo>
                  <a:pt x="62" y="0"/>
                </a:lnTo>
                <a:lnTo>
                  <a:pt x="62" y="6"/>
                </a:lnTo>
                <a:lnTo>
                  <a:pt x="0" y="6"/>
                </a:lnTo>
                <a:lnTo>
                  <a:pt x="0" y="0"/>
                </a:lnTo>
                <a:close/>
                <a:moveTo>
                  <a:pt x="0" y="22"/>
                </a:moveTo>
                <a:lnTo>
                  <a:pt x="62" y="22"/>
                </a:lnTo>
                <a:lnTo>
                  <a:pt x="62" y="28"/>
                </a:lnTo>
                <a:lnTo>
                  <a:pt x="0"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3" name="Freeform 193"/>
          <p:cNvSpPr>
            <a:spLocks/>
          </p:cNvSpPr>
          <p:nvPr/>
        </p:nvSpPr>
        <p:spPr bwMode="auto">
          <a:xfrm>
            <a:off x="4779963" y="4751388"/>
            <a:ext cx="68262" cy="87312"/>
          </a:xfrm>
          <a:custGeom>
            <a:avLst/>
            <a:gdLst>
              <a:gd name="T0" fmla="*/ 6 w 43"/>
              <a:gd name="T1" fmla="*/ 21 h 55"/>
              <a:gd name="T2" fmla="*/ 3 w 43"/>
              <a:gd name="T3" fmla="*/ 15 h 55"/>
              <a:gd name="T4" fmla="*/ 3 w 43"/>
              <a:gd name="T5" fmla="*/ 9 h 55"/>
              <a:gd name="T6" fmla="*/ 12 w 43"/>
              <a:gd name="T7" fmla="*/ 0 h 55"/>
              <a:gd name="T8" fmla="*/ 28 w 43"/>
              <a:gd name="T9" fmla="*/ 0 h 55"/>
              <a:gd name="T10" fmla="*/ 37 w 43"/>
              <a:gd name="T11" fmla="*/ 3 h 55"/>
              <a:gd name="T12" fmla="*/ 43 w 43"/>
              <a:gd name="T13" fmla="*/ 6 h 55"/>
              <a:gd name="T14" fmla="*/ 43 w 43"/>
              <a:gd name="T15" fmla="*/ 9 h 55"/>
              <a:gd name="T16" fmla="*/ 40 w 43"/>
              <a:gd name="T17" fmla="*/ 12 h 55"/>
              <a:gd name="T18" fmla="*/ 34 w 43"/>
              <a:gd name="T19" fmla="*/ 12 h 55"/>
              <a:gd name="T20" fmla="*/ 31 w 43"/>
              <a:gd name="T21" fmla="*/ 6 h 55"/>
              <a:gd name="T22" fmla="*/ 25 w 43"/>
              <a:gd name="T23" fmla="*/ 3 h 55"/>
              <a:gd name="T24" fmla="*/ 19 w 43"/>
              <a:gd name="T25" fmla="*/ 3 h 55"/>
              <a:gd name="T26" fmla="*/ 12 w 43"/>
              <a:gd name="T27" fmla="*/ 9 h 55"/>
              <a:gd name="T28" fmla="*/ 12 w 43"/>
              <a:gd name="T29" fmla="*/ 18 h 55"/>
              <a:gd name="T30" fmla="*/ 16 w 43"/>
              <a:gd name="T31" fmla="*/ 24 h 55"/>
              <a:gd name="T32" fmla="*/ 22 w 43"/>
              <a:gd name="T33" fmla="*/ 24 h 55"/>
              <a:gd name="T34" fmla="*/ 28 w 43"/>
              <a:gd name="T35" fmla="*/ 24 h 55"/>
              <a:gd name="T36" fmla="*/ 31 w 43"/>
              <a:gd name="T37" fmla="*/ 24 h 55"/>
              <a:gd name="T38" fmla="*/ 34 w 43"/>
              <a:gd name="T39" fmla="*/ 24 h 55"/>
              <a:gd name="T40" fmla="*/ 34 w 43"/>
              <a:gd name="T41" fmla="*/ 28 h 55"/>
              <a:gd name="T42" fmla="*/ 31 w 43"/>
              <a:gd name="T43" fmla="*/ 28 h 55"/>
              <a:gd name="T44" fmla="*/ 28 w 43"/>
              <a:gd name="T45" fmla="*/ 28 h 55"/>
              <a:gd name="T46" fmla="*/ 25 w 43"/>
              <a:gd name="T47" fmla="*/ 28 h 55"/>
              <a:gd name="T48" fmla="*/ 16 w 43"/>
              <a:gd name="T49" fmla="*/ 28 h 55"/>
              <a:gd name="T50" fmla="*/ 12 w 43"/>
              <a:gd name="T51" fmla="*/ 34 h 55"/>
              <a:gd name="T52" fmla="*/ 12 w 43"/>
              <a:gd name="T53" fmla="*/ 43 h 55"/>
              <a:gd name="T54" fmla="*/ 19 w 43"/>
              <a:gd name="T55" fmla="*/ 52 h 55"/>
              <a:gd name="T56" fmla="*/ 25 w 43"/>
              <a:gd name="T57" fmla="*/ 52 h 55"/>
              <a:gd name="T58" fmla="*/ 31 w 43"/>
              <a:gd name="T59" fmla="*/ 46 h 55"/>
              <a:gd name="T60" fmla="*/ 34 w 43"/>
              <a:gd name="T61" fmla="*/ 40 h 55"/>
              <a:gd name="T62" fmla="*/ 37 w 43"/>
              <a:gd name="T63" fmla="*/ 37 h 55"/>
              <a:gd name="T64" fmla="*/ 40 w 43"/>
              <a:gd name="T65" fmla="*/ 37 h 55"/>
              <a:gd name="T66" fmla="*/ 43 w 43"/>
              <a:gd name="T67" fmla="*/ 40 h 55"/>
              <a:gd name="T68" fmla="*/ 43 w 43"/>
              <a:gd name="T69" fmla="*/ 46 h 55"/>
              <a:gd name="T70" fmla="*/ 31 w 43"/>
              <a:gd name="T71" fmla="*/ 55 h 55"/>
              <a:gd name="T72" fmla="*/ 12 w 43"/>
              <a:gd name="T73" fmla="*/ 55 h 55"/>
              <a:gd name="T74" fmla="*/ 0 w 43"/>
              <a:gd name="T75" fmla="*/ 46 h 55"/>
              <a:gd name="T76" fmla="*/ 0 w 43"/>
              <a:gd name="T77" fmla="*/ 37 h 55"/>
              <a:gd name="T78" fmla="*/ 6 w 43"/>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5">
                <a:moveTo>
                  <a:pt x="12" y="24"/>
                </a:moveTo>
                <a:lnTo>
                  <a:pt x="6" y="21"/>
                </a:lnTo>
                <a:lnTo>
                  <a:pt x="3" y="18"/>
                </a:lnTo>
                <a:lnTo>
                  <a:pt x="3" y="15"/>
                </a:lnTo>
                <a:lnTo>
                  <a:pt x="3" y="12"/>
                </a:lnTo>
                <a:lnTo>
                  <a:pt x="3" y="9"/>
                </a:lnTo>
                <a:lnTo>
                  <a:pt x="6" y="3"/>
                </a:lnTo>
                <a:lnTo>
                  <a:pt x="12" y="0"/>
                </a:lnTo>
                <a:lnTo>
                  <a:pt x="22" y="0"/>
                </a:lnTo>
                <a:lnTo>
                  <a:pt x="28" y="0"/>
                </a:lnTo>
                <a:lnTo>
                  <a:pt x="34" y="0"/>
                </a:lnTo>
                <a:lnTo>
                  <a:pt x="37" y="3"/>
                </a:lnTo>
                <a:lnTo>
                  <a:pt x="40" y="3"/>
                </a:lnTo>
                <a:lnTo>
                  <a:pt x="43" y="6"/>
                </a:lnTo>
                <a:lnTo>
                  <a:pt x="43" y="9"/>
                </a:lnTo>
                <a:lnTo>
                  <a:pt x="43" y="9"/>
                </a:lnTo>
                <a:lnTo>
                  <a:pt x="40" y="12"/>
                </a:lnTo>
                <a:lnTo>
                  <a:pt x="40" y="12"/>
                </a:lnTo>
                <a:lnTo>
                  <a:pt x="37" y="12"/>
                </a:lnTo>
                <a:lnTo>
                  <a:pt x="34" y="12"/>
                </a:lnTo>
                <a:lnTo>
                  <a:pt x="31" y="9"/>
                </a:lnTo>
                <a:lnTo>
                  <a:pt x="31" y="6"/>
                </a:lnTo>
                <a:lnTo>
                  <a:pt x="28" y="3"/>
                </a:lnTo>
                <a:lnTo>
                  <a:pt x="25" y="3"/>
                </a:lnTo>
                <a:lnTo>
                  <a:pt x="22" y="3"/>
                </a:lnTo>
                <a:lnTo>
                  <a:pt x="19" y="3"/>
                </a:lnTo>
                <a:lnTo>
                  <a:pt x="16" y="6"/>
                </a:lnTo>
                <a:lnTo>
                  <a:pt x="12" y="9"/>
                </a:lnTo>
                <a:lnTo>
                  <a:pt x="12" y="12"/>
                </a:lnTo>
                <a:lnTo>
                  <a:pt x="12" y="18"/>
                </a:lnTo>
                <a:lnTo>
                  <a:pt x="12" y="21"/>
                </a:lnTo>
                <a:lnTo>
                  <a:pt x="16" y="24"/>
                </a:lnTo>
                <a:lnTo>
                  <a:pt x="22" y="24"/>
                </a:lnTo>
                <a:lnTo>
                  <a:pt x="22" y="24"/>
                </a:lnTo>
                <a:lnTo>
                  <a:pt x="25" y="24"/>
                </a:lnTo>
                <a:lnTo>
                  <a:pt x="28" y="24"/>
                </a:lnTo>
                <a:lnTo>
                  <a:pt x="28" y="24"/>
                </a:lnTo>
                <a:lnTo>
                  <a:pt x="31" y="24"/>
                </a:lnTo>
                <a:lnTo>
                  <a:pt x="31" y="24"/>
                </a:lnTo>
                <a:lnTo>
                  <a:pt x="34" y="24"/>
                </a:lnTo>
                <a:lnTo>
                  <a:pt x="34" y="24"/>
                </a:lnTo>
                <a:lnTo>
                  <a:pt x="34" y="28"/>
                </a:lnTo>
                <a:lnTo>
                  <a:pt x="31" y="28"/>
                </a:lnTo>
                <a:lnTo>
                  <a:pt x="31" y="28"/>
                </a:lnTo>
                <a:lnTo>
                  <a:pt x="28" y="28"/>
                </a:lnTo>
                <a:lnTo>
                  <a:pt x="28" y="28"/>
                </a:lnTo>
                <a:lnTo>
                  <a:pt x="28" y="28"/>
                </a:lnTo>
                <a:lnTo>
                  <a:pt x="25" y="28"/>
                </a:lnTo>
                <a:lnTo>
                  <a:pt x="22" y="28"/>
                </a:lnTo>
                <a:lnTo>
                  <a:pt x="16" y="28"/>
                </a:lnTo>
                <a:lnTo>
                  <a:pt x="12" y="31"/>
                </a:lnTo>
                <a:lnTo>
                  <a:pt x="12" y="34"/>
                </a:lnTo>
                <a:lnTo>
                  <a:pt x="9" y="40"/>
                </a:lnTo>
                <a:lnTo>
                  <a:pt x="12" y="43"/>
                </a:lnTo>
                <a:lnTo>
                  <a:pt x="12" y="49"/>
                </a:lnTo>
                <a:lnTo>
                  <a:pt x="19" y="52"/>
                </a:lnTo>
                <a:lnTo>
                  <a:pt x="22" y="52"/>
                </a:lnTo>
                <a:lnTo>
                  <a:pt x="25" y="52"/>
                </a:lnTo>
                <a:lnTo>
                  <a:pt x="28" y="49"/>
                </a:lnTo>
                <a:lnTo>
                  <a:pt x="31" y="46"/>
                </a:lnTo>
                <a:lnTo>
                  <a:pt x="31" y="43"/>
                </a:lnTo>
                <a:lnTo>
                  <a:pt x="34" y="40"/>
                </a:lnTo>
                <a:lnTo>
                  <a:pt x="34" y="40"/>
                </a:lnTo>
                <a:lnTo>
                  <a:pt x="37" y="37"/>
                </a:lnTo>
                <a:lnTo>
                  <a:pt x="37" y="37"/>
                </a:lnTo>
                <a:lnTo>
                  <a:pt x="40" y="37"/>
                </a:lnTo>
                <a:lnTo>
                  <a:pt x="43" y="40"/>
                </a:lnTo>
                <a:lnTo>
                  <a:pt x="43" y="40"/>
                </a:lnTo>
                <a:lnTo>
                  <a:pt x="43" y="43"/>
                </a:lnTo>
                <a:lnTo>
                  <a:pt x="43" y="46"/>
                </a:lnTo>
                <a:lnTo>
                  <a:pt x="40" y="52"/>
                </a:lnTo>
                <a:lnTo>
                  <a:pt x="31" y="55"/>
                </a:lnTo>
                <a:lnTo>
                  <a:pt x="22" y="55"/>
                </a:lnTo>
                <a:lnTo>
                  <a:pt x="12" y="55"/>
                </a:lnTo>
                <a:lnTo>
                  <a:pt x="6" y="52"/>
                </a:lnTo>
                <a:lnTo>
                  <a:pt x="0" y="46"/>
                </a:lnTo>
                <a:lnTo>
                  <a:pt x="0" y="40"/>
                </a:lnTo>
                <a:lnTo>
                  <a:pt x="0" y="37"/>
                </a:lnTo>
                <a:lnTo>
                  <a:pt x="3" y="31"/>
                </a:lnTo>
                <a:lnTo>
                  <a:pt x="6" y="28"/>
                </a:lnTo>
                <a:lnTo>
                  <a:pt x="12" y="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4" name="Freeform 194"/>
          <p:cNvSpPr>
            <a:spLocks noEditPoints="1"/>
          </p:cNvSpPr>
          <p:nvPr/>
        </p:nvSpPr>
        <p:spPr bwMode="auto">
          <a:xfrm>
            <a:off x="3929063" y="4805363"/>
            <a:ext cx="4762" cy="68262"/>
          </a:xfrm>
          <a:custGeom>
            <a:avLst/>
            <a:gdLst>
              <a:gd name="T0" fmla="*/ 0 w 3"/>
              <a:gd name="T1" fmla="*/ 6 h 43"/>
              <a:gd name="T2" fmla="*/ 0 w 3"/>
              <a:gd name="T3" fmla="*/ 0 h 43"/>
              <a:gd name="T4" fmla="*/ 3 w 3"/>
              <a:gd name="T5" fmla="*/ 0 h 43"/>
              <a:gd name="T6" fmla="*/ 3 w 3"/>
              <a:gd name="T7" fmla="*/ 6 h 43"/>
              <a:gd name="T8" fmla="*/ 0 w 3"/>
              <a:gd name="T9" fmla="*/ 6 h 43"/>
              <a:gd name="T10" fmla="*/ 0 w 3"/>
              <a:gd name="T11" fmla="*/ 43 h 43"/>
              <a:gd name="T12" fmla="*/ 0 w 3"/>
              <a:gd name="T13" fmla="*/ 12 h 43"/>
              <a:gd name="T14" fmla="*/ 3 w 3"/>
              <a:gd name="T15" fmla="*/ 12 h 43"/>
              <a:gd name="T16" fmla="*/ 3 w 3"/>
              <a:gd name="T17" fmla="*/ 43 h 43"/>
              <a:gd name="T18" fmla="*/ 0 w 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3">
                <a:moveTo>
                  <a:pt x="0" y="6"/>
                </a:moveTo>
                <a:lnTo>
                  <a:pt x="0" y="0"/>
                </a:lnTo>
                <a:lnTo>
                  <a:pt x="3" y="0"/>
                </a:lnTo>
                <a:lnTo>
                  <a:pt x="3" y="6"/>
                </a:lnTo>
                <a:lnTo>
                  <a:pt x="0" y="6"/>
                </a:lnTo>
                <a:close/>
                <a:moveTo>
                  <a:pt x="0" y="43"/>
                </a:moveTo>
                <a:lnTo>
                  <a:pt x="0" y="12"/>
                </a:lnTo>
                <a:lnTo>
                  <a:pt x="3" y="12"/>
                </a:lnTo>
                <a:lnTo>
                  <a:pt x="3"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5" name="Freeform 195"/>
          <p:cNvSpPr>
            <a:spLocks/>
          </p:cNvSpPr>
          <p:nvPr/>
        </p:nvSpPr>
        <p:spPr bwMode="auto">
          <a:xfrm>
            <a:off x="3948113" y="4824413"/>
            <a:ext cx="39687" cy="49212"/>
          </a:xfrm>
          <a:custGeom>
            <a:avLst/>
            <a:gdLst>
              <a:gd name="T0" fmla="*/ 0 w 25"/>
              <a:gd name="T1" fmla="*/ 31 h 31"/>
              <a:gd name="T2" fmla="*/ 0 w 25"/>
              <a:gd name="T3" fmla="*/ 0 h 31"/>
              <a:gd name="T4" fmla="*/ 3 w 25"/>
              <a:gd name="T5" fmla="*/ 0 h 31"/>
              <a:gd name="T6" fmla="*/ 3 w 25"/>
              <a:gd name="T7" fmla="*/ 6 h 31"/>
              <a:gd name="T8" fmla="*/ 10 w 25"/>
              <a:gd name="T9" fmla="*/ 0 h 31"/>
              <a:gd name="T10" fmla="*/ 16 w 25"/>
              <a:gd name="T11" fmla="*/ 0 h 31"/>
              <a:gd name="T12" fmla="*/ 19 w 25"/>
              <a:gd name="T13" fmla="*/ 0 h 31"/>
              <a:gd name="T14" fmla="*/ 19 w 25"/>
              <a:gd name="T15" fmla="*/ 0 h 31"/>
              <a:gd name="T16" fmla="*/ 22 w 25"/>
              <a:gd name="T17" fmla="*/ 3 h 31"/>
              <a:gd name="T18" fmla="*/ 25 w 25"/>
              <a:gd name="T19" fmla="*/ 3 h 31"/>
              <a:gd name="T20" fmla="*/ 25 w 25"/>
              <a:gd name="T21" fmla="*/ 6 h 31"/>
              <a:gd name="T22" fmla="*/ 25 w 25"/>
              <a:gd name="T23" fmla="*/ 6 h 31"/>
              <a:gd name="T24" fmla="*/ 25 w 25"/>
              <a:gd name="T25" fmla="*/ 9 h 31"/>
              <a:gd name="T26" fmla="*/ 25 w 25"/>
              <a:gd name="T27" fmla="*/ 12 h 31"/>
              <a:gd name="T28" fmla="*/ 25 w 25"/>
              <a:gd name="T29" fmla="*/ 31 h 31"/>
              <a:gd name="T30" fmla="*/ 19 w 25"/>
              <a:gd name="T31" fmla="*/ 31 h 31"/>
              <a:gd name="T32" fmla="*/ 19 w 25"/>
              <a:gd name="T33" fmla="*/ 12 h 31"/>
              <a:gd name="T34" fmla="*/ 19 w 25"/>
              <a:gd name="T35" fmla="*/ 9 h 31"/>
              <a:gd name="T36" fmla="*/ 19 w 25"/>
              <a:gd name="T37" fmla="*/ 9 h 31"/>
              <a:gd name="T38" fmla="*/ 19 w 25"/>
              <a:gd name="T39" fmla="*/ 6 h 31"/>
              <a:gd name="T40" fmla="*/ 19 w 25"/>
              <a:gd name="T41" fmla="*/ 6 h 31"/>
              <a:gd name="T42" fmla="*/ 16 w 25"/>
              <a:gd name="T43" fmla="*/ 6 h 31"/>
              <a:gd name="T44" fmla="*/ 13 w 25"/>
              <a:gd name="T45" fmla="*/ 6 h 31"/>
              <a:gd name="T46" fmla="*/ 10 w 25"/>
              <a:gd name="T47" fmla="*/ 6 h 31"/>
              <a:gd name="T48" fmla="*/ 6 w 25"/>
              <a:gd name="T49" fmla="*/ 6 h 31"/>
              <a:gd name="T50" fmla="*/ 6 w 25"/>
              <a:gd name="T51" fmla="*/ 9 h 31"/>
              <a:gd name="T52" fmla="*/ 6 w 25"/>
              <a:gd name="T53" fmla="*/ 15 h 31"/>
              <a:gd name="T54" fmla="*/ 6 w 25"/>
              <a:gd name="T55" fmla="*/ 31 h 31"/>
              <a:gd name="T56" fmla="*/ 0 w 25"/>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1">
                <a:moveTo>
                  <a:pt x="0" y="31"/>
                </a:moveTo>
                <a:lnTo>
                  <a:pt x="0" y="0"/>
                </a:lnTo>
                <a:lnTo>
                  <a:pt x="3" y="0"/>
                </a:lnTo>
                <a:lnTo>
                  <a:pt x="3" y="6"/>
                </a:lnTo>
                <a:lnTo>
                  <a:pt x="10" y="0"/>
                </a:lnTo>
                <a:lnTo>
                  <a:pt x="16" y="0"/>
                </a:lnTo>
                <a:lnTo>
                  <a:pt x="19" y="0"/>
                </a:lnTo>
                <a:lnTo>
                  <a:pt x="19" y="0"/>
                </a:lnTo>
                <a:lnTo>
                  <a:pt x="22" y="3"/>
                </a:lnTo>
                <a:lnTo>
                  <a:pt x="25" y="3"/>
                </a:lnTo>
                <a:lnTo>
                  <a:pt x="25" y="6"/>
                </a:lnTo>
                <a:lnTo>
                  <a:pt x="25" y="6"/>
                </a:lnTo>
                <a:lnTo>
                  <a:pt x="25" y="9"/>
                </a:lnTo>
                <a:lnTo>
                  <a:pt x="25" y="12"/>
                </a:lnTo>
                <a:lnTo>
                  <a:pt x="25" y="31"/>
                </a:lnTo>
                <a:lnTo>
                  <a:pt x="19" y="31"/>
                </a:lnTo>
                <a:lnTo>
                  <a:pt x="19" y="12"/>
                </a:lnTo>
                <a:lnTo>
                  <a:pt x="19" y="9"/>
                </a:lnTo>
                <a:lnTo>
                  <a:pt x="19" y="9"/>
                </a:lnTo>
                <a:lnTo>
                  <a:pt x="19" y="6"/>
                </a:lnTo>
                <a:lnTo>
                  <a:pt x="19" y="6"/>
                </a:lnTo>
                <a:lnTo>
                  <a:pt x="16" y="6"/>
                </a:lnTo>
                <a:lnTo>
                  <a:pt x="13" y="6"/>
                </a:lnTo>
                <a:lnTo>
                  <a:pt x="10" y="6"/>
                </a:lnTo>
                <a:lnTo>
                  <a:pt x="6" y="6"/>
                </a:lnTo>
                <a:lnTo>
                  <a:pt x="6" y="9"/>
                </a:lnTo>
                <a:lnTo>
                  <a:pt x="6" y="15"/>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6" name="Freeform 196"/>
          <p:cNvSpPr>
            <a:spLocks/>
          </p:cNvSpPr>
          <p:nvPr/>
        </p:nvSpPr>
        <p:spPr bwMode="auto">
          <a:xfrm>
            <a:off x="3997325" y="4824413"/>
            <a:ext cx="44450" cy="53975"/>
          </a:xfrm>
          <a:custGeom>
            <a:avLst/>
            <a:gdLst>
              <a:gd name="T0" fmla="*/ 6 w 28"/>
              <a:gd name="T1" fmla="*/ 22 h 34"/>
              <a:gd name="T2" fmla="*/ 9 w 28"/>
              <a:gd name="T3" fmla="*/ 28 h 34"/>
              <a:gd name="T4" fmla="*/ 16 w 28"/>
              <a:gd name="T5" fmla="*/ 28 h 34"/>
              <a:gd name="T6" fmla="*/ 19 w 28"/>
              <a:gd name="T7" fmla="*/ 28 h 34"/>
              <a:gd name="T8" fmla="*/ 22 w 28"/>
              <a:gd name="T9" fmla="*/ 25 h 34"/>
              <a:gd name="T10" fmla="*/ 19 w 28"/>
              <a:gd name="T11" fmla="*/ 22 h 34"/>
              <a:gd name="T12" fmla="*/ 16 w 28"/>
              <a:gd name="T13" fmla="*/ 19 h 34"/>
              <a:gd name="T14" fmla="*/ 6 w 28"/>
              <a:gd name="T15" fmla="*/ 15 h 34"/>
              <a:gd name="T16" fmla="*/ 3 w 28"/>
              <a:gd name="T17" fmla="*/ 12 h 34"/>
              <a:gd name="T18" fmla="*/ 0 w 28"/>
              <a:gd name="T19" fmla="*/ 9 h 34"/>
              <a:gd name="T20" fmla="*/ 3 w 28"/>
              <a:gd name="T21" fmla="*/ 6 h 34"/>
              <a:gd name="T22" fmla="*/ 6 w 28"/>
              <a:gd name="T23" fmla="*/ 3 h 34"/>
              <a:gd name="T24" fmla="*/ 9 w 28"/>
              <a:gd name="T25" fmla="*/ 0 h 34"/>
              <a:gd name="T26" fmla="*/ 12 w 28"/>
              <a:gd name="T27" fmla="*/ 0 h 34"/>
              <a:gd name="T28" fmla="*/ 19 w 28"/>
              <a:gd name="T29" fmla="*/ 0 h 34"/>
              <a:gd name="T30" fmla="*/ 25 w 28"/>
              <a:gd name="T31" fmla="*/ 3 h 34"/>
              <a:gd name="T32" fmla="*/ 25 w 28"/>
              <a:gd name="T33" fmla="*/ 9 h 34"/>
              <a:gd name="T34" fmla="*/ 19 w 28"/>
              <a:gd name="T35" fmla="*/ 6 h 34"/>
              <a:gd name="T36" fmla="*/ 16 w 28"/>
              <a:gd name="T37" fmla="*/ 6 h 34"/>
              <a:gd name="T38" fmla="*/ 9 w 28"/>
              <a:gd name="T39" fmla="*/ 6 h 34"/>
              <a:gd name="T40" fmla="*/ 6 w 28"/>
              <a:gd name="T41" fmla="*/ 6 h 34"/>
              <a:gd name="T42" fmla="*/ 6 w 28"/>
              <a:gd name="T43" fmla="*/ 9 h 34"/>
              <a:gd name="T44" fmla="*/ 9 w 28"/>
              <a:gd name="T45" fmla="*/ 12 h 34"/>
              <a:gd name="T46" fmla="*/ 12 w 28"/>
              <a:gd name="T47" fmla="*/ 12 h 34"/>
              <a:gd name="T48" fmla="*/ 19 w 28"/>
              <a:gd name="T49" fmla="*/ 15 h 34"/>
              <a:gd name="T50" fmla="*/ 25 w 28"/>
              <a:gd name="T51" fmla="*/ 15 h 34"/>
              <a:gd name="T52" fmla="*/ 28 w 28"/>
              <a:gd name="T53" fmla="*/ 22 h 34"/>
              <a:gd name="T54" fmla="*/ 28 w 28"/>
              <a:gd name="T55" fmla="*/ 25 h 34"/>
              <a:gd name="T56" fmla="*/ 25 w 28"/>
              <a:gd name="T57" fmla="*/ 31 h 34"/>
              <a:gd name="T58" fmla="*/ 19 w 28"/>
              <a:gd name="T59" fmla="*/ 31 h 34"/>
              <a:gd name="T60" fmla="*/ 9 w 28"/>
              <a:gd name="T61" fmla="*/ 31 h 34"/>
              <a:gd name="T62" fmla="*/ 3 w 28"/>
              <a:gd name="T6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4">
                <a:moveTo>
                  <a:pt x="0" y="22"/>
                </a:moveTo>
                <a:lnTo>
                  <a:pt x="6" y="22"/>
                </a:lnTo>
                <a:lnTo>
                  <a:pt x="6" y="25"/>
                </a:lnTo>
                <a:lnTo>
                  <a:pt x="9" y="28"/>
                </a:lnTo>
                <a:lnTo>
                  <a:pt x="9" y="28"/>
                </a:lnTo>
                <a:lnTo>
                  <a:pt x="16" y="28"/>
                </a:lnTo>
                <a:lnTo>
                  <a:pt x="19" y="28"/>
                </a:lnTo>
                <a:lnTo>
                  <a:pt x="19" y="28"/>
                </a:lnTo>
                <a:lnTo>
                  <a:pt x="22" y="25"/>
                </a:lnTo>
                <a:lnTo>
                  <a:pt x="22" y="25"/>
                </a:lnTo>
                <a:lnTo>
                  <a:pt x="22" y="22"/>
                </a:lnTo>
                <a:lnTo>
                  <a:pt x="19" y="22"/>
                </a:lnTo>
                <a:lnTo>
                  <a:pt x="19" y="19"/>
                </a:lnTo>
                <a:lnTo>
                  <a:pt x="16" y="19"/>
                </a:lnTo>
                <a:lnTo>
                  <a:pt x="9" y="19"/>
                </a:lnTo>
                <a:lnTo>
                  <a:pt x="6" y="15"/>
                </a:lnTo>
                <a:lnTo>
                  <a:pt x="3" y="15"/>
                </a:lnTo>
                <a:lnTo>
                  <a:pt x="3" y="12"/>
                </a:lnTo>
                <a:lnTo>
                  <a:pt x="3" y="12"/>
                </a:lnTo>
                <a:lnTo>
                  <a:pt x="0" y="9"/>
                </a:lnTo>
                <a:lnTo>
                  <a:pt x="3" y="6"/>
                </a:lnTo>
                <a:lnTo>
                  <a:pt x="3" y="6"/>
                </a:lnTo>
                <a:lnTo>
                  <a:pt x="3" y="3"/>
                </a:lnTo>
                <a:lnTo>
                  <a:pt x="6" y="3"/>
                </a:lnTo>
                <a:lnTo>
                  <a:pt x="6" y="0"/>
                </a:lnTo>
                <a:lnTo>
                  <a:pt x="9" y="0"/>
                </a:lnTo>
                <a:lnTo>
                  <a:pt x="9" y="0"/>
                </a:lnTo>
                <a:lnTo>
                  <a:pt x="12" y="0"/>
                </a:lnTo>
                <a:lnTo>
                  <a:pt x="16" y="0"/>
                </a:lnTo>
                <a:lnTo>
                  <a:pt x="19" y="0"/>
                </a:lnTo>
                <a:lnTo>
                  <a:pt x="22" y="3"/>
                </a:lnTo>
                <a:lnTo>
                  <a:pt x="25" y="3"/>
                </a:lnTo>
                <a:lnTo>
                  <a:pt x="25" y="6"/>
                </a:lnTo>
                <a:lnTo>
                  <a:pt x="25" y="9"/>
                </a:lnTo>
                <a:lnTo>
                  <a:pt x="22" y="9"/>
                </a:lnTo>
                <a:lnTo>
                  <a:pt x="19" y="6"/>
                </a:lnTo>
                <a:lnTo>
                  <a:pt x="19" y="6"/>
                </a:lnTo>
                <a:lnTo>
                  <a:pt x="16" y="6"/>
                </a:lnTo>
                <a:lnTo>
                  <a:pt x="12" y="3"/>
                </a:lnTo>
                <a:lnTo>
                  <a:pt x="9" y="6"/>
                </a:lnTo>
                <a:lnTo>
                  <a:pt x="9" y="6"/>
                </a:lnTo>
                <a:lnTo>
                  <a:pt x="6" y="6"/>
                </a:lnTo>
                <a:lnTo>
                  <a:pt x="6" y="9"/>
                </a:lnTo>
                <a:lnTo>
                  <a:pt x="6" y="9"/>
                </a:lnTo>
                <a:lnTo>
                  <a:pt x="6" y="9"/>
                </a:lnTo>
                <a:lnTo>
                  <a:pt x="9" y="12"/>
                </a:lnTo>
                <a:lnTo>
                  <a:pt x="9" y="12"/>
                </a:lnTo>
                <a:lnTo>
                  <a:pt x="12" y="12"/>
                </a:lnTo>
                <a:lnTo>
                  <a:pt x="16" y="12"/>
                </a:lnTo>
                <a:lnTo>
                  <a:pt x="19" y="15"/>
                </a:lnTo>
                <a:lnTo>
                  <a:pt x="22" y="15"/>
                </a:lnTo>
                <a:lnTo>
                  <a:pt x="25" y="15"/>
                </a:lnTo>
                <a:lnTo>
                  <a:pt x="25" y="19"/>
                </a:lnTo>
                <a:lnTo>
                  <a:pt x="28" y="22"/>
                </a:lnTo>
                <a:lnTo>
                  <a:pt x="28" y="22"/>
                </a:lnTo>
                <a:lnTo>
                  <a:pt x="28" y="25"/>
                </a:lnTo>
                <a:lnTo>
                  <a:pt x="25" y="28"/>
                </a:lnTo>
                <a:lnTo>
                  <a:pt x="25" y="31"/>
                </a:lnTo>
                <a:lnTo>
                  <a:pt x="22" y="31"/>
                </a:lnTo>
                <a:lnTo>
                  <a:pt x="19" y="31"/>
                </a:lnTo>
                <a:lnTo>
                  <a:pt x="16" y="34"/>
                </a:lnTo>
                <a:lnTo>
                  <a:pt x="9" y="31"/>
                </a:lnTo>
                <a:lnTo>
                  <a:pt x="3" y="31"/>
                </a:lnTo>
                <a:lnTo>
                  <a:pt x="3"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7" name="Freeform 197"/>
          <p:cNvSpPr>
            <a:spLocks/>
          </p:cNvSpPr>
          <p:nvPr/>
        </p:nvSpPr>
        <p:spPr bwMode="auto">
          <a:xfrm>
            <a:off x="4046538" y="4810125"/>
            <a:ext cx="23812" cy="63500"/>
          </a:xfrm>
          <a:custGeom>
            <a:avLst/>
            <a:gdLst>
              <a:gd name="T0" fmla="*/ 12 w 15"/>
              <a:gd name="T1" fmla="*/ 37 h 40"/>
              <a:gd name="T2" fmla="*/ 15 w 15"/>
              <a:gd name="T3" fmla="*/ 40 h 40"/>
              <a:gd name="T4" fmla="*/ 12 w 15"/>
              <a:gd name="T5" fmla="*/ 40 h 40"/>
              <a:gd name="T6" fmla="*/ 9 w 15"/>
              <a:gd name="T7" fmla="*/ 40 h 40"/>
              <a:gd name="T8" fmla="*/ 9 w 15"/>
              <a:gd name="T9" fmla="*/ 40 h 40"/>
              <a:gd name="T10" fmla="*/ 6 w 15"/>
              <a:gd name="T11" fmla="*/ 40 h 40"/>
              <a:gd name="T12" fmla="*/ 6 w 15"/>
              <a:gd name="T13" fmla="*/ 40 h 40"/>
              <a:gd name="T14" fmla="*/ 3 w 15"/>
              <a:gd name="T15" fmla="*/ 37 h 40"/>
              <a:gd name="T16" fmla="*/ 3 w 15"/>
              <a:gd name="T17" fmla="*/ 37 h 40"/>
              <a:gd name="T18" fmla="*/ 3 w 15"/>
              <a:gd name="T19" fmla="*/ 31 h 40"/>
              <a:gd name="T20" fmla="*/ 3 w 15"/>
              <a:gd name="T21" fmla="*/ 15 h 40"/>
              <a:gd name="T22" fmla="*/ 0 w 15"/>
              <a:gd name="T23" fmla="*/ 15 h 40"/>
              <a:gd name="T24" fmla="*/ 0 w 15"/>
              <a:gd name="T25" fmla="*/ 9 h 40"/>
              <a:gd name="T26" fmla="*/ 3 w 15"/>
              <a:gd name="T27" fmla="*/ 9 h 40"/>
              <a:gd name="T28" fmla="*/ 3 w 15"/>
              <a:gd name="T29" fmla="*/ 3 h 40"/>
              <a:gd name="T30" fmla="*/ 9 w 15"/>
              <a:gd name="T31" fmla="*/ 0 h 40"/>
              <a:gd name="T32" fmla="*/ 9 w 15"/>
              <a:gd name="T33" fmla="*/ 9 h 40"/>
              <a:gd name="T34" fmla="*/ 12 w 15"/>
              <a:gd name="T35" fmla="*/ 9 h 40"/>
              <a:gd name="T36" fmla="*/ 12 w 15"/>
              <a:gd name="T37" fmla="*/ 15 h 40"/>
              <a:gd name="T38" fmla="*/ 9 w 15"/>
              <a:gd name="T39" fmla="*/ 15 h 40"/>
              <a:gd name="T40" fmla="*/ 9 w 15"/>
              <a:gd name="T41" fmla="*/ 31 h 40"/>
              <a:gd name="T42" fmla="*/ 9 w 15"/>
              <a:gd name="T43" fmla="*/ 34 h 40"/>
              <a:gd name="T44" fmla="*/ 9 w 15"/>
              <a:gd name="T45" fmla="*/ 34 h 40"/>
              <a:gd name="T46" fmla="*/ 9 w 15"/>
              <a:gd name="T47" fmla="*/ 37 h 40"/>
              <a:gd name="T48" fmla="*/ 9 w 15"/>
              <a:gd name="T49" fmla="*/ 37 h 40"/>
              <a:gd name="T50" fmla="*/ 9 w 15"/>
              <a:gd name="T51" fmla="*/ 37 h 40"/>
              <a:gd name="T52" fmla="*/ 12 w 15"/>
              <a:gd name="T53" fmla="*/ 37 h 40"/>
              <a:gd name="T54" fmla="*/ 12 w 15"/>
              <a:gd name="T55" fmla="*/ 37 h 40"/>
              <a:gd name="T56" fmla="*/ 12 w 15"/>
              <a:gd name="T57"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40">
                <a:moveTo>
                  <a:pt x="12" y="37"/>
                </a:moveTo>
                <a:lnTo>
                  <a:pt x="15" y="40"/>
                </a:lnTo>
                <a:lnTo>
                  <a:pt x="12" y="40"/>
                </a:lnTo>
                <a:lnTo>
                  <a:pt x="9" y="40"/>
                </a:lnTo>
                <a:lnTo>
                  <a:pt x="9" y="40"/>
                </a:lnTo>
                <a:lnTo>
                  <a:pt x="6" y="40"/>
                </a:lnTo>
                <a:lnTo>
                  <a:pt x="6" y="40"/>
                </a:lnTo>
                <a:lnTo>
                  <a:pt x="3" y="37"/>
                </a:lnTo>
                <a:lnTo>
                  <a:pt x="3" y="37"/>
                </a:lnTo>
                <a:lnTo>
                  <a:pt x="3" y="31"/>
                </a:lnTo>
                <a:lnTo>
                  <a:pt x="3" y="15"/>
                </a:lnTo>
                <a:lnTo>
                  <a:pt x="0" y="15"/>
                </a:lnTo>
                <a:lnTo>
                  <a:pt x="0" y="9"/>
                </a:lnTo>
                <a:lnTo>
                  <a:pt x="3" y="9"/>
                </a:lnTo>
                <a:lnTo>
                  <a:pt x="3" y="3"/>
                </a:lnTo>
                <a:lnTo>
                  <a:pt x="9" y="0"/>
                </a:lnTo>
                <a:lnTo>
                  <a:pt x="9" y="9"/>
                </a:lnTo>
                <a:lnTo>
                  <a:pt x="12" y="9"/>
                </a:lnTo>
                <a:lnTo>
                  <a:pt x="12" y="15"/>
                </a:lnTo>
                <a:lnTo>
                  <a:pt x="9" y="15"/>
                </a:lnTo>
                <a:lnTo>
                  <a:pt x="9" y="31"/>
                </a:lnTo>
                <a:lnTo>
                  <a:pt x="9" y="34"/>
                </a:lnTo>
                <a:lnTo>
                  <a:pt x="9" y="34"/>
                </a:lnTo>
                <a:lnTo>
                  <a:pt x="9" y="37"/>
                </a:lnTo>
                <a:lnTo>
                  <a:pt x="9" y="37"/>
                </a:lnTo>
                <a:lnTo>
                  <a:pt x="9" y="37"/>
                </a:lnTo>
                <a:lnTo>
                  <a:pt x="12" y="37"/>
                </a:lnTo>
                <a:lnTo>
                  <a:pt x="12" y="37"/>
                </a:lnTo>
                <a:lnTo>
                  <a:pt x="12"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8" name="Freeform 198"/>
          <p:cNvSpPr>
            <a:spLocks/>
          </p:cNvSpPr>
          <p:nvPr/>
        </p:nvSpPr>
        <p:spPr bwMode="auto">
          <a:xfrm>
            <a:off x="4075113" y="4824413"/>
            <a:ext cx="30162" cy="49212"/>
          </a:xfrm>
          <a:custGeom>
            <a:avLst/>
            <a:gdLst>
              <a:gd name="T0" fmla="*/ 0 w 19"/>
              <a:gd name="T1" fmla="*/ 31 h 31"/>
              <a:gd name="T2" fmla="*/ 0 w 19"/>
              <a:gd name="T3" fmla="*/ 0 h 31"/>
              <a:gd name="T4" fmla="*/ 7 w 19"/>
              <a:gd name="T5" fmla="*/ 0 h 31"/>
              <a:gd name="T6" fmla="*/ 7 w 19"/>
              <a:gd name="T7" fmla="*/ 6 h 31"/>
              <a:gd name="T8" fmla="*/ 7 w 19"/>
              <a:gd name="T9" fmla="*/ 3 h 31"/>
              <a:gd name="T10" fmla="*/ 10 w 19"/>
              <a:gd name="T11" fmla="*/ 0 h 31"/>
              <a:gd name="T12" fmla="*/ 10 w 19"/>
              <a:gd name="T13" fmla="*/ 0 h 31"/>
              <a:gd name="T14" fmla="*/ 13 w 19"/>
              <a:gd name="T15" fmla="*/ 0 h 31"/>
              <a:gd name="T16" fmla="*/ 16 w 19"/>
              <a:gd name="T17" fmla="*/ 0 h 31"/>
              <a:gd name="T18" fmla="*/ 19 w 19"/>
              <a:gd name="T19" fmla="*/ 3 h 31"/>
              <a:gd name="T20" fmla="*/ 16 w 19"/>
              <a:gd name="T21" fmla="*/ 6 h 31"/>
              <a:gd name="T22" fmla="*/ 13 w 19"/>
              <a:gd name="T23" fmla="*/ 6 h 31"/>
              <a:gd name="T24" fmla="*/ 13 w 19"/>
              <a:gd name="T25" fmla="*/ 6 h 31"/>
              <a:gd name="T26" fmla="*/ 10 w 19"/>
              <a:gd name="T27" fmla="*/ 6 h 31"/>
              <a:gd name="T28" fmla="*/ 10 w 19"/>
              <a:gd name="T29" fmla="*/ 6 h 31"/>
              <a:gd name="T30" fmla="*/ 7 w 19"/>
              <a:gd name="T31" fmla="*/ 9 h 31"/>
              <a:gd name="T32" fmla="*/ 7 w 19"/>
              <a:gd name="T33" fmla="*/ 9 h 31"/>
              <a:gd name="T34" fmla="*/ 7 w 19"/>
              <a:gd name="T35" fmla="*/ 12 h 31"/>
              <a:gd name="T36" fmla="*/ 7 w 19"/>
              <a:gd name="T37" fmla="*/ 15 h 31"/>
              <a:gd name="T38" fmla="*/ 7 w 19"/>
              <a:gd name="T39" fmla="*/ 31 h 31"/>
              <a:gd name="T40" fmla="*/ 0 w 19"/>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1">
                <a:moveTo>
                  <a:pt x="0" y="31"/>
                </a:moveTo>
                <a:lnTo>
                  <a:pt x="0" y="0"/>
                </a:lnTo>
                <a:lnTo>
                  <a:pt x="7" y="0"/>
                </a:lnTo>
                <a:lnTo>
                  <a:pt x="7" y="6"/>
                </a:lnTo>
                <a:lnTo>
                  <a:pt x="7" y="3"/>
                </a:lnTo>
                <a:lnTo>
                  <a:pt x="10" y="0"/>
                </a:lnTo>
                <a:lnTo>
                  <a:pt x="10" y="0"/>
                </a:lnTo>
                <a:lnTo>
                  <a:pt x="13" y="0"/>
                </a:lnTo>
                <a:lnTo>
                  <a:pt x="16" y="0"/>
                </a:lnTo>
                <a:lnTo>
                  <a:pt x="19" y="3"/>
                </a:lnTo>
                <a:lnTo>
                  <a:pt x="16" y="6"/>
                </a:lnTo>
                <a:lnTo>
                  <a:pt x="13" y="6"/>
                </a:lnTo>
                <a:lnTo>
                  <a:pt x="13" y="6"/>
                </a:lnTo>
                <a:lnTo>
                  <a:pt x="10" y="6"/>
                </a:lnTo>
                <a:lnTo>
                  <a:pt x="10" y="6"/>
                </a:lnTo>
                <a:lnTo>
                  <a:pt x="7" y="9"/>
                </a:lnTo>
                <a:lnTo>
                  <a:pt x="7" y="9"/>
                </a:lnTo>
                <a:lnTo>
                  <a:pt x="7" y="12"/>
                </a:lnTo>
                <a:lnTo>
                  <a:pt x="7" y="15"/>
                </a:lnTo>
                <a:lnTo>
                  <a:pt x="7"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9" name="Freeform 199"/>
          <p:cNvSpPr>
            <a:spLocks/>
          </p:cNvSpPr>
          <p:nvPr/>
        </p:nvSpPr>
        <p:spPr bwMode="auto">
          <a:xfrm>
            <a:off x="4110038" y="4824413"/>
            <a:ext cx="39687" cy="53975"/>
          </a:xfrm>
          <a:custGeom>
            <a:avLst/>
            <a:gdLst>
              <a:gd name="T0" fmla="*/ 18 w 25"/>
              <a:gd name="T1" fmla="*/ 31 h 34"/>
              <a:gd name="T2" fmla="*/ 18 w 25"/>
              <a:gd name="T3" fmla="*/ 28 h 34"/>
              <a:gd name="T4" fmla="*/ 15 w 25"/>
              <a:gd name="T5" fmla="*/ 31 h 34"/>
              <a:gd name="T6" fmla="*/ 9 w 25"/>
              <a:gd name="T7" fmla="*/ 34 h 34"/>
              <a:gd name="T8" fmla="*/ 6 w 25"/>
              <a:gd name="T9" fmla="*/ 31 h 34"/>
              <a:gd name="T10" fmla="*/ 6 w 25"/>
              <a:gd name="T11" fmla="*/ 31 h 34"/>
              <a:gd name="T12" fmla="*/ 3 w 25"/>
              <a:gd name="T13" fmla="*/ 31 h 34"/>
              <a:gd name="T14" fmla="*/ 0 w 25"/>
              <a:gd name="T15" fmla="*/ 28 h 34"/>
              <a:gd name="T16" fmla="*/ 0 w 25"/>
              <a:gd name="T17" fmla="*/ 28 h 34"/>
              <a:gd name="T18" fmla="*/ 0 w 25"/>
              <a:gd name="T19" fmla="*/ 25 h 34"/>
              <a:gd name="T20" fmla="*/ 0 w 25"/>
              <a:gd name="T21" fmla="*/ 22 h 34"/>
              <a:gd name="T22" fmla="*/ 0 w 25"/>
              <a:gd name="T23" fmla="*/ 22 h 34"/>
              <a:gd name="T24" fmla="*/ 0 w 25"/>
              <a:gd name="T25" fmla="*/ 0 h 34"/>
              <a:gd name="T26" fmla="*/ 3 w 25"/>
              <a:gd name="T27" fmla="*/ 0 h 34"/>
              <a:gd name="T28" fmla="*/ 3 w 25"/>
              <a:gd name="T29" fmla="*/ 19 h 34"/>
              <a:gd name="T30" fmla="*/ 3 w 25"/>
              <a:gd name="T31" fmla="*/ 22 h 34"/>
              <a:gd name="T32" fmla="*/ 6 w 25"/>
              <a:gd name="T33" fmla="*/ 25 h 34"/>
              <a:gd name="T34" fmla="*/ 6 w 25"/>
              <a:gd name="T35" fmla="*/ 25 h 34"/>
              <a:gd name="T36" fmla="*/ 6 w 25"/>
              <a:gd name="T37" fmla="*/ 28 h 34"/>
              <a:gd name="T38" fmla="*/ 9 w 25"/>
              <a:gd name="T39" fmla="*/ 28 h 34"/>
              <a:gd name="T40" fmla="*/ 12 w 25"/>
              <a:gd name="T41" fmla="*/ 28 h 34"/>
              <a:gd name="T42" fmla="*/ 12 w 25"/>
              <a:gd name="T43" fmla="*/ 28 h 34"/>
              <a:gd name="T44" fmla="*/ 15 w 25"/>
              <a:gd name="T45" fmla="*/ 28 h 34"/>
              <a:gd name="T46" fmla="*/ 18 w 25"/>
              <a:gd name="T47" fmla="*/ 25 h 34"/>
              <a:gd name="T48" fmla="*/ 18 w 25"/>
              <a:gd name="T49" fmla="*/ 25 h 34"/>
              <a:gd name="T50" fmla="*/ 18 w 25"/>
              <a:gd name="T51" fmla="*/ 22 h 34"/>
              <a:gd name="T52" fmla="*/ 18 w 25"/>
              <a:gd name="T53" fmla="*/ 19 h 34"/>
              <a:gd name="T54" fmla="*/ 18 w 25"/>
              <a:gd name="T55" fmla="*/ 0 h 34"/>
              <a:gd name="T56" fmla="*/ 25 w 25"/>
              <a:gd name="T57" fmla="*/ 0 h 34"/>
              <a:gd name="T58" fmla="*/ 25 w 25"/>
              <a:gd name="T59" fmla="*/ 31 h 34"/>
              <a:gd name="T60" fmla="*/ 18 w 25"/>
              <a:gd name="T61"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34">
                <a:moveTo>
                  <a:pt x="18" y="31"/>
                </a:moveTo>
                <a:lnTo>
                  <a:pt x="18" y="28"/>
                </a:lnTo>
                <a:lnTo>
                  <a:pt x="15" y="31"/>
                </a:lnTo>
                <a:lnTo>
                  <a:pt x="9" y="34"/>
                </a:lnTo>
                <a:lnTo>
                  <a:pt x="6" y="31"/>
                </a:lnTo>
                <a:lnTo>
                  <a:pt x="6" y="31"/>
                </a:lnTo>
                <a:lnTo>
                  <a:pt x="3" y="31"/>
                </a:lnTo>
                <a:lnTo>
                  <a:pt x="0" y="28"/>
                </a:lnTo>
                <a:lnTo>
                  <a:pt x="0" y="28"/>
                </a:lnTo>
                <a:lnTo>
                  <a:pt x="0" y="25"/>
                </a:lnTo>
                <a:lnTo>
                  <a:pt x="0" y="22"/>
                </a:lnTo>
                <a:lnTo>
                  <a:pt x="0" y="22"/>
                </a:lnTo>
                <a:lnTo>
                  <a:pt x="0" y="0"/>
                </a:lnTo>
                <a:lnTo>
                  <a:pt x="3" y="0"/>
                </a:lnTo>
                <a:lnTo>
                  <a:pt x="3" y="19"/>
                </a:lnTo>
                <a:lnTo>
                  <a:pt x="3" y="22"/>
                </a:lnTo>
                <a:lnTo>
                  <a:pt x="6" y="25"/>
                </a:lnTo>
                <a:lnTo>
                  <a:pt x="6" y="25"/>
                </a:lnTo>
                <a:lnTo>
                  <a:pt x="6" y="28"/>
                </a:lnTo>
                <a:lnTo>
                  <a:pt x="9" y="28"/>
                </a:lnTo>
                <a:lnTo>
                  <a:pt x="12" y="28"/>
                </a:lnTo>
                <a:lnTo>
                  <a:pt x="12" y="28"/>
                </a:lnTo>
                <a:lnTo>
                  <a:pt x="15" y="28"/>
                </a:lnTo>
                <a:lnTo>
                  <a:pt x="18" y="25"/>
                </a:lnTo>
                <a:lnTo>
                  <a:pt x="18" y="25"/>
                </a:lnTo>
                <a:lnTo>
                  <a:pt x="18" y="22"/>
                </a:lnTo>
                <a:lnTo>
                  <a:pt x="18" y="19"/>
                </a:lnTo>
                <a:lnTo>
                  <a:pt x="18" y="0"/>
                </a:lnTo>
                <a:lnTo>
                  <a:pt x="25" y="0"/>
                </a:lnTo>
                <a:lnTo>
                  <a:pt x="25" y="31"/>
                </a:lnTo>
                <a:lnTo>
                  <a:pt x="18"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0" name="Freeform 200"/>
          <p:cNvSpPr>
            <a:spLocks/>
          </p:cNvSpPr>
          <p:nvPr/>
        </p:nvSpPr>
        <p:spPr bwMode="auto">
          <a:xfrm>
            <a:off x="4164013" y="4824413"/>
            <a:ext cx="68262" cy="49212"/>
          </a:xfrm>
          <a:custGeom>
            <a:avLst/>
            <a:gdLst>
              <a:gd name="T0" fmla="*/ 0 w 43"/>
              <a:gd name="T1" fmla="*/ 31 h 31"/>
              <a:gd name="T2" fmla="*/ 0 w 43"/>
              <a:gd name="T3" fmla="*/ 0 h 31"/>
              <a:gd name="T4" fmla="*/ 3 w 43"/>
              <a:gd name="T5" fmla="*/ 0 h 31"/>
              <a:gd name="T6" fmla="*/ 3 w 43"/>
              <a:gd name="T7" fmla="*/ 6 h 31"/>
              <a:gd name="T8" fmla="*/ 6 w 43"/>
              <a:gd name="T9" fmla="*/ 3 h 31"/>
              <a:gd name="T10" fmla="*/ 9 w 43"/>
              <a:gd name="T11" fmla="*/ 0 h 31"/>
              <a:gd name="T12" fmla="*/ 9 w 43"/>
              <a:gd name="T13" fmla="*/ 0 h 31"/>
              <a:gd name="T14" fmla="*/ 12 w 43"/>
              <a:gd name="T15" fmla="*/ 0 h 31"/>
              <a:gd name="T16" fmla="*/ 15 w 43"/>
              <a:gd name="T17" fmla="*/ 0 h 31"/>
              <a:gd name="T18" fmla="*/ 18 w 43"/>
              <a:gd name="T19" fmla="*/ 3 h 31"/>
              <a:gd name="T20" fmla="*/ 21 w 43"/>
              <a:gd name="T21" fmla="*/ 3 h 31"/>
              <a:gd name="T22" fmla="*/ 21 w 43"/>
              <a:gd name="T23" fmla="*/ 6 h 31"/>
              <a:gd name="T24" fmla="*/ 28 w 43"/>
              <a:gd name="T25" fmla="*/ 0 h 31"/>
              <a:gd name="T26" fmla="*/ 31 w 43"/>
              <a:gd name="T27" fmla="*/ 0 h 31"/>
              <a:gd name="T28" fmla="*/ 37 w 43"/>
              <a:gd name="T29" fmla="*/ 0 h 31"/>
              <a:gd name="T30" fmla="*/ 40 w 43"/>
              <a:gd name="T31" fmla="*/ 3 h 31"/>
              <a:gd name="T32" fmla="*/ 40 w 43"/>
              <a:gd name="T33" fmla="*/ 6 h 31"/>
              <a:gd name="T34" fmla="*/ 43 w 43"/>
              <a:gd name="T35" fmla="*/ 9 h 31"/>
              <a:gd name="T36" fmla="*/ 43 w 43"/>
              <a:gd name="T37" fmla="*/ 31 h 31"/>
              <a:gd name="T38" fmla="*/ 37 w 43"/>
              <a:gd name="T39" fmla="*/ 31 h 31"/>
              <a:gd name="T40" fmla="*/ 37 w 43"/>
              <a:gd name="T41" fmla="*/ 12 h 31"/>
              <a:gd name="T42" fmla="*/ 37 w 43"/>
              <a:gd name="T43" fmla="*/ 9 h 31"/>
              <a:gd name="T44" fmla="*/ 37 w 43"/>
              <a:gd name="T45" fmla="*/ 9 h 31"/>
              <a:gd name="T46" fmla="*/ 34 w 43"/>
              <a:gd name="T47" fmla="*/ 6 h 31"/>
              <a:gd name="T48" fmla="*/ 34 w 43"/>
              <a:gd name="T49" fmla="*/ 6 h 31"/>
              <a:gd name="T50" fmla="*/ 34 w 43"/>
              <a:gd name="T51" fmla="*/ 6 h 31"/>
              <a:gd name="T52" fmla="*/ 31 w 43"/>
              <a:gd name="T53" fmla="*/ 6 h 31"/>
              <a:gd name="T54" fmla="*/ 28 w 43"/>
              <a:gd name="T55" fmla="*/ 6 h 31"/>
              <a:gd name="T56" fmla="*/ 25 w 43"/>
              <a:gd name="T57" fmla="*/ 6 h 31"/>
              <a:gd name="T58" fmla="*/ 25 w 43"/>
              <a:gd name="T59" fmla="*/ 9 h 31"/>
              <a:gd name="T60" fmla="*/ 25 w 43"/>
              <a:gd name="T61" fmla="*/ 12 h 31"/>
              <a:gd name="T62" fmla="*/ 25 w 43"/>
              <a:gd name="T63" fmla="*/ 31 h 31"/>
              <a:gd name="T64" fmla="*/ 18 w 43"/>
              <a:gd name="T65" fmla="*/ 31 h 31"/>
              <a:gd name="T66" fmla="*/ 18 w 43"/>
              <a:gd name="T67" fmla="*/ 12 h 31"/>
              <a:gd name="T68" fmla="*/ 18 w 43"/>
              <a:gd name="T69" fmla="*/ 9 h 31"/>
              <a:gd name="T70" fmla="*/ 15 w 43"/>
              <a:gd name="T71" fmla="*/ 6 h 31"/>
              <a:gd name="T72" fmla="*/ 15 w 43"/>
              <a:gd name="T73" fmla="*/ 6 h 31"/>
              <a:gd name="T74" fmla="*/ 12 w 43"/>
              <a:gd name="T75" fmla="*/ 6 h 31"/>
              <a:gd name="T76" fmla="*/ 9 w 43"/>
              <a:gd name="T77" fmla="*/ 6 h 31"/>
              <a:gd name="T78" fmla="*/ 9 w 43"/>
              <a:gd name="T79" fmla="*/ 6 h 31"/>
              <a:gd name="T80" fmla="*/ 6 w 43"/>
              <a:gd name="T81" fmla="*/ 6 h 31"/>
              <a:gd name="T82" fmla="*/ 6 w 43"/>
              <a:gd name="T83" fmla="*/ 9 h 31"/>
              <a:gd name="T84" fmla="*/ 6 w 43"/>
              <a:gd name="T85" fmla="*/ 12 h 31"/>
              <a:gd name="T86" fmla="*/ 3 w 43"/>
              <a:gd name="T87" fmla="*/ 15 h 31"/>
              <a:gd name="T88" fmla="*/ 3 w 43"/>
              <a:gd name="T89" fmla="*/ 31 h 31"/>
              <a:gd name="T90" fmla="*/ 0 w 43"/>
              <a:gd name="T9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1">
                <a:moveTo>
                  <a:pt x="0" y="31"/>
                </a:moveTo>
                <a:lnTo>
                  <a:pt x="0" y="0"/>
                </a:lnTo>
                <a:lnTo>
                  <a:pt x="3" y="0"/>
                </a:lnTo>
                <a:lnTo>
                  <a:pt x="3" y="6"/>
                </a:lnTo>
                <a:lnTo>
                  <a:pt x="6" y="3"/>
                </a:lnTo>
                <a:lnTo>
                  <a:pt x="9" y="0"/>
                </a:lnTo>
                <a:lnTo>
                  <a:pt x="9" y="0"/>
                </a:lnTo>
                <a:lnTo>
                  <a:pt x="12" y="0"/>
                </a:lnTo>
                <a:lnTo>
                  <a:pt x="15" y="0"/>
                </a:lnTo>
                <a:lnTo>
                  <a:pt x="18" y="3"/>
                </a:lnTo>
                <a:lnTo>
                  <a:pt x="21" y="3"/>
                </a:lnTo>
                <a:lnTo>
                  <a:pt x="21" y="6"/>
                </a:lnTo>
                <a:lnTo>
                  <a:pt x="28" y="0"/>
                </a:lnTo>
                <a:lnTo>
                  <a:pt x="31" y="0"/>
                </a:lnTo>
                <a:lnTo>
                  <a:pt x="37" y="0"/>
                </a:lnTo>
                <a:lnTo>
                  <a:pt x="40" y="3"/>
                </a:lnTo>
                <a:lnTo>
                  <a:pt x="40" y="6"/>
                </a:lnTo>
                <a:lnTo>
                  <a:pt x="43" y="9"/>
                </a:lnTo>
                <a:lnTo>
                  <a:pt x="43" y="31"/>
                </a:lnTo>
                <a:lnTo>
                  <a:pt x="37" y="31"/>
                </a:lnTo>
                <a:lnTo>
                  <a:pt x="37" y="12"/>
                </a:lnTo>
                <a:lnTo>
                  <a:pt x="37" y="9"/>
                </a:lnTo>
                <a:lnTo>
                  <a:pt x="37" y="9"/>
                </a:lnTo>
                <a:lnTo>
                  <a:pt x="34" y="6"/>
                </a:lnTo>
                <a:lnTo>
                  <a:pt x="34" y="6"/>
                </a:lnTo>
                <a:lnTo>
                  <a:pt x="34" y="6"/>
                </a:lnTo>
                <a:lnTo>
                  <a:pt x="31" y="6"/>
                </a:lnTo>
                <a:lnTo>
                  <a:pt x="28" y="6"/>
                </a:lnTo>
                <a:lnTo>
                  <a:pt x="25" y="6"/>
                </a:lnTo>
                <a:lnTo>
                  <a:pt x="25" y="9"/>
                </a:lnTo>
                <a:lnTo>
                  <a:pt x="25" y="12"/>
                </a:lnTo>
                <a:lnTo>
                  <a:pt x="25" y="31"/>
                </a:lnTo>
                <a:lnTo>
                  <a:pt x="18" y="31"/>
                </a:lnTo>
                <a:lnTo>
                  <a:pt x="18" y="12"/>
                </a:lnTo>
                <a:lnTo>
                  <a:pt x="18" y="9"/>
                </a:lnTo>
                <a:lnTo>
                  <a:pt x="15" y="6"/>
                </a:lnTo>
                <a:lnTo>
                  <a:pt x="15" y="6"/>
                </a:lnTo>
                <a:lnTo>
                  <a:pt x="12" y="6"/>
                </a:lnTo>
                <a:lnTo>
                  <a:pt x="9" y="6"/>
                </a:lnTo>
                <a:lnTo>
                  <a:pt x="9" y="6"/>
                </a:lnTo>
                <a:lnTo>
                  <a:pt x="6" y="6"/>
                </a:lnTo>
                <a:lnTo>
                  <a:pt x="6" y="9"/>
                </a:lnTo>
                <a:lnTo>
                  <a:pt x="6" y="12"/>
                </a:lnTo>
                <a:lnTo>
                  <a:pt x="3" y="15"/>
                </a:lnTo>
                <a:lnTo>
                  <a:pt x="3"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1" name="Freeform 201"/>
          <p:cNvSpPr>
            <a:spLocks noEditPoints="1"/>
          </p:cNvSpPr>
          <p:nvPr/>
        </p:nvSpPr>
        <p:spPr bwMode="auto">
          <a:xfrm>
            <a:off x="4241800" y="4824413"/>
            <a:ext cx="44450" cy="53975"/>
          </a:xfrm>
          <a:custGeom>
            <a:avLst/>
            <a:gdLst>
              <a:gd name="T0" fmla="*/ 22 w 28"/>
              <a:gd name="T1" fmla="*/ 22 h 34"/>
              <a:gd name="T2" fmla="*/ 28 w 28"/>
              <a:gd name="T3" fmla="*/ 22 h 34"/>
              <a:gd name="T4" fmla="*/ 25 w 28"/>
              <a:gd name="T5" fmla="*/ 28 h 34"/>
              <a:gd name="T6" fmla="*/ 22 w 28"/>
              <a:gd name="T7" fmla="*/ 31 h 34"/>
              <a:gd name="T8" fmla="*/ 19 w 28"/>
              <a:gd name="T9" fmla="*/ 31 h 34"/>
              <a:gd name="T10" fmla="*/ 13 w 28"/>
              <a:gd name="T11" fmla="*/ 34 h 34"/>
              <a:gd name="T12" fmla="*/ 6 w 28"/>
              <a:gd name="T13" fmla="*/ 31 h 34"/>
              <a:gd name="T14" fmla="*/ 3 w 28"/>
              <a:gd name="T15" fmla="*/ 28 h 34"/>
              <a:gd name="T16" fmla="*/ 0 w 28"/>
              <a:gd name="T17" fmla="*/ 25 h 34"/>
              <a:gd name="T18" fmla="*/ 0 w 28"/>
              <a:gd name="T19" fmla="*/ 15 h 34"/>
              <a:gd name="T20" fmla="*/ 0 w 28"/>
              <a:gd name="T21" fmla="*/ 9 h 34"/>
              <a:gd name="T22" fmla="*/ 3 w 28"/>
              <a:gd name="T23" fmla="*/ 3 h 34"/>
              <a:gd name="T24" fmla="*/ 6 w 28"/>
              <a:gd name="T25" fmla="*/ 0 h 34"/>
              <a:gd name="T26" fmla="*/ 13 w 28"/>
              <a:gd name="T27" fmla="*/ 0 h 34"/>
              <a:gd name="T28" fmla="*/ 19 w 28"/>
              <a:gd name="T29" fmla="*/ 0 h 34"/>
              <a:gd name="T30" fmla="*/ 25 w 28"/>
              <a:gd name="T31" fmla="*/ 3 h 34"/>
              <a:gd name="T32" fmla="*/ 28 w 28"/>
              <a:gd name="T33" fmla="*/ 9 h 34"/>
              <a:gd name="T34" fmla="*/ 28 w 28"/>
              <a:gd name="T35" fmla="*/ 15 h 34"/>
              <a:gd name="T36" fmla="*/ 28 w 28"/>
              <a:gd name="T37" fmla="*/ 15 h 34"/>
              <a:gd name="T38" fmla="*/ 28 w 28"/>
              <a:gd name="T39" fmla="*/ 19 h 34"/>
              <a:gd name="T40" fmla="*/ 3 w 28"/>
              <a:gd name="T41" fmla="*/ 19 h 34"/>
              <a:gd name="T42" fmla="*/ 6 w 28"/>
              <a:gd name="T43" fmla="*/ 22 h 34"/>
              <a:gd name="T44" fmla="*/ 6 w 28"/>
              <a:gd name="T45" fmla="*/ 25 h 34"/>
              <a:gd name="T46" fmla="*/ 9 w 28"/>
              <a:gd name="T47" fmla="*/ 28 h 34"/>
              <a:gd name="T48" fmla="*/ 13 w 28"/>
              <a:gd name="T49" fmla="*/ 28 h 34"/>
              <a:gd name="T50" fmla="*/ 16 w 28"/>
              <a:gd name="T51" fmla="*/ 28 h 34"/>
              <a:gd name="T52" fmla="*/ 19 w 28"/>
              <a:gd name="T53" fmla="*/ 28 h 34"/>
              <a:gd name="T54" fmla="*/ 22 w 28"/>
              <a:gd name="T55" fmla="*/ 25 h 34"/>
              <a:gd name="T56" fmla="*/ 22 w 28"/>
              <a:gd name="T57" fmla="*/ 22 h 34"/>
              <a:gd name="T58" fmla="*/ 3 w 28"/>
              <a:gd name="T59" fmla="*/ 12 h 34"/>
              <a:gd name="T60" fmla="*/ 22 w 28"/>
              <a:gd name="T61" fmla="*/ 12 h 34"/>
              <a:gd name="T62" fmla="*/ 22 w 28"/>
              <a:gd name="T63" fmla="*/ 9 h 34"/>
              <a:gd name="T64" fmla="*/ 22 w 28"/>
              <a:gd name="T65" fmla="*/ 6 h 34"/>
              <a:gd name="T66" fmla="*/ 19 w 28"/>
              <a:gd name="T67" fmla="*/ 6 h 34"/>
              <a:gd name="T68" fmla="*/ 13 w 28"/>
              <a:gd name="T69" fmla="*/ 3 h 34"/>
              <a:gd name="T70" fmla="*/ 9 w 28"/>
              <a:gd name="T71" fmla="*/ 6 h 34"/>
              <a:gd name="T72" fmla="*/ 6 w 28"/>
              <a:gd name="T73" fmla="*/ 6 h 34"/>
              <a:gd name="T74" fmla="*/ 6 w 28"/>
              <a:gd name="T75" fmla="*/ 9 h 34"/>
              <a:gd name="T76" fmla="*/ 3 w 28"/>
              <a:gd name="T7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4">
                <a:moveTo>
                  <a:pt x="22" y="22"/>
                </a:moveTo>
                <a:lnTo>
                  <a:pt x="28" y="22"/>
                </a:lnTo>
                <a:lnTo>
                  <a:pt x="25" y="28"/>
                </a:lnTo>
                <a:lnTo>
                  <a:pt x="22" y="31"/>
                </a:lnTo>
                <a:lnTo>
                  <a:pt x="19" y="31"/>
                </a:lnTo>
                <a:lnTo>
                  <a:pt x="13" y="34"/>
                </a:lnTo>
                <a:lnTo>
                  <a:pt x="6" y="31"/>
                </a:lnTo>
                <a:lnTo>
                  <a:pt x="3" y="28"/>
                </a:lnTo>
                <a:lnTo>
                  <a:pt x="0" y="25"/>
                </a:lnTo>
                <a:lnTo>
                  <a:pt x="0" y="15"/>
                </a:lnTo>
                <a:lnTo>
                  <a:pt x="0" y="9"/>
                </a:lnTo>
                <a:lnTo>
                  <a:pt x="3" y="3"/>
                </a:lnTo>
                <a:lnTo>
                  <a:pt x="6" y="0"/>
                </a:lnTo>
                <a:lnTo>
                  <a:pt x="13" y="0"/>
                </a:lnTo>
                <a:lnTo>
                  <a:pt x="19" y="0"/>
                </a:lnTo>
                <a:lnTo>
                  <a:pt x="25" y="3"/>
                </a:lnTo>
                <a:lnTo>
                  <a:pt x="28" y="9"/>
                </a:lnTo>
                <a:lnTo>
                  <a:pt x="28" y="15"/>
                </a:lnTo>
                <a:lnTo>
                  <a:pt x="28" y="15"/>
                </a:lnTo>
                <a:lnTo>
                  <a:pt x="28" y="19"/>
                </a:lnTo>
                <a:lnTo>
                  <a:pt x="3" y="19"/>
                </a:lnTo>
                <a:lnTo>
                  <a:pt x="6" y="22"/>
                </a:lnTo>
                <a:lnTo>
                  <a:pt x="6" y="25"/>
                </a:lnTo>
                <a:lnTo>
                  <a:pt x="9" y="28"/>
                </a:lnTo>
                <a:lnTo>
                  <a:pt x="13" y="28"/>
                </a:lnTo>
                <a:lnTo>
                  <a:pt x="16" y="28"/>
                </a:lnTo>
                <a:lnTo>
                  <a:pt x="19" y="28"/>
                </a:lnTo>
                <a:lnTo>
                  <a:pt x="22" y="25"/>
                </a:lnTo>
                <a:lnTo>
                  <a:pt x="22" y="22"/>
                </a:lnTo>
                <a:close/>
                <a:moveTo>
                  <a:pt x="3" y="12"/>
                </a:moveTo>
                <a:lnTo>
                  <a:pt x="22" y="12"/>
                </a:lnTo>
                <a:lnTo>
                  <a:pt x="22" y="9"/>
                </a:lnTo>
                <a:lnTo>
                  <a:pt x="22" y="6"/>
                </a:lnTo>
                <a:lnTo>
                  <a:pt x="19" y="6"/>
                </a:lnTo>
                <a:lnTo>
                  <a:pt x="13" y="3"/>
                </a:lnTo>
                <a:lnTo>
                  <a:pt x="9" y="6"/>
                </a:lnTo>
                <a:lnTo>
                  <a:pt x="6" y="6"/>
                </a:lnTo>
                <a:lnTo>
                  <a:pt x="6" y="9"/>
                </a:lnTo>
                <a:lnTo>
                  <a:pt x="3" y="1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2" name="Freeform 202"/>
          <p:cNvSpPr>
            <a:spLocks/>
          </p:cNvSpPr>
          <p:nvPr/>
        </p:nvSpPr>
        <p:spPr bwMode="auto">
          <a:xfrm>
            <a:off x="4295775" y="4824413"/>
            <a:ext cx="39688" cy="49212"/>
          </a:xfrm>
          <a:custGeom>
            <a:avLst/>
            <a:gdLst>
              <a:gd name="T0" fmla="*/ 0 w 25"/>
              <a:gd name="T1" fmla="*/ 31 h 31"/>
              <a:gd name="T2" fmla="*/ 0 w 25"/>
              <a:gd name="T3" fmla="*/ 0 h 31"/>
              <a:gd name="T4" fmla="*/ 6 w 25"/>
              <a:gd name="T5" fmla="*/ 0 h 31"/>
              <a:gd name="T6" fmla="*/ 6 w 25"/>
              <a:gd name="T7" fmla="*/ 6 h 31"/>
              <a:gd name="T8" fmla="*/ 9 w 25"/>
              <a:gd name="T9" fmla="*/ 0 h 31"/>
              <a:gd name="T10" fmla="*/ 15 w 25"/>
              <a:gd name="T11" fmla="*/ 0 h 31"/>
              <a:gd name="T12" fmla="*/ 19 w 25"/>
              <a:gd name="T13" fmla="*/ 0 h 31"/>
              <a:gd name="T14" fmla="*/ 22 w 25"/>
              <a:gd name="T15" fmla="*/ 0 h 31"/>
              <a:gd name="T16" fmla="*/ 22 w 25"/>
              <a:gd name="T17" fmla="*/ 3 h 31"/>
              <a:gd name="T18" fmla="*/ 25 w 25"/>
              <a:gd name="T19" fmla="*/ 3 h 31"/>
              <a:gd name="T20" fmla="*/ 25 w 25"/>
              <a:gd name="T21" fmla="*/ 6 h 31"/>
              <a:gd name="T22" fmla="*/ 25 w 25"/>
              <a:gd name="T23" fmla="*/ 6 h 31"/>
              <a:gd name="T24" fmla="*/ 25 w 25"/>
              <a:gd name="T25" fmla="*/ 9 h 31"/>
              <a:gd name="T26" fmla="*/ 25 w 25"/>
              <a:gd name="T27" fmla="*/ 12 h 31"/>
              <a:gd name="T28" fmla="*/ 25 w 25"/>
              <a:gd name="T29" fmla="*/ 31 h 31"/>
              <a:gd name="T30" fmla="*/ 22 w 25"/>
              <a:gd name="T31" fmla="*/ 31 h 31"/>
              <a:gd name="T32" fmla="*/ 22 w 25"/>
              <a:gd name="T33" fmla="*/ 12 h 31"/>
              <a:gd name="T34" fmla="*/ 22 w 25"/>
              <a:gd name="T35" fmla="*/ 9 h 31"/>
              <a:gd name="T36" fmla="*/ 19 w 25"/>
              <a:gd name="T37" fmla="*/ 9 h 31"/>
              <a:gd name="T38" fmla="*/ 19 w 25"/>
              <a:gd name="T39" fmla="*/ 6 h 31"/>
              <a:gd name="T40" fmla="*/ 19 w 25"/>
              <a:gd name="T41" fmla="*/ 6 h 31"/>
              <a:gd name="T42" fmla="*/ 15 w 25"/>
              <a:gd name="T43" fmla="*/ 6 h 31"/>
              <a:gd name="T44" fmla="*/ 15 w 25"/>
              <a:gd name="T45" fmla="*/ 6 h 31"/>
              <a:gd name="T46" fmla="*/ 12 w 25"/>
              <a:gd name="T47" fmla="*/ 6 h 31"/>
              <a:gd name="T48" fmla="*/ 9 w 25"/>
              <a:gd name="T49" fmla="*/ 6 h 31"/>
              <a:gd name="T50" fmla="*/ 6 w 25"/>
              <a:gd name="T51" fmla="*/ 9 h 31"/>
              <a:gd name="T52" fmla="*/ 6 w 25"/>
              <a:gd name="T53" fmla="*/ 15 h 31"/>
              <a:gd name="T54" fmla="*/ 6 w 25"/>
              <a:gd name="T55" fmla="*/ 31 h 31"/>
              <a:gd name="T56" fmla="*/ 0 w 25"/>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1">
                <a:moveTo>
                  <a:pt x="0" y="31"/>
                </a:moveTo>
                <a:lnTo>
                  <a:pt x="0" y="0"/>
                </a:lnTo>
                <a:lnTo>
                  <a:pt x="6" y="0"/>
                </a:lnTo>
                <a:lnTo>
                  <a:pt x="6" y="6"/>
                </a:lnTo>
                <a:lnTo>
                  <a:pt x="9" y="0"/>
                </a:lnTo>
                <a:lnTo>
                  <a:pt x="15" y="0"/>
                </a:lnTo>
                <a:lnTo>
                  <a:pt x="19" y="0"/>
                </a:lnTo>
                <a:lnTo>
                  <a:pt x="22" y="0"/>
                </a:lnTo>
                <a:lnTo>
                  <a:pt x="22" y="3"/>
                </a:lnTo>
                <a:lnTo>
                  <a:pt x="25" y="3"/>
                </a:lnTo>
                <a:lnTo>
                  <a:pt x="25" y="6"/>
                </a:lnTo>
                <a:lnTo>
                  <a:pt x="25" y="6"/>
                </a:lnTo>
                <a:lnTo>
                  <a:pt x="25" y="9"/>
                </a:lnTo>
                <a:lnTo>
                  <a:pt x="25" y="12"/>
                </a:lnTo>
                <a:lnTo>
                  <a:pt x="25" y="31"/>
                </a:lnTo>
                <a:lnTo>
                  <a:pt x="22" y="31"/>
                </a:lnTo>
                <a:lnTo>
                  <a:pt x="22" y="12"/>
                </a:lnTo>
                <a:lnTo>
                  <a:pt x="22" y="9"/>
                </a:lnTo>
                <a:lnTo>
                  <a:pt x="19" y="9"/>
                </a:lnTo>
                <a:lnTo>
                  <a:pt x="19" y="6"/>
                </a:lnTo>
                <a:lnTo>
                  <a:pt x="19" y="6"/>
                </a:lnTo>
                <a:lnTo>
                  <a:pt x="15" y="6"/>
                </a:lnTo>
                <a:lnTo>
                  <a:pt x="15" y="6"/>
                </a:lnTo>
                <a:lnTo>
                  <a:pt x="12" y="6"/>
                </a:lnTo>
                <a:lnTo>
                  <a:pt x="9" y="6"/>
                </a:lnTo>
                <a:lnTo>
                  <a:pt x="6" y="9"/>
                </a:lnTo>
                <a:lnTo>
                  <a:pt x="6" y="15"/>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3" name="Freeform 203"/>
          <p:cNvSpPr>
            <a:spLocks/>
          </p:cNvSpPr>
          <p:nvPr/>
        </p:nvSpPr>
        <p:spPr bwMode="auto">
          <a:xfrm>
            <a:off x="4344988" y="4810125"/>
            <a:ext cx="23812" cy="63500"/>
          </a:xfrm>
          <a:custGeom>
            <a:avLst/>
            <a:gdLst>
              <a:gd name="T0" fmla="*/ 15 w 15"/>
              <a:gd name="T1" fmla="*/ 37 h 40"/>
              <a:gd name="T2" fmla="*/ 15 w 15"/>
              <a:gd name="T3" fmla="*/ 40 h 40"/>
              <a:gd name="T4" fmla="*/ 12 w 15"/>
              <a:gd name="T5" fmla="*/ 40 h 40"/>
              <a:gd name="T6" fmla="*/ 12 w 15"/>
              <a:gd name="T7" fmla="*/ 40 h 40"/>
              <a:gd name="T8" fmla="*/ 9 w 15"/>
              <a:gd name="T9" fmla="*/ 40 h 40"/>
              <a:gd name="T10" fmla="*/ 6 w 15"/>
              <a:gd name="T11" fmla="*/ 40 h 40"/>
              <a:gd name="T12" fmla="*/ 6 w 15"/>
              <a:gd name="T13" fmla="*/ 40 h 40"/>
              <a:gd name="T14" fmla="*/ 6 w 15"/>
              <a:gd name="T15" fmla="*/ 37 h 40"/>
              <a:gd name="T16" fmla="*/ 3 w 15"/>
              <a:gd name="T17" fmla="*/ 37 h 40"/>
              <a:gd name="T18" fmla="*/ 3 w 15"/>
              <a:gd name="T19" fmla="*/ 31 h 40"/>
              <a:gd name="T20" fmla="*/ 3 w 15"/>
              <a:gd name="T21" fmla="*/ 15 h 40"/>
              <a:gd name="T22" fmla="*/ 0 w 15"/>
              <a:gd name="T23" fmla="*/ 15 h 40"/>
              <a:gd name="T24" fmla="*/ 0 w 15"/>
              <a:gd name="T25" fmla="*/ 9 h 40"/>
              <a:gd name="T26" fmla="*/ 3 w 15"/>
              <a:gd name="T27" fmla="*/ 9 h 40"/>
              <a:gd name="T28" fmla="*/ 3 w 15"/>
              <a:gd name="T29" fmla="*/ 3 h 40"/>
              <a:gd name="T30" fmla="*/ 9 w 15"/>
              <a:gd name="T31" fmla="*/ 0 h 40"/>
              <a:gd name="T32" fmla="*/ 9 w 15"/>
              <a:gd name="T33" fmla="*/ 9 h 40"/>
              <a:gd name="T34" fmla="*/ 15 w 15"/>
              <a:gd name="T35" fmla="*/ 9 h 40"/>
              <a:gd name="T36" fmla="*/ 15 w 15"/>
              <a:gd name="T37" fmla="*/ 15 h 40"/>
              <a:gd name="T38" fmla="*/ 9 w 15"/>
              <a:gd name="T39" fmla="*/ 15 h 40"/>
              <a:gd name="T40" fmla="*/ 9 w 15"/>
              <a:gd name="T41" fmla="*/ 31 h 40"/>
              <a:gd name="T42" fmla="*/ 9 w 15"/>
              <a:gd name="T43" fmla="*/ 34 h 40"/>
              <a:gd name="T44" fmla="*/ 9 w 15"/>
              <a:gd name="T45" fmla="*/ 34 h 40"/>
              <a:gd name="T46" fmla="*/ 9 w 15"/>
              <a:gd name="T47" fmla="*/ 37 h 40"/>
              <a:gd name="T48" fmla="*/ 9 w 15"/>
              <a:gd name="T49" fmla="*/ 37 h 40"/>
              <a:gd name="T50" fmla="*/ 12 w 15"/>
              <a:gd name="T51" fmla="*/ 37 h 40"/>
              <a:gd name="T52" fmla="*/ 12 w 15"/>
              <a:gd name="T53" fmla="*/ 37 h 40"/>
              <a:gd name="T54" fmla="*/ 12 w 15"/>
              <a:gd name="T55" fmla="*/ 37 h 40"/>
              <a:gd name="T56" fmla="*/ 15 w 15"/>
              <a:gd name="T57"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40">
                <a:moveTo>
                  <a:pt x="15" y="37"/>
                </a:moveTo>
                <a:lnTo>
                  <a:pt x="15" y="40"/>
                </a:lnTo>
                <a:lnTo>
                  <a:pt x="12" y="40"/>
                </a:lnTo>
                <a:lnTo>
                  <a:pt x="12" y="40"/>
                </a:lnTo>
                <a:lnTo>
                  <a:pt x="9" y="40"/>
                </a:lnTo>
                <a:lnTo>
                  <a:pt x="6" y="40"/>
                </a:lnTo>
                <a:lnTo>
                  <a:pt x="6" y="40"/>
                </a:lnTo>
                <a:lnTo>
                  <a:pt x="6" y="37"/>
                </a:lnTo>
                <a:lnTo>
                  <a:pt x="3" y="37"/>
                </a:lnTo>
                <a:lnTo>
                  <a:pt x="3" y="31"/>
                </a:lnTo>
                <a:lnTo>
                  <a:pt x="3" y="15"/>
                </a:lnTo>
                <a:lnTo>
                  <a:pt x="0" y="15"/>
                </a:lnTo>
                <a:lnTo>
                  <a:pt x="0" y="9"/>
                </a:lnTo>
                <a:lnTo>
                  <a:pt x="3" y="9"/>
                </a:lnTo>
                <a:lnTo>
                  <a:pt x="3" y="3"/>
                </a:lnTo>
                <a:lnTo>
                  <a:pt x="9" y="0"/>
                </a:lnTo>
                <a:lnTo>
                  <a:pt x="9" y="9"/>
                </a:lnTo>
                <a:lnTo>
                  <a:pt x="15" y="9"/>
                </a:lnTo>
                <a:lnTo>
                  <a:pt x="15" y="15"/>
                </a:lnTo>
                <a:lnTo>
                  <a:pt x="9" y="15"/>
                </a:lnTo>
                <a:lnTo>
                  <a:pt x="9" y="31"/>
                </a:lnTo>
                <a:lnTo>
                  <a:pt x="9" y="34"/>
                </a:lnTo>
                <a:lnTo>
                  <a:pt x="9" y="34"/>
                </a:lnTo>
                <a:lnTo>
                  <a:pt x="9" y="37"/>
                </a:lnTo>
                <a:lnTo>
                  <a:pt x="9" y="37"/>
                </a:lnTo>
                <a:lnTo>
                  <a:pt x="12" y="37"/>
                </a:lnTo>
                <a:lnTo>
                  <a:pt x="12" y="37"/>
                </a:lnTo>
                <a:lnTo>
                  <a:pt x="12" y="37"/>
                </a:lnTo>
                <a:lnTo>
                  <a:pt x="15"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4" name="Freeform 204"/>
          <p:cNvSpPr>
            <a:spLocks noEditPoints="1"/>
          </p:cNvSpPr>
          <p:nvPr/>
        </p:nvSpPr>
        <p:spPr bwMode="auto">
          <a:xfrm>
            <a:off x="4373563" y="4824413"/>
            <a:ext cx="44450" cy="53975"/>
          </a:xfrm>
          <a:custGeom>
            <a:avLst/>
            <a:gdLst>
              <a:gd name="T0" fmla="*/ 19 w 28"/>
              <a:gd name="T1" fmla="*/ 31 h 34"/>
              <a:gd name="T2" fmla="*/ 13 w 28"/>
              <a:gd name="T3" fmla="*/ 31 h 34"/>
              <a:gd name="T4" fmla="*/ 7 w 28"/>
              <a:gd name="T5" fmla="*/ 31 h 34"/>
              <a:gd name="T6" fmla="*/ 0 w 28"/>
              <a:gd name="T7" fmla="*/ 28 h 34"/>
              <a:gd name="T8" fmla="*/ 0 w 28"/>
              <a:gd name="T9" fmla="*/ 22 h 34"/>
              <a:gd name="T10" fmla="*/ 3 w 28"/>
              <a:gd name="T11" fmla="*/ 19 h 34"/>
              <a:gd name="T12" fmla="*/ 7 w 28"/>
              <a:gd name="T13" fmla="*/ 15 h 34"/>
              <a:gd name="T14" fmla="*/ 10 w 28"/>
              <a:gd name="T15" fmla="*/ 15 h 34"/>
              <a:gd name="T16" fmla="*/ 19 w 28"/>
              <a:gd name="T17" fmla="*/ 12 h 34"/>
              <a:gd name="T18" fmla="*/ 22 w 28"/>
              <a:gd name="T19" fmla="*/ 12 h 34"/>
              <a:gd name="T20" fmla="*/ 22 w 28"/>
              <a:gd name="T21" fmla="*/ 9 h 34"/>
              <a:gd name="T22" fmla="*/ 19 w 28"/>
              <a:gd name="T23" fmla="*/ 6 h 34"/>
              <a:gd name="T24" fmla="*/ 13 w 28"/>
              <a:gd name="T25" fmla="*/ 6 h 34"/>
              <a:gd name="T26" fmla="*/ 7 w 28"/>
              <a:gd name="T27" fmla="*/ 6 h 34"/>
              <a:gd name="T28" fmla="*/ 0 w 28"/>
              <a:gd name="T29" fmla="*/ 9 h 34"/>
              <a:gd name="T30" fmla="*/ 3 w 28"/>
              <a:gd name="T31" fmla="*/ 3 h 34"/>
              <a:gd name="T32" fmla="*/ 10 w 28"/>
              <a:gd name="T33" fmla="*/ 0 h 34"/>
              <a:gd name="T34" fmla="*/ 16 w 28"/>
              <a:gd name="T35" fmla="*/ 0 h 34"/>
              <a:gd name="T36" fmla="*/ 22 w 28"/>
              <a:gd name="T37" fmla="*/ 0 h 34"/>
              <a:gd name="T38" fmla="*/ 25 w 28"/>
              <a:gd name="T39" fmla="*/ 3 h 34"/>
              <a:gd name="T40" fmla="*/ 28 w 28"/>
              <a:gd name="T41" fmla="*/ 6 h 34"/>
              <a:gd name="T42" fmla="*/ 28 w 28"/>
              <a:gd name="T43" fmla="*/ 12 h 34"/>
              <a:gd name="T44" fmla="*/ 28 w 28"/>
              <a:gd name="T45" fmla="*/ 25 h 34"/>
              <a:gd name="T46" fmla="*/ 28 w 28"/>
              <a:gd name="T47" fmla="*/ 31 h 34"/>
              <a:gd name="T48" fmla="*/ 25 w 28"/>
              <a:gd name="T49" fmla="*/ 31 h 34"/>
              <a:gd name="T50" fmla="*/ 22 w 28"/>
              <a:gd name="T51" fmla="*/ 28 h 34"/>
              <a:gd name="T52" fmla="*/ 19 w 28"/>
              <a:gd name="T53" fmla="*/ 19 h 34"/>
              <a:gd name="T54" fmla="*/ 10 w 28"/>
              <a:gd name="T55" fmla="*/ 19 h 34"/>
              <a:gd name="T56" fmla="*/ 7 w 28"/>
              <a:gd name="T57" fmla="*/ 22 h 34"/>
              <a:gd name="T58" fmla="*/ 7 w 28"/>
              <a:gd name="T59" fmla="*/ 22 h 34"/>
              <a:gd name="T60" fmla="*/ 7 w 28"/>
              <a:gd name="T61" fmla="*/ 25 h 34"/>
              <a:gd name="T62" fmla="*/ 10 w 28"/>
              <a:gd name="T63" fmla="*/ 28 h 34"/>
              <a:gd name="T64" fmla="*/ 16 w 28"/>
              <a:gd name="T65" fmla="*/ 28 h 34"/>
              <a:gd name="T66" fmla="*/ 19 w 28"/>
              <a:gd name="T67" fmla="*/ 25 h 34"/>
              <a:gd name="T68" fmla="*/ 22 w 28"/>
              <a:gd name="T69" fmla="*/ 22 h 34"/>
              <a:gd name="T70" fmla="*/ 22 w 28"/>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22" y="28"/>
                </a:moveTo>
                <a:lnTo>
                  <a:pt x="19" y="31"/>
                </a:lnTo>
                <a:lnTo>
                  <a:pt x="16" y="31"/>
                </a:lnTo>
                <a:lnTo>
                  <a:pt x="13" y="31"/>
                </a:lnTo>
                <a:lnTo>
                  <a:pt x="10" y="34"/>
                </a:lnTo>
                <a:lnTo>
                  <a:pt x="7" y="31"/>
                </a:lnTo>
                <a:lnTo>
                  <a:pt x="3" y="31"/>
                </a:lnTo>
                <a:lnTo>
                  <a:pt x="0" y="28"/>
                </a:lnTo>
                <a:lnTo>
                  <a:pt x="0" y="25"/>
                </a:lnTo>
                <a:lnTo>
                  <a:pt x="0" y="22"/>
                </a:lnTo>
                <a:lnTo>
                  <a:pt x="0" y="19"/>
                </a:lnTo>
                <a:lnTo>
                  <a:pt x="3" y="19"/>
                </a:lnTo>
                <a:lnTo>
                  <a:pt x="3" y="15"/>
                </a:lnTo>
                <a:lnTo>
                  <a:pt x="7" y="15"/>
                </a:lnTo>
                <a:lnTo>
                  <a:pt x="7" y="15"/>
                </a:lnTo>
                <a:lnTo>
                  <a:pt x="10" y="15"/>
                </a:lnTo>
                <a:lnTo>
                  <a:pt x="13" y="15"/>
                </a:lnTo>
                <a:lnTo>
                  <a:pt x="19" y="12"/>
                </a:lnTo>
                <a:lnTo>
                  <a:pt x="22" y="12"/>
                </a:lnTo>
                <a:lnTo>
                  <a:pt x="22" y="12"/>
                </a:lnTo>
                <a:lnTo>
                  <a:pt x="22" y="12"/>
                </a:lnTo>
                <a:lnTo>
                  <a:pt x="22" y="9"/>
                </a:lnTo>
                <a:lnTo>
                  <a:pt x="22" y="6"/>
                </a:lnTo>
                <a:lnTo>
                  <a:pt x="19" y="6"/>
                </a:lnTo>
                <a:lnTo>
                  <a:pt x="16" y="3"/>
                </a:lnTo>
                <a:lnTo>
                  <a:pt x="13" y="6"/>
                </a:lnTo>
                <a:lnTo>
                  <a:pt x="10" y="6"/>
                </a:lnTo>
                <a:lnTo>
                  <a:pt x="7" y="6"/>
                </a:lnTo>
                <a:lnTo>
                  <a:pt x="7" y="9"/>
                </a:lnTo>
                <a:lnTo>
                  <a:pt x="0" y="9"/>
                </a:lnTo>
                <a:lnTo>
                  <a:pt x="3" y="6"/>
                </a:lnTo>
                <a:lnTo>
                  <a:pt x="3" y="3"/>
                </a:lnTo>
                <a:lnTo>
                  <a:pt x="7" y="3"/>
                </a:lnTo>
                <a:lnTo>
                  <a:pt x="10" y="0"/>
                </a:lnTo>
                <a:lnTo>
                  <a:pt x="13" y="0"/>
                </a:lnTo>
                <a:lnTo>
                  <a:pt x="16" y="0"/>
                </a:lnTo>
                <a:lnTo>
                  <a:pt x="19" y="0"/>
                </a:lnTo>
                <a:lnTo>
                  <a:pt x="22" y="0"/>
                </a:lnTo>
                <a:lnTo>
                  <a:pt x="25" y="3"/>
                </a:lnTo>
                <a:lnTo>
                  <a:pt x="25" y="3"/>
                </a:lnTo>
                <a:lnTo>
                  <a:pt x="28" y="6"/>
                </a:lnTo>
                <a:lnTo>
                  <a:pt x="28" y="6"/>
                </a:lnTo>
                <a:lnTo>
                  <a:pt x="28" y="9"/>
                </a:lnTo>
                <a:lnTo>
                  <a:pt x="28" y="12"/>
                </a:lnTo>
                <a:lnTo>
                  <a:pt x="28" y="19"/>
                </a:lnTo>
                <a:lnTo>
                  <a:pt x="28" y="25"/>
                </a:lnTo>
                <a:lnTo>
                  <a:pt x="28" y="28"/>
                </a:lnTo>
                <a:lnTo>
                  <a:pt x="28" y="31"/>
                </a:lnTo>
                <a:lnTo>
                  <a:pt x="28" y="31"/>
                </a:lnTo>
                <a:lnTo>
                  <a:pt x="25" y="31"/>
                </a:lnTo>
                <a:lnTo>
                  <a:pt x="22" y="31"/>
                </a:lnTo>
                <a:lnTo>
                  <a:pt x="22" y="28"/>
                </a:lnTo>
                <a:close/>
                <a:moveTo>
                  <a:pt x="22" y="15"/>
                </a:moveTo>
                <a:lnTo>
                  <a:pt x="19" y="19"/>
                </a:lnTo>
                <a:lnTo>
                  <a:pt x="13" y="19"/>
                </a:lnTo>
                <a:lnTo>
                  <a:pt x="10" y="19"/>
                </a:lnTo>
                <a:lnTo>
                  <a:pt x="10" y="19"/>
                </a:lnTo>
                <a:lnTo>
                  <a:pt x="7" y="22"/>
                </a:lnTo>
                <a:lnTo>
                  <a:pt x="7" y="22"/>
                </a:lnTo>
                <a:lnTo>
                  <a:pt x="7" y="22"/>
                </a:lnTo>
                <a:lnTo>
                  <a:pt x="7" y="25"/>
                </a:lnTo>
                <a:lnTo>
                  <a:pt x="7" y="25"/>
                </a:lnTo>
                <a:lnTo>
                  <a:pt x="7" y="28"/>
                </a:lnTo>
                <a:lnTo>
                  <a:pt x="10" y="28"/>
                </a:lnTo>
                <a:lnTo>
                  <a:pt x="13" y="28"/>
                </a:lnTo>
                <a:lnTo>
                  <a:pt x="16" y="28"/>
                </a:lnTo>
                <a:lnTo>
                  <a:pt x="19" y="28"/>
                </a:lnTo>
                <a:lnTo>
                  <a:pt x="19" y="25"/>
                </a:lnTo>
                <a:lnTo>
                  <a:pt x="22" y="25"/>
                </a:lnTo>
                <a:lnTo>
                  <a:pt x="22" y="22"/>
                </a:lnTo>
                <a:lnTo>
                  <a:pt x="22" y="19"/>
                </a:lnTo>
                <a:lnTo>
                  <a:pt x="22"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5" name="Freeform 205"/>
          <p:cNvSpPr>
            <a:spLocks/>
          </p:cNvSpPr>
          <p:nvPr/>
        </p:nvSpPr>
        <p:spPr bwMode="auto">
          <a:xfrm>
            <a:off x="4427538" y="4824413"/>
            <a:ext cx="44450" cy="53975"/>
          </a:xfrm>
          <a:custGeom>
            <a:avLst/>
            <a:gdLst>
              <a:gd name="T0" fmla="*/ 22 w 28"/>
              <a:gd name="T1" fmla="*/ 22 h 34"/>
              <a:gd name="T2" fmla="*/ 28 w 28"/>
              <a:gd name="T3" fmla="*/ 22 h 34"/>
              <a:gd name="T4" fmla="*/ 25 w 28"/>
              <a:gd name="T5" fmla="*/ 25 h 34"/>
              <a:gd name="T6" fmla="*/ 22 w 28"/>
              <a:gd name="T7" fmla="*/ 31 h 34"/>
              <a:gd name="T8" fmla="*/ 19 w 28"/>
              <a:gd name="T9" fmla="*/ 31 h 34"/>
              <a:gd name="T10" fmla="*/ 16 w 28"/>
              <a:gd name="T11" fmla="*/ 34 h 34"/>
              <a:gd name="T12" fmla="*/ 10 w 28"/>
              <a:gd name="T13" fmla="*/ 31 h 34"/>
              <a:gd name="T14" fmla="*/ 3 w 28"/>
              <a:gd name="T15" fmla="*/ 28 h 34"/>
              <a:gd name="T16" fmla="*/ 0 w 28"/>
              <a:gd name="T17" fmla="*/ 25 h 34"/>
              <a:gd name="T18" fmla="*/ 0 w 28"/>
              <a:gd name="T19" fmla="*/ 15 h 34"/>
              <a:gd name="T20" fmla="*/ 0 w 28"/>
              <a:gd name="T21" fmla="*/ 12 h 34"/>
              <a:gd name="T22" fmla="*/ 3 w 28"/>
              <a:gd name="T23" fmla="*/ 6 h 34"/>
              <a:gd name="T24" fmla="*/ 3 w 28"/>
              <a:gd name="T25" fmla="*/ 3 h 34"/>
              <a:gd name="T26" fmla="*/ 6 w 28"/>
              <a:gd name="T27" fmla="*/ 3 h 34"/>
              <a:gd name="T28" fmla="*/ 10 w 28"/>
              <a:gd name="T29" fmla="*/ 0 h 34"/>
              <a:gd name="T30" fmla="*/ 16 w 28"/>
              <a:gd name="T31" fmla="*/ 0 h 34"/>
              <a:gd name="T32" fmla="*/ 19 w 28"/>
              <a:gd name="T33" fmla="*/ 0 h 34"/>
              <a:gd name="T34" fmla="*/ 22 w 28"/>
              <a:gd name="T35" fmla="*/ 3 h 34"/>
              <a:gd name="T36" fmla="*/ 25 w 28"/>
              <a:gd name="T37" fmla="*/ 6 h 34"/>
              <a:gd name="T38" fmla="*/ 28 w 28"/>
              <a:gd name="T39" fmla="*/ 9 h 34"/>
              <a:gd name="T40" fmla="*/ 22 w 28"/>
              <a:gd name="T41" fmla="*/ 9 h 34"/>
              <a:gd name="T42" fmla="*/ 22 w 28"/>
              <a:gd name="T43" fmla="*/ 9 h 34"/>
              <a:gd name="T44" fmla="*/ 19 w 28"/>
              <a:gd name="T45" fmla="*/ 6 h 34"/>
              <a:gd name="T46" fmla="*/ 16 w 28"/>
              <a:gd name="T47" fmla="*/ 6 h 34"/>
              <a:gd name="T48" fmla="*/ 16 w 28"/>
              <a:gd name="T49" fmla="*/ 3 h 34"/>
              <a:gd name="T50" fmla="*/ 13 w 28"/>
              <a:gd name="T51" fmla="*/ 6 h 34"/>
              <a:gd name="T52" fmla="*/ 10 w 28"/>
              <a:gd name="T53" fmla="*/ 6 h 34"/>
              <a:gd name="T54" fmla="*/ 6 w 28"/>
              <a:gd name="T55" fmla="*/ 12 h 34"/>
              <a:gd name="T56" fmla="*/ 6 w 28"/>
              <a:gd name="T57" fmla="*/ 15 h 34"/>
              <a:gd name="T58" fmla="*/ 6 w 28"/>
              <a:gd name="T59" fmla="*/ 22 h 34"/>
              <a:gd name="T60" fmla="*/ 10 w 28"/>
              <a:gd name="T61" fmla="*/ 25 h 34"/>
              <a:gd name="T62" fmla="*/ 10 w 28"/>
              <a:gd name="T63" fmla="*/ 28 h 34"/>
              <a:gd name="T64" fmla="*/ 16 w 28"/>
              <a:gd name="T65" fmla="*/ 28 h 34"/>
              <a:gd name="T66" fmla="*/ 19 w 28"/>
              <a:gd name="T67" fmla="*/ 28 h 34"/>
              <a:gd name="T68" fmla="*/ 19 w 28"/>
              <a:gd name="T69" fmla="*/ 28 h 34"/>
              <a:gd name="T70" fmla="*/ 22 w 28"/>
              <a:gd name="T71" fmla="*/ 25 h 34"/>
              <a:gd name="T72" fmla="*/ 22 w 28"/>
              <a:gd name="T73"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34">
                <a:moveTo>
                  <a:pt x="22" y="22"/>
                </a:moveTo>
                <a:lnTo>
                  <a:pt x="28" y="22"/>
                </a:lnTo>
                <a:lnTo>
                  <a:pt x="25" y="25"/>
                </a:lnTo>
                <a:lnTo>
                  <a:pt x="22" y="31"/>
                </a:lnTo>
                <a:lnTo>
                  <a:pt x="19" y="31"/>
                </a:lnTo>
                <a:lnTo>
                  <a:pt x="16" y="34"/>
                </a:lnTo>
                <a:lnTo>
                  <a:pt x="10" y="31"/>
                </a:lnTo>
                <a:lnTo>
                  <a:pt x="3" y="28"/>
                </a:lnTo>
                <a:lnTo>
                  <a:pt x="0" y="25"/>
                </a:lnTo>
                <a:lnTo>
                  <a:pt x="0" y="15"/>
                </a:lnTo>
                <a:lnTo>
                  <a:pt x="0" y="12"/>
                </a:lnTo>
                <a:lnTo>
                  <a:pt x="3" y="6"/>
                </a:lnTo>
                <a:lnTo>
                  <a:pt x="3" y="3"/>
                </a:lnTo>
                <a:lnTo>
                  <a:pt x="6" y="3"/>
                </a:lnTo>
                <a:lnTo>
                  <a:pt x="10" y="0"/>
                </a:lnTo>
                <a:lnTo>
                  <a:pt x="16" y="0"/>
                </a:lnTo>
                <a:lnTo>
                  <a:pt x="19" y="0"/>
                </a:lnTo>
                <a:lnTo>
                  <a:pt x="22" y="3"/>
                </a:lnTo>
                <a:lnTo>
                  <a:pt x="25" y="6"/>
                </a:lnTo>
                <a:lnTo>
                  <a:pt x="28" y="9"/>
                </a:lnTo>
                <a:lnTo>
                  <a:pt x="22" y="9"/>
                </a:lnTo>
                <a:lnTo>
                  <a:pt x="22" y="9"/>
                </a:lnTo>
                <a:lnTo>
                  <a:pt x="19" y="6"/>
                </a:lnTo>
                <a:lnTo>
                  <a:pt x="16" y="6"/>
                </a:lnTo>
                <a:lnTo>
                  <a:pt x="16" y="3"/>
                </a:lnTo>
                <a:lnTo>
                  <a:pt x="13" y="6"/>
                </a:lnTo>
                <a:lnTo>
                  <a:pt x="10" y="6"/>
                </a:lnTo>
                <a:lnTo>
                  <a:pt x="6" y="12"/>
                </a:lnTo>
                <a:lnTo>
                  <a:pt x="6" y="15"/>
                </a:lnTo>
                <a:lnTo>
                  <a:pt x="6" y="22"/>
                </a:lnTo>
                <a:lnTo>
                  <a:pt x="10" y="25"/>
                </a:lnTo>
                <a:lnTo>
                  <a:pt x="10" y="28"/>
                </a:lnTo>
                <a:lnTo>
                  <a:pt x="16" y="28"/>
                </a:lnTo>
                <a:lnTo>
                  <a:pt x="19" y="28"/>
                </a:lnTo>
                <a:lnTo>
                  <a:pt x="19" y="28"/>
                </a:lnTo>
                <a:lnTo>
                  <a:pt x="22" y="25"/>
                </a:lnTo>
                <a:lnTo>
                  <a:pt x="22"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82327" name="Group 407"/>
          <p:cNvGrpSpPr>
            <a:grpSpLocks/>
          </p:cNvGrpSpPr>
          <p:nvPr/>
        </p:nvGrpSpPr>
        <p:grpSpPr bwMode="auto">
          <a:xfrm>
            <a:off x="2159000" y="2185988"/>
            <a:ext cx="5899150" cy="3992562"/>
            <a:chOff x="1360" y="1377"/>
            <a:chExt cx="3716" cy="2515"/>
          </a:xfrm>
        </p:grpSpPr>
        <p:sp>
          <p:nvSpPr>
            <p:cNvPr id="82127" name="Freeform 207"/>
            <p:cNvSpPr>
              <a:spLocks noEditPoints="1"/>
            </p:cNvSpPr>
            <p:nvPr/>
          </p:nvSpPr>
          <p:spPr bwMode="auto">
            <a:xfrm>
              <a:off x="2820" y="3027"/>
              <a:ext cx="6" cy="4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12 h 43"/>
                <a:gd name="T14" fmla="*/ 6 w 6"/>
                <a:gd name="T15" fmla="*/ 12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12"/>
                  </a:lnTo>
                  <a:lnTo>
                    <a:pt x="6" y="12"/>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8" name="Freeform 208"/>
            <p:cNvSpPr>
              <a:spLocks noEditPoints="1"/>
            </p:cNvSpPr>
            <p:nvPr/>
          </p:nvSpPr>
          <p:spPr bwMode="auto">
            <a:xfrm>
              <a:off x="2829" y="3027"/>
              <a:ext cx="10" cy="55"/>
            </a:xfrm>
            <a:custGeom>
              <a:avLst/>
              <a:gdLst>
                <a:gd name="T0" fmla="*/ 6 w 10"/>
                <a:gd name="T1" fmla="*/ 6 h 55"/>
                <a:gd name="T2" fmla="*/ 6 w 10"/>
                <a:gd name="T3" fmla="*/ 0 h 55"/>
                <a:gd name="T4" fmla="*/ 10 w 10"/>
                <a:gd name="T5" fmla="*/ 0 h 55"/>
                <a:gd name="T6" fmla="*/ 10 w 10"/>
                <a:gd name="T7" fmla="*/ 6 h 55"/>
                <a:gd name="T8" fmla="*/ 6 w 10"/>
                <a:gd name="T9" fmla="*/ 6 h 55"/>
                <a:gd name="T10" fmla="*/ 0 w 10"/>
                <a:gd name="T11" fmla="*/ 55 h 55"/>
                <a:gd name="T12" fmla="*/ 0 w 10"/>
                <a:gd name="T13" fmla="*/ 52 h 55"/>
                <a:gd name="T14" fmla="*/ 0 w 10"/>
                <a:gd name="T15" fmla="*/ 52 h 55"/>
                <a:gd name="T16" fmla="*/ 3 w 10"/>
                <a:gd name="T17" fmla="*/ 52 h 55"/>
                <a:gd name="T18" fmla="*/ 3 w 10"/>
                <a:gd name="T19" fmla="*/ 52 h 55"/>
                <a:gd name="T20" fmla="*/ 3 w 10"/>
                <a:gd name="T21" fmla="*/ 52 h 55"/>
                <a:gd name="T22" fmla="*/ 6 w 10"/>
                <a:gd name="T23" fmla="*/ 49 h 55"/>
                <a:gd name="T24" fmla="*/ 6 w 10"/>
                <a:gd name="T25" fmla="*/ 46 h 55"/>
                <a:gd name="T26" fmla="*/ 6 w 10"/>
                <a:gd name="T27" fmla="*/ 12 h 55"/>
                <a:gd name="T28" fmla="*/ 10 w 10"/>
                <a:gd name="T29" fmla="*/ 12 h 55"/>
                <a:gd name="T30" fmla="*/ 10 w 10"/>
                <a:gd name="T31" fmla="*/ 46 h 55"/>
                <a:gd name="T32" fmla="*/ 10 w 10"/>
                <a:gd name="T33" fmla="*/ 49 h 55"/>
                <a:gd name="T34" fmla="*/ 10 w 10"/>
                <a:gd name="T35" fmla="*/ 52 h 55"/>
                <a:gd name="T36" fmla="*/ 6 w 10"/>
                <a:gd name="T37" fmla="*/ 55 h 55"/>
                <a:gd name="T38" fmla="*/ 3 w 10"/>
                <a:gd name="T39" fmla="*/ 55 h 55"/>
                <a:gd name="T40" fmla="*/ 0 w 10"/>
                <a:gd name="T41" fmla="*/ 55 h 55"/>
                <a:gd name="T42" fmla="*/ 0 w 10"/>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5">
                  <a:moveTo>
                    <a:pt x="6" y="6"/>
                  </a:moveTo>
                  <a:lnTo>
                    <a:pt x="6" y="0"/>
                  </a:lnTo>
                  <a:lnTo>
                    <a:pt x="10" y="0"/>
                  </a:lnTo>
                  <a:lnTo>
                    <a:pt x="10" y="6"/>
                  </a:lnTo>
                  <a:lnTo>
                    <a:pt x="6" y="6"/>
                  </a:lnTo>
                  <a:close/>
                  <a:moveTo>
                    <a:pt x="0" y="55"/>
                  </a:moveTo>
                  <a:lnTo>
                    <a:pt x="0" y="52"/>
                  </a:lnTo>
                  <a:lnTo>
                    <a:pt x="0" y="52"/>
                  </a:lnTo>
                  <a:lnTo>
                    <a:pt x="3" y="52"/>
                  </a:lnTo>
                  <a:lnTo>
                    <a:pt x="3" y="52"/>
                  </a:lnTo>
                  <a:lnTo>
                    <a:pt x="3" y="52"/>
                  </a:lnTo>
                  <a:lnTo>
                    <a:pt x="6" y="49"/>
                  </a:lnTo>
                  <a:lnTo>
                    <a:pt x="6" y="46"/>
                  </a:lnTo>
                  <a:lnTo>
                    <a:pt x="6" y="12"/>
                  </a:lnTo>
                  <a:lnTo>
                    <a:pt x="10" y="12"/>
                  </a:lnTo>
                  <a:lnTo>
                    <a:pt x="10" y="46"/>
                  </a:lnTo>
                  <a:lnTo>
                    <a:pt x="10" y="49"/>
                  </a:lnTo>
                  <a:lnTo>
                    <a:pt x="10" y="52"/>
                  </a:lnTo>
                  <a:lnTo>
                    <a:pt x="6" y="55"/>
                  </a:lnTo>
                  <a:lnTo>
                    <a:pt x="3" y="55"/>
                  </a:lnTo>
                  <a:lnTo>
                    <a:pt x="0" y="55"/>
                  </a:lnTo>
                  <a:lnTo>
                    <a:pt x="0" y="5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9" name="Freeform 209"/>
            <p:cNvSpPr>
              <a:spLocks/>
            </p:cNvSpPr>
            <p:nvPr/>
          </p:nvSpPr>
          <p:spPr bwMode="auto">
            <a:xfrm>
              <a:off x="2845" y="3039"/>
              <a:ext cx="27" cy="34"/>
            </a:xfrm>
            <a:custGeom>
              <a:avLst/>
              <a:gdLst>
                <a:gd name="T0" fmla="*/ 6 w 27"/>
                <a:gd name="T1" fmla="*/ 22 h 34"/>
                <a:gd name="T2" fmla="*/ 9 w 27"/>
                <a:gd name="T3" fmla="*/ 28 h 34"/>
                <a:gd name="T4" fmla="*/ 15 w 27"/>
                <a:gd name="T5" fmla="*/ 28 h 34"/>
                <a:gd name="T6" fmla="*/ 21 w 27"/>
                <a:gd name="T7" fmla="*/ 28 h 34"/>
                <a:gd name="T8" fmla="*/ 21 w 27"/>
                <a:gd name="T9" fmla="*/ 25 h 34"/>
                <a:gd name="T10" fmla="*/ 21 w 27"/>
                <a:gd name="T11" fmla="*/ 22 h 34"/>
                <a:gd name="T12" fmla="*/ 15 w 27"/>
                <a:gd name="T13" fmla="*/ 19 h 34"/>
                <a:gd name="T14" fmla="*/ 6 w 27"/>
                <a:gd name="T15" fmla="*/ 15 h 34"/>
                <a:gd name="T16" fmla="*/ 3 w 27"/>
                <a:gd name="T17" fmla="*/ 12 h 34"/>
                <a:gd name="T18" fmla="*/ 3 w 27"/>
                <a:gd name="T19" fmla="*/ 9 h 34"/>
                <a:gd name="T20" fmla="*/ 3 w 27"/>
                <a:gd name="T21" fmla="*/ 6 h 34"/>
                <a:gd name="T22" fmla="*/ 6 w 27"/>
                <a:gd name="T23" fmla="*/ 3 h 34"/>
                <a:gd name="T24" fmla="*/ 9 w 27"/>
                <a:gd name="T25" fmla="*/ 0 h 34"/>
                <a:gd name="T26" fmla="*/ 12 w 27"/>
                <a:gd name="T27" fmla="*/ 0 h 34"/>
                <a:gd name="T28" fmla="*/ 21 w 27"/>
                <a:gd name="T29" fmla="*/ 0 h 34"/>
                <a:gd name="T30" fmla="*/ 24 w 27"/>
                <a:gd name="T31" fmla="*/ 3 h 34"/>
                <a:gd name="T32" fmla="*/ 27 w 27"/>
                <a:gd name="T33" fmla="*/ 9 h 34"/>
                <a:gd name="T34" fmla="*/ 21 w 27"/>
                <a:gd name="T35" fmla="*/ 6 h 34"/>
                <a:gd name="T36" fmla="*/ 18 w 27"/>
                <a:gd name="T37" fmla="*/ 6 h 34"/>
                <a:gd name="T38" fmla="*/ 12 w 27"/>
                <a:gd name="T39" fmla="*/ 6 h 34"/>
                <a:gd name="T40" fmla="*/ 9 w 27"/>
                <a:gd name="T41" fmla="*/ 6 h 34"/>
                <a:gd name="T42" fmla="*/ 6 w 27"/>
                <a:gd name="T43" fmla="*/ 9 h 34"/>
                <a:gd name="T44" fmla="*/ 9 w 27"/>
                <a:gd name="T45" fmla="*/ 12 h 34"/>
                <a:gd name="T46" fmla="*/ 12 w 27"/>
                <a:gd name="T47" fmla="*/ 12 h 34"/>
                <a:gd name="T48" fmla="*/ 18 w 27"/>
                <a:gd name="T49" fmla="*/ 15 h 34"/>
                <a:gd name="T50" fmla="*/ 24 w 27"/>
                <a:gd name="T51" fmla="*/ 15 h 34"/>
                <a:gd name="T52" fmla="*/ 27 w 27"/>
                <a:gd name="T53" fmla="*/ 22 h 34"/>
                <a:gd name="T54" fmla="*/ 27 w 27"/>
                <a:gd name="T55" fmla="*/ 25 h 34"/>
                <a:gd name="T56" fmla="*/ 24 w 27"/>
                <a:gd name="T57" fmla="*/ 31 h 34"/>
                <a:gd name="T58" fmla="*/ 18 w 27"/>
                <a:gd name="T59" fmla="*/ 31 h 34"/>
                <a:gd name="T60" fmla="*/ 9 w 27"/>
                <a:gd name="T61" fmla="*/ 31 h 34"/>
                <a:gd name="T62" fmla="*/ 3 w 27"/>
                <a:gd name="T6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34">
                  <a:moveTo>
                    <a:pt x="0" y="22"/>
                  </a:moveTo>
                  <a:lnTo>
                    <a:pt x="6" y="22"/>
                  </a:lnTo>
                  <a:lnTo>
                    <a:pt x="6" y="25"/>
                  </a:lnTo>
                  <a:lnTo>
                    <a:pt x="9" y="28"/>
                  </a:lnTo>
                  <a:lnTo>
                    <a:pt x="12" y="28"/>
                  </a:lnTo>
                  <a:lnTo>
                    <a:pt x="15" y="28"/>
                  </a:lnTo>
                  <a:lnTo>
                    <a:pt x="18" y="28"/>
                  </a:lnTo>
                  <a:lnTo>
                    <a:pt x="21" y="28"/>
                  </a:lnTo>
                  <a:lnTo>
                    <a:pt x="21" y="25"/>
                  </a:lnTo>
                  <a:lnTo>
                    <a:pt x="21" y="25"/>
                  </a:lnTo>
                  <a:lnTo>
                    <a:pt x="21" y="22"/>
                  </a:lnTo>
                  <a:lnTo>
                    <a:pt x="21" y="22"/>
                  </a:lnTo>
                  <a:lnTo>
                    <a:pt x="18" y="19"/>
                  </a:lnTo>
                  <a:lnTo>
                    <a:pt x="15" y="19"/>
                  </a:lnTo>
                  <a:lnTo>
                    <a:pt x="9" y="19"/>
                  </a:lnTo>
                  <a:lnTo>
                    <a:pt x="6" y="15"/>
                  </a:lnTo>
                  <a:lnTo>
                    <a:pt x="6" y="15"/>
                  </a:lnTo>
                  <a:lnTo>
                    <a:pt x="3" y="12"/>
                  </a:lnTo>
                  <a:lnTo>
                    <a:pt x="3" y="12"/>
                  </a:lnTo>
                  <a:lnTo>
                    <a:pt x="3" y="9"/>
                  </a:lnTo>
                  <a:lnTo>
                    <a:pt x="3" y="6"/>
                  </a:lnTo>
                  <a:lnTo>
                    <a:pt x="3" y="6"/>
                  </a:lnTo>
                  <a:lnTo>
                    <a:pt x="3" y="3"/>
                  </a:lnTo>
                  <a:lnTo>
                    <a:pt x="6" y="3"/>
                  </a:lnTo>
                  <a:lnTo>
                    <a:pt x="6" y="0"/>
                  </a:lnTo>
                  <a:lnTo>
                    <a:pt x="9" y="0"/>
                  </a:lnTo>
                  <a:lnTo>
                    <a:pt x="12" y="0"/>
                  </a:lnTo>
                  <a:lnTo>
                    <a:pt x="12" y="0"/>
                  </a:lnTo>
                  <a:lnTo>
                    <a:pt x="18" y="0"/>
                  </a:lnTo>
                  <a:lnTo>
                    <a:pt x="21" y="0"/>
                  </a:lnTo>
                  <a:lnTo>
                    <a:pt x="21" y="3"/>
                  </a:lnTo>
                  <a:lnTo>
                    <a:pt x="24" y="3"/>
                  </a:lnTo>
                  <a:lnTo>
                    <a:pt x="24" y="6"/>
                  </a:lnTo>
                  <a:lnTo>
                    <a:pt x="27" y="9"/>
                  </a:lnTo>
                  <a:lnTo>
                    <a:pt x="21" y="9"/>
                  </a:lnTo>
                  <a:lnTo>
                    <a:pt x="21" y="6"/>
                  </a:lnTo>
                  <a:lnTo>
                    <a:pt x="18" y="6"/>
                  </a:lnTo>
                  <a:lnTo>
                    <a:pt x="18" y="6"/>
                  </a:lnTo>
                  <a:lnTo>
                    <a:pt x="15" y="3"/>
                  </a:lnTo>
                  <a:lnTo>
                    <a:pt x="12" y="6"/>
                  </a:lnTo>
                  <a:lnTo>
                    <a:pt x="9" y="6"/>
                  </a:lnTo>
                  <a:lnTo>
                    <a:pt x="9" y="6"/>
                  </a:lnTo>
                  <a:lnTo>
                    <a:pt x="6" y="9"/>
                  </a:lnTo>
                  <a:lnTo>
                    <a:pt x="6" y="9"/>
                  </a:lnTo>
                  <a:lnTo>
                    <a:pt x="9" y="9"/>
                  </a:lnTo>
                  <a:lnTo>
                    <a:pt x="9" y="12"/>
                  </a:lnTo>
                  <a:lnTo>
                    <a:pt x="9" y="12"/>
                  </a:lnTo>
                  <a:lnTo>
                    <a:pt x="12" y="12"/>
                  </a:lnTo>
                  <a:lnTo>
                    <a:pt x="15" y="12"/>
                  </a:lnTo>
                  <a:lnTo>
                    <a:pt x="18" y="15"/>
                  </a:lnTo>
                  <a:lnTo>
                    <a:pt x="21" y="15"/>
                  </a:lnTo>
                  <a:lnTo>
                    <a:pt x="24" y="15"/>
                  </a:lnTo>
                  <a:lnTo>
                    <a:pt x="27" y="19"/>
                  </a:lnTo>
                  <a:lnTo>
                    <a:pt x="27" y="22"/>
                  </a:lnTo>
                  <a:lnTo>
                    <a:pt x="27" y="22"/>
                  </a:lnTo>
                  <a:lnTo>
                    <a:pt x="27" y="25"/>
                  </a:lnTo>
                  <a:lnTo>
                    <a:pt x="24" y="28"/>
                  </a:lnTo>
                  <a:lnTo>
                    <a:pt x="24" y="31"/>
                  </a:lnTo>
                  <a:lnTo>
                    <a:pt x="21" y="31"/>
                  </a:lnTo>
                  <a:lnTo>
                    <a:pt x="18" y="31"/>
                  </a:lnTo>
                  <a:lnTo>
                    <a:pt x="15" y="34"/>
                  </a:lnTo>
                  <a:lnTo>
                    <a:pt x="9" y="31"/>
                  </a:lnTo>
                  <a:lnTo>
                    <a:pt x="6" y="31"/>
                  </a:lnTo>
                  <a:lnTo>
                    <a:pt x="3"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0" name="Freeform 210"/>
            <p:cNvSpPr>
              <a:spLocks/>
            </p:cNvSpPr>
            <p:nvPr/>
          </p:nvSpPr>
          <p:spPr bwMode="auto">
            <a:xfrm>
              <a:off x="2879" y="3027"/>
              <a:ext cx="24" cy="43"/>
            </a:xfrm>
            <a:custGeom>
              <a:avLst/>
              <a:gdLst>
                <a:gd name="T0" fmla="*/ 0 w 24"/>
                <a:gd name="T1" fmla="*/ 43 h 43"/>
                <a:gd name="T2" fmla="*/ 0 w 24"/>
                <a:gd name="T3" fmla="*/ 0 h 43"/>
                <a:gd name="T4" fmla="*/ 6 w 24"/>
                <a:gd name="T5" fmla="*/ 0 h 43"/>
                <a:gd name="T6" fmla="*/ 6 w 24"/>
                <a:gd name="T7" fmla="*/ 24 h 43"/>
                <a:gd name="T8" fmla="*/ 18 w 24"/>
                <a:gd name="T9" fmla="*/ 12 h 43"/>
                <a:gd name="T10" fmla="*/ 24 w 24"/>
                <a:gd name="T11" fmla="*/ 12 h 43"/>
                <a:gd name="T12" fmla="*/ 12 w 24"/>
                <a:gd name="T13" fmla="*/ 24 h 43"/>
                <a:gd name="T14" fmla="*/ 24 w 24"/>
                <a:gd name="T15" fmla="*/ 43 h 43"/>
                <a:gd name="T16" fmla="*/ 18 w 24"/>
                <a:gd name="T17" fmla="*/ 43 h 43"/>
                <a:gd name="T18" fmla="*/ 9 w 24"/>
                <a:gd name="T19" fmla="*/ 27 h 43"/>
                <a:gd name="T20" fmla="*/ 6 w 24"/>
                <a:gd name="T21" fmla="*/ 31 h 43"/>
                <a:gd name="T22" fmla="*/ 6 w 24"/>
                <a:gd name="T23" fmla="*/ 43 h 43"/>
                <a:gd name="T24" fmla="*/ 0 w 24"/>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3">
                  <a:moveTo>
                    <a:pt x="0" y="43"/>
                  </a:moveTo>
                  <a:lnTo>
                    <a:pt x="0" y="0"/>
                  </a:lnTo>
                  <a:lnTo>
                    <a:pt x="6" y="0"/>
                  </a:lnTo>
                  <a:lnTo>
                    <a:pt x="6" y="24"/>
                  </a:lnTo>
                  <a:lnTo>
                    <a:pt x="18" y="12"/>
                  </a:lnTo>
                  <a:lnTo>
                    <a:pt x="24" y="12"/>
                  </a:lnTo>
                  <a:lnTo>
                    <a:pt x="12" y="24"/>
                  </a:lnTo>
                  <a:lnTo>
                    <a:pt x="24" y="43"/>
                  </a:lnTo>
                  <a:lnTo>
                    <a:pt x="18" y="43"/>
                  </a:lnTo>
                  <a:lnTo>
                    <a:pt x="9" y="27"/>
                  </a:lnTo>
                  <a:lnTo>
                    <a:pt x="6" y="31"/>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1" name="Freeform 211"/>
            <p:cNvSpPr>
              <a:spLocks noEditPoints="1"/>
            </p:cNvSpPr>
            <p:nvPr/>
          </p:nvSpPr>
          <p:spPr bwMode="auto">
            <a:xfrm>
              <a:off x="2906" y="3039"/>
              <a:ext cx="31" cy="34"/>
            </a:xfrm>
            <a:custGeom>
              <a:avLst/>
              <a:gdLst>
                <a:gd name="T0" fmla="*/ 22 w 31"/>
                <a:gd name="T1" fmla="*/ 31 h 34"/>
                <a:gd name="T2" fmla="*/ 16 w 31"/>
                <a:gd name="T3" fmla="*/ 31 h 34"/>
                <a:gd name="T4" fmla="*/ 7 w 31"/>
                <a:gd name="T5" fmla="*/ 31 h 34"/>
                <a:gd name="T6" fmla="*/ 0 w 31"/>
                <a:gd name="T7" fmla="*/ 28 h 34"/>
                <a:gd name="T8" fmla="*/ 0 w 31"/>
                <a:gd name="T9" fmla="*/ 22 h 34"/>
                <a:gd name="T10" fmla="*/ 3 w 31"/>
                <a:gd name="T11" fmla="*/ 19 h 34"/>
                <a:gd name="T12" fmla="*/ 7 w 31"/>
                <a:gd name="T13" fmla="*/ 15 h 34"/>
                <a:gd name="T14" fmla="*/ 10 w 31"/>
                <a:gd name="T15" fmla="*/ 15 h 34"/>
                <a:gd name="T16" fmla="*/ 19 w 31"/>
                <a:gd name="T17" fmla="*/ 12 h 34"/>
                <a:gd name="T18" fmla="*/ 22 w 31"/>
                <a:gd name="T19" fmla="*/ 12 h 34"/>
                <a:gd name="T20" fmla="*/ 22 w 31"/>
                <a:gd name="T21" fmla="*/ 9 h 34"/>
                <a:gd name="T22" fmla="*/ 19 w 31"/>
                <a:gd name="T23" fmla="*/ 6 h 34"/>
                <a:gd name="T24" fmla="*/ 13 w 31"/>
                <a:gd name="T25" fmla="*/ 6 h 34"/>
                <a:gd name="T26" fmla="*/ 10 w 31"/>
                <a:gd name="T27" fmla="*/ 6 h 34"/>
                <a:gd name="T28" fmla="*/ 3 w 31"/>
                <a:gd name="T29" fmla="*/ 9 h 34"/>
                <a:gd name="T30" fmla="*/ 3 w 31"/>
                <a:gd name="T31" fmla="*/ 3 h 34"/>
                <a:gd name="T32" fmla="*/ 10 w 31"/>
                <a:gd name="T33" fmla="*/ 0 h 34"/>
                <a:gd name="T34" fmla="*/ 16 w 31"/>
                <a:gd name="T35" fmla="*/ 0 h 34"/>
                <a:gd name="T36" fmla="*/ 22 w 31"/>
                <a:gd name="T37" fmla="*/ 0 h 34"/>
                <a:gd name="T38" fmla="*/ 25 w 31"/>
                <a:gd name="T39" fmla="*/ 3 h 34"/>
                <a:gd name="T40" fmla="*/ 28 w 31"/>
                <a:gd name="T41" fmla="*/ 6 h 34"/>
                <a:gd name="T42" fmla="*/ 28 w 31"/>
                <a:gd name="T43" fmla="*/ 12 h 34"/>
                <a:gd name="T44" fmla="*/ 28 w 31"/>
                <a:gd name="T45" fmla="*/ 25 h 34"/>
                <a:gd name="T46" fmla="*/ 28 w 31"/>
                <a:gd name="T47" fmla="*/ 31 h 34"/>
                <a:gd name="T48" fmla="*/ 25 w 31"/>
                <a:gd name="T49" fmla="*/ 31 h 34"/>
                <a:gd name="T50" fmla="*/ 25 w 31"/>
                <a:gd name="T51" fmla="*/ 28 h 34"/>
                <a:gd name="T52" fmla="*/ 19 w 31"/>
                <a:gd name="T53" fmla="*/ 19 h 34"/>
                <a:gd name="T54" fmla="*/ 13 w 31"/>
                <a:gd name="T55" fmla="*/ 19 h 34"/>
                <a:gd name="T56" fmla="*/ 10 w 31"/>
                <a:gd name="T57" fmla="*/ 22 h 34"/>
                <a:gd name="T58" fmla="*/ 7 w 31"/>
                <a:gd name="T59" fmla="*/ 22 h 34"/>
                <a:gd name="T60" fmla="*/ 7 w 31"/>
                <a:gd name="T61" fmla="*/ 25 h 34"/>
                <a:gd name="T62" fmla="*/ 10 w 31"/>
                <a:gd name="T63" fmla="*/ 28 h 34"/>
                <a:gd name="T64" fmla="*/ 16 w 31"/>
                <a:gd name="T65" fmla="*/ 28 h 34"/>
                <a:gd name="T66" fmla="*/ 22 w 31"/>
                <a:gd name="T67" fmla="*/ 25 h 34"/>
                <a:gd name="T68" fmla="*/ 22 w 31"/>
                <a:gd name="T69" fmla="*/ 22 h 34"/>
                <a:gd name="T70" fmla="*/ 22 w 31"/>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25" y="28"/>
                  </a:moveTo>
                  <a:lnTo>
                    <a:pt x="22" y="31"/>
                  </a:lnTo>
                  <a:lnTo>
                    <a:pt x="19" y="31"/>
                  </a:lnTo>
                  <a:lnTo>
                    <a:pt x="16" y="31"/>
                  </a:lnTo>
                  <a:lnTo>
                    <a:pt x="13" y="34"/>
                  </a:lnTo>
                  <a:lnTo>
                    <a:pt x="7" y="31"/>
                  </a:lnTo>
                  <a:lnTo>
                    <a:pt x="3" y="31"/>
                  </a:lnTo>
                  <a:lnTo>
                    <a:pt x="0" y="28"/>
                  </a:lnTo>
                  <a:lnTo>
                    <a:pt x="0" y="25"/>
                  </a:lnTo>
                  <a:lnTo>
                    <a:pt x="0" y="22"/>
                  </a:lnTo>
                  <a:lnTo>
                    <a:pt x="3" y="19"/>
                  </a:lnTo>
                  <a:lnTo>
                    <a:pt x="3" y="19"/>
                  </a:lnTo>
                  <a:lnTo>
                    <a:pt x="3" y="15"/>
                  </a:lnTo>
                  <a:lnTo>
                    <a:pt x="7" y="15"/>
                  </a:lnTo>
                  <a:lnTo>
                    <a:pt x="10" y="15"/>
                  </a:lnTo>
                  <a:lnTo>
                    <a:pt x="10" y="15"/>
                  </a:lnTo>
                  <a:lnTo>
                    <a:pt x="13" y="15"/>
                  </a:lnTo>
                  <a:lnTo>
                    <a:pt x="19" y="12"/>
                  </a:lnTo>
                  <a:lnTo>
                    <a:pt x="22" y="12"/>
                  </a:lnTo>
                  <a:lnTo>
                    <a:pt x="22" y="12"/>
                  </a:lnTo>
                  <a:lnTo>
                    <a:pt x="22" y="12"/>
                  </a:lnTo>
                  <a:lnTo>
                    <a:pt x="22" y="9"/>
                  </a:lnTo>
                  <a:lnTo>
                    <a:pt x="22" y="6"/>
                  </a:lnTo>
                  <a:lnTo>
                    <a:pt x="19" y="6"/>
                  </a:lnTo>
                  <a:lnTo>
                    <a:pt x="16" y="3"/>
                  </a:lnTo>
                  <a:lnTo>
                    <a:pt x="13" y="6"/>
                  </a:lnTo>
                  <a:lnTo>
                    <a:pt x="10" y="6"/>
                  </a:lnTo>
                  <a:lnTo>
                    <a:pt x="10" y="6"/>
                  </a:lnTo>
                  <a:lnTo>
                    <a:pt x="7" y="9"/>
                  </a:lnTo>
                  <a:lnTo>
                    <a:pt x="3" y="9"/>
                  </a:lnTo>
                  <a:lnTo>
                    <a:pt x="3" y="6"/>
                  </a:lnTo>
                  <a:lnTo>
                    <a:pt x="3" y="3"/>
                  </a:lnTo>
                  <a:lnTo>
                    <a:pt x="7" y="3"/>
                  </a:lnTo>
                  <a:lnTo>
                    <a:pt x="10" y="0"/>
                  </a:lnTo>
                  <a:lnTo>
                    <a:pt x="13" y="0"/>
                  </a:lnTo>
                  <a:lnTo>
                    <a:pt x="16" y="0"/>
                  </a:lnTo>
                  <a:lnTo>
                    <a:pt x="19" y="0"/>
                  </a:lnTo>
                  <a:lnTo>
                    <a:pt x="22" y="0"/>
                  </a:lnTo>
                  <a:lnTo>
                    <a:pt x="25" y="3"/>
                  </a:lnTo>
                  <a:lnTo>
                    <a:pt x="25" y="3"/>
                  </a:lnTo>
                  <a:lnTo>
                    <a:pt x="28" y="6"/>
                  </a:lnTo>
                  <a:lnTo>
                    <a:pt x="28" y="6"/>
                  </a:lnTo>
                  <a:lnTo>
                    <a:pt x="28" y="9"/>
                  </a:lnTo>
                  <a:lnTo>
                    <a:pt x="28" y="12"/>
                  </a:lnTo>
                  <a:lnTo>
                    <a:pt x="28" y="19"/>
                  </a:lnTo>
                  <a:lnTo>
                    <a:pt x="28" y="25"/>
                  </a:lnTo>
                  <a:lnTo>
                    <a:pt x="28" y="28"/>
                  </a:lnTo>
                  <a:lnTo>
                    <a:pt x="28" y="31"/>
                  </a:lnTo>
                  <a:lnTo>
                    <a:pt x="31" y="31"/>
                  </a:lnTo>
                  <a:lnTo>
                    <a:pt x="25" y="31"/>
                  </a:lnTo>
                  <a:lnTo>
                    <a:pt x="25" y="31"/>
                  </a:lnTo>
                  <a:lnTo>
                    <a:pt x="25" y="28"/>
                  </a:lnTo>
                  <a:close/>
                  <a:moveTo>
                    <a:pt x="22" y="15"/>
                  </a:moveTo>
                  <a:lnTo>
                    <a:pt x="19" y="19"/>
                  </a:lnTo>
                  <a:lnTo>
                    <a:pt x="16" y="19"/>
                  </a:lnTo>
                  <a:lnTo>
                    <a:pt x="13" y="19"/>
                  </a:lnTo>
                  <a:lnTo>
                    <a:pt x="10" y="19"/>
                  </a:lnTo>
                  <a:lnTo>
                    <a:pt x="10" y="22"/>
                  </a:lnTo>
                  <a:lnTo>
                    <a:pt x="7" y="22"/>
                  </a:lnTo>
                  <a:lnTo>
                    <a:pt x="7" y="22"/>
                  </a:lnTo>
                  <a:lnTo>
                    <a:pt x="7" y="25"/>
                  </a:lnTo>
                  <a:lnTo>
                    <a:pt x="7" y="25"/>
                  </a:lnTo>
                  <a:lnTo>
                    <a:pt x="10" y="28"/>
                  </a:lnTo>
                  <a:lnTo>
                    <a:pt x="10" y="28"/>
                  </a:lnTo>
                  <a:lnTo>
                    <a:pt x="13" y="28"/>
                  </a:lnTo>
                  <a:lnTo>
                    <a:pt x="16" y="28"/>
                  </a:lnTo>
                  <a:lnTo>
                    <a:pt x="19" y="28"/>
                  </a:lnTo>
                  <a:lnTo>
                    <a:pt x="22" y="25"/>
                  </a:lnTo>
                  <a:lnTo>
                    <a:pt x="22" y="25"/>
                  </a:lnTo>
                  <a:lnTo>
                    <a:pt x="22" y="22"/>
                  </a:lnTo>
                  <a:lnTo>
                    <a:pt x="22" y="19"/>
                  </a:lnTo>
                  <a:lnTo>
                    <a:pt x="22"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2" name="Freeform 212"/>
            <p:cNvSpPr>
              <a:spLocks noEditPoints="1"/>
            </p:cNvSpPr>
            <p:nvPr/>
          </p:nvSpPr>
          <p:spPr bwMode="auto">
            <a:xfrm>
              <a:off x="3064" y="3039"/>
              <a:ext cx="27" cy="43"/>
            </a:xfrm>
            <a:custGeom>
              <a:avLst/>
              <a:gdLst>
                <a:gd name="T0" fmla="*/ 0 w 27"/>
                <a:gd name="T1" fmla="*/ 43 h 43"/>
                <a:gd name="T2" fmla="*/ 0 w 27"/>
                <a:gd name="T3" fmla="*/ 0 h 43"/>
                <a:gd name="T4" fmla="*/ 3 w 27"/>
                <a:gd name="T5" fmla="*/ 0 h 43"/>
                <a:gd name="T6" fmla="*/ 3 w 27"/>
                <a:gd name="T7" fmla="*/ 6 h 43"/>
                <a:gd name="T8" fmla="*/ 6 w 27"/>
                <a:gd name="T9" fmla="*/ 3 h 43"/>
                <a:gd name="T10" fmla="*/ 9 w 27"/>
                <a:gd name="T11" fmla="*/ 0 h 43"/>
                <a:gd name="T12" fmla="*/ 9 w 27"/>
                <a:gd name="T13" fmla="*/ 0 h 43"/>
                <a:gd name="T14" fmla="*/ 12 w 27"/>
                <a:gd name="T15" fmla="*/ 0 h 43"/>
                <a:gd name="T16" fmla="*/ 18 w 27"/>
                <a:gd name="T17" fmla="*/ 0 h 43"/>
                <a:gd name="T18" fmla="*/ 21 w 27"/>
                <a:gd name="T19" fmla="*/ 3 h 43"/>
                <a:gd name="T20" fmla="*/ 21 w 27"/>
                <a:gd name="T21" fmla="*/ 6 h 43"/>
                <a:gd name="T22" fmla="*/ 24 w 27"/>
                <a:gd name="T23" fmla="*/ 9 h 43"/>
                <a:gd name="T24" fmla="*/ 27 w 27"/>
                <a:gd name="T25" fmla="*/ 12 h 43"/>
                <a:gd name="T26" fmla="*/ 27 w 27"/>
                <a:gd name="T27" fmla="*/ 15 h 43"/>
                <a:gd name="T28" fmla="*/ 24 w 27"/>
                <a:gd name="T29" fmla="*/ 22 h 43"/>
                <a:gd name="T30" fmla="*/ 24 w 27"/>
                <a:gd name="T31" fmla="*/ 25 h 43"/>
                <a:gd name="T32" fmla="*/ 21 w 27"/>
                <a:gd name="T33" fmla="*/ 28 h 43"/>
                <a:gd name="T34" fmla="*/ 18 w 27"/>
                <a:gd name="T35" fmla="*/ 31 h 43"/>
                <a:gd name="T36" fmla="*/ 15 w 27"/>
                <a:gd name="T37" fmla="*/ 31 h 43"/>
                <a:gd name="T38" fmla="*/ 12 w 27"/>
                <a:gd name="T39" fmla="*/ 34 h 43"/>
                <a:gd name="T40" fmla="*/ 9 w 27"/>
                <a:gd name="T41" fmla="*/ 31 h 43"/>
                <a:gd name="T42" fmla="*/ 9 w 27"/>
                <a:gd name="T43" fmla="*/ 31 h 43"/>
                <a:gd name="T44" fmla="*/ 6 w 27"/>
                <a:gd name="T45" fmla="*/ 31 h 43"/>
                <a:gd name="T46" fmla="*/ 3 w 27"/>
                <a:gd name="T47" fmla="*/ 28 h 43"/>
                <a:gd name="T48" fmla="*/ 3 w 27"/>
                <a:gd name="T49" fmla="*/ 43 h 43"/>
                <a:gd name="T50" fmla="*/ 0 w 27"/>
                <a:gd name="T51" fmla="*/ 43 h 43"/>
                <a:gd name="T52" fmla="*/ 3 w 27"/>
                <a:gd name="T53" fmla="*/ 15 h 43"/>
                <a:gd name="T54" fmla="*/ 6 w 27"/>
                <a:gd name="T55" fmla="*/ 22 h 43"/>
                <a:gd name="T56" fmla="*/ 6 w 27"/>
                <a:gd name="T57" fmla="*/ 25 h 43"/>
                <a:gd name="T58" fmla="*/ 9 w 27"/>
                <a:gd name="T59" fmla="*/ 28 h 43"/>
                <a:gd name="T60" fmla="*/ 12 w 27"/>
                <a:gd name="T61" fmla="*/ 28 h 43"/>
                <a:gd name="T62" fmla="*/ 15 w 27"/>
                <a:gd name="T63" fmla="*/ 28 h 43"/>
                <a:gd name="T64" fmla="*/ 18 w 27"/>
                <a:gd name="T65" fmla="*/ 25 h 43"/>
                <a:gd name="T66" fmla="*/ 21 w 27"/>
                <a:gd name="T67" fmla="*/ 22 h 43"/>
                <a:gd name="T68" fmla="*/ 21 w 27"/>
                <a:gd name="T69" fmla="*/ 15 h 43"/>
                <a:gd name="T70" fmla="*/ 21 w 27"/>
                <a:gd name="T71" fmla="*/ 12 h 43"/>
                <a:gd name="T72" fmla="*/ 18 w 27"/>
                <a:gd name="T73" fmla="*/ 6 h 43"/>
                <a:gd name="T74" fmla="*/ 15 w 27"/>
                <a:gd name="T75" fmla="*/ 6 h 43"/>
                <a:gd name="T76" fmla="*/ 12 w 27"/>
                <a:gd name="T77" fmla="*/ 3 h 43"/>
                <a:gd name="T78" fmla="*/ 9 w 27"/>
                <a:gd name="T79" fmla="*/ 6 h 43"/>
                <a:gd name="T80" fmla="*/ 6 w 27"/>
                <a:gd name="T81" fmla="*/ 6 h 43"/>
                <a:gd name="T82" fmla="*/ 6 w 27"/>
                <a:gd name="T83" fmla="*/ 12 h 43"/>
                <a:gd name="T84" fmla="*/ 3 w 27"/>
                <a:gd name="T8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43">
                  <a:moveTo>
                    <a:pt x="0" y="43"/>
                  </a:moveTo>
                  <a:lnTo>
                    <a:pt x="0" y="0"/>
                  </a:lnTo>
                  <a:lnTo>
                    <a:pt x="3" y="0"/>
                  </a:lnTo>
                  <a:lnTo>
                    <a:pt x="3" y="6"/>
                  </a:lnTo>
                  <a:lnTo>
                    <a:pt x="6" y="3"/>
                  </a:lnTo>
                  <a:lnTo>
                    <a:pt x="9" y="0"/>
                  </a:lnTo>
                  <a:lnTo>
                    <a:pt x="9" y="0"/>
                  </a:lnTo>
                  <a:lnTo>
                    <a:pt x="12" y="0"/>
                  </a:lnTo>
                  <a:lnTo>
                    <a:pt x="18" y="0"/>
                  </a:lnTo>
                  <a:lnTo>
                    <a:pt x="21" y="3"/>
                  </a:lnTo>
                  <a:lnTo>
                    <a:pt x="21" y="6"/>
                  </a:lnTo>
                  <a:lnTo>
                    <a:pt x="24" y="9"/>
                  </a:lnTo>
                  <a:lnTo>
                    <a:pt x="27" y="12"/>
                  </a:lnTo>
                  <a:lnTo>
                    <a:pt x="27" y="15"/>
                  </a:lnTo>
                  <a:lnTo>
                    <a:pt x="24" y="22"/>
                  </a:lnTo>
                  <a:lnTo>
                    <a:pt x="24" y="25"/>
                  </a:lnTo>
                  <a:lnTo>
                    <a:pt x="21" y="28"/>
                  </a:lnTo>
                  <a:lnTo>
                    <a:pt x="18" y="31"/>
                  </a:lnTo>
                  <a:lnTo>
                    <a:pt x="15" y="31"/>
                  </a:lnTo>
                  <a:lnTo>
                    <a:pt x="12" y="34"/>
                  </a:lnTo>
                  <a:lnTo>
                    <a:pt x="9" y="31"/>
                  </a:lnTo>
                  <a:lnTo>
                    <a:pt x="9" y="31"/>
                  </a:lnTo>
                  <a:lnTo>
                    <a:pt x="6" y="31"/>
                  </a:lnTo>
                  <a:lnTo>
                    <a:pt x="3" y="28"/>
                  </a:lnTo>
                  <a:lnTo>
                    <a:pt x="3" y="43"/>
                  </a:lnTo>
                  <a:lnTo>
                    <a:pt x="0" y="43"/>
                  </a:lnTo>
                  <a:close/>
                  <a:moveTo>
                    <a:pt x="3" y="15"/>
                  </a:moveTo>
                  <a:lnTo>
                    <a:pt x="6" y="22"/>
                  </a:lnTo>
                  <a:lnTo>
                    <a:pt x="6" y="25"/>
                  </a:lnTo>
                  <a:lnTo>
                    <a:pt x="9" y="28"/>
                  </a:lnTo>
                  <a:lnTo>
                    <a:pt x="12" y="28"/>
                  </a:lnTo>
                  <a:lnTo>
                    <a:pt x="15" y="28"/>
                  </a:lnTo>
                  <a:lnTo>
                    <a:pt x="18" y="25"/>
                  </a:lnTo>
                  <a:lnTo>
                    <a:pt x="21" y="22"/>
                  </a:lnTo>
                  <a:lnTo>
                    <a:pt x="21" y="15"/>
                  </a:lnTo>
                  <a:lnTo>
                    <a:pt x="21" y="12"/>
                  </a:lnTo>
                  <a:lnTo>
                    <a:pt x="18" y="6"/>
                  </a:lnTo>
                  <a:lnTo>
                    <a:pt x="15" y="6"/>
                  </a:lnTo>
                  <a:lnTo>
                    <a:pt x="12" y="3"/>
                  </a:lnTo>
                  <a:lnTo>
                    <a:pt x="9" y="6"/>
                  </a:lnTo>
                  <a:lnTo>
                    <a:pt x="6" y="6"/>
                  </a:lnTo>
                  <a:lnTo>
                    <a:pt x="6" y="12"/>
                  </a:lnTo>
                  <a:lnTo>
                    <a:pt x="3"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3" name="Freeform 213"/>
            <p:cNvSpPr>
              <a:spLocks noEditPoints="1"/>
            </p:cNvSpPr>
            <p:nvPr/>
          </p:nvSpPr>
          <p:spPr bwMode="auto">
            <a:xfrm>
              <a:off x="3094" y="3039"/>
              <a:ext cx="31" cy="34"/>
            </a:xfrm>
            <a:custGeom>
              <a:avLst/>
              <a:gdLst>
                <a:gd name="T0" fmla="*/ 0 w 31"/>
                <a:gd name="T1" fmla="*/ 15 h 34"/>
                <a:gd name="T2" fmla="*/ 0 w 31"/>
                <a:gd name="T3" fmla="*/ 9 h 34"/>
                <a:gd name="T4" fmla="*/ 6 w 31"/>
                <a:gd name="T5" fmla="*/ 3 h 34"/>
                <a:gd name="T6" fmla="*/ 10 w 31"/>
                <a:gd name="T7" fmla="*/ 0 h 34"/>
                <a:gd name="T8" fmla="*/ 16 w 31"/>
                <a:gd name="T9" fmla="*/ 0 h 34"/>
                <a:gd name="T10" fmla="*/ 22 w 31"/>
                <a:gd name="T11" fmla="*/ 0 h 34"/>
                <a:gd name="T12" fmla="*/ 25 w 31"/>
                <a:gd name="T13" fmla="*/ 3 h 34"/>
                <a:gd name="T14" fmla="*/ 28 w 31"/>
                <a:gd name="T15" fmla="*/ 9 h 34"/>
                <a:gd name="T16" fmla="*/ 31 w 31"/>
                <a:gd name="T17" fmla="*/ 15 h 34"/>
                <a:gd name="T18" fmla="*/ 31 w 31"/>
                <a:gd name="T19" fmla="*/ 22 h 34"/>
                <a:gd name="T20" fmla="*/ 28 w 31"/>
                <a:gd name="T21" fmla="*/ 25 h 34"/>
                <a:gd name="T22" fmla="*/ 25 w 31"/>
                <a:gd name="T23" fmla="*/ 28 h 34"/>
                <a:gd name="T24" fmla="*/ 22 w 31"/>
                <a:gd name="T25" fmla="*/ 31 h 34"/>
                <a:gd name="T26" fmla="*/ 19 w 31"/>
                <a:gd name="T27" fmla="*/ 31 h 34"/>
                <a:gd name="T28" fmla="*/ 16 w 31"/>
                <a:gd name="T29" fmla="*/ 34 h 34"/>
                <a:gd name="T30" fmla="*/ 10 w 31"/>
                <a:gd name="T31" fmla="*/ 31 h 34"/>
                <a:gd name="T32" fmla="*/ 3 w 31"/>
                <a:gd name="T33" fmla="*/ 28 h 34"/>
                <a:gd name="T34" fmla="*/ 0 w 31"/>
                <a:gd name="T35" fmla="*/ 25 h 34"/>
                <a:gd name="T36" fmla="*/ 0 w 31"/>
                <a:gd name="T37" fmla="*/ 15 h 34"/>
                <a:gd name="T38" fmla="*/ 6 w 31"/>
                <a:gd name="T39" fmla="*/ 15 h 34"/>
                <a:gd name="T40" fmla="*/ 6 w 31"/>
                <a:gd name="T41" fmla="*/ 22 h 34"/>
                <a:gd name="T42" fmla="*/ 10 w 31"/>
                <a:gd name="T43" fmla="*/ 25 h 34"/>
                <a:gd name="T44" fmla="*/ 13 w 31"/>
                <a:gd name="T45" fmla="*/ 28 h 34"/>
                <a:gd name="T46" fmla="*/ 16 w 31"/>
                <a:gd name="T47" fmla="*/ 28 h 34"/>
                <a:gd name="T48" fmla="*/ 19 w 31"/>
                <a:gd name="T49" fmla="*/ 28 h 34"/>
                <a:gd name="T50" fmla="*/ 22 w 31"/>
                <a:gd name="T51" fmla="*/ 25 h 34"/>
                <a:gd name="T52" fmla="*/ 25 w 31"/>
                <a:gd name="T53" fmla="*/ 22 h 34"/>
                <a:gd name="T54" fmla="*/ 25 w 31"/>
                <a:gd name="T55" fmla="*/ 15 h 34"/>
                <a:gd name="T56" fmla="*/ 25 w 31"/>
                <a:gd name="T57" fmla="*/ 12 h 34"/>
                <a:gd name="T58" fmla="*/ 22 w 31"/>
                <a:gd name="T59" fmla="*/ 6 h 34"/>
                <a:gd name="T60" fmla="*/ 19 w 31"/>
                <a:gd name="T61" fmla="*/ 6 h 34"/>
                <a:gd name="T62" fmla="*/ 16 w 31"/>
                <a:gd name="T63" fmla="*/ 3 h 34"/>
                <a:gd name="T64" fmla="*/ 13 w 31"/>
                <a:gd name="T65" fmla="*/ 6 h 34"/>
                <a:gd name="T66" fmla="*/ 10 w 31"/>
                <a:gd name="T67" fmla="*/ 6 h 34"/>
                <a:gd name="T68" fmla="*/ 6 w 31"/>
                <a:gd name="T69" fmla="*/ 12 h 34"/>
                <a:gd name="T70" fmla="*/ 6 w 31"/>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0" y="15"/>
                  </a:moveTo>
                  <a:lnTo>
                    <a:pt x="0" y="9"/>
                  </a:lnTo>
                  <a:lnTo>
                    <a:pt x="6" y="3"/>
                  </a:lnTo>
                  <a:lnTo>
                    <a:pt x="10" y="0"/>
                  </a:lnTo>
                  <a:lnTo>
                    <a:pt x="16" y="0"/>
                  </a:lnTo>
                  <a:lnTo>
                    <a:pt x="22" y="0"/>
                  </a:lnTo>
                  <a:lnTo>
                    <a:pt x="25" y="3"/>
                  </a:lnTo>
                  <a:lnTo>
                    <a:pt x="28" y="9"/>
                  </a:lnTo>
                  <a:lnTo>
                    <a:pt x="31" y="15"/>
                  </a:lnTo>
                  <a:lnTo>
                    <a:pt x="31" y="22"/>
                  </a:lnTo>
                  <a:lnTo>
                    <a:pt x="28" y="25"/>
                  </a:lnTo>
                  <a:lnTo>
                    <a:pt x="25" y="28"/>
                  </a:lnTo>
                  <a:lnTo>
                    <a:pt x="22" y="31"/>
                  </a:lnTo>
                  <a:lnTo>
                    <a:pt x="19" y="31"/>
                  </a:lnTo>
                  <a:lnTo>
                    <a:pt x="16" y="34"/>
                  </a:lnTo>
                  <a:lnTo>
                    <a:pt x="10" y="31"/>
                  </a:lnTo>
                  <a:lnTo>
                    <a:pt x="3" y="28"/>
                  </a:lnTo>
                  <a:lnTo>
                    <a:pt x="0" y="25"/>
                  </a:lnTo>
                  <a:lnTo>
                    <a:pt x="0" y="15"/>
                  </a:lnTo>
                  <a:close/>
                  <a:moveTo>
                    <a:pt x="6" y="15"/>
                  </a:moveTo>
                  <a:lnTo>
                    <a:pt x="6" y="22"/>
                  </a:lnTo>
                  <a:lnTo>
                    <a:pt x="10" y="25"/>
                  </a:lnTo>
                  <a:lnTo>
                    <a:pt x="13" y="28"/>
                  </a:lnTo>
                  <a:lnTo>
                    <a:pt x="16" y="28"/>
                  </a:lnTo>
                  <a:lnTo>
                    <a:pt x="19" y="28"/>
                  </a:lnTo>
                  <a:lnTo>
                    <a:pt x="22" y="25"/>
                  </a:lnTo>
                  <a:lnTo>
                    <a:pt x="25" y="22"/>
                  </a:lnTo>
                  <a:lnTo>
                    <a:pt x="25" y="15"/>
                  </a:lnTo>
                  <a:lnTo>
                    <a:pt x="25" y="12"/>
                  </a:lnTo>
                  <a:lnTo>
                    <a:pt x="22" y="6"/>
                  </a:lnTo>
                  <a:lnTo>
                    <a:pt x="19" y="6"/>
                  </a:lnTo>
                  <a:lnTo>
                    <a:pt x="16" y="3"/>
                  </a:lnTo>
                  <a:lnTo>
                    <a:pt x="13" y="6"/>
                  </a:lnTo>
                  <a:lnTo>
                    <a:pt x="10" y="6"/>
                  </a:lnTo>
                  <a:lnTo>
                    <a:pt x="6" y="12"/>
                  </a:lnTo>
                  <a:lnTo>
                    <a:pt x="6"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4" name="Freeform 214"/>
            <p:cNvSpPr>
              <a:spLocks/>
            </p:cNvSpPr>
            <p:nvPr/>
          </p:nvSpPr>
          <p:spPr bwMode="auto">
            <a:xfrm>
              <a:off x="3128" y="3039"/>
              <a:ext cx="28" cy="31"/>
            </a:xfrm>
            <a:custGeom>
              <a:avLst/>
              <a:gdLst>
                <a:gd name="T0" fmla="*/ 13 w 28"/>
                <a:gd name="T1" fmla="*/ 31 h 31"/>
                <a:gd name="T2" fmla="*/ 0 w 28"/>
                <a:gd name="T3" fmla="*/ 0 h 31"/>
                <a:gd name="T4" fmla="*/ 3 w 28"/>
                <a:gd name="T5" fmla="*/ 0 h 31"/>
                <a:gd name="T6" fmla="*/ 13 w 28"/>
                <a:gd name="T7" fmla="*/ 19 h 31"/>
                <a:gd name="T8" fmla="*/ 13 w 28"/>
                <a:gd name="T9" fmla="*/ 22 h 31"/>
                <a:gd name="T10" fmla="*/ 13 w 28"/>
                <a:gd name="T11" fmla="*/ 25 h 31"/>
                <a:gd name="T12" fmla="*/ 16 w 28"/>
                <a:gd name="T13" fmla="*/ 22 h 31"/>
                <a:gd name="T14" fmla="*/ 16 w 28"/>
                <a:gd name="T15" fmla="*/ 19 h 31"/>
                <a:gd name="T16" fmla="*/ 22 w 28"/>
                <a:gd name="T17" fmla="*/ 0 h 31"/>
                <a:gd name="T18" fmla="*/ 28 w 28"/>
                <a:gd name="T19" fmla="*/ 0 h 31"/>
                <a:gd name="T20" fmla="*/ 16 w 28"/>
                <a:gd name="T21" fmla="*/ 31 h 31"/>
                <a:gd name="T22" fmla="*/ 13 w 28"/>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1">
                  <a:moveTo>
                    <a:pt x="13" y="31"/>
                  </a:moveTo>
                  <a:lnTo>
                    <a:pt x="0" y="0"/>
                  </a:lnTo>
                  <a:lnTo>
                    <a:pt x="3" y="0"/>
                  </a:lnTo>
                  <a:lnTo>
                    <a:pt x="13" y="19"/>
                  </a:lnTo>
                  <a:lnTo>
                    <a:pt x="13" y="22"/>
                  </a:lnTo>
                  <a:lnTo>
                    <a:pt x="13" y="25"/>
                  </a:lnTo>
                  <a:lnTo>
                    <a:pt x="16" y="22"/>
                  </a:lnTo>
                  <a:lnTo>
                    <a:pt x="16" y="19"/>
                  </a:lnTo>
                  <a:lnTo>
                    <a:pt x="22" y="0"/>
                  </a:lnTo>
                  <a:lnTo>
                    <a:pt x="28" y="0"/>
                  </a:lnTo>
                  <a:lnTo>
                    <a:pt x="16" y="31"/>
                  </a:lnTo>
                  <a:lnTo>
                    <a:pt x="13"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5" name="Freeform 215"/>
            <p:cNvSpPr>
              <a:spLocks/>
            </p:cNvSpPr>
            <p:nvPr/>
          </p:nvSpPr>
          <p:spPr bwMode="auto">
            <a:xfrm>
              <a:off x="3162" y="3039"/>
              <a:ext cx="16" cy="31"/>
            </a:xfrm>
            <a:custGeom>
              <a:avLst/>
              <a:gdLst>
                <a:gd name="T0" fmla="*/ 0 w 16"/>
                <a:gd name="T1" fmla="*/ 31 h 31"/>
                <a:gd name="T2" fmla="*/ 0 w 16"/>
                <a:gd name="T3" fmla="*/ 0 h 31"/>
                <a:gd name="T4" fmla="*/ 3 w 16"/>
                <a:gd name="T5" fmla="*/ 0 h 31"/>
                <a:gd name="T6" fmla="*/ 3 w 16"/>
                <a:gd name="T7" fmla="*/ 6 h 31"/>
                <a:gd name="T8" fmla="*/ 6 w 16"/>
                <a:gd name="T9" fmla="*/ 3 h 31"/>
                <a:gd name="T10" fmla="*/ 6 w 16"/>
                <a:gd name="T11" fmla="*/ 0 h 31"/>
                <a:gd name="T12" fmla="*/ 9 w 16"/>
                <a:gd name="T13" fmla="*/ 0 h 31"/>
                <a:gd name="T14" fmla="*/ 9 w 16"/>
                <a:gd name="T15" fmla="*/ 0 h 31"/>
                <a:gd name="T16" fmla="*/ 12 w 16"/>
                <a:gd name="T17" fmla="*/ 0 h 31"/>
                <a:gd name="T18" fmla="*/ 16 w 16"/>
                <a:gd name="T19" fmla="*/ 3 h 31"/>
                <a:gd name="T20" fmla="*/ 12 w 16"/>
                <a:gd name="T21" fmla="*/ 6 h 31"/>
                <a:gd name="T22" fmla="*/ 12 w 16"/>
                <a:gd name="T23" fmla="*/ 6 h 31"/>
                <a:gd name="T24" fmla="*/ 9 w 16"/>
                <a:gd name="T25" fmla="*/ 6 h 31"/>
                <a:gd name="T26" fmla="*/ 9 w 16"/>
                <a:gd name="T27" fmla="*/ 6 h 31"/>
                <a:gd name="T28" fmla="*/ 6 w 16"/>
                <a:gd name="T29" fmla="*/ 6 h 31"/>
                <a:gd name="T30" fmla="*/ 6 w 16"/>
                <a:gd name="T31" fmla="*/ 9 h 31"/>
                <a:gd name="T32" fmla="*/ 6 w 16"/>
                <a:gd name="T33" fmla="*/ 9 h 31"/>
                <a:gd name="T34" fmla="*/ 3 w 16"/>
                <a:gd name="T35" fmla="*/ 12 h 31"/>
                <a:gd name="T36" fmla="*/ 3 w 16"/>
                <a:gd name="T37" fmla="*/ 15 h 31"/>
                <a:gd name="T38" fmla="*/ 3 w 16"/>
                <a:gd name="T39" fmla="*/ 31 h 31"/>
                <a:gd name="T40" fmla="*/ 0 w 16"/>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1">
                  <a:moveTo>
                    <a:pt x="0" y="31"/>
                  </a:moveTo>
                  <a:lnTo>
                    <a:pt x="0" y="0"/>
                  </a:lnTo>
                  <a:lnTo>
                    <a:pt x="3" y="0"/>
                  </a:lnTo>
                  <a:lnTo>
                    <a:pt x="3" y="6"/>
                  </a:lnTo>
                  <a:lnTo>
                    <a:pt x="6" y="3"/>
                  </a:lnTo>
                  <a:lnTo>
                    <a:pt x="6" y="0"/>
                  </a:lnTo>
                  <a:lnTo>
                    <a:pt x="9" y="0"/>
                  </a:lnTo>
                  <a:lnTo>
                    <a:pt x="9" y="0"/>
                  </a:lnTo>
                  <a:lnTo>
                    <a:pt x="12" y="0"/>
                  </a:lnTo>
                  <a:lnTo>
                    <a:pt x="16" y="3"/>
                  </a:lnTo>
                  <a:lnTo>
                    <a:pt x="12" y="6"/>
                  </a:lnTo>
                  <a:lnTo>
                    <a:pt x="12" y="6"/>
                  </a:lnTo>
                  <a:lnTo>
                    <a:pt x="9" y="6"/>
                  </a:lnTo>
                  <a:lnTo>
                    <a:pt x="9" y="6"/>
                  </a:lnTo>
                  <a:lnTo>
                    <a:pt x="6" y="6"/>
                  </a:lnTo>
                  <a:lnTo>
                    <a:pt x="6" y="9"/>
                  </a:lnTo>
                  <a:lnTo>
                    <a:pt x="6" y="9"/>
                  </a:lnTo>
                  <a:lnTo>
                    <a:pt x="3" y="12"/>
                  </a:lnTo>
                  <a:lnTo>
                    <a:pt x="3" y="15"/>
                  </a:lnTo>
                  <a:lnTo>
                    <a:pt x="3"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6" name="Freeform 216"/>
            <p:cNvSpPr>
              <a:spLocks noEditPoints="1"/>
            </p:cNvSpPr>
            <p:nvPr/>
          </p:nvSpPr>
          <p:spPr bwMode="auto">
            <a:xfrm>
              <a:off x="3178" y="3027"/>
              <a:ext cx="27" cy="46"/>
            </a:xfrm>
            <a:custGeom>
              <a:avLst/>
              <a:gdLst>
                <a:gd name="T0" fmla="*/ 6 w 27"/>
                <a:gd name="T1" fmla="*/ 34 h 46"/>
                <a:gd name="T2" fmla="*/ 9 w 27"/>
                <a:gd name="T3" fmla="*/ 40 h 46"/>
                <a:gd name="T4" fmla="*/ 15 w 27"/>
                <a:gd name="T5" fmla="*/ 40 h 46"/>
                <a:gd name="T6" fmla="*/ 21 w 27"/>
                <a:gd name="T7" fmla="*/ 40 h 46"/>
                <a:gd name="T8" fmla="*/ 21 w 27"/>
                <a:gd name="T9" fmla="*/ 37 h 46"/>
                <a:gd name="T10" fmla="*/ 21 w 27"/>
                <a:gd name="T11" fmla="*/ 34 h 46"/>
                <a:gd name="T12" fmla="*/ 15 w 27"/>
                <a:gd name="T13" fmla="*/ 31 h 46"/>
                <a:gd name="T14" fmla="*/ 6 w 27"/>
                <a:gd name="T15" fmla="*/ 27 h 46"/>
                <a:gd name="T16" fmla="*/ 3 w 27"/>
                <a:gd name="T17" fmla="*/ 24 h 46"/>
                <a:gd name="T18" fmla="*/ 3 w 27"/>
                <a:gd name="T19" fmla="*/ 21 h 46"/>
                <a:gd name="T20" fmla="*/ 3 w 27"/>
                <a:gd name="T21" fmla="*/ 18 h 46"/>
                <a:gd name="T22" fmla="*/ 6 w 27"/>
                <a:gd name="T23" fmla="*/ 15 h 46"/>
                <a:gd name="T24" fmla="*/ 9 w 27"/>
                <a:gd name="T25" fmla="*/ 12 h 46"/>
                <a:gd name="T26" fmla="*/ 12 w 27"/>
                <a:gd name="T27" fmla="*/ 12 h 46"/>
                <a:gd name="T28" fmla="*/ 21 w 27"/>
                <a:gd name="T29" fmla="*/ 12 h 46"/>
                <a:gd name="T30" fmla="*/ 24 w 27"/>
                <a:gd name="T31" fmla="*/ 15 h 46"/>
                <a:gd name="T32" fmla="*/ 27 w 27"/>
                <a:gd name="T33" fmla="*/ 21 h 46"/>
                <a:gd name="T34" fmla="*/ 21 w 27"/>
                <a:gd name="T35" fmla="*/ 18 h 46"/>
                <a:gd name="T36" fmla="*/ 15 w 27"/>
                <a:gd name="T37" fmla="*/ 18 h 46"/>
                <a:gd name="T38" fmla="*/ 12 w 27"/>
                <a:gd name="T39" fmla="*/ 18 h 46"/>
                <a:gd name="T40" fmla="*/ 9 w 27"/>
                <a:gd name="T41" fmla="*/ 18 h 46"/>
                <a:gd name="T42" fmla="*/ 6 w 27"/>
                <a:gd name="T43" fmla="*/ 21 h 46"/>
                <a:gd name="T44" fmla="*/ 9 w 27"/>
                <a:gd name="T45" fmla="*/ 24 h 46"/>
                <a:gd name="T46" fmla="*/ 12 w 27"/>
                <a:gd name="T47" fmla="*/ 24 h 46"/>
                <a:gd name="T48" fmla="*/ 18 w 27"/>
                <a:gd name="T49" fmla="*/ 27 h 46"/>
                <a:gd name="T50" fmla="*/ 24 w 27"/>
                <a:gd name="T51" fmla="*/ 27 h 46"/>
                <a:gd name="T52" fmla="*/ 27 w 27"/>
                <a:gd name="T53" fmla="*/ 34 h 46"/>
                <a:gd name="T54" fmla="*/ 27 w 27"/>
                <a:gd name="T55" fmla="*/ 37 h 46"/>
                <a:gd name="T56" fmla="*/ 24 w 27"/>
                <a:gd name="T57" fmla="*/ 43 h 46"/>
                <a:gd name="T58" fmla="*/ 18 w 27"/>
                <a:gd name="T59" fmla="*/ 43 h 46"/>
                <a:gd name="T60" fmla="*/ 9 w 27"/>
                <a:gd name="T61" fmla="*/ 43 h 46"/>
                <a:gd name="T62" fmla="*/ 3 w 27"/>
                <a:gd name="T63" fmla="*/ 40 h 46"/>
                <a:gd name="T64" fmla="*/ 15 w 27"/>
                <a:gd name="T65" fmla="*/ 6 h 46"/>
                <a:gd name="T66" fmla="*/ 24 w 27"/>
                <a:gd name="T67" fmla="*/ 0 h 46"/>
                <a:gd name="T68" fmla="*/ 12 w 27"/>
                <a:gd name="T69" fmla="*/ 9 h 46"/>
                <a:gd name="T70" fmla="*/ 12 w 27"/>
                <a:gd name="T7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46">
                  <a:moveTo>
                    <a:pt x="0" y="34"/>
                  </a:moveTo>
                  <a:lnTo>
                    <a:pt x="6" y="34"/>
                  </a:lnTo>
                  <a:lnTo>
                    <a:pt x="6" y="37"/>
                  </a:lnTo>
                  <a:lnTo>
                    <a:pt x="9" y="40"/>
                  </a:lnTo>
                  <a:lnTo>
                    <a:pt x="12" y="40"/>
                  </a:lnTo>
                  <a:lnTo>
                    <a:pt x="15" y="40"/>
                  </a:lnTo>
                  <a:lnTo>
                    <a:pt x="18" y="40"/>
                  </a:lnTo>
                  <a:lnTo>
                    <a:pt x="21" y="40"/>
                  </a:lnTo>
                  <a:lnTo>
                    <a:pt x="21" y="37"/>
                  </a:lnTo>
                  <a:lnTo>
                    <a:pt x="21" y="37"/>
                  </a:lnTo>
                  <a:lnTo>
                    <a:pt x="21" y="34"/>
                  </a:lnTo>
                  <a:lnTo>
                    <a:pt x="21" y="34"/>
                  </a:lnTo>
                  <a:lnTo>
                    <a:pt x="18" y="31"/>
                  </a:lnTo>
                  <a:lnTo>
                    <a:pt x="15" y="31"/>
                  </a:lnTo>
                  <a:lnTo>
                    <a:pt x="9" y="31"/>
                  </a:lnTo>
                  <a:lnTo>
                    <a:pt x="6" y="27"/>
                  </a:lnTo>
                  <a:lnTo>
                    <a:pt x="6" y="27"/>
                  </a:lnTo>
                  <a:lnTo>
                    <a:pt x="3" y="24"/>
                  </a:lnTo>
                  <a:lnTo>
                    <a:pt x="3" y="24"/>
                  </a:lnTo>
                  <a:lnTo>
                    <a:pt x="3" y="21"/>
                  </a:lnTo>
                  <a:lnTo>
                    <a:pt x="3" y="18"/>
                  </a:lnTo>
                  <a:lnTo>
                    <a:pt x="3" y="18"/>
                  </a:lnTo>
                  <a:lnTo>
                    <a:pt x="3" y="15"/>
                  </a:lnTo>
                  <a:lnTo>
                    <a:pt x="6" y="15"/>
                  </a:lnTo>
                  <a:lnTo>
                    <a:pt x="6" y="12"/>
                  </a:lnTo>
                  <a:lnTo>
                    <a:pt x="9" y="12"/>
                  </a:lnTo>
                  <a:lnTo>
                    <a:pt x="12" y="12"/>
                  </a:lnTo>
                  <a:lnTo>
                    <a:pt x="12" y="12"/>
                  </a:lnTo>
                  <a:lnTo>
                    <a:pt x="18" y="12"/>
                  </a:lnTo>
                  <a:lnTo>
                    <a:pt x="21" y="12"/>
                  </a:lnTo>
                  <a:lnTo>
                    <a:pt x="21" y="15"/>
                  </a:lnTo>
                  <a:lnTo>
                    <a:pt x="24" y="15"/>
                  </a:lnTo>
                  <a:lnTo>
                    <a:pt x="24" y="18"/>
                  </a:lnTo>
                  <a:lnTo>
                    <a:pt x="27" y="21"/>
                  </a:lnTo>
                  <a:lnTo>
                    <a:pt x="21" y="21"/>
                  </a:lnTo>
                  <a:lnTo>
                    <a:pt x="21" y="18"/>
                  </a:lnTo>
                  <a:lnTo>
                    <a:pt x="18" y="18"/>
                  </a:lnTo>
                  <a:lnTo>
                    <a:pt x="15" y="18"/>
                  </a:lnTo>
                  <a:lnTo>
                    <a:pt x="15" y="15"/>
                  </a:lnTo>
                  <a:lnTo>
                    <a:pt x="12" y="18"/>
                  </a:lnTo>
                  <a:lnTo>
                    <a:pt x="9" y="18"/>
                  </a:lnTo>
                  <a:lnTo>
                    <a:pt x="9" y="18"/>
                  </a:lnTo>
                  <a:lnTo>
                    <a:pt x="6" y="21"/>
                  </a:lnTo>
                  <a:lnTo>
                    <a:pt x="6" y="21"/>
                  </a:lnTo>
                  <a:lnTo>
                    <a:pt x="9" y="21"/>
                  </a:lnTo>
                  <a:lnTo>
                    <a:pt x="9" y="24"/>
                  </a:lnTo>
                  <a:lnTo>
                    <a:pt x="9" y="24"/>
                  </a:lnTo>
                  <a:lnTo>
                    <a:pt x="12" y="24"/>
                  </a:lnTo>
                  <a:lnTo>
                    <a:pt x="15" y="24"/>
                  </a:lnTo>
                  <a:lnTo>
                    <a:pt x="18" y="27"/>
                  </a:lnTo>
                  <a:lnTo>
                    <a:pt x="21" y="27"/>
                  </a:lnTo>
                  <a:lnTo>
                    <a:pt x="24" y="27"/>
                  </a:lnTo>
                  <a:lnTo>
                    <a:pt x="24" y="31"/>
                  </a:lnTo>
                  <a:lnTo>
                    <a:pt x="27" y="34"/>
                  </a:lnTo>
                  <a:lnTo>
                    <a:pt x="27" y="34"/>
                  </a:lnTo>
                  <a:lnTo>
                    <a:pt x="27" y="37"/>
                  </a:lnTo>
                  <a:lnTo>
                    <a:pt x="24" y="40"/>
                  </a:lnTo>
                  <a:lnTo>
                    <a:pt x="24" y="43"/>
                  </a:lnTo>
                  <a:lnTo>
                    <a:pt x="21" y="43"/>
                  </a:lnTo>
                  <a:lnTo>
                    <a:pt x="18" y="43"/>
                  </a:lnTo>
                  <a:lnTo>
                    <a:pt x="15" y="46"/>
                  </a:lnTo>
                  <a:lnTo>
                    <a:pt x="9" y="43"/>
                  </a:lnTo>
                  <a:lnTo>
                    <a:pt x="6" y="43"/>
                  </a:lnTo>
                  <a:lnTo>
                    <a:pt x="3" y="40"/>
                  </a:lnTo>
                  <a:lnTo>
                    <a:pt x="0" y="34"/>
                  </a:lnTo>
                  <a:close/>
                  <a:moveTo>
                    <a:pt x="15" y="6"/>
                  </a:moveTo>
                  <a:lnTo>
                    <a:pt x="18" y="0"/>
                  </a:lnTo>
                  <a:lnTo>
                    <a:pt x="24" y="0"/>
                  </a:lnTo>
                  <a:lnTo>
                    <a:pt x="18" y="9"/>
                  </a:lnTo>
                  <a:lnTo>
                    <a:pt x="12" y="9"/>
                  </a:lnTo>
                  <a:lnTo>
                    <a:pt x="6" y="0"/>
                  </a:lnTo>
                  <a:lnTo>
                    <a:pt x="12" y="0"/>
                  </a:lnTo>
                  <a:lnTo>
                    <a:pt x="15" y="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7" name="Freeform 217"/>
            <p:cNvSpPr>
              <a:spLocks noEditPoints="1"/>
            </p:cNvSpPr>
            <p:nvPr/>
          </p:nvSpPr>
          <p:spPr bwMode="auto">
            <a:xfrm>
              <a:off x="3211" y="3027"/>
              <a:ext cx="7" cy="43"/>
            </a:xfrm>
            <a:custGeom>
              <a:avLst/>
              <a:gdLst>
                <a:gd name="T0" fmla="*/ 0 w 7"/>
                <a:gd name="T1" fmla="*/ 6 h 43"/>
                <a:gd name="T2" fmla="*/ 0 w 7"/>
                <a:gd name="T3" fmla="*/ 0 h 43"/>
                <a:gd name="T4" fmla="*/ 7 w 7"/>
                <a:gd name="T5" fmla="*/ 0 h 43"/>
                <a:gd name="T6" fmla="*/ 7 w 7"/>
                <a:gd name="T7" fmla="*/ 6 h 43"/>
                <a:gd name="T8" fmla="*/ 0 w 7"/>
                <a:gd name="T9" fmla="*/ 6 h 43"/>
                <a:gd name="T10" fmla="*/ 0 w 7"/>
                <a:gd name="T11" fmla="*/ 43 h 43"/>
                <a:gd name="T12" fmla="*/ 0 w 7"/>
                <a:gd name="T13" fmla="*/ 12 h 43"/>
                <a:gd name="T14" fmla="*/ 7 w 7"/>
                <a:gd name="T15" fmla="*/ 12 h 43"/>
                <a:gd name="T16" fmla="*/ 7 w 7"/>
                <a:gd name="T17" fmla="*/ 43 h 43"/>
                <a:gd name="T18" fmla="*/ 0 w 7"/>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3">
                  <a:moveTo>
                    <a:pt x="0" y="6"/>
                  </a:moveTo>
                  <a:lnTo>
                    <a:pt x="0" y="0"/>
                  </a:lnTo>
                  <a:lnTo>
                    <a:pt x="7" y="0"/>
                  </a:lnTo>
                  <a:lnTo>
                    <a:pt x="7" y="6"/>
                  </a:lnTo>
                  <a:lnTo>
                    <a:pt x="0" y="6"/>
                  </a:lnTo>
                  <a:close/>
                  <a:moveTo>
                    <a:pt x="0" y="43"/>
                  </a:moveTo>
                  <a:lnTo>
                    <a:pt x="0" y="12"/>
                  </a:lnTo>
                  <a:lnTo>
                    <a:pt x="7" y="12"/>
                  </a:lnTo>
                  <a:lnTo>
                    <a:pt x="7"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8" name="Freeform 218"/>
            <p:cNvSpPr>
              <a:spLocks/>
            </p:cNvSpPr>
            <p:nvPr/>
          </p:nvSpPr>
          <p:spPr bwMode="auto">
            <a:xfrm>
              <a:off x="3224" y="3039"/>
              <a:ext cx="27" cy="31"/>
            </a:xfrm>
            <a:custGeom>
              <a:avLst/>
              <a:gdLst>
                <a:gd name="T0" fmla="*/ 0 w 27"/>
                <a:gd name="T1" fmla="*/ 31 h 31"/>
                <a:gd name="T2" fmla="*/ 0 w 27"/>
                <a:gd name="T3" fmla="*/ 0 h 31"/>
                <a:gd name="T4" fmla="*/ 6 w 27"/>
                <a:gd name="T5" fmla="*/ 0 h 31"/>
                <a:gd name="T6" fmla="*/ 6 w 27"/>
                <a:gd name="T7" fmla="*/ 6 h 31"/>
                <a:gd name="T8" fmla="*/ 9 w 27"/>
                <a:gd name="T9" fmla="*/ 0 h 31"/>
                <a:gd name="T10" fmla="*/ 15 w 27"/>
                <a:gd name="T11" fmla="*/ 0 h 31"/>
                <a:gd name="T12" fmla="*/ 18 w 27"/>
                <a:gd name="T13" fmla="*/ 0 h 31"/>
                <a:gd name="T14" fmla="*/ 21 w 27"/>
                <a:gd name="T15" fmla="*/ 0 h 31"/>
                <a:gd name="T16" fmla="*/ 24 w 27"/>
                <a:gd name="T17" fmla="*/ 3 h 31"/>
                <a:gd name="T18" fmla="*/ 24 w 27"/>
                <a:gd name="T19" fmla="*/ 3 h 31"/>
                <a:gd name="T20" fmla="*/ 24 w 27"/>
                <a:gd name="T21" fmla="*/ 6 h 31"/>
                <a:gd name="T22" fmla="*/ 27 w 27"/>
                <a:gd name="T23" fmla="*/ 6 h 31"/>
                <a:gd name="T24" fmla="*/ 27 w 27"/>
                <a:gd name="T25" fmla="*/ 9 h 31"/>
                <a:gd name="T26" fmla="*/ 27 w 27"/>
                <a:gd name="T27" fmla="*/ 12 h 31"/>
                <a:gd name="T28" fmla="*/ 27 w 27"/>
                <a:gd name="T29" fmla="*/ 31 h 31"/>
                <a:gd name="T30" fmla="*/ 21 w 27"/>
                <a:gd name="T31" fmla="*/ 31 h 31"/>
                <a:gd name="T32" fmla="*/ 21 w 27"/>
                <a:gd name="T33" fmla="*/ 12 h 31"/>
                <a:gd name="T34" fmla="*/ 21 w 27"/>
                <a:gd name="T35" fmla="*/ 9 h 31"/>
                <a:gd name="T36" fmla="*/ 21 w 27"/>
                <a:gd name="T37" fmla="*/ 9 h 31"/>
                <a:gd name="T38" fmla="*/ 18 w 27"/>
                <a:gd name="T39" fmla="*/ 6 h 31"/>
                <a:gd name="T40" fmla="*/ 18 w 27"/>
                <a:gd name="T41" fmla="*/ 6 h 31"/>
                <a:gd name="T42" fmla="*/ 15 w 27"/>
                <a:gd name="T43" fmla="*/ 6 h 31"/>
                <a:gd name="T44" fmla="*/ 15 w 27"/>
                <a:gd name="T45" fmla="*/ 6 h 31"/>
                <a:gd name="T46" fmla="*/ 12 w 27"/>
                <a:gd name="T47" fmla="*/ 6 h 31"/>
                <a:gd name="T48" fmla="*/ 9 w 27"/>
                <a:gd name="T49" fmla="*/ 6 h 31"/>
                <a:gd name="T50" fmla="*/ 6 w 27"/>
                <a:gd name="T51" fmla="*/ 9 h 31"/>
                <a:gd name="T52" fmla="*/ 6 w 27"/>
                <a:gd name="T53" fmla="*/ 15 h 31"/>
                <a:gd name="T54" fmla="*/ 6 w 27"/>
                <a:gd name="T55" fmla="*/ 31 h 31"/>
                <a:gd name="T56" fmla="*/ 0 w 27"/>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31">
                  <a:moveTo>
                    <a:pt x="0" y="31"/>
                  </a:moveTo>
                  <a:lnTo>
                    <a:pt x="0" y="0"/>
                  </a:lnTo>
                  <a:lnTo>
                    <a:pt x="6" y="0"/>
                  </a:lnTo>
                  <a:lnTo>
                    <a:pt x="6" y="6"/>
                  </a:lnTo>
                  <a:lnTo>
                    <a:pt x="9" y="0"/>
                  </a:lnTo>
                  <a:lnTo>
                    <a:pt x="15" y="0"/>
                  </a:lnTo>
                  <a:lnTo>
                    <a:pt x="18" y="0"/>
                  </a:lnTo>
                  <a:lnTo>
                    <a:pt x="21" y="0"/>
                  </a:lnTo>
                  <a:lnTo>
                    <a:pt x="24" y="3"/>
                  </a:lnTo>
                  <a:lnTo>
                    <a:pt x="24" y="3"/>
                  </a:lnTo>
                  <a:lnTo>
                    <a:pt x="24" y="6"/>
                  </a:lnTo>
                  <a:lnTo>
                    <a:pt x="27" y="6"/>
                  </a:lnTo>
                  <a:lnTo>
                    <a:pt x="27" y="9"/>
                  </a:lnTo>
                  <a:lnTo>
                    <a:pt x="27" y="12"/>
                  </a:lnTo>
                  <a:lnTo>
                    <a:pt x="27" y="31"/>
                  </a:lnTo>
                  <a:lnTo>
                    <a:pt x="21" y="31"/>
                  </a:lnTo>
                  <a:lnTo>
                    <a:pt x="21" y="12"/>
                  </a:lnTo>
                  <a:lnTo>
                    <a:pt x="21" y="9"/>
                  </a:lnTo>
                  <a:lnTo>
                    <a:pt x="21" y="9"/>
                  </a:lnTo>
                  <a:lnTo>
                    <a:pt x="18" y="6"/>
                  </a:lnTo>
                  <a:lnTo>
                    <a:pt x="18" y="6"/>
                  </a:lnTo>
                  <a:lnTo>
                    <a:pt x="15" y="6"/>
                  </a:lnTo>
                  <a:lnTo>
                    <a:pt x="15" y="6"/>
                  </a:lnTo>
                  <a:lnTo>
                    <a:pt x="12" y="6"/>
                  </a:lnTo>
                  <a:lnTo>
                    <a:pt x="9" y="6"/>
                  </a:lnTo>
                  <a:lnTo>
                    <a:pt x="6" y="9"/>
                  </a:lnTo>
                  <a:lnTo>
                    <a:pt x="6" y="15"/>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9" name="Freeform 219"/>
            <p:cNvSpPr>
              <a:spLocks noEditPoints="1"/>
            </p:cNvSpPr>
            <p:nvPr/>
          </p:nvSpPr>
          <p:spPr bwMode="auto">
            <a:xfrm>
              <a:off x="3258" y="3039"/>
              <a:ext cx="27" cy="34"/>
            </a:xfrm>
            <a:custGeom>
              <a:avLst/>
              <a:gdLst>
                <a:gd name="T0" fmla="*/ 21 w 27"/>
                <a:gd name="T1" fmla="*/ 22 h 34"/>
                <a:gd name="T2" fmla="*/ 27 w 27"/>
                <a:gd name="T3" fmla="*/ 22 h 34"/>
                <a:gd name="T4" fmla="*/ 24 w 27"/>
                <a:gd name="T5" fmla="*/ 28 h 34"/>
                <a:gd name="T6" fmla="*/ 24 w 27"/>
                <a:gd name="T7" fmla="*/ 31 h 34"/>
                <a:gd name="T8" fmla="*/ 18 w 27"/>
                <a:gd name="T9" fmla="*/ 31 h 34"/>
                <a:gd name="T10" fmla="*/ 15 w 27"/>
                <a:gd name="T11" fmla="*/ 34 h 34"/>
                <a:gd name="T12" fmla="*/ 9 w 27"/>
                <a:gd name="T13" fmla="*/ 31 h 34"/>
                <a:gd name="T14" fmla="*/ 3 w 27"/>
                <a:gd name="T15" fmla="*/ 28 h 34"/>
                <a:gd name="T16" fmla="*/ 0 w 27"/>
                <a:gd name="T17" fmla="*/ 25 h 34"/>
                <a:gd name="T18" fmla="*/ 0 w 27"/>
                <a:gd name="T19" fmla="*/ 15 h 34"/>
                <a:gd name="T20" fmla="*/ 0 w 27"/>
                <a:gd name="T21" fmla="*/ 9 h 34"/>
                <a:gd name="T22" fmla="*/ 3 w 27"/>
                <a:gd name="T23" fmla="*/ 3 h 34"/>
                <a:gd name="T24" fmla="*/ 9 w 27"/>
                <a:gd name="T25" fmla="*/ 0 h 34"/>
                <a:gd name="T26" fmla="*/ 15 w 27"/>
                <a:gd name="T27" fmla="*/ 0 h 34"/>
                <a:gd name="T28" fmla="*/ 18 w 27"/>
                <a:gd name="T29" fmla="*/ 0 h 34"/>
                <a:gd name="T30" fmla="*/ 24 w 27"/>
                <a:gd name="T31" fmla="*/ 3 h 34"/>
                <a:gd name="T32" fmla="*/ 27 w 27"/>
                <a:gd name="T33" fmla="*/ 9 h 34"/>
                <a:gd name="T34" fmla="*/ 27 w 27"/>
                <a:gd name="T35" fmla="*/ 15 h 34"/>
                <a:gd name="T36" fmla="*/ 27 w 27"/>
                <a:gd name="T37" fmla="*/ 15 h 34"/>
                <a:gd name="T38" fmla="*/ 27 w 27"/>
                <a:gd name="T39" fmla="*/ 19 h 34"/>
                <a:gd name="T40" fmla="*/ 6 w 27"/>
                <a:gd name="T41" fmla="*/ 19 h 34"/>
                <a:gd name="T42" fmla="*/ 6 w 27"/>
                <a:gd name="T43" fmla="*/ 22 h 34"/>
                <a:gd name="T44" fmla="*/ 6 w 27"/>
                <a:gd name="T45" fmla="*/ 25 h 34"/>
                <a:gd name="T46" fmla="*/ 9 w 27"/>
                <a:gd name="T47" fmla="*/ 28 h 34"/>
                <a:gd name="T48" fmla="*/ 15 w 27"/>
                <a:gd name="T49" fmla="*/ 28 h 34"/>
                <a:gd name="T50" fmla="*/ 15 w 27"/>
                <a:gd name="T51" fmla="*/ 28 h 34"/>
                <a:gd name="T52" fmla="*/ 18 w 27"/>
                <a:gd name="T53" fmla="*/ 28 h 34"/>
                <a:gd name="T54" fmla="*/ 21 w 27"/>
                <a:gd name="T55" fmla="*/ 25 h 34"/>
                <a:gd name="T56" fmla="*/ 21 w 27"/>
                <a:gd name="T57" fmla="*/ 22 h 34"/>
                <a:gd name="T58" fmla="*/ 6 w 27"/>
                <a:gd name="T59" fmla="*/ 12 h 34"/>
                <a:gd name="T60" fmla="*/ 21 w 27"/>
                <a:gd name="T61" fmla="*/ 12 h 34"/>
                <a:gd name="T62" fmla="*/ 21 w 27"/>
                <a:gd name="T63" fmla="*/ 9 h 34"/>
                <a:gd name="T64" fmla="*/ 21 w 27"/>
                <a:gd name="T65" fmla="*/ 6 h 34"/>
                <a:gd name="T66" fmla="*/ 18 w 27"/>
                <a:gd name="T67" fmla="*/ 6 h 34"/>
                <a:gd name="T68" fmla="*/ 15 w 27"/>
                <a:gd name="T69" fmla="*/ 3 h 34"/>
                <a:gd name="T70" fmla="*/ 9 w 27"/>
                <a:gd name="T71" fmla="*/ 6 h 34"/>
                <a:gd name="T72" fmla="*/ 9 w 27"/>
                <a:gd name="T73" fmla="*/ 6 h 34"/>
                <a:gd name="T74" fmla="*/ 6 w 27"/>
                <a:gd name="T75" fmla="*/ 9 h 34"/>
                <a:gd name="T76" fmla="*/ 6 w 27"/>
                <a:gd name="T7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34">
                  <a:moveTo>
                    <a:pt x="21" y="22"/>
                  </a:moveTo>
                  <a:lnTo>
                    <a:pt x="27" y="22"/>
                  </a:lnTo>
                  <a:lnTo>
                    <a:pt x="24" y="28"/>
                  </a:lnTo>
                  <a:lnTo>
                    <a:pt x="24" y="31"/>
                  </a:lnTo>
                  <a:lnTo>
                    <a:pt x="18" y="31"/>
                  </a:lnTo>
                  <a:lnTo>
                    <a:pt x="15" y="34"/>
                  </a:lnTo>
                  <a:lnTo>
                    <a:pt x="9" y="31"/>
                  </a:lnTo>
                  <a:lnTo>
                    <a:pt x="3" y="28"/>
                  </a:lnTo>
                  <a:lnTo>
                    <a:pt x="0" y="25"/>
                  </a:lnTo>
                  <a:lnTo>
                    <a:pt x="0" y="15"/>
                  </a:lnTo>
                  <a:lnTo>
                    <a:pt x="0" y="9"/>
                  </a:lnTo>
                  <a:lnTo>
                    <a:pt x="3" y="3"/>
                  </a:lnTo>
                  <a:lnTo>
                    <a:pt x="9" y="0"/>
                  </a:lnTo>
                  <a:lnTo>
                    <a:pt x="15" y="0"/>
                  </a:lnTo>
                  <a:lnTo>
                    <a:pt x="18" y="0"/>
                  </a:lnTo>
                  <a:lnTo>
                    <a:pt x="24" y="3"/>
                  </a:lnTo>
                  <a:lnTo>
                    <a:pt x="27" y="9"/>
                  </a:lnTo>
                  <a:lnTo>
                    <a:pt x="27" y="15"/>
                  </a:lnTo>
                  <a:lnTo>
                    <a:pt x="27" y="15"/>
                  </a:lnTo>
                  <a:lnTo>
                    <a:pt x="27" y="19"/>
                  </a:lnTo>
                  <a:lnTo>
                    <a:pt x="6" y="19"/>
                  </a:lnTo>
                  <a:lnTo>
                    <a:pt x="6" y="22"/>
                  </a:lnTo>
                  <a:lnTo>
                    <a:pt x="6" y="25"/>
                  </a:lnTo>
                  <a:lnTo>
                    <a:pt x="9" y="28"/>
                  </a:lnTo>
                  <a:lnTo>
                    <a:pt x="15" y="28"/>
                  </a:lnTo>
                  <a:lnTo>
                    <a:pt x="15" y="28"/>
                  </a:lnTo>
                  <a:lnTo>
                    <a:pt x="18" y="28"/>
                  </a:lnTo>
                  <a:lnTo>
                    <a:pt x="21" y="25"/>
                  </a:lnTo>
                  <a:lnTo>
                    <a:pt x="21" y="22"/>
                  </a:lnTo>
                  <a:close/>
                  <a:moveTo>
                    <a:pt x="6" y="12"/>
                  </a:moveTo>
                  <a:lnTo>
                    <a:pt x="21" y="12"/>
                  </a:lnTo>
                  <a:lnTo>
                    <a:pt x="21" y="9"/>
                  </a:lnTo>
                  <a:lnTo>
                    <a:pt x="21" y="6"/>
                  </a:lnTo>
                  <a:lnTo>
                    <a:pt x="18" y="6"/>
                  </a:lnTo>
                  <a:lnTo>
                    <a:pt x="15" y="3"/>
                  </a:lnTo>
                  <a:lnTo>
                    <a:pt x="9" y="6"/>
                  </a:lnTo>
                  <a:lnTo>
                    <a:pt x="9" y="6"/>
                  </a:lnTo>
                  <a:lnTo>
                    <a:pt x="6" y="9"/>
                  </a:lnTo>
                  <a:lnTo>
                    <a:pt x="6" y="1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0" name="Freeform 220"/>
            <p:cNvSpPr>
              <a:spLocks noEditPoints="1"/>
            </p:cNvSpPr>
            <p:nvPr/>
          </p:nvSpPr>
          <p:spPr bwMode="auto">
            <a:xfrm>
              <a:off x="3329" y="2959"/>
              <a:ext cx="55" cy="89"/>
            </a:xfrm>
            <a:custGeom>
              <a:avLst/>
              <a:gdLst>
                <a:gd name="T0" fmla="*/ 21 w 55"/>
                <a:gd name="T1" fmla="*/ 68 h 89"/>
                <a:gd name="T2" fmla="*/ 21 w 55"/>
                <a:gd name="T3" fmla="*/ 65 h 89"/>
                <a:gd name="T4" fmla="*/ 21 w 55"/>
                <a:gd name="T5" fmla="*/ 65 h 89"/>
                <a:gd name="T6" fmla="*/ 21 w 55"/>
                <a:gd name="T7" fmla="*/ 58 h 89"/>
                <a:gd name="T8" fmla="*/ 24 w 55"/>
                <a:gd name="T9" fmla="*/ 52 h 89"/>
                <a:gd name="T10" fmla="*/ 24 w 55"/>
                <a:gd name="T11" fmla="*/ 49 h 89"/>
                <a:gd name="T12" fmla="*/ 27 w 55"/>
                <a:gd name="T13" fmla="*/ 46 h 89"/>
                <a:gd name="T14" fmla="*/ 30 w 55"/>
                <a:gd name="T15" fmla="*/ 43 h 89"/>
                <a:gd name="T16" fmla="*/ 33 w 55"/>
                <a:gd name="T17" fmla="*/ 40 h 89"/>
                <a:gd name="T18" fmla="*/ 40 w 55"/>
                <a:gd name="T19" fmla="*/ 34 h 89"/>
                <a:gd name="T20" fmla="*/ 43 w 55"/>
                <a:gd name="T21" fmla="*/ 31 h 89"/>
                <a:gd name="T22" fmla="*/ 43 w 55"/>
                <a:gd name="T23" fmla="*/ 28 h 89"/>
                <a:gd name="T24" fmla="*/ 43 w 55"/>
                <a:gd name="T25" fmla="*/ 25 h 89"/>
                <a:gd name="T26" fmla="*/ 43 w 55"/>
                <a:gd name="T27" fmla="*/ 18 h 89"/>
                <a:gd name="T28" fmla="*/ 40 w 55"/>
                <a:gd name="T29" fmla="*/ 15 h 89"/>
                <a:gd name="T30" fmla="*/ 33 w 55"/>
                <a:gd name="T31" fmla="*/ 9 h 89"/>
                <a:gd name="T32" fmla="*/ 27 w 55"/>
                <a:gd name="T33" fmla="*/ 9 h 89"/>
                <a:gd name="T34" fmla="*/ 21 w 55"/>
                <a:gd name="T35" fmla="*/ 9 h 89"/>
                <a:gd name="T36" fmla="*/ 15 w 55"/>
                <a:gd name="T37" fmla="*/ 12 h 89"/>
                <a:gd name="T38" fmla="*/ 12 w 55"/>
                <a:gd name="T39" fmla="*/ 18 h 89"/>
                <a:gd name="T40" fmla="*/ 9 w 55"/>
                <a:gd name="T41" fmla="*/ 28 h 89"/>
                <a:gd name="T42" fmla="*/ 0 w 55"/>
                <a:gd name="T43" fmla="*/ 25 h 89"/>
                <a:gd name="T44" fmla="*/ 3 w 55"/>
                <a:gd name="T45" fmla="*/ 15 h 89"/>
                <a:gd name="T46" fmla="*/ 9 w 55"/>
                <a:gd name="T47" fmla="*/ 6 h 89"/>
                <a:gd name="T48" fmla="*/ 15 w 55"/>
                <a:gd name="T49" fmla="*/ 3 h 89"/>
                <a:gd name="T50" fmla="*/ 27 w 55"/>
                <a:gd name="T51" fmla="*/ 0 h 89"/>
                <a:gd name="T52" fmla="*/ 40 w 55"/>
                <a:gd name="T53" fmla="*/ 3 h 89"/>
                <a:gd name="T54" fmla="*/ 46 w 55"/>
                <a:gd name="T55" fmla="*/ 6 h 89"/>
                <a:gd name="T56" fmla="*/ 52 w 55"/>
                <a:gd name="T57" fmla="*/ 15 h 89"/>
                <a:gd name="T58" fmla="*/ 55 w 55"/>
                <a:gd name="T59" fmla="*/ 25 h 89"/>
                <a:gd name="T60" fmla="*/ 55 w 55"/>
                <a:gd name="T61" fmla="*/ 31 h 89"/>
                <a:gd name="T62" fmla="*/ 52 w 55"/>
                <a:gd name="T63" fmla="*/ 34 h 89"/>
                <a:gd name="T64" fmla="*/ 49 w 55"/>
                <a:gd name="T65" fmla="*/ 40 h 89"/>
                <a:gd name="T66" fmla="*/ 43 w 55"/>
                <a:gd name="T67" fmla="*/ 46 h 89"/>
                <a:gd name="T68" fmla="*/ 36 w 55"/>
                <a:gd name="T69" fmla="*/ 49 h 89"/>
                <a:gd name="T70" fmla="*/ 33 w 55"/>
                <a:gd name="T71" fmla="*/ 52 h 89"/>
                <a:gd name="T72" fmla="*/ 33 w 55"/>
                <a:gd name="T73" fmla="*/ 55 h 89"/>
                <a:gd name="T74" fmla="*/ 33 w 55"/>
                <a:gd name="T75" fmla="*/ 58 h 89"/>
                <a:gd name="T76" fmla="*/ 30 w 55"/>
                <a:gd name="T77" fmla="*/ 62 h 89"/>
                <a:gd name="T78" fmla="*/ 30 w 55"/>
                <a:gd name="T79" fmla="*/ 68 h 89"/>
                <a:gd name="T80" fmla="*/ 21 w 55"/>
                <a:gd name="T81" fmla="*/ 68 h 89"/>
                <a:gd name="T82" fmla="*/ 21 w 55"/>
                <a:gd name="T83" fmla="*/ 89 h 89"/>
                <a:gd name="T84" fmla="*/ 21 w 55"/>
                <a:gd name="T85" fmla="*/ 77 h 89"/>
                <a:gd name="T86" fmla="*/ 33 w 55"/>
                <a:gd name="T87" fmla="*/ 77 h 89"/>
                <a:gd name="T88" fmla="*/ 33 w 55"/>
                <a:gd name="T89" fmla="*/ 89 h 89"/>
                <a:gd name="T90" fmla="*/ 21 w 55"/>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 h="89">
                  <a:moveTo>
                    <a:pt x="21" y="68"/>
                  </a:moveTo>
                  <a:lnTo>
                    <a:pt x="21" y="65"/>
                  </a:lnTo>
                  <a:lnTo>
                    <a:pt x="21" y="65"/>
                  </a:lnTo>
                  <a:lnTo>
                    <a:pt x="21" y="58"/>
                  </a:lnTo>
                  <a:lnTo>
                    <a:pt x="24" y="52"/>
                  </a:lnTo>
                  <a:lnTo>
                    <a:pt x="24" y="49"/>
                  </a:lnTo>
                  <a:lnTo>
                    <a:pt x="27" y="46"/>
                  </a:lnTo>
                  <a:lnTo>
                    <a:pt x="30" y="43"/>
                  </a:lnTo>
                  <a:lnTo>
                    <a:pt x="33" y="40"/>
                  </a:lnTo>
                  <a:lnTo>
                    <a:pt x="40" y="34"/>
                  </a:lnTo>
                  <a:lnTo>
                    <a:pt x="43" y="31"/>
                  </a:lnTo>
                  <a:lnTo>
                    <a:pt x="43" y="28"/>
                  </a:lnTo>
                  <a:lnTo>
                    <a:pt x="43" y="25"/>
                  </a:lnTo>
                  <a:lnTo>
                    <a:pt x="43" y="18"/>
                  </a:lnTo>
                  <a:lnTo>
                    <a:pt x="40" y="15"/>
                  </a:lnTo>
                  <a:lnTo>
                    <a:pt x="33" y="9"/>
                  </a:lnTo>
                  <a:lnTo>
                    <a:pt x="27" y="9"/>
                  </a:lnTo>
                  <a:lnTo>
                    <a:pt x="21" y="9"/>
                  </a:lnTo>
                  <a:lnTo>
                    <a:pt x="15" y="12"/>
                  </a:lnTo>
                  <a:lnTo>
                    <a:pt x="12" y="18"/>
                  </a:lnTo>
                  <a:lnTo>
                    <a:pt x="9" y="28"/>
                  </a:lnTo>
                  <a:lnTo>
                    <a:pt x="0" y="25"/>
                  </a:lnTo>
                  <a:lnTo>
                    <a:pt x="3" y="15"/>
                  </a:lnTo>
                  <a:lnTo>
                    <a:pt x="9" y="6"/>
                  </a:lnTo>
                  <a:lnTo>
                    <a:pt x="15" y="3"/>
                  </a:lnTo>
                  <a:lnTo>
                    <a:pt x="27" y="0"/>
                  </a:lnTo>
                  <a:lnTo>
                    <a:pt x="40" y="3"/>
                  </a:lnTo>
                  <a:lnTo>
                    <a:pt x="46" y="6"/>
                  </a:lnTo>
                  <a:lnTo>
                    <a:pt x="52" y="15"/>
                  </a:lnTo>
                  <a:lnTo>
                    <a:pt x="55" y="25"/>
                  </a:lnTo>
                  <a:lnTo>
                    <a:pt x="55" y="31"/>
                  </a:lnTo>
                  <a:lnTo>
                    <a:pt x="52" y="34"/>
                  </a:lnTo>
                  <a:lnTo>
                    <a:pt x="49" y="40"/>
                  </a:lnTo>
                  <a:lnTo>
                    <a:pt x="43" y="46"/>
                  </a:lnTo>
                  <a:lnTo>
                    <a:pt x="36" y="49"/>
                  </a:lnTo>
                  <a:lnTo>
                    <a:pt x="33" y="52"/>
                  </a:lnTo>
                  <a:lnTo>
                    <a:pt x="33" y="55"/>
                  </a:lnTo>
                  <a:lnTo>
                    <a:pt x="33" y="58"/>
                  </a:lnTo>
                  <a:lnTo>
                    <a:pt x="30" y="62"/>
                  </a:lnTo>
                  <a:lnTo>
                    <a:pt x="30" y="68"/>
                  </a:lnTo>
                  <a:lnTo>
                    <a:pt x="21" y="68"/>
                  </a:lnTo>
                  <a:close/>
                  <a:moveTo>
                    <a:pt x="21" y="89"/>
                  </a:moveTo>
                  <a:lnTo>
                    <a:pt x="21" y="77"/>
                  </a:lnTo>
                  <a:lnTo>
                    <a:pt x="33" y="77"/>
                  </a:lnTo>
                  <a:lnTo>
                    <a:pt x="33" y="89"/>
                  </a:lnTo>
                  <a:lnTo>
                    <a:pt x="21" y="8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1" name="Freeform 221"/>
            <p:cNvSpPr>
              <a:spLocks noEditPoints="1"/>
            </p:cNvSpPr>
            <p:nvPr/>
          </p:nvSpPr>
          <p:spPr bwMode="auto">
            <a:xfrm>
              <a:off x="3396" y="2959"/>
              <a:ext cx="56" cy="89"/>
            </a:xfrm>
            <a:custGeom>
              <a:avLst/>
              <a:gdLst>
                <a:gd name="T0" fmla="*/ 22 w 56"/>
                <a:gd name="T1" fmla="*/ 68 h 89"/>
                <a:gd name="T2" fmla="*/ 22 w 56"/>
                <a:gd name="T3" fmla="*/ 65 h 89"/>
                <a:gd name="T4" fmla="*/ 22 w 56"/>
                <a:gd name="T5" fmla="*/ 65 h 89"/>
                <a:gd name="T6" fmla="*/ 22 w 56"/>
                <a:gd name="T7" fmla="*/ 58 h 89"/>
                <a:gd name="T8" fmla="*/ 25 w 56"/>
                <a:gd name="T9" fmla="*/ 52 h 89"/>
                <a:gd name="T10" fmla="*/ 25 w 56"/>
                <a:gd name="T11" fmla="*/ 49 h 89"/>
                <a:gd name="T12" fmla="*/ 28 w 56"/>
                <a:gd name="T13" fmla="*/ 46 h 89"/>
                <a:gd name="T14" fmla="*/ 31 w 56"/>
                <a:gd name="T15" fmla="*/ 43 h 89"/>
                <a:gd name="T16" fmla="*/ 34 w 56"/>
                <a:gd name="T17" fmla="*/ 40 h 89"/>
                <a:gd name="T18" fmla="*/ 40 w 56"/>
                <a:gd name="T19" fmla="*/ 34 h 89"/>
                <a:gd name="T20" fmla="*/ 43 w 56"/>
                <a:gd name="T21" fmla="*/ 31 h 89"/>
                <a:gd name="T22" fmla="*/ 43 w 56"/>
                <a:gd name="T23" fmla="*/ 28 h 89"/>
                <a:gd name="T24" fmla="*/ 43 w 56"/>
                <a:gd name="T25" fmla="*/ 25 h 89"/>
                <a:gd name="T26" fmla="*/ 43 w 56"/>
                <a:gd name="T27" fmla="*/ 18 h 89"/>
                <a:gd name="T28" fmla="*/ 40 w 56"/>
                <a:gd name="T29" fmla="*/ 15 h 89"/>
                <a:gd name="T30" fmla="*/ 34 w 56"/>
                <a:gd name="T31" fmla="*/ 9 h 89"/>
                <a:gd name="T32" fmla="*/ 28 w 56"/>
                <a:gd name="T33" fmla="*/ 9 h 89"/>
                <a:gd name="T34" fmla="*/ 22 w 56"/>
                <a:gd name="T35" fmla="*/ 9 h 89"/>
                <a:gd name="T36" fmla="*/ 16 w 56"/>
                <a:gd name="T37" fmla="*/ 12 h 89"/>
                <a:gd name="T38" fmla="*/ 13 w 56"/>
                <a:gd name="T39" fmla="*/ 18 h 89"/>
                <a:gd name="T40" fmla="*/ 10 w 56"/>
                <a:gd name="T41" fmla="*/ 28 h 89"/>
                <a:gd name="T42" fmla="*/ 0 w 56"/>
                <a:gd name="T43" fmla="*/ 25 h 89"/>
                <a:gd name="T44" fmla="*/ 3 w 56"/>
                <a:gd name="T45" fmla="*/ 15 h 89"/>
                <a:gd name="T46" fmla="*/ 6 w 56"/>
                <a:gd name="T47" fmla="*/ 6 h 89"/>
                <a:gd name="T48" fmla="*/ 16 w 56"/>
                <a:gd name="T49" fmla="*/ 3 h 89"/>
                <a:gd name="T50" fmla="*/ 28 w 56"/>
                <a:gd name="T51" fmla="*/ 0 h 89"/>
                <a:gd name="T52" fmla="*/ 37 w 56"/>
                <a:gd name="T53" fmla="*/ 3 h 89"/>
                <a:gd name="T54" fmla="*/ 47 w 56"/>
                <a:gd name="T55" fmla="*/ 6 h 89"/>
                <a:gd name="T56" fmla="*/ 53 w 56"/>
                <a:gd name="T57" fmla="*/ 15 h 89"/>
                <a:gd name="T58" fmla="*/ 56 w 56"/>
                <a:gd name="T59" fmla="*/ 25 h 89"/>
                <a:gd name="T60" fmla="*/ 56 w 56"/>
                <a:gd name="T61" fmla="*/ 31 h 89"/>
                <a:gd name="T62" fmla="*/ 53 w 56"/>
                <a:gd name="T63" fmla="*/ 34 h 89"/>
                <a:gd name="T64" fmla="*/ 50 w 56"/>
                <a:gd name="T65" fmla="*/ 40 h 89"/>
                <a:gd name="T66" fmla="*/ 43 w 56"/>
                <a:gd name="T67" fmla="*/ 46 h 89"/>
                <a:gd name="T68" fmla="*/ 37 w 56"/>
                <a:gd name="T69" fmla="*/ 49 h 89"/>
                <a:gd name="T70" fmla="*/ 34 w 56"/>
                <a:gd name="T71" fmla="*/ 52 h 89"/>
                <a:gd name="T72" fmla="*/ 34 w 56"/>
                <a:gd name="T73" fmla="*/ 55 h 89"/>
                <a:gd name="T74" fmla="*/ 34 w 56"/>
                <a:gd name="T75" fmla="*/ 58 h 89"/>
                <a:gd name="T76" fmla="*/ 31 w 56"/>
                <a:gd name="T77" fmla="*/ 62 h 89"/>
                <a:gd name="T78" fmla="*/ 31 w 56"/>
                <a:gd name="T79" fmla="*/ 68 h 89"/>
                <a:gd name="T80" fmla="*/ 22 w 56"/>
                <a:gd name="T81" fmla="*/ 68 h 89"/>
                <a:gd name="T82" fmla="*/ 22 w 56"/>
                <a:gd name="T83" fmla="*/ 89 h 89"/>
                <a:gd name="T84" fmla="*/ 22 w 56"/>
                <a:gd name="T85" fmla="*/ 77 h 89"/>
                <a:gd name="T86" fmla="*/ 34 w 56"/>
                <a:gd name="T87" fmla="*/ 77 h 89"/>
                <a:gd name="T88" fmla="*/ 34 w 56"/>
                <a:gd name="T89" fmla="*/ 89 h 89"/>
                <a:gd name="T90" fmla="*/ 22 w 56"/>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89">
                  <a:moveTo>
                    <a:pt x="22" y="68"/>
                  </a:moveTo>
                  <a:lnTo>
                    <a:pt x="22" y="65"/>
                  </a:lnTo>
                  <a:lnTo>
                    <a:pt x="22" y="65"/>
                  </a:lnTo>
                  <a:lnTo>
                    <a:pt x="22" y="58"/>
                  </a:lnTo>
                  <a:lnTo>
                    <a:pt x="25" y="52"/>
                  </a:lnTo>
                  <a:lnTo>
                    <a:pt x="25" y="49"/>
                  </a:lnTo>
                  <a:lnTo>
                    <a:pt x="28" y="46"/>
                  </a:lnTo>
                  <a:lnTo>
                    <a:pt x="31" y="43"/>
                  </a:lnTo>
                  <a:lnTo>
                    <a:pt x="34" y="40"/>
                  </a:lnTo>
                  <a:lnTo>
                    <a:pt x="40" y="34"/>
                  </a:lnTo>
                  <a:lnTo>
                    <a:pt x="43" y="31"/>
                  </a:lnTo>
                  <a:lnTo>
                    <a:pt x="43" y="28"/>
                  </a:lnTo>
                  <a:lnTo>
                    <a:pt x="43" y="25"/>
                  </a:lnTo>
                  <a:lnTo>
                    <a:pt x="43" y="18"/>
                  </a:lnTo>
                  <a:lnTo>
                    <a:pt x="40" y="15"/>
                  </a:lnTo>
                  <a:lnTo>
                    <a:pt x="34" y="9"/>
                  </a:lnTo>
                  <a:lnTo>
                    <a:pt x="28" y="9"/>
                  </a:lnTo>
                  <a:lnTo>
                    <a:pt x="22" y="9"/>
                  </a:lnTo>
                  <a:lnTo>
                    <a:pt x="16" y="12"/>
                  </a:lnTo>
                  <a:lnTo>
                    <a:pt x="13" y="18"/>
                  </a:lnTo>
                  <a:lnTo>
                    <a:pt x="10" y="28"/>
                  </a:lnTo>
                  <a:lnTo>
                    <a:pt x="0" y="25"/>
                  </a:lnTo>
                  <a:lnTo>
                    <a:pt x="3" y="15"/>
                  </a:lnTo>
                  <a:lnTo>
                    <a:pt x="6" y="6"/>
                  </a:lnTo>
                  <a:lnTo>
                    <a:pt x="16" y="3"/>
                  </a:lnTo>
                  <a:lnTo>
                    <a:pt x="28" y="0"/>
                  </a:lnTo>
                  <a:lnTo>
                    <a:pt x="37" y="3"/>
                  </a:lnTo>
                  <a:lnTo>
                    <a:pt x="47" y="6"/>
                  </a:lnTo>
                  <a:lnTo>
                    <a:pt x="53" y="15"/>
                  </a:lnTo>
                  <a:lnTo>
                    <a:pt x="56" y="25"/>
                  </a:lnTo>
                  <a:lnTo>
                    <a:pt x="56" y="31"/>
                  </a:lnTo>
                  <a:lnTo>
                    <a:pt x="53" y="34"/>
                  </a:lnTo>
                  <a:lnTo>
                    <a:pt x="50" y="40"/>
                  </a:lnTo>
                  <a:lnTo>
                    <a:pt x="43" y="46"/>
                  </a:lnTo>
                  <a:lnTo>
                    <a:pt x="37" y="49"/>
                  </a:lnTo>
                  <a:lnTo>
                    <a:pt x="34" y="52"/>
                  </a:lnTo>
                  <a:lnTo>
                    <a:pt x="34" y="55"/>
                  </a:lnTo>
                  <a:lnTo>
                    <a:pt x="34" y="58"/>
                  </a:lnTo>
                  <a:lnTo>
                    <a:pt x="31" y="62"/>
                  </a:lnTo>
                  <a:lnTo>
                    <a:pt x="31" y="68"/>
                  </a:lnTo>
                  <a:lnTo>
                    <a:pt x="22" y="68"/>
                  </a:lnTo>
                  <a:close/>
                  <a:moveTo>
                    <a:pt x="22" y="89"/>
                  </a:moveTo>
                  <a:lnTo>
                    <a:pt x="22" y="77"/>
                  </a:lnTo>
                  <a:lnTo>
                    <a:pt x="34" y="77"/>
                  </a:lnTo>
                  <a:lnTo>
                    <a:pt x="34" y="89"/>
                  </a:lnTo>
                  <a:lnTo>
                    <a:pt x="22" y="8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2" name="Freeform 222"/>
            <p:cNvSpPr>
              <a:spLocks noEditPoints="1"/>
            </p:cNvSpPr>
            <p:nvPr/>
          </p:nvSpPr>
          <p:spPr bwMode="auto">
            <a:xfrm>
              <a:off x="3464" y="2959"/>
              <a:ext cx="56" cy="89"/>
            </a:xfrm>
            <a:custGeom>
              <a:avLst/>
              <a:gdLst>
                <a:gd name="T0" fmla="*/ 22 w 56"/>
                <a:gd name="T1" fmla="*/ 68 h 89"/>
                <a:gd name="T2" fmla="*/ 22 w 56"/>
                <a:gd name="T3" fmla="*/ 65 h 89"/>
                <a:gd name="T4" fmla="*/ 22 w 56"/>
                <a:gd name="T5" fmla="*/ 65 h 89"/>
                <a:gd name="T6" fmla="*/ 22 w 56"/>
                <a:gd name="T7" fmla="*/ 58 h 89"/>
                <a:gd name="T8" fmla="*/ 22 w 56"/>
                <a:gd name="T9" fmla="*/ 52 h 89"/>
                <a:gd name="T10" fmla="*/ 25 w 56"/>
                <a:gd name="T11" fmla="*/ 49 h 89"/>
                <a:gd name="T12" fmla="*/ 28 w 56"/>
                <a:gd name="T13" fmla="*/ 46 h 89"/>
                <a:gd name="T14" fmla="*/ 31 w 56"/>
                <a:gd name="T15" fmla="*/ 43 h 89"/>
                <a:gd name="T16" fmla="*/ 34 w 56"/>
                <a:gd name="T17" fmla="*/ 40 h 89"/>
                <a:gd name="T18" fmla="*/ 40 w 56"/>
                <a:gd name="T19" fmla="*/ 34 h 89"/>
                <a:gd name="T20" fmla="*/ 43 w 56"/>
                <a:gd name="T21" fmla="*/ 31 h 89"/>
                <a:gd name="T22" fmla="*/ 43 w 56"/>
                <a:gd name="T23" fmla="*/ 28 h 89"/>
                <a:gd name="T24" fmla="*/ 43 w 56"/>
                <a:gd name="T25" fmla="*/ 25 h 89"/>
                <a:gd name="T26" fmla="*/ 43 w 56"/>
                <a:gd name="T27" fmla="*/ 18 h 89"/>
                <a:gd name="T28" fmla="*/ 40 w 56"/>
                <a:gd name="T29" fmla="*/ 15 h 89"/>
                <a:gd name="T30" fmla="*/ 34 w 56"/>
                <a:gd name="T31" fmla="*/ 9 h 89"/>
                <a:gd name="T32" fmla="*/ 28 w 56"/>
                <a:gd name="T33" fmla="*/ 9 h 89"/>
                <a:gd name="T34" fmla="*/ 22 w 56"/>
                <a:gd name="T35" fmla="*/ 9 h 89"/>
                <a:gd name="T36" fmla="*/ 16 w 56"/>
                <a:gd name="T37" fmla="*/ 12 h 89"/>
                <a:gd name="T38" fmla="*/ 12 w 56"/>
                <a:gd name="T39" fmla="*/ 18 h 89"/>
                <a:gd name="T40" fmla="*/ 9 w 56"/>
                <a:gd name="T41" fmla="*/ 28 h 89"/>
                <a:gd name="T42" fmla="*/ 0 w 56"/>
                <a:gd name="T43" fmla="*/ 25 h 89"/>
                <a:gd name="T44" fmla="*/ 0 w 56"/>
                <a:gd name="T45" fmla="*/ 15 h 89"/>
                <a:gd name="T46" fmla="*/ 6 w 56"/>
                <a:gd name="T47" fmla="*/ 6 h 89"/>
                <a:gd name="T48" fmla="*/ 16 w 56"/>
                <a:gd name="T49" fmla="*/ 3 h 89"/>
                <a:gd name="T50" fmla="*/ 28 w 56"/>
                <a:gd name="T51" fmla="*/ 0 h 89"/>
                <a:gd name="T52" fmla="*/ 37 w 56"/>
                <a:gd name="T53" fmla="*/ 3 h 89"/>
                <a:gd name="T54" fmla="*/ 46 w 56"/>
                <a:gd name="T55" fmla="*/ 6 h 89"/>
                <a:gd name="T56" fmla="*/ 52 w 56"/>
                <a:gd name="T57" fmla="*/ 15 h 89"/>
                <a:gd name="T58" fmla="*/ 56 w 56"/>
                <a:gd name="T59" fmla="*/ 25 h 89"/>
                <a:gd name="T60" fmla="*/ 56 w 56"/>
                <a:gd name="T61" fmla="*/ 31 h 89"/>
                <a:gd name="T62" fmla="*/ 52 w 56"/>
                <a:gd name="T63" fmla="*/ 34 h 89"/>
                <a:gd name="T64" fmla="*/ 49 w 56"/>
                <a:gd name="T65" fmla="*/ 40 h 89"/>
                <a:gd name="T66" fmla="*/ 40 w 56"/>
                <a:gd name="T67" fmla="*/ 46 h 89"/>
                <a:gd name="T68" fmla="*/ 37 w 56"/>
                <a:gd name="T69" fmla="*/ 49 h 89"/>
                <a:gd name="T70" fmla="*/ 34 w 56"/>
                <a:gd name="T71" fmla="*/ 52 h 89"/>
                <a:gd name="T72" fmla="*/ 34 w 56"/>
                <a:gd name="T73" fmla="*/ 55 h 89"/>
                <a:gd name="T74" fmla="*/ 31 w 56"/>
                <a:gd name="T75" fmla="*/ 58 h 89"/>
                <a:gd name="T76" fmla="*/ 31 w 56"/>
                <a:gd name="T77" fmla="*/ 62 h 89"/>
                <a:gd name="T78" fmla="*/ 31 w 56"/>
                <a:gd name="T79" fmla="*/ 68 h 89"/>
                <a:gd name="T80" fmla="*/ 22 w 56"/>
                <a:gd name="T81" fmla="*/ 68 h 89"/>
                <a:gd name="T82" fmla="*/ 22 w 56"/>
                <a:gd name="T83" fmla="*/ 89 h 89"/>
                <a:gd name="T84" fmla="*/ 22 w 56"/>
                <a:gd name="T85" fmla="*/ 77 h 89"/>
                <a:gd name="T86" fmla="*/ 34 w 56"/>
                <a:gd name="T87" fmla="*/ 77 h 89"/>
                <a:gd name="T88" fmla="*/ 34 w 56"/>
                <a:gd name="T89" fmla="*/ 89 h 89"/>
                <a:gd name="T90" fmla="*/ 22 w 56"/>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89">
                  <a:moveTo>
                    <a:pt x="22" y="68"/>
                  </a:moveTo>
                  <a:lnTo>
                    <a:pt x="22" y="65"/>
                  </a:lnTo>
                  <a:lnTo>
                    <a:pt x="22" y="65"/>
                  </a:lnTo>
                  <a:lnTo>
                    <a:pt x="22" y="58"/>
                  </a:lnTo>
                  <a:lnTo>
                    <a:pt x="22" y="52"/>
                  </a:lnTo>
                  <a:lnTo>
                    <a:pt x="25" y="49"/>
                  </a:lnTo>
                  <a:lnTo>
                    <a:pt x="28" y="46"/>
                  </a:lnTo>
                  <a:lnTo>
                    <a:pt x="31" y="43"/>
                  </a:lnTo>
                  <a:lnTo>
                    <a:pt x="34" y="40"/>
                  </a:lnTo>
                  <a:lnTo>
                    <a:pt x="40" y="34"/>
                  </a:lnTo>
                  <a:lnTo>
                    <a:pt x="43" y="31"/>
                  </a:lnTo>
                  <a:lnTo>
                    <a:pt x="43" y="28"/>
                  </a:lnTo>
                  <a:lnTo>
                    <a:pt x="43" y="25"/>
                  </a:lnTo>
                  <a:lnTo>
                    <a:pt x="43" y="18"/>
                  </a:lnTo>
                  <a:lnTo>
                    <a:pt x="40" y="15"/>
                  </a:lnTo>
                  <a:lnTo>
                    <a:pt x="34" y="9"/>
                  </a:lnTo>
                  <a:lnTo>
                    <a:pt x="28" y="9"/>
                  </a:lnTo>
                  <a:lnTo>
                    <a:pt x="22" y="9"/>
                  </a:lnTo>
                  <a:lnTo>
                    <a:pt x="16" y="12"/>
                  </a:lnTo>
                  <a:lnTo>
                    <a:pt x="12" y="18"/>
                  </a:lnTo>
                  <a:lnTo>
                    <a:pt x="9" y="28"/>
                  </a:lnTo>
                  <a:lnTo>
                    <a:pt x="0" y="25"/>
                  </a:lnTo>
                  <a:lnTo>
                    <a:pt x="0" y="15"/>
                  </a:lnTo>
                  <a:lnTo>
                    <a:pt x="6" y="6"/>
                  </a:lnTo>
                  <a:lnTo>
                    <a:pt x="16" y="3"/>
                  </a:lnTo>
                  <a:lnTo>
                    <a:pt x="28" y="0"/>
                  </a:lnTo>
                  <a:lnTo>
                    <a:pt x="37" y="3"/>
                  </a:lnTo>
                  <a:lnTo>
                    <a:pt x="46" y="6"/>
                  </a:lnTo>
                  <a:lnTo>
                    <a:pt x="52" y="15"/>
                  </a:lnTo>
                  <a:lnTo>
                    <a:pt x="56" y="25"/>
                  </a:lnTo>
                  <a:lnTo>
                    <a:pt x="56" y="31"/>
                  </a:lnTo>
                  <a:lnTo>
                    <a:pt x="52" y="34"/>
                  </a:lnTo>
                  <a:lnTo>
                    <a:pt x="49" y="40"/>
                  </a:lnTo>
                  <a:lnTo>
                    <a:pt x="40" y="46"/>
                  </a:lnTo>
                  <a:lnTo>
                    <a:pt x="37" y="49"/>
                  </a:lnTo>
                  <a:lnTo>
                    <a:pt x="34" y="52"/>
                  </a:lnTo>
                  <a:lnTo>
                    <a:pt x="34" y="55"/>
                  </a:lnTo>
                  <a:lnTo>
                    <a:pt x="31" y="58"/>
                  </a:lnTo>
                  <a:lnTo>
                    <a:pt x="31" y="62"/>
                  </a:lnTo>
                  <a:lnTo>
                    <a:pt x="31" y="68"/>
                  </a:lnTo>
                  <a:lnTo>
                    <a:pt x="22" y="68"/>
                  </a:lnTo>
                  <a:close/>
                  <a:moveTo>
                    <a:pt x="22" y="89"/>
                  </a:moveTo>
                  <a:lnTo>
                    <a:pt x="22" y="77"/>
                  </a:lnTo>
                  <a:lnTo>
                    <a:pt x="34" y="77"/>
                  </a:lnTo>
                  <a:lnTo>
                    <a:pt x="34" y="89"/>
                  </a:lnTo>
                  <a:lnTo>
                    <a:pt x="22" y="8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3" name="Rectangle 223"/>
            <p:cNvSpPr>
              <a:spLocks noChangeArrowheads="1"/>
            </p:cNvSpPr>
            <p:nvPr/>
          </p:nvSpPr>
          <p:spPr bwMode="auto">
            <a:xfrm>
              <a:off x="3584" y="3727"/>
              <a:ext cx="16" cy="129"/>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4" name="Rectangle 224"/>
            <p:cNvSpPr>
              <a:spLocks noChangeArrowheads="1"/>
            </p:cNvSpPr>
            <p:nvPr/>
          </p:nvSpPr>
          <p:spPr bwMode="auto">
            <a:xfrm>
              <a:off x="3584" y="3535"/>
              <a:ext cx="16" cy="12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5" name="Rectangle 225"/>
            <p:cNvSpPr>
              <a:spLocks noChangeArrowheads="1"/>
            </p:cNvSpPr>
            <p:nvPr/>
          </p:nvSpPr>
          <p:spPr bwMode="auto">
            <a:xfrm>
              <a:off x="3584" y="3341"/>
              <a:ext cx="16" cy="13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6" name="Rectangle 226"/>
            <p:cNvSpPr>
              <a:spLocks noChangeArrowheads="1"/>
            </p:cNvSpPr>
            <p:nvPr/>
          </p:nvSpPr>
          <p:spPr bwMode="auto">
            <a:xfrm>
              <a:off x="3584" y="3150"/>
              <a:ext cx="16" cy="126"/>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7" name="Rectangle 227"/>
            <p:cNvSpPr>
              <a:spLocks noChangeArrowheads="1"/>
            </p:cNvSpPr>
            <p:nvPr/>
          </p:nvSpPr>
          <p:spPr bwMode="auto">
            <a:xfrm>
              <a:off x="3584" y="2956"/>
              <a:ext cx="16" cy="129"/>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pic>
          <p:nvPicPr>
            <p:cNvPr id="82148" name="Picture 2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6" y="3138"/>
              <a:ext cx="567"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9" name="Rectangle 229"/>
            <p:cNvSpPr>
              <a:spLocks noChangeArrowheads="1"/>
            </p:cNvSpPr>
            <p:nvPr/>
          </p:nvSpPr>
          <p:spPr bwMode="auto">
            <a:xfrm>
              <a:off x="2703" y="3844"/>
              <a:ext cx="1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131516"/>
                  </a:solidFill>
                  <a:latin typeface="Times New Roman" panose="02020603050405020304" pitchFamily="18" charset="0"/>
                </a:rPr>
                <a:t> </a:t>
              </a:r>
              <a:endParaRPr lang="sl-SI" altLang="sl-SI"/>
            </a:p>
          </p:txBody>
        </p:sp>
        <p:pic>
          <p:nvPicPr>
            <p:cNvPr id="82150" name="Picture 2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0" y="3048"/>
              <a:ext cx="62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1" name="Rectangle 231"/>
            <p:cNvSpPr>
              <a:spLocks noChangeArrowheads="1"/>
            </p:cNvSpPr>
            <p:nvPr/>
          </p:nvSpPr>
          <p:spPr bwMode="auto">
            <a:xfrm>
              <a:off x="1988" y="3616"/>
              <a:ext cx="1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a:solidFill>
                    <a:srgbClr val="131516"/>
                  </a:solidFill>
                  <a:latin typeface="Times New Roman" panose="02020603050405020304" pitchFamily="18" charset="0"/>
                </a:rPr>
                <a:t> </a:t>
              </a:r>
              <a:endParaRPr lang="sl-SI" altLang="sl-SI"/>
            </a:p>
          </p:txBody>
        </p:sp>
        <p:pic>
          <p:nvPicPr>
            <p:cNvPr id="82152" name="Picture 2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8" y="3283"/>
              <a:ext cx="598"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3" name="Rectangle 233"/>
            <p:cNvSpPr>
              <a:spLocks noChangeArrowheads="1"/>
            </p:cNvSpPr>
            <p:nvPr/>
          </p:nvSpPr>
          <p:spPr bwMode="auto">
            <a:xfrm>
              <a:off x="3406" y="1633"/>
              <a:ext cx="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200">
                  <a:solidFill>
                    <a:srgbClr val="131516"/>
                  </a:solidFill>
                  <a:latin typeface="Times New Roman" panose="02020603050405020304" pitchFamily="18" charset="0"/>
                </a:rPr>
                <a:t> </a:t>
              </a:r>
              <a:endParaRPr lang="sl-SI" altLang="sl-SI"/>
            </a:p>
          </p:txBody>
        </p:sp>
        <p:pic>
          <p:nvPicPr>
            <p:cNvPr id="82154" name="Picture 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 y="1377"/>
              <a:ext cx="62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5" name="Freeform 235"/>
            <p:cNvSpPr>
              <a:spLocks/>
            </p:cNvSpPr>
            <p:nvPr/>
          </p:nvSpPr>
          <p:spPr bwMode="auto">
            <a:xfrm>
              <a:off x="1708" y="1377"/>
              <a:ext cx="622" cy="256"/>
            </a:xfrm>
            <a:custGeom>
              <a:avLst/>
              <a:gdLst>
                <a:gd name="T0" fmla="*/ 622 w 622"/>
                <a:gd name="T1" fmla="*/ 40 h 256"/>
                <a:gd name="T2" fmla="*/ 622 w 622"/>
                <a:gd name="T3" fmla="*/ 0 h 256"/>
                <a:gd name="T4" fmla="*/ 0 w 622"/>
                <a:gd name="T5" fmla="*/ 0 h 256"/>
                <a:gd name="T6" fmla="*/ 0 w 622"/>
                <a:gd name="T7" fmla="*/ 256 h 256"/>
                <a:gd name="T8" fmla="*/ 622 w 622"/>
                <a:gd name="T9" fmla="*/ 256 h 256"/>
                <a:gd name="T10" fmla="*/ 622 w 622"/>
                <a:gd name="T11" fmla="*/ 213 h 256"/>
                <a:gd name="T12" fmla="*/ 129 w 622"/>
                <a:gd name="T13" fmla="*/ 213 h 256"/>
                <a:gd name="T14" fmla="*/ 80 w 622"/>
                <a:gd name="T15" fmla="*/ 127 h 256"/>
                <a:gd name="T16" fmla="*/ 129 w 622"/>
                <a:gd name="T17" fmla="*/ 40 h 256"/>
                <a:gd name="T18" fmla="*/ 622 w 622"/>
                <a:gd name="T19" fmla="*/ 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256">
                  <a:moveTo>
                    <a:pt x="622" y="40"/>
                  </a:moveTo>
                  <a:lnTo>
                    <a:pt x="622" y="0"/>
                  </a:lnTo>
                  <a:lnTo>
                    <a:pt x="0" y="0"/>
                  </a:lnTo>
                  <a:lnTo>
                    <a:pt x="0" y="256"/>
                  </a:lnTo>
                  <a:lnTo>
                    <a:pt x="622" y="256"/>
                  </a:lnTo>
                  <a:lnTo>
                    <a:pt x="622" y="213"/>
                  </a:lnTo>
                  <a:lnTo>
                    <a:pt x="129" y="213"/>
                  </a:lnTo>
                  <a:lnTo>
                    <a:pt x="80" y="127"/>
                  </a:lnTo>
                  <a:lnTo>
                    <a:pt x="129" y="40"/>
                  </a:lnTo>
                  <a:lnTo>
                    <a:pt x="622" y="4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156" name="Line 236"/>
            <p:cNvSpPr>
              <a:spLocks noChangeShapeType="1"/>
            </p:cNvSpPr>
            <p:nvPr/>
          </p:nvSpPr>
          <p:spPr bwMode="auto">
            <a:xfrm flipH="1">
              <a:off x="2980" y="143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57" name="Line 237"/>
            <p:cNvSpPr>
              <a:spLocks noChangeShapeType="1"/>
            </p:cNvSpPr>
            <p:nvPr/>
          </p:nvSpPr>
          <p:spPr bwMode="auto">
            <a:xfrm flipH="1">
              <a:off x="2971"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58" name="Line 238"/>
            <p:cNvSpPr>
              <a:spLocks noChangeShapeType="1"/>
            </p:cNvSpPr>
            <p:nvPr/>
          </p:nvSpPr>
          <p:spPr bwMode="auto">
            <a:xfrm flipH="1">
              <a:off x="2965" y="144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59" name="Line 239"/>
            <p:cNvSpPr>
              <a:spLocks noChangeShapeType="1"/>
            </p:cNvSpPr>
            <p:nvPr/>
          </p:nvSpPr>
          <p:spPr bwMode="auto">
            <a:xfrm flipH="1">
              <a:off x="2959"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0" name="Line 240"/>
            <p:cNvSpPr>
              <a:spLocks noChangeShapeType="1"/>
            </p:cNvSpPr>
            <p:nvPr/>
          </p:nvSpPr>
          <p:spPr bwMode="auto">
            <a:xfrm flipH="1">
              <a:off x="2953"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1" name="Line 241"/>
            <p:cNvSpPr>
              <a:spLocks noChangeShapeType="1"/>
            </p:cNvSpPr>
            <p:nvPr/>
          </p:nvSpPr>
          <p:spPr bwMode="auto">
            <a:xfrm flipH="1">
              <a:off x="2950" y="144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2" name="Line 242"/>
            <p:cNvSpPr>
              <a:spLocks noChangeShapeType="1"/>
            </p:cNvSpPr>
            <p:nvPr/>
          </p:nvSpPr>
          <p:spPr bwMode="auto">
            <a:xfrm flipH="1">
              <a:off x="2943"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3" name="Line 243"/>
            <p:cNvSpPr>
              <a:spLocks noChangeShapeType="1"/>
            </p:cNvSpPr>
            <p:nvPr/>
          </p:nvSpPr>
          <p:spPr bwMode="auto">
            <a:xfrm flipH="1">
              <a:off x="2937"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4" name="Line 244"/>
            <p:cNvSpPr>
              <a:spLocks noChangeShapeType="1"/>
            </p:cNvSpPr>
            <p:nvPr/>
          </p:nvSpPr>
          <p:spPr bwMode="auto">
            <a:xfrm flipH="1">
              <a:off x="2931" y="144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5" name="Line 245"/>
            <p:cNvSpPr>
              <a:spLocks noChangeShapeType="1"/>
            </p:cNvSpPr>
            <p:nvPr/>
          </p:nvSpPr>
          <p:spPr bwMode="auto">
            <a:xfrm flipH="1">
              <a:off x="2922"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6" name="Line 246"/>
            <p:cNvSpPr>
              <a:spLocks noChangeShapeType="1"/>
            </p:cNvSpPr>
            <p:nvPr/>
          </p:nvSpPr>
          <p:spPr bwMode="auto">
            <a:xfrm flipH="1">
              <a:off x="2916" y="145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7" name="Line 247"/>
            <p:cNvSpPr>
              <a:spLocks noChangeShapeType="1"/>
            </p:cNvSpPr>
            <p:nvPr/>
          </p:nvSpPr>
          <p:spPr bwMode="auto">
            <a:xfrm flipH="1">
              <a:off x="2909" y="145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8" name="Line 248"/>
            <p:cNvSpPr>
              <a:spLocks noChangeShapeType="1"/>
            </p:cNvSpPr>
            <p:nvPr/>
          </p:nvSpPr>
          <p:spPr bwMode="auto">
            <a:xfrm flipH="1">
              <a:off x="2900" y="145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9" name="Line 249"/>
            <p:cNvSpPr>
              <a:spLocks noChangeShapeType="1"/>
            </p:cNvSpPr>
            <p:nvPr/>
          </p:nvSpPr>
          <p:spPr bwMode="auto">
            <a:xfrm flipH="1">
              <a:off x="2894"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0" name="Line 250"/>
            <p:cNvSpPr>
              <a:spLocks noChangeShapeType="1"/>
            </p:cNvSpPr>
            <p:nvPr/>
          </p:nvSpPr>
          <p:spPr bwMode="auto">
            <a:xfrm flipH="1">
              <a:off x="2888"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1" name="Line 251"/>
            <p:cNvSpPr>
              <a:spLocks noChangeShapeType="1"/>
            </p:cNvSpPr>
            <p:nvPr/>
          </p:nvSpPr>
          <p:spPr bwMode="auto">
            <a:xfrm flipH="1">
              <a:off x="2882"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2" name="Line 252"/>
            <p:cNvSpPr>
              <a:spLocks noChangeShapeType="1"/>
            </p:cNvSpPr>
            <p:nvPr/>
          </p:nvSpPr>
          <p:spPr bwMode="auto">
            <a:xfrm flipH="1">
              <a:off x="2879"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3" name="Line 253"/>
            <p:cNvSpPr>
              <a:spLocks noChangeShapeType="1"/>
            </p:cNvSpPr>
            <p:nvPr/>
          </p:nvSpPr>
          <p:spPr bwMode="auto">
            <a:xfrm flipH="1">
              <a:off x="2872" y="146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4" name="Line 254"/>
            <p:cNvSpPr>
              <a:spLocks noChangeShapeType="1"/>
            </p:cNvSpPr>
            <p:nvPr/>
          </p:nvSpPr>
          <p:spPr bwMode="auto">
            <a:xfrm flipH="1">
              <a:off x="2866"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5" name="Line 255"/>
            <p:cNvSpPr>
              <a:spLocks noChangeShapeType="1"/>
            </p:cNvSpPr>
            <p:nvPr/>
          </p:nvSpPr>
          <p:spPr bwMode="auto">
            <a:xfrm flipH="1">
              <a:off x="2860"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6" name="Line 256"/>
            <p:cNvSpPr>
              <a:spLocks noChangeShapeType="1"/>
            </p:cNvSpPr>
            <p:nvPr/>
          </p:nvSpPr>
          <p:spPr bwMode="auto">
            <a:xfrm flipH="1">
              <a:off x="2851"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7" name="Line 257"/>
            <p:cNvSpPr>
              <a:spLocks noChangeShapeType="1"/>
            </p:cNvSpPr>
            <p:nvPr/>
          </p:nvSpPr>
          <p:spPr bwMode="auto">
            <a:xfrm flipH="1">
              <a:off x="2845"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8" name="Line 258"/>
            <p:cNvSpPr>
              <a:spLocks noChangeShapeType="1"/>
            </p:cNvSpPr>
            <p:nvPr/>
          </p:nvSpPr>
          <p:spPr bwMode="auto">
            <a:xfrm flipH="1">
              <a:off x="2839"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9" name="Line 259"/>
            <p:cNvSpPr>
              <a:spLocks noChangeShapeType="1"/>
            </p:cNvSpPr>
            <p:nvPr/>
          </p:nvSpPr>
          <p:spPr bwMode="auto">
            <a:xfrm flipH="1">
              <a:off x="2829"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0" name="Line 260"/>
            <p:cNvSpPr>
              <a:spLocks noChangeShapeType="1"/>
            </p:cNvSpPr>
            <p:nvPr/>
          </p:nvSpPr>
          <p:spPr bwMode="auto">
            <a:xfrm flipH="1">
              <a:off x="2823"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1" name="Line 261"/>
            <p:cNvSpPr>
              <a:spLocks noChangeShapeType="1"/>
            </p:cNvSpPr>
            <p:nvPr/>
          </p:nvSpPr>
          <p:spPr bwMode="auto">
            <a:xfrm flipH="1">
              <a:off x="2817"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2" name="Line 262"/>
            <p:cNvSpPr>
              <a:spLocks noChangeShapeType="1"/>
            </p:cNvSpPr>
            <p:nvPr/>
          </p:nvSpPr>
          <p:spPr bwMode="auto">
            <a:xfrm flipH="1">
              <a:off x="2811"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3" name="Line 263"/>
            <p:cNvSpPr>
              <a:spLocks noChangeShapeType="1"/>
            </p:cNvSpPr>
            <p:nvPr/>
          </p:nvSpPr>
          <p:spPr bwMode="auto">
            <a:xfrm flipH="1">
              <a:off x="2808"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4" name="Line 264"/>
            <p:cNvSpPr>
              <a:spLocks noChangeShapeType="1"/>
            </p:cNvSpPr>
            <p:nvPr/>
          </p:nvSpPr>
          <p:spPr bwMode="auto">
            <a:xfrm flipH="1">
              <a:off x="2802"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5" name="Line 265"/>
            <p:cNvSpPr>
              <a:spLocks noChangeShapeType="1"/>
            </p:cNvSpPr>
            <p:nvPr/>
          </p:nvSpPr>
          <p:spPr bwMode="auto">
            <a:xfrm flipH="1">
              <a:off x="2795" y="147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6" name="Line 266"/>
            <p:cNvSpPr>
              <a:spLocks noChangeShapeType="1"/>
            </p:cNvSpPr>
            <p:nvPr/>
          </p:nvSpPr>
          <p:spPr bwMode="auto">
            <a:xfrm flipH="1">
              <a:off x="2789" y="14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7" name="Line 267"/>
            <p:cNvSpPr>
              <a:spLocks noChangeShapeType="1"/>
            </p:cNvSpPr>
            <p:nvPr/>
          </p:nvSpPr>
          <p:spPr bwMode="auto">
            <a:xfrm flipH="1">
              <a:off x="2786"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8" name="Line 268"/>
            <p:cNvSpPr>
              <a:spLocks noChangeShapeType="1"/>
            </p:cNvSpPr>
            <p:nvPr/>
          </p:nvSpPr>
          <p:spPr bwMode="auto">
            <a:xfrm flipH="1">
              <a:off x="2780"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9" name="Line 269"/>
            <p:cNvSpPr>
              <a:spLocks noChangeShapeType="1"/>
            </p:cNvSpPr>
            <p:nvPr/>
          </p:nvSpPr>
          <p:spPr bwMode="auto">
            <a:xfrm flipH="1">
              <a:off x="2774" y="14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0" name="Line 270"/>
            <p:cNvSpPr>
              <a:spLocks noChangeShapeType="1"/>
            </p:cNvSpPr>
            <p:nvPr/>
          </p:nvSpPr>
          <p:spPr bwMode="auto">
            <a:xfrm flipH="1">
              <a:off x="2768"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1" name="Line 271"/>
            <p:cNvSpPr>
              <a:spLocks noChangeShapeType="1"/>
            </p:cNvSpPr>
            <p:nvPr/>
          </p:nvSpPr>
          <p:spPr bwMode="auto">
            <a:xfrm flipH="1">
              <a:off x="2758" y="1482"/>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2" name="Line 272"/>
            <p:cNvSpPr>
              <a:spLocks noChangeShapeType="1"/>
            </p:cNvSpPr>
            <p:nvPr/>
          </p:nvSpPr>
          <p:spPr bwMode="auto">
            <a:xfrm flipH="1">
              <a:off x="2752"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3" name="Line 273"/>
            <p:cNvSpPr>
              <a:spLocks noChangeShapeType="1"/>
            </p:cNvSpPr>
            <p:nvPr/>
          </p:nvSpPr>
          <p:spPr bwMode="auto">
            <a:xfrm flipH="1">
              <a:off x="274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4" name="Line 274"/>
            <p:cNvSpPr>
              <a:spLocks noChangeShapeType="1"/>
            </p:cNvSpPr>
            <p:nvPr/>
          </p:nvSpPr>
          <p:spPr bwMode="auto">
            <a:xfrm flipH="1">
              <a:off x="2740" y="14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5" name="Line 275"/>
            <p:cNvSpPr>
              <a:spLocks noChangeShapeType="1"/>
            </p:cNvSpPr>
            <p:nvPr/>
          </p:nvSpPr>
          <p:spPr bwMode="auto">
            <a:xfrm flipH="1">
              <a:off x="273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6" name="Line 276"/>
            <p:cNvSpPr>
              <a:spLocks noChangeShapeType="1"/>
            </p:cNvSpPr>
            <p:nvPr/>
          </p:nvSpPr>
          <p:spPr bwMode="auto">
            <a:xfrm flipH="1">
              <a:off x="2731"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7" name="Line 277"/>
            <p:cNvSpPr>
              <a:spLocks noChangeShapeType="1"/>
            </p:cNvSpPr>
            <p:nvPr/>
          </p:nvSpPr>
          <p:spPr bwMode="auto">
            <a:xfrm flipH="1">
              <a:off x="2725" y="148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8" name="Line 278"/>
            <p:cNvSpPr>
              <a:spLocks noChangeShapeType="1"/>
            </p:cNvSpPr>
            <p:nvPr/>
          </p:nvSpPr>
          <p:spPr bwMode="auto">
            <a:xfrm flipH="1">
              <a:off x="2718"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9" name="Line 279"/>
            <p:cNvSpPr>
              <a:spLocks noChangeShapeType="1"/>
            </p:cNvSpPr>
            <p:nvPr/>
          </p:nvSpPr>
          <p:spPr bwMode="auto">
            <a:xfrm flipH="1">
              <a:off x="2715"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0" name="Line 280"/>
            <p:cNvSpPr>
              <a:spLocks noChangeShapeType="1"/>
            </p:cNvSpPr>
            <p:nvPr/>
          </p:nvSpPr>
          <p:spPr bwMode="auto">
            <a:xfrm flipH="1">
              <a:off x="2709" y="149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1" name="Line 281"/>
            <p:cNvSpPr>
              <a:spLocks noChangeShapeType="1"/>
            </p:cNvSpPr>
            <p:nvPr/>
          </p:nvSpPr>
          <p:spPr bwMode="auto">
            <a:xfrm flipH="1">
              <a:off x="2703"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2" name="Line 282"/>
            <p:cNvSpPr>
              <a:spLocks noChangeShapeType="1"/>
            </p:cNvSpPr>
            <p:nvPr/>
          </p:nvSpPr>
          <p:spPr bwMode="auto">
            <a:xfrm flipH="1">
              <a:off x="2697"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3" name="Line 283"/>
            <p:cNvSpPr>
              <a:spLocks noChangeShapeType="1"/>
            </p:cNvSpPr>
            <p:nvPr/>
          </p:nvSpPr>
          <p:spPr bwMode="auto">
            <a:xfrm flipH="1">
              <a:off x="2688"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4" name="Line 284"/>
            <p:cNvSpPr>
              <a:spLocks noChangeShapeType="1"/>
            </p:cNvSpPr>
            <p:nvPr/>
          </p:nvSpPr>
          <p:spPr bwMode="auto">
            <a:xfrm flipH="1">
              <a:off x="2681" y="149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5" name="Line 285"/>
            <p:cNvSpPr>
              <a:spLocks noChangeShapeType="1"/>
            </p:cNvSpPr>
            <p:nvPr/>
          </p:nvSpPr>
          <p:spPr bwMode="auto">
            <a:xfrm flipH="1">
              <a:off x="2675"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6" name="Line 286"/>
            <p:cNvSpPr>
              <a:spLocks noChangeShapeType="1"/>
            </p:cNvSpPr>
            <p:nvPr/>
          </p:nvSpPr>
          <p:spPr bwMode="auto">
            <a:xfrm flipH="1">
              <a:off x="2669"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7" name="Line 287"/>
            <p:cNvSpPr>
              <a:spLocks noChangeShapeType="1"/>
            </p:cNvSpPr>
            <p:nvPr/>
          </p:nvSpPr>
          <p:spPr bwMode="auto">
            <a:xfrm flipH="1">
              <a:off x="2666"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8" name="Line 288"/>
            <p:cNvSpPr>
              <a:spLocks noChangeShapeType="1"/>
            </p:cNvSpPr>
            <p:nvPr/>
          </p:nvSpPr>
          <p:spPr bwMode="auto">
            <a:xfrm flipH="1">
              <a:off x="266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9" name="Line 289"/>
            <p:cNvSpPr>
              <a:spLocks noChangeShapeType="1"/>
            </p:cNvSpPr>
            <p:nvPr/>
          </p:nvSpPr>
          <p:spPr bwMode="auto">
            <a:xfrm flipH="1">
              <a:off x="2654"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0" name="Line 290"/>
            <p:cNvSpPr>
              <a:spLocks noChangeShapeType="1"/>
            </p:cNvSpPr>
            <p:nvPr/>
          </p:nvSpPr>
          <p:spPr bwMode="auto">
            <a:xfrm flipH="1">
              <a:off x="2648"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1" name="Line 291"/>
            <p:cNvSpPr>
              <a:spLocks noChangeShapeType="1"/>
            </p:cNvSpPr>
            <p:nvPr/>
          </p:nvSpPr>
          <p:spPr bwMode="auto">
            <a:xfrm flipH="1">
              <a:off x="2644" y="150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2" name="Line 292"/>
            <p:cNvSpPr>
              <a:spLocks noChangeShapeType="1"/>
            </p:cNvSpPr>
            <p:nvPr/>
          </p:nvSpPr>
          <p:spPr bwMode="auto">
            <a:xfrm flipH="1">
              <a:off x="2638"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3" name="Line 293"/>
            <p:cNvSpPr>
              <a:spLocks noChangeShapeType="1"/>
            </p:cNvSpPr>
            <p:nvPr/>
          </p:nvSpPr>
          <p:spPr bwMode="auto">
            <a:xfrm flipH="1">
              <a:off x="2632"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4" name="Line 294"/>
            <p:cNvSpPr>
              <a:spLocks noChangeShapeType="1"/>
            </p:cNvSpPr>
            <p:nvPr/>
          </p:nvSpPr>
          <p:spPr bwMode="auto">
            <a:xfrm flipH="1">
              <a:off x="2626"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5" name="Line 295"/>
            <p:cNvSpPr>
              <a:spLocks noChangeShapeType="1"/>
            </p:cNvSpPr>
            <p:nvPr/>
          </p:nvSpPr>
          <p:spPr bwMode="auto">
            <a:xfrm flipH="1">
              <a:off x="2617"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6" name="Line 296"/>
            <p:cNvSpPr>
              <a:spLocks noChangeShapeType="1"/>
            </p:cNvSpPr>
            <p:nvPr/>
          </p:nvSpPr>
          <p:spPr bwMode="auto">
            <a:xfrm flipH="1">
              <a:off x="2611"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7" name="Line 297"/>
            <p:cNvSpPr>
              <a:spLocks noChangeShapeType="1"/>
            </p:cNvSpPr>
            <p:nvPr/>
          </p:nvSpPr>
          <p:spPr bwMode="auto">
            <a:xfrm flipH="1">
              <a:off x="2604"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8" name="Line 298"/>
            <p:cNvSpPr>
              <a:spLocks noChangeShapeType="1"/>
            </p:cNvSpPr>
            <p:nvPr/>
          </p:nvSpPr>
          <p:spPr bwMode="auto">
            <a:xfrm>
              <a:off x="2601" y="1513"/>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9" name="Line 299"/>
            <p:cNvSpPr>
              <a:spLocks noChangeShapeType="1"/>
            </p:cNvSpPr>
            <p:nvPr/>
          </p:nvSpPr>
          <p:spPr bwMode="auto">
            <a:xfrm flipH="1">
              <a:off x="2595"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0" name="Line 300"/>
            <p:cNvSpPr>
              <a:spLocks noChangeShapeType="1"/>
            </p:cNvSpPr>
            <p:nvPr/>
          </p:nvSpPr>
          <p:spPr bwMode="auto">
            <a:xfrm flipH="1">
              <a:off x="2589"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1" name="Line 301"/>
            <p:cNvSpPr>
              <a:spLocks noChangeShapeType="1"/>
            </p:cNvSpPr>
            <p:nvPr/>
          </p:nvSpPr>
          <p:spPr bwMode="auto">
            <a:xfrm flipH="1">
              <a:off x="2583" y="15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2" name="Line 302"/>
            <p:cNvSpPr>
              <a:spLocks noChangeShapeType="1"/>
            </p:cNvSpPr>
            <p:nvPr/>
          </p:nvSpPr>
          <p:spPr bwMode="auto">
            <a:xfrm flipH="1">
              <a:off x="257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3" name="Line 303"/>
            <p:cNvSpPr>
              <a:spLocks noChangeShapeType="1"/>
            </p:cNvSpPr>
            <p:nvPr/>
          </p:nvSpPr>
          <p:spPr bwMode="auto">
            <a:xfrm flipH="1">
              <a:off x="2574"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4" name="Line 304"/>
            <p:cNvSpPr>
              <a:spLocks noChangeShapeType="1"/>
            </p:cNvSpPr>
            <p:nvPr/>
          </p:nvSpPr>
          <p:spPr bwMode="auto">
            <a:xfrm flipH="1">
              <a:off x="2567" y="151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5" name="Line 305"/>
            <p:cNvSpPr>
              <a:spLocks noChangeShapeType="1"/>
            </p:cNvSpPr>
            <p:nvPr/>
          </p:nvSpPr>
          <p:spPr bwMode="auto">
            <a:xfrm flipH="1">
              <a:off x="2561"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6" name="Line 306"/>
            <p:cNvSpPr>
              <a:spLocks noChangeShapeType="1"/>
            </p:cNvSpPr>
            <p:nvPr/>
          </p:nvSpPr>
          <p:spPr bwMode="auto">
            <a:xfrm flipH="1">
              <a:off x="2555"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7" name="Line 307"/>
            <p:cNvSpPr>
              <a:spLocks noChangeShapeType="1"/>
            </p:cNvSpPr>
            <p:nvPr/>
          </p:nvSpPr>
          <p:spPr bwMode="auto">
            <a:xfrm>
              <a:off x="2552" y="1522"/>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8" name="Line 308"/>
            <p:cNvSpPr>
              <a:spLocks noChangeShapeType="1"/>
            </p:cNvSpPr>
            <p:nvPr/>
          </p:nvSpPr>
          <p:spPr bwMode="auto">
            <a:xfrm flipH="1">
              <a:off x="2546"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9" name="Line 309"/>
            <p:cNvSpPr>
              <a:spLocks noChangeShapeType="1"/>
            </p:cNvSpPr>
            <p:nvPr/>
          </p:nvSpPr>
          <p:spPr bwMode="auto">
            <a:xfrm flipH="1">
              <a:off x="254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0" name="Line 310"/>
            <p:cNvSpPr>
              <a:spLocks noChangeShapeType="1"/>
            </p:cNvSpPr>
            <p:nvPr/>
          </p:nvSpPr>
          <p:spPr bwMode="auto">
            <a:xfrm flipH="1">
              <a:off x="2534" y="152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1" name="Line 311"/>
            <p:cNvSpPr>
              <a:spLocks noChangeShapeType="1"/>
            </p:cNvSpPr>
            <p:nvPr/>
          </p:nvSpPr>
          <p:spPr bwMode="auto">
            <a:xfrm flipH="1">
              <a:off x="252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2" name="Line 312"/>
            <p:cNvSpPr>
              <a:spLocks noChangeShapeType="1"/>
            </p:cNvSpPr>
            <p:nvPr/>
          </p:nvSpPr>
          <p:spPr bwMode="auto">
            <a:xfrm flipH="1">
              <a:off x="2518" y="152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3" name="Line 313"/>
            <p:cNvSpPr>
              <a:spLocks noChangeShapeType="1"/>
            </p:cNvSpPr>
            <p:nvPr/>
          </p:nvSpPr>
          <p:spPr bwMode="auto">
            <a:xfrm flipH="1">
              <a:off x="2512"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4" name="Line 314"/>
            <p:cNvSpPr>
              <a:spLocks noChangeShapeType="1"/>
            </p:cNvSpPr>
            <p:nvPr/>
          </p:nvSpPr>
          <p:spPr bwMode="auto">
            <a:xfrm flipH="1">
              <a:off x="2506"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5" name="Line 315"/>
            <p:cNvSpPr>
              <a:spLocks noChangeShapeType="1"/>
            </p:cNvSpPr>
            <p:nvPr/>
          </p:nvSpPr>
          <p:spPr bwMode="auto">
            <a:xfrm flipH="1">
              <a:off x="2503"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6" name="Line 316"/>
            <p:cNvSpPr>
              <a:spLocks noChangeShapeType="1"/>
            </p:cNvSpPr>
            <p:nvPr/>
          </p:nvSpPr>
          <p:spPr bwMode="auto">
            <a:xfrm flipH="1">
              <a:off x="2497"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7" name="Line 317"/>
            <p:cNvSpPr>
              <a:spLocks noChangeShapeType="1"/>
            </p:cNvSpPr>
            <p:nvPr/>
          </p:nvSpPr>
          <p:spPr bwMode="auto">
            <a:xfrm flipH="1">
              <a:off x="2490"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8" name="Line 318"/>
            <p:cNvSpPr>
              <a:spLocks noChangeShapeType="1"/>
            </p:cNvSpPr>
            <p:nvPr/>
          </p:nvSpPr>
          <p:spPr bwMode="auto">
            <a:xfrm flipH="1">
              <a:off x="2484"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9" name="Line 319"/>
            <p:cNvSpPr>
              <a:spLocks noChangeShapeType="1"/>
            </p:cNvSpPr>
            <p:nvPr/>
          </p:nvSpPr>
          <p:spPr bwMode="auto">
            <a:xfrm flipH="1">
              <a:off x="2475"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0" name="Line 320"/>
            <p:cNvSpPr>
              <a:spLocks noChangeShapeType="1"/>
            </p:cNvSpPr>
            <p:nvPr/>
          </p:nvSpPr>
          <p:spPr bwMode="auto">
            <a:xfrm flipH="1">
              <a:off x="2469"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1" name="Line 321"/>
            <p:cNvSpPr>
              <a:spLocks noChangeShapeType="1"/>
            </p:cNvSpPr>
            <p:nvPr/>
          </p:nvSpPr>
          <p:spPr bwMode="auto">
            <a:xfrm flipH="1">
              <a:off x="2463"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2" name="Line 322"/>
            <p:cNvSpPr>
              <a:spLocks noChangeShapeType="1"/>
            </p:cNvSpPr>
            <p:nvPr/>
          </p:nvSpPr>
          <p:spPr bwMode="auto">
            <a:xfrm flipH="1">
              <a:off x="2453"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3" name="Line 323"/>
            <p:cNvSpPr>
              <a:spLocks noChangeShapeType="1"/>
            </p:cNvSpPr>
            <p:nvPr/>
          </p:nvSpPr>
          <p:spPr bwMode="auto">
            <a:xfrm flipH="1">
              <a:off x="2447"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4" name="Line 324"/>
            <p:cNvSpPr>
              <a:spLocks noChangeShapeType="1"/>
            </p:cNvSpPr>
            <p:nvPr/>
          </p:nvSpPr>
          <p:spPr bwMode="auto">
            <a:xfrm flipH="1">
              <a:off x="2441" y="15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5" name="Line 325"/>
            <p:cNvSpPr>
              <a:spLocks noChangeShapeType="1"/>
            </p:cNvSpPr>
            <p:nvPr/>
          </p:nvSpPr>
          <p:spPr bwMode="auto">
            <a:xfrm flipH="1">
              <a:off x="2435"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6" name="Line 326"/>
            <p:cNvSpPr>
              <a:spLocks noChangeShapeType="1"/>
            </p:cNvSpPr>
            <p:nvPr/>
          </p:nvSpPr>
          <p:spPr bwMode="auto">
            <a:xfrm flipH="1">
              <a:off x="2432"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7" name="Line 327"/>
            <p:cNvSpPr>
              <a:spLocks noChangeShapeType="1"/>
            </p:cNvSpPr>
            <p:nvPr/>
          </p:nvSpPr>
          <p:spPr bwMode="auto">
            <a:xfrm flipH="1">
              <a:off x="2426" y="154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8" name="Line 328"/>
            <p:cNvSpPr>
              <a:spLocks noChangeShapeType="1"/>
            </p:cNvSpPr>
            <p:nvPr/>
          </p:nvSpPr>
          <p:spPr bwMode="auto">
            <a:xfrm flipH="1">
              <a:off x="2420"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9" name="Line 329"/>
            <p:cNvSpPr>
              <a:spLocks noChangeShapeType="1"/>
            </p:cNvSpPr>
            <p:nvPr/>
          </p:nvSpPr>
          <p:spPr bwMode="auto">
            <a:xfrm flipH="1">
              <a:off x="2413"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0" name="Line 330"/>
            <p:cNvSpPr>
              <a:spLocks noChangeShapeType="1"/>
            </p:cNvSpPr>
            <p:nvPr/>
          </p:nvSpPr>
          <p:spPr bwMode="auto">
            <a:xfrm flipH="1">
              <a:off x="2410" y="155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1" name="Line 331"/>
            <p:cNvSpPr>
              <a:spLocks noChangeShapeType="1"/>
            </p:cNvSpPr>
            <p:nvPr/>
          </p:nvSpPr>
          <p:spPr bwMode="auto">
            <a:xfrm flipH="1">
              <a:off x="2404"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2" name="Line 332"/>
            <p:cNvSpPr>
              <a:spLocks noChangeShapeType="1"/>
            </p:cNvSpPr>
            <p:nvPr/>
          </p:nvSpPr>
          <p:spPr bwMode="auto">
            <a:xfrm flipH="1">
              <a:off x="2398"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3" name="Line 333"/>
            <p:cNvSpPr>
              <a:spLocks noChangeShapeType="1"/>
            </p:cNvSpPr>
            <p:nvPr/>
          </p:nvSpPr>
          <p:spPr bwMode="auto">
            <a:xfrm flipH="1">
              <a:off x="2392" y="155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4" name="Line 334"/>
            <p:cNvSpPr>
              <a:spLocks noChangeShapeType="1"/>
            </p:cNvSpPr>
            <p:nvPr/>
          </p:nvSpPr>
          <p:spPr bwMode="auto">
            <a:xfrm flipH="1">
              <a:off x="2383"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5" name="Line 335"/>
            <p:cNvSpPr>
              <a:spLocks noChangeShapeType="1"/>
            </p:cNvSpPr>
            <p:nvPr/>
          </p:nvSpPr>
          <p:spPr bwMode="auto">
            <a:xfrm flipH="1">
              <a:off x="2376" y="155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6" name="Line 336"/>
            <p:cNvSpPr>
              <a:spLocks noChangeShapeType="1"/>
            </p:cNvSpPr>
            <p:nvPr/>
          </p:nvSpPr>
          <p:spPr bwMode="auto">
            <a:xfrm flipH="1">
              <a:off x="2370"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7" name="Line 337"/>
            <p:cNvSpPr>
              <a:spLocks noChangeShapeType="1"/>
            </p:cNvSpPr>
            <p:nvPr/>
          </p:nvSpPr>
          <p:spPr bwMode="auto">
            <a:xfrm flipH="1">
              <a:off x="2364"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8" name="Line 338"/>
            <p:cNvSpPr>
              <a:spLocks noChangeShapeType="1"/>
            </p:cNvSpPr>
            <p:nvPr/>
          </p:nvSpPr>
          <p:spPr bwMode="auto">
            <a:xfrm flipH="1">
              <a:off x="2361"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9" name="Line 339"/>
            <p:cNvSpPr>
              <a:spLocks noChangeShapeType="1"/>
            </p:cNvSpPr>
            <p:nvPr/>
          </p:nvSpPr>
          <p:spPr bwMode="auto">
            <a:xfrm flipH="1">
              <a:off x="2355"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0" name="Line 340"/>
            <p:cNvSpPr>
              <a:spLocks noChangeShapeType="1"/>
            </p:cNvSpPr>
            <p:nvPr/>
          </p:nvSpPr>
          <p:spPr bwMode="auto">
            <a:xfrm flipH="1">
              <a:off x="2349"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1" name="Line 341"/>
            <p:cNvSpPr>
              <a:spLocks noChangeShapeType="1"/>
            </p:cNvSpPr>
            <p:nvPr/>
          </p:nvSpPr>
          <p:spPr bwMode="auto">
            <a:xfrm flipH="1">
              <a:off x="2342" y="156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2" name="Line 342"/>
            <p:cNvSpPr>
              <a:spLocks noChangeShapeType="1"/>
            </p:cNvSpPr>
            <p:nvPr/>
          </p:nvSpPr>
          <p:spPr bwMode="auto">
            <a:xfrm flipH="1">
              <a:off x="2339"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3" name="Line 343"/>
            <p:cNvSpPr>
              <a:spLocks noChangeShapeType="1"/>
            </p:cNvSpPr>
            <p:nvPr/>
          </p:nvSpPr>
          <p:spPr bwMode="auto">
            <a:xfrm flipH="1">
              <a:off x="2333"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4" name="Line 344"/>
            <p:cNvSpPr>
              <a:spLocks noChangeShapeType="1"/>
            </p:cNvSpPr>
            <p:nvPr/>
          </p:nvSpPr>
          <p:spPr bwMode="auto">
            <a:xfrm flipH="1">
              <a:off x="2327"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5" name="Line 345"/>
            <p:cNvSpPr>
              <a:spLocks noChangeShapeType="1"/>
            </p:cNvSpPr>
            <p:nvPr/>
          </p:nvSpPr>
          <p:spPr bwMode="auto">
            <a:xfrm flipH="1">
              <a:off x="2321"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6" name="Line 346"/>
            <p:cNvSpPr>
              <a:spLocks noChangeShapeType="1"/>
            </p:cNvSpPr>
            <p:nvPr/>
          </p:nvSpPr>
          <p:spPr bwMode="auto">
            <a:xfrm flipH="1">
              <a:off x="2312" y="157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7" name="Line 347"/>
            <p:cNvSpPr>
              <a:spLocks noChangeShapeType="1"/>
            </p:cNvSpPr>
            <p:nvPr/>
          </p:nvSpPr>
          <p:spPr bwMode="auto">
            <a:xfrm flipH="1">
              <a:off x="2305" y="157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8" name="Line 348"/>
            <p:cNvSpPr>
              <a:spLocks noChangeShapeType="1"/>
            </p:cNvSpPr>
            <p:nvPr/>
          </p:nvSpPr>
          <p:spPr bwMode="auto">
            <a:xfrm flipH="1">
              <a:off x="2299" y="157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9" name="Line 349"/>
            <p:cNvSpPr>
              <a:spLocks noChangeShapeType="1"/>
            </p:cNvSpPr>
            <p:nvPr/>
          </p:nvSpPr>
          <p:spPr bwMode="auto">
            <a:xfrm flipH="1">
              <a:off x="2293" y="157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0" name="Line 350"/>
            <p:cNvSpPr>
              <a:spLocks noChangeShapeType="1"/>
            </p:cNvSpPr>
            <p:nvPr/>
          </p:nvSpPr>
          <p:spPr bwMode="auto">
            <a:xfrm flipH="1">
              <a:off x="2290" y="157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1" name="Line 351"/>
            <p:cNvSpPr>
              <a:spLocks noChangeShapeType="1"/>
            </p:cNvSpPr>
            <p:nvPr/>
          </p:nvSpPr>
          <p:spPr bwMode="auto">
            <a:xfrm flipH="1">
              <a:off x="2284" y="1574"/>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2" name="Line 352"/>
            <p:cNvSpPr>
              <a:spLocks noChangeShapeType="1"/>
            </p:cNvSpPr>
            <p:nvPr/>
          </p:nvSpPr>
          <p:spPr bwMode="auto">
            <a:xfrm flipH="1">
              <a:off x="2278" y="15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3" name="Line 353"/>
            <p:cNvSpPr>
              <a:spLocks noChangeShapeType="1"/>
            </p:cNvSpPr>
            <p:nvPr/>
          </p:nvSpPr>
          <p:spPr bwMode="auto">
            <a:xfrm flipH="1">
              <a:off x="2272" y="15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4" name="Line 354"/>
            <p:cNvSpPr>
              <a:spLocks noChangeShapeType="1"/>
            </p:cNvSpPr>
            <p:nvPr/>
          </p:nvSpPr>
          <p:spPr bwMode="auto">
            <a:xfrm flipH="1">
              <a:off x="2269" y="157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5" name="Line 355"/>
            <p:cNvSpPr>
              <a:spLocks noChangeShapeType="1"/>
            </p:cNvSpPr>
            <p:nvPr/>
          </p:nvSpPr>
          <p:spPr bwMode="auto">
            <a:xfrm flipH="1">
              <a:off x="2262" y="15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6" name="Line 356"/>
            <p:cNvSpPr>
              <a:spLocks noChangeShapeType="1"/>
            </p:cNvSpPr>
            <p:nvPr/>
          </p:nvSpPr>
          <p:spPr bwMode="auto">
            <a:xfrm flipH="1">
              <a:off x="2256" y="15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7" name="Line 357"/>
            <p:cNvSpPr>
              <a:spLocks noChangeShapeType="1"/>
            </p:cNvSpPr>
            <p:nvPr/>
          </p:nvSpPr>
          <p:spPr bwMode="auto">
            <a:xfrm flipH="1">
              <a:off x="2250" y="158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8" name="Line 358"/>
            <p:cNvSpPr>
              <a:spLocks noChangeShapeType="1"/>
            </p:cNvSpPr>
            <p:nvPr/>
          </p:nvSpPr>
          <p:spPr bwMode="auto">
            <a:xfrm flipH="1">
              <a:off x="2241" y="15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9" name="Line 359"/>
            <p:cNvSpPr>
              <a:spLocks noChangeShapeType="1"/>
            </p:cNvSpPr>
            <p:nvPr/>
          </p:nvSpPr>
          <p:spPr bwMode="auto">
            <a:xfrm flipH="1">
              <a:off x="2235" y="158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0" name="Line 360"/>
            <p:cNvSpPr>
              <a:spLocks noChangeShapeType="1"/>
            </p:cNvSpPr>
            <p:nvPr/>
          </p:nvSpPr>
          <p:spPr bwMode="auto">
            <a:xfrm flipH="1">
              <a:off x="2228" y="158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1" name="Line 361"/>
            <p:cNvSpPr>
              <a:spLocks noChangeShapeType="1"/>
            </p:cNvSpPr>
            <p:nvPr/>
          </p:nvSpPr>
          <p:spPr bwMode="auto">
            <a:xfrm flipH="1">
              <a:off x="2219" y="158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2" name="Line 362"/>
            <p:cNvSpPr>
              <a:spLocks noChangeShapeType="1"/>
            </p:cNvSpPr>
            <p:nvPr/>
          </p:nvSpPr>
          <p:spPr bwMode="auto">
            <a:xfrm flipH="1">
              <a:off x="2980"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3" name="Line 363"/>
            <p:cNvSpPr>
              <a:spLocks noChangeShapeType="1"/>
            </p:cNvSpPr>
            <p:nvPr/>
          </p:nvSpPr>
          <p:spPr bwMode="auto">
            <a:xfrm flipH="1">
              <a:off x="2971"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4" name="Line 364"/>
            <p:cNvSpPr>
              <a:spLocks noChangeShapeType="1"/>
            </p:cNvSpPr>
            <p:nvPr/>
          </p:nvSpPr>
          <p:spPr bwMode="auto">
            <a:xfrm flipH="1">
              <a:off x="2965"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5" name="Line 365"/>
            <p:cNvSpPr>
              <a:spLocks noChangeShapeType="1"/>
            </p:cNvSpPr>
            <p:nvPr/>
          </p:nvSpPr>
          <p:spPr bwMode="auto">
            <a:xfrm flipH="1">
              <a:off x="2959"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6" name="Line 366"/>
            <p:cNvSpPr>
              <a:spLocks noChangeShapeType="1"/>
            </p:cNvSpPr>
            <p:nvPr/>
          </p:nvSpPr>
          <p:spPr bwMode="auto">
            <a:xfrm flipH="1">
              <a:off x="2953"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7" name="Line 367"/>
            <p:cNvSpPr>
              <a:spLocks noChangeShapeType="1"/>
            </p:cNvSpPr>
            <p:nvPr/>
          </p:nvSpPr>
          <p:spPr bwMode="auto">
            <a:xfrm flipH="1">
              <a:off x="2950"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8" name="Line 368"/>
            <p:cNvSpPr>
              <a:spLocks noChangeShapeType="1"/>
            </p:cNvSpPr>
            <p:nvPr/>
          </p:nvSpPr>
          <p:spPr bwMode="auto">
            <a:xfrm flipH="1">
              <a:off x="2943"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9" name="Line 369"/>
            <p:cNvSpPr>
              <a:spLocks noChangeShapeType="1"/>
            </p:cNvSpPr>
            <p:nvPr/>
          </p:nvSpPr>
          <p:spPr bwMode="auto">
            <a:xfrm flipH="1">
              <a:off x="2937"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0" name="Line 370"/>
            <p:cNvSpPr>
              <a:spLocks noChangeShapeType="1"/>
            </p:cNvSpPr>
            <p:nvPr/>
          </p:nvSpPr>
          <p:spPr bwMode="auto">
            <a:xfrm flipH="1">
              <a:off x="2931"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1" name="Line 371"/>
            <p:cNvSpPr>
              <a:spLocks noChangeShapeType="1"/>
            </p:cNvSpPr>
            <p:nvPr/>
          </p:nvSpPr>
          <p:spPr bwMode="auto">
            <a:xfrm flipH="1">
              <a:off x="2922"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2" name="Line 372"/>
            <p:cNvSpPr>
              <a:spLocks noChangeShapeType="1"/>
            </p:cNvSpPr>
            <p:nvPr/>
          </p:nvSpPr>
          <p:spPr bwMode="auto">
            <a:xfrm flipH="1">
              <a:off x="2916"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3" name="Line 373"/>
            <p:cNvSpPr>
              <a:spLocks noChangeShapeType="1"/>
            </p:cNvSpPr>
            <p:nvPr/>
          </p:nvSpPr>
          <p:spPr bwMode="auto">
            <a:xfrm flipH="1">
              <a:off x="2909" y="155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4" name="Line 374"/>
            <p:cNvSpPr>
              <a:spLocks noChangeShapeType="1"/>
            </p:cNvSpPr>
            <p:nvPr/>
          </p:nvSpPr>
          <p:spPr bwMode="auto">
            <a:xfrm flipH="1">
              <a:off x="2900"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5" name="Line 375"/>
            <p:cNvSpPr>
              <a:spLocks noChangeShapeType="1"/>
            </p:cNvSpPr>
            <p:nvPr/>
          </p:nvSpPr>
          <p:spPr bwMode="auto">
            <a:xfrm flipH="1">
              <a:off x="2894"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6" name="Line 376"/>
            <p:cNvSpPr>
              <a:spLocks noChangeShapeType="1"/>
            </p:cNvSpPr>
            <p:nvPr/>
          </p:nvSpPr>
          <p:spPr bwMode="auto">
            <a:xfrm flipH="1">
              <a:off x="2888"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7" name="Line 377"/>
            <p:cNvSpPr>
              <a:spLocks noChangeShapeType="1"/>
            </p:cNvSpPr>
            <p:nvPr/>
          </p:nvSpPr>
          <p:spPr bwMode="auto">
            <a:xfrm flipH="1" flipV="1">
              <a:off x="2882" y="154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8" name="Line 378"/>
            <p:cNvSpPr>
              <a:spLocks noChangeShapeType="1"/>
            </p:cNvSpPr>
            <p:nvPr/>
          </p:nvSpPr>
          <p:spPr bwMode="auto">
            <a:xfrm flipH="1">
              <a:off x="2879"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9" name="Line 379"/>
            <p:cNvSpPr>
              <a:spLocks noChangeShapeType="1"/>
            </p:cNvSpPr>
            <p:nvPr/>
          </p:nvSpPr>
          <p:spPr bwMode="auto">
            <a:xfrm flipH="1">
              <a:off x="2872" y="15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0" name="Line 380"/>
            <p:cNvSpPr>
              <a:spLocks noChangeShapeType="1"/>
            </p:cNvSpPr>
            <p:nvPr/>
          </p:nvSpPr>
          <p:spPr bwMode="auto">
            <a:xfrm flipH="1" flipV="1">
              <a:off x="2866" y="15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1" name="Line 381"/>
            <p:cNvSpPr>
              <a:spLocks noChangeShapeType="1"/>
            </p:cNvSpPr>
            <p:nvPr/>
          </p:nvSpPr>
          <p:spPr bwMode="auto">
            <a:xfrm flipH="1">
              <a:off x="2860"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2" name="Line 382"/>
            <p:cNvSpPr>
              <a:spLocks noChangeShapeType="1"/>
            </p:cNvSpPr>
            <p:nvPr/>
          </p:nvSpPr>
          <p:spPr bwMode="auto">
            <a:xfrm flipH="1" flipV="1">
              <a:off x="2851" y="15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3" name="Line 383"/>
            <p:cNvSpPr>
              <a:spLocks noChangeShapeType="1"/>
            </p:cNvSpPr>
            <p:nvPr/>
          </p:nvSpPr>
          <p:spPr bwMode="auto">
            <a:xfrm flipH="1">
              <a:off x="2845"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4" name="Line 384"/>
            <p:cNvSpPr>
              <a:spLocks noChangeShapeType="1"/>
            </p:cNvSpPr>
            <p:nvPr/>
          </p:nvSpPr>
          <p:spPr bwMode="auto">
            <a:xfrm flipH="1">
              <a:off x="2839"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5" name="Line 385"/>
            <p:cNvSpPr>
              <a:spLocks noChangeShapeType="1"/>
            </p:cNvSpPr>
            <p:nvPr/>
          </p:nvSpPr>
          <p:spPr bwMode="auto">
            <a:xfrm flipV="1">
              <a:off x="2835" y="1537"/>
              <a:ext cx="0"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6" name="Line 386"/>
            <p:cNvSpPr>
              <a:spLocks noChangeShapeType="1"/>
            </p:cNvSpPr>
            <p:nvPr/>
          </p:nvSpPr>
          <p:spPr bwMode="auto">
            <a:xfrm flipH="1">
              <a:off x="2829"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7" name="Line 387"/>
            <p:cNvSpPr>
              <a:spLocks noChangeShapeType="1"/>
            </p:cNvSpPr>
            <p:nvPr/>
          </p:nvSpPr>
          <p:spPr bwMode="auto">
            <a:xfrm flipH="1">
              <a:off x="2823"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8" name="Line 388"/>
            <p:cNvSpPr>
              <a:spLocks noChangeShapeType="1"/>
            </p:cNvSpPr>
            <p:nvPr/>
          </p:nvSpPr>
          <p:spPr bwMode="auto">
            <a:xfrm flipH="1" flipV="1">
              <a:off x="2817" y="153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9" name="Line 389"/>
            <p:cNvSpPr>
              <a:spLocks noChangeShapeType="1"/>
            </p:cNvSpPr>
            <p:nvPr/>
          </p:nvSpPr>
          <p:spPr bwMode="auto">
            <a:xfrm flipH="1">
              <a:off x="2811"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0" name="Line 390"/>
            <p:cNvSpPr>
              <a:spLocks noChangeShapeType="1"/>
            </p:cNvSpPr>
            <p:nvPr/>
          </p:nvSpPr>
          <p:spPr bwMode="auto">
            <a:xfrm flipH="1">
              <a:off x="2808"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1" name="Line 391"/>
            <p:cNvSpPr>
              <a:spLocks noChangeShapeType="1"/>
            </p:cNvSpPr>
            <p:nvPr/>
          </p:nvSpPr>
          <p:spPr bwMode="auto">
            <a:xfrm flipH="1" flipV="1">
              <a:off x="2802" y="153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2" name="Line 392"/>
            <p:cNvSpPr>
              <a:spLocks noChangeShapeType="1"/>
            </p:cNvSpPr>
            <p:nvPr/>
          </p:nvSpPr>
          <p:spPr bwMode="auto">
            <a:xfrm flipH="1">
              <a:off x="2795" y="153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3" name="Line 393"/>
            <p:cNvSpPr>
              <a:spLocks noChangeShapeType="1"/>
            </p:cNvSpPr>
            <p:nvPr/>
          </p:nvSpPr>
          <p:spPr bwMode="auto">
            <a:xfrm flipH="1">
              <a:off x="2789"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4" name="Line 394"/>
            <p:cNvSpPr>
              <a:spLocks noChangeShapeType="1"/>
            </p:cNvSpPr>
            <p:nvPr/>
          </p:nvSpPr>
          <p:spPr bwMode="auto">
            <a:xfrm flipH="1">
              <a:off x="2786"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5" name="Line 395"/>
            <p:cNvSpPr>
              <a:spLocks noChangeShapeType="1"/>
            </p:cNvSpPr>
            <p:nvPr/>
          </p:nvSpPr>
          <p:spPr bwMode="auto">
            <a:xfrm flipH="1">
              <a:off x="278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6" name="Line 396"/>
            <p:cNvSpPr>
              <a:spLocks noChangeShapeType="1"/>
            </p:cNvSpPr>
            <p:nvPr/>
          </p:nvSpPr>
          <p:spPr bwMode="auto">
            <a:xfrm flipH="1">
              <a:off x="277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7" name="Line 397"/>
            <p:cNvSpPr>
              <a:spLocks noChangeShapeType="1"/>
            </p:cNvSpPr>
            <p:nvPr/>
          </p:nvSpPr>
          <p:spPr bwMode="auto">
            <a:xfrm flipH="1">
              <a:off x="2768"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8" name="Line 398"/>
            <p:cNvSpPr>
              <a:spLocks noChangeShapeType="1"/>
            </p:cNvSpPr>
            <p:nvPr/>
          </p:nvSpPr>
          <p:spPr bwMode="auto">
            <a:xfrm flipH="1">
              <a:off x="2758" y="15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9" name="Line 399"/>
            <p:cNvSpPr>
              <a:spLocks noChangeShapeType="1"/>
            </p:cNvSpPr>
            <p:nvPr/>
          </p:nvSpPr>
          <p:spPr bwMode="auto">
            <a:xfrm flipH="1">
              <a:off x="2752"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0" name="Line 400"/>
            <p:cNvSpPr>
              <a:spLocks noChangeShapeType="1"/>
            </p:cNvSpPr>
            <p:nvPr/>
          </p:nvSpPr>
          <p:spPr bwMode="auto">
            <a:xfrm flipH="1">
              <a:off x="2746"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1" name="Line 401"/>
            <p:cNvSpPr>
              <a:spLocks noChangeShapeType="1"/>
            </p:cNvSpPr>
            <p:nvPr/>
          </p:nvSpPr>
          <p:spPr bwMode="auto">
            <a:xfrm flipH="1">
              <a:off x="2740"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2" name="Line 402"/>
            <p:cNvSpPr>
              <a:spLocks noChangeShapeType="1"/>
            </p:cNvSpPr>
            <p:nvPr/>
          </p:nvSpPr>
          <p:spPr bwMode="auto">
            <a:xfrm flipH="1">
              <a:off x="273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3" name="Line 403"/>
            <p:cNvSpPr>
              <a:spLocks noChangeShapeType="1"/>
            </p:cNvSpPr>
            <p:nvPr/>
          </p:nvSpPr>
          <p:spPr bwMode="auto">
            <a:xfrm flipH="1">
              <a:off x="2731"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4" name="Line 404"/>
            <p:cNvSpPr>
              <a:spLocks noChangeShapeType="1"/>
            </p:cNvSpPr>
            <p:nvPr/>
          </p:nvSpPr>
          <p:spPr bwMode="auto">
            <a:xfrm flipH="1">
              <a:off x="2725"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5" name="Line 405"/>
            <p:cNvSpPr>
              <a:spLocks noChangeShapeType="1"/>
            </p:cNvSpPr>
            <p:nvPr/>
          </p:nvSpPr>
          <p:spPr bwMode="auto">
            <a:xfrm flipH="1">
              <a:off x="2718"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6" name="Line 406"/>
            <p:cNvSpPr>
              <a:spLocks noChangeShapeType="1"/>
            </p:cNvSpPr>
            <p:nvPr/>
          </p:nvSpPr>
          <p:spPr bwMode="auto">
            <a:xfrm flipH="1">
              <a:off x="2715"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2528" name="Group 608"/>
          <p:cNvGrpSpPr>
            <a:grpSpLocks/>
          </p:cNvGrpSpPr>
          <p:nvPr/>
        </p:nvGrpSpPr>
        <p:grpSpPr bwMode="auto">
          <a:xfrm>
            <a:off x="3522663" y="2254250"/>
            <a:ext cx="1212850" cy="152400"/>
            <a:chOff x="2219" y="1420"/>
            <a:chExt cx="764" cy="96"/>
          </a:xfrm>
        </p:grpSpPr>
        <p:sp>
          <p:nvSpPr>
            <p:cNvPr id="82328" name="Line 408"/>
            <p:cNvSpPr>
              <a:spLocks noChangeShapeType="1"/>
            </p:cNvSpPr>
            <p:nvPr/>
          </p:nvSpPr>
          <p:spPr bwMode="auto">
            <a:xfrm flipH="1">
              <a:off x="2709"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9" name="Line 409"/>
            <p:cNvSpPr>
              <a:spLocks noChangeShapeType="1"/>
            </p:cNvSpPr>
            <p:nvPr/>
          </p:nvSpPr>
          <p:spPr bwMode="auto">
            <a:xfrm flipH="1">
              <a:off x="2703"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0" name="Line 410"/>
            <p:cNvSpPr>
              <a:spLocks noChangeShapeType="1"/>
            </p:cNvSpPr>
            <p:nvPr/>
          </p:nvSpPr>
          <p:spPr bwMode="auto">
            <a:xfrm flipH="1">
              <a:off x="2697"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1" name="Line 411"/>
            <p:cNvSpPr>
              <a:spLocks noChangeShapeType="1"/>
            </p:cNvSpPr>
            <p:nvPr/>
          </p:nvSpPr>
          <p:spPr bwMode="auto">
            <a:xfrm flipV="1">
              <a:off x="2694" y="1510"/>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2" name="Line 412"/>
            <p:cNvSpPr>
              <a:spLocks noChangeShapeType="1"/>
            </p:cNvSpPr>
            <p:nvPr/>
          </p:nvSpPr>
          <p:spPr bwMode="auto">
            <a:xfrm flipH="1">
              <a:off x="2688"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3" name="Line 413"/>
            <p:cNvSpPr>
              <a:spLocks noChangeShapeType="1"/>
            </p:cNvSpPr>
            <p:nvPr/>
          </p:nvSpPr>
          <p:spPr bwMode="auto">
            <a:xfrm flipH="1">
              <a:off x="2681" y="15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4" name="Line 414"/>
            <p:cNvSpPr>
              <a:spLocks noChangeShapeType="1"/>
            </p:cNvSpPr>
            <p:nvPr/>
          </p:nvSpPr>
          <p:spPr bwMode="auto">
            <a:xfrm flipH="1" flipV="1">
              <a:off x="2675" y="15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5" name="Line 415"/>
            <p:cNvSpPr>
              <a:spLocks noChangeShapeType="1"/>
            </p:cNvSpPr>
            <p:nvPr/>
          </p:nvSpPr>
          <p:spPr bwMode="auto">
            <a:xfrm flipH="1">
              <a:off x="2669"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6" name="Line 416"/>
            <p:cNvSpPr>
              <a:spLocks noChangeShapeType="1"/>
            </p:cNvSpPr>
            <p:nvPr/>
          </p:nvSpPr>
          <p:spPr bwMode="auto">
            <a:xfrm flipH="1">
              <a:off x="2666"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7" name="Line 417"/>
            <p:cNvSpPr>
              <a:spLocks noChangeShapeType="1"/>
            </p:cNvSpPr>
            <p:nvPr/>
          </p:nvSpPr>
          <p:spPr bwMode="auto">
            <a:xfrm flipH="1" flipV="1">
              <a:off x="2660" y="150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8" name="Line 418"/>
            <p:cNvSpPr>
              <a:spLocks noChangeShapeType="1"/>
            </p:cNvSpPr>
            <p:nvPr/>
          </p:nvSpPr>
          <p:spPr bwMode="auto">
            <a:xfrm flipH="1">
              <a:off x="2654"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9" name="Line 419"/>
            <p:cNvSpPr>
              <a:spLocks noChangeShapeType="1"/>
            </p:cNvSpPr>
            <p:nvPr/>
          </p:nvSpPr>
          <p:spPr bwMode="auto">
            <a:xfrm flipH="1">
              <a:off x="2648"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0" name="Line 420"/>
            <p:cNvSpPr>
              <a:spLocks noChangeShapeType="1"/>
            </p:cNvSpPr>
            <p:nvPr/>
          </p:nvSpPr>
          <p:spPr bwMode="auto">
            <a:xfrm flipH="1" flipV="1">
              <a:off x="2644" y="1500"/>
              <a:ext cx="4"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1" name="Line 421"/>
            <p:cNvSpPr>
              <a:spLocks noChangeShapeType="1"/>
            </p:cNvSpPr>
            <p:nvPr/>
          </p:nvSpPr>
          <p:spPr bwMode="auto">
            <a:xfrm flipH="1">
              <a:off x="2638"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2" name="Line 422"/>
            <p:cNvSpPr>
              <a:spLocks noChangeShapeType="1"/>
            </p:cNvSpPr>
            <p:nvPr/>
          </p:nvSpPr>
          <p:spPr bwMode="auto">
            <a:xfrm flipH="1">
              <a:off x="2632"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3" name="Line 423"/>
            <p:cNvSpPr>
              <a:spLocks noChangeShapeType="1"/>
            </p:cNvSpPr>
            <p:nvPr/>
          </p:nvSpPr>
          <p:spPr bwMode="auto">
            <a:xfrm flipH="1" flipV="1">
              <a:off x="2626" y="149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4" name="Line 424"/>
            <p:cNvSpPr>
              <a:spLocks noChangeShapeType="1"/>
            </p:cNvSpPr>
            <p:nvPr/>
          </p:nvSpPr>
          <p:spPr bwMode="auto">
            <a:xfrm flipH="1">
              <a:off x="2617"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5" name="Line 425"/>
            <p:cNvSpPr>
              <a:spLocks noChangeShapeType="1"/>
            </p:cNvSpPr>
            <p:nvPr/>
          </p:nvSpPr>
          <p:spPr bwMode="auto">
            <a:xfrm flipH="1" flipV="1">
              <a:off x="2611" y="149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6" name="Line 426"/>
            <p:cNvSpPr>
              <a:spLocks noChangeShapeType="1"/>
            </p:cNvSpPr>
            <p:nvPr/>
          </p:nvSpPr>
          <p:spPr bwMode="auto">
            <a:xfrm flipH="1">
              <a:off x="2604"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7" name="Line 427"/>
            <p:cNvSpPr>
              <a:spLocks noChangeShapeType="1"/>
            </p:cNvSpPr>
            <p:nvPr/>
          </p:nvSpPr>
          <p:spPr bwMode="auto">
            <a:xfrm flipH="1">
              <a:off x="2595"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8" name="Line 428"/>
            <p:cNvSpPr>
              <a:spLocks noChangeShapeType="1"/>
            </p:cNvSpPr>
            <p:nvPr/>
          </p:nvSpPr>
          <p:spPr bwMode="auto">
            <a:xfrm flipH="1">
              <a:off x="2589"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9" name="Line 429"/>
            <p:cNvSpPr>
              <a:spLocks noChangeShapeType="1"/>
            </p:cNvSpPr>
            <p:nvPr/>
          </p:nvSpPr>
          <p:spPr bwMode="auto">
            <a:xfrm flipH="1">
              <a:off x="2583"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0" name="Line 430"/>
            <p:cNvSpPr>
              <a:spLocks noChangeShapeType="1"/>
            </p:cNvSpPr>
            <p:nvPr/>
          </p:nvSpPr>
          <p:spPr bwMode="auto">
            <a:xfrm flipH="1">
              <a:off x="257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1" name="Line 431"/>
            <p:cNvSpPr>
              <a:spLocks noChangeShapeType="1"/>
            </p:cNvSpPr>
            <p:nvPr/>
          </p:nvSpPr>
          <p:spPr bwMode="auto">
            <a:xfrm flipH="1">
              <a:off x="2574"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2" name="Line 432"/>
            <p:cNvSpPr>
              <a:spLocks noChangeShapeType="1"/>
            </p:cNvSpPr>
            <p:nvPr/>
          </p:nvSpPr>
          <p:spPr bwMode="auto">
            <a:xfrm flipH="1">
              <a:off x="256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3" name="Line 433"/>
            <p:cNvSpPr>
              <a:spLocks noChangeShapeType="1"/>
            </p:cNvSpPr>
            <p:nvPr/>
          </p:nvSpPr>
          <p:spPr bwMode="auto">
            <a:xfrm flipH="1">
              <a:off x="2561"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4" name="Line 434"/>
            <p:cNvSpPr>
              <a:spLocks noChangeShapeType="1"/>
            </p:cNvSpPr>
            <p:nvPr/>
          </p:nvSpPr>
          <p:spPr bwMode="auto">
            <a:xfrm flipH="1">
              <a:off x="2555"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5" name="Line 435"/>
            <p:cNvSpPr>
              <a:spLocks noChangeShapeType="1"/>
            </p:cNvSpPr>
            <p:nvPr/>
          </p:nvSpPr>
          <p:spPr bwMode="auto">
            <a:xfrm flipH="1">
              <a:off x="2546"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6" name="Line 436"/>
            <p:cNvSpPr>
              <a:spLocks noChangeShapeType="1"/>
            </p:cNvSpPr>
            <p:nvPr/>
          </p:nvSpPr>
          <p:spPr bwMode="auto">
            <a:xfrm flipH="1">
              <a:off x="2540"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7" name="Line 437"/>
            <p:cNvSpPr>
              <a:spLocks noChangeShapeType="1"/>
            </p:cNvSpPr>
            <p:nvPr/>
          </p:nvSpPr>
          <p:spPr bwMode="auto">
            <a:xfrm flipH="1">
              <a:off x="2534"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8" name="Line 438"/>
            <p:cNvSpPr>
              <a:spLocks noChangeShapeType="1"/>
            </p:cNvSpPr>
            <p:nvPr/>
          </p:nvSpPr>
          <p:spPr bwMode="auto">
            <a:xfrm flipH="1">
              <a:off x="2524"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9" name="Line 439"/>
            <p:cNvSpPr>
              <a:spLocks noChangeShapeType="1"/>
            </p:cNvSpPr>
            <p:nvPr/>
          </p:nvSpPr>
          <p:spPr bwMode="auto">
            <a:xfrm flipH="1">
              <a:off x="2518"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0" name="Line 440"/>
            <p:cNvSpPr>
              <a:spLocks noChangeShapeType="1"/>
            </p:cNvSpPr>
            <p:nvPr/>
          </p:nvSpPr>
          <p:spPr bwMode="auto">
            <a:xfrm flipH="1">
              <a:off x="2512"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1" name="Line 441"/>
            <p:cNvSpPr>
              <a:spLocks noChangeShapeType="1"/>
            </p:cNvSpPr>
            <p:nvPr/>
          </p:nvSpPr>
          <p:spPr bwMode="auto">
            <a:xfrm flipH="1">
              <a:off x="2506"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2" name="Line 442"/>
            <p:cNvSpPr>
              <a:spLocks noChangeShapeType="1"/>
            </p:cNvSpPr>
            <p:nvPr/>
          </p:nvSpPr>
          <p:spPr bwMode="auto">
            <a:xfrm flipH="1" flipV="1">
              <a:off x="2503" y="147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3" name="Line 443"/>
            <p:cNvSpPr>
              <a:spLocks noChangeShapeType="1"/>
            </p:cNvSpPr>
            <p:nvPr/>
          </p:nvSpPr>
          <p:spPr bwMode="auto">
            <a:xfrm flipH="1">
              <a:off x="2497"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4" name="Line 444"/>
            <p:cNvSpPr>
              <a:spLocks noChangeShapeType="1"/>
            </p:cNvSpPr>
            <p:nvPr/>
          </p:nvSpPr>
          <p:spPr bwMode="auto">
            <a:xfrm flipH="1">
              <a:off x="2490"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5" name="Line 445"/>
            <p:cNvSpPr>
              <a:spLocks noChangeShapeType="1"/>
            </p:cNvSpPr>
            <p:nvPr/>
          </p:nvSpPr>
          <p:spPr bwMode="auto">
            <a:xfrm flipH="1" flipV="1">
              <a:off x="2484" y="147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6" name="Line 446"/>
            <p:cNvSpPr>
              <a:spLocks noChangeShapeType="1"/>
            </p:cNvSpPr>
            <p:nvPr/>
          </p:nvSpPr>
          <p:spPr bwMode="auto">
            <a:xfrm flipH="1">
              <a:off x="2475"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7" name="Line 447"/>
            <p:cNvSpPr>
              <a:spLocks noChangeShapeType="1"/>
            </p:cNvSpPr>
            <p:nvPr/>
          </p:nvSpPr>
          <p:spPr bwMode="auto">
            <a:xfrm flipH="1" flipV="1">
              <a:off x="2469" y="146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8" name="Line 448"/>
            <p:cNvSpPr>
              <a:spLocks noChangeShapeType="1"/>
            </p:cNvSpPr>
            <p:nvPr/>
          </p:nvSpPr>
          <p:spPr bwMode="auto">
            <a:xfrm flipH="1">
              <a:off x="2463"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9" name="Line 449"/>
            <p:cNvSpPr>
              <a:spLocks noChangeShapeType="1"/>
            </p:cNvSpPr>
            <p:nvPr/>
          </p:nvSpPr>
          <p:spPr bwMode="auto">
            <a:xfrm flipH="1" flipV="1">
              <a:off x="2453" y="1463"/>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0" name="Line 450"/>
            <p:cNvSpPr>
              <a:spLocks noChangeShapeType="1"/>
            </p:cNvSpPr>
            <p:nvPr/>
          </p:nvSpPr>
          <p:spPr bwMode="auto">
            <a:xfrm flipH="1">
              <a:off x="2447"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1" name="Line 451"/>
            <p:cNvSpPr>
              <a:spLocks noChangeShapeType="1"/>
            </p:cNvSpPr>
            <p:nvPr/>
          </p:nvSpPr>
          <p:spPr bwMode="auto">
            <a:xfrm flipH="1">
              <a:off x="2441"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2" name="Line 452"/>
            <p:cNvSpPr>
              <a:spLocks noChangeShapeType="1"/>
            </p:cNvSpPr>
            <p:nvPr/>
          </p:nvSpPr>
          <p:spPr bwMode="auto">
            <a:xfrm flipH="1">
              <a:off x="2435"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3" name="Line 453"/>
            <p:cNvSpPr>
              <a:spLocks noChangeShapeType="1"/>
            </p:cNvSpPr>
            <p:nvPr/>
          </p:nvSpPr>
          <p:spPr bwMode="auto">
            <a:xfrm flipH="1">
              <a:off x="2432"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4" name="Line 454"/>
            <p:cNvSpPr>
              <a:spLocks noChangeShapeType="1"/>
            </p:cNvSpPr>
            <p:nvPr/>
          </p:nvSpPr>
          <p:spPr bwMode="auto">
            <a:xfrm flipH="1">
              <a:off x="2426"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5" name="Line 455"/>
            <p:cNvSpPr>
              <a:spLocks noChangeShapeType="1"/>
            </p:cNvSpPr>
            <p:nvPr/>
          </p:nvSpPr>
          <p:spPr bwMode="auto">
            <a:xfrm flipH="1">
              <a:off x="2420"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6" name="Line 456"/>
            <p:cNvSpPr>
              <a:spLocks noChangeShapeType="1"/>
            </p:cNvSpPr>
            <p:nvPr/>
          </p:nvSpPr>
          <p:spPr bwMode="auto">
            <a:xfrm flipH="1">
              <a:off x="2413"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7" name="Line 457"/>
            <p:cNvSpPr>
              <a:spLocks noChangeShapeType="1"/>
            </p:cNvSpPr>
            <p:nvPr/>
          </p:nvSpPr>
          <p:spPr bwMode="auto">
            <a:xfrm flipH="1">
              <a:off x="2410"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8" name="Line 458"/>
            <p:cNvSpPr>
              <a:spLocks noChangeShapeType="1"/>
            </p:cNvSpPr>
            <p:nvPr/>
          </p:nvSpPr>
          <p:spPr bwMode="auto">
            <a:xfrm flipH="1">
              <a:off x="2404"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9" name="Line 459"/>
            <p:cNvSpPr>
              <a:spLocks noChangeShapeType="1"/>
            </p:cNvSpPr>
            <p:nvPr/>
          </p:nvSpPr>
          <p:spPr bwMode="auto">
            <a:xfrm flipH="1">
              <a:off x="2398"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0" name="Line 460"/>
            <p:cNvSpPr>
              <a:spLocks noChangeShapeType="1"/>
            </p:cNvSpPr>
            <p:nvPr/>
          </p:nvSpPr>
          <p:spPr bwMode="auto">
            <a:xfrm flipH="1">
              <a:off x="2392"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1" name="Line 461"/>
            <p:cNvSpPr>
              <a:spLocks noChangeShapeType="1"/>
            </p:cNvSpPr>
            <p:nvPr/>
          </p:nvSpPr>
          <p:spPr bwMode="auto">
            <a:xfrm flipH="1">
              <a:off x="2383"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2" name="Line 462"/>
            <p:cNvSpPr>
              <a:spLocks noChangeShapeType="1"/>
            </p:cNvSpPr>
            <p:nvPr/>
          </p:nvSpPr>
          <p:spPr bwMode="auto">
            <a:xfrm flipH="1">
              <a:off x="2376"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3" name="Line 463"/>
            <p:cNvSpPr>
              <a:spLocks noChangeShapeType="1"/>
            </p:cNvSpPr>
            <p:nvPr/>
          </p:nvSpPr>
          <p:spPr bwMode="auto">
            <a:xfrm flipH="1">
              <a:off x="2370"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4" name="Line 464"/>
            <p:cNvSpPr>
              <a:spLocks noChangeShapeType="1"/>
            </p:cNvSpPr>
            <p:nvPr/>
          </p:nvSpPr>
          <p:spPr bwMode="auto">
            <a:xfrm flipH="1">
              <a:off x="2364"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5" name="Line 465"/>
            <p:cNvSpPr>
              <a:spLocks noChangeShapeType="1"/>
            </p:cNvSpPr>
            <p:nvPr/>
          </p:nvSpPr>
          <p:spPr bwMode="auto">
            <a:xfrm flipH="1" flipV="1">
              <a:off x="2361" y="144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6" name="Line 466"/>
            <p:cNvSpPr>
              <a:spLocks noChangeShapeType="1"/>
            </p:cNvSpPr>
            <p:nvPr/>
          </p:nvSpPr>
          <p:spPr bwMode="auto">
            <a:xfrm flipH="1">
              <a:off x="2355"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7" name="Line 467"/>
            <p:cNvSpPr>
              <a:spLocks noChangeShapeType="1"/>
            </p:cNvSpPr>
            <p:nvPr/>
          </p:nvSpPr>
          <p:spPr bwMode="auto">
            <a:xfrm flipH="1">
              <a:off x="2349"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8" name="Line 468"/>
            <p:cNvSpPr>
              <a:spLocks noChangeShapeType="1"/>
            </p:cNvSpPr>
            <p:nvPr/>
          </p:nvSpPr>
          <p:spPr bwMode="auto">
            <a:xfrm flipH="1" flipV="1">
              <a:off x="2342" y="1442"/>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9" name="Line 469"/>
            <p:cNvSpPr>
              <a:spLocks noChangeShapeType="1"/>
            </p:cNvSpPr>
            <p:nvPr/>
          </p:nvSpPr>
          <p:spPr bwMode="auto">
            <a:xfrm flipH="1">
              <a:off x="2339"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0" name="Line 470"/>
            <p:cNvSpPr>
              <a:spLocks noChangeShapeType="1"/>
            </p:cNvSpPr>
            <p:nvPr/>
          </p:nvSpPr>
          <p:spPr bwMode="auto">
            <a:xfrm flipH="1">
              <a:off x="2333"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1" name="Line 471"/>
            <p:cNvSpPr>
              <a:spLocks noChangeShapeType="1"/>
            </p:cNvSpPr>
            <p:nvPr/>
          </p:nvSpPr>
          <p:spPr bwMode="auto">
            <a:xfrm flipH="1" flipV="1">
              <a:off x="2327" y="143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2" name="Line 472"/>
            <p:cNvSpPr>
              <a:spLocks noChangeShapeType="1"/>
            </p:cNvSpPr>
            <p:nvPr/>
          </p:nvSpPr>
          <p:spPr bwMode="auto">
            <a:xfrm flipH="1">
              <a:off x="2321"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3" name="Line 473"/>
            <p:cNvSpPr>
              <a:spLocks noChangeShapeType="1"/>
            </p:cNvSpPr>
            <p:nvPr/>
          </p:nvSpPr>
          <p:spPr bwMode="auto">
            <a:xfrm flipH="1" flipV="1">
              <a:off x="2312" y="143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4" name="Line 474"/>
            <p:cNvSpPr>
              <a:spLocks noChangeShapeType="1"/>
            </p:cNvSpPr>
            <p:nvPr/>
          </p:nvSpPr>
          <p:spPr bwMode="auto">
            <a:xfrm flipH="1">
              <a:off x="2305" y="143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5" name="Line 475"/>
            <p:cNvSpPr>
              <a:spLocks noChangeShapeType="1"/>
            </p:cNvSpPr>
            <p:nvPr/>
          </p:nvSpPr>
          <p:spPr bwMode="auto">
            <a:xfrm flipH="1">
              <a:off x="2299" y="143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6" name="Line 476"/>
            <p:cNvSpPr>
              <a:spLocks noChangeShapeType="1"/>
            </p:cNvSpPr>
            <p:nvPr/>
          </p:nvSpPr>
          <p:spPr bwMode="auto">
            <a:xfrm flipH="1" flipV="1">
              <a:off x="2293" y="143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7" name="Line 477"/>
            <p:cNvSpPr>
              <a:spLocks noChangeShapeType="1"/>
            </p:cNvSpPr>
            <p:nvPr/>
          </p:nvSpPr>
          <p:spPr bwMode="auto">
            <a:xfrm flipH="1">
              <a:off x="2290" y="143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8" name="Line 478"/>
            <p:cNvSpPr>
              <a:spLocks noChangeShapeType="1"/>
            </p:cNvSpPr>
            <p:nvPr/>
          </p:nvSpPr>
          <p:spPr bwMode="auto">
            <a:xfrm flipH="1">
              <a:off x="2284" y="143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9" name="Line 479"/>
            <p:cNvSpPr>
              <a:spLocks noChangeShapeType="1"/>
            </p:cNvSpPr>
            <p:nvPr/>
          </p:nvSpPr>
          <p:spPr bwMode="auto">
            <a:xfrm flipH="1">
              <a:off x="2278" y="143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0" name="Line 480"/>
            <p:cNvSpPr>
              <a:spLocks noChangeShapeType="1"/>
            </p:cNvSpPr>
            <p:nvPr/>
          </p:nvSpPr>
          <p:spPr bwMode="auto">
            <a:xfrm flipH="1">
              <a:off x="2272" y="143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1" name="Line 481"/>
            <p:cNvSpPr>
              <a:spLocks noChangeShapeType="1"/>
            </p:cNvSpPr>
            <p:nvPr/>
          </p:nvSpPr>
          <p:spPr bwMode="auto">
            <a:xfrm flipH="1">
              <a:off x="2269" y="143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2" name="Line 482"/>
            <p:cNvSpPr>
              <a:spLocks noChangeShapeType="1"/>
            </p:cNvSpPr>
            <p:nvPr/>
          </p:nvSpPr>
          <p:spPr bwMode="auto">
            <a:xfrm flipH="1">
              <a:off x="2262" y="142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3" name="Line 483"/>
            <p:cNvSpPr>
              <a:spLocks noChangeShapeType="1"/>
            </p:cNvSpPr>
            <p:nvPr/>
          </p:nvSpPr>
          <p:spPr bwMode="auto">
            <a:xfrm flipH="1">
              <a:off x="2256" y="142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4" name="Line 484"/>
            <p:cNvSpPr>
              <a:spLocks noChangeShapeType="1"/>
            </p:cNvSpPr>
            <p:nvPr/>
          </p:nvSpPr>
          <p:spPr bwMode="auto">
            <a:xfrm flipH="1">
              <a:off x="2250" y="142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5" name="Line 485"/>
            <p:cNvSpPr>
              <a:spLocks noChangeShapeType="1"/>
            </p:cNvSpPr>
            <p:nvPr/>
          </p:nvSpPr>
          <p:spPr bwMode="auto">
            <a:xfrm flipH="1">
              <a:off x="2241" y="142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6" name="Line 486"/>
            <p:cNvSpPr>
              <a:spLocks noChangeShapeType="1"/>
            </p:cNvSpPr>
            <p:nvPr/>
          </p:nvSpPr>
          <p:spPr bwMode="auto">
            <a:xfrm flipH="1">
              <a:off x="2235" y="142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7" name="Line 487"/>
            <p:cNvSpPr>
              <a:spLocks noChangeShapeType="1"/>
            </p:cNvSpPr>
            <p:nvPr/>
          </p:nvSpPr>
          <p:spPr bwMode="auto">
            <a:xfrm flipH="1">
              <a:off x="2228" y="142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8" name="Line 488"/>
            <p:cNvSpPr>
              <a:spLocks noChangeShapeType="1"/>
            </p:cNvSpPr>
            <p:nvPr/>
          </p:nvSpPr>
          <p:spPr bwMode="auto">
            <a:xfrm flipH="1">
              <a:off x="2219" y="142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9" name="Line 489"/>
            <p:cNvSpPr>
              <a:spLocks noChangeShapeType="1"/>
            </p:cNvSpPr>
            <p:nvPr/>
          </p:nvSpPr>
          <p:spPr bwMode="auto">
            <a:xfrm flipH="1">
              <a:off x="2980"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0" name="Line 490"/>
            <p:cNvSpPr>
              <a:spLocks noChangeShapeType="1"/>
            </p:cNvSpPr>
            <p:nvPr/>
          </p:nvSpPr>
          <p:spPr bwMode="auto">
            <a:xfrm flipH="1">
              <a:off x="2974"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1" name="Line 491"/>
            <p:cNvSpPr>
              <a:spLocks noChangeShapeType="1"/>
            </p:cNvSpPr>
            <p:nvPr/>
          </p:nvSpPr>
          <p:spPr bwMode="auto">
            <a:xfrm flipH="1">
              <a:off x="2968"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2" name="Line 492"/>
            <p:cNvSpPr>
              <a:spLocks noChangeShapeType="1"/>
            </p:cNvSpPr>
            <p:nvPr/>
          </p:nvSpPr>
          <p:spPr bwMode="auto">
            <a:xfrm flipH="1">
              <a:off x="2965"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3" name="Line 493"/>
            <p:cNvSpPr>
              <a:spLocks noChangeShapeType="1"/>
            </p:cNvSpPr>
            <p:nvPr/>
          </p:nvSpPr>
          <p:spPr bwMode="auto">
            <a:xfrm flipH="1">
              <a:off x="2959"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4" name="Line 494"/>
            <p:cNvSpPr>
              <a:spLocks noChangeShapeType="1"/>
            </p:cNvSpPr>
            <p:nvPr/>
          </p:nvSpPr>
          <p:spPr bwMode="auto">
            <a:xfrm flipH="1">
              <a:off x="2953" y="143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5" name="Line 495"/>
            <p:cNvSpPr>
              <a:spLocks noChangeShapeType="1"/>
            </p:cNvSpPr>
            <p:nvPr/>
          </p:nvSpPr>
          <p:spPr bwMode="auto">
            <a:xfrm flipH="1">
              <a:off x="2946" y="144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6" name="Line 496"/>
            <p:cNvSpPr>
              <a:spLocks noChangeShapeType="1"/>
            </p:cNvSpPr>
            <p:nvPr/>
          </p:nvSpPr>
          <p:spPr bwMode="auto">
            <a:xfrm flipH="1">
              <a:off x="2937"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7" name="Line 497"/>
            <p:cNvSpPr>
              <a:spLocks noChangeShapeType="1"/>
            </p:cNvSpPr>
            <p:nvPr/>
          </p:nvSpPr>
          <p:spPr bwMode="auto">
            <a:xfrm flipH="1">
              <a:off x="2931"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8" name="Line 498"/>
            <p:cNvSpPr>
              <a:spLocks noChangeShapeType="1"/>
            </p:cNvSpPr>
            <p:nvPr/>
          </p:nvSpPr>
          <p:spPr bwMode="auto">
            <a:xfrm flipH="1">
              <a:off x="2925"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9" name="Line 499"/>
            <p:cNvSpPr>
              <a:spLocks noChangeShapeType="1"/>
            </p:cNvSpPr>
            <p:nvPr/>
          </p:nvSpPr>
          <p:spPr bwMode="auto">
            <a:xfrm flipH="1">
              <a:off x="2919"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0" name="Line 500"/>
            <p:cNvSpPr>
              <a:spLocks noChangeShapeType="1"/>
            </p:cNvSpPr>
            <p:nvPr/>
          </p:nvSpPr>
          <p:spPr bwMode="auto">
            <a:xfrm flipH="1">
              <a:off x="2909" y="144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1" name="Line 501"/>
            <p:cNvSpPr>
              <a:spLocks noChangeShapeType="1"/>
            </p:cNvSpPr>
            <p:nvPr/>
          </p:nvSpPr>
          <p:spPr bwMode="auto">
            <a:xfrm flipH="1">
              <a:off x="2903"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2" name="Line 502"/>
            <p:cNvSpPr>
              <a:spLocks noChangeShapeType="1"/>
            </p:cNvSpPr>
            <p:nvPr/>
          </p:nvSpPr>
          <p:spPr bwMode="auto">
            <a:xfrm flipH="1">
              <a:off x="2897"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3" name="Line 503"/>
            <p:cNvSpPr>
              <a:spLocks noChangeShapeType="1"/>
            </p:cNvSpPr>
            <p:nvPr/>
          </p:nvSpPr>
          <p:spPr bwMode="auto">
            <a:xfrm flipH="1">
              <a:off x="2891"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4" name="Line 504"/>
            <p:cNvSpPr>
              <a:spLocks noChangeShapeType="1"/>
            </p:cNvSpPr>
            <p:nvPr/>
          </p:nvSpPr>
          <p:spPr bwMode="auto">
            <a:xfrm flipH="1">
              <a:off x="2882"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5" name="Line 505"/>
            <p:cNvSpPr>
              <a:spLocks noChangeShapeType="1"/>
            </p:cNvSpPr>
            <p:nvPr/>
          </p:nvSpPr>
          <p:spPr bwMode="auto">
            <a:xfrm flipH="1">
              <a:off x="2876"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6" name="Line 506"/>
            <p:cNvSpPr>
              <a:spLocks noChangeShapeType="1"/>
            </p:cNvSpPr>
            <p:nvPr/>
          </p:nvSpPr>
          <p:spPr bwMode="auto">
            <a:xfrm flipH="1">
              <a:off x="2869"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7" name="Line 507"/>
            <p:cNvSpPr>
              <a:spLocks noChangeShapeType="1"/>
            </p:cNvSpPr>
            <p:nvPr/>
          </p:nvSpPr>
          <p:spPr bwMode="auto">
            <a:xfrm flipH="1">
              <a:off x="2863"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8" name="Line 508"/>
            <p:cNvSpPr>
              <a:spLocks noChangeShapeType="1"/>
            </p:cNvSpPr>
            <p:nvPr/>
          </p:nvSpPr>
          <p:spPr bwMode="auto">
            <a:xfrm flipH="1">
              <a:off x="2854"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9" name="Line 509"/>
            <p:cNvSpPr>
              <a:spLocks noChangeShapeType="1"/>
            </p:cNvSpPr>
            <p:nvPr/>
          </p:nvSpPr>
          <p:spPr bwMode="auto">
            <a:xfrm flipH="1">
              <a:off x="2848"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0" name="Line 510"/>
            <p:cNvSpPr>
              <a:spLocks noChangeShapeType="1"/>
            </p:cNvSpPr>
            <p:nvPr/>
          </p:nvSpPr>
          <p:spPr bwMode="auto">
            <a:xfrm flipH="1">
              <a:off x="2842"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1" name="Line 511"/>
            <p:cNvSpPr>
              <a:spLocks noChangeShapeType="1"/>
            </p:cNvSpPr>
            <p:nvPr/>
          </p:nvSpPr>
          <p:spPr bwMode="auto">
            <a:xfrm flipH="1">
              <a:off x="2835" y="144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2" name="Line 512"/>
            <p:cNvSpPr>
              <a:spLocks noChangeShapeType="1"/>
            </p:cNvSpPr>
            <p:nvPr/>
          </p:nvSpPr>
          <p:spPr bwMode="auto">
            <a:xfrm flipH="1">
              <a:off x="2832"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3" name="Line 513"/>
            <p:cNvSpPr>
              <a:spLocks noChangeShapeType="1"/>
            </p:cNvSpPr>
            <p:nvPr/>
          </p:nvSpPr>
          <p:spPr bwMode="auto">
            <a:xfrm flipH="1">
              <a:off x="2826"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4" name="Line 514"/>
            <p:cNvSpPr>
              <a:spLocks noChangeShapeType="1"/>
            </p:cNvSpPr>
            <p:nvPr/>
          </p:nvSpPr>
          <p:spPr bwMode="auto">
            <a:xfrm flipH="1">
              <a:off x="2820"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5" name="Line 515"/>
            <p:cNvSpPr>
              <a:spLocks noChangeShapeType="1"/>
            </p:cNvSpPr>
            <p:nvPr/>
          </p:nvSpPr>
          <p:spPr bwMode="auto">
            <a:xfrm flipH="1">
              <a:off x="2814"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6" name="Line 516"/>
            <p:cNvSpPr>
              <a:spLocks noChangeShapeType="1"/>
            </p:cNvSpPr>
            <p:nvPr/>
          </p:nvSpPr>
          <p:spPr bwMode="auto">
            <a:xfrm flipH="1">
              <a:off x="2808"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7" name="Line 517"/>
            <p:cNvSpPr>
              <a:spLocks noChangeShapeType="1"/>
            </p:cNvSpPr>
            <p:nvPr/>
          </p:nvSpPr>
          <p:spPr bwMode="auto">
            <a:xfrm flipH="1">
              <a:off x="2805"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8" name="Line 518"/>
            <p:cNvSpPr>
              <a:spLocks noChangeShapeType="1"/>
            </p:cNvSpPr>
            <p:nvPr/>
          </p:nvSpPr>
          <p:spPr bwMode="auto">
            <a:xfrm flipH="1">
              <a:off x="2799"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9" name="Line 519"/>
            <p:cNvSpPr>
              <a:spLocks noChangeShapeType="1"/>
            </p:cNvSpPr>
            <p:nvPr/>
          </p:nvSpPr>
          <p:spPr bwMode="auto">
            <a:xfrm flipH="1">
              <a:off x="2792"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0" name="Line 520"/>
            <p:cNvSpPr>
              <a:spLocks noChangeShapeType="1"/>
            </p:cNvSpPr>
            <p:nvPr/>
          </p:nvSpPr>
          <p:spPr bwMode="auto">
            <a:xfrm flipH="1">
              <a:off x="2786"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1" name="Line 521"/>
            <p:cNvSpPr>
              <a:spLocks noChangeShapeType="1"/>
            </p:cNvSpPr>
            <p:nvPr/>
          </p:nvSpPr>
          <p:spPr bwMode="auto">
            <a:xfrm flipH="1">
              <a:off x="2780"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2" name="Line 522"/>
            <p:cNvSpPr>
              <a:spLocks noChangeShapeType="1"/>
            </p:cNvSpPr>
            <p:nvPr/>
          </p:nvSpPr>
          <p:spPr bwMode="auto">
            <a:xfrm flipH="1">
              <a:off x="2777"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3" name="Line 523"/>
            <p:cNvSpPr>
              <a:spLocks noChangeShapeType="1"/>
            </p:cNvSpPr>
            <p:nvPr/>
          </p:nvSpPr>
          <p:spPr bwMode="auto">
            <a:xfrm flipH="1">
              <a:off x="2771"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4" name="Line 524"/>
            <p:cNvSpPr>
              <a:spLocks noChangeShapeType="1"/>
            </p:cNvSpPr>
            <p:nvPr/>
          </p:nvSpPr>
          <p:spPr bwMode="auto">
            <a:xfrm flipH="1">
              <a:off x="2765"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5" name="Line 525"/>
            <p:cNvSpPr>
              <a:spLocks noChangeShapeType="1"/>
            </p:cNvSpPr>
            <p:nvPr/>
          </p:nvSpPr>
          <p:spPr bwMode="auto">
            <a:xfrm flipH="1">
              <a:off x="2758" y="145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6" name="Line 526"/>
            <p:cNvSpPr>
              <a:spLocks noChangeShapeType="1"/>
            </p:cNvSpPr>
            <p:nvPr/>
          </p:nvSpPr>
          <p:spPr bwMode="auto">
            <a:xfrm flipH="1">
              <a:off x="2749"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7" name="Line 527"/>
            <p:cNvSpPr>
              <a:spLocks noChangeShapeType="1"/>
            </p:cNvSpPr>
            <p:nvPr/>
          </p:nvSpPr>
          <p:spPr bwMode="auto">
            <a:xfrm flipH="1">
              <a:off x="2743"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8" name="Line 528"/>
            <p:cNvSpPr>
              <a:spLocks noChangeShapeType="1"/>
            </p:cNvSpPr>
            <p:nvPr/>
          </p:nvSpPr>
          <p:spPr bwMode="auto">
            <a:xfrm flipH="1">
              <a:off x="2737"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9" name="Line 529"/>
            <p:cNvSpPr>
              <a:spLocks noChangeShapeType="1"/>
            </p:cNvSpPr>
            <p:nvPr/>
          </p:nvSpPr>
          <p:spPr bwMode="auto">
            <a:xfrm flipH="1">
              <a:off x="2731"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0" name="Line 530"/>
            <p:cNvSpPr>
              <a:spLocks noChangeShapeType="1"/>
            </p:cNvSpPr>
            <p:nvPr/>
          </p:nvSpPr>
          <p:spPr bwMode="auto">
            <a:xfrm flipH="1">
              <a:off x="2721" y="145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1" name="Line 531"/>
            <p:cNvSpPr>
              <a:spLocks noChangeShapeType="1"/>
            </p:cNvSpPr>
            <p:nvPr/>
          </p:nvSpPr>
          <p:spPr bwMode="auto">
            <a:xfrm flipH="1">
              <a:off x="2715"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2" name="Line 532"/>
            <p:cNvSpPr>
              <a:spLocks noChangeShapeType="1"/>
            </p:cNvSpPr>
            <p:nvPr/>
          </p:nvSpPr>
          <p:spPr bwMode="auto">
            <a:xfrm flipH="1">
              <a:off x="2709"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3" name="Line 533"/>
            <p:cNvSpPr>
              <a:spLocks noChangeShapeType="1"/>
            </p:cNvSpPr>
            <p:nvPr/>
          </p:nvSpPr>
          <p:spPr bwMode="auto">
            <a:xfrm flipH="1">
              <a:off x="2703"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4" name="Line 534"/>
            <p:cNvSpPr>
              <a:spLocks noChangeShapeType="1"/>
            </p:cNvSpPr>
            <p:nvPr/>
          </p:nvSpPr>
          <p:spPr bwMode="auto">
            <a:xfrm flipH="1">
              <a:off x="2694"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5" name="Line 535"/>
            <p:cNvSpPr>
              <a:spLocks noChangeShapeType="1"/>
            </p:cNvSpPr>
            <p:nvPr/>
          </p:nvSpPr>
          <p:spPr bwMode="auto">
            <a:xfrm flipH="1">
              <a:off x="2688"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6" name="Line 536"/>
            <p:cNvSpPr>
              <a:spLocks noChangeShapeType="1"/>
            </p:cNvSpPr>
            <p:nvPr/>
          </p:nvSpPr>
          <p:spPr bwMode="auto">
            <a:xfrm flipH="1">
              <a:off x="2681" y="146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7" name="Line 537"/>
            <p:cNvSpPr>
              <a:spLocks noChangeShapeType="1"/>
            </p:cNvSpPr>
            <p:nvPr/>
          </p:nvSpPr>
          <p:spPr bwMode="auto">
            <a:xfrm flipH="1">
              <a:off x="2675"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8" name="Line 538"/>
            <p:cNvSpPr>
              <a:spLocks noChangeShapeType="1"/>
            </p:cNvSpPr>
            <p:nvPr/>
          </p:nvSpPr>
          <p:spPr bwMode="auto">
            <a:xfrm flipH="1">
              <a:off x="2666"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9" name="Line 539"/>
            <p:cNvSpPr>
              <a:spLocks noChangeShapeType="1"/>
            </p:cNvSpPr>
            <p:nvPr/>
          </p:nvSpPr>
          <p:spPr bwMode="auto">
            <a:xfrm flipH="1">
              <a:off x="2660"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0" name="Line 540"/>
            <p:cNvSpPr>
              <a:spLocks noChangeShapeType="1"/>
            </p:cNvSpPr>
            <p:nvPr/>
          </p:nvSpPr>
          <p:spPr bwMode="auto">
            <a:xfrm flipH="1">
              <a:off x="2654"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1" name="Line 541"/>
            <p:cNvSpPr>
              <a:spLocks noChangeShapeType="1"/>
            </p:cNvSpPr>
            <p:nvPr/>
          </p:nvSpPr>
          <p:spPr bwMode="auto">
            <a:xfrm flipH="1">
              <a:off x="2648"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2" name="Line 542"/>
            <p:cNvSpPr>
              <a:spLocks noChangeShapeType="1"/>
            </p:cNvSpPr>
            <p:nvPr/>
          </p:nvSpPr>
          <p:spPr bwMode="auto">
            <a:xfrm flipH="1">
              <a:off x="2644" y="146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3" name="Line 543"/>
            <p:cNvSpPr>
              <a:spLocks noChangeShapeType="1"/>
            </p:cNvSpPr>
            <p:nvPr/>
          </p:nvSpPr>
          <p:spPr bwMode="auto">
            <a:xfrm flipH="1">
              <a:off x="2638"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4" name="Line 544"/>
            <p:cNvSpPr>
              <a:spLocks noChangeShapeType="1"/>
            </p:cNvSpPr>
            <p:nvPr/>
          </p:nvSpPr>
          <p:spPr bwMode="auto">
            <a:xfrm flipH="1">
              <a:off x="2632"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5" name="Line 545"/>
            <p:cNvSpPr>
              <a:spLocks noChangeShapeType="1"/>
            </p:cNvSpPr>
            <p:nvPr/>
          </p:nvSpPr>
          <p:spPr bwMode="auto">
            <a:xfrm flipH="1">
              <a:off x="2626"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6" name="Line 546"/>
            <p:cNvSpPr>
              <a:spLocks noChangeShapeType="1"/>
            </p:cNvSpPr>
            <p:nvPr/>
          </p:nvSpPr>
          <p:spPr bwMode="auto">
            <a:xfrm flipH="1">
              <a:off x="2620"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7" name="Line 547"/>
            <p:cNvSpPr>
              <a:spLocks noChangeShapeType="1"/>
            </p:cNvSpPr>
            <p:nvPr/>
          </p:nvSpPr>
          <p:spPr bwMode="auto">
            <a:xfrm flipH="1">
              <a:off x="2617"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8" name="Line 548"/>
            <p:cNvSpPr>
              <a:spLocks noChangeShapeType="1"/>
            </p:cNvSpPr>
            <p:nvPr/>
          </p:nvSpPr>
          <p:spPr bwMode="auto">
            <a:xfrm flipH="1">
              <a:off x="2611"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9" name="Line 549"/>
            <p:cNvSpPr>
              <a:spLocks noChangeShapeType="1"/>
            </p:cNvSpPr>
            <p:nvPr/>
          </p:nvSpPr>
          <p:spPr bwMode="auto">
            <a:xfrm flipH="1">
              <a:off x="2604"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0" name="Line 550"/>
            <p:cNvSpPr>
              <a:spLocks noChangeShapeType="1"/>
            </p:cNvSpPr>
            <p:nvPr/>
          </p:nvSpPr>
          <p:spPr bwMode="auto">
            <a:xfrm flipH="1">
              <a:off x="2598"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1" name="Line 551"/>
            <p:cNvSpPr>
              <a:spLocks noChangeShapeType="1"/>
            </p:cNvSpPr>
            <p:nvPr/>
          </p:nvSpPr>
          <p:spPr bwMode="auto">
            <a:xfrm flipH="1">
              <a:off x="2592"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2" name="Line 552"/>
            <p:cNvSpPr>
              <a:spLocks noChangeShapeType="1"/>
            </p:cNvSpPr>
            <p:nvPr/>
          </p:nvSpPr>
          <p:spPr bwMode="auto">
            <a:xfrm flipH="1">
              <a:off x="2589"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3" name="Line 553"/>
            <p:cNvSpPr>
              <a:spLocks noChangeShapeType="1"/>
            </p:cNvSpPr>
            <p:nvPr/>
          </p:nvSpPr>
          <p:spPr bwMode="auto">
            <a:xfrm flipH="1">
              <a:off x="2583"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4" name="Line 554"/>
            <p:cNvSpPr>
              <a:spLocks noChangeShapeType="1"/>
            </p:cNvSpPr>
            <p:nvPr/>
          </p:nvSpPr>
          <p:spPr bwMode="auto">
            <a:xfrm flipH="1">
              <a:off x="2577"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5" name="Line 555"/>
            <p:cNvSpPr>
              <a:spLocks noChangeShapeType="1"/>
            </p:cNvSpPr>
            <p:nvPr/>
          </p:nvSpPr>
          <p:spPr bwMode="auto">
            <a:xfrm flipH="1">
              <a:off x="2570" y="147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6" name="Line 556"/>
            <p:cNvSpPr>
              <a:spLocks noChangeShapeType="1"/>
            </p:cNvSpPr>
            <p:nvPr/>
          </p:nvSpPr>
          <p:spPr bwMode="auto">
            <a:xfrm flipH="1">
              <a:off x="2561"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7" name="Line 557"/>
            <p:cNvSpPr>
              <a:spLocks noChangeShapeType="1"/>
            </p:cNvSpPr>
            <p:nvPr/>
          </p:nvSpPr>
          <p:spPr bwMode="auto">
            <a:xfrm flipH="1">
              <a:off x="2555"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8" name="Line 558"/>
            <p:cNvSpPr>
              <a:spLocks noChangeShapeType="1"/>
            </p:cNvSpPr>
            <p:nvPr/>
          </p:nvSpPr>
          <p:spPr bwMode="auto">
            <a:xfrm flipH="1">
              <a:off x="2549"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9" name="Line 559"/>
            <p:cNvSpPr>
              <a:spLocks noChangeShapeType="1"/>
            </p:cNvSpPr>
            <p:nvPr/>
          </p:nvSpPr>
          <p:spPr bwMode="auto">
            <a:xfrm flipH="1">
              <a:off x="2543"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0" name="Line 560"/>
            <p:cNvSpPr>
              <a:spLocks noChangeShapeType="1"/>
            </p:cNvSpPr>
            <p:nvPr/>
          </p:nvSpPr>
          <p:spPr bwMode="auto">
            <a:xfrm flipH="1">
              <a:off x="2534"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1" name="Line 561"/>
            <p:cNvSpPr>
              <a:spLocks noChangeShapeType="1"/>
            </p:cNvSpPr>
            <p:nvPr/>
          </p:nvSpPr>
          <p:spPr bwMode="auto">
            <a:xfrm flipH="1">
              <a:off x="2527"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2" name="Line 562"/>
            <p:cNvSpPr>
              <a:spLocks noChangeShapeType="1"/>
            </p:cNvSpPr>
            <p:nvPr/>
          </p:nvSpPr>
          <p:spPr bwMode="auto">
            <a:xfrm flipH="1">
              <a:off x="2521" y="147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3" name="Line 563"/>
            <p:cNvSpPr>
              <a:spLocks noChangeShapeType="1"/>
            </p:cNvSpPr>
            <p:nvPr/>
          </p:nvSpPr>
          <p:spPr bwMode="auto">
            <a:xfrm flipH="1">
              <a:off x="2515"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4" name="Line 564"/>
            <p:cNvSpPr>
              <a:spLocks noChangeShapeType="1"/>
            </p:cNvSpPr>
            <p:nvPr/>
          </p:nvSpPr>
          <p:spPr bwMode="auto">
            <a:xfrm flipH="1">
              <a:off x="2506"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5" name="Line 565"/>
            <p:cNvSpPr>
              <a:spLocks noChangeShapeType="1"/>
            </p:cNvSpPr>
            <p:nvPr/>
          </p:nvSpPr>
          <p:spPr bwMode="auto">
            <a:xfrm flipH="1">
              <a:off x="2500"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6" name="Line 566"/>
            <p:cNvSpPr>
              <a:spLocks noChangeShapeType="1"/>
            </p:cNvSpPr>
            <p:nvPr/>
          </p:nvSpPr>
          <p:spPr bwMode="auto">
            <a:xfrm flipH="1">
              <a:off x="2493" y="147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7" name="Line 567"/>
            <p:cNvSpPr>
              <a:spLocks noChangeShapeType="1"/>
            </p:cNvSpPr>
            <p:nvPr/>
          </p:nvSpPr>
          <p:spPr bwMode="auto">
            <a:xfrm flipH="1">
              <a:off x="2487"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8" name="Line 568"/>
            <p:cNvSpPr>
              <a:spLocks noChangeShapeType="1"/>
            </p:cNvSpPr>
            <p:nvPr/>
          </p:nvSpPr>
          <p:spPr bwMode="auto">
            <a:xfrm>
              <a:off x="2484" y="1476"/>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9" name="Line 569"/>
            <p:cNvSpPr>
              <a:spLocks noChangeShapeType="1"/>
            </p:cNvSpPr>
            <p:nvPr/>
          </p:nvSpPr>
          <p:spPr bwMode="auto">
            <a:xfrm flipH="1">
              <a:off x="2478"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0" name="Line 570"/>
            <p:cNvSpPr>
              <a:spLocks noChangeShapeType="1"/>
            </p:cNvSpPr>
            <p:nvPr/>
          </p:nvSpPr>
          <p:spPr bwMode="auto">
            <a:xfrm flipH="1">
              <a:off x="2472"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1" name="Line 571"/>
            <p:cNvSpPr>
              <a:spLocks noChangeShapeType="1"/>
            </p:cNvSpPr>
            <p:nvPr/>
          </p:nvSpPr>
          <p:spPr bwMode="auto">
            <a:xfrm flipH="1">
              <a:off x="2466"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2" name="Line 572"/>
            <p:cNvSpPr>
              <a:spLocks noChangeShapeType="1"/>
            </p:cNvSpPr>
            <p:nvPr/>
          </p:nvSpPr>
          <p:spPr bwMode="auto">
            <a:xfrm flipH="1">
              <a:off x="2460"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3" name="Line 573"/>
            <p:cNvSpPr>
              <a:spLocks noChangeShapeType="1"/>
            </p:cNvSpPr>
            <p:nvPr/>
          </p:nvSpPr>
          <p:spPr bwMode="auto">
            <a:xfrm flipH="1">
              <a:off x="2450"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4" name="Line 574"/>
            <p:cNvSpPr>
              <a:spLocks noChangeShapeType="1"/>
            </p:cNvSpPr>
            <p:nvPr/>
          </p:nvSpPr>
          <p:spPr bwMode="auto">
            <a:xfrm flipH="1">
              <a:off x="2444" y="14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5" name="Line 575"/>
            <p:cNvSpPr>
              <a:spLocks noChangeShapeType="1"/>
            </p:cNvSpPr>
            <p:nvPr/>
          </p:nvSpPr>
          <p:spPr bwMode="auto">
            <a:xfrm flipH="1">
              <a:off x="2438"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6" name="Line 576"/>
            <p:cNvSpPr>
              <a:spLocks noChangeShapeType="1"/>
            </p:cNvSpPr>
            <p:nvPr/>
          </p:nvSpPr>
          <p:spPr bwMode="auto">
            <a:xfrm flipH="1">
              <a:off x="2432"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7" name="Line 577"/>
            <p:cNvSpPr>
              <a:spLocks noChangeShapeType="1"/>
            </p:cNvSpPr>
            <p:nvPr/>
          </p:nvSpPr>
          <p:spPr bwMode="auto">
            <a:xfrm flipH="1">
              <a:off x="2429"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8" name="Line 578"/>
            <p:cNvSpPr>
              <a:spLocks noChangeShapeType="1"/>
            </p:cNvSpPr>
            <p:nvPr/>
          </p:nvSpPr>
          <p:spPr bwMode="auto">
            <a:xfrm flipH="1">
              <a:off x="2423"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9" name="Line 579"/>
            <p:cNvSpPr>
              <a:spLocks noChangeShapeType="1"/>
            </p:cNvSpPr>
            <p:nvPr/>
          </p:nvSpPr>
          <p:spPr bwMode="auto">
            <a:xfrm flipH="1">
              <a:off x="2416" y="148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0" name="Line 580"/>
            <p:cNvSpPr>
              <a:spLocks noChangeShapeType="1"/>
            </p:cNvSpPr>
            <p:nvPr/>
          </p:nvSpPr>
          <p:spPr bwMode="auto">
            <a:xfrm flipH="1">
              <a:off x="2410"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1" name="Line 581"/>
            <p:cNvSpPr>
              <a:spLocks noChangeShapeType="1"/>
            </p:cNvSpPr>
            <p:nvPr/>
          </p:nvSpPr>
          <p:spPr bwMode="auto">
            <a:xfrm flipH="1">
              <a:off x="2404" y="148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2" name="Line 582"/>
            <p:cNvSpPr>
              <a:spLocks noChangeShapeType="1"/>
            </p:cNvSpPr>
            <p:nvPr/>
          </p:nvSpPr>
          <p:spPr bwMode="auto">
            <a:xfrm flipH="1">
              <a:off x="2401"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3" name="Line 583"/>
            <p:cNvSpPr>
              <a:spLocks noChangeShapeType="1"/>
            </p:cNvSpPr>
            <p:nvPr/>
          </p:nvSpPr>
          <p:spPr bwMode="auto">
            <a:xfrm flipH="1">
              <a:off x="2395"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4" name="Line 584"/>
            <p:cNvSpPr>
              <a:spLocks noChangeShapeType="1"/>
            </p:cNvSpPr>
            <p:nvPr/>
          </p:nvSpPr>
          <p:spPr bwMode="auto">
            <a:xfrm flipH="1">
              <a:off x="2389"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5" name="Line 585"/>
            <p:cNvSpPr>
              <a:spLocks noChangeShapeType="1"/>
            </p:cNvSpPr>
            <p:nvPr/>
          </p:nvSpPr>
          <p:spPr bwMode="auto">
            <a:xfrm flipH="1">
              <a:off x="2383"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6" name="Line 586"/>
            <p:cNvSpPr>
              <a:spLocks noChangeShapeType="1"/>
            </p:cNvSpPr>
            <p:nvPr/>
          </p:nvSpPr>
          <p:spPr bwMode="auto">
            <a:xfrm flipH="1">
              <a:off x="237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7" name="Line 587"/>
            <p:cNvSpPr>
              <a:spLocks noChangeShapeType="1"/>
            </p:cNvSpPr>
            <p:nvPr/>
          </p:nvSpPr>
          <p:spPr bwMode="auto">
            <a:xfrm flipH="1">
              <a:off x="2373"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8" name="Line 588"/>
            <p:cNvSpPr>
              <a:spLocks noChangeShapeType="1"/>
            </p:cNvSpPr>
            <p:nvPr/>
          </p:nvSpPr>
          <p:spPr bwMode="auto">
            <a:xfrm flipH="1">
              <a:off x="2367" y="14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9" name="Line 589"/>
            <p:cNvSpPr>
              <a:spLocks noChangeShapeType="1"/>
            </p:cNvSpPr>
            <p:nvPr/>
          </p:nvSpPr>
          <p:spPr bwMode="auto">
            <a:xfrm flipH="1">
              <a:off x="2361"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0" name="Line 590"/>
            <p:cNvSpPr>
              <a:spLocks noChangeShapeType="1"/>
            </p:cNvSpPr>
            <p:nvPr/>
          </p:nvSpPr>
          <p:spPr bwMode="auto">
            <a:xfrm flipH="1">
              <a:off x="2355"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1" name="Line 591"/>
            <p:cNvSpPr>
              <a:spLocks noChangeShapeType="1"/>
            </p:cNvSpPr>
            <p:nvPr/>
          </p:nvSpPr>
          <p:spPr bwMode="auto">
            <a:xfrm flipH="1">
              <a:off x="2349"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2" name="Line 592"/>
            <p:cNvSpPr>
              <a:spLocks noChangeShapeType="1"/>
            </p:cNvSpPr>
            <p:nvPr/>
          </p:nvSpPr>
          <p:spPr bwMode="auto">
            <a:xfrm flipH="1">
              <a:off x="2346"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3" name="Line 593"/>
            <p:cNvSpPr>
              <a:spLocks noChangeShapeType="1"/>
            </p:cNvSpPr>
            <p:nvPr/>
          </p:nvSpPr>
          <p:spPr bwMode="auto">
            <a:xfrm flipH="1">
              <a:off x="2339"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4" name="Line 594"/>
            <p:cNvSpPr>
              <a:spLocks noChangeShapeType="1"/>
            </p:cNvSpPr>
            <p:nvPr/>
          </p:nvSpPr>
          <p:spPr bwMode="auto">
            <a:xfrm flipH="1">
              <a:off x="2333"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5" name="Line 595"/>
            <p:cNvSpPr>
              <a:spLocks noChangeShapeType="1"/>
            </p:cNvSpPr>
            <p:nvPr/>
          </p:nvSpPr>
          <p:spPr bwMode="auto">
            <a:xfrm flipH="1">
              <a:off x="2327" y="148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6" name="Line 596"/>
            <p:cNvSpPr>
              <a:spLocks noChangeShapeType="1"/>
            </p:cNvSpPr>
            <p:nvPr/>
          </p:nvSpPr>
          <p:spPr bwMode="auto">
            <a:xfrm flipH="1">
              <a:off x="2321"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7" name="Line 597"/>
            <p:cNvSpPr>
              <a:spLocks noChangeShapeType="1"/>
            </p:cNvSpPr>
            <p:nvPr/>
          </p:nvSpPr>
          <p:spPr bwMode="auto">
            <a:xfrm flipH="1">
              <a:off x="2318"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8" name="Line 598"/>
            <p:cNvSpPr>
              <a:spLocks noChangeShapeType="1"/>
            </p:cNvSpPr>
            <p:nvPr/>
          </p:nvSpPr>
          <p:spPr bwMode="auto">
            <a:xfrm flipH="1">
              <a:off x="2312"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9" name="Line 599"/>
            <p:cNvSpPr>
              <a:spLocks noChangeShapeType="1"/>
            </p:cNvSpPr>
            <p:nvPr/>
          </p:nvSpPr>
          <p:spPr bwMode="auto">
            <a:xfrm flipH="1">
              <a:off x="2305" y="149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0" name="Line 600"/>
            <p:cNvSpPr>
              <a:spLocks noChangeShapeType="1"/>
            </p:cNvSpPr>
            <p:nvPr/>
          </p:nvSpPr>
          <p:spPr bwMode="auto">
            <a:xfrm flipH="1">
              <a:off x="2299"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1" name="Line 601"/>
            <p:cNvSpPr>
              <a:spLocks noChangeShapeType="1"/>
            </p:cNvSpPr>
            <p:nvPr/>
          </p:nvSpPr>
          <p:spPr bwMode="auto">
            <a:xfrm flipH="1">
              <a:off x="2293"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2" name="Line 602"/>
            <p:cNvSpPr>
              <a:spLocks noChangeShapeType="1"/>
            </p:cNvSpPr>
            <p:nvPr/>
          </p:nvSpPr>
          <p:spPr bwMode="auto">
            <a:xfrm flipH="1">
              <a:off x="2290" y="149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3" name="Line 603"/>
            <p:cNvSpPr>
              <a:spLocks noChangeShapeType="1"/>
            </p:cNvSpPr>
            <p:nvPr/>
          </p:nvSpPr>
          <p:spPr bwMode="auto">
            <a:xfrm flipH="1">
              <a:off x="2284"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4" name="Line 604"/>
            <p:cNvSpPr>
              <a:spLocks noChangeShapeType="1"/>
            </p:cNvSpPr>
            <p:nvPr/>
          </p:nvSpPr>
          <p:spPr bwMode="auto">
            <a:xfrm flipH="1">
              <a:off x="2278"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5" name="Line 605"/>
            <p:cNvSpPr>
              <a:spLocks noChangeShapeType="1"/>
            </p:cNvSpPr>
            <p:nvPr/>
          </p:nvSpPr>
          <p:spPr bwMode="auto">
            <a:xfrm flipH="1">
              <a:off x="2272"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6" name="Line 606"/>
            <p:cNvSpPr>
              <a:spLocks noChangeShapeType="1"/>
            </p:cNvSpPr>
            <p:nvPr/>
          </p:nvSpPr>
          <p:spPr bwMode="auto">
            <a:xfrm flipH="1">
              <a:off x="2262"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7" name="Line 607"/>
            <p:cNvSpPr>
              <a:spLocks noChangeShapeType="1"/>
            </p:cNvSpPr>
            <p:nvPr/>
          </p:nvSpPr>
          <p:spPr bwMode="auto">
            <a:xfrm flipH="1">
              <a:off x="2256"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2729" name="Group 809"/>
          <p:cNvGrpSpPr>
            <a:grpSpLocks/>
          </p:cNvGrpSpPr>
          <p:nvPr/>
        </p:nvGrpSpPr>
        <p:grpSpPr bwMode="auto">
          <a:xfrm>
            <a:off x="2833688" y="2371725"/>
            <a:ext cx="1901825" cy="117475"/>
            <a:chOff x="1785" y="1494"/>
            <a:chExt cx="1198" cy="74"/>
          </a:xfrm>
        </p:grpSpPr>
        <p:sp>
          <p:nvSpPr>
            <p:cNvPr id="82529" name="Line 609"/>
            <p:cNvSpPr>
              <a:spLocks noChangeShapeType="1"/>
            </p:cNvSpPr>
            <p:nvPr/>
          </p:nvSpPr>
          <p:spPr bwMode="auto">
            <a:xfrm flipH="1">
              <a:off x="2250" y="149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0" name="Line 610"/>
            <p:cNvSpPr>
              <a:spLocks noChangeShapeType="1"/>
            </p:cNvSpPr>
            <p:nvPr/>
          </p:nvSpPr>
          <p:spPr bwMode="auto">
            <a:xfrm flipH="1">
              <a:off x="2244"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1" name="Line 611"/>
            <p:cNvSpPr>
              <a:spLocks noChangeShapeType="1"/>
            </p:cNvSpPr>
            <p:nvPr/>
          </p:nvSpPr>
          <p:spPr bwMode="auto">
            <a:xfrm flipH="1">
              <a:off x="2235"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2" name="Line 612"/>
            <p:cNvSpPr>
              <a:spLocks noChangeShapeType="1"/>
            </p:cNvSpPr>
            <p:nvPr/>
          </p:nvSpPr>
          <p:spPr bwMode="auto">
            <a:xfrm flipH="1">
              <a:off x="2228" y="149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3" name="Line 613"/>
            <p:cNvSpPr>
              <a:spLocks noChangeShapeType="1"/>
            </p:cNvSpPr>
            <p:nvPr/>
          </p:nvSpPr>
          <p:spPr bwMode="auto">
            <a:xfrm flipH="1">
              <a:off x="2222"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4" name="Line 614"/>
            <p:cNvSpPr>
              <a:spLocks noChangeShapeType="1"/>
            </p:cNvSpPr>
            <p:nvPr/>
          </p:nvSpPr>
          <p:spPr bwMode="auto">
            <a:xfrm flipH="1">
              <a:off x="2216"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5" name="Line 615"/>
            <p:cNvSpPr>
              <a:spLocks noChangeShapeType="1"/>
            </p:cNvSpPr>
            <p:nvPr/>
          </p:nvSpPr>
          <p:spPr bwMode="auto">
            <a:xfrm>
              <a:off x="2213" y="1497"/>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6" name="Line 616"/>
            <p:cNvSpPr>
              <a:spLocks noChangeShapeType="1"/>
            </p:cNvSpPr>
            <p:nvPr/>
          </p:nvSpPr>
          <p:spPr bwMode="auto">
            <a:xfrm flipH="1">
              <a:off x="2207"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7" name="Line 617"/>
            <p:cNvSpPr>
              <a:spLocks noChangeShapeType="1"/>
            </p:cNvSpPr>
            <p:nvPr/>
          </p:nvSpPr>
          <p:spPr bwMode="auto">
            <a:xfrm flipH="1">
              <a:off x="2201"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8" name="Line 618"/>
            <p:cNvSpPr>
              <a:spLocks noChangeShapeType="1"/>
            </p:cNvSpPr>
            <p:nvPr/>
          </p:nvSpPr>
          <p:spPr bwMode="auto">
            <a:xfrm flipH="1">
              <a:off x="2195"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9" name="Line 619"/>
            <p:cNvSpPr>
              <a:spLocks noChangeShapeType="1"/>
            </p:cNvSpPr>
            <p:nvPr/>
          </p:nvSpPr>
          <p:spPr bwMode="auto">
            <a:xfrm flipH="1">
              <a:off x="2188"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0" name="Line 620"/>
            <p:cNvSpPr>
              <a:spLocks noChangeShapeType="1"/>
            </p:cNvSpPr>
            <p:nvPr/>
          </p:nvSpPr>
          <p:spPr bwMode="auto">
            <a:xfrm flipH="1">
              <a:off x="2179"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1" name="Line 621"/>
            <p:cNvSpPr>
              <a:spLocks noChangeShapeType="1"/>
            </p:cNvSpPr>
            <p:nvPr/>
          </p:nvSpPr>
          <p:spPr bwMode="auto">
            <a:xfrm flipH="1">
              <a:off x="2173" y="1500"/>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2" name="Line 622"/>
            <p:cNvSpPr>
              <a:spLocks noChangeShapeType="1"/>
            </p:cNvSpPr>
            <p:nvPr/>
          </p:nvSpPr>
          <p:spPr bwMode="auto">
            <a:xfrm flipH="1">
              <a:off x="216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3" name="Line 623"/>
            <p:cNvSpPr>
              <a:spLocks noChangeShapeType="1"/>
            </p:cNvSpPr>
            <p:nvPr/>
          </p:nvSpPr>
          <p:spPr bwMode="auto">
            <a:xfrm flipH="1">
              <a:off x="2161"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4" name="Line 624"/>
            <p:cNvSpPr>
              <a:spLocks noChangeShapeType="1"/>
            </p:cNvSpPr>
            <p:nvPr/>
          </p:nvSpPr>
          <p:spPr bwMode="auto">
            <a:xfrm flipH="1">
              <a:off x="2151" y="15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5" name="Line 625"/>
            <p:cNvSpPr>
              <a:spLocks noChangeShapeType="1"/>
            </p:cNvSpPr>
            <p:nvPr/>
          </p:nvSpPr>
          <p:spPr bwMode="auto">
            <a:xfrm flipH="1">
              <a:off x="2145"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6" name="Line 626"/>
            <p:cNvSpPr>
              <a:spLocks noChangeShapeType="1"/>
            </p:cNvSpPr>
            <p:nvPr/>
          </p:nvSpPr>
          <p:spPr bwMode="auto">
            <a:xfrm flipH="1">
              <a:off x="2139"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7" name="Line 627"/>
            <p:cNvSpPr>
              <a:spLocks noChangeShapeType="1"/>
            </p:cNvSpPr>
            <p:nvPr/>
          </p:nvSpPr>
          <p:spPr bwMode="auto">
            <a:xfrm flipH="1">
              <a:off x="2133" y="150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8" name="Line 628"/>
            <p:cNvSpPr>
              <a:spLocks noChangeShapeType="1"/>
            </p:cNvSpPr>
            <p:nvPr/>
          </p:nvSpPr>
          <p:spPr bwMode="auto">
            <a:xfrm flipH="1">
              <a:off x="2124"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9" name="Line 629"/>
            <p:cNvSpPr>
              <a:spLocks noChangeShapeType="1"/>
            </p:cNvSpPr>
            <p:nvPr/>
          </p:nvSpPr>
          <p:spPr bwMode="auto">
            <a:xfrm flipH="1">
              <a:off x="2118"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0" name="Line 630"/>
            <p:cNvSpPr>
              <a:spLocks noChangeShapeType="1"/>
            </p:cNvSpPr>
            <p:nvPr/>
          </p:nvSpPr>
          <p:spPr bwMode="auto">
            <a:xfrm flipH="1">
              <a:off x="2111"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1" name="Line 631"/>
            <p:cNvSpPr>
              <a:spLocks noChangeShapeType="1"/>
            </p:cNvSpPr>
            <p:nvPr/>
          </p:nvSpPr>
          <p:spPr bwMode="auto">
            <a:xfrm flipH="1">
              <a:off x="2105"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2" name="Line 632"/>
            <p:cNvSpPr>
              <a:spLocks noChangeShapeType="1"/>
            </p:cNvSpPr>
            <p:nvPr/>
          </p:nvSpPr>
          <p:spPr bwMode="auto">
            <a:xfrm flipH="1">
              <a:off x="2102"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3" name="Line 633"/>
            <p:cNvSpPr>
              <a:spLocks noChangeShapeType="1"/>
            </p:cNvSpPr>
            <p:nvPr/>
          </p:nvSpPr>
          <p:spPr bwMode="auto">
            <a:xfrm flipH="1">
              <a:off x="2096" y="15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4" name="Line 634"/>
            <p:cNvSpPr>
              <a:spLocks noChangeShapeType="1"/>
            </p:cNvSpPr>
            <p:nvPr/>
          </p:nvSpPr>
          <p:spPr bwMode="auto">
            <a:xfrm flipH="1">
              <a:off x="2090"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5" name="Line 635"/>
            <p:cNvSpPr>
              <a:spLocks noChangeShapeType="1"/>
            </p:cNvSpPr>
            <p:nvPr/>
          </p:nvSpPr>
          <p:spPr bwMode="auto">
            <a:xfrm flipH="1">
              <a:off x="2084"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6" name="Line 636"/>
            <p:cNvSpPr>
              <a:spLocks noChangeShapeType="1"/>
            </p:cNvSpPr>
            <p:nvPr/>
          </p:nvSpPr>
          <p:spPr bwMode="auto">
            <a:xfrm flipH="1">
              <a:off x="2077" y="15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7" name="Line 637"/>
            <p:cNvSpPr>
              <a:spLocks noChangeShapeType="1"/>
            </p:cNvSpPr>
            <p:nvPr/>
          </p:nvSpPr>
          <p:spPr bwMode="auto">
            <a:xfrm flipH="1">
              <a:off x="2074"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8" name="Line 638"/>
            <p:cNvSpPr>
              <a:spLocks noChangeShapeType="1"/>
            </p:cNvSpPr>
            <p:nvPr/>
          </p:nvSpPr>
          <p:spPr bwMode="auto">
            <a:xfrm flipH="1">
              <a:off x="2068"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9" name="Line 639"/>
            <p:cNvSpPr>
              <a:spLocks noChangeShapeType="1"/>
            </p:cNvSpPr>
            <p:nvPr/>
          </p:nvSpPr>
          <p:spPr bwMode="auto">
            <a:xfrm flipH="1">
              <a:off x="2062"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0" name="Line 640"/>
            <p:cNvSpPr>
              <a:spLocks noChangeShapeType="1"/>
            </p:cNvSpPr>
            <p:nvPr/>
          </p:nvSpPr>
          <p:spPr bwMode="auto">
            <a:xfrm flipH="1">
              <a:off x="2056" y="151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1" name="Line 641"/>
            <p:cNvSpPr>
              <a:spLocks noChangeShapeType="1"/>
            </p:cNvSpPr>
            <p:nvPr/>
          </p:nvSpPr>
          <p:spPr bwMode="auto">
            <a:xfrm flipH="1">
              <a:off x="2050"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2" name="Line 642"/>
            <p:cNvSpPr>
              <a:spLocks noChangeShapeType="1"/>
            </p:cNvSpPr>
            <p:nvPr/>
          </p:nvSpPr>
          <p:spPr bwMode="auto">
            <a:xfrm flipH="1">
              <a:off x="2047"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3" name="Line 643"/>
            <p:cNvSpPr>
              <a:spLocks noChangeShapeType="1"/>
            </p:cNvSpPr>
            <p:nvPr/>
          </p:nvSpPr>
          <p:spPr bwMode="auto">
            <a:xfrm flipH="1">
              <a:off x="2040" y="151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4" name="Line 644"/>
            <p:cNvSpPr>
              <a:spLocks noChangeShapeType="1"/>
            </p:cNvSpPr>
            <p:nvPr/>
          </p:nvSpPr>
          <p:spPr bwMode="auto">
            <a:xfrm flipH="1">
              <a:off x="2034"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5" name="Line 645"/>
            <p:cNvSpPr>
              <a:spLocks noChangeShapeType="1"/>
            </p:cNvSpPr>
            <p:nvPr/>
          </p:nvSpPr>
          <p:spPr bwMode="auto">
            <a:xfrm flipH="1">
              <a:off x="2028"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6" name="Line 646"/>
            <p:cNvSpPr>
              <a:spLocks noChangeShapeType="1"/>
            </p:cNvSpPr>
            <p:nvPr/>
          </p:nvSpPr>
          <p:spPr bwMode="auto">
            <a:xfrm flipH="1">
              <a:off x="2022"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7" name="Line 647"/>
            <p:cNvSpPr>
              <a:spLocks noChangeShapeType="1"/>
            </p:cNvSpPr>
            <p:nvPr/>
          </p:nvSpPr>
          <p:spPr bwMode="auto">
            <a:xfrm flipH="1">
              <a:off x="2019" y="15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8" name="Line 648"/>
            <p:cNvSpPr>
              <a:spLocks noChangeShapeType="1"/>
            </p:cNvSpPr>
            <p:nvPr/>
          </p:nvSpPr>
          <p:spPr bwMode="auto">
            <a:xfrm flipH="1">
              <a:off x="2013"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9" name="Line 649"/>
            <p:cNvSpPr>
              <a:spLocks noChangeShapeType="1"/>
            </p:cNvSpPr>
            <p:nvPr/>
          </p:nvSpPr>
          <p:spPr bwMode="auto">
            <a:xfrm flipH="1">
              <a:off x="2007"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0" name="Line 650"/>
            <p:cNvSpPr>
              <a:spLocks noChangeShapeType="1"/>
            </p:cNvSpPr>
            <p:nvPr/>
          </p:nvSpPr>
          <p:spPr bwMode="auto">
            <a:xfrm flipH="1">
              <a:off x="2000" y="151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1" name="Line 651"/>
            <p:cNvSpPr>
              <a:spLocks noChangeShapeType="1"/>
            </p:cNvSpPr>
            <p:nvPr/>
          </p:nvSpPr>
          <p:spPr bwMode="auto">
            <a:xfrm flipH="1">
              <a:off x="1994"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2" name="Line 652"/>
            <p:cNvSpPr>
              <a:spLocks noChangeShapeType="1"/>
            </p:cNvSpPr>
            <p:nvPr/>
          </p:nvSpPr>
          <p:spPr bwMode="auto">
            <a:xfrm flipH="1">
              <a:off x="1991"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3" name="Line 653"/>
            <p:cNvSpPr>
              <a:spLocks noChangeShapeType="1"/>
            </p:cNvSpPr>
            <p:nvPr/>
          </p:nvSpPr>
          <p:spPr bwMode="auto">
            <a:xfrm flipH="1">
              <a:off x="1985"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4" name="Line 654"/>
            <p:cNvSpPr>
              <a:spLocks noChangeShapeType="1"/>
            </p:cNvSpPr>
            <p:nvPr/>
          </p:nvSpPr>
          <p:spPr bwMode="auto">
            <a:xfrm flipH="1">
              <a:off x="1979" y="15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5" name="Line 655"/>
            <p:cNvSpPr>
              <a:spLocks noChangeShapeType="1"/>
            </p:cNvSpPr>
            <p:nvPr/>
          </p:nvSpPr>
          <p:spPr bwMode="auto">
            <a:xfrm flipH="1">
              <a:off x="1973"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6" name="Line 656"/>
            <p:cNvSpPr>
              <a:spLocks noChangeShapeType="1"/>
            </p:cNvSpPr>
            <p:nvPr/>
          </p:nvSpPr>
          <p:spPr bwMode="auto">
            <a:xfrm flipH="1">
              <a:off x="1963" y="151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7" name="Line 657"/>
            <p:cNvSpPr>
              <a:spLocks noChangeShapeType="1"/>
            </p:cNvSpPr>
            <p:nvPr/>
          </p:nvSpPr>
          <p:spPr bwMode="auto">
            <a:xfrm flipH="1">
              <a:off x="195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8" name="Line 658"/>
            <p:cNvSpPr>
              <a:spLocks noChangeShapeType="1"/>
            </p:cNvSpPr>
            <p:nvPr/>
          </p:nvSpPr>
          <p:spPr bwMode="auto">
            <a:xfrm flipH="1">
              <a:off x="1951"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9" name="Line 659"/>
            <p:cNvSpPr>
              <a:spLocks noChangeShapeType="1"/>
            </p:cNvSpPr>
            <p:nvPr/>
          </p:nvSpPr>
          <p:spPr bwMode="auto">
            <a:xfrm flipH="1">
              <a:off x="1945"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0" name="Line 660"/>
            <p:cNvSpPr>
              <a:spLocks noChangeShapeType="1"/>
            </p:cNvSpPr>
            <p:nvPr/>
          </p:nvSpPr>
          <p:spPr bwMode="auto">
            <a:xfrm>
              <a:off x="1942" y="1519"/>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1" name="Line 661"/>
            <p:cNvSpPr>
              <a:spLocks noChangeShapeType="1"/>
            </p:cNvSpPr>
            <p:nvPr/>
          </p:nvSpPr>
          <p:spPr bwMode="auto">
            <a:xfrm flipH="1">
              <a:off x="1936"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2" name="Line 662"/>
            <p:cNvSpPr>
              <a:spLocks noChangeShapeType="1"/>
            </p:cNvSpPr>
            <p:nvPr/>
          </p:nvSpPr>
          <p:spPr bwMode="auto">
            <a:xfrm flipH="1">
              <a:off x="1930"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3" name="Line 663"/>
            <p:cNvSpPr>
              <a:spLocks noChangeShapeType="1"/>
            </p:cNvSpPr>
            <p:nvPr/>
          </p:nvSpPr>
          <p:spPr bwMode="auto">
            <a:xfrm flipH="1">
              <a:off x="1923"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4" name="Line 664"/>
            <p:cNvSpPr>
              <a:spLocks noChangeShapeType="1"/>
            </p:cNvSpPr>
            <p:nvPr/>
          </p:nvSpPr>
          <p:spPr bwMode="auto">
            <a:xfrm flipH="1">
              <a:off x="1917"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5" name="Line 665"/>
            <p:cNvSpPr>
              <a:spLocks noChangeShapeType="1"/>
            </p:cNvSpPr>
            <p:nvPr/>
          </p:nvSpPr>
          <p:spPr bwMode="auto">
            <a:xfrm flipH="1">
              <a:off x="1908"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6" name="Line 666"/>
            <p:cNvSpPr>
              <a:spLocks noChangeShapeType="1"/>
            </p:cNvSpPr>
            <p:nvPr/>
          </p:nvSpPr>
          <p:spPr bwMode="auto">
            <a:xfrm flipH="1">
              <a:off x="1902" y="15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7" name="Line 667"/>
            <p:cNvSpPr>
              <a:spLocks noChangeShapeType="1"/>
            </p:cNvSpPr>
            <p:nvPr/>
          </p:nvSpPr>
          <p:spPr bwMode="auto">
            <a:xfrm flipH="1">
              <a:off x="1896"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8" name="Line 668"/>
            <p:cNvSpPr>
              <a:spLocks noChangeShapeType="1"/>
            </p:cNvSpPr>
            <p:nvPr/>
          </p:nvSpPr>
          <p:spPr bwMode="auto">
            <a:xfrm flipH="1">
              <a:off x="189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9" name="Line 669"/>
            <p:cNvSpPr>
              <a:spLocks noChangeShapeType="1"/>
            </p:cNvSpPr>
            <p:nvPr/>
          </p:nvSpPr>
          <p:spPr bwMode="auto">
            <a:xfrm flipH="1">
              <a:off x="188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0" name="Line 670"/>
            <p:cNvSpPr>
              <a:spLocks noChangeShapeType="1"/>
            </p:cNvSpPr>
            <p:nvPr/>
          </p:nvSpPr>
          <p:spPr bwMode="auto">
            <a:xfrm flipH="1">
              <a:off x="1874"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1" name="Line 671"/>
            <p:cNvSpPr>
              <a:spLocks noChangeShapeType="1"/>
            </p:cNvSpPr>
            <p:nvPr/>
          </p:nvSpPr>
          <p:spPr bwMode="auto">
            <a:xfrm flipH="1">
              <a:off x="1868"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2" name="Line 672"/>
            <p:cNvSpPr>
              <a:spLocks noChangeShapeType="1"/>
            </p:cNvSpPr>
            <p:nvPr/>
          </p:nvSpPr>
          <p:spPr bwMode="auto">
            <a:xfrm flipH="1">
              <a:off x="1862"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3" name="Line 673"/>
            <p:cNvSpPr>
              <a:spLocks noChangeShapeType="1"/>
            </p:cNvSpPr>
            <p:nvPr/>
          </p:nvSpPr>
          <p:spPr bwMode="auto">
            <a:xfrm flipH="1">
              <a:off x="1853"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4" name="Line 674"/>
            <p:cNvSpPr>
              <a:spLocks noChangeShapeType="1"/>
            </p:cNvSpPr>
            <p:nvPr/>
          </p:nvSpPr>
          <p:spPr bwMode="auto">
            <a:xfrm flipH="1">
              <a:off x="1846"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5" name="Line 675"/>
            <p:cNvSpPr>
              <a:spLocks noChangeShapeType="1"/>
            </p:cNvSpPr>
            <p:nvPr/>
          </p:nvSpPr>
          <p:spPr bwMode="auto">
            <a:xfrm flipH="1">
              <a:off x="184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6" name="Line 676"/>
            <p:cNvSpPr>
              <a:spLocks noChangeShapeType="1"/>
            </p:cNvSpPr>
            <p:nvPr/>
          </p:nvSpPr>
          <p:spPr bwMode="auto">
            <a:xfrm flipH="1">
              <a:off x="183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7" name="Line 677"/>
            <p:cNvSpPr>
              <a:spLocks noChangeShapeType="1"/>
            </p:cNvSpPr>
            <p:nvPr/>
          </p:nvSpPr>
          <p:spPr bwMode="auto">
            <a:xfrm flipH="1">
              <a:off x="1825"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8" name="Line 678"/>
            <p:cNvSpPr>
              <a:spLocks noChangeShapeType="1"/>
            </p:cNvSpPr>
            <p:nvPr/>
          </p:nvSpPr>
          <p:spPr bwMode="auto">
            <a:xfrm flipH="1">
              <a:off x="1819"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9" name="Line 679"/>
            <p:cNvSpPr>
              <a:spLocks noChangeShapeType="1"/>
            </p:cNvSpPr>
            <p:nvPr/>
          </p:nvSpPr>
          <p:spPr bwMode="auto">
            <a:xfrm flipH="1">
              <a:off x="1812" y="153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0" name="Line 680"/>
            <p:cNvSpPr>
              <a:spLocks noChangeShapeType="1"/>
            </p:cNvSpPr>
            <p:nvPr/>
          </p:nvSpPr>
          <p:spPr bwMode="auto">
            <a:xfrm flipH="1">
              <a:off x="1806"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1" name="Line 681"/>
            <p:cNvSpPr>
              <a:spLocks noChangeShapeType="1"/>
            </p:cNvSpPr>
            <p:nvPr/>
          </p:nvSpPr>
          <p:spPr bwMode="auto">
            <a:xfrm flipH="1">
              <a:off x="1803"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2" name="Line 682"/>
            <p:cNvSpPr>
              <a:spLocks noChangeShapeType="1"/>
            </p:cNvSpPr>
            <p:nvPr/>
          </p:nvSpPr>
          <p:spPr bwMode="auto">
            <a:xfrm flipH="1">
              <a:off x="1797"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3" name="Line 683"/>
            <p:cNvSpPr>
              <a:spLocks noChangeShapeType="1"/>
            </p:cNvSpPr>
            <p:nvPr/>
          </p:nvSpPr>
          <p:spPr bwMode="auto">
            <a:xfrm flipH="1">
              <a:off x="1791"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4" name="Line 684"/>
            <p:cNvSpPr>
              <a:spLocks noChangeShapeType="1"/>
            </p:cNvSpPr>
            <p:nvPr/>
          </p:nvSpPr>
          <p:spPr bwMode="auto">
            <a:xfrm flipH="1">
              <a:off x="1785"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5" name="Line 685"/>
            <p:cNvSpPr>
              <a:spLocks noChangeShapeType="1"/>
            </p:cNvSpPr>
            <p:nvPr/>
          </p:nvSpPr>
          <p:spPr bwMode="auto">
            <a:xfrm flipH="1">
              <a:off x="2980"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6" name="Line 686"/>
            <p:cNvSpPr>
              <a:spLocks noChangeShapeType="1"/>
            </p:cNvSpPr>
            <p:nvPr/>
          </p:nvSpPr>
          <p:spPr bwMode="auto">
            <a:xfrm flipH="1">
              <a:off x="2974"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7" name="Line 687"/>
            <p:cNvSpPr>
              <a:spLocks noChangeShapeType="1"/>
            </p:cNvSpPr>
            <p:nvPr/>
          </p:nvSpPr>
          <p:spPr bwMode="auto">
            <a:xfrm flipH="1">
              <a:off x="2968"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8" name="Line 688"/>
            <p:cNvSpPr>
              <a:spLocks noChangeShapeType="1"/>
            </p:cNvSpPr>
            <p:nvPr/>
          </p:nvSpPr>
          <p:spPr bwMode="auto">
            <a:xfrm flipH="1">
              <a:off x="2965"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9" name="Line 689"/>
            <p:cNvSpPr>
              <a:spLocks noChangeShapeType="1"/>
            </p:cNvSpPr>
            <p:nvPr/>
          </p:nvSpPr>
          <p:spPr bwMode="auto">
            <a:xfrm flipH="1">
              <a:off x="2959"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0" name="Line 690"/>
            <p:cNvSpPr>
              <a:spLocks noChangeShapeType="1"/>
            </p:cNvSpPr>
            <p:nvPr/>
          </p:nvSpPr>
          <p:spPr bwMode="auto">
            <a:xfrm flipH="1">
              <a:off x="2953"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1" name="Line 691"/>
            <p:cNvSpPr>
              <a:spLocks noChangeShapeType="1"/>
            </p:cNvSpPr>
            <p:nvPr/>
          </p:nvSpPr>
          <p:spPr bwMode="auto">
            <a:xfrm flipH="1">
              <a:off x="2946" y="156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2" name="Line 692"/>
            <p:cNvSpPr>
              <a:spLocks noChangeShapeType="1"/>
            </p:cNvSpPr>
            <p:nvPr/>
          </p:nvSpPr>
          <p:spPr bwMode="auto">
            <a:xfrm flipH="1">
              <a:off x="2937"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3" name="Line 693"/>
            <p:cNvSpPr>
              <a:spLocks noChangeShapeType="1"/>
            </p:cNvSpPr>
            <p:nvPr/>
          </p:nvSpPr>
          <p:spPr bwMode="auto">
            <a:xfrm flipH="1">
              <a:off x="2931"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4" name="Line 694"/>
            <p:cNvSpPr>
              <a:spLocks noChangeShapeType="1"/>
            </p:cNvSpPr>
            <p:nvPr/>
          </p:nvSpPr>
          <p:spPr bwMode="auto">
            <a:xfrm flipH="1" flipV="1">
              <a:off x="2925" y="156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5" name="Line 695"/>
            <p:cNvSpPr>
              <a:spLocks noChangeShapeType="1"/>
            </p:cNvSpPr>
            <p:nvPr/>
          </p:nvSpPr>
          <p:spPr bwMode="auto">
            <a:xfrm flipH="1">
              <a:off x="2919"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6" name="Line 696"/>
            <p:cNvSpPr>
              <a:spLocks noChangeShapeType="1"/>
            </p:cNvSpPr>
            <p:nvPr/>
          </p:nvSpPr>
          <p:spPr bwMode="auto">
            <a:xfrm flipH="1">
              <a:off x="2909" y="156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7" name="Line 697"/>
            <p:cNvSpPr>
              <a:spLocks noChangeShapeType="1"/>
            </p:cNvSpPr>
            <p:nvPr/>
          </p:nvSpPr>
          <p:spPr bwMode="auto">
            <a:xfrm flipH="1">
              <a:off x="2903"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8" name="Line 698"/>
            <p:cNvSpPr>
              <a:spLocks noChangeShapeType="1"/>
            </p:cNvSpPr>
            <p:nvPr/>
          </p:nvSpPr>
          <p:spPr bwMode="auto">
            <a:xfrm flipH="1">
              <a:off x="2897"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9" name="Line 699"/>
            <p:cNvSpPr>
              <a:spLocks noChangeShapeType="1"/>
            </p:cNvSpPr>
            <p:nvPr/>
          </p:nvSpPr>
          <p:spPr bwMode="auto">
            <a:xfrm flipH="1">
              <a:off x="2891"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0" name="Line 700"/>
            <p:cNvSpPr>
              <a:spLocks noChangeShapeType="1"/>
            </p:cNvSpPr>
            <p:nvPr/>
          </p:nvSpPr>
          <p:spPr bwMode="auto">
            <a:xfrm flipH="1">
              <a:off x="2882"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1" name="Line 701"/>
            <p:cNvSpPr>
              <a:spLocks noChangeShapeType="1"/>
            </p:cNvSpPr>
            <p:nvPr/>
          </p:nvSpPr>
          <p:spPr bwMode="auto">
            <a:xfrm flipH="1">
              <a:off x="2876"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2" name="Line 702"/>
            <p:cNvSpPr>
              <a:spLocks noChangeShapeType="1"/>
            </p:cNvSpPr>
            <p:nvPr/>
          </p:nvSpPr>
          <p:spPr bwMode="auto">
            <a:xfrm flipH="1">
              <a:off x="2869"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3" name="Line 703"/>
            <p:cNvSpPr>
              <a:spLocks noChangeShapeType="1"/>
            </p:cNvSpPr>
            <p:nvPr/>
          </p:nvSpPr>
          <p:spPr bwMode="auto">
            <a:xfrm flipH="1">
              <a:off x="2863"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4" name="Line 704"/>
            <p:cNvSpPr>
              <a:spLocks noChangeShapeType="1"/>
            </p:cNvSpPr>
            <p:nvPr/>
          </p:nvSpPr>
          <p:spPr bwMode="auto">
            <a:xfrm flipH="1">
              <a:off x="2854"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5" name="Line 705"/>
            <p:cNvSpPr>
              <a:spLocks noChangeShapeType="1"/>
            </p:cNvSpPr>
            <p:nvPr/>
          </p:nvSpPr>
          <p:spPr bwMode="auto">
            <a:xfrm flipH="1">
              <a:off x="2848"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6" name="Line 706"/>
            <p:cNvSpPr>
              <a:spLocks noChangeShapeType="1"/>
            </p:cNvSpPr>
            <p:nvPr/>
          </p:nvSpPr>
          <p:spPr bwMode="auto">
            <a:xfrm flipH="1" flipV="1">
              <a:off x="2842" y="155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7" name="Line 707"/>
            <p:cNvSpPr>
              <a:spLocks noChangeShapeType="1"/>
            </p:cNvSpPr>
            <p:nvPr/>
          </p:nvSpPr>
          <p:spPr bwMode="auto">
            <a:xfrm flipH="1">
              <a:off x="2835" y="155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8" name="Line 708"/>
            <p:cNvSpPr>
              <a:spLocks noChangeShapeType="1"/>
            </p:cNvSpPr>
            <p:nvPr/>
          </p:nvSpPr>
          <p:spPr bwMode="auto">
            <a:xfrm flipH="1">
              <a:off x="2826"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9" name="Line 709"/>
            <p:cNvSpPr>
              <a:spLocks noChangeShapeType="1"/>
            </p:cNvSpPr>
            <p:nvPr/>
          </p:nvSpPr>
          <p:spPr bwMode="auto">
            <a:xfrm flipH="1">
              <a:off x="2820"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0" name="Line 710"/>
            <p:cNvSpPr>
              <a:spLocks noChangeShapeType="1"/>
            </p:cNvSpPr>
            <p:nvPr/>
          </p:nvSpPr>
          <p:spPr bwMode="auto">
            <a:xfrm flipH="1">
              <a:off x="2814"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1" name="Line 711"/>
            <p:cNvSpPr>
              <a:spLocks noChangeShapeType="1"/>
            </p:cNvSpPr>
            <p:nvPr/>
          </p:nvSpPr>
          <p:spPr bwMode="auto">
            <a:xfrm flipH="1">
              <a:off x="2808"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2" name="Line 712"/>
            <p:cNvSpPr>
              <a:spLocks noChangeShapeType="1"/>
            </p:cNvSpPr>
            <p:nvPr/>
          </p:nvSpPr>
          <p:spPr bwMode="auto">
            <a:xfrm flipH="1">
              <a:off x="2805"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3" name="Line 713"/>
            <p:cNvSpPr>
              <a:spLocks noChangeShapeType="1"/>
            </p:cNvSpPr>
            <p:nvPr/>
          </p:nvSpPr>
          <p:spPr bwMode="auto">
            <a:xfrm flipH="1">
              <a:off x="2799"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4" name="Line 714"/>
            <p:cNvSpPr>
              <a:spLocks noChangeShapeType="1"/>
            </p:cNvSpPr>
            <p:nvPr/>
          </p:nvSpPr>
          <p:spPr bwMode="auto">
            <a:xfrm flipH="1">
              <a:off x="2792"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5" name="Line 715"/>
            <p:cNvSpPr>
              <a:spLocks noChangeShapeType="1"/>
            </p:cNvSpPr>
            <p:nvPr/>
          </p:nvSpPr>
          <p:spPr bwMode="auto">
            <a:xfrm flipH="1">
              <a:off x="2786"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6" name="Line 716"/>
            <p:cNvSpPr>
              <a:spLocks noChangeShapeType="1"/>
            </p:cNvSpPr>
            <p:nvPr/>
          </p:nvSpPr>
          <p:spPr bwMode="auto">
            <a:xfrm flipH="1">
              <a:off x="2780"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7" name="Line 717"/>
            <p:cNvSpPr>
              <a:spLocks noChangeShapeType="1"/>
            </p:cNvSpPr>
            <p:nvPr/>
          </p:nvSpPr>
          <p:spPr bwMode="auto">
            <a:xfrm flipH="1">
              <a:off x="2777"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8" name="Line 718"/>
            <p:cNvSpPr>
              <a:spLocks noChangeShapeType="1"/>
            </p:cNvSpPr>
            <p:nvPr/>
          </p:nvSpPr>
          <p:spPr bwMode="auto">
            <a:xfrm flipH="1">
              <a:off x="2771"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9" name="Line 719"/>
            <p:cNvSpPr>
              <a:spLocks noChangeShapeType="1"/>
            </p:cNvSpPr>
            <p:nvPr/>
          </p:nvSpPr>
          <p:spPr bwMode="auto">
            <a:xfrm flipH="1">
              <a:off x="2765"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0" name="Line 720"/>
            <p:cNvSpPr>
              <a:spLocks noChangeShapeType="1"/>
            </p:cNvSpPr>
            <p:nvPr/>
          </p:nvSpPr>
          <p:spPr bwMode="auto">
            <a:xfrm flipH="1" flipV="1">
              <a:off x="2758" y="1550"/>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1" name="Line 721"/>
            <p:cNvSpPr>
              <a:spLocks noChangeShapeType="1"/>
            </p:cNvSpPr>
            <p:nvPr/>
          </p:nvSpPr>
          <p:spPr bwMode="auto">
            <a:xfrm flipH="1">
              <a:off x="2752"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2" name="Line 722"/>
            <p:cNvSpPr>
              <a:spLocks noChangeShapeType="1"/>
            </p:cNvSpPr>
            <p:nvPr/>
          </p:nvSpPr>
          <p:spPr bwMode="auto">
            <a:xfrm flipH="1">
              <a:off x="2749"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3" name="Line 723"/>
            <p:cNvSpPr>
              <a:spLocks noChangeShapeType="1"/>
            </p:cNvSpPr>
            <p:nvPr/>
          </p:nvSpPr>
          <p:spPr bwMode="auto">
            <a:xfrm flipH="1">
              <a:off x="2743"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4" name="Line 724"/>
            <p:cNvSpPr>
              <a:spLocks noChangeShapeType="1"/>
            </p:cNvSpPr>
            <p:nvPr/>
          </p:nvSpPr>
          <p:spPr bwMode="auto">
            <a:xfrm flipH="1">
              <a:off x="2737"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5" name="Line 725"/>
            <p:cNvSpPr>
              <a:spLocks noChangeShapeType="1"/>
            </p:cNvSpPr>
            <p:nvPr/>
          </p:nvSpPr>
          <p:spPr bwMode="auto">
            <a:xfrm flipH="1">
              <a:off x="2731"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6" name="Line 726"/>
            <p:cNvSpPr>
              <a:spLocks noChangeShapeType="1"/>
            </p:cNvSpPr>
            <p:nvPr/>
          </p:nvSpPr>
          <p:spPr bwMode="auto">
            <a:xfrm flipH="1">
              <a:off x="2725"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7" name="Line 727"/>
            <p:cNvSpPr>
              <a:spLocks noChangeShapeType="1"/>
            </p:cNvSpPr>
            <p:nvPr/>
          </p:nvSpPr>
          <p:spPr bwMode="auto">
            <a:xfrm flipH="1">
              <a:off x="2721" y="155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8" name="Line 728"/>
            <p:cNvSpPr>
              <a:spLocks noChangeShapeType="1"/>
            </p:cNvSpPr>
            <p:nvPr/>
          </p:nvSpPr>
          <p:spPr bwMode="auto">
            <a:xfrm flipH="1">
              <a:off x="2715"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9" name="Line 729"/>
            <p:cNvSpPr>
              <a:spLocks noChangeShapeType="1"/>
            </p:cNvSpPr>
            <p:nvPr/>
          </p:nvSpPr>
          <p:spPr bwMode="auto">
            <a:xfrm flipH="1">
              <a:off x="2709"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0" name="Line 730"/>
            <p:cNvSpPr>
              <a:spLocks noChangeShapeType="1"/>
            </p:cNvSpPr>
            <p:nvPr/>
          </p:nvSpPr>
          <p:spPr bwMode="auto">
            <a:xfrm flipH="1">
              <a:off x="2703"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1" name="Line 731"/>
            <p:cNvSpPr>
              <a:spLocks noChangeShapeType="1"/>
            </p:cNvSpPr>
            <p:nvPr/>
          </p:nvSpPr>
          <p:spPr bwMode="auto">
            <a:xfrm flipH="1">
              <a:off x="2697"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2" name="Line 732"/>
            <p:cNvSpPr>
              <a:spLocks noChangeShapeType="1"/>
            </p:cNvSpPr>
            <p:nvPr/>
          </p:nvSpPr>
          <p:spPr bwMode="auto">
            <a:xfrm flipH="1">
              <a:off x="2694"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3" name="Line 733"/>
            <p:cNvSpPr>
              <a:spLocks noChangeShapeType="1"/>
            </p:cNvSpPr>
            <p:nvPr/>
          </p:nvSpPr>
          <p:spPr bwMode="auto">
            <a:xfrm flipH="1">
              <a:off x="2688"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4" name="Line 734"/>
            <p:cNvSpPr>
              <a:spLocks noChangeShapeType="1"/>
            </p:cNvSpPr>
            <p:nvPr/>
          </p:nvSpPr>
          <p:spPr bwMode="auto">
            <a:xfrm flipH="1">
              <a:off x="2681" y="15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5" name="Line 735"/>
            <p:cNvSpPr>
              <a:spLocks noChangeShapeType="1"/>
            </p:cNvSpPr>
            <p:nvPr/>
          </p:nvSpPr>
          <p:spPr bwMode="auto">
            <a:xfrm flipH="1" flipV="1">
              <a:off x="2675" y="15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6" name="Line 736"/>
            <p:cNvSpPr>
              <a:spLocks noChangeShapeType="1"/>
            </p:cNvSpPr>
            <p:nvPr/>
          </p:nvSpPr>
          <p:spPr bwMode="auto">
            <a:xfrm flipH="1">
              <a:off x="2669"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7" name="Line 737"/>
            <p:cNvSpPr>
              <a:spLocks noChangeShapeType="1"/>
            </p:cNvSpPr>
            <p:nvPr/>
          </p:nvSpPr>
          <p:spPr bwMode="auto">
            <a:xfrm flipH="1">
              <a:off x="2666"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8" name="Line 738"/>
            <p:cNvSpPr>
              <a:spLocks noChangeShapeType="1"/>
            </p:cNvSpPr>
            <p:nvPr/>
          </p:nvSpPr>
          <p:spPr bwMode="auto">
            <a:xfrm flipH="1">
              <a:off x="2660"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9" name="Line 739"/>
            <p:cNvSpPr>
              <a:spLocks noChangeShapeType="1"/>
            </p:cNvSpPr>
            <p:nvPr/>
          </p:nvSpPr>
          <p:spPr bwMode="auto">
            <a:xfrm flipH="1">
              <a:off x="2654"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0" name="Line 740"/>
            <p:cNvSpPr>
              <a:spLocks noChangeShapeType="1"/>
            </p:cNvSpPr>
            <p:nvPr/>
          </p:nvSpPr>
          <p:spPr bwMode="auto">
            <a:xfrm flipH="1">
              <a:off x="2648"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1" name="Line 741"/>
            <p:cNvSpPr>
              <a:spLocks noChangeShapeType="1"/>
            </p:cNvSpPr>
            <p:nvPr/>
          </p:nvSpPr>
          <p:spPr bwMode="auto">
            <a:xfrm flipH="1">
              <a:off x="2638"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2" name="Line 742"/>
            <p:cNvSpPr>
              <a:spLocks noChangeShapeType="1"/>
            </p:cNvSpPr>
            <p:nvPr/>
          </p:nvSpPr>
          <p:spPr bwMode="auto">
            <a:xfrm flipH="1" flipV="1">
              <a:off x="2632" y="15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3" name="Line 743"/>
            <p:cNvSpPr>
              <a:spLocks noChangeShapeType="1"/>
            </p:cNvSpPr>
            <p:nvPr/>
          </p:nvSpPr>
          <p:spPr bwMode="auto">
            <a:xfrm flipH="1">
              <a:off x="2626"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4" name="Line 744"/>
            <p:cNvSpPr>
              <a:spLocks noChangeShapeType="1"/>
            </p:cNvSpPr>
            <p:nvPr/>
          </p:nvSpPr>
          <p:spPr bwMode="auto">
            <a:xfrm flipH="1">
              <a:off x="2620"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5" name="Line 745"/>
            <p:cNvSpPr>
              <a:spLocks noChangeShapeType="1"/>
            </p:cNvSpPr>
            <p:nvPr/>
          </p:nvSpPr>
          <p:spPr bwMode="auto">
            <a:xfrm flipH="1">
              <a:off x="2611"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6" name="Line 746"/>
            <p:cNvSpPr>
              <a:spLocks noChangeShapeType="1"/>
            </p:cNvSpPr>
            <p:nvPr/>
          </p:nvSpPr>
          <p:spPr bwMode="auto">
            <a:xfrm flipH="1">
              <a:off x="2604"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7" name="Line 747"/>
            <p:cNvSpPr>
              <a:spLocks noChangeShapeType="1"/>
            </p:cNvSpPr>
            <p:nvPr/>
          </p:nvSpPr>
          <p:spPr bwMode="auto">
            <a:xfrm flipH="1">
              <a:off x="2598"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8" name="Line 748"/>
            <p:cNvSpPr>
              <a:spLocks noChangeShapeType="1"/>
            </p:cNvSpPr>
            <p:nvPr/>
          </p:nvSpPr>
          <p:spPr bwMode="auto">
            <a:xfrm flipH="1">
              <a:off x="2592"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9" name="Line 749"/>
            <p:cNvSpPr>
              <a:spLocks noChangeShapeType="1"/>
            </p:cNvSpPr>
            <p:nvPr/>
          </p:nvSpPr>
          <p:spPr bwMode="auto">
            <a:xfrm flipH="1">
              <a:off x="2583"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0" name="Line 750"/>
            <p:cNvSpPr>
              <a:spLocks noChangeShapeType="1"/>
            </p:cNvSpPr>
            <p:nvPr/>
          </p:nvSpPr>
          <p:spPr bwMode="auto">
            <a:xfrm flipH="1">
              <a:off x="2577"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1" name="Line 751"/>
            <p:cNvSpPr>
              <a:spLocks noChangeShapeType="1"/>
            </p:cNvSpPr>
            <p:nvPr/>
          </p:nvSpPr>
          <p:spPr bwMode="auto">
            <a:xfrm flipH="1">
              <a:off x="2570" y="153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2" name="Line 752"/>
            <p:cNvSpPr>
              <a:spLocks noChangeShapeType="1"/>
            </p:cNvSpPr>
            <p:nvPr/>
          </p:nvSpPr>
          <p:spPr bwMode="auto">
            <a:xfrm flipH="1">
              <a:off x="2564"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3" name="Line 753"/>
            <p:cNvSpPr>
              <a:spLocks noChangeShapeType="1"/>
            </p:cNvSpPr>
            <p:nvPr/>
          </p:nvSpPr>
          <p:spPr bwMode="auto">
            <a:xfrm flipH="1">
              <a:off x="2555"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4" name="Line 754"/>
            <p:cNvSpPr>
              <a:spLocks noChangeShapeType="1"/>
            </p:cNvSpPr>
            <p:nvPr/>
          </p:nvSpPr>
          <p:spPr bwMode="auto">
            <a:xfrm flipH="1" flipV="1">
              <a:off x="2549" y="153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5" name="Line 755"/>
            <p:cNvSpPr>
              <a:spLocks noChangeShapeType="1"/>
            </p:cNvSpPr>
            <p:nvPr/>
          </p:nvSpPr>
          <p:spPr bwMode="auto">
            <a:xfrm flipH="1">
              <a:off x="2543"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6" name="Line 756"/>
            <p:cNvSpPr>
              <a:spLocks noChangeShapeType="1"/>
            </p:cNvSpPr>
            <p:nvPr/>
          </p:nvSpPr>
          <p:spPr bwMode="auto">
            <a:xfrm flipH="1">
              <a:off x="2537"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7" name="Line 757"/>
            <p:cNvSpPr>
              <a:spLocks noChangeShapeType="1"/>
            </p:cNvSpPr>
            <p:nvPr/>
          </p:nvSpPr>
          <p:spPr bwMode="auto">
            <a:xfrm flipH="1">
              <a:off x="2527"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8" name="Line 758"/>
            <p:cNvSpPr>
              <a:spLocks noChangeShapeType="1"/>
            </p:cNvSpPr>
            <p:nvPr/>
          </p:nvSpPr>
          <p:spPr bwMode="auto">
            <a:xfrm flipH="1">
              <a:off x="2521"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9" name="Line 759"/>
            <p:cNvSpPr>
              <a:spLocks noChangeShapeType="1"/>
            </p:cNvSpPr>
            <p:nvPr/>
          </p:nvSpPr>
          <p:spPr bwMode="auto">
            <a:xfrm flipH="1">
              <a:off x="2515"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0" name="Line 760"/>
            <p:cNvSpPr>
              <a:spLocks noChangeShapeType="1"/>
            </p:cNvSpPr>
            <p:nvPr/>
          </p:nvSpPr>
          <p:spPr bwMode="auto">
            <a:xfrm flipH="1">
              <a:off x="2509"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1" name="Line 761"/>
            <p:cNvSpPr>
              <a:spLocks noChangeShapeType="1"/>
            </p:cNvSpPr>
            <p:nvPr/>
          </p:nvSpPr>
          <p:spPr bwMode="auto">
            <a:xfrm flipH="1">
              <a:off x="2506"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2" name="Line 762"/>
            <p:cNvSpPr>
              <a:spLocks noChangeShapeType="1"/>
            </p:cNvSpPr>
            <p:nvPr/>
          </p:nvSpPr>
          <p:spPr bwMode="auto">
            <a:xfrm flipH="1">
              <a:off x="2500"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3" name="Line 763"/>
            <p:cNvSpPr>
              <a:spLocks noChangeShapeType="1"/>
            </p:cNvSpPr>
            <p:nvPr/>
          </p:nvSpPr>
          <p:spPr bwMode="auto">
            <a:xfrm flipH="1">
              <a:off x="2493" y="153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4" name="Line 764"/>
            <p:cNvSpPr>
              <a:spLocks noChangeShapeType="1"/>
            </p:cNvSpPr>
            <p:nvPr/>
          </p:nvSpPr>
          <p:spPr bwMode="auto">
            <a:xfrm flipH="1">
              <a:off x="2487"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5" name="Line 765"/>
            <p:cNvSpPr>
              <a:spLocks noChangeShapeType="1"/>
            </p:cNvSpPr>
            <p:nvPr/>
          </p:nvSpPr>
          <p:spPr bwMode="auto">
            <a:xfrm flipH="1">
              <a:off x="2481"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6" name="Line 766"/>
            <p:cNvSpPr>
              <a:spLocks noChangeShapeType="1"/>
            </p:cNvSpPr>
            <p:nvPr/>
          </p:nvSpPr>
          <p:spPr bwMode="auto">
            <a:xfrm flipH="1">
              <a:off x="2478"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7" name="Line 767"/>
            <p:cNvSpPr>
              <a:spLocks noChangeShapeType="1"/>
            </p:cNvSpPr>
            <p:nvPr/>
          </p:nvSpPr>
          <p:spPr bwMode="auto">
            <a:xfrm flipH="1">
              <a:off x="2472"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8" name="Line 768"/>
            <p:cNvSpPr>
              <a:spLocks noChangeShapeType="1"/>
            </p:cNvSpPr>
            <p:nvPr/>
          </p:nvSpPr>
          <p:spPr bwMode="auto">
            <a:xfrm flipH="1" flipV="1">
              <a:off x="2466" y="152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9" name="Line 769"/>
            <p:cNvSpPr>
              <a:spLocks noChangeShapeType="1"/>
            </p:cNvSpPr>
            <p:nvPr/>
          </p:nvSpPr>
          <p:spPr bwMode="auto">
            <a:xfrm flipH="1">
              <a:off x="246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0" name="Line 770"/>
            <p:cNvSpPr>
              <a:spLocks noChangeShapeType="1"/>
            </p:cNvSpPr>
            <p:nvPr/>
          </p:nvSpPr>
          <p:spPr bwMode="auto">
            <a:xfrm flipH="1">
              <a:off x="2453"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1" name="Line 771"/>
            <p:cNvSpPr>
              <a:spLocks noChangeShapeType="1"/>
            </p:cNvSpPr>
            <p:nvPr/>
          </p:nvSpPr>
          <p:spPr bwMode="auto">
            <a:xfrm flipH="1">
              <a:off x="245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2" name="Line 772"/>
            <p:cNvSpPr>
              <a:spLocks noChangeShapeType="1"/>
            </p:cNvSpPr>
            <p:nvPr/>
          </p:nvSpPr>
          <p:spPr bwMode="auto">
            <a:xfrm flipH="1">
              <a:off x="244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3" name="Line 773"/>
            <p:cNvSpPr>
              <a:spLocks noChangeShapeType="1"/>
            </p:cNvSpPr>
            <p:nvPr/>
          </p:nvSpPr>
          <p:spPr bwMode="auto">
            <a:xfrm flipH="1">
              <a:off x="2438"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4" name="Line 774"/>
            <p:cNvSpPr>
              <a:spLocks noChangeShapeType="1"/>
            </p:cNvSpPr>
            <p:nvPr/>
          </p:nvSpPr>
          <p:spPr bwMode="auto">
            <a:xfrm flipH="1">
              <a:off x="2432"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5" name="Line 775"/>
            <p:cNvSpPr>
              <a:spLocks noChangeShapeType="1"/>
            </p:cNvSpPr>
            <p:nvPr/>
          </p:nvSpPr>
          <p:spPr bwMode="auto">
            <a:xfrm flipH="1">
              <a:off x="2426"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6" name="Line 776"/>
            <p:cNvSpPr>
              <a:spLocks noChangeShapeType="1"/>
            </p:cNvSpPr>
            <p:nvPr/>
          </p:nvSpPr>
          <p:spPr bwMode="auto">
            <a:xfrm flipH="1">
              <a:off x="2423"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7" name="Line 777"/>
            <p:cNvSpPr>
              <a:spLocks noChangeShapeType="1"/>
            </p:cNvSpPr>
            <p:nvPr/>
          </p:nvSpPr>
          <p:spPr bwMode="auto">
            <a:xfrm flipH="1">
              <a:off x="2416" y="15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8" name="Line 778"/>
            <p:cNvSpPr>
              <a:spLocks noChangeShapeType="1"/>
            </p:cNvSpPr>
            <p:nvPr/>
          </p:nvSpPr>
          <p:spPr bwMode="auto">
            <a:xfrm flipH="1">
              <a:off x="241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9" name="Line 779"/>
            <p:cNvSpPr>
              <a:spLocks noChangeShapeType="1"/>
            </p:cNvSpPr>
            <p:nvPr/>
          </p:nvSpPr>
          <p:spPr bwMode="auto">
            <a:xfrm flipH="1">
              <a:off x="2404"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0" name="Line 780"/>
            <p:cNvSpPr>
              <a:spLocks noChangeShapeType="1"/>
            </p:cNvSpPr>
            <p:nvPr/>
          </p:nvSpPr>
          <p:spPr bwMode="auto">
            <a:xfrm flipH="1">
              <a:off x="2398"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1" name="Line 781"/>
            <p:cNvSpPr>
              <a:spLocks noChangeShapeType="1"/>
            </p:cNvSpPr>
            <p:nvPr/>
          </p:nvSpPr>
          <p:spPr bwMode="auto">
            <a:xfrm flipH="1">
              <a:off x="2395"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2" name="Line 782"/>
            <p:cNvSpPr>
              <a:spLocks noChangeShapeType="1"/>
            </p:cNvSpPr>
            <p:nvPr/>
          </p:nvSpPr>
          <p:spPr bwMode="auto">
            <a:xfrm flipH="1">
              <a:off x="2389"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3" name="Line 783"/>
            <p:cNvSpPr>
              <a:spLocks noChangeShapeType="1"/>
            </p:cNvSpPr>
            <p:nvPr/>
          </p:nvSpPr>
          <p:spPr bwMode="auto">
            <a:xfrm flipH="1" flipV="1">
              <a:off x="2383" y="15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4" name="Line 784"/>
            <p:cNvSpPr>
              <a:spLocks noChangeShapeType="1"/>
            </p:cNvSpPr>
            <p:nvPr/>
          </p:nvSpPr>
          <p:spPr bwMode="auto">
            <a:xfrm flipH="1">
              <a:off x="2376"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5" name="Line 785"/>
            <p:cNvSpPr>
              <a:spLocks noChangeShapeType="1"/>
            </p:cNvSpPr>
            <p:nvPr/>
          </p:nvSpPr>
          <p:spPr bwMode="auto">
            <a:xfrm flipH="1">
              <a:off x="2370"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6" name="Line 786"/>
            <p:cNvSpPr>
              <a:spLocks noChangeShapeType="1"/>
            </p:cNvSpPr>
            <p:nvPr/>
          </p:nvSpPr>
          <p:spPr bwMode="auto">
            <a:xfrm flipH="1">
              <a:off x="2367"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7" name="Line 787"/>
            <p:cNvSpPr>
              <a:spLocks noChangeShapeType="1"/>
            </p:cNvSpPr>
            <p:nvPr/>
          </p:nvSpPr>
          <p:spPr bwMode="auto">
            <a:xfrm flipH="1">
              <a:off x="2361"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8" name="Line 788"/>
            <p:cNvSpPr>
              <a:spLocks noChangeShapeType="1"/>
            </p:cNvSpPr>
            <p:nvPr/>
          </p:nvSpPr>
          <p:spPr bwMode="auto">
            <a:xfrm flipH="1">
              <a:off x="2355"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9" name="Line 789"/>
            <p:cNvSpPr>
              <a:spLocks noChangeShapeType="1"/>
            </p:cNvSpPr>
            <p:nvPr/>
          </p:nvSpPr>
          <p:spPr bwMode="auto">
            <a:xfrm flipH="1">
              <a:off x="2349"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0" name="Line 790"/>
            <p:cNvSpPr>
              <a:spLocks noChangeShapeType="1"/>
            </p:cNvSpPr>
            <p:nvPr/>
          </p:nvSpPr>
          <p:spPr bwMode="auto">
            <a:xfrm flipH="1">
              <a:off x="2339"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1" name="Line 791"/>
            <p:cNvSpPr>
              <a:spLocks noChangeShapeType="1"/>
            </p:cNvSpPr>
            <p:nvPr/>
          </p:nvSpPr>
          <p:spPr bwMode="auto">
            <a:xfrm flipH="1">
              <a:off x="2333"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2" name="Line 792"/>
            <p:cNvSpPr>
              <a:spLocks noChangeShapeType="1"/>
            </p:cNvSpPr>
            <p:nvPr/>
          </p:nvSpPr>
          <p:spPr bwMode="auto">
            <a:xfrm flipH="1">
              <a:off x="232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3" name="Line 793"/>
            <p:cNvSpPr>
              <a:spLocks noChangeShapeType="1"/>
            </p:cNvSpPr>
            <p:nvPr/>
          </p:nvSpPr>
          <p:spPr bwMode="auto">
            <a:xfrm flipH="1">
              <a:off x="2321"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4" name="Line 794"/>
            <p:cNvSpPr>
              <a:spLocks noChangeShapeType="1"/>
            </p:cNvSpPr>
            <p:nvPr/>
          </p:nvSpPr>
          <p:spPr bwMode="auto">
            <a:xfrm flipH="1">
              <a:off x="2312"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5" name="Line 795"/>
            <p:cNvSpPr>
              <a:spLocks noChangeShapeType="1"/>
            </p:cNvSpPr>
            <p:nvPr/>
          </p:nvSpPr>
          <p:spPr bwMode="auto">
            <a:xfrm flipH="1">
              <a:off x="2305" y="151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6" name="Line 796"/>
            <p:cNvSpPr>
              <a:spLocks noChangeShapeType="1"/>
            </p:cNvSpPr>
            <p:nvPr/>
          </p:nvSpPr>
          <p:spPr bwMode="auto">
            <a:xfrm flipH="1" flipV="1">
              <a:off x="2299" y="15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7" name="Line 797"/>
            <p:cNvSpPr>
              <a:spLocks noChangeShapeType="1"/>
            </p:cNvSpPr>
            <p:nvPr/>
          </p:nvSpPr>
          <p:spPr bwMode="auto">
            <a:xfrm flipH="1">
              <a:off x="2293"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8" name="Line 798"/>
            <p:cNvSpPr>
              <a:spLocks noChangeShapeType="1"/>
            </p:cNvSpPr>
            <p:nvPr/>
          </p:nvSpPr>
          <p:spPr bwMode="auto">
            <a:xfrm flipH="1">
              <a:off x="2284"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9" name="Line 799"/>
            <p:cNvSpPr>
              <a:spLocks noChangeShapeType="1"/>
            </p:cNvSpPr>
            <p:nvPr/>
          </p:nvSpPr>
          <p:spPr bwMode="auto">
            <a:xfrm flipH="1">
              <a:off x="2278"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0" name="Line 800"/>
            <p:cNvSpPr>
              <a:spLocks noChangeShapeType="1"/>
            </p:cNvSpPr>
            <p:nvPr/>
          </p:nvSpPr>
          <p:spPr bwMode="auto">
            <a:xfrm flipH="1">
              <a:off x="2272"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1" name="Line 801"/>
            <p:cNvSpPr>
              <a:spLocks noChangeShapeType="1"/>
            </p:cNvSpPr>
            <p:nvPr/>
          </p:nvSpPr>
          <p:spPr bwMode="auto">
            <a:xfrm flipH="1">
              <a:off x="2265" y="151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2" name="Line 802"/>
            <p:cNvSpPr>
              <a:spLocks noChangeShapeType="1"/>
            </p:cNvSpPr>
            <p:nvPr/>
          </p:nvSpPr>
          <p:spPr bwMode="auto">
            <a:xfrm flipH="1" flipV="1">
              <a:off x="2256" y="15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3" name="Line 803"/>
            <p:cNvSpPr>
              <a:spLocks noChangeShapeType="1"/>
            </p:cNvSpPr>
            <p:nvPr/>
          </p:nvSpPr>
          <p:spPr bwMode="auto">
            <a:xfrm flipH="1">
              <a:off x="2250"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4" name="Line 804"/>
            <p:cNvSpPr>
              <a:spLocks noChangeShapeType="1"/>
            </p:cNvSpPr>
            <p:nvPr/>
          </p:nvSpPr>
          <p:spPr bwMode="auto">
            <a:xfrm flipH="1">
              <a:off x="2244"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5" name="Line 805"/>
            <p:cNvSpPr>
              <a:spLocks noChangeShapeType="1"/>
            </p:cNvSpPr>
            <p:nvPr/>
          </p:nvSpPr>
          <p:spPr bwMode="auto">
            <a:xfrm flipH="1">
              <a:off x="2238"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6" name="Line 806"/>
            <p:cNvSpPr>
              <a:spLocks noChangeShapeType="1"/>
            </p:cNvSpPr>
            <p:nvPr/>
          </p:nvSpPr>
          <p:spPr bwMode="auto">
            <a:xfrm flipH="1">
              <a:off x="2228" y="151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7" name="Line 807"/>
            <p:cNvSpPr>
              <a:spLocks noChangeShapeType="1"/>
            </p:cNvSpPr>
            <p:nvPr/>
          </p:nvSpPr>
          <p:spPr bwMode="auto">
            <a:xfrm flipH="1">
              <a:off x="2222"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8" name="Line 808"/>
            <p:cNvSpPr>
              <a:spLocks noChangeShapeType="1"/>
            </p:cNvSpPr>
            <p:nvPr/>
          </p:nvSpPr>
          <p:spPr bwMode="auto">
            <a:xfrm flipH="1">
              <a:off x="2216"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2930" name="Group 1010"/>
          <p:cNvGrpSpPr>
            <a:grpSpLocks/>
          </p:cNvGrpSpPr>
          <p:nvPr/>
        </p:nvGrpSpPr>
        <p:grpSpPr bwMode="auto">
          <a:xfrm>
            <a:off x="2413000" y="1936750"/>
            <a:ext cx="3297238" cy="2192338"/>
            <a:chOff x="1520" y="1220"/>
            <a:chExt cx="2077" cy="1381"/>
          </a:xfrm>
        </p:grpSpPr>
        <p:sp>
          <p:nvSpPr>
            <p:cNvPr id="82730" name="Line 810"/>
            <p:cNvSpPr>
              <a:spLocks noChangeShapeType="1"/>
            </p:cNvSpPr>
            <p:nvPr/>
          </p:nvSpPr>
          <p:spPr bwMode="auto">
            <a:xfrm flipH="1">
              <a:off x="2210"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1" name="Line 811"/>
            <p:cNvSpPr>
              <a:spLocks noChangeShapeType="1"/>
            </p:cNvSpPr>
            <p:nvPr/>
          </p:nvSpPr>
          <p:spPr bwMode="auto">
            <a:xfrm flipH="1">
              <a:off x="2201"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2" name="Line 812"/>
            <p:cNvSpPr>
              <a:spLocks noChangeShapeType="1"/>
            </p:cNvSpPr>
            <p:nvPr/>
          </p:nvSpPr>
          <p:spPr bwMode="auto">
            <a:xfrm flipH="1">
              <a:off x="2195"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3" name="Line 813"/>
            <p:cNvSpPr>
              <a:spLocks noChangeShapeType="1"/>
            </p:cNvSpPr>
            <p:nvPr/>
          </p:nvSpPr>
          <p:spPr bwMode="auto">
            <a:xfrm flipH="1">
              <a:off x="2188"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4" name="Line 814"/>
            <p:cNvSpPr>
              <a:spLocks noChangeShapeType="1"/>
            </p:cNvSpPr>
            <p:nvPr/>
          </p:nvSpPr>
          <p:spPr bwMode="auto">
            <a:xfrm flipH="1">
              <a:off x="2182"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5" name="Line 815"/>
            <p:cNvSpPr>
              <a:spLocks noChangeShapeType="1"/>
            </p:cNvSpPr>
            <p:nvPr/>
          </p:nvSpPr>
          <p:spPr bwMode="auto">
            <a:xfrm flipH="1">
              <a:off x="2179"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6" name="Line 816"/>
            <p:cNvSpPr>
              <a:spLocks noChangeShapeType="1"/>
            </p:cNvSpPr>
            <p:nvPr/>
          </p:nvSpPr>
          <p:spPr bwMode="auto">
            <a:xfrm flipH="1" flipV="1">
              <a:off x="2173" y="15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7" name="Line 817"/>
            <p:cNvSpPr>
              <a:spLocks noChangeShapeType="1"/>
            </p:cNvSpPr>
            <p:nvPr/>
          </p:nvSpPr>
          <p:spPr bwMode="auto">
            <a:xfrm flipH="1">
              <a:off x="2167"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8" name="Line 818"/>
            <p:cNvSpPr>
              <a:spLocks noChangeShapeType="1"/>
            </p:cNvSpPr>
            <p:nvPr/>
          </p:nvSpPr>
          <p:spPr bwMode="auto">
            <a:xfrm flipH="1">
              <a:off x="2161"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9" name="Line 819"/>
            <p:cNvSpPr>
              <a:spLocks noChangeShapeType="1"/>
            </p:cNvSpPr>
            <p:nvPr/>
          </p:nvSpPr>
          <p:spPr bwMode="auto">
            <a:xfrm flipH="1">
              <a:off x="2155"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0" name="Line 820"/>
            <p:cNvSpPr>
              <a:spLocks noChangeShapeType="1"/>
            </p:cNvSpPr>
            <p:nvPr/>
          </p:nvSpPr>
          <p:spPr bwMode="auto">
            <a:xfrm flipH="1">
              <a:off x="2151" y="150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1" name="Line 821"/>
            <p:cNvSpPr>
              <a:spLocks noChangeShapeType="1"/>
            </p:cNvSpPr>
            <p:nvPr/>
          </p:nvSpPr>
          <p:spPr bwMode="auto">
            <a:xfrm flipH="1">
              <a:off x="2145"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2" name="Line 822"/>
            <p:cNvSpPr>
              <a:spLocks noChangeShapeType="1"/>
            </p:cNvSpPr>
            <p:nvPr/>
          </p:nvSpPr>
          <p:spPr bwMode="auto">
            <a:xfrm flipH="1">
              <a:off x="2139"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3" name="Line 823"/>
            <p:cNvSpPr>
              <a:spLocks noChangeShapeType="1"/>
            </p:cNvSpPr>
            <p:nvPr/>
          </p:nvSpPr>
          <p:spPr bwMode="auto">
            <a:xfrm flipH="1">
              <a:off x="2133"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4" name="Line 824"/>
            <p:cNvSpPr>
              <a:spLocks noChangeShapeType="1"/>
            </p:cNvSpPr>
            <p:nvPr/>
          </p:nvSpPr>
          <p:spPr bwMode="auto">
            <a:xfrm flipH="1">
              <a:off x="212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5" name="Line 825"/>
            <p:cNvSpPr>
              <a:spLocks noChangeShapeType="1"/>
            </p:cNvSpPr>
            <p:nvPr/>
          </p:nvSpPr>
          <p:spPr bwMode="auto">
            <a:xfrm flipH="1">
              <a:off x="2124"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6" name="Line 826"/>
            <p:cNvSpPr>
              <a:spLocks noChangeShapeType="1"/>
            </p:cNvSpPr>
            <p:nvPr/>
          </p:nvSpPr>
          <p:spPr bwMode="auto">
            <a:xfrm flipH="1">
              <a:off x="2118"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7" name="Line 827"/>
            <p:cNvSpPr>
              <a:spLocks noChangeShapeType="1"/>
            </p:cNvSpPr>
            <p:nvPr/>
          </p:nvSpPr>
          <p:spPr bwMode="auto">
            <a:xfrm flipH="1">
              <a:off x="2111"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8" name="Line 828"/>
            <p:cNvSpPr>
              <a:spLocks noChangeShapeType="1"/>
            </p:cNvSpPr>
            <p:nvPr/>
          </p:nvSpPr>
          <p:spPr bwMode="auto">
            <a:xfrm flipH="1">
              <a:off x="2105"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9" name="Line 829"/>
            <p:cNvSpPr>
              <a:spLocks noChangeShapeType="1"/>
            </p:cNvSpPr>
            <p:nvPr/>
          </p:nvSpPr>
          <p:spPr bwMode="auto">
            <a:xfrm flipH="1">
              <a:off x="2099"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0" name="Line 830"/>
            <p:cNvSpPr>
              <a:spLocks noChangeShapeType="1"/>
            </p:cNvSpPr>
            <p:nvPr/>
          </p:nvSpPr>
          <p:spPr bwMode="auto">
            <a:xfrm flipH="1">
              <a:off x="209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1" name="Line 831"/>
            <p:cNvSpPr>
              <a:spLocks noChangeShapeType="1"/>
            </p:cNvSpPr>
            <p:nvPr/>
          </p:nvSpPr>
          <p:spPr bwMode="auto">
            <a:xfrm flipH="1" flipV="1">
              <a:off x="2090" y="1500"/>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2" name="Line 832"/>
            <p:cNvSpPr>
              <a:spLocks noChangeShapeType="1"/>
            </p:cNvSpPr>
            <p:nvPr/>
          </p:nvSpPr>
          <p:spPr bwMode="auto">
            <a:xfrm flipH="1">
              <a:off x="2084"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3" name="Line 833"/>
            <p:cNvSpPr>
              <a:spLocks noChangeShapeType="1"/>
            </p:cNvSpPr>
            <p:nvPr/>
          </p:nvSpPr>
          <p:spPr bwMode="auto">
            <a:xfrm flipH="1">
              <a:off x="2077" y="150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4" name="Line 834"/>
            <p:cNvSpPr>
              <a:spLocks noChangeShapeType="1"/>
            </p:cNvSpPr>
            <p:nvPr/>
          </p:nvSpPr>
          <p:spPr bwMode="auto">
            <a:xfrm flipH="1">
              <a:off x="2071"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5" name="Line 835"/>
            <p:cNvSpPr>
              <a:spLocks noChangeShapeType="1"/>
            </p:cNvSpPr>
            <p:nvPr/>
          </p:nvSpPr>
          <p:spPr bwMode="auto">
            <a:xfrm flipH="1">
              <a:off x="2068"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6" name="Line 836"/>
            <p:cNvSpPr>
              <a:spLocks noChangeShapeType="1"/>
            </p:cNvSpPr>
            <p:nvPr/>
          </p:nvSpPr>
          <p:spPr bwMode="auto">
            <a:xfrm flipH="1">
              <a:off x="2062"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7" name="Line 837"/>
            <p:cNvSpPr>
              <a:spLocks noChangeShapeType="1"/>
            </p:cNvSpPr>
            <p:nvPr/>
          </p:nvSpPr>
          <p:spPr bwMode="auto">
            <a:xfrm flipH="1">
              <a:off x="2056"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8" name="Line 838"/>
            <p:cNvSpPr>
              <a:spLocks noChangeShapeType="1"/>
            </p:cNvSpPr>
            <p:nvPr/>
          </p:nvSpPr>
          <p:spPr bwMode="auto">
            <a:xfrm flipH="1">
              <a:off x="2050"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9" name="Line 839"/>
            <p:cNvSpPr>
              <a:spLocks noChangeShapeType="1"/>
            </p:cNvSpPr>
            <p:nvPr/>
          </p:nvSpPr>
          <p:spPr bwMode="auto">
            <a:xfrm flipH="1">
              <a:off x="2044"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0" name="Line 840"/>
            <p:cNvSpPr>
              <a:spLocks noChangeShapeType="1"/>
            </p:cNvSpPr>
            <p:nvPr/>
          </p:nvSpPr>
          <p:spPr bwMode="auto">
            <a:xfrm flipH="1">
              <a:off x="2040" y="149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1" name="Line 841"/>
            <p:cNvSpPr>
              <a:spLocks noChangeShapeType="1"/>
            </p:cNvSpPr>
            <p:nvPr/>
          </p:nvSpPr>
          <p:spPr bwMode="auto">
            <a:xfrm flipH="1">
              <a:off x="2034"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2" name="Line 842"/>
            <p:cNvSpPr>
              <a:spLocks noChangeShapeType="1"/>
            </p:cNvSpPr>
            <p:nvPr/>
          </p:nvSpPr>
          <p:spPr bwMode="auto">
            <a:xfrm flipH="1">
              <a:off x="2028"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3" name="Line 843"/>
            <p:cNvSpPr>
              <a:spLocks noChangeShapeType="1"/>
            </p:cNvSpPr>
            <p:nvPr/>
          </p:nvSpPr>
          <p:spPr bwMode="auto">
            <a:xfrm flipH="1">
              <a:off x="2022"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4" name="Line 844"/>
            <p:cNvSpPr>
              <a:spLocks noChangeShapeType="1"/>
            </p:cNvSpPr>
            <p:nvPr/>
          </p:nvSpPr>
          <p:spPr bwMode="auto">
            <a:xfrm flipH="1">
              <a:off x="2013"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5" name="Line 845"/>
            <p:cNvSpPr>
              <a:spLocks noChangeShapeType="1"/>
            </p:cNvSpPr>
            <p:nvPr/>
          </p:nvSpPr>
          <p:spPr bwMode="auto">
            <a:xfrm flipH="1" flipV="1">
              <a:off x="2007" y="149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6" name="Line 846"/>
            <p:cNvSpPr>
              <a:spLocks noChangeShapeType="1"/>
            </p:cNvSpPr>
            <p:nvPr/>
          </p:nvSpPr>
          <p:spPr bwMode="auto">
            <a:xfrm flipH="1">
              <a:off x="2000" y="149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7" name="Line 847"/>
            <p:cNvSpPr>
              <a:spLocks noChangeShapeType="1"/>
            </p:cNvSpPr>
            <p:nvPr/>
          </p:nvSpPr>
          <p:spPr bwMode="auto">
            <a:xfrm flipH="1">
              <a:off x="1994"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8" name="Line 848"/>
            <p:cNvSpPr>
              <a:spLocks noChangeShapeType="1"/>
            </p:cNvSpPr>
            <p:nvPr/>
          </p:nvSpPr>
          <p:spPr bwMode="auto">
            <a:xfrm flipH="1">
              <a:off x="1985"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9" name="Line 849"/>
            <p:cNvSpPr>
              <a:spLocks noChangeShapeType="1"/>
            </p:cNvSpPr>
            <p:nvPr/>
          </p:nvSpPr>
          <p:spPr bwMode="auto">
            <a:xfrm flipH="1">
              <a:off x="1979"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0" name="Line 850"/>
            <p:cNvSpPr>
              <a:spLocks noChangeShapeType="1"/>
            </p:cNvSpPr>
            <p:nvPr/>
          </p:nvSpPr>
          <p:spPr bwMode="auto">
            <a:xfrm flipH="1">
              <a:off x="1973"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1" name="Line 851"/>
            <p:cNvSpPr>
              <a:spLocks noChangeShapeType="1"/>
            </p:cNvSpPr>
            <p:nvPr/>
          </p:nvSpPr>
          <p:spPr bwMode="auto">
            <a:xfrm flipH="1">
              <a:off x="1967"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2" name="Line 852"/>
            <p:cNvSpPr>
              <a:spLocks noChangeShapeType="1"/>
            </p:cNvSpPr>
            <p:nvPr/>
          </p:nvSpPr>
          <p:spPr bwMode="auto">
            <a:xfrm flipH="1">
              <a:off x="1957"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3" name="Line 853"/>
            <p:cNvSpPr>
              <a:spLocks noChangeShapeType="1"/>
            </p:cNvSpPr>
            <p:nvPr/>
          </p:nvSpPr>
          <p:spPr bwMode="auto">
            <a:xfrm flipH="1">
              <a:off x="1951"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4" name="Line 854"/>
            <p:cNvSpPr>
              <a:spLocks noChangeShapeType="1"/>
            </p:cNvSpPr>
            <p:nvPr/>
          </p:nvSpPr>
          <p:spPr bwMode="auto">
            <a:xfrm flipH="1">
              <a:off x="1945"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5" name="Line 855"/>
            <p:cNvSpPr>
              <a:spLocks noChangeShapeType="1"/>
            </p:cNvSpPr>
            <p:nvPr/>
          </p:nvSpPr>
          <p:spPr bwMode="auto">
            <a:xfrm flipH="1">
              <a:off x="1939"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6" name="Line 856"/>
            <p:cNvSpPr>
              <a:spLocks noChangeShapeType="1"/>
            </p:cNvSpPr>
            <p:nvPr/>
          </p:nvSpPr>
          <p:spPr bwMode="auto">
            <a:xfrm flipH="1">
              <a:off x="1930"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7" name="Line 857"/>
            <p:cNvSpPr>
              <a:spLocks noChangeShapeType="1"/>
            </p:cNvSpPr>
            <p:nvPr/>
          </p:nvSpPr>
          <p:spPr bwMode="auto">
            <a:xfrm flipH="1">
              <a:off x="1923"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8" name="Line 858"/>
            <p:cNvSpPr>
              <a:spLocks noChangeShapeType="1"/>
            </p:cNvSpPr>
            <p:nvPr/>
          </p:nvSpPr>
          <p:spPr bwMode="auto">
            <a:xfrm flipH="1">
              <a:off x="191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9" name="Line 859"/>
            <p:cNvSpPr>
              <a:spLocks noChangeShapeType="1"/>
            </p:cNvSpPr>
            <p:nvPr/>
          </p:nvSpPr>
          <p:spPr bwMode="auto">
            <a:xfrm flipH="1">
              <a:off x="1911"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0" name="Line 860"/>
            <p:cNvSpPr>
              <a:spLocks noChangeShapeType="1"/>
            </p:cNvSpPr>
            <p:nvPr/>
          </p:nvSpPr>
          <p:spPr bwMode="auto">
            <a:xfrm flipH="1">
              <a:off x="1902"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1" name="Line 861"/>
            <p:cNvSpPr>
              <a:spLocks noChangeShapeType="1"/>
            </p:cNvSpPr>
            <p:nvPr/>
          </p:nvSpPr>
          <p:spPr bwMode="auto">
            <a:xfrm flipH="1">
              <a:off x="1896"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2" name="Line 862"/>
            <p:cNvSpPr>
              <a:spLocks noChangeShapeType="1"/>
            </p:cNvSpPr>
            <p:nvPr/>
          </p:nvSpPr>
          <p:spPr bwMode="auto">
            <a:xfrm flipH="1">
              <a:off x="1890"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3" name="Line 863"/>
            <p:cNvSpPr>
              <a:spLocks noChangeShapeType="1"/>
            </p:cNvSpPr>
            <p:nvPr/>
          </p:nvSpPr>
          <p:spPr bwMode="auto">
            <a:xfrm flipH="1" flipV="1">
              <a:off x="1883" y="14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4" name="Line 864"/>
            <p:cNvSpPr>
              <a:spLocks noChangeShapeType="1"/>
            </p:cNvSpPr>
            <p:nvPr/>
          </p:nvSpPr>
          <p:spPr bwMode="auto">
            <a:xfrm flipH="1">
              <a:off x="1874"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5" name="Line 865"/>
            <p:cNvSpPr>
              <a:spLocks noChangeShapeType="1"/>
            </p:cNvSpPr>
            <p:nvPr/>
          </p:nvSpPr>
          <p:spPr bwMode="auto">
            <a:xfrm flipH="1">
              <a:off x="1868"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6" name="Line 866"/>
            <p:cNvSpPr>
              <a:spLocks noChangeShapeType="1"/>
            </p:cNvSpPr>
            <p:nvPr/>
          </p:nvSpPr>
          <p:spPr bwMode="auto">
            <a:xfrm flipH="1">
              <a:off x="1862"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7" name="Line 867"/>
            <p:cNvSpPr>
              <a:spLocks noChangeShapeType="1"/>
            </p:cNvSpPr>
            <p:nvPr/>
          </p:nvSpPr>
          <p:spPr bwMode="auto">
            <a:xfrm flipH="1">
              <a:off x="185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8" name="Line 868"/>
            <p:cNvSpPr>
              <a:spLocks noChangeShapeType="1"/>
            </p:cNvSpPr>
            <p:nvPr/>
          </p:nvSpPr>
          <p:spPr bwMode="auto">
            <a:xfrm flipH="1">
              <a:off x="1853"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9" name="Line 869"/>
            <p:cNvSpPr>
              <a:spLocks noChangeShapeType="1"/>
            </p:cNvSpPr>
            <p:nvPr/>
          </p:nvSpPr>
          <p:spPr bwMode="auto">
            <a:xfrm flipH="1">
              <a:off x="184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0" name="Line 870"/>
            <p:cNvSpPr>
              <a:spLocks noChangeShapeType="1"/>
            </p:cNvSpPr>
            <p:nvPr/>
          </p:nvSpPr>
          <p:spPr bwMode="auto">
            <a:xfrm flipH="1">
              <a:off x="1840"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1" name="Line 871"/>
            <p:cNvSpPr>
              <a:spLocks noChangeShapeType="1"/>
            </p:cNvSpPr>
            <p:nvPr/>
          </p:nvSpPr>
          <p:spPr bwMode="auto">
            <a:xfrm flipH="1">
              <a:off x="1834"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2" name="Line 872"/>
            <p:cNvSpPr>
              <a:spLocks noChangeShapeType="1"/>
            </p:cNvSpPr>
            <p:nvPr/>
          </p:nvSpPr>
          <p:spPr bwMode="auto">
            <a:xfrm flipH="1">
              <a:off x="1828"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3" name="Line 873"/>
            <p:cNvSpPr>
              <a:spLocks noChangeShapeType="1"/>
            </p:cNvSpPr>
            <p:nvPr/>
          </p:nvSpPr>
          <p:spPr bwMode="auto">
            <a:xfrm flipH="1">
              <a:off x="1825"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4" name="Line 874"/>
            <p:cNvSpPr>
              <a:spLocks noChangeShapeType="1"/>
            </p:cNvSpPr>
            <p:nvPr/>
          </p:nvSpPr>
          <p:spPr bwMode="auto">
            <a:xfrm flipH="1">
              <a:off x="1819"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5" name="Line 875"/>
            <p:cNvSpPr>
              <a:spLocks noChangeShapeType="1"/>
            </p:cNvSpPr>
            <p:nvPr/>
          </p:nvSpPr>
          <p:spPr bwMode="auto">
            <a:xfrm flipH="1">
              <a:off x="1812" y="148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6" name="Line 876"/>
            <p:cNvSpPr>
              <a:spLocks noChangeShapeType="1"/>
            </p:cNvSpPr>
            <p:nvPr/>
          </p:nvSpPr>
          <p:spPr bwMode="auto">
            <a:xfrm flipH="1">
              <a:off x="1806"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7" name="Line 877"/>
            <p:cNvSpPr>
              <a:spLocks noChangeShapeType="1"/>
            </p:cNvSpPr>
            <p:nvPr/>
          </p:nvSpPr>
          <p:spPr bwMode="auto">
            <a:xfrm flipH="1" flipV="1">
              <a:off x="1800" y="14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8" name="Line 878"/>
            <p:cNvSpPr>
              <a:spLocks noChangeShapeType="1"/>
            </p:cNvSpPr>
            <p:nvPr/>
          </p:nvSpPr>
          <p:spPr bwMode="auto">
            <a:xfrm flipH="1">
              <a:off x="1797"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9" name="Line 879"/>
            <p:cNvSpPr>
              <a:spLocks noChangeShapeType="1"/>
            </p:cNvSpPr>
            <p:nvPr/>
          </p:nvSpPr>
          <p:spPr bwMode="auto">
            <a:xfrm>
              <a:off x="1772" y="1504"/>
              <a:ext cx="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0" name="Line 880"/>
            <p:cNvSpPr>
              <a:spLocks noChangeShapeType="1"/>
            </p:cNvSpPr>
            <p:nvPr/>
          </p:nvSpPr>
          <p:spPr bwMode="auto">
            <a:xfrm>
              <a:off x="1812" y="15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1" name="Line 881"/>
            <p:cNvSpPr>
              <a:spLocks noChangeShapeType="1"/>
            </p:cNvSpPr>
            <p:nvPr/>
          </p:nvSpPr>
          <p:spPr bwMode="auto">
            <a:xfrm>
              <a:off x="1853"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2" name="Line 882"/>
            <p:cNvSpPr>
              <a:spLocks noChangeShapeType="1"/>
            </p:cNvSpPr>
            <p:nvPr/>
          </p:nvSpPr>
          <p:spPr bwMode="auto">
            <a:xfrm>
              <a:off x="1893"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3" name="Line 883"/>
            <p:cNvSpPr>
              <a:spLocks noChangeShapeType="1"/>
            </p:cNvSpPr>
            <p:nvPr/>
          </p:nvSpPr>
          <p:spPr bwMode="auto">
            <a:xfrm>
              <a:off x="1933"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4" name="Line 884"/>
            <p:cNvSpPr>
              <a:spLocks noChangeShapeType="1"/>
            </p:cNvSpPr>
            <p:nvPr/>
          </p:nvSpPr>
          <p:spPr bwMode="auto">
            <a:xfrm>
              <a:off x="1973"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5" name="Line 885"/>
            <p:cNvSpPr>
              <a:spLocks noChangeShapeType="1"/>
            </p:cNvSpPr>
            <p:nvPr/>
          </p:nvSpPr>
          <p:spPr bwMode="auto">
            <a:xfrm>
              <a:off x="2013"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6" name="Line 886"/>
            <p:cNvSpPr>
              <a:spLocks noChangeShapeType="1"/>
            </p:cNvSpPr>
            <p:nvPr/>
          </p:nvSpPr>
          <p:spPr bwMode="auto">
            <a:xfrm>
              <a:off x="205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7" name="Line 887"/>
            <p:cNvSpPr>
              <a:spLocks noChangeShapeType="1"/>
            </p:cNvSpPr>
            <p:nvPr/>
          </p:nvSpPr>
          <p:spPr bwMode="auto">
            <a:xfrm>
              <a:off x="2093"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8" name="Line 888"/>
            <p:cNvSpPr>
              <a:spLocks noChangeShapeType="1"/>
            </p:cNvSpPr>
            <p:nvPr/>
          </p:nvSpPr>
          <p:spPr bwMode="auto">
            <a:xfrm>
              <a:off x="213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9" name="Line 889"/>
            <p:cNvSpPr>
              <a:spLocks noChangeShapeType="1"/>
            </p:cNvSpPr>
            <p:nvPr/>
          </p:nvSpPr>
          <p:spPr bwMode="auto">
            <a:xfrm>
              <a:off x="2173"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0" name="Line 890"/>
            <p:cNvSpPr>
              <a:spLocks noChangeShapeType="1"/>
            </p:cNvSpPr>
            <p:nvPr/>
          </p:nvSpPr>
          <p:spPr bwMode="auto">
            <a:xfrm>
              <a:off x="221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1" name="Line 891"/>
            <p:cNvSpPr>
              <a:spLocks noChangeShapeType="1"/>
            </p:cNvSpPr>
            <p:nvPr/>
          </p:nvSpPr>
          <p:spPr bwMode="auto">
            <a:xfrm>
              <a:off x="2253" y="1504"/>
              <a:ext cx="16"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2" name="Line 892"/>
            <p:cNvSpPr>
              <a:spLocks noChangeShapeType="1"/>
            </p:cNvSpPr>
            <p:nvPr/>
          </p:nvSpPr>
          <p:spPr bwMode="auto">
            <a:xfrm>
              <a:off x="229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3" name="Line 893"/>
            <p:cNvSpPr>
              <a:spLocks noChangeShapeType="1"/>
            </p:cNvSpPr>
            <p:nvPr/>
          </p:nvSpPr>
          <p:spPr bwMode="auto">
            <a:xfrm>
              <a:off x="2336" y="1504"/>
              <a:ext cx="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4" name="Line 894"/>
            <p:cNvSpPr>
              <a:spLocks noChangeShapeType="1"/>
            </p:cNvSpPr>
            <p:nvPr/>
          </p:nvSpPr>
          <p:spPr bwMode="auto">
            <a:xfrm>
              <a:off x="237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5" name="Line 895"/>
            <p:cNvSpPr>
              <a:spLocks noChangeShapeType="1"/>
            </p:cNvSpPr>
            <p:nvPr/>
          </p:nvSpPr>
          <p:spPr bwMode="auto">
            <a:xfrm>
              <a:off x="2416" y="1504"/>
              <a:ext cx="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6" name="Line 896"/>
            <p:cNvSpPr>
              <a:spLocks noChangeShapeType="1"/>
            </p:cNvSpPr>
            <p:nvPr/>
          </p:nvSpPr>
          <p:spPr bwMode="auto">
            <a:xfrm>
              <a:off x="2456" y="15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7" name="Line 897"/>
            <p:cNvSpPr>
              <a:spLocks noChangeShapeType="1"/>
            </p:cNvSpPr>
            <p:nvPr/>
          </p:nvSpPr>
          <p:spPr bwMode="auto">
            <a:xfrm>
              <a:off x="2497"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8" name="Line 898"/>
            <p:cNvSpPr>
              <a:spLocks noChangeShapeType="1"/>
            </p:cNvSpPr>
            <p:nvPr/>
          </p:nvSpPr>
          <p:spPr bwMode="auto">
            <a:xfrm>
              <a:off x="253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9" name="Line 899"/>
            <p:cNvSpPr>
              <a:spLocks noChangeShapeType="1"/>
            </p:cNvSpPr>
            <p:nvPr/>
          </p:nvSpPr>
          <p:spPr bwMode="auto">
            <a:xfrm>
              <a:off x="2577"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0" name="Line 900"/>
            <p:cNvSpPr>
              <a:spLocks noChangeShapeType="1"/>
            </p:cNvSpPr>
            <p:nvPr/>
          </p:nvSpPr>
          <p:spPr bwMode="auto">
            <a:xfrm>
              <a:off x="261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1" name="Line 901"/>
            <p:cNvSpPr>
              <a:spLocks noChangeShapeType="1"/>
            </p:cNvSpPr>
            <p:nvPr/>
          </p:nvSpPr>
          <p:spPr bwMode="auto">
            <a:xfrm>
              <a:off x="2657"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2" name="Line 902"/>
            <p:cNvSpPr>
              <a:spLocks noChangeShapeType="1"/>
            </p:cNvSpPr>
            <p:nvPr/>
          </p:nvSpPr>
          <p:spPr bwMode="auto">
            <a:xfrm>
              <a:off x="2737"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3" name="Line 903"/>
            <p:cNvSpPr>
              <a:spLocks noChangeShapeType="1"/>
            </p:cNvSpPr>
            <p:nvPr/>
          </p:nvSpPr>
          <p:spPr bwMode="auto">
            <a:xfrm>
              <a:off x="278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4" name="Line 904"/>
            <p:cNvSpPr>
              <a:spLocks noChangeShapeType="1"/>
            </p:cNvSpPr>
            <p:nvPr/>
          </p:nvSpPr>
          <p:spPr bwMode="auto">
            <a:xfrm>
              <a:off x="2817"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5" name="Line 905"/>
            <p:cNvSpPr>
              <a:spLocks noChangeShapeType="1"/>
            </p:cNvSpPr>
            <p:nvPr/>
          </p:nvSpPr>
          <p:spPr bwMode="auto">
            <a:xfrm>
              <a:off x="286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6" name="Line 906"/>
            <p:cNvSpPr>
              <a:spLocks noChangeShapeType="1"/>
            </p:cNvSpPr>
            <p:nvPr/>
          </p:nvSpPr>
          <p:spPr bwMode="auto">
            <a:xfrm>
              <a:off x="2897" y="1504"/>
              <a:ext cx="16"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7" name="Line 907"/>
            <p:cNvSpPr>
              <a:spLocks noChangeShapeType="1"/>
            </p:cNvSpPr>
            <p:nvPr/>
          </p:nvSpPr>
          <p:spPr bwMode="auto">
            <a:xfrm>
              <a:off x="294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8" name="Line 908"/>
            <p:cNvSpPr>
              <a:spLocks noChangeShapeType="1"/>
            </p:cNvSpPr>
            <p:nvPr/>
          </p:nvSpPr>
          <p:spPr bwMode="auto">
            <a:xfrm>
              <a:off x="298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9" name="Line 909"/>
            <p:cNvSpPr>
              <a:spLocks noChangeShapeType="1"/>
            </p:cNvSpPr>
            <p:nvPr/>
          </p:nvSpPr>
          <p:spPr bwMode="auto">
            <a:xfrm>
              <a:off x="298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30" name="Rectangle 910"/>
            <p:cNvSpPr>
              <a:spLocks noChangeArrowheads="1"/>
            </p:cNvSpPr>
            <p:nvPr/>
          </p:nvSpPr>
          <p:spPr bwMode="auto">
            <a:xfrm>
              <a:off x="3060" y="1309"/>
              <a:ext cx="10" cy="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1" name="Rectangle 911"/>
            <p:cNvSpPr>
              <a:spLocks noChangeArrowheads="1"/>
            </p:cNvSpPr>
            <p:nvPr/>
          </p:nvSpPr>
          <p:spPr bwMode="auto">
            <a:xfrm>
              <a:off x="1668" y="1633"/>
              <a:ext cx="662" cy="3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2" name="Rectangle 912"/>
            <p:cNvSpPr>
              <a:spLocks noChangeArrowheads="1"/>
            </p:cNvSpPr>
            <p:nvPr/>
          </p:nvSpPr>
          <p:spPr bwMode="auto">
            <a:xfrm>
              <a:off x="1668" y="1633"/>
              <a:ext cx="662" cy="31"/>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33" name="Rectangle 913"/>
            <p:cNvSpPr>
              <a:spLocks noChangeArrowheads="1"/>
            </p:cNvSpPr>
            <p:nvPr/>
          </p:nvSpPr>
          <p:spPr bwMode="auto">
            <a:xfrm>
              <a:off x="1671" y="1377"/>
              <a:ext cx="34" cy="25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4" name="Rectangle 914"/>
            <p:cNvSpPr>
              <a:spLocks noChangeArrowheads="1"/>
            </p:cNvSpPr>
            <p:nvPr/>
          </p:nvSpPr>
          <p:spPr bwMode="auto">
            <a:xfrm>
              <a:off x="1671" y="1377"/>
              <a:ext cx="34" cy="253"/>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35" name="Rectangle 915"/>
            <p:cNvSpPr>
              <a:spLocks noChangeArrowheads="1"/>
            </p:cNvSpPr>
            <p:nvPr/>
          </p:nvSpPr>
          <p:spPr bwMode="auto">
            <a:xfrm>
              <a:off x="1668" y="1343"/>
              <a:ext cx="662" cy="34"/>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6" name="Rectangle 916"/>
            <p:cNvSpPr>
              <a:spLocks noChangeArrowheads="1"/>
            </p:cNvSpPr>
            <p:nvPr/>
          </p:nvSpPr>
          <p:spPr bwMode="auto">
            <a:xfrm>
              <a:off x="1668" y="1343"/>
              <a:ext cx="662" cy="34"/>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37" name="Line 917"/>
            <p:cNvSpPr>
              <a:spLocks noChangeShapeType="1"/>
            </p:cNvSpPr>
            <p:nvPr/>
          </p:nvSpPr>
          <p:spPr bwMode="auto">
            <a:xfrm>
              <a:off x="3008" y="1633"/>
              <a:ext cx="0" cy="71"/>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38" name="Line 918"/>
            <p:cNvSpPr>
              <a:spLocks noChangeShapeType="1"/>
            </p:cNvSpPr>
            <p:nvPr/>
          </p:nvSpPr>
          <p:spPr bwMode="auto">
            <a:xfrm>
              <a:off x="2509" y="1531"/>
              <a:ext cx="0" cy="133"/>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39" name="Line 919"/>
            <p:cNvSpPr>
              <a:spLocks noChangeShapeType="1"/>
            </p:cNvSpPr>
            <p:nvPr/>
          </p:nvSpPr>
          <p:spPr bwMode="auto">
            <a:xfrm>
              <a:off x="2330" y="1664"/>
              <a:ext cx="0" cy="52"/>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40" name="Line 920"/>
            <p:cNvSpPr>
              <a:spLocks noChangeShapeType="1"/>
            </p:cNvSpPr>
            <p:nvPr/>
          </p:nvSpPr>
          <p:spPr bwMode="auto">
            <a:xfrm>
              <a:off x="2330" y="1698"/>
              <a:ext cx="678"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41" name="Freeform 921"/>
            <p:cNvSpPr>
              <a:spLocks/>
            </p:cNvSpPr>
            <p:nvPr/>
          </p:nvSpPr>
          <p:spPr bwMode="auto">
            <a:xfrm>
              <a:off x="2330" y="1667"/>
              <a:ext cx="62" cy="65"/>
            </a:xfrm>
            <a:custGeom>
              <a:avLst/>
              <a:gdLst>
                <a:gd name="T0" fmla="*/ 62 w 62"/>
                <a:gd name="T1" fmla="*/ 0 h 65"/>
                <a:gd name="T2" fmla="*/ 0 w 62"/>
                <a:gd name="T3" fmla="*/ 31 h 65"/>
                <a:gd name="T4" fmla="*/ 62 w 62"/>
                <a:gd name="T5" fmla="*/ 65 h 65"/>
                <a:gd name="T6" fmla="*/ 62 w 62"/>
                <a:gd name="T7" fmla="*/ 0 h 65"/>
                <a:gd name="T8" fmla="*/ 0 w 62"/>
                <a:gd name="T9" fmla="*/ 31 h 65"/>
                <a:gd name="T10" fmla="*/ 62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62" y="0"/>
                  </a:moveTo>
                  <a:lnTo>
                    <a:pt x="0" y="31"/>
                  </a:lnTo>
                  <a:lnTo>
                    <a:pt x="62" y="65"/>
                  </a:lnTo>
                  <a:lnTo>
                    <a:pt x="62" y="0"/>
                  </a:lnTo>
                  <a:lnTo>
                    <a:pt x="0" y="31"/>
                  </a:lnTo>
                  <a:lnTo>
                    <a:pt x="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2" name="Freeform 922"/>
            <p:cNvSpPr>
              <a:spLocks/>
            </p:cNvSpPr>
            <p:nvPr/>
          </p:nvSpPr>
          <p:spPr bwMode="auto">
            <a:xfrm>
              <a:off x="2946" y="1667"/>
              <a:ext cx="62" cy="65"/>
            </a:xfrm>
            <a:custGeom>
              <a:avLst/>
              <a:gdLst>
                <a:gd name="T0" fmla="*/ 0 w 62"/>
                <a:gd name="T1" fmla="*/ 0 h 65"/>
                <a:gd name="T2" fmla="*/ 62 w 62"/>
                <a:gd name="T3" fmla="*/ 31 h 65"/>
                <a:gd name="T4" fmla="*/ 0 w 62"/>
                <a:gd name="T5" fmla="*/ 65 h 65"/>
                <a:gd name="T6" fmla="*/ 0 w 62"/>
                <a:gd name="T7" fmla="*/ 0 h 65"/>
                <a:gd name="T8" fmla="*/ 62 w 62"/>
                <a:gd name="T9" fmla="*/ 31 h 65"/>
                <a:gd name="T10" fmla="*/ 0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0" y="0"/>
                  </a:moveTo>
                  <a:lnTo>
                    <a:pt x="62" y="31"/>
                  </a:lnTo>
                  <a:lnTo>
                    <a:pt x="0" y="65"/>
                  </a:lnTo>
                  <a:lnTo>
                    <a:pt x="0" y="0"/>
                  </a:lnTo>
                  <a:lnTo>
                    <a:pt x="62" y="3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3" name="Line 923"/>
            <p:cNvSpPr>
              <a:spLocks noChangeShapeType="1"/>
            </p:cNvSpPr>
            <p:nvPr/>
          </p:nvSpPr>
          <p:spPr bwMode="auto">
            <a:xfrm>
              <a:off x="2509" y="1645"/>
              <a:ext cx="496"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44" name="Freeform 924"/>
            <p:cNvSpPr>
              <a:spLocks/>
            </p:cNvSpPr>
            <p:nvPr/>
          </p:nvSpPr>
          <p:spPr bwMode="auto">
            <a:xfrm>
              <a:off x="2509" y="1611"/>
              <a:ext cx="61" cy="68"/>
            </a:xfrm>
            <a:custGeom>
              <a:avLst/>
              <a:gdLst>
                <a:gd name="T0" fmla="*/ 61 w 61"/>
                <a:gd name="T1" fmla="*/ 0 h 68"/>
                <a:gd name="T2" fmla="*/ 0 w 61"/>
                <a:gd name="T3" fmla="*/ 34 h 68"/>
                <a:gd name="T4" fmla="*/ 61 w 61"/>
                <a:gd name="T5" fmla="*/ 68 h 68"/>
                <a:gd name="T6" fmla="*/ 61 w 61"/>
                <a:gd name="T7" fmla="*/ 0 h 68"/>
                <a:gd name="T8" fmla="*/ 0 w 61"/>
                <a:gd name="T9" fmla="*/ 34 h 68"/>
                <a:gd name="T10" fmla="*/ 61 w 61"/>
                <a:gd name="T11" fmla="*/ 0 h 68"/>
              </a:gdLst>
              <a:ahLst/>
              <a:cxnLst>
                <a:cxn ang="0">
                  <a:pos x="T0" y="T1"/>
                </a:cxn>
                <a:cxn ang="0">
                  <a:pos x="T2" y="T3"/>
                </a:cxn>
                <a:cxn ang="0">
                  <a:pos x="T4" y="T5"/>
                </a:cxn>
                <a:cxn ang="0">
                  <a:pos x="T6" y="T7"/>
                </a:cxn>
                <a:cxn ang="0">
                  <a:pos x="T8" y="T9"/>
                </a:cxn>
                <a:cxn ang="0">
                  <a:pos x="T10" y="T11"/>
                </a:cxn>
              </a:cxnLst>
              <a:rect l="0" t="0" r="r" b="b"/>
              <a:pathLst>
                <a:path w="61" h="68">
                  <a:moveTo>
                    <a:pt x="61" y="0"/>
                  </a:moveTo>
                  <a:lnTo>
                    <a:pt x="0" y="34"/>
                  </a:lnTo>
                  <a:lnTo>
                    <a:pt x="61" y="68"/>
                  </a:lnTo>
                  <a:lnTo>
                    <a:pt x="61" y="0"/>
                  </a:lnTo>
                  <a:lnTo>
                    <a:pt x="0" y="34"/>
                  </a:lnTo>
                  <a:lnTo>
                    <a:pt x="6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5" name="Freeform 925"/>
            <p:cNvSpPr>
              <a:spLocks/>
            </p:cNvSpPr>
            <p:nvPr/>
          </p:nvSpPr>
          <p:spPr bwMode="auto">
            <a:xfrm>
              <a:off x="2943" y="1611"/>
              <a:ext cx="62" cy="68"/>
            </a:xfrm>
            <a:custGeom>
              <a:avLst/>
              <a:gdLst>
                <a:gd name="T0" fmla="*/ 0 w 62"/>
                <a:gd name="T1" fmla="*/ 0 h 68"/>
                <a:gd name="T2" fmla="*/ 62 w 62"/>
                <a:gd name="T3" fmla="*/ 34 h 68"/>
                <a:gd name="T4" fmla="*/ 0 w 62"/>
                <a:gd name="T5" fmla="*/ 68 h 68"/>
                <a:gd name="T6" fmla="*/ 0 w 62"/>
                <a:gd name="T7" fmla="*/ 0 h 68"/>
                <a:gd name="T8" fmla="*/ 62 w 62"/>
                <a:gd name="T9" fmla="*/ 34 h 68"/>
                <a:gd name="T10" fmla="*/ 0 w 62"/>
                <a:gd name="T11" fmla="*/ 0 h 68"/>
              </a:gdLst>
              <a:ahLst/>
              <a:cxnLst>
                <a:cxn ang="0">
                  <a:pos x="T0" y="T1"/>
                </a:cxn>
                <a:cxn ang="0">
                  <a:pos x="T2" y="T3"/>
                </a:cxn>
                <a:cxn ang="0">
                  <a:pos x="T4" y="T5"/>
                </a:cxn>
                <a:cxn ang="0">
                  <a:pos x="T6" y="T7"/>
                </a:cxn>
                <a:cxn ang="0">
                  <a:pos x="T8" y="T9"/>
                </a:cxn>
                <a:cxn ang="0">
                  <a:pos x="T10" y="T11"/>
                </a:cxn>
              </a:cxnLst>
              <a:rect l="0" t="0" r="r" b="b"/>
              <a:pathLst>
                <a:path w="62" h="68">
                  <a:moveTo>
                    <a:pt x="0" y="0"/>
                  </a:moveTo>
                  <a:lnTo>
                    <a:pt x="62" y="34"/>
                  </a:lnTo>
                  <a:lnTo>
                    <a:pt x="0" y="68"/>
                  </a:lnTo>
                  <a:lnTo>
                    <a:pt x="0" y="0"/>
                  </a:lnTo>
                  <a:lnTo>
                    <a:pt x="62" y="3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6" name="Rectangle 926"/>
            <p:cNvSpPr>
              <a:spLocks noChangeArrowheads="1"/>
            </p:cNvSpPr>
            <p:nvPr/>
          </p:nvSpPr>
          <p:spPr bwMode="auto">
            <a:xfrm>
              <a:off x="2506" y="1476"/>
              <a:ext cx="3" cy="5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47" name="Rectangle 927"/>
            <p:cNvSpPr>
              <a:spLocks noChangeArrowheads="1"/>
            </p:cNvSpPr>
            <p:nvPr/>
          </p:nvSpPr>
          <p:spPr bwMode="auto">
            <a:xfrm>
              <a:off x="2506" y="1476"/>
              <a:ext cx="3" cy="55"/>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48" name="Rectangle 928"/>
            <p:cNvSpPr>
              <a:spLocks noChangeArrowheads="1"/>
            </p:cNvSpPr>
            <p:nvPr/>
          </p:nvSpPr>
          <p:spPr bwMode="auto">
            <a:xfrm>
              <a:off x="2330" y="1439"/>
              <a:ext cx="3" cy="129"/>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49" name="Rectangle 929"/>
            <p:cNvSpPr>
              <a:spLocks noChangeArrowheads="1"/>
            </p:cNvSpPr>
            <p:nvPr/>
          </p:nvSpPr>
          <p:spPr bwMode="auto">
            <a:xfrm>
              <a:off x="2330" y="1439"/>
              <a:ext cx="3" cy="129"/>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50" name="Rectangle 930"/>
            <p:cNvSpPr>
              <a:spLocks noChangeArrowheads="1"/>
            </p:cNvSpPr>
            <p:nvPr/>
          </p:nvSpPr>
          <p:spPr bwMode="auto">
            <a:xfrm>
              <a:off x="2749" y="1596"/>
              <a:ext cx="2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2851" name="Rectangle 931"/>
            <p:cNvSpPr>
              <a:spLocks noChangeArrowheads="1"/>
            </p:cNvSpPr>
            <p:nvPr/>
          </p:nvSpPr>
          <p:spPr bwMode="auto">
            <a:xfrm>
              <a:off x="1520" y="1275"/>
              <a:ext cx="39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čč Ag, Au ali Cu</a:t>
              </a:r>
              <a:endParaRPr lang="sl-SI" altLang="sl-SI"/>
            </a:p>
          </p:txBody>
        </p:sp>
        <p:sp>
          <p:nvSpPr>
            <p:cNvPr id="82852" name="Rectangle 932"/>
            <p:cNvSpPr>
              <a:spLocks noChangeArrowheads="1"/>
            </p:cNvSpPr>
            <p:nvPr/>
          </p:nvSpPr>
          <p:spPr bwMode="auto">
            <a:xfrm>
              <a:off x="1547" y="1275"/>
              <a:ext cx="51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rno telo s fiksno toko</a:t>
              </a:r>
              <a:endParaRPr lang="sl-SI" altLang="sl-SI"/>
            </a:p>
          </p:txBody>
        </p:sp>
        <p:sp>
          <p:nvSpPr>
            <p:cNvPr id="82853" name="Rectangle 933"/>
            <p:cNvSpPr>
              <a:spLocks noChangeArrowheads="1"/>
            </p:cNvSpPr>
            <p:nvPr/>
          </p:nvSpPr>
          <p:spPr bwMode="auto">
            <a:xfrm>
              <a:off x="2657" y="1652"/>
              <a:ext cx="2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2854" name="Rectangle 934"/>
            <p:cNvSpPr>
              <a:spLocks noChangeArrowheads="1"/>
            </p:cNvSpPr>
            <p:nvPr/>
          </p:nvSpPr>
          <p:spPr bwMode="auto">
            <a:xfrm>
              <a:off x="2515" y="1528"/>
              <a:ext cx="3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2855" name="Rectangle 935"/>
            <p:cNvSpPr>
              <a:spLocks noChangeArrowheads="1"/>
            </p:cNvSpPr>
            <p:nvPr/>
          </p:nvSpPr>
          <p:spPr bwMode="auto">
            <a:xfrm>
              <a:off x="2339" y="1562"/>
              <a:ext cx="3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2856" name="Rectangle 936"/>
            <p:cNvSpPr>
              <a:spLocks noChangeArrowheads="1"/>
            </p:cNvSpPr>
            <p:nvPr/>
          </p:nvSpPr>
          <p:spPr bwMode="auto">
            <a:xfrm>
              <a:off x="2795" y="1454"/>
              <a:ext cx="1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1F1A17"/>
                  </a:solidFill>
                  <a:latin typeface="Arial" panose="020B0604020202020204" pitchFamily="34" charset="0"/>
                </a:rPr>
                <a:t>optična os</a:t>
              </a:r>
              <a:endParaRPr lang="sl-SI" altLang="sl-SI"/>
            </a:p>
          </p:txBody>
        </p:sp>
        <p:sp>
          <p:nvSpPr>
            <p:cNvPr id="82857" name="Freeform 937"/>
            <p:cNvSpPr>
              <a:spLocks noEditPoints="1"/>
            </p:cNvSpPr>
            <p:nvPr/>
          </p:nvSpPr>
          <p:spPr bwMode="auto">
            <a:xfrm>
              <a:off x="3017" y="1775"/>
              <a:ext cx="28" cy="43"/>
            </a:xfrm>
            <a:custGeom>
              <a:avLst/>
              <a:gdLst>
                <a:gd name="T0" fmla="*/ 0 w 28"/>
                <a:gd name="T1" fmla="*/ 43 h 43"/>
                <a:gd name="T2" fmla="*/ 0 w 28"/>
                <a:gd name="T3" fmla="*/ 0 h 43"/>
                <a:gd name="T4" fmla="*/ 3 w 28"/>
                <a:gd name="T5" fmla="*/ 0 h 43"/>
                <a:gd name="T6" fmla="*/ 3 w 28"/>
                <a:gd name="T7" fmla="*/ 6 h 43"/>
                <a:gd name="T8" fmla="*/ 6 w 28"/>
                <a:gd name="T9" fmla="*/ 3 h 43"/>
                <a:gd name="T10" fmla="*/ 10 w 28"/>
                <a:gd name="T11" fmla="*/ 3 h 43"/>
                <a:gd name="T12" fmla="*/ 10 w 28"/>
                <a:gd name="T13" fmla="*/ 0 h 43"/>
                <a:gd name="T14" fmla="*/ 13 w 28"/>
                <a:gd name="T15" fmla="*/ 0 h 43"/>
                <a:gd name="T16" fmla="*/ 19 w 28"/>
                <a:gd name="T17" fmla="*/ 0 h 43"/>
                <a:gd name="T18" fmla="*/ 22 w 28"/>
                <a:gd name="T19" fmla="*/ 3 h 43"/>
                <a:gd name="T20" fmla="*/ 25 w 28"/>
                <a:gd name="T21" fmla="*/ 6 h 43"/>
                <a:gd name="T22" fmla="*/ 25 w 28"/>
                <a:gd name="T23" fmla="*/ 9 h 43"/>
                <a:gd name="T24" fmla="*/ 28 w 28"/>
                <a:gd name="T25" fmla="*/ 12 h 43"/>
                <a:gd name="T26" fmla="*/ 28 w 28"/>
                <a:gd name="T27" fmla="*/ 15 h 43"/>
                <a:gd name="T28" fmla="*/ 28 w 28"/>
                <a:gd name="T29" fmla="*/ 21 h 43"/>
                <a:gd name="T30" fmla="*/ 25 w 28"/>
                <a:gd name="T31" fmla="*/ 25 h 43"/>
                <a:gd name="T32" fmla="*/ 22 w 28"/>
                <a:gd name="T33" fmla="*/ 28 h 43"/>
                <a:gd name="T34" fmla="*/ 19 w 28"/>
                <a:gd name="T35" fmla="*/ 31 h 43"/>
                <a:gd name="T36" fmla="*/ 16 w 28"/>
                <a:gd name="T37" fmla="*/ 34 h 43"/>
                <a:gd name="T38" fmla="*/ 13 w 28"/>
                <a:gd name="T39" fmla="*/ 34 h 43"/>
                <a:gd name="T40" fmla="*/ 10 w 28"/>
                <a:gd name="T41" fmla="*/ 34 h 43"/>
                <a:gd name="T42" fmla="*/ 10 w 28"/>
                <a:gd name="T43" fmla="*/ 31 h 43"/>
                <a:gd name="T44" fmla="*/ 6 w 28"/>
                <a:gd name="T45" fmla="*/ 31 h 43"/>
                <a:gd name="T46" fmla="*/ 6 w 28"/>
                <a:gd name="T47" fmla="*/ 28 h 43"/>
                <a:gd name="T48" fmla="*/ 6 w 28"/>
                <a:gd name="T49" fmla="*/ 43 h 43"/>
                <a:gd name="T50" fmla="*/ 0 w 28"/>
                <a:gd name="T51" fmla="*/ 43 h 43"/>
                <a:gd name="T52" fmla="*/ 3 w 28"/>
                <a:gd name="T53" fmla="*/ 18 h 43"/>
                <a:gd name="T54" fmla="*/ 6 w 28"/>
                <a:gd name="T55" fmla="*/ 21 h 43"/>
                <a:gd name="T56" fmla="*/ 6 w 28"/>
                <a:gd name="T57" fmla="*/ 25 h 43"/>
                <a:gd name="T58" fmla="*/ 10 w 28"/>
                <a:gd name="T59" fmla="*/ 28 h 43"/>
                <a:gd name="T60" fmla="*/ 13 w 28"/>
                <a:gd name="T61" fmla="*/ 28 h 43"/>
                <a:gd name="T62" fmla="*/ 16 w 28"/>
                <a:gd name="T63" fmla="*/ 28 h 43"/>
                <a:gd name="T64" fmla="*/ 19 w 28"/>
                <a:gd name="T65" fmla="*/ 25 h 43"/>
                <a:gd name="T66" fmla="*/ 22 w 28"/>
                <a:gd name="T67" fmla="*/ 21 h 43"/>
                <a:gd name="T68" fmla="*/ 22 w 28"/>
                <a:gd name="T69" fmla="*/ 15 h 43"/>
                <a:gd name="T70" fmla="*/ 22 w 28"/>
                <a:gd name="T71" fmla="*/ 12 h 43"/>
                <a:gd name="T72" fmla="*/ 19 w 28"/>
                <a:gd name="T73" fmla="*/ 9 h 43"/>
                <a:gd name="T74" fmla="*/ 16 w 28"/>
                <a:gd name="T75" fmla="*/ 6 h 43"/>
                <a:gd name="T76" fmla="*/ 13 w 28"/>
                <a:gd name="T77" fmla="*/ 6 h 43"/>
                <a:gd name="T78" fmla="*/ 10 w 28"/>
                <a:gd name="T79" fmla="*/ 6 h 43"/>
                <a:gd name="T80" fmla="*/ 6 w 28"/>
                <a:gd name="T81" fmla="*/ 9 h 43"/>
                <a:gd name="T82" fmla="*/ 6 w 28"/>
                <a:gd name="T83" fmla="*/ 12 h 43"/>
                <a:gd name="T84" fmla="*/ 3 w 28"/>
                <a:gd name="T85"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43">
                  <a:moveTo>
                    <a:pt x="0" y="43"/>
                  </a:moveTo>
                  <a:lnTo>
                    <a:pt x="0" y="0"/>
                  </a:lnTo>
                  <a:lnTo>
                    <a:pt x="3" y="0"/>
                  </a:lnTo>
                  <a:lnTo>
                    <a:pt x="3" y="6"/>
                  </a:lnTo>
                  <a:lnTo>
                    <a:pt x="6" y="3"/>
                  </a:lnTo>
                  <a:lnTo>
                    <a:pt x="10" y="3"/>
                  </a:lnTo>
                  <a:lnTo>
                    <a:pt x="10" y="0"/>
                  </a:lnTo>
                  <a:lnTo>
                    <a:pt x="13" y="0"/>
                  </a:lnTo>
                  <a:lnTo>
                    <a:pt x="19" y="0"/>
                  </a:lnTo>
                  <a:lnTo>
                    <a:pt x="22" y="3"/>
                  </a:lnTo>
                  <a:lnTo>
                    <a:pt x="25" y="6"/>
                  </a:lnTo>
                  <a:lnTo>
                    <a:pt x="25" y="9"/>
                  </a:lnTo>
                  <a:lnTo>
                    <a:pt x="28" y="12"/>
                  </a:lnTo>
                  <a:lnTo>
                    <a:pt x="28" y="15"/>
                  </a:lnTo>
                  <a:lnTo>
                    <a:pt x="28" y="21"/>
                  </a:lnTo>
                  <a:lnTo>
                    <a:pt x="25" y="25"/>
                  </a:lnTo>
                  <a:lnTo>
                    <a:pt x="22" y="28"/>
                  </a:lnTo>
                  <a:lnTo>
                    <a:pt x="19" y="31"/>
                  </a:lnTo>
                  <a:lnTo>
                    <a:pt x="16" y="34"/>
                  </a:lnTo>
                  <a:lnTo>
                    <a:pt x="13" y="34"/>
                  </a:lnTo>
                  <a:lnTo>
                    <a:pt x="10" y="34"/>
                  </a:lnTo>
                  <a:lnTo>
                    <a:pt x="10" y="31"/>
                  </a:lnTo>
                  <a:lnTo>
                    <a:pt x="6" y="31"/>
                  </a:lnTo>
                  <a:lnTo>
                    <a:pt x="6" y="28"/>
                  </a:lnTo>
                  <a:lnTo>
                    <a:pt x="6" y="43"/>
                  </a:lnTo>
                  <a:lnTo>
                    <a:pt x="0" y="43"/>
                  </a:lnTo>
                  <a:close/>
                  <a:moveTo>
                    <a:pt x="3" y="18"/>
                  </a:moveTo>
                  <a:lnTo>
                    <a:pt x="6" y="21"/>
                  </a:lnTo>
                  <a:lnTo>
                    <a:pt x="6" y="25"/>
                  </a:lnTo>
                  <a:lnTo>
                    <a:pt x="10" y="28"/>
                  </a:lnTo>
                  <a:lnTo>
                    <a:pt x="13" y="28"/>
                  </a:lnTo>
                  <a:lnTo>
                    <a:pt x="16" y="28"/>
                  </a:lnTo>
                  <a:lnTo>
                    <a:pt x="19" y="25"/>
                  </a:lnTo>
                  <a:lnTo>
                    <a:pt x="22" y="21"/>
                  </a:lnTo>
                  <a:lnTo>
                    <a:pt x="22" y="15"/>
                  </a:lnTo>
                  <a:lnTo>
                    <a:pt x="22" y="12"/>
                  </a:lnTo>
                  <a:lnTo>
                    <a:pt x="19" y="9"/>
                  </a:lnTo>
                  <a:lnTo>
                    <a:pt x="16" y="6"/>
                  </a:lnTo>
                  <a:lnTo>
                    <a:pt x="13" y="6"/>
                  </a:lnTo>
                  <a:lnTo>
                    <a:pt x="10" y="6"/>
                  </a:lnTo>
                  <a:lnTo>
                    <a:pt x="6" y="9"/>
                  </a:lnTo>
                  <a:lnTo>
                    <a:pt x="6" y="12"/>
                  </a:lnTo>
                  <a:lnTo>
                    <a:pt x="3"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58" name="Freeform 938"/>
            <p:cNvSpPr>
              <a:spLocks/>
            </p:cNvSpPr>
            <p:nvPr/>
          </p:nvSpPr>
          <p:spPr bwMode="auto">
            <a:xfrm>
              <a:off x="3051" y="1775"/>
              <a:ext cx="16" cy="34"/>
            </a:xfrm>
            <a:custGeom>
              <a:avLst/>
              <a:gdLst>
                <a:gd name="T0" fmla="*/ 0 w 16"/>
                <a:gd name="T1" fmla="*/ 34 h 34"/>
                <a:gd name="T2" fmla="*/ 0 w 16"/>
                <a:gd name="T3" fmla="*/ 0 h 34"/>
                <a:gd name="T4" fmla="*/ 3 w 16"/>
                <a:gd name="T5" fmla="*/ 0 h 34"/>
                <a:gd name="T6" fmla="*/ 3 w 16"/>
                <a:gd name="T7" fmla="*/ 6 h 34"/>
                <a:gd name="T8" fmla="*/ 6 w 16"/>
                <a:gd name="T9" fmla="*/ 3 h 34"/>
                <a:gd name="T10" fmla="*/ 6 w 16"/>
                <a:gd name="T11" fmla="*/ 3 h 34"/>
                <a:gd name="T12" fmla="*/ 9 w 16"/>
                <a:gd name="T13" fmla="*/ 0 h 34"/>
                <a:gd name="T14" fmla="*/ 9 w 16"/>
                <a:gd name="T15" fmla="*/ 0 h 34"/>
                <a:gd name="T16" fmla="*/ 13 w 16"/>
                <a:gd name="T17" fmla="*/ 0 h 34"/>
                <a:gd name="T18" fmla="*/ 16 w 16"/>
                <a:gd name="T19" fmla="*/ 3 h 34"/>
                <a:gd name="T20" fmla="*/ 16 w 16"/>
                <a:gd name="T21" fmla="*/ 6 h 34"/>
                <a:gd name="T22" fmla="*/ 13 w 16"/>
                <a:gd name="T23" fmla="*/ 6 h 34"/>
                <a:gd name="T24" fmla="*/ 9 w 16"/>
                <a:gd name="T25" fmla="*/ 6 h 34"/>
                <a:gd name="T26" fmla="*/ 9 w 16"/>
                <a:gd name="T27" fmla="*/ 6 h 34"/>
                <a:gd name="T28" fmla="*/ 6 w 16"/>
                <a:gd name="T29" fmla="*/ 6 h 34"/>
                <a:gd name="T30" fmla="*/ 6 w 16"/>
                <a:gd name="T31" fmla="*/ 9 h 34"/>
                <a:gd name="T32" fmla="*/ 6 w 16"/>
                <a:gd name="T33" fmla="*/ 9 h 34"/>
                <a:gd name="T34" fmla="*/ 6 w 16"/>
                <a:gd name="T35" fmla="*/ 12 h 34"/>
                <a:gd name="T36" fmla="*/ 3 w 16"/>
                <a:gd name="T37" fmla="*/ 15 h 34"/>
                <a:gd name="T38" fmla="*/ 3 w 16"/>
                <a:gd name="T39" fmla="*/ 34 h 34"/>
                <a:gd name="T40" fmla="*/ 0 w 16"/>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4">
                  <a:moveTo>
                    <a:pt x="0" y="34"/>
                  </a:moveTo>
                  <a:lnTo>
                    <a:pt x="0" y="0"/>
                  </a:lnTo>
                  <a:lnTo>
                    <a:pt x="3" y="0"/>
                  </a:lnTo>
                  <a:lnTo>
                    <a:pt x="3" y="6"/>
                  </a:lnTo>
                  <a:lnTo>
                    <a:pt x="6" y="3"/>
                  </a:lnTo>
                  <a:lnTo>
                    <a:pt x="6" y="3"/>
                  </a:lnTo>
                  <a:lnTo>
                    <a:pt x="9" y="0"/>
                  </a:lnTo>
                  <a:lnTo>
                    <a:pt x="9" y="0"/>
                  </a:lnTo>
                  <a:lnTo>
                    <a:pt x="13" y="0"/>
                  </a:lnTo>
                  <a:lnTo>
                    <a:pt x="16" y="3"/>
                  </a:lnTo>
                  <a:lnTo>
                    <a:pt x="16" y="6"/>
                  </a:lnTo>
                  <a:lnTo>
                    <a:pt x="13" y="6"/>
                  </a:lnTo>
                  <a:lnTo>
                    <a:pt x="9" y="6"/>
                  </a:lnTo>
                  <a:lnTo>
                    <a:pt x="9" y="6"/>
                  </a:lnTo>
                  <a:lnTo>
                    <a:pt x="6" y="6"/>
                  </a:lnTo>
                  <a:lnTo>
                    <a:pt x="6" y="9"/>
                  </a:lnTo>
                  <a:lnTo>
                    <a:pt x="6" y="9"/>
                  </a:lnTo>
                  <a:lnTo>
                    <a:pt x="6" y="12"/>
                  </a:lnTo>
                  <a:lnTo>
                    <a:pt x="3" y="15"/>
                  </a:lnTo>
                  <a:lnTo>
                    <a:pt x="3"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59" name="Freeform 939"/>
            <p:cNvSpPr>
              <a:spLocks noEditPoints="1"/>
            </p:cNvSpPr>
            <p:nvPr/>
          </p:nvSpPr>
          <p:spPr bwMode="auto">
            <a:xfrm>
              <a:off x="3070" y="1766"/>
              <a:ext cx="6" cy="4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9 h 43"/>
                <a:gd name="T14" fmla="*/ 6 w 6"/>
                <a:gd name="T15" fmla="*/ 9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9"/>
                  </a:lnTo>
                  <a:lnTo>
                    <a:pt x="6" y="9"/>
                  </a:lnTo>
                  <a:lnTo>
                    <a:pt x="6"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0" name="Freeform 940"/>
            <p:cNvSpPr>
              <a:spLocks/>
            </p:cNvSpPr>
            <p:nvPr/>
          </p:nvSpPr>
          <p:spPr bwMode="auto">
            <a:xfrm>
              <a:off x="3085" y="1775"/>
              <a:ext cx="43" cy="34"/>
            </a:xfrm>
            <a:custGeom>
              <a:avLst/>
              <a:gdLst>
                <a:gd name="T0" fmla="*/ 0 w 43"/>
                <a:gd name="T1" fmla="*/ 34 h 34"/>
                <a:gd name="T2" fmla="*/ 0 w 43"/>
                <a:gd name="T3" fmla="*/ 0 h 34"/>
                <a:gd name="T4" fmla="*/ 3 w 43"/>
                <a:gd name="T5" fmla="*/ 0 h 34"/>
                <a:gd name="T6" fmla="*/ 3 w 43"/>
                <a:gd name="T7" fmla="*/ 6 h 34"/>
                <a:gd name="T8" fmla="*/ 6 w 43"/>
                <a:gd name="T9" fmla="*/ 3 h 34"/>
                <a:gd name="T10" fmla="*/ 9 w 43"/>
                <a:gd name="T11" fmla="*/ 3 h 34"/>
                <a:gd name="T12" fmla="*/ 9 w 43"/>
                <a:gd name="T13" fmla="*/ 0 h 34"/>
                <a:gd name="T14" fmla="*/ 12 w 43"/>
                <a:gd name="T15" fmla="*/ 0 h 34"/>
                <a:gd name="T16" fmla="*/ 15 w 43"/>
                <a:gd name="T17" fmla="*/ 0 h 34"/>
                <a:gd name="T18" fmla="*/ 19 w 43"/>
                <a:gd name="T19" fmla="*/ 3 h 34"/>
                <a:gd name="T20" fmla="*/ 22 w 43"/>
                <a:gd name="T21" fmla="*/ 3 h 34"/>
                <a:gd name="T22" fmla="*/ 22 w 43"/>
                <a:gd name="T23" fmla="*/ 6 h 34"/>
                <a:gd name="T24" fmla="*/ 28 w 43"/>
                <a:gd name="T25" fmla="*/ 3 h 34"/>
                <a:gd name="T26" fmla="*/ 31 w 43"/>
                <a:gd name="T27" fmla="*/ 0 h 34"/>
                <a:gd name="T28" fmla="*/ 37 w 43"/>
                <a:gd name="T29" fmla="*/ 0 h 34"/>
                <a:gd name="T30" fmla="*/ 40 w 43"/>
                <a:gd name="T31" fmla="*/ 3 h 34"/>
                <a:gd name="T32" fmla="*/ 40 w 43"/>
                <a:gd name="T33" fmla="*/ 6 h 34"/>
                <a:gd name="T34" fmla="*/ 43 w 43"/>
                <a:gd name="T35" fmla="*/ 12 h 34"/>
                <a:gd name="T36" fmla="*/ 43 w 43"/>
                <a:gd name="T37" fmla="*/ 34 h 34"/>
                <a:gd name="T38" fmla="*/ 37 w 43"/>
                <a:gd name="T39" fmla="*/ 34 h 34"/>
                <a:gd name="T40" fmla="*/ 37 w 43"/>
                <a:gd name="T41" fmla="*/ 12 h 34"/>
                <a:gd name="T42" fmla="*/ 37 w 43"/>
                <a:gd name="T43" fmla="*/ 9 h 34"/>
                <a:gd name="T44" fmla="*/ 37 w 43"/>
                <a:gd name="T45" fmla="*/ 9 h 34"/>
                <a:gd name="T46" fmla="*/ 34 w 43"/>
                <a:gd name="T47" fmla="*/ 6 h 34"/>
                <a:gd name="T48" fmla="*/ 34 w 43"/>
                <a:gd name="T49" fmla="*/ 6 h 34"/>
                <a:gd name="T50" fmla="*/ 34 w 43"/>
                <a:gd name="T51" fmla="*/ 6 h 34"/>
                <a:gd name="T52" fmla="*/ 31 w 43"/>
                <a:gd name="T53" fmla="*/ 6 h 34"/>
                <a:gd name="T54" fmla="*/ 28 w 43"/>
                <a:gd name="T55" fmla="*/ 6 h 34"/>
                <a:gd name="T56" fmla="*/ 25 w 43"/>
                <a:gd name="T57" fmla="*/ 6 h 34"/>
                <a:gd name="T58" fmla="*/ 25 w 43"/>
                <a:gd name="T59" fmla="*/ 9 h 34"/>
                <a:gd name="T60" fmla="*/ 22 w 43"/>
                <a:gd name="T61" fmla="*/ 15 h 34"/>
                <a:gd name="T62" fmla="*/ 22 w 43"/>
                <a:gd name="T63" fmla="*/ 34 h 34"/>
                <a:gd name="T64" fmla="*/ 19 w 43"/>
                <a:gd name="T65" fmla="*/ 34 h 34"/>
                <a:gd name="T66" fmla="*/ 19 w 43"/>
                <a:gd name="T67" fmla="*/ 12 h 34"/>
                <a:gd name="T68" fmla="*/ 19 w 43"/>
                <a:gd name="T69" fmla="*/ 9 h 34"/>
                <a:gd name="T70" fmla="*/ 15 w 43"/>
                <a:gd name="T71" fmla="*/ 6 h 34"/>
                <a:gd name="T72" fmla="*/ 15 w 43"/>
                <a:gd name="T73" fmla="*/ 6 h 34"/>
                <a:gd name="T74" fmla="*/ 12 w 43"/>
                <a:gd name="T75" fmla="*/ 6 h 34"/>
                <a:gd name="T76" fmla="*/ 9 w 43"/>
                <a:gd name="T77" fmla="*/ 6 h 34"/>
                <a:gd name="T78" fmla="*/ 9 w 43"/>
                <a:gd name="T79" fmla="*/ 6 h 34"/>
                <a:gd name="T80" fmla="*/ 6 w 43"/>
                <a:gd name="T81" fmla="*/ 9 h 34"/>
                <a:gd name="T82" fmla="*/ 6 w 43"/>
                <a:gd name="T83" fmla="*/ 9 h 34"/>
                <a:gd name="T84" fmla="*/ 3 w 43"/>
                <a:gd name="T85" fmla="*/ 12 h 34"/>
                <a:gd name="T86" fmla="*/ 3 w 43"/>
                <a:gd name="T87" fmla="*/ 15 h 34"/>
                <a:gd name="T88" fmla="*/ 3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0"/>
                  </a:lnTo>
                  <a:lnTo>
                    <a:pt x="3" y="0"/>
                  </a:lnTo>
                  <a:lnTo>
                    <a:pt x="3" y="6"/>
                  </a:lnTo>
                  <a:lnTo>
                    <a:pt x="6" y="3"/>
                  </a:lnTo>
                  <a:lnTo>
                    <a:pt x="9" y="3"/>
                  </a:lnTo>
                  <a:lnTo>
                    <a:pt x="9" y="0"/>
                  </a:lnTo>
                  <a:lnTo>
                    <a:pt x="12" y="0"/>
                  </a:lnTo>
                  <a:lnTo>
                    <a:pt x="15" y="0"/>
                  </a:lnTo>
                  <a:lnTo>
                    <a:pt x="19" y="3"/>
                  </a:lnTo>
                  <a:lnTo>
                    <a:pt x="22" y="3"/>
                  </a:lnTo>
                  <a:lnTo>
                    <a:pt x="22" y="6"/>
                  </a:lnTo>
                  <a:lnTo>
                    <a:pt x="28" y="3"/>
                  </a:lnTo>
                  <a:lnTo>
                    <a:pt x="31" y="0"/>
                  </a:lnTo>
                  <a:lnTo>
                    <a:pt x="37" y="0"/>
                  </a:lnTo>
                  <a:lnTo>
                    <a:pt x="40" y="3"/>
                  </a:lnTo>
                  <a:lnTo>
                    <a:pt x="40" y="6"/>
                  </a:lnTo>
                  <a:lnTo>
                    <a:pt x="43" y="12"/>
                  </a:lnTo>
                  <a:lnTo>
                    <a:pt x="43" y="34"/>
                  </a:lnTo>
                  <a:lnTo>
                    <a:pt x="37" y="34"/>
                  </a:lnTo>
                  <a:lnTo>
                    <a:pt x="37" y="12"/>
                  </a:lnTo>
                  <a:lnTo>
                    <a:pt x="37" y="9"/>
                  </a:lnTo>
                  <a:lnTo>
                    <a:pt x="37" y="9"/>
                  </a:lnTo>
                  <a:lnTo>
                    <a:pt x="34" y="6"/>
                  </a:lnTo>
                  <a:lnTo>
                    <a:pt x="34" y="6"/>
                  </a:lnTo>
                  <a:lnTo>
                    <a:pt x="34" y="6"/>
                  </a:lnTo>
                  <a:lnTo>
                    <a:pt x="31" y="6"/>
                  </a:lnTo>
                  <a:lnTo>
                    <a:pt x="28" y="6"/>
                  </a:lnTo>
                  <a:lnTo>
                    <a:pt x="25" y="6"/>
                  </a:lnTo>
                  <a:lnTo>
                    <a:pt x="25" y="9"/>
                  </a:lnTo>
                  <a:lnTo>
                    <a:pt x="22" y="15"/>
                  </a:lnTo>
                  <a:lnTo>
                    <a:pt x="22" y="34"/>
                  </a:lnTo>
                  <a:lnTo>
                    <a:pt x="19" y="34"/>
                  </a:lnTo>
                  <a:lnTo>
                    <a:pt x="19" y="12"/>
                  </a:lnTo>
                  <a:lnTo>
                    <a:pt x="19" y="9"/>
                  </a:lnTo>
                  <a:lnTo>
                    <a:pt x="15" y="6"/>
                  </a:lnTo>
                  <a:lnTo>
                    <a:pt x="15" y="6"/>
                  </a:lnTo>
                  <a:lnTo>
                    <a:pt x="12" y="6"/>
                  </a:lnTo>
                  <a:lnTo>
                    <a:pt x="9" y="6"/>
                  </a:lnTo>
                  <a:lnTo>
                    <a:pt x="9" y="6"/>
                  </a:lnTo>
                  <a:lnTo>
                    <a:pt x="6" y="9"/>
                  </a:lnTo>
                  <a:lnTo>
                    <a:pt x="6" y="9"/>
                  </a:lnTo>
                  <a:lnTo>
                    <a:pt x="3" y="12"/>
                  </a:lnTo>
                  <a:lnTo>
                    <a:pt x="3" y="15"/>
                  </a:lnTo>
                  <a:lnTo>
                    <a:pt x="3"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1" name="Freeform 941"/>
            <p:cNvSpPr>
              <a:spLocks noEditPoints="1"/>
            </p:cNvSpPr>
            <p:nvPr/>
          </p:nvSpPr>
          <p:spPr bwMode="auto">
            <a:xfrm>
              <a:off x="3134" y="1775"/>
              <a:ext cx="28" cy="34"/>
            </a:xfrm>
            <a:custGeom>
              <a:avLst/>
              <a:gdLst>
                <a:gd name="T0" fmla="*/ 19 w 28"/>
                <a:gd name="T1" fmla="*/ 31 h 34"/>
                <a:gd name="T2" fmla="*/ 13 w 28"/>
                <a:gd name="T3" fmla="*/ 34 h 34"/>
                <a:gd name="T4" fmla="*/ 7 w 28"/>
                <a:gd name="T5" fmla="*/ 34 h 34"/>
                <a:gd name="T6" fmla="*/ 0 w 28"/>
                <a:gd name="T7" fmla="*/ 28 h 34"/>
                <a:gd name="T8" fmla="*/ 0 w 28"/>
                <a:gd name="T9" fmla="*/ 21 h 34"/>
                <a:gd name="T10" fmla="*/ 0 w 28"/>
                <a:gd name="T11" fmla="*/ 18 h 34"/>
                <a:gd name="T12" fmla="*/ 3 w 28"/>
                <a:gd name="T13" fmla="*/ 15 h 34"/>
                <a:gd name="T14" fmla="*/ 10 w 28"/>
                <a:gd name="T15" fmla="*/ 15 h 34"/>
                <a:gd name="T16" fmla="*/ 16 w 28"/>
                <a:gd name="T17" fmla="*/ 12 h 34"/>
                <a:gd name="T18" fmla="*/ 22 w 28"/>
                <a:gd name="T19" fmla="*/ 12 h 34"/>
                <a:gd name="T20" fmla="*/ 22 w 28"/>
                <a:gd name="T21" fmla="*/ 9 h 34"/>
                <a:gd name="T22" fmla="*/ 16 w 28"/>
                <a:gd name="T23" fmla="*/ 6 h 34"/>
                <a:gd name="T24" fmla="*/ 10 w 28"/>
                <a:gd name="T25" fmla="*/ 6 h 34"/>
                <a:gd name="T26" fmla="*/ 7 w 28"/>
                <a:gd name="T27" fmla="*/ 9 h 34"/>
                <a:gd name="T28" fmla="*/ 0 w 28"/>
                <a:gd name="T29" fmla="*/ 9 h 34"/>
                <a:gd name="T30" fmla="*/ 3 w 28"/>
                <a:gd name="T31" fmla="*/ 6 h 34"/>
                <a:gd name="T32" fmla="*/ 7 w 28"/>
                <a:gd name="T33" fmla="*/ 3 h 34"/>
                <a:gd name="T34" fmla="*/ 13 w 28"/>
                <a:gd name="T35" fmla="*/ 0 h 34"/>
                <a:gd name="T36" fmla="*/ 22 w 28"/>
                <a:gd name="T37" fmla="*/ 3 h 34"/>
                <a:gd name="T38" fmla="*/ 25 w 28"/>
                <a:gd name="T39" fmla="*/ 3 h 34"/>
                <a:gd name="T40" fmla="*/ 25 w 28"/>
                <a:gd name="T41" fmla="*/ 6 h 34"/>
                <a:gd name="T42" fmla="*/ 25 w 28"/>
                <a:gd name="T43" fmla="*/ 12 h 34"/>
                <a:gd name="T44" fmla="*/ 25 w 28"/>
                <a:gd name="T45" fmla="*/ 25 h 34"/>
                <a:gd name="T46" fmla="*/ 28 w 28"/>
                <a:gd name="T47" fmla="*/ 31 h 34"/>
                <a:gd name="T48" fmla="*/ 22 w 28"/>
                <a:gd name="T49" fmla="*/ 34 h 34"/>
                <a:gd name="T50" fmla="*/ 22 w 28"/>
                <a:gd name="T51" fmla="*/ 28 h 34"/>
                <a:gd name="T52" fmla="*/ 16 w 28"/>
                <a:gd name="T53" fmla="*/ 18 h 34"/>
                <a:gd name="T54" fmla="*/ 10 w 28"/>
                <a:gd name="T55" fmla="*/ 18 h 34"/>
                <a:gd name="T56" fmla="*/ 7 w 28"/>
                <a:gd name="T57" fmla="*/ 21 h 34"/>
                <a:gd name="T58" fmla="*/ 3 w 28"/>
                <a:gd name="T59" fmla="*/ 21 h 34"/>
                <a:gd name="T60" fmla="*/ 3 w 28"/>
                <a:gd name="T61" fmla="*/ 25 h 34"/>
                <a:gd name="T62" fmla="*/ 10 w 28"/>
                <a:gd name="T63" fmla="*/ 28 h 34"/>
                <a:gd name="T64" fmla="*/ 13 w 28"/>
                <a:gd name="T65" fmla="*/ 28 h 34"/>
                <a:gd name="T66" fmla="*/ 19 w 28"/>
                <a:gd name="T67" fmla="*/ 25 h 34"/>
                <a:gd name="T68" fmla="*/ 22 w 28"/>
                <a:gd name="T69" fmla="*/ 21 h 34"/>
                <a:gd name="T70" fmla="*/ 22 w 28"/>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22" y="28"/>
                  </a:moveTo>
                  <a:lnTo>
                    <a:pt x="19" y="31"/>
                  </a:lnTo>
                  <a:lnTo>
                    <a:pt x="16" y="31"/>
                  </a:lnTo>
                  <a:lnTo>
                    <a:pt x="13" y="34"/>
                  </a:lnTo>
                  <a:lnTo>
                    <a:pt x="10" y="34"/>
                  </a:lnTo>
                  <a:lnTo>
                    <a:pt x="7" y="34"/>
                  </a:lnTo>
                  <a:lnTo>
                    <a:pt x="0" y="31"/>
                  </a:lnTo>
                  <a:lnTo>
                    <a:pt x="0" y="28"/>
                  </a:lnTo>
                  <a:lnTo>
                    <a:pt x="0" y="25"/>
                  </a:lnTo>
                  <a:lnTo>
                    <a:pt x="0" y="21"/>
                  </a:lnTo>
                  <a:lnTo>
                    <a:pt x="0" y="21"/>
                  </a:lnTo>
                  <a:lnTo>
                    <a:pt x="0" y="18"/>
                  </a:lnTo>
                  <a:lnTo>
                    <a:pt x="3" y="18"/>
                  </a:lnTo>
                  <a:lnTo>
                    <a:pt x="3" y="15"/>
                  </a:lnTo>
                  <a:lnTo>
                    <a:pt x="7" y="15"/>
                  </a:lnTo>
                  <a:lnTo>
                    <a:pt x="10" y="15"/>
                  </a:lnTo>
                  <a:lnTo>
                    <a:pt x="13" y="15"/>
                  </a:lnTo>
                  <a:lnTo>
                    <a:pt x="16" y="12"/>
                  </a:lnTo>
                  <a:lnTo>
                    <a:pt x="22" y="12"/>
                  </a:lnTo>
                  <a:lnTo>
                    <a:pt x="22" y="12"/>
                  </a:lnTo>
                  <a:lnTo>
                    <a:pt x="22" y="12"/>
                  </a:lnTo>
                  <a:lnTo>
                    <a:pt x="22" y="9"/>
                  </a:lnTo>
                  <a:lnTo>
                    <a:pt x="19" y="6"/>
                  </a:lnTo>
                  <a:lnTo>
                    <a:pt x="16" y="6"/>
                  </a:lnTo>
                  <a:lnTo>
                    <a:pt x="13" y="6"/>
                  </a:lnTo>
                  <a:lnTo>
                    <a:pt x="10" y="6"/>
                  </a:lnTo>
                  <a:lnTo>
                    <a:pt x="7" y="6"/>
                  </a:lnTo>
                  <a:lnTo>
                    <a:pt x="7" y="9"/>
                  </a:lnTo>
                  <a:lnTo>
                    <a:pt x="7" y="12"/>
                  </a:lnTo>
                  <a:lnTo>
                    <a:pt x="0" y="9"/>
                  </a:lnTo>
                  <a:lnTo>
                    <a:pt x="0" y="6"/>
                  </a:lnTo>
                  <a:lnTo>
                    <a:pt x="3" y="6"/>
                  </a:lnTo>
                  <a:lnTo>
                    <a:pt x="3" y="3"/>
                  </a:lnTo>
                  <a:lnTo>
                    <a:pt x="7" y="3"/>
                  </a:lnTo>
                  <a:lnTo>
                    <a:pt x="10" y="0"/>
                  </a:lnTo>
                  <a:lnTo>
                    <a:pt x="13" y="0"/>
                  </a:lnTo>
                  <a:lnTo>
                    <a:pt x="19" y="0"/>
                  </a:lnTo>
                  <a:lnTo>
                    <a:pt x="22" y="3"/>
                  </a:lnTo>
                  <a:lnTo>
                    <a:pt x="22" y="3"/>
                  </a:lnTo>
                  <a:lnTo>
                    <a:pt x="25" y="3"/>
                  </a:lnTo>
                  <a:lnTo>
                    <a:pt x="25" y="6"/>
                  </a:lnTo>
                  <a:lnTo>
                    <a:pt x="25" y="6"/>
                  </a:lnTo>
                  <a:lnTo>
                    <a:pt x="25" y="9"/>
                  </a:lnTo>
                  <a:lnTo>
                    <a:pt x="25" y="12"/>
                  </a:lnTo>
                  <a:lnTo>
                    <a:pt x="25" y="18"/>
                  </a:lnTo>
                  <a:lnTo>
                    <a:pt x="25" y="25"/>
                  </a:lnTo>
                  <a:lnTo>
                    <a:pt x="25" y="28"/>
                  </a:lnTo>
                  <a:lnTo>
                    <a:pt x="28" y="31"/>
                  </a:lnTo>
                  <a:lnTo>
                    <a:pt x="28" y="34"/>
                  </a:lnTo>
                  <a:lnTo>
                    <a:pt x="22" y="34"/>
                  </a:lnTo>
                  <a:lnTo>
                    <a:pt x="22" y="31"/>
                  </a:lnTo>
                  <a:lnTo>
                    <a:pt x="22" y="28"/>
                  </a:lnTo>
                  <a:close/>
                  <a:moveTo>
                    <a:pt x="22" y="15"/>
                  </a:moveTo>
                  <a:lnTo>
                    <a:pt x="16" y="18"/>
                  </a:lnTo>
                  <a:lnTo>
                    <a:pt x="13" y="18"/>
                  </a:lnTo>
                  <a:lnTo>
                    <a:pt x="10" y="18"/>
                  </a:lnTo>
                  <a:lnTo>
                    <a:pt x="7" y="18"/>
                  </a:lnTo>
                  <a:lnTo>
                    <a:pt x="7" y="21"/>
                  </a:lnTo>
                  <a:lnTo>
                    <a:pt x="7" y="21"/>
                  </a:lnTo>
                  <a:lnTo>
                    <a:pt x="3" y="21"/>
                  </a:lnTo>
                  <a:lnTo>
                    <a:pt x="3" y="25"/>
                  </a:lnTo>
                  <a:lnTo>
                    <a:pt x="3" y="25"/>
                  </a:lnTo>
                  <a:lnTo>
                    <a:pt x="7" y="28"/>
                  </a:lnTo>
                  <a:lnTo>
                    <a:pt x="10" y="28"/>
                  </a:lnTo>
                  <a:lnTo>
                    <a:pt x="10" y="28"/>
                  </a:lnTo>
                  <a:lnTo>
                    <a:pt x="13" y="28"/>
                  </a:lnTo>
                  <a:lnTo>
                    <a:pt x="16" y="28"/>
                  </a:lnTo>
                  <a:lnTo>
                    <a:pt x="19" y="25"/>
                  </a:lnTo>
                  <a:lnTo>
                    <a:pt x="19" y="25"/>
                  </a:lnTo>
                  <a:lnTo>
                    <a:pt x="22" y="21"/>
                  </a:lnTo>
                  <a:lnTo>
                    <a:pt x="22" y="18"/>
                  </a:lnTo>
                  <a:lnTo>
                    <a:pt x="22"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2" name="Freeform 942"/>
            <p:cNvSpPr>
              <a:spLocks/>
            </p:cNvSpPr>
            <p:nvPr/>
          </p:nvSpPr>
          <p:spPr bwMode="auto">
            <a:xfrm>
              <a:off x="3168" y="1775"/>
              <a:ext cx="19" cy="34"/>
            </a:xfrm>
            <a:custGeom>
              <a:avLst/>
              <a:gdLst>
                <a:gd name="T0" fmla="*/ 0 w 19"/>
                <a:gd name="T1" fmla="*/ 34 h 34"/>
                <a:gd name="T2" fmla="*/ 0 w 19"/>
                <a:gd name="T3" fmla="*/ 0 h 34"/>
                <a:gd name="T4" fmla="*/ 6 w 19"/>
                <a:gd name="T5" fmla="*/ 0 h 34"/>
                <a:gd name="T6" fmla="*/ 6 w 19"/>
                <a:gd name="T7" fmla="*/ 6 h 34"/>
                <a:gd name="T8" fmla="*/ 6 w 19"/>
                <a:gd name="T9" fmla="*/ 3 h 34"/>
                <a:gd name="T10" fmla="*/ 10 w 19"/>
                <a:gd name="T11" fmla="*/ 3 h 34"/>
                <a:gd name="T12" fmla="*/ 10 w 19"/>
                <a:gd name="T13" fmla="*/ 0 h 34"/>
                <a:gd name="T14" fmla="*/ 13 w 19"/>
                <a:gd name="T15" fmla="*/ 0 h 34"/>
                <a:gd name="T16" fmla="*/ 16 w 19"/>
                <a:gd name="T17" fmla="*/ 0 h 34"/>
                <a:gd name="T18" fmla="*/ 19 w 19"/>
                <a:gd name="T19" fmla="*/ 3 h 34"/>
                <a:gd name="T20" fmla="*/ 16 w 19"/>
                <a:gd name="T21" fmla="*/ 6 h 34"/>
                <a:gd name="T22" fmla="*/ 13 w 19"/>
                <a:gd name="T23" fmla="*/ 6 h 34"/>
                <a:gd name="T24" fmla="*/ 13 w 19"/>
                <a:gd name="T25" fmla="*/ 6 h 34"/>
                <a:gd name="T26" fmla="*/ 10 w 19"/>
                <a:gd name="T27" fmla="*/ 6 h 34"/>
                <a:gd name="T28" fmla="*/ 10 w 19"/>
                <a:gd name="T29" fmla="*/ 6 h 34"/>
                <a:gd name="T30" fmla="*/ 6 w 19"/>
                <a:gd name="T31" fmla="*/ 9 h 34"/>
                <a:gd name="T32" fmla="*/ 6 w 19"/>
                <a:gd name="T33" fmla="*/ 9 h 34"/>
                <a:gd name="T34" fmla="*/ 6 w 19"/>
                <a:gd name="T35" fmla="*/ 12 h 34"/>
                <a:gd name="T36" fmla="*/ 6 w 19"/>
                <a:gd name="T37" fmla="*/ 15 h 34"/>
                <a:gd name="T38" fmla="*/ 6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0"/>
                  </a:lnTo>
                  <a:lnTo>
                    <a:pt x="6" y="0"/>
                  </a:lnTo>
                  <a:lnTo>
                    <a:pt x="6" y="6"/>
                  </a:lnTo>
                  <a:lnTo>
                    <a:pt x="6" y="3"/>
                  </a:lnTo>
                  <a:lnTo>
                    <a:pt x="10" y="3"/>
                  </a:lnTo>
                  <a:lnTo>
                    <a:pt x="10" y="0"/>
                  </a:lnTo>
                  <a:lnTo>
                    <a:pt x="13" y="0"/>
                  </a:lnTo>
                  <a:lnTo>
                    <a:pt x="16" y="0"/>
                  </a:lnTo>
                  <a:lnTo>
                    <a:pt x="19" y="3"/>
                  </a:lnTo>
                  <a:lnTo>
                    <a:pt x="16" y="6"/>
                  </a:lnTo>
                  <a:lnTo>
                    <a:pt x="13" y="6"/>
                  </a:lnTo>
                  <a:lnTo>
                    <a:pt x="13" y="6"/>
                  </a:lnTo>
                  <a:lnTo>
                    <a:pt x="10" y="6"/>
                  </a:lnTo>
                  <a:lnTo>
                    <a:pt x="10" y="6"/>
                  </a:lnTo>
                  <a:lnTo>
                    <a:pt x="6" y="9"/>
                  </a:lnTo>
                  <a:lnTo>
                    <a:pt x="6" y="9"/>
                  </a:lnTo>
                  <a:lnTo>
                    <a:pt x="6" y="12"/>
                  </a:lnTo>
                  <a:lnTo>
                    <a:pt x="6" y="15"/>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3" name="Freeform 943"/>
            <p:cNvSpPr>
              <a:spLocks/>
            </p:cNvSpPr>
            <p:nvPr/>
          </p:nvSpPr>
          <p:spPr bwMode="auto">
            <a:xfrm>
              <a:off x="3190" y="1775"/>
              <a:ext cx="25" cy="34"/>
            </a:xfrm>
            <a:custGeom>
              <a:avLst/>
              <a:gdLst>
                <a:gd name="T0" fmla="*/ 0 w 25"/>
                <a:gd name="T1" fmla="*/ 34 h 34"/>
                <a:gd name="T2" fmla="*/ 0 w 25"/>
                <a:gd name="T3" fmla="*/ 0 h 34"/>
                <a:gd name="T4" fmla="*/ 3 w 25"/>
                <a:gd name="T5" fmla="*/ 0 h 34"/>
                <a:gd name="T6" fmla="*/ 3 w 25"/>
                <a:gd name="T7" fmla="*/ 6 h 34"/>
                <a:gd name="T8" fmla="*/ 9 w 25"/>
                <a:gd name="T9" fmla="*/ 3 h 34"/>
                <a:gd name="T10" fmla="*/ 12 w 25"/>
                <a:gd name="T11" fmla="*/ 0 h 34"/>
                <a:gd name="T12" fmla="*/ 15 w 25"/>
                <a:gd name="T13" fmla="*/ 0 h 34"/>
                <a:gd name="T14" fmla="*/ 18 w 25"/>
                <a:gd name="T15" fmla="*/ 3 h 34"/>
                <a:gd name="T16" fmla="*/ 21 w 25"/>
                <a:gd name="T17" fmla="*/ 3 h 34"/>
                <a:gd name="T18" fmla="*/ 21 w 25"/>
                <a:gd name="T19" fmla="*/ 3 h 34"/>
                <a:gd name="T20" fmla="*/ 25 w 25"/>
                <a:gd name="T21" fmla="*/ 6 h 34"/>
                <a:gd name="T22" fmla="*/ 25 w 25"/>
                <a:gd name="T23" fmla="*/ 9 h 34"/>
                <a:gd name="T24" fmla="*/ 25 w 25"/>
                <a:gd name="T25" fmla="*/ 9 h 34"/>
                <a:gd name="T26" fmla="*/ 25 w 25"/>
                <a:gd name="T27" fmla="*/ 12 h 34"/>
                <a:gd name="T28" fmla="*/ 25 w 25"/>
                <a:gd name="T29" fmla="*/ 34 h 34"/>
                <a:gd name="T30" fmla="*/ 18 w 25"/>
                <a:gd name="T31" fmla="*/ 34 h 34"/>
                <a:gd name="T32" fmla="*/ 18 w 25"/>
                <a:gd name="T33" fmla="*/ 12 h 34"/>
                <a:gd name="T34" fmla="*/ 18 w 25"/>
                <a:gd name="T35" fmla="*/ 9 h 34"/>
                <a:gd name="T36" fmla="*/ 18 w 25"/>
                <a:gd name="T37" fmla="*/ 9 h 34"/>
                <a:gd name="T38" fmla="*/ 18 w 25"/>
                <a:gd name="T39" fmla="*/ 6 h 34"/>
                <a:gd name="T40" fmla="*/ 15 w 25"/>
                <a:gd name="T41" fmla="*/ 6 h 34"/>
                <a:gd name="T42" fmla="*/ 15 w 25"/>
                <a:gd name="T43" fmla="*/ 6 h 34"/>
                <a:gd name="T44" fmla="*/ 12 w 25"/>
                <a:gd name="T45" fmla="*/ 6 h 34"/>
                <a:gd name="T46" fmla="*/ 9 w 25"/>
                <a:gd name="T47" fmla="*/ 6 h 34"/>
                <a:gd name="T48" fmla="*/ 6 w 25"/>
                <a:gd name="T49" fmla="*/ 6 h 34"/>
                <a:gd name="T50" fmla="*/ 6 w 25"/>
                <a:gd name="T51" fmla="*/ 9 h 34"/>
                <a:gd name="T52" fmla="*/ 3 w 25"/>
                <a:gd name="T53" fmla="*/ 15 h 34"/>
                <a:gd name="T54" fmla="*/ 3 w 25"/>
                <a:gd name="T55" fmla="*/ 34 h 34"/>
                <a:gd name="T56" fmla="*/ 0 w 25"/>
                <a:gd name="T5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4">
                  <a:moveTo>
                    <a:pt x="0" y="34"/>
                  </a:moveTo>
                  <a:lnTo>
                    <a:pt x="0" y="0"/>
                  </a:lnTo>
                  <a:lnTo>
                    <a:pt x="3" y="0"/>
                  </a:lnTo>
                  <a:lnTo>
                    <a:pt x="3" y="6"/>
                  </a:lnTo>
                  <a:lnTo>
                    <a:pt x="9" y="3"/>
                  </a:lnTo>
                  <a:lnTo>
                    <a:pt x="12" y="0"/>
                  </a:lnTo>
                  <a:lnTo>
                    <a:pt x="15" y="0"/>
                  </a:lnTo>
                  <a:lnTo>
                    <a:pt x="18" y="3"/>
                  </a:lnTo>
                  <a:lnTo>
                    <a:pt x="21" y="3"/>
                  </a:lnTo>
                  <a:lnTo>
                    <a:pt x="21" y="3"/>
                  </a:lnTo>
                  <a:lnTo>
                    <a:pt x="25" y="6"/>
                  </a:lnTo>
                  <a:lnTo>
                    <a:pt x="25" y="9"/>
                  </a:lnTo>
                  <a:lnTo>
                    <a:pt x="25" y="9"/>
                  </a:lnTo>
                  <a:lnTo>
                    <a:pt x="25" y="12"/>
                  </a:lnTo>
                  <a:lnTo>
                    <a:pt x="25" y="34"/>
                  </a:lnTo>
                  <a:lnTo>
                    <a:pt x="18" y="34"/>
                  </a:lnTo>
                  <a:lnTo>
                    <a:pt x="18" y="12"/>
                  </a:lnTo>
                  <a:lnTo>
                    <a:pt x="18" y="9"/>
                  </a:lnTo>
                  <a:lnTo>
                    <a:pt x="18" y="9"/>
                  </a:lnTo>
                  <a:lnTo>
                    <a:pt x="18" y="6"/>
                  </a:lnTo>
                  <a:lnTo>
                    <a:pt x="15" y="6"/>
                  </a:lnTo>
                  <a:lnTo>
                    <a:pt x="15" y="6"/>
                  </a:lnTo>
                  <a:lnTo>
                    <a:pt x="12" y="6"/>
                  </a:lnTo>
                  <a:lnTo>
                    <a:pt x="9" y="6"/>
                  </a:lnTo>
                  <a:lnTo>
                    <a:pt x="6" y="6"/>
                  </a:lnTo>
                  <a:lnTo>
                    <a:pt x="6" y="9"/>
                  </a:lnTo>
                  <a:lnTo>
                    <a:pt x="3" y="15"/>
                  </a:lnTo>
                  <a:lnTo>
                    <a:pt x="3"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4" name="Freeform 944"/>
            <p:cNvSpPr>
              <a:spLocks noEditPoints="1"/>
            </p:cNvSpPr>
            <p:nvPr/>
          </p:nvSpPr>
          <p:spPr bwMode="auto">
            <a:xfrm>
              <a:off x="3224" y="1766"/>
              <a:ext cx="3" cy="43"/>
            </a:xfrm>
            <a:custGeom>
              <a:avLst/>
              <a:gdLst>
                <a:gd name="T0" fmla="*/ 0 w 3"/>
                <a:gd name="T1" fmla="*/ 6 h 43"/>
                <a:gd name="T2" fmla="*/ 0 w 3"/>
                <a:gd name="T3" fmla="*/ 0 h 43"/>
                <a:gd name="T4" fmla="*/ 3 w 3"/>
                <a:gd name="T5" fmla="*/ 0 h 43"/>
                <a:gd name="T6" fmla="*/ 3 w 3"/>
                <a:gd name="T7" fmla="*/ 6 h 43"/>
                <a:gd name="T8" fmla="*/ 0 w 3"/>
                <a:gd name="T9" fmla="*/ 6 h 43"/>
                <a:gd name="T10" fmla="*/ 0 w 3"/>
                <a:gd name="T11" fmla="*/ 43 h 43"/>
                <a:gd name="T12" fmla="*/ 0 w 3"/>
                <a:gd name="T13" fmla="*/ 9 h 43"/>
                <a:gd name="T14" fmla="*/ 3 w 3"/>
                <a:gd name="T15" fmla="*/ 9 h 43"/>
                <a:gd name="T16" fmla="*/ 3 w 3"/>
                <a:gd name="T17" fmla="*/ 43 h 43"/>
                <a:gd name="T18" fmla="*/ 0 w 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3">
                  <a:moveTo>
                    <a:pt x="0" y="6"/>
                  </a:moveTo>
                  <a:lnTo>
                    <a:pt x="0" y="0"/>
                  </a:lnTo>
                  <a:lnTo>
                    <a:pt x="3" y="0"/>
                  </a:lnTo>
                  <a:lnTo>
                    <a:pt x="3" y="6"/>
                  </a:lnTo>
                  <a:lnTo>
                    <a:pt x="0" y="6"/>
                  </a:lnTo>
                  <a:close/>
                  <a:moveTo>
                    <a:pt x="0" y="43"/>
                  </a:moveTo>
                  <a:lnTo>
                    <a:pt x="0" y="9"/>
                  </a:lnTo>
                  <a:lnTo>
                    <a:pt x="3" y="9"/>
                  </a:lnTo>
                  <a:lnTo>
                    <a:pt x="3"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5" name="Freeform 945"/>
            <p:cNvSpPr>
              <a:spLocks/>
            </p:cNvSpPr>
            <p:nvPr/>
          </p:nvSpPr>
          <p:spPr bwMode="auto">
            <a:xfrm>
              <a:off x="3251" y="1775"/>
              <a:ext cx="19" cy="34"/>
            </a:xfrm>
            <a:custGeom>
              <a:avLst/>
              <a:gdLst>
                <a:gd name="T0" fmla="*/ 0 w 19"/>
                <a:gd name="T1" fmla="*/ 34 h 34"/>
                <a:gd name="T2" fmla="*/ 0 w 19"/>
                <a:gd name="T3" fmla="*/ 0 h 34"/>
                <a:gd name="T4" fmla="*/ 7 w 19"/>
                <a:gd name="T5" fmla="*/ 0 h 34"/>
                <a:gd name="T6" fmla="*/ 7 w 19"/>
                <a:gd name="T7" fmla="*/ 6 h 34"/>
                <a:gd name="T8" fmla="*/ 10 w 19"/>
                <a:gd name="T9" fmla="*/ 3 h 34"/>
                <a:gd name="T10" fmla="*/ 10 w 19"/>
                <a:gd name="T11" fmla="*/ 3 h 34"/>
                <a:gd name="T12" fmla="*/ 13 w 19"/>
                <a:gd name="T13" fmla="*/ 0 h 34"/>
                <a:gd name="T14" fmla="*/ 13 w 19"/>
                <a:gd name="T15" fmla="*/ 0 h 34"/>
                <a:gd name="T16" fmla="*/ 16 w 19"/>
                <a:gd name="T17" fmla="*/ 0 h 34"/>
                <a:gd name="T18" fmla="*/ 19 w 19"/>
                <a:gd name="T19" fmla="*/ 3 h 34"/>
                <a:gd name="T20" fmla="*/ 16 w 19"/>
                <a:gd name="T21" fmla="*/ 6 h 34"/>
                <a:gd name="T22" fmla="*/ 16 w 19"/>
                <a:gd name="T23" fmla="*/ 6 h 34"/>
                <a:gd name="T24" fmla="*/ 13 w 19"/>
                <a:gd name="T25" fmla="*/ 6 h 34"/>
                <a:gd name="T26" fmla="*/ 13 w 19"/>
                <a:gd name="T27" fmla="*/ 6 h 34"/>
                <a:gd name="T28" fmla="*/ 10 w 19"/>
                <a:gd name="T29" fmla="*/ 6 h 34"/>
                <a:gd name="T30" fmla="*/ 10 w 19"/>
                <a:gd name="T31" fmla="*/ 9 h 34"/>
                <a:gd name="T32" fmla="*/ 7 w 19"/>
                <a:gd name="T33" fmla="*/ 9 h 34"/>
                <a:gd name="T34" fmla="*/ 7 w 19"/>
                <a:gd name="T35" fmla="*/ 12 h 34"/>
                <a:gd name="T36" fmla="*/ 7 w 19"/>
                <a:gd name="T37" fmla="*/ 15 h 34"/>
                <a:gd name="T38" fmla="*/ 7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0"/>
                  </a:lnTo>
                  <a:lnTo>
                    <a:pt x="7" y="0"/>
                  </a:lnTo>
                  <a:lnTo>
                    <a:pt x="7" y="6"/>
                  </a:lnTo>
                  <a:lnTo>
                    <a:pt x="10" y="3"/>
                  </a:lnTo>
                  <a:lnTo>
                    <a:pt x="10" y="3"/>
                  </a:lnTo>
                  <a:lnTo>
                    <a:pt x="13" y="0"/>
                  </a:lnTo>
                  <a:lnTo>
                    <a:pt x="13" y="0"/>
                  </a:lnTo>
                  <a:lnTo>
                    <a:pt x="16" y="0"/>
                  </a:lnTo>
                  <a:lnTo>
                    <a:pt x="19" y="3"/>
                  </a:lnTo>
                  <a:lnTo>
                    <a:pt x="16" y="6"/>
                  </a:lnTo>
                  <a:lnTo>
                    <a:pt x="16" y="6"/>
                  </a:lnTo>
                  <a:lnTo>
                    <a:pt x="13" y="6"/>
                  </a:lnTo>
                  <a:lnTo>
                    <a:pt x="13" y="6"/>
                  </a:lnTo>
                  <a:lnTo>
                    <a:pt x="10" y="6"/>
                  </a:lnTo>
                  <a:lnTo>
                    <a:pt x="10" y="9"/>
                  </a:lnTo>
                  <a:lnTo>
                    <a:pt x="7" y="9"/>
                  </a:lnTo>
                  <a:lnTo>
                    <a:pt x="7" y="12"/>
                  </a:lnTo>
                  <a:lnTo>
                    <a:pt x="7" y="15"/>
                  </a:lnTo>
                  <a:lnTo>
                    <a:pt x="7"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6" name="Freeform 946"/>
            <p:cNvSpPr>
              <a:spLocks noEditPoints="1"/>
            </p:cNvSpPr>
            <p:nvPr/>
          </p:nvSpPr>
          <p:spPr bwMode="auto">
            <a:xfrm>
              <a:off x="3270" y="1775"/>
              <a:ext cx="31" cy="34"/>
            </a:xfrm>
            <a:custGeom>
              <a:avLst/>
              <a:gdLst>
                <a:gd name="T0" fmla="*/ 22 w 31"/>
                <a:gd name="T1" fmla="*/ 31 h 34"/>
                <a:gd name="T2" fmla="*/ 15 w 31"/>
                <a:gd name="T3" fmla="*/ 34 h 34"/>
                <a:gd name="T4" fmla="*/ 6 w 31"/>
                <a:gd name="T5" fmla="*/ 34 h 34"/>
                <a:gd name="T6" fmla="*/ 3 w 31"/>
                <a:gd name="T7" fmla="*/ 28 h 34"/>
                <a:gd name="T8" fmla="*/ 3 w 31"/>
                <a:gd name="T9" fmla="*/ 21 h 34"/>
                <a:gd name="T10" fmla="*/ 3 w 31"/>
                <a:gd name="T11" fmla="*/ 18 h 34"/>
                <a:gd name="T12" fmla="*/ 6 w 31"/>
                <a:gd name="T13" fmla="*/ 15 h 34"/>
                <a:gd name="T14" fmla="*/ 12 w 31"/>
                <a:gd name="T15" fmla="*/ 15 h 34"/>
                <a:gd name="T16" fmla="*/ 18 w 31"/>
                <a:gd name="T17" fmla="*/ 12 h 34"/>
                <a:gd name="T18" fmla="*/ 25 w 31"/>
                <a:gd name="T19" fmla="*/ 12 h 34"/>
                <a:gd name="T20" fmla="*/ 22 w 31"/>
                <a:gd name="T21" fmla="*/ 9 h 34"/>
                <a:gd name="T22" fmla="*/ 18 w 31"/>
                <a:gd name="T23" fmla="*/ 6 h 34"/>
                <a:gd name="T24" fmla="*/ 12 w 31"/>
                <a:gd name="T25" fmla="*/ 6 h 34"/>
                <a:gd name="T26" fmla="*/ 9 w 31"/>
                <a:gd name="T27" fmla="*/ 9 h 34"/>
                <a:gd name="T28" fmla="*/ 3 w 31"/>
                <a:gd name="T29" fmla="*/ 9 h 34"/>
                <a:gd name="T30" fmla="*/ 3 w 31"/>
                <a:gd name="T31" fmla="*/ 6 h 34"/>
                <a:gd name="T32" fmla="*/ 9 w 31"/>
                <a:gd name="T33" fmla="*/ 3 h 34"/>
                <a:gd name="T34" fmla="*/ 15 w 31"/>
                <a:gd name="T35" fmla="*/ 0 h 34"/>
                <a:gd name="T36" fmla="*/ 22 w 31"/>
                <a:gd name="T37" fmla="*/ 3 h 34"/>
                <a:gd name="T38" fmla="*/ 28 w 31"/>
                <a:gd name="T39" fmla="*/ 3 h 34"/>
                <a:gd name="T40" fmla="*/ 28 w 31"/>
                <a:gd name="T41" fmla="*/ 6 h 34"/>
                <a:gd name="T42" fmla="*/ 28 w 31"/>
                <a:gd name="T43" fmla="*/ 12 h 34"/>
                <a:gd name="T44" fmla="*/ 28 w 31"/>
                <a:gd name="T45" fmla="*/ 25 h 34"/>
                <a:gd name="T46" fmla="*/ 31 w 31"/>
                <a:gd name="T47" fmla="*/ 31 h 34"/>
                <a:gd name="T48" fmla="*/ 25 w 31"/>
                <a:gd name="T49" fmla="*/ 34 h 34"/>
                <a:gd name="T50" fmla="*/ 25 w 31"/>
                <a:gd name="T51" fmla="*/ 28 h 34"/>
                <a:gd name="T52" fmla="*/ 18 w 31"/>
                <a:gd name="T53" fmla="*/ 18 h 34"/>
                <a:gd name="T54" fmla="*/ 12 w 31"/>
                <a:gd name="T55" fmla="*/ 18 h 34"/>
                <a:gd name="T56" fmla="*/ 9 w 31"/>
                <a:gd name="T57" fmla="*/ 21 h 34"/>
                <a:gd name="T58" fmla="*/ 6 w 31"/>
                <a:gd name="T59" fmla="*/ 21 h 34"/>
                <a:gd name="T60" fmla="*/ 6 w 31"/>
                <a:gd name="T61" fmla="*/ 25 h 34"/>
                <a:gd name="T62" fmla="*/ 9 w 31"/>
                <a:gd name="T63" fmla="*/ 28 h 34"/>
                <a:gd name="T64" fmla="*/ 15 w 31"/>
                <a:gd name="T65" fmla="*/ 28 h 34"/>
                <a:gd name="T66" fmla="*/ 22 w 31"/>
                <a:gd name="T67" fmla="*/ 25 h 34"/>
                <a:gd name="T68" fmla="*/ 22 w 31"/>
                <a:gd name="T69" fmla="*/ 21 h 34"/>
                <a:gd name="T70" fmla="*/ 25 w 31"/>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25" y="28"/>
                  </a:moveTo>
                  <a:lnTo>
                    <a:pt x="22" y="31"/>
                  </a:lnTo>
                  <a:lnTo>
                    <a:pt x="18" y="31"/>
                  </a:lnTo>
                  <a:lnTo>
                    <a:pt x="15" y="34"/>
                  </a:lnTo>
                  <a:lnTo>
                    <a:pt x="12" y="34"/>
                  </a:lnTo>
                  <a:lnTo>
                    <a:pt x="6" y="34"/>
                  </a:lnTo>
                  <a:lnTo>
                    <a:pt x="3" y="31"/>
                  </a:lnTo>
                  <a:lnTo>
                    <a:pt x="3" y="28"/>
                  </a:lnTo>
                  <a:lnTo>
                    <a:pt x="0" y="25"/>
                  </a:lnTo>
                  <a:lnTo>
                    <a:pt x="3" y="21"/>
                  </a:lnTo>
                  <a:lnTo>
                    <a:pt x="3" y="21"/>
                  </a:lnTo>
                  <a:lnTo>
                    <a:pt x="3" y="18"/>
                  </a:lnTo>
                  <a:lnTo>
                    <a:pt x="6" y="18"/>
                  </a:lnTo>
                  <a:lnTo>
                    <a:pt x="6" y="15"/>
                  </a:lnTo>
                  <a:lnTo>
                    <a:pt x="9" y="15"/>
                  </a:lnTo>
                  <a:lnTo>
                    <a:pt x="12" y="15"/>
                  </a:lnTo>
                  <a:lnTo>
                    <a:pt x="12" y="15"/>
                  </a:lnTo>
                  <a:lnTo>
                    <a:pt x="18" y="12"/>
                  </a:lnTo>
                  <a:lnTo>
                    <a:pt x="25" y="12"/>
                  </a:lnTo>
                  <a:lnTo>
                    <a:pt x="25" y="12"/>
                  </a:lnTo>
                  <a:lnTo>
                    <a:pt x="25" y="12"/>
                  </a:lnTo>
                  <a:lnTo>
                    <a:pt x="22" y="9"/>
                  </a:lnTo>
                  <a:lnTo>
                    <a:pt x="22" y="6"/>
                  </a:lnTo>
                  <a:lnTo>
                    <a:pt x="18" y="6"/>
                  </a:lnTo>
                  <a:lnTo>
                    <a:pt x="15" y="6"/>
                  </a:lnTo>
                  <a:lnTo>
                    <a:pt x="12" y="6"/>
                  </a:lnTo>
                  <a:lnTo>
                    <a:pt x="9" y="6"/>
                  </a:lnTo>
                  <a:lnTo>
                    <a:pt x="9" y="9"/>
                  </a:lnTo>
                  <a:lnTo>
                    <a:pt x="6" y="12"/>
                  </a:lnTo>
                  <a:lnTo>
                    <a:pt x="3" y="9"/>
                  </a:lnTo>
                  <a:lnTo>
                    <a:pt x="3" y="6"/>
                  </a:lnTo>
                  <a:lnTo>
                    <a:pt x="3" y="6"/>
                  </a:lnTo>
                  <a:lnTo>
                    <a:pt x="6" y="3"/>
                  </a:lnTo>
                  <a:lnTo>
                    <a:pt x="9" y="3"/>
                  </a:lnTo>
                  <a:lnTo>
                    <a:pt x="12" y="0"/>
                  </a:lnTo>
                  <a:lnTo>
                    <a:pt x="15" y="0"/>
                  </a:lnTo>
                  <a:lnTo>
                    <a:pt x="22" y="0"/>
                  </a:lnTo>
                  <a:lnTo>
                    <a:pt x="22" y="3"/>
                  </a:lnTo>
                  <a:lnTo>
                    <a:pt x="25" y="3"/>
                  </a:lnTo>
                  <a:lnTo>
                    <a:pt x="28" y="3"/>
                  </a:lnTo>
                  <a:lnTo>
                    <a:pt x="28" y="6"/>
                  </a:lnTo>
                  <a:lnTo>
                    <a:pt x="28" y="6"/>
                  </a:lnTo>
                  <a:lnTo>
                    <a:pt x="28" y="9"/>
                  </a:lnTo>
                  <a:lnTo>
                    <a:pt x="28" y="12"/>
                  </a:lnTo>
                  <a:lnTo>
                    <a:pt x="28" y="18"/>
                  </a:lnTo>
                  <a:lnTo>
                    <a:pt x="28" y="25"/>
                  </a:lnTo>
                  <a:lnTo>
                    <a:pt x="28" y="28"/>
                  </a:lnTo>
                  <a:lnTo>
                    <a:pt x="31" y="31"/>
                  </a:lnTo>
                  <a:lnTo>
                    <a:pt x="31" y="34"/>
                  </a:lnTo>
                  <a:lnTo>
                    <a:pt x="25" y="34"/>
                  </a:lnTo>
                  <a:lnTo>
                    <a:pt x="25" y="31"/>
                  </a:lnTo>
                  <a:lnTo>
                    <a:pt x="25" y="28"/>
                  </a:lnTo>
                  <a:close/>
                  <a:moveTo>
                    <a:pt x="25" y="15"/>
                  </a:moveTo>
                  <a:lnTo>
                    <a:pt x="18" y="18"/>
                  </a:lnTo>
                  <a:lnTo>
                    <a:pt x="15" y="18"/>
                  </a:lnTo>
                  <a:lnTo>
                    <a:pt x="12" y="18"/>
                  </a:lnTo>
                  <a:lnTo>
                    <a:pt x="9" y="18"/>
                  </a:lnTo>
                  <a:lnTo>
                    <a:pt x="9" y="21"/>
                  </a:lnTo>
                  <a:lnTo>
                    <a:pt x="9" y="21"/>
                  </a:lnTo>
                  <a:lnTo>
                    <a:pt x="6" y="21"/>
                  </a:lnTo>
                  <a:lnTo>
                    <a:pt x="6" y="25"/>
                  </a:lnTo>
                  <a:lnTo>
                    <a:pt x="6" y="25"/>
                  </a:lnTo>
                  <a:lnTo>
                    <a:pt x="9" y="28"/>
                  </a:lnTo>
                  <a:lnTo>
                    <a:pt x="9" y="28"/>
                  </a:lnTo>
                  <a:lnTo>
                    <a:pt x="12" y="28"/>
                  </a:lnTo>
                  <a:lnTo>
                    <a:pt x="15" y="28"/>
                  </a:lnTo>
                  <a:lnTo>
                    <a:pt x="18" y="28"/>
                  </a:lnTo>
                  <a:lnTo>
                    <a:pt x="22" y="25"/>
                  </a:lnTo>
                  <a:lnTo>
                    <a:pt x="22" y="25"/>
                  </a:lnTo>
                  <a:lnTo>
                    <a:pt x="22" y="21"/>
                  </a:lnTo>
                  <a:lnTo>
                    <a:pt x="25" y="18"/>
                  </a:lnTo>
                  <a:lnTo>
                    <a:pt x="25"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7" name="Freeform 947"/>
            <p:cNvSpPr>
              <a:spLocks noEditPoints="1"/>
            </p:cNvSpPr>
            <p:nvPr/>
          </p:nvSpPr>
          <p:spPr bwMode="auto">
            <a:xfrm>
              <a:off x="3304" y="1766"/>
              <a:ext cx="28" cy="43"/>
            </a:xfrm>
            <a:custGeom>
              <a:avLst/>
              <a:gdLst>
                <a:gd name="T0" fmla="*/ 25 w 28"/>
                <a:gd name="T1" fmla="*/ 43 h 43"/>
                <a:gd name="T2" fmla="*/ 25 w 28"/>
                <a:gd name="T3" fmla="*/ 37 h 43"/>
                <a:gd name="T4" fmla="*/ 18 w 28"/>
                <a:gd name="T5" fmla="*/ 40 h 43"/>
                <a:gd name="T6" fmla="*/ 15 w 28"/>
                <a:gd name="T7" fmla="*/ 43 h 43"/>
                <a:gd name="T8" fmla="*/ 12 w 28"/>
                <a:gd name="T9" fmla="*/ 43 h 43"/>
                <a:gd name="T10" fmla="*/ 9 w 28"/>
                <a:gd name="T11" fmla="*/ 40 h 43"/>
                <a:gd name="T12" fmla="*/ 6 w 28"/>
                <a:gd name="T13" fmla="*/ 37 h 43"/>
                <a:gd name="T14" fmla="*/ 3 w 28"/>
                <a:gd name="T15" fmla="*/ 34 h 43"/>
                <a:gd name="T16" fmla="*/ 0 w 28"/>
                <a:gd name="T17" fmla="*/ 30 h 43"/>
                <a:gd name="T18" fmla="*/ 0 w 28"/>
                <a:gd name="T19" fmla="*/ 24 h 43"/>
                <a:gd name="T20" fmla="*/ 0 w 28"/>
                <a:gd name="T21" fmla="*/ 21 h 43"/>
                <a:gd name="T22" fmla="*/ 3 w 28"/>
                <a:gd name="T23" fmla="*/ 18 h 43"/>
                <a:gd name="T24" fmla="*/ 6 w 28"/>
                <a:gd name="T25" fmla="*/ 15 h 43"/>
                <a:gd name="T26" fmla="*/ 6 w 28"/>
                <a:gd name="T27" fmla="*/ 12 h 43"/>
                <a:gd name="T28" fmla="*/ 9 w 28"/>
                <a:gd name="T29" fmla="*/ 9 h 43"/>
                <a:gd name="T30" fmla="*/ 15 w 28"/>
                <a:gd name="T31" fmla="*/ 9 h 43"/>
                <a:gd name="T32" fmla="*/ 18 w 28"/>
                <a:gd name="T33" fmla="*/ 9 h 43"/>
                <a:gd name="T34" fmla="*/ 18 w 28"/>
                <a:gd name="T35" fmla="*/ 12 h 43"/>
                <a:gd name="T36" fmla="*/ 21 w 28"/>
                <a:gd name="T37" fmla="*/ 12 h 43"/>
                <a:gd name="T38" fmla="*/ 25 w 28"/>
                <a:gd name="T39" fmla="*/ 15 h 43"/>
                <a:gd name="T40" fmla="*/ 25 w 28"/>
                <a:gd name="T41" fmla="*/ 0 h 43"/>
                <a:gd name="T42" fmla="*/ 28 w 28"/>
                <a:gd name="T43" fmla="*/ 0 h 43"/>
                <a:gd name="T44" fmla="*/ 28 w 28"/>
                <a:gd name="T45" fmla="*/ 43 h 43"/>
                <a:gd name="T46" fmla="*/ 25 w 28"/>
                <a:gd name="T47" fmla="*/ 43 h 43"/>
                <a:gd name="T48" fmla="*/ 6 w 28"/>
                <a:gd name="T49" fmla="*/ 24 h 43"/>
                <a:gd name="T50" fmla="*/ 6 w 28"/>
                <a:gd name="T51" fmla="*/ 30 h 43"/>
                <a:gd name="T52" fmla="*/ 9 w 28"/>
                <a:gd name="T53" fmla="*/ 34 h 43"/>
                <a:gd name="T54" fmla="*/ 12 w 28"/>
                <a:gd name="T55" fmla="*/ 37 h 43"/>
                <a:gd name="T56" fmla="*/ 15 w 28"/>
                <a:gd name="T57" fmla="*/ 37 h 43"/>
                <a:gd name="T58" fmla="*/ 18 w 28"/>
                <a:gd name="T59" fmla="*/ 37 h 43"/>
                <a:gd name="T60" fmla="*/ 21 w 28"/>
                <a:gd name="T61" fmla="*/ 34 h 43"/>
                <a:gd name="T62" fmla="*/ 21 w 28"/>
                <a:gd name="T63" fmla="*/ 30 h 43"/>
                <a:gd name="T64" fmla="*/ 25 w 28"/>
                <a:gd name="T65" fmla="*/ 27 h 43"/>
                <a:gd name="T66" fmla="*/ 21 w 28"/>
                <a:gd name="T67" fmla="*/ 21 h 43"/>
                <a:gd name="T68" fmla="*/ 21 w 28"/>
                <a:gd name="T69" fmla="*/ 18 h 43"/>
                <a:gd name="T70" fmla="*/ 18 w 28"/>
                <a:gd name="T71" fmla="*/ 15 h 43"/>
                <a:gd name="T72" fmla="*/ 15 w 28"/>
                <a:gd name="T73" fmla="*/ 15 h 43"/>
                <a:gd name="T74" fmla="*/ 12 w 28"/>
                <a:gd name="T75" fmla="*/ 15 h 43"/>
                <a:gd name="T76" fmla="*/ 9 w 28"/>
                <a:gd name="T77" fmla="*/ 18 h 43"/>
                <a:gd name="T78" fmla="*/ 6 w 28"/>
                <a:gd name="T79" fmla="*/ 21 h 43"/>
                <a:gd name="T80" fmla="*/ 6 w 28"/>
                <a:gd name="T81"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3">
                  <a:moveTo>
                    <a:pt x="25" y="43"/>
                  </a:moveTo>
                  <a:lnTo>
                    <a:pt x="25" y="37"/>
                  </a:lnTo>
                  <a:lnTo>
                    <a:pt x="18" y="40"/>
                  </a:lnTo>
                  <a:lnTo>
                    <a:pt x="15" y="43"/>
                  </a:lnTo>
                  <a:lnTo>
                    <a:pt x="12" y="43"/>
                  </a:lnTo>
                  <a:lnTo>
                    <a:pt x="9" y="40"/>
                  </a:lnTo>
                  <a:lnTo>
                    <a:pt x="6" y="37"/>
                  </a:lnTo>
                  <a:lnTo>
                    <a:pt x="3" y="34"/>
                  </a:lnTo>
                  <a:lnTo>
                    <a:pt x="0" y="30"/>
                  </a:lnTo>
                  <a:lnTo>
                    <a:pt x="0" y="24"/>
                  </a:lnTo>
                  <a:lnTo>
                    <a:pt x="0" y="21"/>
                  </a:lnTo>
                  <a:lnTo>
                    <a:pt x="3" y="18"/>
                  </a:lnTo>
                  <a:lnTo>
                    <a:pt x="6" y="15"/>
                  </a:lnTo>
                  <a:lnTo>
                    <a:pt x="6" y="12"/>
                  </a:lnTo>
                  <a:lnTo>
                    <a:pt x="9" y="9"/>
                  </a:lnTo>
                  <a:lnTo>
                    <a:pt x="15" y="9"/>
                  </a:lnTo>
                  <a:lnTo>
                    <a:pt x="18" y="9"/>
                  </a:lnTo>
                  <a:lnTo>
                    <a:pt x="18" y="12"/>
                  </a:lnTo>
                  <a:lnTo>
                    <a:pt x="21" y="12"/>
                  </a:lnTo>
                  <a:lnTo>
                    <a:pt x="25" y="15"/>
                  </a:lnTo>
                  <a:lnTo>
                    <a:pt x="25" y="0"/>
                  </a:lnTo>
                  <a:lnTo>
                    <a:pt x="28" y="0"/>
                  </a:lnTo>
                  <a:lnTo>
                    <a:pt x="28" y="43"/>
                  </a:lnTo>
                  <a:lnTo>
                    <a:pt x="25" y="43"/>
                  </a:lnTo>
                  <a:close/>
                  <a:moveTo>
                    <a:pt x="6" y="24"/>
                  </a:moveTo>
                  <a:lnTo>
                    <a:pt x="6" y="30"/>
                  </a:lnTo>
                  <a:lnTo>
                    <a:pt x="9" y="34"/>
                  </a:lnTo>
                  <a:lnTo>
                    <a:pt x="12" y="37"/>
                  </a:lnTo>
                  <a:lnTo>
                    <a:pt x="15" y="37"/>
                  </a:lnTo>
                  <a:lnTo>
                    <a:pt x="18" y="37"/>
                  </a:lnTo>
                  <a:lnTo>
                    <a:pt x="21" y="34"/>
                  </a:lnTo>
                  <a:lnTo>
                    <a:pt x="21" y="30"/>
                  </a:lnTo>
                  <a:lnTo>
                    <a:pt x="25" y="27"/>
                  </a:lnTo>
                  <a:lnTo>
                    <a:pt x="21" y="21"/>
                  </a:lnTo>
                  <a:lnTo>
                    <a:pt x="21" y="18"/>
                  </a:lnTo>
                  <a:lnTo>
                    <a:pt x="18" y="15"/>
                  </a:lnTo>
                  <a:lnTo>
                    <a:pt x="15" y="15"/>
                  </a:lnTo>
                  <a:lnTo>
                    <a:pt x="12" y="15"/>
                  </a:lnTo>
                  <a:lnTo>
                    <a:pt x="9" y="18"/>
                  </a:lnTo>
                  <a:lnTo>
                    <a:pt x="6" y="21"/>
                  </a:lnTo>
                  <a:lnTo>
                    <a:pt x="6"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8" name="Freeform 948"/>
            <p:cNvSpPr>
              <a:spLocks noEditPoints="1"/>
            </p:cNvSpPr>
            <p:nvPr/>
          </p:nvSpPr>
          <p:spPr bwMode="auto">
            <a:xfrm>
              <a:off x="3341" y="1766"/>
              <a:ext cx="6" cy="4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9 h 43"/>
                <a:gd name="T14" fmla="*/ 6 w 6"/>
                <a:gd name="T15" fmla="*/ 9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9"/>
                  </a:lnTo>
                  <a:lnTo>
                    <a:pt x="6" y="9"/>
                  </a:lnTo>
                  <a:lnTo>
                    <a:pt x="6"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9" name="Freeform 949"/>
            <p:cNvSpPr>
              <a:spLocks noEditPoints="1"/>
            </p:cNvSpPr>
            <p:nvPr/>
          </p:nvSpPr>
          <p:spPr bwMode="auto">
            <a:xfrm>
              <a:off x="3353" y="1775"/>
              <a:ext cx="28" cy="34"/>
            </a:xfrm>
            <a:custGeom>
              <a:avLst/>
              <a:gdLst>
                <a:gd name="T0" fmla="*/ 0 w 28"/>
                <a:gd name="T1" fmla="*/ 15 h 34"/>
                <a:gd name="T2" fmla="*/ 0 w 28"/>
                <a:gd name="T3" fmla="*/ 9 h 34"/>
                <a:gd name="T4" fmla="*/ 3 w 28"/>
                <a:gd name="T5" fmla="*/ 3 h 34"/>
                <a:gd name="T6" fmla="*/ 9 w 28"/>
                <a:gd name="T7" fmla="*/ 0 h 34"/>
                <a:gd name="T8" fmla="*/ 12 w 28"/>
                <a:gd name="T9" fmla="*/ 0 h 34"/>
                <a:gd name="T10" fmla="*/ 19 w 28"/>
                <a:gd name="T11" fmla="*/ 3 h 34"/>
                <a:gd name="T12" fmla="*/ 25 w 28"/>
                <a:gd name="T13" fmla="*/ 6 h 34"/>
                <a:gd name="T14" fmla="*/ 28 w 28"/>
                <a:gd name="T15" fmla="*/ 9 h 34"/>
                <a:gd name="T16" fmla="*/ 28 w 28"/>
                <a:gd name="T17" fmla="*/ 15 h 34"/>
                <a:gd name="T18" fmla="*/ 28 w 28"/>
                <a:gd name="T19" fmla="*/ 21 h 34"/>
                <a:gd name="T20" fmla="*/ 28 w 28"/>
                <a:gd name="T21" fmla="*/ 25 h 34"/>
                <a:gd name="T22" fmla="*/ 25 w 28"/>
                <a:gd name="T23" fmla="*/ 28 h 34"/>
                <a:gd name="T24" fmla="*/ 22 w 28"/>
                <a:gd name="T25" fmla="*/ 31 h 34"/>
                <a:gd name="T26" fmla="*/ 19 w 28"/>
                <a:gd name="T27" fmla="*/ 34 h 34"/>
                <a:gd name="T28" fmla="*/ 12 w 28"/>
                <a:gd name="T29" fmla="*/ 34 h 34"/>
                <a:gd name="T30" fmla="*/ 9 w 28"/>
                <a:gd name="T31" fmla="*/ 31 h 34"/>
                <a:gd name="T32" fmla="*/ 3 w 28"/>
                <a:gd name="T33" fmla="*/ 28 h 34"/>
                <a:gd name="T34" fmla="*/ 0 w 28"/>
                <a:gd name="T35" fmla="*/ 25 h 34"/>
                <a:gd name="T36" fmla="*/ 0 w 28"/>
                <a:gd name="T37" fmla="*/ 15 h 34"/>
                <a:gd name="T38" fmla="*/ 3 w 28"/>
                <a:gd name="T39" fmla="*/ 15 h 34"/>
                <a:gd name="T40" fmla="*/ 6 w 28"/>
                <a:gd name="T41" fmla="*/ 21 h 34"/>
                <a:gd name="T42" fmla="*/ 6 w 28"/>
                <a:gd name="T43" fmla="*/ 25 h 34"/>
                <a:gd name="T44" fmla="*/ 9 w 28"/>
                <a:gd name="T45" fmla="*/ 28 h 34"/>
                <a:gd name="T46" fmla="*/ 12 w 28"/>
                <a:gd name="T47" fmla="*/ 28 h 34"/>
                <a:gd name="T48" fmla="*/ 19 w 28"/>
                <a:gd name="T49" fmla="*/ 28 h 34"/>
                <a:gd name="T50" fmla="*/ 22 w 28"/>
                <a:gd name="T51" fmla="*/ 25 h 34"/>
                <a:gd name="T52" fmla="*/ 22 w 28"/>
                <a:gd name="T53" fmla="*/ 21 h 34"/>
                <a:gd name="T54" fmla="*/ 22 w 28"/>
                <a:gd name="T55" fmla="*/ 15 h 34"/>
                <a:gd name="T56" fmla="*/ 22 w 28"/>
                <a:gd name="T57" fmla="*/ 12 h 34"/>
                <a:gd name="T58" fmla="*/ 22 w 28"/>
                <a:gd name="T59" fmla="*/ 9 h 34"/>
                <a:gd name="T60" fmla="*/ 19 w 28"/>
                <a:gd name="T61" fmla="*/ 6 h 34"/>
                <a:gd name="T62" fmla="*/ 12 w 28"/>
                <a:gd name="T63" fmla="*/ 6 h 34"/>
                <a:gd name="T64" fmla="*/ 9 w 28"/>
                <a:gd name="T65" fmla="*/ 6 h 34"/>
                <a:gd name="T66" fmla="*/ 6 w 28"/>
                <a:gd name="T67" fmla="*/ 9 h 34"/>
                <a:gd name="T68" fmla="*/ 6 w 28"/>
                <a:gd name="T69" fmla="*/ 12 h 34"/>
                <a:gd name="T70" fmla="*/ 3 w 28"/>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0" y="15"/>
                  </a:moveTo>
                  <a:lnTo>
                    <a:pt x="0" y="9"/>
                  </a:lnTo>
                  <a:lnTo>
                    <a:pt x="3" y="3"/>
                  </a:lnTo>
                  <a:lnTo>
                    <a:pt x="9" y="0"/>
                  </a:lnTo>
                  <a:lnTo>
                    <a:pt x="12" y="0"/>
                  </a:lnTo>
                  <a:lnTo>
                    <a:pt x="19" y="3"/>
                  </a:lnTo>
                  <a:lnTo>
                    <a:pt x="25" y="6"/>
                  </a:lnTo>
                  <a:lnTo>
                    <a:pt x="28" y="9"/>
                  </a:lnTo>
                  <a:lnTo>
                    <a:pt x="28" y="15"/>
                  </a:lnTo>
                  <a:lnTo>
                    <a:pt x="28" y="21"/>
                  </a:lnTo>
                  <a:lnTo>
                    <a:pt x="28" y="25"/>
                  </a:lnTo>
                  <a:lnTo>
                    <a:pt x="25" y="28"/>
                  </a:lnTo>
                  <a:lnTo>
                    <a:pt x="22" y="31"/>
                  </a:lnTo>
                  <a:lnTo>
                    <a:pt x="19" y="34"/>
                  </a:lnTo>
                  <a:lnTo>
                    <a:pt x="12" y="34"/>
                  </a:lnTo>
                  <a:lnTo>
                    <a:pt x="9" y="31"/>
                  </a:lnTo>
                  <a:lnTo>
                    <a:pt x="3" y="28"/>
                  </a:lnTo>
                  <a:lnTo>
                    <a:pt x="0" y="25"/>
                  </a:lnTo>
                  <a:lnTo>
                    <a:pt x="0" y="15"/>
                  </a:lnTo>
                  <a:close/>
                  <a:moveTo>
                    <a:pt x="3" y="15"/>
                  </a:moveTo>
                  <a:lnTo>
                    <a:pt x="6" y="21"/>
                  </a:lnTo>
                  <a:lnTo>
                    <a:pt x="6" y="25"/>
                  </a:lnTo>
                  <a:lnTo>
                    <a:pt x="9" y="28"/>
                  </a:lnTo>
                  <a:lnTo>
                    <a:pt x="12" y="28"/>
                  </a:lnTo>
                  <a:lnTo>
                    <a:pt x="19" y="28"/>
                  </a:lnTo>
                  <a:lnTo>
                    <a:pt x="22" y="25"/>
                  </a:lnTo>
                  <a:lnTo>
                    <a:pt x="22" y="21"/>
                  </a:lnTo>
                  <a:lnTo>
                    <a:pt x="22" y="15"/>
                  </a:lnTo>
                  <a:lnTo>
                    <a:pt x="22" y="12"/>
                  </a:lnTo>
                  <a:lnTo>
                    <a:pt x="22" y="9"/>
                  </a:lnTo>
                  <a:lnTo>
                    <a:pt x="19" y="6"/>
                  </a:lnTo>
                  <a:lnTo>
                    <a:pt x="12" y="6"/>
                  </a:lnTo>
                  <a:lnTo>
                    <a:pt x="9" y="6"/>
                  </a:lnTo>
                  <a:lnTo>
                    <a:pt x="6" y="9"/>
                  </a:lnTo>
                  <a:lnTo>
                    <a:pt x="6" y="12"/>
                  </a:lnTo>
                  <a:lnTo>
                    <a:pt x="3"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0" name="Freeform 950"/>
            <p:cNvSpPr>
              <a:spLocks/>
            </p:cNvSpPr>
            <p:nvPr/>
          </p:nvSpPr>
          <p:spPr bwMode="auto">
            <a:xfrm>
              <a:off x="3387" y="1775"/>
              <a:ext cx="43" cy="34"/>
            </a:xfrm>
            <a:custGeom>
              <a:avLst/>
              <a:gdLst>
                <a:gd name="T0" fmla="*/ 0 w 43"/>
                <a:gd name="T1" fmla="*/ 34 h 34"/>
                <a:gd name="T2" fmla="*/ 0 w 43"/>
                <a:gd name="T3" fmla="*/ 0 h 34"/>
                <a:gd name="T4" fmla="*/ 6 w 43"/>
                <a:gd name="T5" fmla="*/ 0 h 34"/>
                <a:gd name="T6" fmla="*/ 6 w 43"/>
                <a:gd name="T7" fmla="*/ 6 h 34"/>
                <a:gd name="T8" fmla="*/ 6 w 43"/>
                <a:gd name="T9" fmla="*/ 3 h 34"/>
                <a:gd name="T10" fmla="*/ 9 w 43"/>
                <a:gd name="T11" fmla="*/ 3 h 34"/>
                <a:gd name="T12" fmla="*/ 12 w 43"/>
                <a:gd name="T13" fmla="*/ 0 h 34"/>
                <a:gd name="T14" fmla="*/ 15 w 43"/>
                <a:gd name="T15" fmla="*/ 0 h 34"/>
                <a:gd name="T16" fmla="*/ 19 w 43"/>
                <a:gd name="T17" fmla="*/ 0 h 34"/>
                <a:gd name="T18" fmla="*/ 22 w 43"/>
                <a:gd name="T19" fmla="*/ 3 h 34"/>
                <a:gd name="T20" fmla="*/ 22 w 43"/>
                <a:gd name="T21" fmla="*/ 3 h 34"/>
                <a:gd name="T22" fmla="*/ 25 w 43"/>
                <a:gd name="T23" fmla="*/ 6 h 34"/>
                <a:gd name="T24" fmla="*/ 28 w 43"/>
                <a:gd name="T25" fmla="*/ 3 h 34"/>
                <a:gd name="T26" fmla="*/ 34 w 43"/>
                <a:gd name="T27" fmla="*/ 0 h 34"/>
                <a:gd name="T28" fmla="*/ 37 w 43"/>
                <a:gd name="T29" fmla="*/ 0 h 34"/>
                <a:gd name="T30" fmla="*/ 40 w 43"/>
                <a:gd name="T31" fmla="*/ 3 h 34"/>
                <a:gd name="T32" fmla="*/ 43 w 43"/>
                <a:gd name="T33" fmla="*/ 6 h 34"/>
                <a:gd name="T34" fmla="*/ 43 w 43"/>
                <a:gd name="T35" fmla="*/ 12 h 34"/>
                <a:gd name="T36" fmla="*/ 43 w 43"/>
                <a:gd name="T37" fmla="*/ 34 h 34"/>
                <a:gd name="T38" fmla="*/ 37 w 43"/>
                <a:gd name="T39" fmla="*/ 34 h 34"/>
                <a:gd name="T40" fmla="*/ 37 w 43"/>
                <a:gd name="T41" fmla="*/ 12 h 34"/>
                <a:gd name="T42" fmla="*/ 37 w 43"/>
                <a:gd name="T43" fmla="*/ 9 h 34"/>
                <a:gd name="T44" fmla="*/ 37 w 43"/>
                <a:gd name="T45" fmla="*/ 9 h 34"/>
                <a:gd name="T46" fmla="*/ 37 w 43"/>
                <a:gd name="T47" fmla="*/ 6 h 34"/>
                <a:gd name="T48" fmla="*/ 37 w 43"/>
                <a:gd name="T49" fmla="*/ 6 h 34"/>
                <a:gd name="T50" fmla="*/ 34 w 43"/>
                <a:gd name="T51" fmla="*/ 6 h 34"/>
                <a:gd name="T52" fmla="*/ 34 w 43"/>
                <a:gd name="T53" fmla="*/ 6 h 34"/>
                <a:gd name="T54" fmla="*/ 31 w 43"/>
                <a:gd name="T55" fmla="*/ 6 h 34"/>
                <a:gd name="T56" fmla="*/ 28 w 43"/>
                <a:gd name="T57" fmla="*/ 6 h 34"/>
                <a:gd name="T58" fmla="*/ 25 w 43"/>
                <a:gd name="T59" fmla="*/ 9 h 34"/>
                <a:gd name="T60" fmla="*/ 25 w 43"/>
                <a:gd name="T61" fmla="*/ 15 h 34"/>
                <a:gd name="T62" fmla="*/ 25 w 43"/>
                <a:gd name="T63" fmla="*/ 34 h 34"/>
                <a:gd name="T64" fmla="*/ 19 w 43"/>
                <a:gd name="T65" fmla="*/ 34 h 34"/>
                <a:gd name="T66" fmla="*/ 19 w 43"/>
                <a:gd name="T67" fmla="*/ 12 h 34"/>
                <a:gd name="T68" fmla="*/ 19 w 43"/>
                <a:gd name="T69" fmla="*/ 9 h 34"/>
                <a:gd name="T70" fmla="*/ 19 w 43"/>
                <a:gd name="T71" fmla="*/ 6 h 34"/>
                <a:gd name="T72" fmla="*/ 15 w 43"/>
                <a:gd name="T73" fmla="*/ 6 h 34"/>
                <a:gd name="T74" fmla="*/ 15 w 43"/>
                <a:gd name="T75" fmla="*/ 6 h 34"/>
                <a:gd name="T76" fmla="*/ 12 w 43"/>
                <a:gd name="T77" fmla="*/ 6 h 34"/>
                <a:gd name="T78" fmla="*/ 9 w 43"/>
                <a:gd name="T79" fmla="*/ 6 h 34"/>
                <a:gd name="T80" fmla="*/ 9 w 43"/>
                <a:gd name="T81" fmla="*/ 9 h 34"/>
                <a:gd name="T82" fmla="*/ 6 w 43"/>
                <a:gd name="T83" fmla="*/ 9 h 34"/>
                <a:gd name="T84" fmla="*/ 6 w 43"/>
                <a:gd name="T85" fmla="*/ 12 h 34"/>
                <a:gd name="T86" fmla="*/ 6 w 43"/>
                <a:gd name="T87" fmla="*/ 15 h 34"/>
                <a:gd name="T88" fmla="*/ 6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0"/>
                  </a:lnTo>
                  <a:lnTo>
                    <a:pt x="6" y="0"/>
                  </a:lnTo>
                  <a:lnTo>
                    <a:pt x="6" y="6"/>
                  </a:lnTo>
                  <a:lnTo>
                    <a:pt x="6" y="3"/>
                  </a:lnTo>
                  <a:lnTo>
                    <a:pt x="9" y="3"/>
                  </a:lnTo>
                  <a:lnTo>
                    <a:pt x="12" y="0"/>
                  </a:lnTo>
                  <a:lnTo>
                    <a:pt x="15" y="0"/>
                  </a:lnTo>
                  <a:lnTo>
                    <a:pt x="19" y="0"/>
                  </a:lnTo>
                  <a:lnTo>
                    <a:pt x="22" y="3"/>
                  </a:lnTo>
                  <a:lnTo>
                    <a:pt x="22" y="3"/>
                  </a:lnTo>
                  <a:lnTo>
                    <a:pt x="25" y="6"/>
                  </a:lnTo>
                  <a:lnTo>
                    <a:pt x="28" y="3"/>
                  </a:lnTo>
                  <a:lnTo>
                    <a:pt x="34" y="0"/>
                  </a:lnTo>
                  <a:lnTo>
                    <a:pt x="37" y="0"/>
                  </a:lnTo>
                  <a:lnTo>
                    <a:pt x="40" y="3"/>
                  </a:lnTo>
                  <a:lnTo>
                    <a:pt x="43" y="6"/>
                  </a:lnTo>
                  <a:lnTo>
                    <a:pt x="43" y="12"/>
                  </a:lnTo>
                  <a:lnTo>
                    <a:pt x="43" y="34"/>
                  </a:lnTo>
                  <a:lnTo>
                    <a:pt x="37" y="34"/>
                  </a:lnTo>
                  <a:lnTo>
                    <a:pt x="37" y="12"/>
                  </a:lnTo>
                  <a:lnTo>
                    <a:pt x="37" y="9"/>
                  </a:lnTo>
                  <a:lnTo>
                    <a:pt x="37" y="9"/>
                  </a:lnTo>
                  <a:lnTo>
                    <a:pt x="37" y="6"/>
                  </a:lnTo>
                  <a:lnTo>
                    <a:pt x="37" y="6"/>
                  </a:lnTo>
                  <a:lnTo>
                    <a:pt x="34" y="6"/>
                  </a:lnTo>
                  <a:lnTo>
                    <a:pt x="34" y="6"/>
                  </a:lnTo>
                  <a:lnTo>
                    <a:pt x="31" y="6"/>
                  </a:lnTo>
                  <a:lnTo>
                    <a:pt x="28" y="6"/>
                  </a:lnTo>
                  <a:lnTo>
                    <a:pt x="25" y="9"/>
                  </a:lnTo>
                  <a:lnTo>
                    <a:pt x="25" y="15"/>
                  </a:lnTo>
                  <a:lnTo>
                    <a:pt x="25" y="34"/>
                  </a:lnTo>
                  <a:lnTo>
                    <a:pt x="19" y="34"/>
                  </a:lnTo>
                  <a:lnTo>
                    <a:pt x="19" y="12"/>
                  </a:lnTo>
                  <a:lnTo>
                    <a:pt x="19" y="9"/>
                  </a:lnTo>
                  <a:lnTo>
                    <a:pt x="19" y="6"/>
                  </a:lnTo>
                  <a:lnTo>
                    <a:pt x="15" y="6"/>
                  </a:lnTo>
                  <a:lnTo>
                    <a:pt x="15" y="6"/>
                  </a:lnTo>
                  <a:lnTo>
                    <a:pt x="12" y="6"/>
                  </a:lnTo>
                  <a:lnTo>
                    <a:pt x="9" y="6"/>
                  </a:lnTo>
                  <a:lnTo>
                    <a:pt x="9" y="9"/>
                  </a:lnTo>
                  <a:lnTo>
                    <a:pt x="6" y="9"/>
                  </a:lnTo>
                  <a:lnTo>
                    <a:pt x="6" y="12"/>
                  </a:lnTo>
                  <a:lnTo>
                    <a:pt x="6" y="15"/>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1" name="Freeform 951"/>
            <p:cNvSpPr>
              <a:spLocks noEditPoints="1"/>
            </p:cNvSpPr>
            <p:nvPr/>
          </p:nvSpPr>
          <p:spPr bwMode="auto">
            <a:xfrm>
              <a:off x="3436" y="1775"/>
              <a:ext cx="31" cy="34"/>
            </a:xfrm>
            <a:custGeom>
              <a:avLst/>
              <a:gdLst>
                <a:gd name="T0" fmla="*/ 25 w 31"/>
                <a:gd name="T1" fmla="*/ 21 h 34"/>
                <a:gd name="T2" fmla="*/ 31 w 31"/>
                <a:gd name="T3" fmla="*/ 25 h 34"/>
                <a:gd name="T4" fmla="*/ 28 w 31"/>
                <a:gd name="T5" fmla="*/ 28 h 34"/>
                <a:gd name="T6" fmla="*/ 25 w 31"/>
                <a:gd name="T7" fmla="*/ 31 h 34"/>
                <a:gd name="T8" fmla="*/ 22 w 31"/>
                <a:gd name="T9" fmla="*/ 34 h 34"/>
                <a:gd name="T10" fmla="*/ 16 w 31"/>
                <a:gd name="T11" fmla="*/ 34 h 34"/>
                <a:gd name="T12" fmla="*/ 10 w 31"/>
                <a:gd name="T13" fmla="*/ 31 h 34"/>
                <a:gd name="T14" fmla="*/ 3 w 31"/>
                <a:gd name="T15" fmla="*/ 28 h 34"/>
                <a:gd name="T16" fmla="*/ 0 w 31"/>
                <a:gd name="T17" fmla="*/ 25 h 34"/>
                <a:gd name="T18" fmla="*/ 0 w 31"/>
                <a:gd name="T19" fmla="*/ 18 h 34"/>
                <a:gd name="T20" fmla="*/ 0 w 31"/>
                <a:gd name="T21" fmla="*/ 9 h 34"/>
                <a:gd name="T22" fmla="*/ 3 w 31"/>
                <a:gd name="T23" fmla="*/ 6 h 34"/>
                <a:gd name="T24" fmla="*/ 10 w 31"/>
                <a:gd name="T25" fmla="*/ 3 h 34"/>
                <a:gd name="T26" fmla="*/ 16 w 31"/>
                <a:gd name="T27" fmla="*/ 0 h 34"/>
                <a:gd name="T28" fmla="*/ 22 w 31"/>
                <a:gd name="T29" fmla="*/ 3 h 34"/>
                <a:gd name="T30" fmla="*/ 25 w 31"/>
                <a:gd name="T31" fmla="*/ 6 h 34"/>
                <a:gd name="T32" fmla="*/ 28 w 31"/>
                <a:gd name="T33" fmla="*/ 9 h 34"/>
                <a:gd name="T34" fmla="*/ 31 w 31"/>
                <a:gd name="T35" fmla="*/ 15 h 34"/>
                <a:gd name="T36" fmla="*/ 31 w 31"/>
                <a:gd name="T37" fmla="*/ 18 h 34"/>
                <a:gd name="T38" fmla="*/ 31 w 31"/>
                <a:gd name="T39" fmla="*/ 18 h 34"/>
                <a:gd name="T40" fmla="*/ 7 w 31"/>
                <a:gd name="T41" fmla="*/ 18 h 34"/>
                <a:gd name="T42" fmla="*/ 7 w 31"/>
                <a:gd name="T43" fmla="*/ 21 h 34"/>
                <a:gd name="T44" fmla="*/ 10 w 31"/>
                <a:gd name="T45" fmla="*/ 25 h 34"/>
                <a:gd name="T46" fmla="*/ 13 w 31"/>
                <a:gd name="T47" fmla="*/ 28 h 34"/>
                <a:gd name="T48" fmla="*/ 16 w 31"/>
                <a:gd name="T49" fmla="*/ 28 h 34"/>
                <a:gd name="T50" fmla="*/ 19 w 31"/>
                <a:gd name="T51" fmla="*/ 28 h 34"/>
                <a:gd name="T52" fmla="*/ 22 w 31"/>
                <a:gd name="T53" fmla="*/ 28 h 34"/>
                <a:gd name="T54" fmla="*/ 22 w 31"/>
                <a:gd name="T55" fmla="*/ 25 h 34"/>
                <a:gd name="T56" fmla="*/ 25 w 31"/>
                <a:gd name="T57" fmla="*/ 21 h 34"/>
                <a:gd name="T58" fmla="*/ 7 w 31"/>
                <a:gd name="T59" fmla="*/ 15 h 34"/>
                <a:gd name="T60" fmla="*/ 25 w 31"/>
                <a:gd name="T61" fmla="*/ 15 h 34"/>
                <a:gd name="T62" fmla="*/ 25 w 31"/>
                <a:gd name="T63" fmla="*/ 9 h 34"/>
                <a:gd name="T64" fmla="*/ 22 w 31"/>
                <a:gd name="T65" fmla="*/ 9 h 34"/>
                <a:gd name="T66" fmla="*/ 19 w 31"/>
                <a:gd name="T67" fmla="*/ 6 h 34"/>
                <a:gd name="T68" fmla="*/ 16 w 31"/>
                <a:gd name="T69" fmla="*/ 6 h 34"/>
                <a:gd name="T70" fmla="*/ 13 w 31"/>
                <a:gd name="T71" fmla="*/ 6 h 34"/>
                <a:gd name="T72" fmla="*/ 10 w 31"/>
                <a:gd name="T73" fmla="*/ 6 h 34"/>
                <a:gd name="T74" fmla="*/ 7 w 31"/>
                <a:gd name="T75" fmla="*/ 9 h 34"/>
                <a:gd name="T76" fmla="*/ 7 w 31"/>
                <a:gd name="T7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34">
                  <a:moveTo>
                    <a:pt x="25" y="21"/>
                  </a:moveTo>
                  <a:lnTo>
                    <a:pt x="31" y="25"/>
                  </a:lnTo>
                  <a:lnTo>
                    <a:pt x="28" y="28"/>
                  </a:lnTo>
                  <a:lnTo>
                    <a:pt x="25" y="31"/>
                  </a:lnTo>
                  <a:lnTo>
                    <a:pt x="22" y="34"/>
                  </a:lnTo>
                  <a:lnTo>
                    <a:pt x="16" y="34"/>
                  </a:lnTo>
                  <a:lnTo>
                    <a:pt x="10" y="31"/>
                  </a:lnTo>
                  <a:lnTo>
                    <a:pt x="3" y="28"/>
                  </a:lnTo>
                  <a:lnTo>
                    <a:pt x="0" y="25"/>
                  </a:lnTo>
                  <a:lnTo>
                    <a:pt x="0" y="18"/>
                  </a:lnTo>
                  <a:lnTo>
                    <a:pt x="0" y="9"/>
                  </a:lnTo>
                  <a:lnTo>
                    <a:pt x="3" y="6"/>
                  </a:lnTo>
                  <a:lnTo>
                    <a:pt x="10" y="3"/>
                  </a:lnTo>
                  <a:lnTo>
                    <a:pt x="16" y="0"/>
                  </a:lnTo>
                  <a:lnTo>
                    <a:pt x="22" y="3"/>
                  </a:lnTo>
                  <a:lnTo>
                    <a:pt x="25" y="6"/>
                  </a:lnTo>
                  <a:lnTo>
                    <a:pt x="28" y="9"/>
                  </a:lnTo>
                  <a:lnTo>
                    <a:pt x="31" y="15"/>
                  </a:lnTo>
                  <a:lnTo>
                    <a:pt x="31" y="18"/>
                  </a:lnTo>
                  <a:lnTo>
                    <a:pt x="31" y="18"/>
                  </a:lnTo>
                  <a:lnTo>
                    <a:pt x="7" y="18"/>
                  </a:lnTo>
                  <a:lnTo>
                    <a:pt x="7" y="21"/>
                  </a:lnTo>
                  <a:lnTo>
                    <a:pt x="10" y="25"/>
                  </a:lnTo>
                  <a:lnTo>
                    <a:pt x="13" y="28"/>
                  </a:lnTo>
                  <a:lnTo>
                    <a:pt x="16" y="28"/>
                  </a:lnTo>
                  <a:lnTo>
                    <a:pt x="19" y="28"/>
                  </a:lnTo>
                  <a:lnTo>
                    <a:pt x="22" y="28"/>
                  </a:lnTo>
                  <a:lnTo>
                    <a:pt x="22" y="25"/>
                  </a:lnTo>
                  <a:lnTo>
                    <a:pt x="25" y="21"/>
                  </a:lnTo>
                  <a:close/>
                  <a:moveTo>
                    <a:pt x="7" y="15"/>
                  </a:moveTo>
                  <a:lnTo>
                    <a:pt x="25" y="15"/>
                  </a:lnTo>
                  <a:lnTo>
                    <a:pt x="25" y="9"/>
                  </a:lnTo>
                  <a:lnTo>
                    <a:pt x="22" y="9"/>
                  </a:lnTo>
                  <a:lnTo>
                    <a:pt x="19" y="6"/>
                  </a:lnTo>
                  <a:lnTo>
                    <a:pt x="16" y="6"/>
                  </a:lnTo>
                  <a:lnTo>
                    <a:pt x="13" y="6"/>
                  </a:lnTo>
                  <a:lnTo>
                    <a:pt x="10" y="6"/>
                  </a:lnTo>
                  <a:lnTo>
                    <a:pt x="7" y="9"/>
                  </a:lnTo>
                  <a:lnTo>
                    <a:pt x="7"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2" name="Freeform 952"/>
            <p:cNvSpPr>
              <a:spLocks/>
            </p:cNvSpPr>
            <p:nvPr/>
          </p:nvSpPr>
          <p:spPr bwMode="auto">
            <a:xfrm>
              <a:off x="3470" y="1766"/>
              <a:ext cx="16" cy="43"/>
            </a:xfrm>
            <a:custGeom>
              <a:avLst/>
              <a:gdLst>
                <a:gd name="T0" fmla="*/ 13 w 16"/>
                <a:gd name="T1" fmla="*/ 37 h 43"/>
                <a:gd name="T2" fmla="*/ 16 w 16"/>
                <a:gd name="T3" fmla="*/ 43 h 43"/>
                <a:gd name="T4" fmla="*/ 13 w 16"/>
                <a:gd name="T5" fmla="*/ 43 h 43"/>
                <a:gd name="T6" fmla="*/ 10 w 16"/>
                <a:gd name="T7" fmla="*/ 43 h 43"/>
                <a:gd name="T8" fmla="*/ 10 w 16"/>
                <a:gd name="T9" fmla="*/ 43 h 43"/>
                <a:gd name="T10" fmla="*/ 6 w 16"/>
                <a:gd name="T11" fmla="*/ 40 h 43"/>
                <a:gd name="T12" fmla="*/ 6 w 16"/>
                <a:gd name="T13" fmla="*/ 40 h 43"/>
                <a:gd name="T14" fmla="*/ 3 w 16"/>
                <a:gd name="T15" fmla="*/ 40 h 43"/>
                <a:gd name="T16" fmla="*/ 3 w 16"/>
                <a:gd name="T17" fmla="*/ 37 h 43"/>
                <a:gd name="T18" fmla="*/ 3 w 16"/>
                <a:gd name="T19" fmla="*/ 34 h 43"/>
                <a:gd name="T20" fmla="*/ 3 w 16"/>
                <a:gd name="T21" fmla="*/ 15 h 43"/>
                <a:gd name="T22" fmla="*/ 0 w 16"/>
                <a:gd name="T23" fmla="*/ 15 h 43"/>
                <a:gd name="T24" fmla="*/ 0 w 16"/>
                <a:gd name="T25" fmla="*/ 9 h 43"/>
                <a:gd name="T26" fmla="*/ 3 w 16"/>
                <a:gd name="T27" fmla="*/ 9 h 43"/>
                <a:gd name="T28" fmla="*/ 3 w 16"/>
                <a:gd name="T29" fmla="*/ 3 h 43"/>
                <a:gd name="T30" fmla="*/ 10 w 16"/>
                <a:gd name="T31" fmla="*/ 0 h 43"/>
                <a:gd name="T32" fmla="*/ 10 w 16"/>
                <a:gd name="T33" fmla="*/ 9 h 43"/>
                <a:gd name="T34" fmla="*/ 13 w 16"/>
                <a:gd name="T35" fmla="*/ 9 h 43"/>
                <a:gd name="T36" fmla="*/ 13 w 16"/>
                <a:gd name="T37" fmla="*/ 15 h 43"/>
                <a:gd name="T38" fmla="*/ 10 w 16"/>
                <a:gd name="T39" fmla="*/ 15 h 43"/>
                <a:gd name="T40" fmla="*/ 10 w 16"/>
                <a:gd name="T41" fmla="*/ 34 h 43"/>
                <a:gd name="T42" fmla="*/ 10 w 16"/>
                <a:gd name="T43" fmla="*/ 34 h 43"/>
                <a:gd name="T44" fmla="*/ 10 w 16"/>
                <a:gd name="T45" fmla="*/ 37 h 43"/>
                <a:gd name="T46" fmla="*/ 10 w 16"/>
                <a:gd name="T47" fmla="*/ 37 h 43"/>
                <a:gd name="T48" fmla="*/ 10 w 16"/>
                <a:gd name="T49" fmla="*/ 37 h 43"/>
                <a:gd name="T50" fmla="*/ 10 w 16"/>
                <a:gd name="T51" fmla="*/ 37 h 43"/>
                <a:gd name="T52" fmla="*/ 13 w 16"/>
                <a:gd name="T53" fmla="*/ 37 h 43"/>
                <a:gd name="T54" fmla="*/ 13 w 16"/>
                <a:gd name="T55" fmla="*/ 37 h 43"/>
                <a:gd name="T56" fmla="*/ 13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3" y="37"/>
                  </a:moveTo>
                  <a:lnTo>
                    <a:pt x="16" y="43"/>
                  </a:lnTo>
                  <a:lnTo>
                    <a:pt x="13" y="43"/>
                  </a:lnTo>
                  <a:lnTo>
                    <a:pt x="10" y="43"/>
                  </a:lnTo>
                  <a:lnTo>
                    <a:pt x="10" y="43"/>
                  </a:lnTo>
                  <a:lnTo>
                    <a:pt x="6" y="40"/>
                  </a:lnTo>
                  <a:lnTo>
                    <a:pt x="6" y="40"/>
                  </a:lnTo>
                  <a:lnTo>
                    <a:pt x="3" y="40"/>
                  </a:lnTo>
                  <a:lnTo>
                    <a:pt x="3" y="37"/>
                  </a:lnTo>
                  <a:lnTo>
                    <a:pt x="3" y="34"/>
                  </a:lnTo>
                  <a:lnTo>
                    <a:pt x="3" y="15"/>
                  </a:lnTo>
                  <a:lnTo>
                    <a:pt x="0" y="15"/>
                  </a:lnTo>
                  <a:lnTo>
                    <a:pt x="0" y="9"/>
                  </a:lnTo>
                  <a:lnTo>
                    <a:pt x="3" y="9"/>
                  </a:lnTo>
                  <a:lnTo>
                    <a:pt x="3" y="3"/>
                  </a:lnTo>
                  <a:lnTo>
                    <a:pt x="10" y="0"/>
                  </a:lnTo>
                  <a:lnTo>
                    <a:pt x="10" y="9"/>
                  </a:lnTo>
                  <a:lnTo>
                    <a:pt x="13" y="9"/>
                  </a:lnTo>
                  <a:lnTo>
                    <a:pt x="13" y="15"/>
                  </a:lnTo>
                  <a:lnTo>
                    <a:pt x="10" y="15"/>
                  </a:lnTo>
                  <a:lnTo>
                    <a:pt x="10" y="34"/>
                  </a:lnTo>
                  <a:lnTo>
                    <a:pt x="10" y="34"/>
                  </a:lnTo>
                  <a:lnTo>
                    <a:pt x="10" y="37"/>
                  </a:lnTo>
                  <a:lnTo>
                    <a:pt x="10" y="37"/>
                  </a:lnTo>
                  <a:lnTo>
                    <a:pt x="10" y="37"/>
                  </a:lnTo>
                  <a:lnTo>
                    <a:pt x="10" y="37"/>
                  </a:lnTo>
                  <a:lnTo>
                    <a:pt x="13" y="37"/>
                  </a:lnTo>
                  <a:lnTo>
                    <a:pt x="13" y="37"/>
                  </a:lnTo>
                  <a:lnTo>
                    <a:pt x="13"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3" name="Freeform 953"/>
            <p:cNvSpPr>
              <a:spLocks noEditPoints="1"/>
            </p:cNvSpPr>
            <p:nvPr/>
          </p:nvSpPr>
          <p:spPr bwMode="auto">
            <a:xfrm>
              <a:off x="3489" y="1775"/>
              <a:ext cx="27" cy="34"/>
            </a:xfrm>
            <a:custGeom>
              <a:avLst/>
              <a:gdLst>
                <a:gd name="T0" fmla="*/ 21 w 27"/>
                <a:gd name="T1" fmla="*/ 21 h 34"/>
                <a:gd name="T2" fmla="*/ 27 w 27"/>
                <a:gd name="T3" fmla="*/ 25 h 34"/>
                <a:gd name="T4" fmla="*/ 24 w 27"/>
                <a:gd name="T5" fmla="*/ 28 h 34"/>
                <a:gd name="T6" fmla="*/ 21 w 27"/>
                <a:gd name="T7" fmla="*/ 31 h 34"/>
                <a:gd name="T8" fmla="*/ 18 w 27"/>
                <a:gd name="T9" fmla="*/ 34 h 34"/>
                <a:gd name="T10" fmla="*/ 12 w 27"/>
                <a:gd name="T11" fmla="*/ 34 h 34"/>
                <a:gd name="T12" fmla="*/ 6 w 27"/>
                <a:gd name="T13" fmla="*/ 31 h 34"/>
                <a:gd name="T14" fmla="*/ 3 w 27"/>
                <a:gd name="T15" fmla="*/ 28 h 34"/>
                <a:gd name="T16" fmla="*/ 0 w 27"/>
                <a:gd name="T17" fmla="*/ 25 h 34"/>
                <a:gd name="T18" fmla="*/ 0 w 27"/>
                <a:gd name="T19" fmla="*/ 18 h 34"/>
                <a:gd name="T20" fmla="*/ 0 w 27"/>
                <a:gd name="T21" fmla="*/ 9 h 34"/>
                <a:gd name="T22" fmla="*/ 3 w 27"/>
                <a:gd name="T23" fmla="*/ 6 h 34"/>
                <a:gd name="T24" fmla="*/ 6 w 27"/>
                <a:gd name="T25" fmla="*/ 3 h 34"/>
                <a:gd name="T26" fmla="*/ 12 w 27"/>
                <a:gd name="T27" fmla="*/ 0 h 34"/>
                <a:gd name="T28" fmla="*/ 18 w 27"/>
                <a:gd name="T29" fmla="*/ 3 h 34"/>
                <a:gd name="T30" fmla="*/ 24 w 27"/>
                <a:gd name="T31" fmla="*/ 6 h 34"/>
                <a:gd name="T32" fmla="*/ 27 w 27"/>
                <a:gd name="T33" fmla="*/ 9 h 34"/>
                <a:gd name="T34" fmla="*/ 27 w 27"/>
                <a:gd name="T35" fmla="*/ 15 h 34"/>
                <a:gd name="T36" fmla="*/ 27 w 27"/>
                <a:gd name="T37" fmla="*/ 18 h 34"/>
                <a:gd name="T38" fmla="*/ 27 w 27"/>
                <a:gd name="T39" fmla="*/ 18 h 34"/>
                <a:gd name="T40" fmla="*/ 3 w 27"/>
                <a:gd name="T41" fmla="*/ 18 h 34"/>
                <a:gd name="T42" fmla="*/ 6 w 27"/>
                <a:gd name="T43" fmla="*/ 21 h 34"/>
                <a:gd name="T44" fmla="*/ 6 w 27"/>
                <a:gd name="T45" fmla="*/ 25 h 34"/>
                <a:gd name="T46" fmla="*/ 9 w 27"/>
                <a:gd name="T47" fmla="*/ 28 h 34"/>
                <a:gd name="T48" fmla="*/ 12 w 27"/>
                <a:gd name="T49" fmla="*/ 28 h 34"/>
                <a:gd name="T50" fmla="*/ 15 w 27"/>
                <a:gd name="T51" fmla="*/ 28 h 34"/>
                <a:gd name="T52" fmla="*/ 18 w 27"/>
                <a:gd name="T53" fmla="*/ 28 h 34"/>
                <a:gd name="T54" fmla="*/ 21 w 27"/>
                <a:gd name="T55" fmla="*/ 25 h 34"/>
                <a:gd name="T56" fmla="*/ 21 w 27"/>
                <a:gd name="T57" fmla="*/ 21 h 34"/>
                <a:gd name="T58" fmla="*/ 3 w 27"/>
                <a:gd name="T59" fmla="*/ 15 h 34"/>
                <a:gd name="T60" fmla="*/ 21 w 27"/>
                <a:gd name="T61" fmla="*/ 15 h 34"/>
                <a:gd name="T62" fmla="*/ 21 w 27"/>
                <a:gd name="T63" fmla="*/ 9 h 34"/>
                <a:gd name="T64" fmla="*/ 21 w 27"/>
                <a:gd name="T65" fmla="*/ 9 h 34"/>
                <a:gd name="T66" fmla="*/ 18 w 27"/>
                <a:gd name="T67" fmla="*/ 6 h 34"/>
                <a:gd name="T68" fmla="*/ 12 w 27"/>
                <a:gd name="T69" fmla="*/ 6 h 34"/>
                <a:gd name="T70" fmla="*/ 9 w 27"/>
                <a:gd name="T71" fmla="*/ 6 h 34"/>
                <a:gd name="T72" fmla="*/ 6 w 27"/>
                <a:gd name="T73" fmla="*/ 6 h 34"/>
                <a:gd name="T74" fmla="*/ 6 w 27"/>
                <a:gd name="T75" fmla="*/ 9 h 34"/>
                <a:gd name="T76" fmla="*/ 3 w 27"/>
                <a:gd name="T7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34">
                  <a:moveTo>
                    <a:pt x="21" y="21"/>
                  </a:moveTo>
                  <a:lnTo>
                    <a:pt x="27" y="25"/>
                  </a:lnTo>
                  <a:lnTo>
                    <a:pt x="24" y="28"/>
                  </a:lnTo>
                  <a:lnTo>
                    <a:pt x="21" y="31"/>
                  </a:lnTo>
                  <a:lnTo>
                    <a:pt x="18" y="34"/>
                  </a:lnTo>
                  <a:lnTo>
                    <a:pt x="12" y="34"/>
                  </a:lnTo>
                  <a:lnTo>
                    <a:pt x="6" y="31"/>
                  </a:lnTo>
                  <a:lnTo>
                    <a:pt x="3" y="28"/>
                  </a:lnTo>
                  <a:lnTo>
                    <a:pt x="0" y="25"/>
                  </a:lnTo>
                  <a:lnTo>
                    <a:pt x="0" y="18"/>
                  </a:lnTo>
                  <a:lnTo>
                    <a:pt x="0" y="9"/>
                  </a:lnTo>
                  <a:lnTo>
                    <a:pt x="3" y="6"/>
                  </a:lnTo>
                  <a:lnTo>
                    <a:pt x="6" y="3"/>
                  </a:lnTo>
                  <a:lnTo>
                    <a:pt x="12" y="0"/>
                  </a:lnTo>
                  <a:lnTo>
                    <a:pt x="18" y="3"/>
                  </a:lnTo>
                  <a:lnTo>
                    <a:pt x="24" y="6"/>
                  </a:lnTo>
                  <a:lnTo>
                    <a:pt x="27" y="9"/>
                  </a:lnTo>
                  <a:lnTo>
                    <a:pt x="27" y="15"/>
                  </a:lnTo>
                  <a:lnTo>
                    <a:pt x="27" y="18"/>
                  </a:lnTo>
                  <a:lnTo>
                    <a:pt x="27" y="18"/>
                  </a:lnTo>
                  <a:lnTo>
                    <a:pt x="3" y="18"/>
                  </a:lnTo>
                  <a:lnTo>
                    <a:pt x="6" y="21"/>
                  </a:lnTo>
                  <a:lnTo>
                    <a:pt x="6" y="25"/>
                  </a:lnTo>
                  <a:lnTo>
                    <a:pt x="9" y="28"/>
                  </a:lnTo>
                  <a:lnTo>
                    <a:pt x="12" y="28"/>
                  </a:lnTo>
                  <a:lnTo>
                    <a:pt x="15" y="28"/>
                  </a:lnTo>
                  <a:lnTo>
                    <a:pt x="18" y="28"/>
                  </a:lnTo>
                  <a:lnTo>
                    <a:pt x="21" y="25"/>
                  </a:lnTo>
                  <a:lnTo>
                    <a:pt x="21" y="21"/>
                  </a:lnTo>
                  <a:close/>
                  <a:moveTo>
                    <a:pt x="3" y="15"/>
                  </a:moveTo>
                  <a:lnTo>
                    <a:pt x="21" y="15"/>
                  </a:lnTo>
                  <a:lnTo>
                    <a:pt x="21" y="9"/>
                  </a:lnTo>
                  <a:lnTo>
                    <a:pt x="21" y="9"/>
                  </a:lnTo>
                  <a:lnTo>
                    <a:pt x="18" y="6"/>
                  </a:lnTo>
                  <a:lnTo>
                    <a:pt x="12" y="6"/>
                  </a:lnTo>
                  <a:lnTo>
                    <a:pt x="9" y="6"/>
                  </a:lnTo>
                  <a:lnTo>
                    <a:pt x="6" y="6"/>
                  </a:lnTo>
                  <a:lnTo>
                    <a:pt x="6" y="9"/>
                  </a:lnTo>
                  <a:lnTo>
                    <a:pt x="3"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4" name="Freeform 954"/>
            <p:cNvSpPr>
              <a:spLocks/>
            </p:cNvSpPr>
            <p:nvPr/>
          </p:nvSpPr>
          <p:spPr bwMode="auto">
            <a:xfrm>
              <a:off x="3523" y="1775"/>
              <a:ext cx="18" cy="34"/>
            </a:xfrm>
            <a:custGeom>
              <a:avLst/>
              <a:gdLst>
                <a:gd name="T0" fmla="*/ 0 w 18"/>
                <a:gd name="T1" fmla="*/ 34 h 34"/>
                <a:gd name="T2" fmla="*/ 0 w 18"/>
                <a:gd name="T3" fmla="*/ 0 h 34"/>
                <a:gd name="T4" fmla="*/ 6 w 18"/>
                <a:gd name="T5" fmla="*/ 0 h 34"/>
                <a:gd name="T6" fmla="*/ 6 w 18"/>
                <a:gd name="T7" fmla="*/ 6 h 34"/>
                <a:gd name="T8" fmla="*/ 6 w 18"/>
                <a:gd name="T9" fmla="*/ 3 h 34"/>
                <a:gd name="T10" fmla="*/ 9 w 18"/>
                <a:gd name="T11" fmla="*/ 3 h 34"/>
                <a:gd name="T12" fmla="*/ 9 w 18"/>
                <a:gd name="T13" fmla="*/ 0 h 34"/>
                <a:gd name="T14" fmla="*/ 12 w 18"/>
                <a:gd name="T15" fmla="*/ 0 h 34"/>
                <a:gd name="T16" fmla="*/ 15 w 18"/>
                <a:gd name="T17" fmla="*/ 0 h 34"/>
                <a:gd name="T18" fmla="*/ 18 w 18"/>
                <a:gd name="T19" fmla="*/ 3 h 34"/>
                <a:gd name="T20" fmla="*/ 15 w 18"/>
                <a:gd name="T21" fmla="*/ 6 h 34"/>
                <a:gd name="T22" fmla="*/ 12 w 18"/>
                <a:gd name="T23" fmla="*/ 6 h 34"/>
                <a:gd name="T24" fmla="*/ 12 w 18"/>
                <a:gd name="T25" fmla="*/ 6 h 34"/>
                <a:gd name="T26" fmla="*/ 9 w 18"/>
                <a:gd name="T27" fmla="*/ 6 h 34"/>
                <a:gd name="T28" fmla="*/ 9 w 18"/>
                <a:gd name="T29" fmla="*/ 6 h 34"/>
                <a:gd name="T30" fmla="*/ 6 w 18"/>
                <a:gd name="T31" fmla="*/ 9 h 34"/>
                <a:gd name="T32" fmla="*/ 6 w 18"/>
                <a:gd name="T33" fmla="*/ 9 h 34"/>
                <a:gd name="T34" fmla="*/ 6 w 18"/>
                <a:gd name="T35" fmla="*/ 12 h 34"/>
                <a:gd name="T36" fmla="*/ 6 w 18"/>
                <a:gd name="T37" fmla="*/ 15 h 34"/>
                <a:gd name="T38" fmla="*/ 6 w 18"/>
                <a:gd name="T39" fmla="*/ 34 h 34"/>
                <a:gd name="T40" fmla="*/ 0 w 18"/>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4">
                  <a:moveTo>
                    <a:pt x="0" y="34"/>
                  </a:moveTo>
                  <a:lnTo>
                    <a:pt x="0" y="0"/>
                  </a:lnTo>
                  <a:lnTo>
                    <a:pt x="6" y="0"/>
                  </a:lnTo>
                  <a:lnTo>
                    <a:pt x="6" y="6"/>
                  </a:lnTo>
                  <a:lnTo>
                    <a:pt x="6" y="3"/>
                  </a:lnTo>
                  <a:lnTo>
                    <a:pt x="9" y="3"/>
                  </a:lnTo>
                  <a:lnTo>
                    <a:pt x="9" y="0"/>
                  </a:lnTo>
                  <a:lnTo>
                    <a:pt x="12" y="0"/>
                  </a:lnTo>
                  <a:lnTo>
                    <a:pt x="15" y="0"/>
                  </a:lnTo>
                  <a:lnTo>
                    <a:pt x="18" y="3"/>
                  </a:lnTo>
                  <a:lnTo>
                    <a:pt x="15" y="6"/>
                  </a:lnTo>
                  <a:lnTo>
                    <a:pt x="12" y="6"/>
                  </a:lnTo>
                  <a:lnTo>
                    <a:pt x="12" y="6"/>
                  </a:lnTo>
                  <a:lnTo>
                    <a:pt x="9" y="6"/>
                  </a:lnTo>
                  <a:lnTo>
                    <a:pt x="9" y="6"/>
                  </a:lnTo>
                  <a:lnTo>
                    <a:pt x="6" y="9"/>
                  </a:lnTo>
                  <a:lnTo>
                    <a:pt x="6" y="9"/>
                  </a:lnTo>
                  <a:lnTo>
                    <a:pt x="6" y="12"/>
                  </a:lnTo>
                  <a:lnTo>
                    <a:pt x="6" y="15"/>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5" name="Freeform 955"/>
            <p:cNvSpPr>
              <a:spLocks/>
            </p:cNvSpPr>
            <p:nvPr/>
          </p:nvSpPr>
          <p:spPr bwMode="auto">
            <a:xfrm>
              <a:off x="2983" y="1340"/>
              <a:ext cx="50" cy="293"/>
            </a:xfrm>
            <a:custGeom>
              <a:avLst/>
              <a:gdLst>
                <a:gd name="T0" fmla="*/ 25 w 50"/>
                <a:gd name="T1" fmla="*/ 0 h 293"/>
                <a:gd name="T2" fmla="*/ 22 w 50"/>
                <a:gd name="T3" fmla="*/ 3 h 293"/>
                <a:gd name="T4" fmla="*/ 16 w 50"/>
                <a:gd name="T5" fmla="*/ 9 h 293"/>
                <a:gd name="T6" fmla="*/ 13 w 50"/>
                <a:gd name="T7" fmla="*/ 25 h 293"/>
                <a:gd name="T8" fmla="*/ 10 w 50"/>
                <a:gd name="T9" fmla="*/ 43 h 293"/>
                <a:gd name="T10" fmla="*/ 3 w 50"/>
                <a:gd name="T11" fmla="*/ 90 h 293"/>
                <a:gd name="T12" fmla="*/ 0 w 50"/>
                <a:gd name="T13" fmla="*/ 145 h 293"/>
                <a:gd name="T14" fmla="*/ 3 w 50"/>
                <a:gd name="T15" fmla="*/ 204 h 293"/>
                <a:gd name="T16" fmla="*/ 10 w 50"/>
                <a:gd name="T17" fmla="*/ 250 h 293"/>
                <a:gd name="T18" fmla="*/ 13 w 50"/>
                <a:gd name="T19" fmla="*/ 268 h 293"/>
                <a:gd name="T20" fmla="*/ 16 w 50"/>
                <a:gd name="T21" fmla="*/ 281 h 293"/>
                <a:gd name="T22" fmla="*/ 22 w 50"/>
                <a:gd name="T23" fmla="*/ 290 h 293"/>
                <a:gd name="T24" fmla="*/ 25 w 50"/>
                <a:gd name="T25" fmla="*/ 293 h 293"/>
                <a:gd name="T26" fmla="*/ 31 w 50"/>
                <a:gd name="T27" fmla="*/ 290 h 293"/>
                <a:gd name="T28" fmla="*/ 34 w 50"/>
                <a:gd name="T29" fmla="*/ 281 h 293"/>
                <a:gd name="T30" fmla="*/ 40 w 50"/>
                <a:gd name="T31" fmla="*/ 268 h 293"/>
                <a:gd name="T32" fmla="*/ 44 w 50"/>
                <a:gd name="T33" fmla="*/ 250 h 293"/>
                <a:gd name="T34" fmla="*/ 50 w 50"/>
                <a:gd name="T35" fmla="*/ 204 h 293"/>
                <a:gd name="T36" fmla="*/ 50 w 50"/>
                <a:gd name="T37" fmla="*/ 145 h 293"/>
                <a:gd name="T38" fmla="*/ 50 w 50"/>
                <a:gd name="T39" fmla="*/ 90 h 293"/>
                <a:gd name="T40" fmla="*/ 44 w 50"/>
                <a:gd name="T41" fmla="*/ 43 h 293"/>
                <a:gd name="T42" fmla="*/ 40 w 50"/>
                <a:gd name="T43" fmla="*/ 25 h 293"/>
                <a:gd name="T44" fmla="*/ 34 w 50"/>
                <a:gd name="T45" fmla="*/ 9 h 293"/>
                <a:gd name="T46" fmla="*/ 31 w 50"/>
                <a:gd name="T47" fmla="*/ 3 h 293"/>
                <a:gd name="T48" fmla="*/ 25 w 50"/>
                <a:gd name="T4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93">
                  <a:moveTo>
                    <a:pt x="25" y="0"/>
                  </a:moveTo>
                  <a:lnTo>
                    <a:pt x="22" y="3"/>
                  </a:lnTo>
                  <a:lnTo>
                    <a:pt x="16" y="9"/>
                  </a:lnTo>
                  <a:lnTo>
                    <a:pt x="13" y="25"/>
                  </a:lnTo>
                  <a:lnTo>
                    <a:pt x="10" y="43"/>
                  </a:lnTo>
                  <a:lnTo>
                    <a:pt x="3" y="90"/>
                  </a:lnTo>
                  <a:lnTo>
                    <a:pt x="0" y="145"/>
                  </a:lnTo>
                  <a:lnTo>
                    <a:pt x="3" y="204"/>
                  </a:lnTo>
                  <a:lnTo>
                    <a:pt x="10" y="250"/>
                  </a:lnTo>
                  <a:lnTo>
                    <a:pt x="13" y="268"/>
                  </a:lnTo>
                  <a:lnTo>
                    <a:pt x="16" y="281"/>
                  </a:lnTo>
                  <a:lnTo>
                    <a:pt x="22" y="290"/>
                  </a:lnTo>
                  <a:lnTo>
                    <a:pt x="25" y="293"/>
                  </a:lnTo>
                  <a:lnTo>
                    <a:pt x="31" y="290"/>
                  </a:lnTo>
                  <a:lnTo>
                    <a:pt x="34" y="281"/>
                  </a:lnTo>
                  <a:lnTo>
                    <a:pt x="40" y="268"/>
                  </a:lnTo>
                  <a:lnTo>
                    <a:pt x="44" y="250"/>
                  </a:lnTo>
                  <a:lnTo>
                    <a:pt x="50" y="204"/>
                  </a:lnTo>
                  <a:lnTo>
                    <a:pt x="50" y="145"/>
                  </a:lnTo>
                  <a:lnTo>
                    <a:pt x="50" y="90"/>
                  </a:lnTo>
                  <a:lnTo>
                    <a:pt x="44" y="43"/>
                  </a:lnTo>
                  <a:lnTo>
                    <a:pt x="40" y="25"/>
                  </a:lnTo>
                  <a:lnTo>
                    <a:pt x="34" y="9"/>
                  </a:lnTo>
                  <a:lnTo>
                    <a:pt x="31" y="3"/>
                  </a:lnTo>
                  <a:lnTo>
                    <a:pt x="25"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76" name="Rectangle 956"/>
            <p:cNvSpPr>
              <a:spLocks noChangeArrowheads="1"/>
            </p:cNvSpPr>
            <p:nvPr/>
          </p:nvSpPr>
          <p:spPr bwMode="auto">
            <a:xfrm>
              <a:off x="3060" y="1340"/>
              <a:ext cx="22" cy="293"/>
            </a:xfrm>
            <a:prstGeom prst="rect">
              <a:avLst/>
            </a:prstGeom>
            <a:solidFill>
              <a:srgbClr val="C3C3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77" name="Rectangle 957"/>
            <p:cNvSpPr>
              <a:spLocks noChangeArrowheads="1"/>
            </p:cNvSpPr>
            <p:nvPr/>
          </p:nvSpPr>
          <p:spPr bwMode="auto">
            <a:xfrm>
              <a:off x="3060" y="1340"/>
              <a:ext cx="22" cy="293"/>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78" name="Freeform 958"/>
            <p:cNvSpPr>
              <a:spLocks/>
            </p:cNvSpPr>
            <p:nvPr/>
          </p:nvSpPr>
          <p:spPr bwMode="auto">
            <a:xfrm>
              <a:off x="3137" y="1340"/>
              <a:ext cx="22" cy="96"/>
            </a:xfrm>
            <a:custGeom>
              <a:avLst/>
              <a:gdLst>
                <a:gd name="T0" fmla="*/ 0 w 22"/>
                <a:gd name="T1" fmla="*/ 0 h 96"/>
                <a:gd name="T2" fmla="*/ 0 w 22"/>
                <a:gd name="T3" fmla="*/ 96 h 96"/>
                <a:gd name="T4" fmla="*/ 22 w 22"/>
                <a:gd name="T5" fmla="*/ 77 h 96"/>
                <a:gd name="T6" fmla="*/ 22 w 22"/>
                <a:gd name="T7" fmla="*/ 0 h 96"/>
                <a:gd name="T8" fmla="*/ 0 w 22"/>
                <a:gd name="T9" fmla="*/ 0 h 96"/>
              </a:gdLst>
              <a:ahLst/>
              <a:cxnLst>
                <a:cxn ang="0">
                  <a:pos x="T0" y="T1"/>
                </a:cxn>
                <a:cxn ang="0">
                  <a:pos x="T2" y="T3"/>
                </a:cxn>
                <a:cxn ang="0">
                  <a:pos x="T4" y="T5"/>
                </a:cxn>
                <a:cxn ang="0">
                  <a:pos x="T6" y="T7"/>
                </a:cxn>
                <a:cxn ang="0">
                  <a:pos x="T8" y="T9"/>
                </a:cxn>
              </a:cxnLst>
              <a:rect l="0" t="0" r="r" b="b"/>
              <a:pathLst>
                <a:path w="22" h="96">
                  <a:moveTo>
                    <a:pt x="0" y="0"/>
                  </a:moveTo>
                  <a:lnTo>
                    <a:pt x="0" y="96"/>
                  </a:lnTo>
                  <a:lnTo>
                    <a:pt x="22" y="77"/>
                  </a:lnTo>
                  <a:lnTo>
                    <a:pt x="2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9" name="Freeform 959"/>
            <p:cNvSpPr>
              <a:spLocks/>
            </p:cNvSpPr>
            <p:nvPr/>
          </p:nvSpPr>
          <p:spPr bwMode="auto">
            <a:xfrm>
              <a:off x="3137" y="1340"/>
              <a:ext cx="22" cy="96"/>
            </a:xfrm>
            <a:custGeom>
              <a:avLst/>
              <a:gdLst>
                <a:gd name="T0" fmla="*/ 0 w 22"/>
                <a:gd name="T1" fmla="*/ 0 h 96"/>
                <a:gd name="T2" fmla="*/ 0 w 22"/>
                <a:gd name="T3" fmla="*/ 96 h 96"/>
                <a:gd name="T4" fmla="*/ 22 w 22"/>
                <a:gd name="T5" fmla="*/ 77 h 96"/>
                <a:gd name="T6" fmla="*/ 22 w 22"/>
                <a:gd name="T7" fmla="*/ 0 h 96"/>
                <a:gd name="T8" fmla="*/ 0 w 22"/>
                <a:gd name="T9" fmla="*/ 0 h 96"/>
              </a:gdLst>
              <a:ahLst/>
              <a:cxnLst>
                <a:cxn ang="0">
                  <a:pos x="T0" y="T1"/>
                </a:cxn>
                <a:cxn ang="0">
                  <a:pos x="T2" y="T3"/>
                </a:cxn>
                <a:cxn ang="0">
                  <a:pos x="T4" y="T5"/>
                </a:cxn>
                <a:cxn ang="0">
                  <a:pos x="T6" y="T7"/>
                </a:cxn>
                <a:cxn ang="0">
                  <a:pos x="T8" y="T9"/>
                </a:cxn>
              </a:cxnLst>
              <a:rect l="0" t="0" r="r" b="b"/>
              <a:pathLst>
                <a:path w="22" h="96">
                  <a:moveTo>
                    <a:pt x="0" y="0"/>
                  </a:moveTo>
                  <a:lnTo>
                    <a:pt x="0" y="96"/>
                  </a:lnTo>
                  <a:lnTo>
                    <a:pt x="22" y="77"/>
                  </a:lnTo>
                  <a:lnTo>
                    <a:pt x="22" y="0"/>
                  </a:lnTo>
                  <a:lnTo>
                    <a:pt x="0" y="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0" name="Freeform 960"/>
            <p:cNvSpPr>
              <a:spLocks/>
            </p:cNvSpPr>
            <p:nvPr/>
          </p:nvSpPr>
          <p:spPr bwMode="auto">
            <a:xfrm>
              <a:off x="3137" y="1537"/>
              <a:ext cx="25" cy="96"/>
            </a:xfrm>
            <a:custGeom>
              <a:avLst/>
              <a:gdLst>
                <a:gd name="T0" fmla="*/ 0 w 25"/>
                <a:gd name="T1" fmla="*/ 96 h 96"/>
                <a:gd name="T2" fmla="*/ 0 w 25"/>
                <a:gd name="T3" fmla="*/ 0 h 96"/>
                <a:gd name="T4" fmla="*/ 25 w 25"/>
                <a:gd name="T5" fmla="*/ 19 h 96"/>
                <a:gd name="T6" fmla="*/ 25 w 25"/>
                <a:gd name="T7" fmla="*/ 96 h 96"/>
                <a:gd name="T8" fmla="*/ 0 w 25"/>
                <a:gd name="T9" fmla="*/ 96 h 96"/>
              </a:gdLst>
              <a:ahLst/>
              <a:cxnLst>
                <a:cxn ang="0">
                  <a:pos x="T0" y="T1"/>
                </a:cxn>
                <a:cxn ang="0">
                  <a:pos x="T2" y="T3"/>
                </a:cxn>
                <a:cxn ang="0">
                  <a:pos x="T4" y="T5"/>
                </a:cxn>
                <a:cxn ang="0">
                  <a:pos x="T6" y="T7"/>
                </a:cxn>
                <a:cxn ang="0">
                  <a:pos x="T8" y="T9"/>
                </a:cxn>
              </a:cxnLst>
              <a:rect l="0" t="0" r="r" b="b"/>
              <a:pathLst>
                <a:path w="25" h="96">
                  <a:moveTo>
                    <a:pt x="0" y="96"/>
                  </a:moveTo>
                  <a:lnTo>
                    <a:pt x="0" y="0"/>
                  </a:lnTo>
                  <a:lnTo>
                    <a:pt x="25" y="19"/>
                  </a:lnTo>
                  <a:lnTo>
                    <a:pt x="25" y="96"/>
                  </a:lnTo>
                  <a:lnTo>
                    <a:pt x="0" y="9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81" name="Freeform 961"/>
            <p:cNvSpPr>
              <a:spLocks/>
            </p:cNvSpPr>
            <p:nvPr/>
          </p:nvSpPr>
          <p:spPr bwMode="auto">
            <a:xfrm>
              <a:off x="3137" y="1537"/>
              <a:ext cx="25" cy="96"/>
            </a:xfrm>
            <a:custGeom>
              <a:avLst/>
              <a:gdLst>
                <a:gd name="T0" fmla="*/ 0 w 25"/>
                <a:gd name="T1" fmla="*/ 96 h 96"/>
                <a:gd name="T2" fmla="*/ 0 w 25"/>
                <a:gd name="T3" fmla="*/ 0 h 96"/>
                <a:gd name="T4" fmla="*/ 25 w 25"/>
                <a:gd name="T5" fmla="*/ 19 h 96"/>
                <a:gd name="T6" fmla="*/ 25 w 25"/>
                <a:gd name="T7" fmla="*/ 96 h 96"/>
                <a:gd name="T8" fmla="*/ 0 w 25"/>
                <a:gd name="T9" fmla="*/ 96 h 96"/>
              </a:gdLst>
              <a:ahLst/>
              <a:cxnLst>
                <a:cxn ang="0">
                  <a:pos x="T0" y="T1"/>
                </a:cxn>
                <a:cxn ang="0">
                  <a:pos x="T2" y="T3"/>
                </a:cxn>
                <a:cxn ang="0">
                  <a:pos x="T4" y="T5"/>
                </a:cxn>
                <a:cxn ang="0">
                  <a:pos x="T6" y="T7"/>
                </a:cxn>
                <a:cxn ang="0">
                  <a:pos x="T8" y="T9"/>
                </a:cxn>
              </a:cxnLst>
              <a:rect l="0" t="0" r="r" b="b"/>
              <a:pathLst>
                <a:path w="25" h="96">
                  <a:moveTo>
                    <a:pt x="0" y="96"/>
                  </a:moveTo>
                  <a:lnTo>
                    <a:pt x="0" y="0"/>
                  </a:lnTo>
                  <a:lnTo>
                    <a:pt x="25" y="19"/>
                  </a:lnTo>
                  <a:lnTo>
                    <a:pt x="25" y="96"/>
                  </a:lnTo>
                  <a:lnTo>
                    <a:pt x="0" y="96"/>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2" name="Freeform 962"/>
            <p:cNvSpPr>
              <a:spLocks/>
            </p:cNvSpPr>
            <p:nvPr/>
          </p:nvSpPr>
          <p:spPr bwMode="auto">
            <a:xfrm>
              <a:off x="3236" y="1340"/>
              <a:ext cx="22" cy="133"/>
            </a:xfrm>
            <a:custGeom>
              <a:avLst/>
              <a:gdLst>
                <a:gd name="T0" fmla="*/ 0 w 22"/>
                <a:gd name="T1" fmla="*/ 0 h 133"/>
                <a:gd name="T2" fmla="*/ 0 w 22"/>
                <a:gd name="T3" fmla="*/ 133 h 133"/>
                <a:gd name="T4" fmla="*/ 22 w 22"/>
                <a:gd name="T5" fmla="*/ 105 h 133"/>
                <a:gd name="T6" fmla="*/ 22 w 22"/>
                <a:gd name="T7" fmla="*/ 0 h 133"/>
                <a:gd name="T8" fmla="*/ 0 w 22"/>
                <a:gd name="T9" fmla="*/ 0 h 133"/>
              </a:gdLst>
              <a:ahLst/>
              <a:cxnLst>
                <a:cxn ang="0">
                  <a:pos x="T0" y="T1"/>
                </a:cxn>
                <a:cxn ang="0">
                  <a:pos x="T2" y="T3"/>
                </a:cxn>
                <a:cxn ang="0">
                  <a:pos x="T4" y="T5"/>
                </a:cxn>
                <a:cxn ang="0">
                  <a:pos x="T6" y="T7"/>
                </a:cxn>
                <a:cxn ang="0">
                  <a:pos x="T8" y="T9"/>
                </a:cxn>
              </a:cxnLst>
              <a:rect l="0" t="0" r="r" b="b"/>
              <a:pathLst>
                <a:path w="22" h="133">
                  <a:moveTo>
                    <a:pt x="0" y="0"/>
                  </a:moveTo>
                  <a:lnTo>
                    <a:pt x="0" y="133"/>
                  </a:lnTo>
                  <a:lnTo>
                    <a:pt x="22" y="105"/>
                  </a:lnTo>
                  <a:lnTo>
                    <a:pt x="2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83" name="Freeform 963"/>
            <p:cNvSpPr>
              <a:spLocks/>
            </p:cNvSpPr>
            <p:nvPr/>
          </p:nvSpPr>
          <p:spPr bwMode="auto">
            <a:xfrm>
              <a:off x="3236" y="1340"/>
              <a:ext cx="22" cy="133"/>
            </a:xfrm>
            <a:custGeom>
              <a:avLst/>
              <a:gdLst>
                <a:gd name="T0" fmla="*/ 0 w 22"/>
                <a:gd name="T1" fmla="*/ 0 h 133"/>
                <a:gd name="T2" fmla="*/ 0 w 22"/>
                <a:gd name="T3" fmla="*/ 133 h 133"/>
                <a:gd name="T4" fmla="*/ 22 w 22"/>
                <a:gd name="T5" fmla="*/ 105 h 133"/>
                <a:gd name="T6" fmla="*/ 22 w 22"/>
                <a:gd name="T7" fmla="*/ 0 h 133"/>
                <a:gd name="T8" fmla="*/ 0 w 22"/>
                <a:gd name="T9" fmla="*/ 0 h 133"/>
              </a:gdLst>
              <a:ahLst/>
              <a:cxnLst>
                <a:cxn ang="0">
                  <a:pos x="T0" y="T1"/>
                </a:cxn>
                <a:cxn ang="0">
                  <a:pos x="T2" y="T3"/>
                </a:cxn>
                <a:cxn ang="0">
                  <a:pos x="T4" y="T5"/>
                </a:cxn>
                <a:cxn ang="0">
                  <a:pos x="T6" y="T7"/>
                </a:cxn>
                <a:cxn ang="0">
                  <a:pos x="T8" y="T9"/>
                </a:cxn>
              </a:cxnLst>
              <a:rect l="0" t="0" r="r" b="b"/>
              <a:pathLst>
                <a:path w="22" h="133">
                  <a:moveTo>
                    <a:pt x="0" y="0"/>
                  </a:moveTo>
                  <a:lnTo>
                    <a:pt x="0" y="133"/>
                  </a:lnTo>
                  <a:lnTo>
                    <a:pt x="22" y="105"/>
                  </a:lnTo>
                  <a:lnTo>
                    <a:pt x="22" y="0"/>
                  </a:lnTo>
                  <a:lnTo>
                    <a:pt x="0" y="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4" name="Freeform 964"/>
            <p:cNvSpPr>
              <a:spLocks/>
            </p:cNvSpPr>
            <p:nvPr/>
          </p:nvSpPr>
          <p:spPr bwMode="auto">
            <a:xfrm>
              <a:off x="3236" y="1500"/>
              <a:ext cx="22" cy="133"/>
            </a:xfrm>
            <a:custGeom>
              <a:avLst/>
              <a:gdLst>
                <a:gd name="T0" fmla="*/ 0 w 22"/>
                <a:gd name="T1" fmla="*/ 133 h 133"/>
                <a:gd name="T2" fmla="*/ 0 w 22"/>
                <a:gd name="T3" fmla="*/ 0 h 133"/>
                <a:gd name="T4" fmla="*/ 22 w 22"/>
                <a:gd name="T5" fmla="*/ 28 h 133"/>
                <a:gd name="T6" fmla="*/ 22 w 22"/>
                <a:gd name="T7" fmla="*/ 133 h 133"/>
                <a:gd name="T8" fmla="*/ 0 w 22"/>
                <a:gd name="T9" fmla="*/ 133 h 133"/>
              </a:gdLst>
              <a:ahLst/>
              <a:cxnLst>
                <a:cxn ang="0">
                  <a:pos x="T0" y="T1"/>
                </a:cxn>
                <a:cxn ang="0">
                  <a:pos x="T2" y="T3"/>
                </a:cxn>
                <a:cxn ang="0">
                  <a:pos x="T4" y="T5"/>
                </a:cxn>
                <a:cxn ang="0">
                  <a:pos x="T6" y="T7"/>
                </a:cxn>
                <a:cxn ang="0">
                  <a:pos x="T8" y="T9"/>
                </a:cxn>
              </a:cxnLst>
              <a:rect l="0" t="0" r="r" b="b"/>
              <a:pathLst>
                <a:path w="22" h="133">
                  <a:moveTo>
                    <a:pt x="0" y="133"/>
                  </a:moveTo>
                  <a:lnTo>
                    <a:pt x="0" y="0"/>
                  </a:lnTo>
                  <a:lnTo>
                    <a:pt x="22" y="28"/>
                  </a:lnTo>
                  <a:lnTo>
                    <a:pt x="22" y="133"/>
                  </a:lnTo>
                  <a:lnTo>
                    <a:pt x="0" y="1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85" name="Freeform 965"/>
            <p:cNvSpPr>
              <a:spLocks/>
            </p:cNvSpPr>
            <p:nvPr/>
          </p:nvSpPr>
          <p:spPr bwMode="auto">
            <a:xfrm>
              <a:off x="3236" y="1500"/>
              <a:ext cx="22" cy="133"/>
            </a:xfrm>
            <a:custGeom>
              <a:avLst/>
              <a:gdLst>
                <a:gd name="T0" fmla="*/ 0 w 22"/>
                <a:gd name="T1" fmla="*/ 133 h 133"/>
                <a:gd name="T2" fmla="*/ 0 w 22"/>
                <a:gd name="T3" fmla="*/ 0 h 133"/>
                <a:gd name="T4" fmla="*/ 22 w 22"/>
                <a:gd name="T5" fmla="*/ 28 h 133"/>
                <a:gd name="T6" fmla="*/ 22 w 22"/>
                <a:gd name="T7" fmla="*/ 133 h 133"/>
                <a:gd name="T8" fmla="*/ 0 w 22"/>
                <a:gd name="T9" fmla="*/ 133 h 133"/>
              </a:gdLst>
              <a:ahLst/>
              <a:cxnLst>
                <a:cxn ang="0">
                  <a:pos x="T0" y="T1"/>
                </a:cxn>
                <a:cxn ang="0">
                  <a:pos x="T2" y="T3"/>
                </a:cxn>
                <a:cxn ang="0">
                  <a:pos x="T4" y="T5"/>
                </a:cxn>
                <a:cxn ang="0">
                  <a:pos x="T6" y="T7"/>
                </a:cxn>
                <a:cxn ang="0">
                  <a:pos x="T8" y="T9"/>
                </a:cxn>
              </a:cxnLst>
              <a:rect l="0" t="0" r="r" b="b"/>
              <a:pathLst>
                <a:path w="22" h="133">
                  <a:moveTo>
                    <a:pt x="0" y="133"/>
                  </a:moveTo>
                  <a:lnTo>
                    <a:pt x="0" y="0"/>
                  </a:lnTo>
                  <a:lnTo>
                    <a:pt x="22" y="28"/>
                  </a:lnTo>
                  <a:lnTo>
                    <a:pt x="22" y="133"/>
                  </a:lnTo>
                  <a:lnTo>
                    <a:pt x="0" y="133"/>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6" name="Rectangle 966"/>
            <p:cNvSpPr>
              <a:spLocks noChangeArrowheads="1"/>
            </p:cNvSpPr>
            <p:nvPr/>
          </p:nvSpPr>
          <p:spPr bwMode="auto">
            <a:xfrm>
              <a:off x="3313" y="1426"/>
              <a:ext cx="19" cy="12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87" name="Rectangle 967"/>
            <p:cNvSpPr>
              <a:spLocks noChangeArrowheads="1"/>
            </p:cNvSpPr>
            <p:nvPr/>
          </p:nvSpPr>
          <p:spPr bwMode="auto">
            <a:xfrm>
              <a:off x="3313" y="1426"/>
              <a:ext cx="19" cy="121"/>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8" name="Line 968"/>
            <p:cNvSpPr>
              <a:spLocks noChangeShapeType="1"/>
            </p:cNvSpPr>
            <p:nvPr/>
          </p:nvSpPr>
          <p:spPr bwMode="auto">
            <a:xfrm>
              <a:off x="3335" y="1460"/>
              <a:ext cx="30" cy="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89" name="Line 969"/>
            <p:cNvSpPr>
              <a:spLocks noChangeShapeType="1"/>
            </p:cNvSpPr>
            <p:nvPr/>
          </p:nvSpPr>
          <p:spPr bwMode="auto">
            <a:xfrm>
              <a:off x="3332" y="1513"/>
              <a:ext cx="33" cy="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90" name="Freeform 970"/>
            <p:cNvSpPr>
              <a:spLocks/>
            </p:cNvSpPr>
            <p:nvPr/>
          </p:nvSpPr>
          <p:spPr bwMode="auto">
            <a:xfrm>
              <a:off x="3365" y="1405"/>
              <a:ext cx="111" cy="163"/>
            </a:xfrm>
            <a:custGeom>
              <a:avLst/>
              <a:gdLst>
                <a:gd name="T0" fmla="*/ 0 w 111"/>
                <a:gd name="T1" fmla="*/ 0 h 163"/>
                <a:gd name="T2" fmla="*/ 0 w 111"/>
                <a:gd name="T3" fmla="*/ 163 h 163"/>
                <a:gd name="T4" fmla="*/ 111 w 111"/>
                <a:gd name="T5" fmla="*/ 80 h 163"/>
                <a:gd name="T6" fmla="*/ 0 w 111"/>
                <a:gd name="T7" fmla="*/ 0 h 163"/>
              </a:gdLst>
              <a:ahLst/>
              <a:cxnLst>
                <a:cxn ang="0">
                  <a:pos x="T0" y="T1"/>
                </a:cxn>
                <a:cxn ang="0">
                  <a:pos x="T2" y="T3"/>
                </a:cxn>
                <a:cxn ang="0">
                  <a:pos x="T4" y="T5"/>
                </a:cxn>
                <a:cxn ang="0">
                  <a:pos x="T6" y="T7"/>
                </a:cxn>
              </a:cxnLst>
              <a:rect l="0" t="0" r="r" b="b"/>
              <a:pathLst>
                <a:path w="111" h="163">
                  <a:moveTo>
                    <a:pt x="0" y="0"/>
                  </a:moveTo>
                  <a:lnTo>
                    <a:pt x="0" y="163"/>
                  </a:lnTo>
                  <a:lnTo>
                    <a:pt x="111" y="80"/>
                  </a:lnTo>
                  <a:lnTo>
                    <a:pt x="0" y="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91" name="Rectangle 971"/>
            <p:cNvSpPr>
              <a:spLocks noChangeArrowheads="1"/>
            </p:cNvSpPr>
            <p:nvPr/>
          </p:nvSpPr>
          <p:spPr bwMode="auto">
            <a:xfrm>
              <a:off x="3322" y="1575"/>
              <a:ext cx="27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ojačevalnik</a:t>
              </a:r>
              <a:endParaRPr lang="sl-SI" altLang="sl-SI"/>
            </a:p>
          </p:txBody>
        </p:sp>
        <p:sp>
          <p:nvSpPr>
            <p:cNvPr id="82892" name="Rectangle 972"/>
            <p:cNvSpPr>
              <a:spLocks noChangeArrowheads="1"/>
            </p:cNvSpPr>
            <p:nvPr/>
          </p:nvSpPr>
          <p:spPr bwMode="auto">
            <a:xfrm>
              <a:off x="3273" y="1347"/>
              <a:ext cx="20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detektor</a:t>
              </a:r>
              <a:endParaRPr lang="sl-SI" altLang="sl-SI"/>
            </a:p>
          </p:txBody>
        </p:sp>
        <p:sp>
          <p:nvSpPr>
            <p:cNvPr id="82893" name="Rectangle 973"/>
            <p:cNvSpPr>
              <a:spLocks noChangeArrowheads="1"/>
            </p:cNvSpPr>
            <p:nvPr/>
          </p:nvSpPr>
          <p:spPr bwMode="auto">
            <a:xfrm>
              <a:off x="3017" y="1279"/>
              <a:ext cx="10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filter</a:t>
              </a:r>
              <a:endParaRPr lang="sl-SI" altLang="sl-SI"/>
            </a:p>
          </p:txBody>
        </p:sp>
        <p:sp>
          <p:nvSpPr>
            <p:cNvPr id="82894" name="Rectangle 974"/>
            <p:cNvSpPr>
              <a:spLocks noChangeArrowheads="1"/>
            </p:cNvSpPr>
            <p:nvPr/>
          </p:nvSpPr>
          <p:spPr bwMode="auto">
            <a:xfrm>
              <a:off x="2888" y="1322"/>
              <a:ext cx="1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leča</a:t>
              </a:r>
              <a:endParaRPr lang="sl-SI" altLang="sl-SI"/>
            </a:p>
          </p:txBody>
        </p:sp>
        <p:sp>
          <p:nvSpPr>
            <p:cNvPr id="82895" name="Rectangle 975"/>
            <p:cNvSpPr>
              <a:spLocks noChangeArrowheads="1"/>
            </p:cNvSpPr>
            <p:nvPr/>
          </p:nvSpPr>
          <p:spPr bwMode="auto">
            <a:xfrm>
              <a:off x="3168" y="1220"/>
              <a:ext cx="2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odprtina</a:t>
              </a:r>
              <a:endParaRPr lang="sl-SI" altLang="sl-SI"/>
            </a:p>
          </p:txBody>
        </p:sp>
        <p:sp>
          <p:nvSpPr>
            <p:cNvPr id="82896" name="Rectangle 976"/>
            <p:cNvSpPr>
              <a:spLocks noChangeArrowheads="1"/>
            </p:cNvSpPr>
            <p:nvPr/>
          </p:nvSpPr>
          <p:spPr bwMode="auto">
            <a:xfrm>
              <a:off x="3147" y="1279"/>
              <a:ext cx="2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detektorja</a:t>
              </a:r>
              <a:endParaRPr lang="sl-SI" altLang="sl-SI"/>
            </a:p>
          </p:txBody>
        </p:sp>
        <p:sp>
          <p:nvSpPr>
            <p:cNvPr id="82897" name="Rectangle 977"/>
            <p:cNvSpPr>
              <a:spLocks noChangeArrowheads="1"/>
            </p:cNvSpPr>
            <p:nvPr/>
          </p:nvSpPr>
          <p:spPr bwMode="auto">
            <a:xfrm>
              <a:off x="3039" y="1643"/>
              <a:ext cx="2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odprtina</a:t>
              </a:r>
              <a:endParaRPr lang="sl-SI" altLang="sl-SI"/>
            </a:p>
          </p:txBody>
        </p:sp>
        <p:sp>
          <p:nvSpPr>
            <p:cNvPr id="82898" name="Rectangle 978"/>
            <p:cNvSpPr>
              <a:spLocks noChangeArrowheads="1"/>
            </p:cNvSpPr>
            <p:nvPr/>
          </p:nvSpPr>
          <p:spPr bwMode="auto">
            <a:xfrm>
              <a:off x="3224" y="1643"/>
              <a:ext cx="2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 ki določa</a:t>
              </a:r>
              <a:endParaRPr lang="sl-SI" altLang="sl-SI"/>
            </a:p>
          </p:txBody>
        </p:sp>
        <p:sp>
          <p:nvSpPr>
            <p:cNvPr id="82899" name="Rectangle 979"/>
            <p:cNvSpPr>
              <a:spLocks noChangeArrowheads="1"/>
            </p:cNvSpPr>
            <p:nvPr/>
          </p:nvSpPr>
          <p:spPr bwMode="auto">
            <a:xfrm>
              <a:off x="3094" y="1698"/>
              <a:ext cx="33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prostorski kot</a:t>
              </a:r>
              <a:endParaRPr lang="sl-SI" altLang="sl-SI"/>
            </a:p>
          </p:txBody>
        </p:sp>
        <p:sp>
          <p:nvSpPr>
            <p:cNvPr id="82900" name="Rectangle 980"/>
            <p:cNvSpPr>
              <a:spLocks noChangeArrowheads="1"/>
            </p:cNvSpPr>
            <p:nvPr/>
          </p:nvSpPr>
          <p:spPr bwMode="auto">
            <a:xfrm>
              <a:off x="3369" y="1448"/>
              <a:ext cx="1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300">
                  <a:solidFill>
                    <a:srgbClr val="1F1A17"/>
                  </a:solidFill>
                  <a:latin typeface="Arial" panose="020B0604020202020204" pitchFamily="34" charset="0"/>
                </a:rPr>
                <a:t>+</a:t>
              </a:r>
              <a:endParaRPr lang="sl-SI" altLang="sl-SI"/>
            </a:p>
          </p:txBody>
        </p:sp>
        <p:sp>
          <p:nvSpPr>
            <p:cNvPr id="82901" name="Rectangle 981"/>
            <p:cNvSpPr>
              <a:spLocks noChangeArrowheads="1"/>
            </p:cNvSpPr>
            <p:nvPr/>
          </p:nvSpPr>
          <p:spPr bwMode="auto">
            <a:xfrm>
              <a:off x="3372" y="1500"/>
              <a:ext cx="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300">
                  <a:solidFill>
                    <a:srgbClr val="1F1A17"/>
                  </a:solidFill>
                  <a:latin typeface="Arial" panose="020B0604020202020204" pitchFamily="34" charset="0"/>
                </a:rPr>
                <a:t>-</a:t>
              </a:r>
              <a:endParaRPr lang="sl-SI" altLang="sl-SI"/>
            </a:p>
          </p:txBody>
        </p:sp>
        <p:pic>
          <p:nvPicPr>
            <p:cNvPr id="82902" name="Picture 9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4" y="2250"/>
              <a:ext cx="468"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03" name="Rectangle 983"/>
            <p:cNvSpPr>
              <a:spLocks noChangeArrowheads="1"/>
            </p:cNvSpPr>
            <p:nvPr/>
          </p:nvSpPr>
          <p:spPr bwMode="auto">
            <a:xfrm>
              <a:off x="3523" y="2571"/>
              <a:ext cx="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200">
                  <a:solidFill>
                    <a:srgbClr val="131516"/>
                  </a:solidFill>
                  <a:latin typeface="Times New Roman" panose="02020603050405020304" pitchFamily="18" charset="0"/>
                </a:rPr>
                <a:t> </a:t>
              </a:r>
              <a:endParaRPr lang="sl-SI" altLang="sl-SI"/>
            </a:p>
          </p:txBody>
        </p:sp>
        <p:sp>
          <p:nvSpPr>
            <p:cNvPr id="82904" name="Freeform 984"/>
            <p:cNvSpPr>
              <a:spLocks/>
            </p:cNvSpPr>
            <p:nvPr/>
          </p:nvSpPr>
          <p:spPr bwMode="auto">
            <a:xfrm>
              <a:off x="1825" y="2314"/>
              <a:ext cx="622" cy="256"/>
            </a:xfrm>
            <a:custGeom>
              <a:avLst/>
              <a:gdLst>
                <a:gd name="T0" fmla="*/ 622 w 622"/>
                <a:gd name="T1" fmla="*/ 41 h 256"/>
                <a:gd name="T2" fmla="*/ 622 w 622"/>
                <a:gd name="T3" fmla="*/ 0 h 256"/>
                <a:gd name="T4" fmla="*/ 0 w 622"/>
                <a:gd name="T5" fmla="*/ 0 h 256"/>
                <a:gd name="T6" fmla="*/ 0 w 622"/>
                <a:gd name="T7" fmla="*/ 256 h 256"/>
                <a:gd name="T8" fmla="*/ 622 w 622"/>
                <a:gd name="T9" fmla="*/ 256 h 256"/>
                <a:gd name="T10" fmla="*/ 622 w 622"/>
                <a:gd name="T11" fmla="*/ 213 h 256"/>
                <a:gd name="T12" fmla="*/ 129 w 622"/>
                <a:gd name="T13" fmla="*/ 213 h 256"/>
                <a:gd name="T14" fmla="*/ 80 w 622"/>
                <a:gd name="T15" fmla="*/ 127 h 256"/>
                <a:gd name="T16" fmla="*/ 129 w 622"/>
                <a:gd name="T17" fmla="*/ 41 h 256"/>
                <a:gd name="T18" fmla="*/ 622 w 622"/>
                <a:gd name="T19" fmla="*/ 4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256">
                  <a:moveTo>
                    <a:pt x="622" y="41"/>
                  </a:moveTo>
                  <a:lnTo>
                    <a:pt x="622" y="0"/>
                  </a:lnTo>
                  <a:lnTo>
                    <a:pt x="0" y="0"/>
                  </a:lnTo>
                  <a:lnTo>
                    <a:pt x="0" y="256"/>
                  </a:lnTo>
                  <a:lnTo>
                    <a:pt x="622" y="256"/>
                  </a:lnTo>
                  <a:lnTo>
                    <a:pt x="622" y="213"/>
                  </a:lnTo>
                  <a:lnTo>
                    <a:pt x="129" y="213"/>
                  </a:lnTo>
                  <a:lnTo>
                    <a:pt x="80" y="127"/>
                  </a:lnTo>
                  <a:lnTo>
                    <a:pt x="129" y="41"/>
                  </a:lnTo>
                  <a:lnTo>
                    <a:pt x="62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905" name="Freeform 985"/>
            <p:cNvSpPr>
              <a:spLocks/>
            </p:cNvSpPr>
            <p:nvPr/>
          </p:nvSpPr>
          <p:spPr bwMode="auto">
            <a:xfrm>
              <a:off x="1825" y="2314"/>
              <a:ext cx="622" cy="256"/>
            </a:xfrm>
            <a:custGeom>
              <a:avLst/>
              <a:gdLst>
                <a:gd name="T0" fmla="*/ 622 w 622"/>
                <a:gd name="T1" fmla="*/ 41 h 256"/>
                <a:gd name="T2" fmla="*/ 622 w 622"/>
                <a:gd name="T3" fmla="*/ 0 h 256"/>
                <a:gd name="T4" fmla="*/ 0 w 622"/>
                <a:gd name="T5" fmla="*/ 0 h 256"/>
                <a:gd name="T6" fmla="*/ 0 w 622"/>
                <a:gd name="T7" fmla="*/ 256 h 256"/>
                <a:gd name="T8" fmla="*/ 622 w 622"/>
                <a:gd name="T9" fmla="*/ 256 h 256"/>
                <a:gd name="T10" fmla="*/ 622 w 622"/>
                <a:gd name="T11" fmla="*/ 213 h 256"/>
                <a:gd name="T12" fmla="*/ 129 w 622"/>
                <a:gd name="T13" fmla="*/ 213 h 256"/>
                <a:gd name="T14" fmla="*/ 80 w 622"/>
                <a:gd name="T15" fmla="*/ 127 h 256"/>
                <a:gd name="T16" fmla="*/ 129 w 622"/>
                <a:gd name="T17" fmla="*/ 41 h 256"/>
                <a:gd name="T18" fmla="*/ 622 w 622"/>
                <a:gd name="T19" fmla="*/ 4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256">
                  <a:moveTo>
                    <a:pt x="622" y="41"/>
                  </a:moveTo>
                  <a:lnTo>
                    <a:pt x="622" y="0"/>
                  </a:lnTo>
                  <a:lnTo>
                    <a:pt x="0" y="0"/>
                  </a:lnTo>
                  <a:lnTo>
                    <a:pt x="0" y="256"/>
                  </a:lnTo>
                  <a:lnTo>
                    <a:pt x="622" y="256"/>
                  </a:lnTo>
                  <a:lnTo>
                    <a:pt x="622" y="213"/>
                  </a:lnTo>
                  <a:lnTo>
                    <a:pt x="129" y="213"/>
                  </a:lnTo>
                  <a:lnTo>
                    <a:pt x="80" y="127"/>
                  </a:lnTo>
                  <a:lnTo>
                    <a:pt x="129" y="41"/>
                  </a:lnTo>
                  <a:lnTo>
                    <a:pt x="622" y="41"/>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906" name="Line 986"/>
            <p:cNvSpPr>
              <a:spLocks noChangeShapeType="1"/>
            </p:cNvSpPr>
            <p:nvPr/>
          </p:nvSpPr>
          <p:spPr bwMode="auto">
            <a:xfrm>
              <a:off x="3100" y="2376"/>
              <a:ext cx="0" cy="130"/>
            </a:xfrm>
            <a:prstGeom prst="line">
              <a:avLst/>
            </a:prstGeom>
            <a:noFill/>
            <a:ln w="9525">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07" name="Line 987"/>
            <p:cNvSpPr>
              <a:spLocks noChangeShapeType="1"/>
            </p:cNvSpPr>
            <p:nvPr/>
          </p:nvSpPr>
          <p:spPr bwMode="auto">
            <a:xfrm flipH="1">
              <a:off x="3097" y="23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08" name="Line 988"/>
            <p:cNvSpPr>
              <a:spLocks noChangeShapeType="1"/>
            </p:cNvSpPr>
            <p:nvPr/>
          </p:nvSpPr>
          <p:spPr bwMode="auto">
            <a:xfrm flipH="1">
              <a:off x="3088"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09" name="Line 989"/>
            <p:cNvSpPr>
              <a:spLocks noChangeShapeType="1"/>
            </p:cNvSpPr>
            <p:nvPr/>
          </p:nvSpPr>
          <p:spPr bwMode="auto">
            <a:xfrm flipH="1">
              <a:off x="3082" y="23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0" name="Line 990"/>
            <p:cNvSpPr>
              <a:spLocks noChangeShapeType="1"/>
            </p:cNvSpPr>
            <p:nvPr/>
          </p:nvSpPr>
          <p:spPr bwMode="auto">
            <a:xfrm flipH="1">
              <a:off x="3076"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1" name="Line 991"/>
            <p:cNvSpPr>
              <a:spLocks noChangeShapeType="1"/>
            </p:cNvSpPr>
            <p:nvPr/>
          </p:nvSpPr>
          <p:spPr bwMode="auto">
            <a:xfrm flipH="1">
              <a:off x="3070"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2" name="Line 992"/>
            <p:cNvSpPr>
              <a:spLocks noChangeShapeType="1"/>
            </p:cNvSpPr>
            <p:nvPr/>
          </p:nvSpPr>
          <p:spPr bwMode="auto">
            <a:xfrm flipH="1">
              <a:off x="3067" y="238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3" name="Line 993"/>
            <p:cNvSpPr>
              <a:spLocks noChangeShapeType="1"/>
            </p:cNvSpPr>
            <p:nvPr/>
          </p:nvSpPr>
          <p:spPr bwMode="auto">
            <a:xfrm flipH="1">
              <a:off x="3060" y="238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4" name="Line 994"/>
            <p:cNvSpPr>
              <a:spLocks noChangeShapeType="1"/>
            </p:cNvSpPr>
            <p:nvPr/>
          </p:nvSpPr>
          <p:spPr bwMode="auto">
            <a:xfrm flipH="1">
              <a:off x="3054"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5" name="Line 995"/>
            <p:cNvSpPr>
              <a:spLocks noChangeShapeType="1"/>
            </p:cNvSpPr>
            <p:nvPr/>
          </p:nvSpPr>
          <p:spPr bwMode="auto">
            <a:xfrm flipH="1">
              <a:off x="3048" y="23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6" name="Line 996"/>
            <p:cNvSpPr>
              <a:spLocks noChangeShapeType="1"/>
            </p:cNvSpPr>
            <p:nvPr/>
          </p:nvSpPr>
          <p:spPr bwMode="auto">
            <a:xfrm flipH="1">
              <a:off x="3039"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7" name="Line 997"/>
            <p:cNvSpPr>
              <a:spLocks noChangeShapeType="1"/>
            </p:cNvSpPr>
            <p:nvPr/>
          </p:nvSpPr>
          <p:spPr bwMode="auto">
            <a:xfrm flipH="1">
              <a:off x="3033" y="2388"/>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8" name="Line 998"/>
            <p:cNvSpPr>
              <a:spLocks noChangeShapeType="1"/>
            </p:cNvSpPr>
            <p:nvPr/>
          </p:nvSpPr>
          <p:spPr bwMode="auto">
            <a:xfrm flipH="1">
              <a:off x="3027"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9" name="Line 999"/>
            <p:cNvSpPr>
              <a:spLocks noChangeShapeType="1"/>
            </p:cNvSpPr>
            <p:nvPr/>
          </p:nvSpPr>
          <p:spPr bwMode="auto">
            <a:xfrm flipH="1">
              <a:off x="3017" y="239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0" name="Line 1000"/>
            <p:cNvSpPr>
              <a:spLocks noChangeShapeType="1"/>
            </p:cNvSpPr>
            <p:nvPr/>
          </p:nvSpPr>
          <p:spPr bwMode="auto">
            <a:xfrm flipH="1">
              <a:off x="3011"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1" name="Line 1001"/>
            <p:cNvSpPr>
              <a:spLocks noChangeShapeType="1"/>
            </p:cNvSpPr>
            <p:nvPr/>
          </p:nvSpPr>
          <p:spPr bwMode="auto">
            <a:xfrm flipH="1">
              <a:off x="3005"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2" name="Line 1002"/>
            <p:cNvSpPr>
              <a:spLocks noChangeShapeType="1"/>
            </p:cNvSpPr>
            <p:nvPr/>
          </p:nvSpPr>
          <p:spPr bwMode="auto">
            <a:xfrm flipH="1">
              <a:off x="2999"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3" name="Line 1003"/>
            <p:cNvSpPr>
              <a:spLocks noChangeShapeType="1"/>
            </p:cNvSpPr>
            <p:nvPr/>
          </p:nvSpPr>
          <p:spPr bwMode="auto">
            <a:xfrm flipH="1">
              <a:off x="2996"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4" name="Line 1004"/>
            <p:cNvSpPr>
              <a:spLocks noChangeShapeType="1"/>
            </p:cNvSpPr>
            <p:nvPr/>
          </p:nvSpPr>
          <p:spPr bwMode="auto">
            <a:xfrm flipH="1">
              <a:off x="2990"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5" name="Line 1005"/>
            <p:cNvSpPr>
              <a:spLocks noChangeShapeType="1"/>
            </p:cNvSpPr>
            <p:nvPr/>
          </p:nvSpPr>
          <p:spPr bwMode="auto">
            <a:xfrm flipH="1">
              <a:off x="2983"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6" name="Line 1006"/>
            <p:cNvSpPr>
              <a:spLocks noChangeShapeType="1"/>
            </p:cNvSpPr>
            <p:nvPr/>
          </p:nvSpPr>
          <p:spPr bwMode="auto">
            <a:xfrm flipH="1">
              <a:off x="2977"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7" name="Line 1007"/>
            <p:cNvSpPr>
              <a:spLocks noChangeShapeType="1"/>
            </p:cNvSpPr>
            <p:nvPr/>
          </p:nvSpPr>
          <p:spPr bwMode="auto">
            <a:xfrm flipH="1">
              <a:off x="2974"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8" name="Line 1008"/>
            <p:cNvSpPr>
              <a:spLocks noChangeShapeType="1"/>
            </p:cNvSpPr>
            <p:nvPr/>
          </p:nvSpPr>
          <p:spPr bwMode="auto">
            <a:xfrm flipH="1">
              <a:off x="2968"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9" name="Line 1009"/>
            <p:cNvSpPr>
              <a:spLocks noChangeShapeType="1"/>
            </p:cNvSpPr>
            <p:nvPr/>
          </p:nvSpPr>
          <p:spPr bwMode="auto">
            <a:xfrm flipH="1">
              <a:off x="2962"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3131" name="Group 1211"/>
          <p:cNvGrpSpPr>
            <a:grpSpLocks/>
          </p:cNvGrpSpPr>
          <p:nvPr/>
        </p:nvGrpSpPr>
        <p:grpSpPr bwMode="auto">
          <a:xfrm>
            <a:off x="3708400" y="3797300"/>
            <a:ext cx="1212850" cy="214313"/>
            <a:chOff x="2336" y="2392"/>
            <a:chExt cx="764" cy="135"/>
          </a:xfrm>
        </p:grpSpPr>
        <p:sp>
          <p:nvSpPr>
            <p:cNvPr id="82931" name="Line 1011"/>
            <p:cNvSpPr>
              <a:spLocks noChangeShapeType="1"/>
            </p:cNvSpPr>
            <p:nvPr/>
          </p:nvSpPr>
          <p:spPr bwMode="auto">
            <a:xfrm flipH="1">
              <a:off x="2956"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2" name="Line 1012"/>
            <p:cNvSpPr>
              <a:spLocks noChangeShapeType="1"/>
            </p:cNvSpPr>
            <p:nvPr/>
          </p:nvSpPr>
          <p:spPr bwMode="auto">
            <a:xfrm flipH="1">
              <a:off x="2946" y="240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3" name="Line 1013"/>
            <p:cNvSpPr>
              <a:spLocks noChangeShapeType="1"/>
            </p:cNvSpPr>
            <p:nvPr/>
          </p:nvSpPr>
          <p:spPr bwMode="auto">
            <a:xfrm flipH="1">
              <a:off x="2940"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4" name="Line 1014"/>
            <p:cNvSpPr>
              <a:spLocks noChangeShapeType="1"/>
            </p:cNvSpPr>
            <p:nvPr/>
          </p:nvSpPr>
          <p:spPr bwMode="auto">
            <a:xfrm flipH="1">
              <a:off x="2934"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5" name="Line 1015"/>
            <p:cNvSpPr>
              <a:spLocks noChangeShapeType="1"/>
            </p:cNvSpPr>
            <p:nvPr/>
          </p:nvSpPr>
          <p:spPr bwMode="auto">
            <a:xfrm flipH="1">
              <a:off x="2928"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6" name="Line 1016"/>
            <p:cNvSpPr>
              <a:spLocks noChangeShapeType="1"/>
            </p:cNvSpPr>
            <p:nvPr/>
          </p:nvSpPr>
          <p:spPr bwMode="auto">
            <a:xfrm flipH="1">
              <a:off x="2925"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7" name="Line 1017"/>
            <p:cNvSpPr>
              <a:spLocks noChangeShapeType="1"/>
            </p:cNvSpPr>
            <p:nvPr/>
          </p:nvSpPr>
          <p:spPr bwMode="auto">
            <a:xfrm flipH="1">
              <a:off x="2919"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8" name="Line 1018"/>
            <p:cNvSpPr>
              <a:spLocks noChangeShapeType="1"/>
            </p:cNvSpPr>
            <p:nvPr/>
          </p:nvSpPr>
          <p:spPr bwMode="auto">
            <a:xfrm flipH="1">
              <a:off x="2913"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9" name="Line 1019"/>
            <p:cNvSpPr>
              <a:spLocks noChangeShapeType="1"/>
            </p:cNvSpPr>
            <p:nvPr/>
          </p:nvSpPr>
          <p:spPr bwMode="auto">
            <a:xfrm flipH="1">
              <a:off x="2906" y="24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0" name="Line 1020"/>
            <p:cNvSpPr>
              <a:spLocks noChangeShapeType="1"/>
            </p:cNvSpPr>
            <p:nvPr/>
          </p:nvSpPr>
          <p:spPr bwMode="auto">
            <a:xfrm flipH="1">
              <a:off x="2903"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1" name="Line 1021"/>
            <p:cNvSpPr>
              <a:spLocks noChangeShapeType="1"/>
            </p:cNvSpPr>
            <p:nvPr/>
          </p:nvSpPr>
          <p:spPr bwMode="auto">
            <a:xfrm flipH="1">
              <a:off x="2897"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2" name="Line 1022"/>
            <p:cNvSpPr>
              <a:spLocks noChangeShapeType="1"/>
            </p:cNvSpPr>
            <p:nvPr/>
          </p:nvSpPr>
          <p:spPr bwMode="auto">
            <a:xfrm flipH="1">
              <a:off x="2891" y="24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3" name="Line 1023"/>
            <p:cNvSpPr>
              <a:spLocks noChangeShapeType="1"/>
            </p:cNvSpPr>
            <p:nvPr/>
          </p:nvSpPr>
          <p:spPr bwMode="auto">
            <a:xfrm flipH="1">
              <a:off x="2885"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4" name="Line 1024"/>
            <p:cNvSpPr>
              <a:spLocks noChangeShapeType="1"/>
            </p:cNvSpPr>
            <p:nvPr/>
          </p:nvSpPr>
          <p:spPr bwMode="auto">
            <a:xfrm flipH="1">
              <a:off x="2876" y="241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5" name="Line 1025"/>
            <p:cNvSpPr>
              <a:spLocks noChangeShapeType="1"/>
            </p:cNvSpPr>
            <p:nvPr/>
          </p:nvSpPr>
          <p:spPr bwMode="auto">
            <a:xfrm flipH="1">
              <a:off x="2869"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6" name="Line 1026"/>
            <p:cNvSpPr>
              <a:spLocks noChangeShapeType="1"/>
            </p:cNvSpPr>
            <p:nvPr/>
          </p:nvSpPr>
          <p:spPr bwMode="auto">
            <a:xfrm flipH="1">
              <a:off x="2863"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7" name="Line 1027"/>
            <p:cNvSpPr>
              <a:spLocks noChangeShapeType="1"/>
            </p:cNvSpPr>
            <p:nvPr/>
          </p:nvSpPr>
          <p:spPr bwMode="auto">
            <a:xfrm flipH="1">
              <a:off x="2857" y="24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8" name="Line 1028"/>
            <p:cNvSpPr>
              <a:spLocks noChangeShapeType="1"/>
            </p:cNvSpPr>
            <p:nvPr/>
          </p:nvSpPr>
          <p:spPr bwMode="auto">
            <a:xfrm flipH="1">
              <a:off x="2854"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9" name="Line 1029"/>
            <p:cNvSpPr>
              <a:spLocks noChangeShapeType="1"/>
            </p:cNvSpPr>
            <p:nvPr/>
          </p:nvSpPr>
          <p:spPr bwMode="auto">
            <a:xfrm flipH="1">
              <a:off x="2848"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0" name="Line 1030"/>
            <p:cNvSpPr>
              <a:spLocks noChangeShapeType="1"/>
            </p:cNvSpPr>
            <p:nvPr/>
          </p:nvSpPr>
          <p:spPr bwMode="auto">
            <a:xfrm flipH="1">
              <a:off x="2842" y="2425"/>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1" name="Line 1031"/>
            <p:cNvSpPr>
              <a:spLocks noChangeShapeType="1"/>
            </p:cNvSpPr>
            <p:nvPr/>
          </p:nvSpPr>
          <p:spPr bwMode="auto">
            <a:xfrm flipH="1">
              <a:off x="2835" y="242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2" name="Line 1032"/>
            <p:cNvSpPr>
              <a:spLocks noChangeShapeType="1"/>
            </p:cNvSpPr>
            <p:nvPr/>
          </p:nvSpPr>
          <p:spPr bwMode="auto">
            <a:xfrm flipH="1">
              <a:off x="2832"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3" name="Line 1033"/>
            <p:cNvSpPr>
              <a:spLocks noChangeShapeType="1"/>
            </p:cNvSpPr>
            <p:nvPr/>
          </p:nvSpPr>
          <p:spPr bwMode="auto">
            <a:xfrm flipH="1">
              <a:off x="2826" y="242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4" name="Line 1034"/>
            <p:cNvSpPr>
              <a:spLocks noChangeShapeType="1"/>
            </p:cNvSpPr>
            <p:nvPr/>
          </p:nvSpPr>
          <p:spPr bwMode="auto">
            <a:xfrm flipH="1">
              <a:off x="2820"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5" name="Line 1035"/>
            <p:cNvSpPr>
              <a:spLocks noChangeShapeType="1"/>
            </p:cNvSpPr>
            <p:nvPr/>
          </p:nvSpPr>
          <p:spPr bwMode="auto">
            <a:xfrm flipH="1">
              <a:off x="2814"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6" name="Line 1036"/>
            <p:cNvSpPr>
              <a:spLocks noChangeShapeType="1"/>
            </p:cNvSpPr>
            <p:nvPr/>
          </p:nvSpPr>
          <p:spPr bwMode="auto">
            <a:xfrm flipH="1">
              <a:off x="2805"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7" name="Line 1037"/>
            <p:cNvSpPr>
              <a:spLocks noChangeShapeType="1"/>
            </p:cNvSpPr>
            <p:nvPr/>
          </p:nvSpPr>
          <p:spPr bwMode="auto">
            <a:xfrm flipH="1">
              <a:off x="2799"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8" name="Line 1038"/>
            <p:cNvSpPr>
              <a:spLocks noChangeShapeType="1"/>
            </p:cNvSpPr>
            <p:nvPr/>
          </p:nvSpPr>
          <p:spPr bwMode="auto">
            <a:xfrm flipH="1">
              <a:off x="2792"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9" name="Line 1039"/>
            <p:cNvSpPr>
              <a:spLocks noChangeShapeType="1"/>
            </p:cNvSpPr>
            <p:nvPr/>
          </p:nvSpPr>
          <p:spPr bwMode="auto">
            <a:xfrm flipH="1">
              <a:off x="2783"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0" name="Line 1040"/>
            <p:cNvSpPr>
              <a:spLocks noChangeShapeType="1"/>
            </p:cNvSpPr>
            <p:nvPr/>
          </p:nvSpPr>
          <p:spPr bwMode="auto">
            <a:xfrm flipH="1">
              <a:off x="2777"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1" name="Line 1041"/>
            <p:cNvSpPr>
              <a:spLocks noChangeShapeType="1"/>
            </p:cNvSpPr>
            <p:nvPr/>
          </p:nvSpPr>
          <p:spPr bwMode="auto">
            <a:xfrm flipH="1">
              <a:off x="2771"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2" name="Line 1042"/>
            <p:cNvSpPr>
              <a:spLocks noChangeShapeType="1"/>
            </p:cNvSpPr>
            <p:nvPr/>
          </p:nvSpPr>
          <p:spPr bwMode="auto">
            <a:xfrm flipH="1">
              <a:off x="276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3" name="Line 1043"/>
            <p:cNvSpPr>
              <a:spLocks noChangeShapeType="1"/>
            </p:cNvSpPr>
            <p:nvPr/>
          </p:nvSpPr>
          <p:spPr bwMode="auto">
            <a:xfrm flipH="1">
              <a:off x="276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4" name="Line 1044"/>
            <p:cNvSpPr>
              <a:spLocks noChangeShapeType="1"/>
            </p:cNvSpPr>
            <p:nvPr/>
          </p:nvSpPr>
          <p:spPr bwMode="auto">
            <a:xfrm flipH="1">
              <a:off x="2755"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5" name="Line 1045"/>
            <p:cNvSpPr>
              <a:spLocks noChangeShapeType="1"/>
            </p:cNvSpPr>
            <p:nvPr/>
          </p:nvSpPr>
          <p:spPr bwMode="auto">
            <a:xfrm flipH="1">
              <a:off x="2749"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6" name="Line 1046"/>
            <p:cNvSpPr>
              <a:spLocks noChangeShapeType="1"/>
            </p:cNvSpPr>
            <p:nvPr/>
          </p:nvSpPr>
          <p:spPr bwMode="auto">
            <a:xfrm flipH="1">
              <a:off x="2743"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7" name="Line 1047"/>
            <p:cNvSpPr>
              <a:spLocks noChangeShapeType="1"/>
            </p:cNvSpPr>
            <p:nvPr/>
          </p:nvSpPr>
          <p:spPr bwMode="auto">
            <a:xfrm flipH="1">
              <a:off x="2734"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8" name="Line 1048"/>
            <p:cNvSpPr>
              <a:spLocks noChangeShapeType="1"/>
            </p:cNvSpPr>
            <p:nvPr/>
          </p:nvSpPr>
          <p:spPr bwMode="auto">
            <a:xfrm flipH="1">
              <a:off x="2728"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9" name="Line 1049"/>
            <p:cNvSpPr>
              <a:spLocks noChangeShapeType="1"/>
            </p:cNvSpPr>
            <p:nvPr/>
          </p:nvSpPr>
          <p:spPr bwMode="auto">
            <a:xfrm flipH="1">
              <a:off x="2721" y="245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0" name="Line 1050"/>
            <p:cNvSpPr>
              <a:spLocks noChangeShapeType="1"/>
            </p:cNvSpPr>
            <p:nvPr/>
          </p:nvSpPr>
          <p:spPr bwMode="auto">
            <a:xfrm>
              <a:off x="2718" y="2450"/>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1" name="Line 1051"/>
            <p:cNvSpPr>
              <a:spLocks noChangeShapeType="1"/>
            </p:cNvSpPr>
            <p:nvPr/>
          </p:nvSpPr>
          <p:spPr bwMode="auto">
            <a:xfrm flipH="1">
              <a:off x="2712"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2" name="Line 1052"/>
            <p:cNvSpPr>
              <a:spLocks noChangeShapeType="1"/>
            </p:cNvSpPr>
            <p:nvPr/>
          </p:nvSpPr>
          <p:spPr bwMode="auto">
            <a:xfrm flipH="1">
              <a:off x="2706"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3" name="Line 1053"/>
            <p:cNvSpPr>
              <a:spLocks noChangeShapeType="1"/>
            </p:cNvSpPr>
            <p:nvPr/>
          </p:nvSpPr>
          <p:spPr bwMode="auto">
            <a:xfrm flipH="1">
              <a:off x="2700" y="245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4" name="Line 1054"/>
            <p:cNvSpPr>
              <a:spLocks noChangeShapeType="1"/>
            </p:cNvSpPr>
            <p:nvPr/>
          </p:nvSpPr>
          <p:spPr bwMode="auto">
            <a:xfrm flipH="1">
              <a:off x="269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5" name="Line 1055"/>
            <p:cNvSpPr>
              <a:spLocks noChangeShapeType="1"/>
            </p:cNvSpPr>
            <p:nvPr/>
          </p:nvSpPr>
          <p:spPr bwMode="auto">
            <a:xfrm flipH="1">
              <a:off x="2691"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6" name="Line 1056"/>
            <p:cNvSpPr>
              <a:spLocks noChangeShapeType="1"/>
            </p:cNvSpPr>
            <p:nvPr/>
          </p:nvSpPr>
          <p:spPr bwMode="auto">
            <a:xfrm flipH="1">
              <a:off x="2685" y="245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7" name="Line 1057"/>
            <p:cNvSpPr>
              <a:spLocks noChangeShapeType="1"/>
            </p:cNvSpPr>
            <p:nvPr/>
          </p:nvSpPr>
          <p:spPr bwMode="auto">
            <a:xfrm flipH="1">
              <a:off x="2678"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8" name="Line 1058"/>
            <p:cNvSpPr>
              <a:spLocks noChangeShapeType="1"/>
            </p:cNvSpPr>
            <p:nvPr/>
          </p:nvSpPr>
          <p:spPr bwMode="auto">
            <a:xfrm flipH="1">
              <a:off x="2672"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9" name="Line 1059"/>
            <p:cNvSpPr>
              <a:spLocks noChangeShapeType="1"/>
            </p:cNvSpPr>
            <p:nvPr/>
          </p:nvSpPr>
          <p:spPr bwMode="auto">
            <a:xfrm>
              <a:off x="2669" y="2459"/>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0" name="Line 1060"/>
            <p:cNvSpPr>
              <a:spLocks noChangeShapeType="1"/>
            </p:cNvSpPr>
            <p:nvPr/>
          </p:nvSpPr>
          <p:spPr bwMode="auto">
            <a:xfrm flipH="1">
              <a:off x="2663"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1" name="Line 1061"/>
            <p:cNvSpPr>
              <a:spLocks noChangeShapeType="1"/>
            </p:cNvSpPr>
            <p:nvPr/>
          </p:nvSpPr>
          <p:spPr bwMode="auto">
            <a:xfrm flipH="1">
              <a:off x="265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2" name="Line 1062"/>
            <p:cNvSpPr>
              <a:spLocks noChangeShapeType="1"/>
            </p:cNvSpPr>
            <p:nvPr/>
          </p:nvSpPr>
          <p:spPr bwMode="auto">
            <a:xfrm flipH="1">
              <a:off x="2651" y="2462"/>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3" name="Line 1063"/>
            <p:cNvSpPr>
              <a:spLocks noChangeShapeType="1"/>
            </p:cNvSpPr>
            <p:nvPr/>
          </p:nvSpPr>
          <p:spPr bwMode="auto">
            <a:xfrm flipH="1">
              <a:off x="264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4" name="Line 1064"/>
            <p:cNvSpPr>
              <a:spLocks noChangeShapeType="1"/>
            </p:cNvSpPr>
            <p:nvPr/>
          </p:nvSpPr>
          <p:spPr bwMode="auto">
            <a:xfrm flipH="1">
              <a:off x="2635" y="246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5" name="Line 1065"/>
            <p:cNvSpPr>
              <a:spLocks noChangeShapeType="1"/>
            </p:cNvSpPr>
            <p:nvPr/>
          </p:nvSpPr>
          <p:spPr bwMode="auto">
            <a:xfrm flipH="1">
              <a:off x="2629"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6" name="Line 1066"/>
            <p:cNvSpPr>
              <a:spLocks noChangeShapeType="1"/>
            </p:cNvSpPr>
            <p:nvPr/>
          </p:nvSpPr>
          <p:spPr bwMode="auto">
            <a:xfrm flipH="1">
              <a:off x="262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7" name="Line 1067"/>
            <p:cNvSpPr>
              <a:spLocks noChangeShapeType="1"/>
            </p:cNvSpPr>
            <p:nvPr/>
          </p:nvSpPr>
          <p:spPr bwMode="auto">
            <a:xfrm flipH="1">
              <a:off x="2620"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8" name="Line 1068"/>
            <p:cNvSpPr>
              <a:spLocks noChangeShapeType="1"/>
            </p:cNvSpPr>
            <p:nvPr/>
          </p:nvSpPr>
          <p:spPr bwMode="auto">
            <a:xfrm flipH="1">
              <a:off x="2614"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9" name="Line 1069"/>
            <p:cNvSpPr>
              <a:spLocks noChangeShapeType="1"/>
            </p:cNvSpPr>
            <p:nvPr/>
          </p:nvSpPr>
          <p:spPr bwMode="auto">
            <a:xfrm flipH="1">
              <a:off x="2607" y="247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0" name="Line 1070"/>
            <p:cNvSpPr>
              <a:spLocks noChangeShapeType="1"/>
            </p:cNvSpPr>
            <p:nvPr/>
          </p:nvSpPr>
          <p:spPr bwMode="auto">
            <a:xfrm flipH="1">
              <a:off x="2601"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1" name="Line 1071"/>
            <p:cNvSpPr>
              <a:spLocks noChangeShapeType="1"/>
            </p:cNvSpPr>
            <p:nvPr/>
          </p:nvSpPr>
          <p:spPr bwMode="auto">
            <a:xfrm flipH="1">
              <a:off x="2598"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2" name="Line 1072"/>
            <p:cNvSpPr>
              <a:spLocks noChangeShapeType="1"/>
            </p:cNvSpPr>
            <p:nvPr/>
          </p:nvSpPr>
          <p:spPr bwMode="auto">
            <a:xfrm flipH="1">
              <a:off x="2592"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3" name="Line 1073"/>
            <p:cNvSpPr>
              <a:spLocks noChangeShapeType="1"/>
            </p:cNvSpPr>
            <p:nvPr/>
          </p:nvSpPr>
          <p:spPr bwMode="auto">
            <a:xfrm flipH="1">
              <a:off x="2586"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4" name="Line 1074"/>
            <p:cNvSpPr>
              <a:spLocks noChangeShapeType="1"/>
            </p:cNvSpPr>
            <p:nvPr/>
          </p:nvSpPr>
          <p:spPr bwMode="auto">
            <a:xfrm flipH="1">
              <a:off x="2580"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5" name="Line 1075"/>
            <p:cNvSpPr>
              <a:spLocks noChangeShapeType="1"/>
            </p:cNvSpPr>
            <p:nvPr/>
          </p:nvSpPr>
          <p:spPr bwMode="auto">
            <a:xfrm flipH="1">
              <a:off x="2570" y="248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6" name="Line 1076"/>
            <p:cNvSpPr>
              <a:spLocks noChangeShapeType="1"/>
            </p:cNvSpPr>
            <p:nvPr/>
          </p:nvSpPr>
          <p:spPr bwMode="auto">
            <a:xfrm flipH="1">
              <a:off x="2564"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7" name="Line 1077"/>
            <p:cNvSpPr>
              <a:spLocks noChangeShapeType="1"/>
            </p:cNvSpPr>
            <p:nvPr/>
          </p:nvSpPr>
          <p:spPr bwMode="auto">
            <a:xfrm flipH="1">
              <a:off x="2558"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8" name="Line 1078"/>
            <p:cNvSpPr>
              <a:spLocks noChangeShapeType="1"/>
            </p:cNvSpPr>
            <p:nvPr/>
          </p:nvSpPr>
          <p:spPr bwMode="auto">
            <a:xfrm flipH="1">
              <a:off x="2552"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9" name="Line 1079"/>
            <p:cNvSpPr>
              <a:spLocks noChangeShapeType="1"/>
            </p:cNvSpPr>
            <p:nvPr/>
          </p:nvSpPr>
          <p:spPr bwMode="auto">
            <a:xfrm flipH="1">
              <a:off x="2549"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0" name="Line 1080"/>
            <p:cNvSpPr>
              <a:spLocks noChangeShapeType="1"/>
            </p:cNvSpPr>
            <p:nvPr/>
          </p:nvSpPr>
          <p:spPr bwMode="auto">
            <a:xfrm flipH="1">
              <a:off x="2543" y="248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1" name="Line 1081"/>
            <p:cNvSpPr>
              <a:spLocks noChangeShapeType="1"/>
            </p:cNvSpPr>
            <p:nvPr/>
          </p:nvSpPr>
          <p:spPr bwMode="auto">
            <a:xfrm flipH="1">
              <a:off x="2537"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2" name="Line 1082"/>
            <p:cNvSpPr>
              <a:spLocks noChangeShapeType="1"/>
            </p:cNvSpPr>
            <p:nvPr/>
          </p:nvSpPr>
          <p:spPr bwMode="auto">
            <a:xfrm flipH="1">
              <a:off x="2530" y="248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3" name="Line 1083"/>
            <p:cNvSpPr>
              <a:spLocks noChangeShapeType="1"/>
            </p:cNvSpPr>
            <p:nvPr/>
          </p:nvSpPr>
          <p:spPr bwMode="auto">
            <a:xfrm flipH="1">
              <a:off x="2527" y="248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4" name="Line 1084"/>
            <p:cNvSpPr>
              <a:spLocks noChangeShapeType="1"/>
            </p:cNvSpPr>
            <p:nvPr/>
          </p:nvSpPr>
          <p:spPr bwMode="auto">
            <a:xfrm flipH="1">
              <a:off x="2521"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5" name="Line 1085"/>
            <p:cNvSpPr>
              <a:spLocks noChangeShapeType="1"/>
            </p:cNvSpPr>
            <p:nvPr/>
          </p:nvSpPr>
          <p:spPr bwMode="auto">
            <a:xfrm flipH="1">
              <a:off x="2515"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6" name="Line 1086"/>
            <p:cNvSpPr>
              <a:spLocks noChangeShapeType="1"/>
            </p:cNvSpPr>
            <p:nvPr/>
          </p:nvSpPr>
          <p:spPr bwMode="auto">
            <a:xfrm flipH="1">
              <a:off x="2509" y="249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7" name="Line 1087"/>
            <p:cNvSpPr>
              <a:spLocks noChangeShapeType="1"/>
            </p:cNvSpPr>
            <p:nvPr/>
          </p:nvSpPr>
          <p:spPr bwMode="auto">
            <a:xfrm flipH="1">
              <a:off x="2500"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8" name="Line 1088"/>
            <p:cNvSpPr>
              <a:spLocks noChangeShapeType="1"/>
            </p:cNvSpPr>
            <p:nvPr/>
          </p:nvSpPr>
          <p:spPr bwMode="auto">
            <a:xfrm flipH="1">
              <a:off x="2493" y="2493"/>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9" name="Line 1089"/>
            <p:cNvSpPr>
              <a:spLocks noChangeShapeType="1"/>
            </p:cNvSpPr>
            <p:nvPr/>
          </p:nvSpPr>
          <p:spPr bwMode="auto">
            <a:xfrm flipH="1">
              <a:off x="2487"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0" name="Line 1090"/>
            <p:cNvSpPr>
              <a:spLocks noChangeShapeType="1"/>
            </p:cNvSpPr>
            <p:nvPr/>
          </p:nvSpPr>
          <p:spPr bwMode="auto">
            <a:xfrm flipH="1">
              <a:off x="2481"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1" name="Line 1091"/>
            <p:cNvSpPr>
              <a:spLocks noChangeShapeType="1"/>
            </p:cNvSpPr>
            <p:nvPr/>
          </p:nvSpPr>
          <p:spPr bwMode="auto">
            <a:xfrm flipH="1">
              <a:off x="2478" y="249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2" name="Line 1092"/>
            <p:cNvSpPr>
              <a:spLocks noChangeShapeType="1"/>
            </p:cNvSpPr>
            <p:nvPr/>
          </p:nvSpPr>
          <p:spPr bwMode="auto">
            <a:xfrm flipH="1">
              <a:off x="2472"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3" name="Line 1093"/>
            <p:cNvSpPr>
              <a:spLocks noChangeShapeType="1"/>
            </p:cNvSpPr>
            <p:nvPr/>
          </p:nvSpPr>
          <p:spPr bwMode="auto">
            <a:xfrm flipH="1">
              <a:off x="2466"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4" name="Line 1094"/>
            <p:cNvSpPr>
              <a:spLocks noChangeShapeType="1"/>
            </p:cNvSpPr>
            <p:nvPr/>
          </p:nvSpPr>
          <p:spPr bwMode="auto">
            <a:xfrm flipH="1">
              <a:off x="2460"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5" name="Line 1095"/>
            <p:cNvSpPr>
              <a:spLocks noChangeShapeType="1"/>
            </p:cNvSpPr>
            <p:nvPr/>
          </p:nvSpPr>
          <p:spPr bwMode="auto">
            <a:xfrm flipH="1">
              <a:off x="2456" y="250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6" name="Line 1096"/>
            <p:cNvSpPr>
              <a:spLocks noChangeShapeType="1"/>
            </p:cNvSpPr>
            <p:nvPr/>
          </p:nvSpPr>
          <p:spPr bwMode="auto">
            <a:xfrm flipH="1">
              <a:off x="2450"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7" name="Line 1097"/>
            <p:cNvSpPr>
              <a:spLocks noChangeShapeType="1"/>
            </p:cNvSpPr>
            <p:nvPr/>
          </p:nvSpPr>
          <p:spPr bwMode="auto">
            <a:xfrm flipH="1">
              <a:off x="2444"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8" name="Line 1098"/>
            <p:cNvSpPr>
              <a:spLocks noChangeShapeType="1"/>
            </p:cNvSpPr>
            <p:nvPr/>
          </p:nvSpPr>
          <p:spPr bwMode="auto">
            <a:xfrm flipH="1">
              <a:off x="2438"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9" name="Line 1099"/>
            <p:cNvSpPr>
              <a:spLocks noChangeShapeType="1"/>
            </p:cNvSpPr>
            <p:nvPr/>
          </p:nvSpPr>
          <p:spPr bwMode="auto">
            <a:xfrm flipH="1">
              <a:off x="2429" y="250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0" name="Line 1100"/>
            <p:cNvSpPr>
              <a:spLocks noChangeShapeType="1"/>
            </p:cNvSpPr>
            <p:nvPr/>
          </p:nvSpPr>
          <p:spPr bwMode="auto">
            <a:xfrm flipH="1">
              <a:off x="2423" y="250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1" name="Line 1101"/>
            <p:cNvSpPr>
              <a:spLocks noChangeShapeType="1"/>
            </p:cNvSpPr>
            <p:nvPr/>
          </p:nvSpPr>
          <p:spPr bwMode="auto">
            <a:xfrm flipH="1">
              <a:off x="2416" y="250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2" name="Line 1102"/>
            <p:cNvSpPr>
              <a:spLocks noChangeShapeType="1"/>
            </p:cNvSpPr>
            <p:nvPr/>
          </p:nvSpPr>
          <p:spPr bwMode="auto">
            <a:xfrm flipH="1">
              <a:off x="2407" y="251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3" name="Line 1103"/>
            <p:cNvSpPr>
              <a:spLocks noChangeShapeType="1"/>
            </p:cNvSpPr>
            <p:nvPr/>
          </p:nvSpPr>
          <p:spPr bwMode="auto">
            <a:xfrm flipH="1">
              <a:off x="2401" y="251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4" name="Line 1104"/>
            <p:cNvSpPr>
              <a:spLocks noChangeShapeType="1"/>
            </p:cNvSpPr>
            <p:nvPr/>
          </p:nvSpPr>
          <p:spPr bwMode="auto">
            <a:xfrm flipH="1">
              <a:off x="2395" y="251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5" name="Line 1105"/>
            <p:cNvSpPr>
              <a:spLocks noChangeShapeType="1"/>
            </p:cNvSpPr>
            <p:nvPr/>
          </p:nvSpPr>
          <p:spPr bwMode="auto">
            <a:xfrm flipH="1">
              <a:off x="2389" y="251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6" name="Line 1106"/>
            <p:cNvSpPr>
              <a:spLocks noChangeShapeType="1"/>
            </p:cNvSpPr>
            <p:nvPr/>
          </p:nvSpPr>
          <p:spPr bwMode="auto">
            <a:xfrm flipH="1">
              <a:off x="2386" y="251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7" name="Line 1107"/>
            <p:cNvSpPr>
              <a:spLocks noChangeShapeType="1"/>
            </p:cNvSpPr>
            <p:nvPr/>
          </p:nvSpPr>
          <p:spPr bwMode="auto">
            <a:xfrm flipH="1">
              <a:off x="2379" y="251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8" name="Line 1108"/>
            <p:cNvSpPr>
              <a:spLocks noChangeShapeType="1"/>
            </p:cNvSpPr>
            <p:nvPr/>
          </p:nvSpPr>
          <p:spPr bwMode="auto">
            <a:xfrm flipH="1">
              <a:off x="2373" y="251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9" name="Line 1109"/>
            <p:cNvSpPr>
              <a:spLocks noChangeShapeType="1"/>
            </p:cNvSpPr>
            <p:nvPr/>
          </p:nvSpPr>
          <p:spPr bwMode="auto">
            <a:xfrm flipH="1">
              <a:off x="2367" y="251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0" name="Line 1110"/>
            <p:cNvSpPr>
              <a:spLocks noChangeShapeType="1"/>
            </p:cNvSpPr>
            <p:nvPr/>
          </p:nvSpPr>
          <p:spPr bwMode="auto">
            <a:xfrm flipH="1">
              <a:off x="2358" y="252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1" name="Line 1111"/>
            <p:cNvSpPr>
              <a:spLocks noChangeShapeType="1"/>
            </p:cNvSpPr>
            <p:nvPr/>
          </p:nvSpPr>
          <p:spPr bwMode="auto">
            <a:xfrm flipH="1">
              <a:off x="2352" y="252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2" name="Line 1112"/>
            <p:cNvSpPr>
              <a:spLocks noChangeShapeType="1"/>
            </p:cNvSpPr>
            <p:nvPr/>
          </p:nvSpPr>
          <p:spPr bwMode="auto">
            <a:xfrm flipH="1">
              <a:off x="2346" y="252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3" name="Line 1113"/>
            <p:cNvSpPr>
              <a:spLocks noChangeShapeType="1"/>
            </p:cNvSpPr>
            <p:nvPr/>
          </p:nvSpPr>
          <p:spPr bwMode="auto">
            <a:xfrm flipH="1">
              <a:off x="2336" y="252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4" name="Line 1114"/>
            <p:cNvSpPr>
              <a:spLocks noChangeShapeType="1"/>
            </p:cNvSpPr>
            <p:nvPr/>
          </p:nvSpPr>
          <p:spPr bwMode="auto">
            <a:xfrm flipH="1">
              <a:off x="3097"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5" name="Line 1115"/>
            <p:cNvSpPr>
              <a:spLocks noChangeShapeType="1"/>
            </p:cNvSpPr>
            <p:nvPr/>
          </p:nvSpPr>
          <p:spPr bwMode="auto">
            <a:xfrm flipH="1">
              <a:off x="3088"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6" name="Line 1116"/>
            <p:cNvSpPr>
              <a:spLocks noChangeShapeType="1"/>
            </p:cNvSpPr>
            <p:nvPr/>
          </p:nvSpPr>
          <p:spPr bwMode="auto">
            <a:xfrm flipH="1">
              <a:off x="3082"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7" name="Line 1117"/>
            <p:cNvSpPr>
              <a:spLocks noChangeShapeType="1"/>
            </p:cNvSpPr>
            <p:nvPr/>
          </p:nvSpPr>
          <p:spPr bwMode="auto">
            <a:xfrm flipH="1">
              <a:off x="3076"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8" name="Line 1118"/>
            <p:cNvSpPr>
              <a:spLocks noChangeShapeType="1"/>
            </p:cNvSpPr>
            <p:nvPr/>
          </p:nvSpPr>
          <p:spPr bwMode="auto">
            <a:xfrm flipH="1">
              <a:off x="3070"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9" name="Line 1119"/>
            <p:cNvSpPr>
              <a:spLocks noChangeShapeType="1"/>
            </p:cNvSpPr>
            <p:nvPr/>
          </p:nvSpPr>
          <p:spPr bwMode="auto">
            <a:xfrm flipH="1">
              <a:off x="3067"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0" name="Line 1120"/>
            <p:cNvSpPr>
              <a:spLocks noChangeShapeType="1"/>
            </p:cNvSpPr>
            <p:nvPr/>
          </p:nvSpPr>
          <p:spPr bwMode="auto">
            <a:xfrm flipH="1">
              <a:off x="3060" y="249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1" name="Line 1121"/>
            <p:cNvSpPr>
              <a:spLocks noChangeShapeType="1"/>
            </p:cNvSpPr>
            <p:nvPr/>
          </p:nvSpPr>
          <p:spPr bwMode="auto">
            <a:xfrm flipH="1">
              <a:off x="3054"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2" name="Line 1122"/>
            <p:cNvSpPr>
              <a:spLocks noChangeShapeType="1"/>
            </p:cNvSpPr>
            <p:nvPr/>
          </p:nvSpPr>
          <p:spPr bwMode="auto">
            <a:xfrm flipH="1">
              <a:off x="3048"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3" name="Line 1123"/>
            <p:cNvSpPr>
              <a:spLocks noChangeShapeType="1"/>
            </p:cNvSpPr>
            <p:nvPr/>
          </p:nvSpPr>
          <p:spPr bwMode="auto">
            <a:xfrm flipH="1">
              <a:off x="3039"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4" name="Line 1124"/>
            <p:cNvSpPr>
              <a:spLocks noChangeShapeType="1"/>
            </p:cNvSpPr>
            <p:nvPr/>
          </p:nvSpPr>
          <p:spPr bwMode="auto">
            <a:xfrm flipH="1">
              <a:off x="3033"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5" name="Line 1125"/>
            <p:cNvSpPr>
              <a:spLocks noChangeShapeType="1"/>
            </p:cNvSpPr>
            <p:nvPr/>
          </p:nvSpPr>
          <p:spPr bwMode="auto">
            <a:xfrm flipH="1">
              <a:off x="3027"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6" name="Line 1126"/>
            <p:cNvSpPr>
              <a:spLocks noChangeShapeType="1"/>
            </p:cNvSpPr>
            <p:nvPr/>
          </p:nvSpPr>
          <p:spPr bwMode="auto">
            <a:xfrm flipH="1">
              <a:off x="3017"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7" name="Line 1127"/>
            <p:cNvSpPr>
              <a:spLocks noChangeShapeType="1"/>
            </p:cNvSpPr>
            <p:nvPr/>
          </p:nvSpPr>
          <p:spPr bwMode="auto">
            <a:xfrm flipH="1">
              <a:off x="3011"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8" name="Line 1128"/>
            <p:cNvSpPr>
              <a:spLocks noChangeShapeType="1"/>
            </p:cNvSpPr>
            <p:nvPr/>
          </p:nvSpPr>
          <p:spPr bwMode="auto">
            <a:xfrm flipH="1">
              <a:off x="3005"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9" name="Line 1129"/>
            <p:cNvSpPr>
              <a:spLocks noChangeShapeType="1"/>
            </p:cNvSpPr>
            <p:nvPr/>
          </p:nvSpPr>
          <p:spPr bwMode="auto">
            <a:xfrm flipH="1" flipV="1">
              <a:off x="2999" y="248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0" name="Line 1130"/>
            <p:cNvSpPr>
              <a:spLocks noChangeShapeType="1"/>
            </p:cNvSpPr>
            <p:nvPr/>
          </p:nvSpPr>
          <p:spPr bwMode="auto">
            <a:xfrm flipH="1">
              <a:off x="2996"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1" name="Line 1131"/>
            <p:cNvSpPr>
              <a:spLocks noChangeShapeType="1"/>
            </p:cNvSpPr>
            <p:nvPr/>
          </p:nvSpPr>
          <p:spPr bwMode="auto">
            <a:xfrm flipH="1">
              <a:off x="2990"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2" name="Line 1132"/>
            <p:cNvSpPr>
              <a:spLocks noChangeShapeType="1"/>
            </p:cNvSpPr>
            <p:nvPr/>
          </p:nvSpPr>
          <p:spPr bwMode="auto">
            <a:xfrm flipH="1" flipV="1">
              <a:off x="2983" y="248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3" name="Line 1133"/>
            <p:cNvSpPr>
              <a:spLocks noChangeShapeType="1"/>
            </p:cNvSpPr>
            <p:nvPr/>
          </p:nvSpPr>
          <p:spPr bwMode="auto">
            <a:xfrm flipH="1">
              <a:off x="2977"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4" name="Line 1134"/>
            <p:cNvSpPr>
              <a:spLocks noChangeShapeType="1"/>
            </p:cNvSpPr>
            <p:nvPr/>
          </p:nvSpPr>
          <p:spPr bwMode="auto">
            <a:xfrm flipH="1">
              <a:off x="2974"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5" name="Line 1135"/>
            <p:cNvSpPr>
              <a:spLocks noChangeShapeType="1"/>
            </p:cNvSpPr>
            <p:nvPr/>
          </p:nvSpPr>
          <p:spPr bwMode="auto">
            <a:xfrm flipH="1" flipV="1">
              <a:off x="2968" y="247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6" name="Line 1136"/>
            <p:cNvSpPr>
              <a:spLocks noChangeShapeType="1"/>
            </p:cNvSpPr>
            <p:nvPr/>
          </p:nvSpPr>
          <p:spPr bwMode="auto">
            <a:xfrm flipH="1">
              <a:off x="2962"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7" name="Line 1137"/>
            <p:cNvSpPr>
              <a:spLocks noChangeShapeType="1"/>
            </p:cNvSpPr>
            <p:nvPr/>
          </p:nvSpPr>
          <p:spPr bwMode="auto">
            <a:xfrm flipH="1">
              <a:off x="2956"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8" name="Line 1138"/>
            <p:cNvSpPr>
              <a:spLocks noChangeShapeType="1"/>
            </p:cNvSpPr>
            <p:nvPr/>
          </p:nvSpPr>
          <p:spPr bwMode="auto">
            <a:xfrm flipV="1">
              <a:off x="2953" y="2475"/>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9" name="Line 1139"/>
            <p:cNvSpPr>
              <a:spLocks noChangeShapeType="1"/>
            </p:cNvSpPr>
            <p:nvPr/>
          </p:nvSpPr>
          <p:spPr bwMode="auto">
            <a:xfrm flipH="1">
              <a:off x="2946" y="247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0" name="Line 1140"/>
            <p:cNvSpPr>
              <a:spLocks noChangeShapeType="1"/>
            </p:cNvSpPr>
            <p:nvPr/>
          </p:nvSpPr>
          <p:spPr bwMode="auto">
            <a:xfrm flipH="1">
              <a:off x="2940"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1" name="Line 1141"/>
            <p:cNvSpPr>
              <a:spLocks noChangeShapeType="1"/>
            </p:cNvSpPr>
            <p:nvPr/>
          </p:nvSpPr>
          <p:spPr bwMode="auto">
            <a:xfrm flipH="1" flipV="1">
              <a:off x="2934" y="247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2" name="Line 1142"/>
            <p:cNvSpPr>
              <a:spLocks noChangeShapeType="1"/>
            </p:cNvSpPr>
            <p:nvPr/>
          </p:nvSpPr>
          <p:spPr bwMode="auto">
            <a:xfrm flipH="1">
              <a:off x="2928"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3" name="Line 1143"/>
            <p:cNvSpPr>
              <a:spLocks noChangeShapeType="1"/>
            </p:cNvSpPr>
            <p:nvPr/>
          </p:nvSpPr>
          <p:spPr bwMode="auto">
            <a:xfrm flipH="1">
              <a:off x="2925"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4" name="Line 1144"/>
            <p:cNvSpPr>
              <a:spLocks noChangeShapeType="1"/>
            </p:cNvSpPr>
            <p:nvPr/>
          </p:nvSpPr>
          <p:spPr bwMode="auto">
            <a:xfrm flipH="1" flipV="1">
              <a:off x="2919" y="246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5" name="Line 1145"/>
            <p:cNvSpPr>
              <a:spLocks noChangeShapeType="1"/>
            </p:cNvSpPr>
            <p:nvPr/>
          </p:nvSpPr>
          <p:spPr bwMode="auto">
            <a:xfrm flipH="1">
              <a:off x="291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6" name="Line 1146"/>
            <p:cNvSpPr>
              <a:spLocks noChangeShapeType="1"/>
            </p:cNvSpPr>
            <p:nvPr/>
          </p:nvSpPr>
          <p:spPr bwMode="auto">
            <a:xfrm flipH="1">
              <a:off x="2906"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7" name="Line 1147"/>
            <p:cNvSpPr>
              <a:spLocks noChangeShapeType="1"/>
            </p:cNvSpPr>
            <p:nvPr/>
          </p:nvSpPr>
          <p:spPr bwMode="auto">
            <a:xfrm flipH="1">
              <a:off x="2903"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8" name="Line 1148"/>
            <p:cNvSpPr>
              <a:spLocks noChangeShapeType="1"/>
            </p:cNvSpPr>
            <p:nvPr/>
          </p:nvSpPr>
          <p:spPr bwMode="auto">
            <a:xfrm flipH="1">
              <a:off x="289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9" name="Line 1149"/>
            <p:cNvSpPr>
              <a:spLocks noChangeShapeType="1"/>
            </p:cNvSpPr>
            <p:nvPr/>
          </p:nvSpPr>
          <p:spPr bwMode="auto">
            <a:xfrm flipH="1">
              <a:off x="289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0" name="Line 1150"/>
            <p:cNvSpPr>
              <a:spLocks noChangeShapeType="1"/>
            </p:cNvSpPr>
            <p:nvPr/>
          </p:nvSpPr>
          <p:spPr bwMode="auto">
            <a:xfrm flipH="1">
              <a:off x="2885"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1" name="Line 1151"/>
            <p:cNvSpPr>
              <a:spLocks noChangeShapeType="1"/>
            </p:cNvSpPr>
            <p:nvPr/>
          </p:nvSpPr>
          <p:spPr bwMode="auto">
            <a:xfrm flipH="1">
              <a:off x="2876"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2" name="Line 1152"/>
            <p:cNvSpPr>
              <a:spLocks noChangeShapeType="1"/>
            </p:cNvSpPr>
            <p:nvPr/>
          </p:nvSpPr>
          <p:spPr bwMode="auto">
            <a:xfrm flipH="1">
              <a:off x="2869"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3" name="Line 1153"/>
            <p:cNvSpPr>
              <a:spLocks noChangeShapeType="1"/>
            </p:cNvSpPr>
            <p:nvPr/>
          </p:nvSpPr>
          <p:spPr bwMode="auto">
            <a:xfrm flipH="1">
              <a:off x="2863"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4" name="Line 1154"/>
            <p:cNvSpPr>
              <a:spLocks noChangeShapeType="1"/>
            </p:cNvSpPr>
            <p:nvPr/>
          </p:nvSpPr>
          <p:spPr bwMode="auto">
            <a:xfrm flipH="1">
              <a:off x="2857"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5" name="Line 1155"/>
            <p:cNvSpPr>
              <a:spLocks noChangeShapeType="1"/>
            </p:cNvSpPr>
            <p:nvPr/>
          </p:nvSpPr>
          <p:spPr bwMode="auto">
            <a:xfrm flipH="1">
              <a:off x="285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6" name="Line 1156"/>
            <p:cNvSpPr>
              <a:spLocks noChangeShapeType="1"/>
            </p:cNvSpPr>
            <p:nvPr/>
          </p:nvSpPr>
          <p:spPr bwMode="auto">
            <a:xfrm flipH="1">
              <a:off x="2848"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7" name="Line 1157"/>
            <p:cNvSpPr>
              <a:spLocks noChangeShapeType="1"/>
            </p:cNvSpPr>
            <p:nvPr/>
          </p:nvSpPr>
          <p:spPr bwMode="auto">
            <a:xfrm flipH="1">
              <a:off x="2842"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8" name="Line 1158"/>
            <p:cNvSpPr>
              <a:spLocks noChangeShapeType="1"/>
            </p:cNvSpPr>
            <p:nvPr/>
          </p:nvSpPr>
          <p:spPr bwMode="auto">
            <a:xfrm flipH="1">
              <a:off x="2835" y="245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9" name="Line 1159"/>
            <p:cNvSpPr>
              <a:spLocks noChangeShapeType="1"/>
            </p:cNvSpPr>
            <p:nvPr/>
          </p:nvSpPr>
          <p:spPr bwMode="auto">
            <a:xfrm flipH="1">
              <a:off x="2832"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0" name="Line 1160"/>
            <p:cNvSpPr>
              <a:spLocks noChangeShapeType="1"/>
            </p:cNvSpPr>
            <p:nvPr/>
          </p:nvSpPr>
          <p:spPr bwMode="auto">
            <a:xfrm flipH="1">
              <a:off x="2826"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1" name="Line 1161"/>
            <p:cNvSpPr>
              <a:spLocks noChangeShapeType="1"/>
            </p:cNvSpPr>
            <p:nvPr/>
          </p:nvSpPr>
          <p:spPr bwMode="auto">
            <a:xfrm flipH="1">
              <a:off x="2820"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2" name="Line 1162"/>
            <p:cNvSpPr>
              <a:spLocks noChangeShapeType="1"/>
            </p:cNvSpPr>
            <p:nvPr/>
          </p:nvSpPr>
          <p:spPr bwMode="auto">
            <a:xfrm flipH="1">
              <a:off x="2814"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3" name="Line 1163"/>
            <p:cNvSpPr>
              <a:spLocks noChangeShapeType="1"/>
            </p:cNvSpPr>
            <p:nvPr/>
          </p:nvSpPr>
          <p:spPr bwMode="auto">
            <a:xfrm flipV="1">
              <a:off x="2811" y="2447"/>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4" name="Line 1164"/>
            <p:cNvSpPr>
              <a:spLocks noChangeShapeType="1"/>
            </p:cNvSpPr>
            <p:nvPr/>
          </p:nvSpPr>
          <p:spPr bwMode="auto">
            <a:xfrm flipH="1">
              <a:off x="2805"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5" name="Line 1165"/>
            <p:cNvSpPr>
              <a:spLocks noChangeShapeType="1"/>
            </p:cNvSpPr>
            <p:nvPr/>
          </p:nvSpPr>
          <p:spPr bwMode="auto">
            <a:xfrm flipH="1">
              <a:off x="2799"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6" name="Line 1166"/>
            <p:cNvSpPr>
              <a:spLocks noChangeShapeType="1"/>
            </p:cNvSpPr>
            <p:nvPr/>
          </p:nvSpPr>
          <p:spPr bwMode="auto">
            <a:xfrm flipH="1" flipV="1">
              <a:off x="2792" y="24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7" name="Line 1167"/>
            <p:cNvSpPr>
              <a:spLocks noChangeShapeType="1"/>
            </p:cNvSpPr>
            <p:nvPr/>
          </p:nvSpPr>
          <p:spPr bwMode="auto">
            <a:xfrm flipH="1">
              <a:off x="2783"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8" name="Line 1168"/>
            <p:cNvSpPr>
              <a:spLocks noChangeShapeType="1"/>
            </p:cNvSpPr>
            <p:nvPr/>
          </p:nvSpPr>
          <p:spPr bwMode="auto">
            <a:xfrm flipH="1" flipV="1">
              <a:off x="2777" y="24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9" name="Line 1169"/>
            <p:cNvSpPr>
              <a:spLocks noChangeShapeType="1"/>
            </p:cNvSpPr>
            <p:nvPr/>
          </p:nvSpPr>
          <p:spPr bwMode="auto">
            <a:xfrm flipH="1">
              <a:off x="2771"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0" name="Line 1170"/>
            <p:cNvSpPr>
              <a:spLocks noChangeShapeType="1"/>
            </p:cNvSpPr>
            <p:nvPr/>
          </p:nvSpPr>
          <p:spPr bwMode="auto">
            <a:xfrm flipH="1">
              <a:off x="276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1" name="Line 1171"/>
            <p:cNvSpPr>
              <a:spLocks noChangeShapeType="1"/>
            </p:cNvSpPr>
            <p:nvPr/>
          </p:nvSpPr>
          <p:spPr bwMode="auto">
            <a:xfrm flipH="1" flipV="1">
              <a:off x="2762" y="243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2" name="Line 1172"/>
            <p:cNvSpPr>
              <a:spLocks noChangeShapeType="1"/>
            </p:cNvSpPr>
            <p:nvPr/>
          </p:nvSpPr>
          <p:spPr bwMode="auto">
            <a:xfrm flipH="1">
              <a:off x="2755"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3" name="Line 1173"/>
            <p:cNvSpPr>
              <a:spLocks noChangeShapeType="1"/>
            </p:cNvSpPr>
            <p:nvPr/>
          </p:nvSpPr>
          <p:spPr bwMode="auto">
            <a:xfrm flipH="1">
              <a:off x="2749"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4" name="Line 1174"/>
            <p:cNvSpPr>
              <a:spLocks noChangeShapeType="1"/>
            </p:cNvSpPr>
            <p:nvPr/>
          </p:nvSpPr>
          <p:spPr bwMode="auto">
            <a:xfrm flipH="1" flipV="1">
              <a:off x="2743" y="243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5" name="Line 1175"/>
            <p:cNvSpPr>
              <a:spLocks noChangeShapeType="1"/>
            </p:cNvSpPr>
            <p:nvPr/>
          </p:nvSpPr>
          <p:spPr bwMode="auto">
            <a:xfrm flipH="1">
              <a:off x="2734"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6" name="Line 1176"/>
            <p:cNvSpPr>
              <a:spLocks noChangeShapeType="1"/>
            </p:cNvSpPr>
            <p:nvPr/>
          </p:nvSpPr>
          <p:spPr bwMode="auto">
            <a:xfrm flipH="1" flipV="1">
              <a:off x="2728" y="243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7" name="Line 1177"/>
            <p:cNvSpPr>
              <a:spLocks noChangeShapeType="1"/>
            </p:cNvSpPr>
            <p:nvPr/>
          </p:nvSpPr>
          <p:spPr bwMode="auto">
            <a:xfrm flipH="1">
              <a:off x="2721" y="243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8" name="Line 1178"/>
            <p:cNvSpPr>
              <a:spLocks noChangeShapeType="1"/>
            </p:cNvSpPr>
            <p:nvPr/>
          </p:nvSpPr>
          <p:spPr bwMode="auto">
            <a:xfrm flipH="1">
              <a:off x="2712"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9" name="Line 1179"/>
            <p:cNvSpPr>
              <a:spLocks noChangeShapeType="1"/>
            </p:cNvSpPr>
            <p:nvPr/>
          </p:nvSpPr>
          <p:spPr bwMode="auto">
            <a:xfrm flipH="1">
              <a:off x="2706"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0" name="Line 1180"/>
            <p:cNvSpPr>
              <a:spLocks noChangeShapeType="1"/>
            </p:cNvSpPr>
            <p:nvPr/>
          </p:nvSpPr>
          <p:spPr bwMode="auto">
            <a:xfrm flipH="1">
              <a:off x="2700"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1" name="Line 1181"/>
            <p:cNvSpPr>
              <a:spLocks noChangeShapeType="1"/>
            </p:cNvSpPr>
            <p:nvPr/>
          </p:nvSpPr>
          <p:spPr bwMode="auto">
            <a:xfrm flipH="1">
              <a:off x="2694"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2" name="Line 1182"/>
            <p:cNvSpPr>
              <a:spLocks noChangeShapeType="1"/>
            </p:cNvSpPr>
            <p:nvPr/>
          </p:nvSpPr>
          <p:spPr bwMode="auto">
            <a:xfrm flipH="1">
              <a:off x="2691"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3" name="Line 1183"/>
            <p:cNvSpPr>
              <a:spLocks noChangeShapeType="1"/>
            </p:cNvSpPr>
            <p:nvPr/>
          </p:nvSpPr>
          <p:spPr bwMode="auto">
            <a:xfrm flipH="1">
              <a:off x="2685"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4" name="Line 1184"/>
            <p:cNvSpPr>
              <a:spLocks noChangeShapeType="1"/>
            </p:cNvSpPr>
            <p:nvPr/>
          </p:nvSpPr>
          <p:spPr bwMode="auto">
            <a:xfrm flipH="1">
              <a:off x="2678"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5" name="Line 1185"/>
            <p:cNvSpPr>
              <a:spLocks noChangeShapeType="1"/>
            </p:cNvSpPr>
            <p:nvPr/>
          </p:nvSpPr>
          <p:spPr bwMode="auto">
            <a:xfrm flipH="1">
              <a:off x="2672"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6" name="Line 1186"/>
            <p:cNvSpPr>
              <a:spLocks noChangeShapeType="1"/>
            </p:cNvSpPr>
            <p:nvPr/>
          </p:nvSpPr>
          <p:spPr bwMode="auto">
            <a:xfrm flipH="1">
              <a:off x="2663"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7" name="Line 1187"/>
            <p:cNvSpPr>
              <a:spLocks noChangeShapeType="1"/>
            </p:cNvSpPr>
            <p:nvPr/>
          </p:nvSpPr>
          <p:spPr bwMode="auto">
            <a:xfrm flipH="1">
              <a:off x="2657"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8" name="Line 1188"/>
            <p:cNvSpPr>
              <a:spLocks noChangeShapeType="1"/>
            </p:cNvSpPr>
            <p:nvPr/>
          </p:nvSpPr>
          <p:spPr bwMode="auto">
            <a:xfrm flipH="1">
              <a:off x="2651"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9" name="Line 1189"/>
            <p:cNvSpPr>
              <a:spLocks noChangeShapeType="1"/>
            </p:cNvSpPr>
            <p:nvPr/>
          </p:nvSpPr>
          <p:spPr bwMode="auto">
            <a:xfrm flipH="1">
              <a:off x="2641"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0" name="Line 1190"/>
            <p:cNvSpPr>
              <a:spLocks noChangeShapeType="1"/>
            </p:cNvSpPr>
            <p:nvPr/>
          </p:nvSpPr>
          <p:spPr bwMode="auto">
            <a:xfrm flipH="1" flipV="1">
              <a:off x="2635" y="24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1" name="Line 1191"/>
            <p:cNvSpPr>
              <a:spLocks noChangeShapeType="1"/>
            </p:cNvSpPr>
            <p:nvPr/>
          </p:nvSpPr>
          <p:spPr bwMode="auto">
            <a:xfrm flipH="1">
              <a:off x="2629"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2" name="Line 1192"/>
            <p:cNvSpPr>
              <a:spLocks noChangeShapeType="1"/>
            </p:cNvSpPr>
            <p:nvPr/>
          </p:nvSpPr>
          <p:spPr bwMode="auto">
            <a:xfrm flipH="1">
              <a:off x="2623"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3" name="Line 1193"/>
            <p:cNvSpPr>
              <a:spLocks noChangeShapeType="1"/>
            </p:cNvSpPr>
            <p:nvPr/>
          </p:nvSpPr>
          <p:spPr bwMode="auto">
            <a:xfrm flipH="1" flipV="1">
              <a:off x="2620" y="241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4" name="Line 1194"/>
            <p:cNvSpPr>
              <a:spLocks noChangeShapeType="1"/>
            </p:cNvSpPr>
            <p:nvPr/>
          </p:nvSpPr>
          <p:spPr bwMode="auto">
            <a:xfrm flipH="1">
              <a:off x="2614"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5" name="Line 1195"/>
            <p:cNvSpPr>
              <a:spLocks noChangeShapeType="1"/>
            </p:cNvSpPr>
            <p:nvPr/>
          </p:nvSpPr>
          <p:spPr bwMode="auto">
            <a:xfrm flipH="1">
              <a:off x="2607" y="24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6" name="Line 1196"/>
            <p:cNvSpPr>
              <a:spLocks noChangeShapeType="1"/>
            </p:cNvSpPr>
            <p:nvPr/>
          </p:nvSpPr>
          <p:spPr bwMode="auto">
            <a:xfrm flipH="1" flipV="1">
              <a:off x="2601" y="24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7" name="Line 1197"/>
            <p:cNvSpPr>
              <a:spLocks noChangeShapeType="1"/>
            </p:cNvSpPr>
            <p:nvPr/>
          </p:nvSpPr>
          <p:spPr bwMode="auto">
            <a:xfrm flipH="1">
              <a:off x="2598"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8" name="Line 1198"/>
            <p:cNvSpPr>
              <a:spLocks noChangeShapeType="1"/>
            </p:cNvSpPr>
            <p:nvPr/>
          </p:nvSpPr>
          <p:spPr bwMode="auto">
            <a:xfrm flipH="1">
              <a:off x="2592"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9" name="Line 1199"/>
            <p:cNvSpPr>
              <a:spLocks noChangeShapeType="1"/>
            </p:cNvSpPr>
            <p:nvPr/>
          </p:nvSpPr>
          <p:spPr bwMode="auto">
            <a:xfrm flipH="1" flipV="1">
              <a:off x="2586" y="240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0" name="Line 1200"/>
            <p:cNvSpPr>
              <a:spLocks noChangeShapeType="1"/>
            </p:cNvSpPr>
            <p:nvPr/>
          </p:nvSpPr>
          <p:spPr bwMode="auto">
            <a:xfrm flipH="1">
              <a:off x="2580"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1" name="Line 1201"/>
            <p:cNvSpPr>
              <a:spLocks noChangeShapeType="1"/>
            </p:cNvSpPr>
            <p:nvPr/>
          </p:nvSpPr>
          <p:spPr bwMode="auto">
            <a:xfrm flipH="1" flipV="1">
              <a:off x="2570" y="2401"/>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2" name="Line 1202"/>
            <p:cNvSpPr>
              <a:spLocks noChangeShapeType="1"/>
            </p:cNvSpPr>
            <p:nvPr/>
          </p:nvSpPr>
          <p:spPr bwMode="auto">
            <a:xfrm flipH="1">
              <a:off x="2564"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3" name="Line 1203"/>
            <p:cNvSpPr>
              <a:spLocks noChangeShapeType="1"/>
            </p:cNvSpPr>
            <p:nvPr/>
          </p:nvSpPr>
          <p:spPr bwMode="auto">
            <a:xfrm flipH="1">
              <a:off x="2558"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4" name="Line 1204"/>
            <p:cNvSpPr>
              <a:spLocks noChangeShapeType="1"/>
            </p:cNvSpPr>
            <p:nvPr/>
          </p:nvSpPr>
          <p:spPr bwMode="auto">
            <a:xfrm flipH="1">
              <a:off x="2552"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5" name="Line 1205"/>
            <p:cNvSpPr>
              <a:spLocks noChangeShapeType="1"/>
            </p:cNvSpPr>
            <p:nvPr/>
          </p:nvSpPr>
          <p:spPr bwMode="auto">
            <a:xfrm flipH="1">
              <a:off x="2549"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6" name="Line 1206"/>
            <p:cNvSpPr>
              <a:spLocks noChangeShapeType="1"/>
            </p:cNvSpPr>
            <p:nvPr/>
          </p:nvSpPr>
          <p:spPr bwMode="auto">
            <a:xfrm flipH="1">
              <a:off x="2543"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7" name="Line 1207"/>
            <p:cNvSpPr>
              <a:spLocks noChangeShapeType="1"/>
            </p:cNvSpPr>
            <p:nvPr/>
          </p:nvSpPr>
          <p:spPr bwMode="auto">
            <a:xfrm flipH="1">
              <a:off x="2537"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8" name="Line 1208"/>
            <p:cNvSpPr>
              <a:spLocks noChangeShapeType="1"/>
            </p:cNvSpPr>
            <p:nvPr/>
          </p:nvSpPr>
          <p:spPr bwMode="auto">
            <a:xfrm flipH="1">
              <a:off x="2530" y="239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9" name="Line 1209"/>
            <p:cNvSpPr>
              <a:spLocks noChangeShapeType="1"/>
            </p:cNvSpPr>
            <p:nvPr/>
          </p:nvSpPr>
          <p:spPr bwMode="auto">
            <a:xfrm flipH="1">
              <a:off x="2527"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0" name="Line 1210"/>
            <p:cNvSpPr>
              <a:spLocks noChangeShapeType="1"/>
            </p:cNvSpPr>
            <p:nvPr/>
          </p:nvSpPr>
          <p:spPr bwMode="auto">
            <a:xfrm flipH="1">
              <a:off x="2521"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3332" name="Group 1412"/>
          <p:cNvGrpSpPr>
            <a:grpSpLocks/>
          </p:cNvGrpSpPr>
          <p:nvPr/>
        </p:nvGrpSpPr>
        <p:grpSpPr bwMode="auto">
          <a:xfrm>
            <a:off x="3303588" y="3743325"/>
            <a:ext cx="1617662" cy="155575"/>
            <a:chOff x="2081" y="2358"/>
            <a:chExt cx="1019" cy="98"/>
          </a:xfrm>
        </p:grpSpPr>
        <p:sp>
          <p:nvSpPr>
            <p:cNvPr id="83132" name="Line 1212"/>
            <p:cNvSpPr>
              <a:spLocks noChangeShapeType="1"/>
            </p:cNvSpPr>
            <p:nvPr/>
          </p:nvSpPr>
          <p:spPr bwMode="auto">
            <a:xfrm flipH="1">
              <a:off x="2515"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3" name="Line 1213"/>
            <p:cNvSpPr>
              <a:spLocks noChangeShapeType="1"/>
            </p:cNvSpPr>
            <p:nvPr/>
          </p:nvSpPr>
          <p:spPr bwMode="auto">
            <a:xfrm flipH="1">
              <a:off x="2509"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4" name="Line 1214"/>
            <p:cNvSpPr>
              <a:spLocks noChangeShapeType="1"/>
            </p:cNvSpPr>
            <p:nvPr/>
          </p:nvSpPr>
          <p:spPr bwMode="auto">
            <a:xfrm flipH="1">
              <a:off x="2500"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5" name="Line 1215"/>
            <p:cNvSpPr>
              <a:spLocks noChangeShapeType="1"/>
            </p:cNvSpPr>
            <p:nvPr/>
          </p:nvSpPr>
          <p:spPr bwMode="auto">
            <a:xfrm flipH="1">
              <a:off x="2493" y="238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6" name="Line 1216"/>
            <p:cNvSpPr>
              <a:spLocks noChangeShapeType="1"/>
            </p:cNvSpPr>
            <p:nvPr/>
          </p:nvSpPr>
          <p:spPr bwMode="auto">
            <a:xfrm flipH="1">
              <a:off x="2487"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7" name="Line 1217"/>
            <p:cNvSpPr>
              <a:spLocks noChangeShapeType="1"/>
            </p:cNvSpPr>
            <p:nvPr/>
          </p:nvSpPr>
          <p:spPr bwMode="auto">
            <a:xfrm flipH="1">
              <a:off x="2481"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8" name="Line 1218"/>
            <p:cNvSpPr>
              <a:spLocks noChangeShapeType="1"/>
            </p:cNvSpPr>
            <p:nvPr/>
          </p:nvSpPr>
          <p:spPr bwMode="auto">
            <a:xfrm flipH="1" flipV="1">
              <a:off x="2478" y="238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9" name="Line 1219"/>
            <p:cNvSpPr>
              <a:spLocks noChangeShapeType="1"/>
            </p:cNvSpPr>
            <p:nvPr/>
          </p:nvSpPr>
          <p:spPr bwMode="auto">
            <a:xfrm flipH="1">
              <a:off x="2472"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0" name="Line 1220"/>
            <p:cNvSpPr>
              <a:spLocks noChangeShapeType="1"/>
            </p:cNvSpPr>
            <p:nvPr/>
          </p:nvSpPr>
          <p:spPr bwMode="auto">
            <a:xfrm flipH="1">
              <a:off x="2466"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1" name="Line 1221"/>
            <p:cNvSpPr>
              <a:spLocks noChangeShapeType="1"/>
            </p:cNvSpPr>
            <p:nvPr/>
          </p:nvSpPr>
          <p:spPr bwMode="auto">
            <a:xfrm flipH="1" flipV="1">
              <a:off x="2460" y="23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2" name="Line 1222"/>
            <p:cNvSpPr>
              <a:spLocks noChangeShapeType="1"/>
            </p:cNvSpPr>
            <p:nvPr/>
          </p:nvSpPr>
          <p:spPr bwMode="auto">
            <a:xfrm flipH="1">
              <a:off x="2456" y="237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3" name="Line 1223"/>
            <p:cNvSpPr>
              <a:spLocks noChangeShapeType="1"/>
            </p:cNvSpPr>
            <p:nvPr/>
          </p:nvSpPr>
          <p:spPr bwMode="auto">
            <a:xfrm flipH="1">
              <a:off x="2450"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4" name="Line 1224"/>
            <p:cNvSpPr>
              <a:spLocks noChangeShapeType="1"/>
            </p:cNvSpPr>
            <p:nvPr/>
          </p:nvSpPr>
          <p:spPr bwMode="auto">
            <a:xfrm flipH="1" flipV="1">
              <a:off x="2444" y="23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5" name="Line 1225"/>
            <p:cNvSpPr>
              <a:spLocks noChangeShapeType="1"/>
            </p:cNvSpPr>
            <p:nvPr/>
          </p:nvSpPr>
          <p:spPr bwMode="auto">
            <a:xfrm flipH="1">
              <a:off x="2438"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6" name="Line 1226"/>
            <p:cNvSpPr>
              <a:spLocks noChangeShapeType="1"/>
            </p:cNvSpPr>
            <p:nvPr/>
          </p:nvSpPr>
          <p:spPr bwMode="auto">
            <a:xfrm flipH="1" flipV="1">
              <a:off x="2429" y="237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7" name="Line 1227"/>
            <p:cNvSpPr>
              <a:spLocks noChangeShapeType="1"/>
            </p:cNvSpPr>
            <p:nvPr/>
          </p:nvSpPr>
          <p:spPr bwMode="auto">
            <a:xfrm flipH="1">
              <a:off x="2423" y="23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8" name="Line 1228"/>
            <p:cNvSpPr>
              <a:spLocks noChangeShapeType="1"/>
            </p:cNvSpPr>
            <p:nvPr/>
          </p:nvSpPr>
          <p:spPr bwMode="auto">
            <a:xfrm flipH="1">
              <a:off x="2416" y="237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9" name="Line 1229"/>
            <p:cNvSpPr>
              <a:spLocks noChangeShapeType="1"/>
            </p:cNvSpPr>
            <p:nvPr/>
          </p:nvSpPr>
          <p:spPr bwMode="auto">
            <a:xfrm flipV="1">
              <a:off x="2413" y="2370"/>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0" name="Line 1230"/>
            <p:cNvSpPr>
              <a:spLocks noChangeShapeType="1"/>
            </p:cNvSpPr>
            <p:nvPr/>
          </p:nvSpPr>
          <p:spPr bwMode="auto">
            <a:xfrm flipH="1">
              <a:off x="2407" y="23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1" name="Line 1231"/>
            <p:cNvSpPr>
              <a:spLocks noChangeShapeType="1"/>
            </p:cNvSpPr>
            <p:nvPr/>
          </p:nvSpPr>
          <p:spPr bwMode="auto">
            <a:xfrm flipH="1">
              <a:off x="2401" y="23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2" name="Line 1232"/>
            <p:cNvSpPr>
              <a:spLocks noChangeShapeType="1"/>
            </p:cNvSpPr>
            <p:nvPr/>
          </p:nvSpPr>
          <p:spPr bwMode="auto">
            <a:xfrm flipH="1">
              <a:off x="2395" y="23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3" name="Line 1233"/>
            <p:cNvSpPr>
              <a:spLocks noChangeShapeType="1"/>
            </p:cNvSpPr>
            <p:nvPr/>
          </p:nvSpPr>
          <p:spPr bwMode="auto">
            <a:xfrm flipH="1">
              <a:off x="2389" y="23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4" name="Line 1234"/>
            <p:cNvSpPr>
              <a:spLocks noChangeShapeType="1"/>
            </p:cNvSpPr>
            <p:nvPr/>
          </p:nvSpPr>
          <p:spPr bwMode="auto">
            <a:xfrm flipH="1">
              <a:off x="2386" y="23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5" name="Line 1235"/>
            <p:cNvSpPr>
              <a:spLocks noChangeShapeType="1"/>
            </p:cNvSpPr>
            <p:nvPr/>
          </p:nvSpPr>
          <p:spPr bwMode="auto">
            <a:xfrm flipH="1">
              <a:off x="2379" y="236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6" name="Line 1236"/>
            <p:cNvSpPr>
              <a:spLocks noChangeShapeType="1"/>
            </p:cNvSpPr>
            <p:nvPr/>
          </p:nvSpPr>
          <p:spPr bwMode="auto">
            <a:xfrm flipH="1">
              <a:off x="2373" y="236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7" name="Line 1237"/>
            <p:cNvSpPr>
              <a:spLocks noChangeShapeType="1"/>
            </p:cNvSpPr>
            <p:nvPr/>
          </p:nvSpPr>
          <p:spPr bwMode="auto">
            <a:xfrm flipH="1">
              <a:off x="2367" y="236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8" name="Line 1238"/>
            <p:cNvSpPr>
              <a:spLocks noChangeShapeType="1"/>
            </p:cNvSpPr>
            <p:nvPr/>
          </p:nvSpPr>
          <p:spPr bwMode="auto">
            <a:xfrm flipH="1">
              <a:off x="2358" y="236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9" name="Line 1239"/>
            <p:cNvSpPr>
              <a:spLocks noChangeShapeType="1"/>
            </p:cNvSpPr>
            <p:nvPr/>
          </p:nvSpPr>
          <p:spPr bwMode="auto">
            <a:xfrm flipH="1">
              <a:off x="2352" y="236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0" name="Line 1240"/>
            <p:cNvSpPr>
              <a:spLocks noChangeShapeType="1"/>
            </p:cNvSpPr>
            <p:nvPr/>
          </p:nvSpPr>
          <p:spPr bwMode="auto">
            <a:xfrm flipH="1">
              <a:off x="2346" y="235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1" name="Line 1241"/>
            <p:cNvSpPr>
              <a:spLocks noChangeShapeType="1"/>
            </p:cNvSpPr>
            <p:nvPr/>
          </p:nvSpPr>
          <p:spPr bwMode="auto">
            <a:xfrm flipH="1">
              <a:off x="2336" y="235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2" name="Line 1242"/>
            <p:cNvSpPr>
              <a:spLocks noChangeShapeType="1"/>
            </p:cNvSpPr>
            <p:nvPr/>
          </p:nvSpPr>
          <p:spPr bwMode="auto">
            <a:xfrm flipH="1">
              <a:off x="3097"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3" name="Line 1243"/>
            <p:cNvSpPr>
              <a:spLocks noChangeShapeType="1"/>
            </p:cNvSpPr>
            <p:nvPr/>
          </p:nvSpPr>
          <p:spPr bwMode="auto">
            <a:xfrm flipH="1">
              <a:off x="3091"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4" name="Line 1244"/>
            <p:cNvSpPr>
              <a:spLocks noChangeShapeType="1"/>
            </p:cNvSpPr>
            <p:nvPr/>
          </p:nvSpPr>
          <p:spPr bwMode="auto">
            <a:xfrm flipH="1">
              <a:off x="3085"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5" name="Line 1245"/>
            <p:cNvSpPr>
              <a:spLocks noChangeShapeType="1"/>
            </p:cNvSpPr>
            <p:nvPr/>
          </p:nvSpPr>
          <p:spPr bwMode="auto">
            <a:xfrm flipH="1">
              <a:off x="3082"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6" name="Line 1246"/>
            <p:cNvSpPr>
              <a:spLocks noChangeShapeType="1"/>
            </p:cNvSpPr>
            <p:nvPr/>
          </p:nvSpPr>
          <p:spPr bwMode="auto">
            <a:xfrm flipH="1">
              <a:off x="3076"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7" name="Line 1247"/>
            <p:cNvSpPr>
              <a:spLocks noChangeShapeType="1"/>
            </p:cNvSpPr>
            <p:nvPr/>
          </p:nvSpPr>
          <p:spPr bwMode="auto">
            <a:xfrm flipH="1">
              <a:off x="3070" y="23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8" name="Line 1248"/>
            <p:cNvSpPr>
              <a:spLocks noChangeShapeType="1"/>
            </p:cNvSpPr>
            <p:nvPr/>
          </p:nvSpPr>
          <p:spPr bwMode="auto">
            <a:xfrm flipH="1">
              <a:off x="3064"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9" name="Line 1249"/>
            <p:cNvSpPr>
              <a:spLocks noChangeShapeType="1"/>
            </p:cNvSpPr>
            <p:nvPr/>
          </p:nvSpPr>
          <p:spPr bwMode="auto">
            <a:xfrm flipH="1">
              <a:off x="3054"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0" name="Line 1250"/>
            <p:cNvSpPr>
              <a:spLocks noChangeShapeType="1"/>
            </p:cNvSpPr>
            <p:nvPr/>
          </p:nvSpPr>
          <p:spPr bwMode="auto">
            <a:xfrm flipH="1">
              <a:off x="3048"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1" name="Line 1251"/>
            <p:cNvSpPr>
              <a:spLocks noChangeShapeType="1"/>
            </p:cNvSpPr>
            <p:nvPr/>
          </p:nvSpPr>
          <p:spPr bwMode="auto">
            <a:xfrm flipH="1">
              <a:off x="3042"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2" name="Line 1252"/>
            <p:cNvSpPr>
              <a:spLocks noChangeShapeType="1"/>
            </p:cNvSpPr>
            <p:nvPr/>
          </p:nvSpPr>
          <p:spPr bwMode="auto">
            <a:xfrm flipH="1">
              <a:off x="3036"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3" name="Line 1253"/>
            <p:cNvSpPr>
              <a:spLocks noChangeShapeType="1"/>
            </p:cNvSpPr>
            <p:nvPr/>
          </p:nvSpPr>
          <p:spPr bwMode="auto">
            <a:xfrm flipH="1">
              <a:off x="3027"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4" name="Line 1254"/>
            <p:cNvSpPr>
              <a:spLocks noChangeShapeType="1"/>
            </p:cNvSpPr>
            <p:nvPr/>
          </p:nvSpPr>
          <p:spPr bwMode="auto">
            <a:xfrm flipH="1">
              <a:off x="3020"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5" name="Line 1255"/>
            <p:cNvSpPr>
              <a:spLocks noChangeShapeType="1"/>
            </p:cNvSpPr>
            <p:nvPr/>
          </p:nvSpPr>
          <p:spPr bwMode="auto">
            <a:xfrm flipH="1">
              <a:off x="3014"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6" name="Line 1256"/>
            <p:cNvSpPr>
              <a:spLocks noChangeShapeType="1"/>
            </p:cNvSpPr>
            <p:nvPr/>
          </p:nvSpPr>
          <p:spPr bwMode="auto">
            <a:xfrm flipH="1">
              <a:off x="3008"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7" name="Line 1257"/>
            <p:cNvSpPr>
              <a:spLocks noChangeShapeType="1"/>
            </p:cNvSpPr>
            <p:nvPr/>
          </p:nvSpPr>
          <p:spPr bwMode="auto">
            <a:xfrm flipH="1">
              <a:off x="2999"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8" name="Line 1258"/>
            <p:cNvSpPr>
              <a:spLocks noChangeShapeType="1"/>
            </p:cNvSpPr>
            <p:nvPr/>
          </p:nvSpPr>
          <p:spPr bwMode="auto">
            <a:xfrm flipH="1">
              <a:off x="2993"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9" name="Line 1259"/>
            <p:cNvSpPr>
              <a:spLocks noChangeShapeType="1"/>
            </p:cNvSpPr>
            <p:nvPr/>
          </p:nvSpPr>
          <p:spPr bwMode="auto">
            <a:xfrm flipH="1">
              <a:off x="2986" y="238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0" name="Line 1260"/>
            <p:cNvSpPr>
              <a:spLocks noChangeShapeType="1"/>
            </p:cNvSpPr>
            <p:nvPr/>
          </p:nvSpPr>
          <p:spPr bwMode="auto">
            <a:xfrm flipH="1">
              <a:off x="2980"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1" name="Line 1261"/>
            <p:cNvSpPr>
              <a:spLocks noChangeShapeType="1"/>
            </p:cNvSpPr>
            <p:nvPr/>
          </p:nvSpPr>
          <p:spPr bwMode="auto">
            <a:xfrm flipH="1">
              <a:off x="2977"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2" name="Line 1262"/>
            <p:cNvSpPr>
              <a:spLocks noChangeShapeType="1"/>
            </p:cNvSpPr>
            <p:nvPr/>
          </p:nvSpPr>
          <p:spPr bwMode="auto">
            <a:xfrm flipH="1">
              <a:off x="2971"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3" name="Line 1263"/>
            <p:cNvSpPr>
              <a:spLocks noChangeShapeType="1"/>
            </p:cNvSpPr>
            <p:nvPr/>
          </p:nvSpPr>
          <p:spPr bwMode="auto">
            <a:xfrm flipH="1">
              <a:off x="2965"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4" name="Line 1264"/>
            <p:cNvSpPr>
              <a:spLocks noChangeShapeType="1"/>
            </p:cNvSpPr>
            <p:nvPr/>
          </p:nvSpPr>
          <p:spPr bwMode="auto">
            <a:xfrm flipH="1">
              <a:off x="2959"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5" name="Line 1265"/>
            <p:cNvSpPr>
              <a:spLocks noChangeShapeType="1"/>
            </p:cNvSpPr>
            <p:nvPr/>
          </p:nvSpPr>
          <p:spPr bwMode="auto">
            <a:xfrm flipH="1">
              <a:off x="2953"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6" name="Line 1266"/>
            <p:cNvSpPr>
              <a:spLocks noChangeShapeType="1"/>
            </p:cNvSpPr>
            <p:nvPr/>
          </p:nvSpPr>
          <p:spPr bwMode="auto">
            <a:xfrm flipH="1">
              <a:off x="2950"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7" name="Line 1267"/>
            <p:cNvSpPr>
              <a:spLocks noChangeShapeType="1"/>
            </p:cNvSpPr>
            <p:nvPr/>
          </p:nvSpPr>
          <p:spPr bwMode="auto">
            <a:xfrm flipH="1">
              <a:off x="2943"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8" name="Line 1268"/>
            <p:cNvSpPr>
              <a:spLocks noChangeShapeType="1"/>
            </p:cNvSpPr>
            <p:nvPr/>
          </p:nvSpPr>
          <p:spPr bwMode="auto">
            <a:xfrm flipH="1">
              <a:off x="2937"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9" name="Line 1269"/>
            <p:cNvSpPr>
              <a:spLocks noChangeShapeType="1"/>
            </p:cNvSpPr>
            <p:nvPr/>
          </p:nvSpPr>
          <p:spPr bwMode="auto">
            <a:xfrm flipH="1">
              <a:off x="2931"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0" name="Line 1270"/>
            <p:cNvSpPr>
              <a:spLocks noChangeShapeType="1"/>
            </p:cNvSpPr>
            <p:nvPr/>
          </p:nvSpPr>
          <p:spPr bwMode="auto">
            <a:xfrm flipH="1">
              <a:off x="2925"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1" name="Line 1271"/>
            <p:cNvSpPr>
              <a:spLocks noChangeShapeType="1"/>
            </p:cNvSpPr>
            <p:nvPr/>
          </p:nvSpPr>
          <p:spPr bwMode="auto">
            <a:xfrm flipH="1">
              <a:off x="2922"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2" name="Line 1272"/>
            <p:cNvSpPr>
              <a:spLocks noChangeShapeType="1"/>
            </p:cNvSpPr>
            <p:nvPr/>
          </p:nvSpPr>
          <p:spPr bwMode="auto">
            <a:xfrm flipH="1">
              <a:off x="2916"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3" name="Line 1273"/>
            <p:cNvSpPr>
              <a:spLocks noChangeShapeType="1"/>
            </p:cNvSpPr>
            <p:nvPr/>
          </p:nvSpPr>
          <p:spPr bwMode="auto">
            <a:xfrm flipH="1">
              <a:off x="2909" y="239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4" name="Line 1274"/>
            <p:cNvSpPr>
              <a:spLocks noChangeShapeType="1"/>
            </p:cNvSpPr>
            <p:nvPr/>
          </p:nvSpPr>
          <p:spPr bwMode="auto">
            <a:xfrm flipH="1">
              <a:off x="2903"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5" name="Line 1275"/>
            <p:cNvSpPr>
              <a:spLocks noChangeShapeType="1"/>
            </p:cNvSpPr>
            <p:nvPr/>
          </p:nvSpPr>
          <p:spPr bwMode="auto">
            <a:xfrm flipH="1">
              <a:off x="2897"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6" name="Line 1276"/>
            <p:cNvSpPr>
              <a:spLocks noChangeShapeType="1"/>
            </p:cNvSpPr>
            <p:nvPr/>
          </p:nvSpPr>
          <p:spPr bwMode="auto">
            <a:xfrm flipH="1">
              <a:off x="2894"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7" name="Line 1277"/>
            <p:cNvSpPr>
              <a:spLocks noChangeShapeType="1"/>
            </p:cNvSpPr>
            <p:nvPr/>
          </p:nvSpPr>
          <p:spPr bwMode="auto">
            <a:xfrm flipH="1">
              <a:off x="2888"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8" name="Line 1278"/>
            <p:cNvSpPr>
              <a:spLocks noChangeShapeType="1"/>
            </p:cNvSpPr>
            <p:nvPr/>
          </p:nvSpPr>
          <p:spPr bwMode="auto">
            <a:xfrm flipH="1">
              <a:off x="2882"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9" name="Line 1279"/>
            <p:cNvSpPr>
              <a:spLocks noChangeShapeType="1"/>
            </p:cNvSpPr>
            <p:nvPr/>
          </p:nvSpPr>
          <p:spPr bwMode="auto">
            <a:xfrm flipH="1">
              <a:off x="2876"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0" name="Line 1280"/>
            <p:cNvSpPr>
              <a:spLocks noChangeShapeType="1"/>
            </p:cNvSpPr>
            <p:nvPr/>
          </p:nvSpPr>
          <p:spPr bwMode="auto">
            <a:xfrm flipH="1">
              <a:off x="2866"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1" name="Line 1281"/>
            <p:cNvSpPr>
              <a:spLocks noChangeShapeType="1"/>
            </p:cNvSpPr>
            <p:nvPr/>
          </p:nvSpPr>
          <p:spPr bwMode="auto">
            <a:xfrm flipH="1">
              <a:off x="2860"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2" name="Line 1282"/>
            <p:cNvSpPr>
              <a:spLocks noChangeShapeType="1"/>
            </p:cNvSpPr>
            <p:nvPr/>
          </p:nvSpPr>
          <p:spPr bwMode="auto">
            <a:xfrm flipH="1">
              <a:off x="2854"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3" name="Line 1283"/>
            <p:cNvSpPr>
              <a:spLocks noChangeShapeType="1"/>
            </p:cNvSpPr>
            <p:nvPr/>
          </p:nvSpPr>
          <p:spPr bwMode="auto">
            <a:xfrm flipH="1">
              <a:off x="2848"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4" name="Line 1284"/>
            <p:cNvSpPr>
              <a:spLocks noChangeShapeType="1"/>
            </p:cNvSpPr>
            <p:nvPr/>
          </p:nvSpPr>
          <p:spPr bwMode="auto">
            <a:xfrm flipH="1">
              <a:off x="2839"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5" name="Line 1285"/>
            <p:cNvSpPr>
              <a:spLocks noChangeShapeType="1"/>
            </p:cNvSpPr>
            <p:nvPr/>
          </p:nvSpPr>
          <p:spPr bwMode="auto">
            <a:xfrm flipH="1">
              <a:off x="2832"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6" name="Line 1286"/>
            <p:cNvSpPr>
              <a:spLocks noChangeShapeType="1"/>
            </p:cNvSpPr>
            <p:nvPr/>
          </p:nvSpPr>
          <p:spPr bwMode="auto">
            <a:xfrm flipH="1">
              <a:off x="2826"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7" name="Line 1287"/>
            <p:cNvSpPr>
              <a:spLocks noChangeShapeType="1"/>
            </p:cNvSpPr>
            <p:nvPr/>
          </p:nvSpPr>
          <p:spPr bwMode="auto">
            <a:xfrm flipH="1">
              <a:off x="2820"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8" name="Line 1288"/>
            <p:cNvSpPr>
              <a:spLocks noChangeShapeType="1"/>
            </p:cNvSpPr>
            <p:nvPr/>
          </p:nvSpPr>
          <p:spPr bwMode="auto">
            <a:xfrm flipH="1">
              <a:off x="2811"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9" name="Line 1289"/>
            <p:cNvSpPr>
              <a:spLocks noChangeShapeType="1"/>
            </p:cNvSpPr>
            <p:nvPr/>
          </p:nvSpPr>
          <p:spPr bwMode="auto">
            <a:xfrm flipH="1">
              <a:off x="2805"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0" name="Line 1290"/>
            <p:cNvSpPr>
              <a:spLocks noChangeShapeType="1"/>
            </p:cNvSpPr>
            <p:nvPr/>
          </p:nvSpPr>
          <p:spPr bwMode="auto">
            <a:xfrm flipH="1">
              <a:off x="2799"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1" name="Line 1291"/>
            <p:cNvSpPr>
              <a:spLocks noChangeShapeType="1"/>
            </p:cNvSpPr>
            <p:nvPr/>
          </p:nvSpPr>
          <p:spPr bwMode="auto">
            <a:xfrm flipH="1">
              <a:off x="2792"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2" name="Line 1292"/>
            <p:cNvSpPr>
              <a:spLocks noChangeShapeType="1"/>
            </p:cNvSpPr>
            <p:nvPr/>
          </p:nvSpPr>
          <p:spPr bwMode="auto">
            <a:xfrm flipH="1">
              <a:off x="2789"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3" name="Line 1293"/>
            <p:cNvSpPr>
              <a:spLocks noChangeShapeType="1"/>
            </p:cNvSpPr>
            <p:nvPr/>
          </p:nvSpPr>
          <p:spPr bwMode="auto">
            <a:xfrm flipH="1">
              <a:off x="2783"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4" name="Line 1294"/>
            <p:cNvSpPr>
              <a:spLocks noChangeShapeType="1"/>
            </p:cNvSpPr>
            <p:nvPr/>
          </p:nvSpPr>
          <p:spPr bwMode="auto">
            <a:xfrm flipH="1">
              <a:off x="2777"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5" name="Line 1295"/>
            <p:cNvSpPr>
              <a:spLocks noChangeShapeType="1"/>
            </p:cNvSpPr>
            <p:nvPr/>
          </p:nvSpPr>
          <p:spPr bwMode="auto">
            <a:xfrm flipH="1">
              <a:off x="2771"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6" name="Line 1296"/>
            <p:cNvSpPr>
              <a:spLocks noChangeShapeType="1"/>
            </p:cNvSpPr>
            <p:nvPr/>
          </p:nvSpPr>
          <p:spPr bwMode="auto">
            <a:xfrm flipH="1">
              <a:off x="2765"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7" name="Line 1297"/>
            <p:cNvSpPr>
              <a:spLocks noChangeShapeType="1"/>
            </p:cNvSpPr>
            <p:nvPr/>
          </p:nvSpPr>
          <p:spPr bwMode="auto">
            <a:xfrm flipH="1">
              <a:off x="2762"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8" name="Line 1298"/>
            <p:cNvSpPr>
              <a:spLocks noChangeShapeType="1"/>
            </p:cNvSpPr>
            <p:nvPr/>
          </p:nvSpPr>
          <p:spPr bwMode="auto">
            <a:xfrm flipH="1">
              <a:off x="2755"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9" name="Line 1299"/>
            <p:cNvSpPr>
              <a:spLocks noChangeShapeType="1"/>
            </p:cNvSpPr>
            <p:nvPr/>
          </p:nvSpPr>
          <p:spPr bwMode="auto">
            <a:xfrm flipH="1">
              <a:off x="2749"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0" name="Line 1300"/>
            <p:cNvSpPr>
              <a:spLocks noChangeShapeType="1"/>
            </p:cNvSpPr>
            <p:nvPr/>
          </p:nvSpPr>
          <p:spPr bwMode="auto">
            <a:xfrm flipH="1">
              <a:off x="2743"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1" name="Line 1301"/>
            <p:cNvSpPr>
              <a:spLocks noChangeShapeType="1"/>
            </p:cNvSpPr>
            <p:nvPr/>
          </p:nvSpPr>
          <p:spPr bwMode="auto">
            <a:xfrm flipH="1">
              <a:off x="2737"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2" name="Line 1302"/>
            <p:cNvSpPr>
              <a:spLocks noChangeShapeType="1"/>
            </p:cNvSpPr>
            <p:nvPr/>
          </p:nvSpPr>
          <p:spPr bwMode="auto">
            <a:xfrm flipH="1">
              <a:off x="2734"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3" name="Line 1303"/>
            <p:cNvSpPr>
              <a:spLocks noChangeShapeType="1"/>
            </p:cNvSpPr>
            <p:nvPr/>
          </p:nvSpPr>
          <p:spPr bwMode="auto">
            <a:xfrm flipH="1">
              <a:off x="2728"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4" name="Line 1304"/>
            <p:cNvSpPr>
              <a:spLocks noChangeShapeType="1"/>
            </p:cNvSpPr>
            <p:nvPr/>
          </p:nvSpPr>
          <p:spPr bwMode="auto">
            <a:xfrm flipH="1">
              <a:off x="2721" y="24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5" name="Line 1305"/>
            <p:cNvSpPr>
              <a:spLocks noChangeShapeType="1"/>
            </p:cNvSpPr>
            <p:nvPr/>
          </p:nvSpPr>
          <p:spPr bwMode="auto">
            <a:xfrm flipH="1">
              <a:off x="2715"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6" name="Line 1306"/>
            <p:cNvSpPr>
              <a:spLocks noChangeShapeType="1"/>
            </p:cNvSpPr>
            <p:nvPr/>
          </p:nvSpPr>
          <p:spPr bwMode="auto">
            <a:xfrm flipH="1">
              <a:off x="2709"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7" name="Line 1307"/>
            <p:cNvSpPr>
              <a:spLocks noChangeShapeType="1"/>
            </p:cNvSpPr>
            <p:nvPr/>
          </p:nvSpPr>
          <p:spPr bwMode="auto">
            <a:xfrm flipH="1">
              <a:off x="2706"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8" name="Line 1308"/>
            <p:cNvSpPr>
              <a:spLocks noChangeShapeType="1"/>
            </p:cNvSpPr>
            <p:nvPr/>
          </p:nvSpPr>
          <p:spPr bwMode="auto">
            <a:xfrm flipH="1">
              <a:off x="2700"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9" name="Line 1309"/>
            <p:cNvSpPr>
              <a:spLocks noChangeShapeType="1"/>
            </p:cNvSpPr>
            <p:nvPr/>
          </p:nvSpPr>
          <p:spPr bwMode="auto">
            <a:xfrm flipH="1">
              <a:off x="2694"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0" name="Line 1310"/>
            <p:cNvSpPr>
              <a:spLocks noChangeShapeType="1"/>
            </p:cNvSpPr>
            <p:nvPr/>
          </p:nvSpPr>
          <p:spPr bwMode="auto">
            <a:xfrm flipH="1">
              <a:off x="2688"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1" name="Line 1311"/>
            <p:cNvSpPr>
              <a:spLocks noChangeShapeType="1"/>
            </p:cNvSpPr>
            <p:nvPr/>
          </p:nvSpPr>
          <p:spPr bwMode="auto">
            <a:xfrm flipH="1">
              <a:off x="2678" y="24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2" name="Line 1312"/>
            <p:cNvSpPr>
              <a:spLocks noChangeShapeType="1"/>
            </p:cNvSpPr>
            <p:nvPr/>
          </p:nvSpPr>
          <p:spPr bwMode="auto">
            <a:xfrm flipH="1">
              <a:off x="2672"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3" name="Line 1313"/>
            <p:cNvSpPr>
              <a:spLocks noChangeShapeType="1"/>
            </p:cNvSpPr>
            <p:nvPr/>
          </p:nvSpPr>
          <p:spPr bwMode="auto">
            <a:xfrm flipH="1">
              <a:off x="2666"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4" name="Line 1314"/>
            <p:cNvSpPr>
              <a:spLocks noChangeShapeType="1"/>
            </p:cNvSpPr>
            <p:nvPr/>
          </p:nvSpPr>
          <p:spPr bwMode="auto">
            <a:xfrm flipH="1">
              <a:off x="2660"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5" name="Line 1315"/>
            <p:cNvSpPr>
              <a:spLocks noChangeShapeType="1"/>
            </p:cNvSpPr>
            <p:nvPr/>
          </p:nvSpPr>
          <p:spPr bwMode="auto">
            <a:xfrm flipH="1">
              <a:off x="2651"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6" name="Line 1316"/>
            <p:cNvSpPr>
              <a:spLocks noChangeShapeType="1"/>
            </p:cNvSpPr>
            <p:nvPr/>
          </p:nvSpPr>
          <p:spPr bwMode="auto">
            <a:xfrm flipH="1">
              <a:off x="2644" y="24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7" name="Line 1317"/>
            <p:cNvSpPr>
              <a:spLocks noChangeShapeType="1"/>
            </p:cNvSpPr>
            <p:nvPr/>
          </p:nvSpPr>
          <p:spPr bwMode="auto">
            <a:xfrm flipH="1">
              <a:off x="2638" y="241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8" name="Line 1318"/>
            <p:cNvSpPr>
              <a:spLocks noChangeShapeType="1"/>
            </p:cNvSpPr>
            <p:nvPr/>
          </p:nvSpPr>
          <p:spPr bwMode="auto">
            <a:xfrm flipH="1">
              <a:off x="2632"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9" name="Line 1319"/>
            <p:cNvSpPr>
              <a:spLocks noChangeShapeType="1"/>
            </p:cNvSpPr>
            <p:nvPr/>
          </p:nvSpPr>
          <p:spPr bwMode="auto">
            <a:xfrm flipH="1">
              <a:off x="2623"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0" name="Line 1320"/>
            <p:cNvSpPr>
              <a:spLocks noChangeShapeType="1"/>
            </p:cNvSpPr>
            <p:nvPr/>
          </p:nvSpPr>
          <p:spPr bwMode="auto">
            <a:xfrm flipH="1">
              <a:off x="2617"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1" name="Line 1321"/>
            <p:cNvSpPr>
              <a:spLocks noChangeShapeType="1"/>
            </p:cNvSpPr>
            <p:nvPr/>
          </p:nvSpPr>
          <p:spPr bwMode="auto">
            <a:xfrm flipH="1">
              <a:off x="2611"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2" name="Line 1322"/>
            <p:cNvSpPr>
              <a:spLocks noChangeShapeType="1"/>
            </p:cNvSpPr>
            <p:nvPr/>
          </p:nvSpPr>
          <p:spPr bwMode="auto">
            <a:xfrm flipH="1">
              <a:off x="2604"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3" name="Line 1323"/>
            <p:cNvSpPr>
              <a:spLocks noChangeShapeType="1"/>
            </p:cNvSpPr>
            <p:nvPr/>
          </p:nvSpPr>
          <p:spPr bwMode="auto">
            <a:xfrm>
              <a:off x="2601" y="2413"/>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4" name="Line 1324"/>
            <p:cNvSpPr>
              <a:spLocks noChangeShapeType="1"/>
            </p:cNvSpPr>
            <p:nvPr/>
          </p:nvSpPr>
          <p:spPr bwMode="auto">
            <a:xfrm flipH="1">
              <a:off x="2595"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5" name="Line 1325"/>
            <p:cNvSpPr>
              <a:spLocks noChangeShapeType="1"/>
            </p:cNvSpPr>
            <p:nvPr/>
          </p:nvSpPr>
          <p:spPr bwMode="auto">
            <a:xfrm flipH="1">
              <a:off x="2589"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6" name="Line 1326"/>
            <p:cNvSpPr>
              <a:spLocks noChangeShapeType="1"/>
            </p:cNvSpPr>
            <p:nvPr/>
          </p:nvSpPr>
          <p:spPr bwMode="auto">
            <a:xfrm flipH="1">
              <a:off x="2583"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7" name="Line 1327"/>
            <p:cNvSpPr>
              <a:spLocks noChangeShapeType="1"/>
            </p:cNvSpPr>
            <p:nvPr/>
          </p:nvSpPr>
          <p:spPr bwMode="auto">
            <a:xfrm flipH="1">
              <a:off x="2577"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8" name="Line 1328"/>
            <p:cNvSpPr>
              <a:spLocks noChangeShapeType="1"/>
            </p:cNvSpPr>
            <p:nvPr/>
          </p:nvSpPr>
          <p:spPr bwMode="auto">
            <a:xfrm flipH="1">
              <a:off x="2574"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9" name="Line 1329"/>
            <p:cNvSpPr>
              <a:spLocks noChangeShapeType="1"/>
            </p:cNvSpPr>
            <p:nvPr/>
          </p:nvSpPr>
          <p:spPr bwMode="auto">
            <a:xfrm flipH="1">
              <a:off x="2567"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0" name="Line 1330"/>
            <p:cNvSpPr>
              <a:spLocks noChangeShapeType="1"/>
            </p:cNvSpPr>
            <p:nvPr/>
          </p:nvSpPr>
          <p:spPr bwMode="auto">
            <a:xfrm flipH="1">
              <a:off x="2561" y="24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1" name="Line 1331"/>
            <p:cNvSpPr>
              <a:spLocks noChangeShapeType="1"/>
            </p:cNvSpPr>
            <p:nvPr/>
          </p:nvSpPr>
          <p:spPr bwMode="auto">
            <a:xfrm flipH="1">
              <a:off x="2555"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2" name="Line 1332"/>
            <p:cNvSpPr>
              <a:spLocks noChangeShapeType="1"/>
            </p:cNvSpPr>
            <p:nvPr/>
          </p:nvSpPr>
          <p:spPr bwMode="auto">
            <a:xfrm flipH="1">
              <a:off x="2549"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3" name="Line 1333"/>
            <p:cNvSpPr>
              <a:spLocks noChangeShapeType="1"/>
            </p:cNvSpPr>
            <p:nvPr/>
          </p:nvSpPr>
          <p:spPr bwMode="auto">
            <a:xfrm flipH="1">
              <a:off x="2546"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4" name="Line 1334"/>
            <p:cNvSpPr>
              <a:spLocks noChangeShapeType="1"/>
            </p:cNvSpPr>
            <p:nvPr/>
          </p:nvSpPr>
          <p:spPr bwMode="auto">
            <a:xfrm flipH="1">
              <a:off x="2540"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5" name="Line 1335"/>
            <p:cNvSpPr>
              <a:spLocks noChangeShapeType="1"/>
            </p:cNvSpPr>
            <p:nvPr/>
          </p:nvSpPr>
          <p:spPr bwMode="auto">
            <a:xfrm flipH="1">
              <a:off x="2534"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6" name="Line 1336"/>
            <p:cNvSpPr>
              <a:spLocks noChangeShapeType="1"/>
            </p:cNvSpPr>
            <p:nvPr/>
          </p:nvSpPr>
          <p:spPr bwMode="auto">
            <a:xfrm flipH="1">
              <a:off x="2527"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7" name="Line 1337"/>
            <p:cNvSpPr>
              <a:spLocks noChangeShapeType="1"/>
            </p:cNvSpPr>
            <p:nvPr/>
          </p:nvSpPr>
          <p:spPr bwMode="auto">
            <a:xfrm flipH="1">
              <a:off x="2521" y="241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8" name="Line 1338"/>
            <p:cNvSpPr>
              <a:spLocks noChangeShapeType="1"/>
            </p:cNvSpPr>
            <p:nvPr/>
          </p:nvSpPr>
          <p:spPr bwMode="auto">
            <a:xfrm flipH="1">
              <a:off x="2518"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9" name="Line 1339"/>
            <p:cNvSpPr>
              <a:spLocks noChangeShapeType="1"/>
            </p:cNvSpPr>
            <p:nvPr/>
          </p:nvSpPr>
          <p:spPr bwMode="auto">
            <a:xfrm flipH="1">
              <a:off x="2512"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0" name="Line 1340"/>
            <p:cNvSpPr>
              <a:spLocks noChangeShapeType="1"/>
            </p:cNvSpPr>
            <p:nvPr/>
          </p:nvSpPr>
          <p:spPr bwMode="auto">
            <a:xfrm flipH="1">
              <a:off x="2506"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1" name="Line 1341"/>
            <p:cNvSpPr>
              <a:spLocks noChangeShapeType="1"/>
            </p:cNvSpPr>
            <p:nvPr/>
          </p:nvSpPr>
          <p:spPr bwMode="auto">
            <a:xfrm flipH="1">
              <a:off x="2500"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2" name="Line 1342"/>
            <p:cNvSpPr>
              <a:spLocks noChangeShapeType="1"/>
            </p:cNvSpPr>
            <p:nvPr/>
          </p:nvSpPr>
          <p:spPr bwMode="auto">
            <a:xfrm flipH="1">
              <a:off x="2493" y="242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3" name="Line 1343"/>
            <p:cNvSpPr>
              <a:spLocks noChangeShapeType="1"/>
            </p:cNvSpPr>
            <p:nvPr/>
          </p:nvSpPr>
          <p:spPr bwMode="auto">
            <a:xfrm flipH="1">
              <a:off x="2490"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4" name="Line 1344"/>
            <p:cNvSpPr>
              <a:spLocks noChangeShapeType="1"/>
            </p:cNvSpPr>
            <p:nvPr/>
          </p:nvSpPr>
          <p:spPr bwMode="auto">
            <a:xfrm flipH="1">
              <a:off x="2484" y="24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5" name="Line 1345"/>
            <p:cNvSpPr>
              <a:spLocks noChangeShapeType="1"/>
            </p:cNvSpPr>
            <p:nvPr/>
          </p:nvSpPr>
          <p:spPr bwMode="auto">
            <a:xfrm flipH="1">
              <a:off x="2478"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6" name="Line 1346"/>
            <p:cNvSpPr>
              <a:spLocks noChangeShapeType="1"/>
            </p:cNvSpPr>
            <p:nvPr/>
          </p:nvSpPr>
          <p:spPr bwMode="auto">
            <a:xfrm flipH="1">
              <a:off x="2472"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7" name="Line 1347"/>
            <p:cNvSpPr>
              <a:spLocks noChangeShapeType="1"/>
            </p:cNvSpPr>
            <p:nvPr/>
          </p:nvSpPr>
          <p:spPr bwMode="auto">
            <a:xfrm flipH="1">
              <a:off x="2466"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8" name="Line 1348"/>
            <p:cNvSpPr>
              <a:spLocks noChangeShapeType="1"/>
            </p:cNvSpPr>
            <p:nvPr/>
          </p:nvSpPr>
          <p:spPr bwMode="auto">
            <a:xfrm flipH="1">
              <a:off x="2463"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9" name="Line 1349"/>
            <p:cNvSpPr>
              <a:spLocks noChangeShapeType="1"/>
            </p:cNvSpPr>
            <p:nvPr/>
          </p:nvSpPr>
          <p:spPr bwMode="auto">
            <a:xfrm flipH="1">
              <a:off x="2456" y="24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0" name="Line 1350"/>
            <p:cNvSpPr>
              <a:spLocks noChangeShapeType="1"/>
            </p:cNvSpPr>
            <p:nvPr/>
          </p:nvSpPr>
          <p:spPr bwMode="auto">
            <a:xfrm flipH="1">
              <a:off x="2450"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1" name="Line 1351"/>
            <p:cNvSpPr>
              <a:spLocks noChangeShapeType="1"/>
            </p:cNvSpPr>
            <p:nvPr/>
          </p:nvSpPr>
          <p:spPr bwMode="auto">
            <a:xfrm flipH="1">
              <a:off x="2444" y="2425"/>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2" name="Line 1352"/>
            <p:cNvSpPr>
              <a:spLocks noChangeShapeType="1"/>
            </p:cNvSpPr>
            <p:nvPr/>
          </p:nvSpPr>
          <p:spPr bwMode="auto">
            <a:xfrm flipH="1">
              <a:off x="2438"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3" name="Line 1353"/>
            <p:cNvSpPr>
              <a:spLocks noChangeShapeType="1"/>
            </p:cNvSpPr>
            <p:nvPr/>
          </p:nvSpPr>
          <p:spPr bwMode="auto">
            <a:xfrm flipH="1">
              <a:off x="2435"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4" name="Line 1354"/>
            <p:cNvSpPr>
              <a:spLocks noChangeShapeType="1"/>
            </p:cNvSpPr>
            <p:nvPr/>
          </p:nvSpPr>
          <p:spPr bwMode="auto">
            <a:xfrm flipH="1">
              <a:off x="2429"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5" name="Line 1355"/>
            <p:cNvSpPr>
              <a:spLocks noChangeShapeType="1"/>
            </p:cNvSpPr>
            <p:nvPr/>
          </p:nvSpPr>
          <p:spPr bwMode="auto">
            <a:xfrm flipH="1">
              <a:off x="2423"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6" name="Line 1356"/>
            <p:cNvSpPr>
              <a:spLocks noChangeShapeType="1"/>
            </p:cNvSpPr>
            <p:nvPr/>
          </p:nvSpPr>
          <p:spPr bwMode="auto">
            <a:xfrm flipH="1">
              <a:off x="2416" y="242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7" name="Line 1357"/>
            <p:cNvSpPr>
              <a:spLocks noChangeShapeType="1"/>
            </p:cNvSpPr>
            <p:nvPr/>
          </p:nvSpPr>
          <p:spPr bwMode="auto">
            <a:xfrm flipH="1">
              <a:off x="2407" y="242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8" name="Line 1358"/>
            <p:cNvSpPr>
              <a:spLocks noChangeShapeType="1"/>
            </p:cNvSpPr>
            <p:nvPr/>
          </p:nvSpPr>
          <p:spPr bwMode="auto">
            <a:xfrm flipH="1">
              <a:off x="2401"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9" name="Line 1359"/>
            <p:cNvSpPr>
              <a:spLocks noChangeShapeType="1"/>
            </p:cNvSpPr>
            <p:nvPr/>
          </p:nvSpPr>
          <p:spPr bwMode="auto">
            <a:xfrm flipH="1">
              <a:off x="2395"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0" name="Line 1360"/>
            <p:cNvSpPr>
              <a:spLocks noChangeShapeType="1"/>
            </p:cNvSpPr>
            <p:nvPr/>
          </p:nvSpPr>
          <p:spPr bwMode="auto">
            <a:xfrm flipH="1">
              <a:off x="2389"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1" name="Line 1361"/>
            <p:cNvSpPr>
              <a:spLocks noChangeShapeType="1"/>
            </p:cNvSpPr>
            <p:nvPr/>
          </p:nvSpPr>
          <p:spPr bwMode="auto">
            <a:xfrm flipH="1">
              <a:off x="2379" y="243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2" name="Line 1362"/>
            <p:cNvSpPr>
              <a:spLocks noChangeShapeType="1"/>
            </p:cNvSpPr>
            <p:nvPr/>
          </p:nvSpPr>
          <p:spPr bwMode="auto">
            <a:xfrm flipH="1">
              <a:off x="2373"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3" name="Line 1363"/>
            <p:cNvSpPr>
              <a:spLocks noChangeShapeType="1"/>
            </p:cNvSpPr>
            <p:nvPr/>
          </p:nvSpPr>
          <p:spPr bwMode="auto">
            <a:xfrm flipH="1">
              <a:off x="2367" y="243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4" name="Line 1364"/>
            <p:cNvSpPr>
              <a:spLocks noChangeShapeType="1"/>
            </p:cNvSpPr>
            <p:nvPr/>
          </p:nvSpPr>
          <p:spPr bwMode="auto">
            <a:xfrm flipH="1">
              <a:off x="2361"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5" name="Line 1365"/>
            <p:cNvSpPr>
              <a:spLocks noChangeShapeType="1"/>
            </p:cNvSpPr>
            <p:nvPr/>
          </p:nvSpPr>
          <p:spPr bwMode="auto">
            <a:xfrm flipH="1">
              <a:off x="2352"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6" name="Line 1366"/>
            <p:cNvSpPr>
              <a:spLocks noChangeShapeType="1"/>
            </p:cNvSpPr>
            <p:nvPr/>
          </p:nvSpPr>
          <p:spPr bwMode="auto">
            <a:xfrm flipH="1">
              <a:off x="2346"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7" name="Line 1367"/>
            <p:cNvSpPr>
              <a:spLocks noChangeShapeType="1"/>
            </p:cNvSpPr>
            <p:nvPr/>
          </p:nvSpPr>
          <p:spPr bwMode="auto">
            <a:xfrm flipH="1">
              <a:off x="2339"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8" name="Line 1368"/>
            <p:cNvSpPr>
              <a:spLocks noChangeShapeType="1"/>
            </p:cNvSpPr>
            <p:nvPr/>
          </p:nvSpPr>
          <p:spPr bwMode="auto">
            <a:xfrm flipH="1">
              <a:off x="2333"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9" name="Line 1369"/>
            <p:cNvSpPr>
              <a:spLocks noChangeShapeType="1"/>
            </p:cNvSpPr>
            <p:nvPr/>
          </p:nvSpPr>
          <p:spPr bwMode="auto">
            <a:xfrm>
              <a:off x="2330" y="2435"/>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0" name="Line 1370"/>
            <p:cNvSpPr>
              <a:spLocks noChangeShapeType="1"/>
            </p:cNvSpPr>
            <p:nvPr/>
          </p:nvSpPr>
          <p:spPr bwMode="auto">
            <a:xfrm flipH="1">
              <a:off x="2324"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1" name="Line 1371"/>
            <p:cNvSpPr>
              <a:spLocks noChangeShapeType="1"/>
            </p:cNvSpPr>
            <p:nvPr/>
          </p:nvSpPr>
          <p:spPr bwMode="auto">
            <a:xfrm flipH="1">
              <a:off x="2318"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2" name="Line 1372"/>
            <p:cNvSpPr>
              <a:spLocks noChangeShapeType="1"/>
            </p:cNvSpPr>
            <p:nvPr/>
          </p:nvSpPr>
          <p:spPr bwMode="auto">
            <a:xfrm flipH="1">
              <a:off x="2312"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3" name="Line 1373"/>
            <p:cNvSpPr>
              <a:spLocks noChangeShapeType="1"/>
            </p:cNvSpPr>
            <p:nvPr/>
          </p:nvSpPr>
          <p:spPr bwMode="auto">
            <a:xfrm flipH="1">
              <a:off x="2305" y="243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4" name="Line 1374"/>
            <p:cNvSpPr>
              <a:spLocks noChangeShapeType="1"/>
            </p:cNvSpPr>
            <p:nvPr/>
          </p:nvSpPr>
          <p:spPr bwMode="auto">
            <a:xfrm flipH="1">
              <a:off x="2296"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5" name="Line 1375"/>
            <p:cNvSpPr>
              <a:spLocks noChangeShapeType="1"/>
            </p:cNvSpPr>
            <p:nvPr/>
          </p:nvSpPr>
          <p:spPr bwMode="auto">
            <a:xfrm flipH="1">
              <a:off x="2290"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6" name="Line 1376"/>
            <p:cNvSpPr>
              <a:spLocks noChangeShapeType="1"/>
            </p:cNvSpPr>
            <p:nvPr/>
          </p:nvSpPr>
          <p:spPr bwMode="auto">
            <a:xfrm flipH="1">
              <a:off x="2284"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7" name="Line 1377"/>
            <p:cNvSpPr>
              <a:spLocks noChangeShapeType="1"/>
            </p:cNvSpPr>
            <p:nvPr/>
          </p:nvSpPr>
          <p:spPr bwMode="auto">
            <a:xfrm flipH="1">
              <a:off x="2278"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8" name="Line 1378"/>
            <p:cNvSpPr>
              <a:spLocks noChangeShapeType="1"/>
            </p:cNvSpPr>
            <p:nvPr/>
          </p:nvSpPr>
          <p:spPr bwMode="auto">
            <a:xfrm flipH="1">
              <a:off x="227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9" name="Line 1379"/>
            <p:cNvSpPr>
              <a:spLocks noChangeShapeType="1"/>
            </p:cNvSpPr>
            <p:nvPr/>
          </p:nvSpPr>
          <p:spPr bwMode="auto">
            <a:xfrm flipH="1">
              <a:off x="2269"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0" name="Line 1380"/>
            <p:cNvSpPr>
              <a:spLocks noChangeShapeType="1"/>
            </p:cNvSpPr>
            <p:nvPr/>
          </p:nvSpPr>
          <p:spPr bwMode="auto">
            <a:xfrm flipH="1">
              <a:off x="2262"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1" name="Line 1381"/>
            <p:cNvSpPr>
              <a:spLocks noChangeShapeType="1"/>
            </p:cNvSpPr>
            <p:nvPr/>
          </p:nvSpPr>
          <p:spPr bwMode="auto">
            <a:xfrm flipH="1">
              <a:off x="2256"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2" name="Line 1382"/>
            <p:cNvSpPr>
              <a:spLocks noChangeShapeType="1"/>
            </p:cNvSpPr>
            <p:nvPr/>
          </p:nvSpPr>
          <p:spPr bwMode="auto">
            <a:xfrm flipH="1">
              <a:off x="2250" y="24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3" name="Line 1383"/>
            <p:cNvSpPr>
              <a:spLocks noChangeShapeType="1"/>
            </p:cNvSpPr>
            <p:nvPr/>
          </p:nvSpPr>
          <p:spPr bwMode="auto">
            <a:xfrm flipH="1">
              <a:off x="2247"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4" name="Line 1384"/>
            <p:cNvSpPr>
              <a:spLocks noChangeShapeType="1"/>
            </p:cNvSpPr>
            <p:nvPr/>
          </p:nvSpPr>
          <p:spPr bwMode="auto">
            <a:xfrm flipH="1">
              <a:off x="2241"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5" name="Line 1385"/>
            <p:cNvSpPr>
              <a:spLocks noChangeShapeType="1"/>
            </p:cNvSpPr>
            <p:nvPr/>
          </p:nvSpPr>
          <p:spPr bwMode="auto">
            <a:xfrm flipH="1">
              <a:off x="2235"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6" name="Line 1386"/>
            <p:cNvSpPr>
              <a:spLocks noChangeShapeType="1"/>
            </p:cNvSpPr>
            <p:nvPr/>
          </p:nvSpPr>
          <p:spPr bwMode="auto">
            <a:xfrm flipH="1">
              <a:off x="2228" y="244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7" name="Line 1387"/>
            <p:cNvSpPr>
              <a:spLocks noChangeShapeType="1"/>
            </p:cNvSpPr>
            <p:nvPr/>
          </p:nvSpPr>
          <p:spPr bwMode="auto">
            <a:xfrm flipH="1">
              <a:off x="222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8" name="Line 1388"/>
            <p:cNvSpPr>
              <a:spLocks noChangeShapeType="1"/>
            </p:cNvSpPr>
            <p:nvPr/>
          </p:nvSpPr>
          <p:spPr bwMode="auto">
            <a:xfrm flipH="1">
              <a:off x="2219"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9" name="Line 1389"/>
            <p:cNvSpPr>
              <a:spLocks noChangeShapeType="1"/>
            </p:cNvSpPr>
            <p:nvPr/>
          </p:nvSpPr>
          <p:spPr bwMode="auto">
            <a:xfrm flipH="1">
              <a:off x="2213" y="24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0" name="Line 1390"/>
            <p:cNvSpPr>
              <a:spLocks noChangeShapeType="1"/>
            </p:cNvSpPr>
            <p:nvPr/>
          </p:nvSpPr>
          <p:spPr bwMode="auto">
            <a:xfrm flipH="1">
              <a:off x="2207"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1" name="Line 1391"/>
            <p:cNvSpPr>
              <a:spLocks noChangeShapeType="1"/>
            </p:cNvSpPr>
            <p:nvPr/>
          </p:nvSpPr>
          <p:spPr bwMode="auto">
            <a:xfrm flipH="1">
              <a:off x="2201"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2" name="Line 1392"/>
            <p:cNvSpPr>
              <a:spLocks noChangeShapeType="1"/>
            </p:cNvSpPr>
            <p:nvPr/>
          </p:nvSpPr>
          <p:spPr bwMode="auto">
            <a:xfrm flipH="1">
              <a:off x="2195"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3" name="Line 1393"/>
            <p:cNvSpPr>
              <a:spLocks noChangeShapeType="1"/>
            </p:cNvSpPr>
            <p:nvPr/>
          </p:nvSpPr>
          <p:spPr bwMode="auto">
            <a:xfrm flipH="1">
              <a:off x="2191" y="24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4" name="Line 1394"/>
            <p:cNvSpPr>
              <a:spLocks noChangeShapeType="1"/>
            </p:cNvSpPr>
            <p:nvPr/>
          </p:nvSpPr>
          <p:spPr bwMode="auto">
            <a:xfrm flipH="1">
              <a:off x="2185"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5" name="Line 1395"/>
            <p:cNvSpPr>
              <a:spLocks noChangeShapeType="1"/>
            </p:cNvSpPr>
            <p:nvPr/>
          </p:nvSpPr>
          <p:spPr bwMode="auto">
            <a:xfrm flipH="1">
              <a:off x="2179"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6" name="Line 1396"/>
            <p:cNvSpPr>
              <a:spLocks noChangeShapeType="1"/>
            </p:cNvSpPr>
            <p:nvPr/>
          </p:nvSpPr>
          <p:spPr bwMode="auto">
            <a:xfrm flipH="1">
              <a:off x="2173" y="244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7" name="Line 1397"/>
            <p:cNvSpPr>
              <a:spLocks noChangeShapeType="1"/>
            </p:cNvSpPr>
            <p:nvPr/>
          </p:nvSpPr>
          <p:spPr bwMode="auto">
            <a:xfrm flipH="1">
              <a:off x="2167"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8" name="Line 1398"/>
            <p:cNvSpPr>
              <a:spLocks noChangeShapeType="1"/>
            </p:cNvSpPr>
            <p:nvPr/>
          </p:nvSpPr>
          <p:spPr bwMode="auto">
            <a:xfrm flipH="1">
              <a:off x="2164"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9" name="Line 1399"/>
            <p:cNvSpPr>
              <a:spLocks noChangeShapeType="1"/>
            </p:cNvSpPr>
            <p:nvPr/>
          </p:nvSpPr>
          <p:spPr bwMode="auto">
            <a:xfrm flipH="1">
              <a:off x="2158"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0" name="Line 1400"/>
            <p:cNvSpPr>
              <a:spLocks noChangeShapeType="1"/>
            </p:cNvSpPr>
            <p:nvPr/>
          </p:nvSpPr>
          <p:spPr bwMode="auto">
            <a:xfrm flipH="1">
              <a:off x="2151" y="245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1" name="Line 1401"/>
            <p:cNvSpPr>
              <a:spLocks noChangeShapeType="1"/>
            </p:cNvSpPr>
            <p:nvPr/>
          </p:nvSpPr>
          <p:spPr bwMode="auto">
            <a:xfrm flipH="1">
              <a:off x="2145"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2" name="Line 1402"/>
            <p:cNvSpPr>
              <a:spLocks noChangeShapeType="1"/>
            </p:cNvSpPr>
            <p:nvPr/>
          </p:nvSpPr>
          <p:spPr bwMode="auto">
            <a:xfrm flipH="1">
              <a:off x="2139"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3" name="Line 1403"/>
            <p:cNvSpPr>
              <a:spLocks noChangeShapeType="1"/>
            </p:cNvSpPr>
            <p:nvPr/>
          </p:nvSpPr>
          <p:spPr bwMode="auto">
            <a:xfrm flipH="1">
              <a:off x="2136" y="245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4" name="Line 1404"/>
            <p:cNvSpPr>
              <a:spLocks noChangeShapeType="1"/>
            </p:cNvSpPr>
            <p:nvPr/>
          </p:nvSpPr>
          <p:spPr bwMode="auto">
            <a:xfrm flipH="1">
              <a:off x="2130"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5" name="Line 1405"/>
            <p:cNvSpPr>
              <a:spLocks noChangeShapeType="1"/>
            </p:cNvSpPr>
            <p:nvPr/>
          </p:nvSpPr>
          <p:spPr bwMode="auto">
            <a:xfrm flipH="1">
              <a:off x="2124"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6" name="Line 1406"/>
            <p:cNvSpPr>
              <a:spLocks noChangeShapeType="1"/>
            </p:cNvSpPr>
            <p:nvPr/>
          </p:nvSpPr>
          <p:spPr bwMode="auto">
            <a:xfrm flipH="1">
              <a:off x="2118"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7" name="Line 1407"/>
            <p:cNvSpPr>
              <a:spLocks noChangeShapeType="1"/>
            </p:cNvSpPr>
            <p:nvPr/>
          </p:nvSpPr>
          <p:spPr bwMode="auto">
            <a:xfrm flipH="1">
              <a:off x="2108"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8" name="Line 1408"/>
            <p:cNvSpPr>
              <a:spLocks noChangeShapeType="1"/>
            </p:cNvSpPr>
            <p:nvPr/>
          </p:nvSpPr>
          <p:spPr bwMode="auto">
            <a:xfrm flipH="1">
              <a:off x="2102"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9" name="Line 1409"/>
            <p:cNvSpPr>
              <a:spLocks noChangeShapeType="1"/>
            </p:cNvSpPr>
            <p:nvPr/>
          </p:nvSpPr>
          <p:spPr bwMode="auto">
            <a:xfrm flipH="1">
              <a:off x="2096" y="245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0" name="Line 1410"/>
            <p:cNvSpPr>
              <a:spLocks noChangeShapeType="1"/>
            </p:cNvSpPr>
            <p:nvPr/>
          </p:nvSpPr>
          <p:spPr bwMode="auto">
            <a:xfrm flipH="1">
              <a:off x="2090"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1" name="Line 1411"/>
            <p:cNvSpPr>
              <a:spLocks noChangeShapeType="1"/>
            </p:cNvSpPr>
            <p:nvPr/>
          </p:nvSpPr>
          <p:spPr bwMode="auto">
            <a:xfrm flipH="1">
              <a:off x="2081"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3533" name="Group 1613"/>
          <p:cNvGrpSpPr>
            <a:grpSpLocks/>
          </p:cNvGrpSpPr>
          <p:nvPr/>
        </p:nvGrpSpPr>
        <p:grpSpPr bwMode="auto">
          <a:xfrm>
            <a:off x="3019425" y="3849688"/>
            <a:ext cx="1901825" cy="128587"/>
            <a:chOff x="1902" y="2425"/>
            <a:chExt cx="1198" cy="81"/>
          </a:xfrm>
        </p:grpSpPr>
        <p:sp>
          <p:nvSpPr>
            <p:cNvPr id="83333" name="Line 1413"/>
            <p:cNvSpPr>
              <a:spLocks noChangeShapeType="1"/>
            </p:cNvSpPr>
            <p:nvPr/>
          </p:nvSpPr>
          <p:spPr bwMode="auto">
            <a:xfrm flipH="1">
              <a:off x="207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4" name="Line 1414"/>
            <p:cNvSpPr>
              <a:spLocks noChangeShapeType="1"/>
            </p:cNvSpPr>
            <p:nvPr/>
          </p:nvSpPr>
          <p:spPr bwMode="auto">
            <a:xfrm flipH="1">
              <a:off x="2068"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5" name="Line 1415"/>
            <p:cNvSpPr>
              <a:spLocks noChangeShapeType="1"/>
            </p:cNvSpPr>
            <p:nvPr/>
          </p:nvSpPr>
          <p:spPr bwMode="auto">
            <a:xfrm flipH="1">
              <a:off x="2062"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6" name="Line 1416"/>
            <p:cNvSpPr>
              <a:spLocks noChangeShapeType="1"/>
            </p:cNvSpPr>
            <p:nvPr/>
          </p:nvSpPr>
          <p:spPr bwMode="auto">
            <a:xfrm>
              <a:off x="2059" y="2456"/>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7" name="Line 1417"/>
            <p:cNvSpPr>
              <a:spLocks noChangeShapeType="1"/>
            </p:cNvSpPr>
            <p:nvPr/>
          </p:nvSpPr>
          <p:spPr bwMode="auto">
            <a:xfrm flipH="1">
              <a:off x="2053"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8" name="Line 1418"/>
            <p:cNvSpPr>
              <a:spLocks noChangeShapeType="1"/>
            </p:cNvSpPr>
            <p:nvPr/>
          </p:nvSpPr>
          <p:spPr bwMode="auto">
            <a:xfrm flipH="1">
              <a:off x="2047"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9" name="Line 1419"/>
            <p:cNvSpPr>
              <a:spLocks noChangeShapeType="1"/>
            </p:cNvSpPr>
            <p:nvPr/>
          </p:nvSpPr>
          <p:spPr bwMode="auto">
            <a:xfrm flipH="1">
              <a:off x="2040" y="245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0" name="Line 1420"/>
            <p:cNvSpPr>
              <a:spLocks noChangeShapeType="1"/>
            </p:cNvSpPr>
            <p:nvPr/>
          </p:nvSpPr>
          <p:spPr bwMode="auto">
            <a:xfrm flipH="1">
              <a:off x="2034"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1" name="Line 1421"/>
            <p:cNvSpPr>
              <a:spLocks noChangeShapeType="1"/>
            </p:cNvSpPr>
            <p:nvPr/>
          </p:nvSpPr>
          <p:spPr bwMode="auto">
            <a:xfrm flipH="1">
              <a:off x="2025"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2" name="Line 1422"/>
            <p:cNvSpPr>
              <a:spLocks noChangeShapeType="1"/>
            </p:cNvSpPr>
            <p:nvPr/>
          </p:nvSpPr>
          <p:spPr bwMode="auto">
            <a:xfrm flipH="1">
              <a:off x="2019" y="245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3" name="Line 1423"/>
            <p:cNvSpPr>
              <a:spLocks noChangeShapeType="1"/>
            </p:cNvSpPr>
            <p:nvPr/>
          </p:nvSpPr>
          <p:spPr bwMode="auto">
            <a:xfrm flipH="1">
              <a:off x="2013"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4" name="Line 1424"/>
            <p:cNvSpPr>
              <a:spLocks noChangeShapeType="1"/>
            </p:cNvSpPr>
            <p:nvPr/>
          </p:nvSpPr>
          <p:spPr bwMode="auto">
            <a:xfrm flipH="1">
              <a:off x="200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5" name="Line 1425"/>
            <p:cNvSpPr>
              <a:spLocks noChangeShapeType="1"/>
            </p:cNvSpPr>
            <p:nvPr/>
          </p:nvSpPr>
          <p:spPr bwMode="auto">
            <a:xfrm flipH="1">
              <a:off x="199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6" name="Line 1426"/>
            <p:cNvSpPr>
              <a:spLocks noChangeShapeType="1"/>
            </p:cNvSpPr>
            <p:nvPr/>
          </p:nvSpPr>
          <p:spPr bwMode="auto">
            <a:xfrm flipH="1">
              <a:off x="1991"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7" name="Line 1427"/>
            <p:cNvSpPr>
              <a:spLocks noChangeShapeType="1"/>
            </p:cNvSpPr>
            <p:nvPr/>
          </p:nvSpPr>
          <p:spPr bwMode="auto">
            <a:xfrm flipH="1">
              <a:off x="1985"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8" name="Line 1428"/>
            <p:cNvSpPr>
              <a:spLocks noChangeShapeType="1"/>
            </p:cNvSpPr>
            <p:nvPr/>
          </p:nvSpPr>
          <p:spPr bwMode="auto">
            <a:xfrm flipH="1">
              <a:off x="1979" y="2462"/>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9" name="Line 1429"/>
            <p:cNvSpPr>
              <a:spLocks noChangeShapeType="1"/>
            </p:cNvSpPr>
            <p:nvPr/>
          </p:nvSpPr>
          <p:spPr bwMode="auto">
            <a:xfrm flipH="1">
              <a:off x="1970"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0" name="Line 1430"/>
            <p:cNvSpPr>
              <a:spLocks noChangeShapeType="1"/>
            </p:cNvSpPr>
            <p:nvPr/>
          </p:nvSpPr>
          <p:spPr bwMode="auto">
            <a:xfrm flipH="1">
              <a:off x="1963" y="246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1" name="Line 1431"/>
            <p:cNvSpPr>
              <a:spLocks noChangeShapeType="1"/>
            </p:cNvSpPr>
            <p:nvPr/>
          </p:nvSpPr>
          <p:spPr bwMode="auto">
            <a:xfrm flipH="1">
              <a:off x="195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2" name="Line 1432"/>
            <p:cNvSpPr>
              <a:spLocks noChangeShapeType="1"/>
            </p:cNvSpPr>
            <p:nvPr/>
          </p:nvSpPr>
          <p:spPr bwMode="auto">
            <a:xfrm flipH="1">
              <a:off x="195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3" name="Line 1433"/>
            <p:cNvSpPr>
              <a:spLocks noChangeShapeType="1"/>
            </p:cNvSpPr>
            <p:nvPr/>
          </p:nvSpPr>
          <p:spPr bwMode="auto">
            <a:xfrm flipH="1">
              <a:off x="1948"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4" name="Line 1434"/>
            <p:cNvSpPr>
              <a:spLocks noChangeShapeType="1"/>
            </p:cNvSpPr>
            <p:nvPr/>
          </p:nvSpPr>
          <p:spPr bwMode="auto">
            <a:xfrm flipH="1">
              <a:off x="1942"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5" name="Line 1435"/>
            <p:cNvSpPr>
              <a:spLocks noChangeShapeType="1"/>
            </p:cNvSpPr>
            <p:nvPr/>
          </p:nvSpPr>
          <p:spPr bwMode="auto">
            <a:xfrm flipH="1">
              <a:off x="1936"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6" name="Line 1436"/>
            <p:cNvSpPr>
              <a:spLocks noChangeShapeType="1"/>
            </p:cNvSpPr>
            <p:nvPr/>
          </p:nvSpPr>
          <p:spPr bwMode="auto">
            <a:xfrm flipH="1">
              <a:off x="1930"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7" name="Line 1437"/>
            <p:cNvSpPr>
              <a:spLocks noChangeShapeType="1"/>
            </p:cNvSpPr>
            <p:nvPr/>
          </p:nvSpPr>
          <p:spPr bwMode="auto">
            <a:xfrm flipH="1">
              <a:off x="192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8" name="Line 1438"/>
            <p:cNvSpPr>
              <a:spLocks noChangeShapeType="1"/>
            </p:cNvSpPr>
            <p:nvPr/>
          </p:nvSpPr>
          <p:spPr bwMode="auto">
            <a:xfrm flipH="1">
              <a:off x="1920"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9" name="Line 1439"/>
            <p:cNvSpPr>
              <a:spLocks noChangeShapeType="1"/>
            </p:cNvSpPr>
            <p:nvPr/>
          </p:nvSpPr>
          <p:spPr bwMode="auto">
            <a:xfrm flipH="1">
              <a:off x="1914"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0" name="Line 1440"/>
            <p:cNvSpPr>
              <a:spLocks noChangeShapeType="1"/>
            </p:cNvSpPr>
            <p:nvPr/>
          </p:nvSpPr>
          <p:spPr bwMode="auto">
            <a:xfrm flipH="1">
              <a:off x="1908"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1" name="Line 1441"/>
            <p:cNvSpPr>
              <a:spLocks noChangeShapeType="1"/>
            </p:cNvSpPr>
            <p:nvPr/>
          </p:nvSpPr>
          <p:spPr bwMode="auto">
            <a:xfrm flipH="1">
              <a:off x="1902"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2" name="Line 1442"/>
            <p:cNvSpPr>
              <a:spLocks noChangeShapeType="1"/>
            </p:cNvSpPr>
            <p:nvPr/>
          </p:nvSpPr>
          <p:spPr bwMode="auto">
            <a:xfrm flipH="1">
              <a:off x="3097"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3" name="Line 1443"/>
            <p:cNvSpPr>
              <a:spLocks noChangeShapeType="1"/>
            </p:cNvSpPr>
            <p:nvPr/>
          </p:nvSpPr>
          <p:spPr bwMode="auto">
            <a:xfrm flipH="1">
              <a:off x="3091"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4" name="Line 1444"/>
            <p:cNvSpPr>
              <a:spLocks noChangeShapeType="1"/>
            </p:cNvSpPr>
            <p:nvPr/>
          </p:nvSpPr>
          <p:spPr bwMode="auto">
            <a:xfrm flipH="1">
              <a:off x="3085"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5" name="Line 1445"/>
            <p:cNvSpPr>
              <a:spLocks noChangeShapeType="1"/>
            </p:cNvSpPr>
            <p:nvPr/>
          </p:nvSpPr>
          <p:spPr bwMode="auto">
            <a:xfrm flipH="1">
              <a:off x="3082"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6" name="Line 1446"/>
            <p:cNvSpPr>
              <a:spLocks noChangeShapeType="1"/>
            </p:cNvSpPr>
            <p:nvPr/>
          </p:nvSpPr>
          <p:spPr bwMode="auto">
            <a:xfrm flipH="1">
              <a:off x="3076"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7" name="Line 1447"/>
            <p:cNvSpPr>
              <a:spLocks noChangeShapeType="1"/>
            </p:cNvSpPr>
            <p:nvPr/>
          </p:nvSpPr>
          <p:spPr bwMode="auto">
            <a:xfrm flipH="1">
              <a:off x="3070"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8" name="Line 1448"/>
            <p:cNvSpPr>
              <a:spLocks noChangeShapeType="1"/>
            </p:cNvSpPr>
            <p:nvPr/>
          </p:nvSpPr>
          <p:spPr bwMode="auto">
            <a:xfrm flipH="1">
              <a:off x="3064"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9" name="Line 1449"/>
            <p:cNvSpPr>
              <a:spLocks noChangeShapeType="1"/>
            </p:cNvSpPr>
            <p:nvPr/>
          </p:nvSpPr>
          <p:spPr bwMode="auto">
            <a:xfrm flipH="1">
              <a:off x="3054"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0" name="Line 1450"/>
            <p:cNvSpPr>
              <a:spLocks noChangeShapeType="1"/>
            </p:cNvSpPr>
            <p:nvPr/>
          </p:nvSpPr>
          <p:spPr bwMode="auto">
            <a:xfrm flipH="1">
              <a:off x="3048"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1" name="Line 1451"/>
            <p:cNvSpPr>
              <a:spLocks noChangeShapeType="1"/>
            </p:cNvSpPr>
            <p:nvPr/>
          </p:nvSpPr>
          <p:spPr bwMode="auto">
            <a:xfrm flipH="1" flipV="1">
              <a:off x="3042" y="2499"/>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2" name="Line 1452"/>
            <p:cNvSpPr>
              <a:spLocks noChangeShapeType="1"/>
            </p:cNvSpPr>
            <p:nvPr/>
          </p:nvSpPr>
          <p:spPr bwMode="auto">
            <a:xfrm flipH="1">
              <a:off x="3036"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3" name="Line 1453"/>
            <p:cNvSpPr>
              <a:spLocks noChangeShapeType="1"/>
            </p:cNvSpPr>
            <p:nvPr/>
          </p:nvSpPr>
          <p:spPr bwMode="auto">
            <a:xfrm flipH="1">
              <a:off x="3027"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4" name="Line 1454"/>
            <p:cNvSpPr>
              <a:spLocks noChangeShapeType="1"/>
            </p:cNvSpPr>
            <p:nvPr/>
          </p:nvSpPr>
          <p:spPr bwMode="auto">
            <a:xfrm flipH="1">
              <a:off x="3020"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5" name="Line 1455"/>
            <p:cNvSpPr>
              <a:spLocks noChangeShapeType="1"/>
            </p:cNvSpPr>
            <p:nvPr/>
          </p:nvSpPr>
          <p:spPr bwMode="auto">
            <a:xfrm flipH="1">
              <a:off x="3014"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6" name="Line 1456"/>
            <p:cNvSpPr>
              <a:spLocks noChangeShapeType="1"/>
            </p:cNvSpPr>
            <p:nvPr/>
          </p:nvSpPr>
          <p:spPr bwMode="auto">
            <a:xfrm flipH="1">
              <a:off x="3008"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7" name="Line 1457"/>
            <p:cNvSpPr>
              <a:spLocks noChangeShapeType="1"/>
            </p:cNvSpPr>
            <p:nvPr/>
          </p:nvSpPr>
          <p:spPr bwMode="auto">
            <a:xfrm flipH="1">
              <a:off x="2999"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8" name="Line 1458"/>
            <p:cNvSpPr>
              <a:spLocks noChangeShapeType="1"/>
            </p:cNvSpPr>
            <p:nvPr/>
          </p:nvSpPr>
          <p:spPr bwMode="auto">
            <a:xfrm flipH="1">
              <a:off x="2993"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9" name="Line 1459"/>
            <p:cNvSpPr>
              <a:spLocks noChangeShapeType="1"/>
            </p:cNvSpPr>
            <p:nvPr/>
          </p:nvSpPr>
          <p:spPr bwMode="auto">
            <a:xfrm flipH="1">
              <a:off x="2986" y="249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0" name="Line 1460"/>
            <p:cNvSpPr>
              <a:spLocks noChangeShapeType="1"/>
            </p:cNvSpPr>
            <p:nvPr/>
          </p:nvSpPr>
          <p:spPr bwMode="auto">
            <a:xfrm flipH="1">
              <a:off x="2980"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1" name="Line 1461"/>
            <p:cNvSpPr>
              <a:spLocks noChangeShapeType="1"/>
            </p:cNvSpPr>
            <p:nvPr/>
          </p:nvSpPr>
          <p:spPr bwMode="auto">
            <a:xfrm flipH="1">
              <a:off x="2971"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2" name="Line 1462"/>
            <p:cNvSpPr>
              <a:spLocks noChangeShapeType="1"/>
            </p:cNvSpPr>
            <p:nvPr/>
          </p:nvSpPr>
          <p:spPr bwMode="auto">
            <a:xfrm flipH="1">
              <a:off x="2965"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3" name="Line 1463"/>
            <p:cNvSpPr>
              <a:spLocks noChangeShapeType="1"/>
            </p:cNvSpPr>
            <p:nvPr/>
          </p:nvSpPr>
          <p:spPr bwMode="auto">
            <a:xfrm flipH="1" flipV="1">
              <a:off x="2959" y="249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4" name="Line 1464"/>
            <p:cNvSpPr>
              <a:spLocks noChangeShapeType="1"/>
            </p:cNvSpPr>
            <p:nvPr/>
          </p:nvSpPr>
          <p:spPr bwMode="auto">
            <a:xfrm flipH="1">
              <a:off x="2953"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5" name="Line 1465"/>
            <p:cNvSpPr>
              <a:spLocks noChangeShapeType="1"/>
            </p:cNvSpPr>
            <p:nvPr/>
          </p:nvSpPr>
          <p:spPr bwMode="auto">
            <a:xfrm flipH="1">
              <a:off x="2950"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6" name="Line 1466"/>
            <p:cNvSpPr>
              <a:spLocks noChangeShapeType="1"/>
            </p:cNvSpPr>
            <p:nvPr/>
          </p:nvSpPr>
          <p:spPr bwMode="auto">
            <a:xfrm flipH="1">
              <a:off x="2943"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7" name="Line 1467"/>
            <p:cNvSpPr>
              <a:spLocks noChangeShapeType="1"/>
            </p:cNvSpPr>
            <p:nvPr/>
          </p:nvSpPr>
          <p:spPr bwMode="auto">
            <a:xfrm flipH="1">
              <a:off x="2937"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8" name="Line 1468"/>
            <p:cNvSpPr>
              <a:spLocks noChangeShapeType="1"/>
            </p:cNvSpPr>
            <p:nvPr/>
          </p:nvSpPr>
          <p:spPr bwMode="auto">
            <a:xfrm flipH="1">
              <a:off x="2931"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9" name="Line 1469"/>
            <p:cNvSpPr>
              <a:spLocks noChangeShapeType="1"/>
            </p:cNvSpPr>
            <p:nvPr/>
          </p:nvSpPr>
          <p:spPr bwMode="auto">
            <a:xfrm flipH="1">
              <a:off x="2925"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0" name="Line 1470"/>
            <p:cNvSpPr>
              <a:spLocks noChangeShapeType="1"/>
            </p:cNvSpPr>
            <p:nvPr/>
          </p:nvSpPr>
          <p:spPr bwMode="auto">
            <a:xfrm flipH="1">
              <a:off x="2922"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1" name="Line 1471"/>
            <p:cNvSpPr>
              <a:spLocks noChangeShapeType="1"/>
            </p:cNvSpPr>
            <p:nvPr/>
          </p:nvSpPr>
          <p:spPr bwMode="auto">
            <a:xfrm flipH="1">
              <a:off x="2916"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2" name="Line 1472"/>
            <p:cNvSpPr>
              <a:spLocks noChangeShapeType="1"/>
            </p:cNvSpPr>
            <p:nvPr/>
          </p:nvSpPr>
          <p:spPr bwMode="auto">
            <a:xfrm flipH="1">
              <a:off x="2909" y="249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3" name="Line 1473"/>
            <p:cNvSpPr>
              <a:spLocks noChangeShapeType="1"/>
            </p:cNvSpPr>
            <p:nvPr/>
          </p:nvSpPr>
          <p:spPr bwMode="auto">
            <a:xfrm flipH="1">
              <a:off x="2903"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4" name="Line 1474"/>
            <p:cNvSpPr>
              <a:spLocks noChangeShapeType="1"/>
            </p:cNvSpPr>
            <p:nvPr/>
          </p:nvSpPr>
          <p:spPr bwMode="auto">
            <a:xfrm flipH="1">
              <a:off x="2897"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5" name="Line 1475"/>
            <p:cNvSpPr>
              <a:spLocks noChangeShapeType="1"/>
            </p:cNvSpPr>
            <p:nvPr/>
          </p:nvSpPr>
          <p:spPr bwMode="auto">
            <a:xfrm flipH="1">
              <a:off x="2894"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6" name="Line 1476"/>
            <p:cNvSpPr>
              <a:spLocks noChangeShapeType="1"/>
            </p:cNvSpPr>
            <p:nvPr/>
          </p:nvSpPr>
          <p:spPr bwMode="auto">
            <a:xfrm flipH="1">
              <a:off x="2888"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7" name="Line 1477"/>
            <p:cNvSpPr>
              <a:spLocks noChangeShapeType="1"/>
            </p:cNvSpPr>
            <p:nvPr/>
          </p:nvSpPr>
          <p:spPr bwMode="auto">
            <a:xfrm flipH="1">
              <a:off x="2882"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8" name="Line 1478"/>
            <p:cNvSpPr>
              <a:spLocks noChangeShapeType="1"/>
            </p:cNvSpPr>
            <p:nvPr/>
          </p:nvSpPr>
          <p:spPr bwMode="auto">
            <a:xfrm flipH="1" flipV="1">
              <a:off x="2876" y="248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9" name="Line 1479"/>
            <p:cNvSpPr>
              <a:spLocks noChangeShapeType="1"/>
            </p:cNvSpPr>
            <p:nvPr/>
          </p:nvSpPr>
          <p:spPr bwMode="auto">
            <a:xfrm flipH="1">
              <a:off x="2869"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0" name="Line 1480"/>
            <p:cNvSpPr>
              <a:spLocks noChangeShapeType="1"/>
            </p:cNvSpPr>
            <p:nvPr/>
          </p:nvSpPr>
          <p:spPr bwMode="auto">
            <a:xfrm flipH="1">
              <a:off x="2866"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1" name="Line 1481"/>
            <p:cNvSpPr>
              <a:spLocks noChangeShapeType="1"/>
            </p:cNvSpPr>
            <p:nvPr/>
          </p:nvSpPr>
          <p:spPr bwMode="auto">
            <a:xfrm flipH="1">
              <a:off x="2860"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2" name="Line 1482"/>
            <p:cNvSpPr>
              <a:spLocks noChangeShapeType="1"/>
            </p:cNvSpPr>
            <p:nvPr/>
          </p:nvSpPr>
          <p:spPr bwMode="auto">
            <a:xfrm flipH="1">
              <a:off x="2854"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3" name="Line 1483"/>
            <p:cNvSpPr>
              <a:spLocks noChangeShapeType="1"/>
            </p:cNvSpPr>
            <p:nvPr/>
          </p:nvSpPr>
          <p:spPr bwMode="auto">
            <a:xfrm flipH="1">
              <a:off x="2848"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4" name="Line 1484"/>
            <p:cNvSpPr>
              <a:spLocks noChangeShapeType="1"/>
            </p:cNvSpPr>
            <p:nvPr/>
          </p:nvSpPr>
          <p:spPr bwMode="auto">
            <a:xfrm flipH="1">
              <a:off x="2842"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5" name="Line 1485"/>
            <p:cNvSpPr>
              <a:spLocks noChangeShapeType="1"/>
            </p:cNvSpPr>
            <p:nvPr/>
          </p:nvSpPr>
          <p:spPr bwMode="auto">
            <a:xfrm flipH="1">
              <a:off x="2839"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6" name="Line 1486"/>
            <p:cNvSpPr>
              <a:spLocks noChangeShapeType="1"/>
            </p:cNvSpPr>
            <p:nvPr/>
          </p:nvSpPr>
          <p:spPr bwMode="auto">
            <a:xfrm flipH="1">
              <a:off x="2832"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7" name="Line 1487"/>
            <p:cNvSpPr>
              <a:spLocks noChangeShapeType="1"/>
            </p:cNvSpPr>
            <p:nvPr/>
          </p:nvSpPr>
          <p:spPr bwMode="auto">
            <a:xfrm flipH="1">
              <a:off x="2826"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8" name="Line 1488"/>
            <p:cNvSpPr>
              <a:spLocks noChangeShapeType="1"/>
            </p:cNvSpPr>
            <p:nvPr/>
          </p:nvSpPr>
          <p:spPr bwMode="auto">
            <a:xfrm flipH="1">
              <a:off x="2820"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9" name="Line 1489"/>
            <p:cNvSpPr>
              <a:spLocks noChangeShapeType="1"/>
            </p:cNvSpPr>
            <p:nvPr/>
          </p:nvSpPr>
          <p:spPr bwMode="auto">
            <a:xfrm flipH="1">
              <a:off x="2811"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0" name="Line 1490"/>
            <p:cNvSpPr>
              <a:spLocks noChangeShapeType="1"/>
            </p:cNvSpPr>
            <p:nvPr/>
          </p:nvSpPr>
          <p:spPr bwMode="auto">
            <a:xfrm flipH="1">
              <a:off x="2805"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1" name="Line 1491"/>
            <p:cNvSpPr>
              <a:spLocks noChangeShapeType="1"/>
            </p:cNvSpPr>
            <p:nvPr/>
          </p:nvSpPr>
          <p:spPr bwMode="auto">
            <a:xfrm flipH="1">
              <a:off x="2799"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2" name="Line 1492"/>
            <p:cNvSpPr>
              <a:spLocks noChangeShapeType="1"/>
            </p:cNvSpPr>
            <p:nvPr/>
          </p:nvSpPr>
          <p:spPr bwMode="auto">
            <a:xfrm flipH="1" flipV="1">
              <a:off x="2792" y="248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3" name="Line 1493"/>
            <p:cNvSpPr>
              <a:spLocks noChangeShapeType="1"/>
            </p:cNvSpPr>
            <p:nvPr/>
          </p:nvSpPr>
          <p:spPr bwMode="auto">
            <a:xfrm flipH="1">
              <a:off x="2783"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4" name="Line 1494"/>
            <p:cNvSpPr>
              <a:spLocks noChangeShapeType="1"/>
            </p:cNvSpPr>
            <p:nvPr/>
          </p:nvSpPr>
          <p:spPr bwMode="auto">
            <a:xfrm flipH="1">
              <a:off x="2777"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5" name="Line 1495"/>
            <p:cNvSpPr>
              <a:spLocks noChangeShapeType="1"/>
            </p:cNvSpPr>
            <p:nvPr/>
          </p:nvSpPr>
          <p:spPr bwMode="auto">
            <a:xfrm flipH="1">
              <a:off x="2771"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6" name="Line 1496"/>
            <p:cNvSpPr>
              <a:spLocks noChangeShapeType="1"/>
            </p:cNvSpPr>
            <p:nvPr/>
          </p:nvSpPr>
          <p:spPr bwMode="auto">
            <a:xfrm flipH="1">
              <a:off x="2765"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7" name="Line 1497"/>
            <p:cNvSpPr>
              <a:spLocks noChangeShapeType="1"/>
            </p:cNvSpPr>
            <p:nvPr/>
          </p:nvSpPr>
          <p:spPr bwMode="auto">
            <a:xfrm flipH="1">
              <a:off x="2755"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8" name="Line 1498"/>
            <p:cNvSpPr>
              <a:spLocks noChangeShapeType="1"/>
            </p:cNvSpPr>
            <p:nvPr/>
          </p:nvSpPr>
          <p:spPr bwMode="auto">
            <a:xfrm flipH="1" flipV="1">
              <a:off x="2749" y="247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9" name="Line 1499"/>
            <p:cNvSpPr>
              <a:spLocks noChangeShapeType="1"/>
            </p:cNvSpPr>
            <p:nvPr/>
          </p:nvSpPr>
          <p:spPr bwMode="auto">
            <a:xfrm flipH="1">
              <a:off x="2743"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0" name="Line 1500"/>
            <p:cNvSpPr>
              <a:spLocks noChangeShapeType="1"/>
            </p:cNvSpPr>
            <p:nvPr/>
          </p:nvSpPr>
          <p:spPr bwMode="auto">
            <a:xfrm flipH="1">
              <a:off x="2737"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1" name="Line 1501"/>
            <p:cNvSpPr>
              <a:spLocks noChangeShapeType="1"/>
            </p:cNvSpPr>
            <p:nvPr/>
          </p:nvSpPr>
          <p:spPr bwMode="auto">
            <a:xfrm flipH="1">
              <a:off x="2728"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2" name="Line 1502"/>
            <p:cNvSpPr>
              <a:spLocks noChangeShapeType="1"/>
            </p:cNvSpPr>
            <p:nvPr/>
          </p:nvSpPr>
          <p:spPr bwMode="auto">
            <a:xfrm flipH="1">
              <a:off x="2721" y="247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3" name="Line 1503"/>
            <p:cNvSpPr>
              <a:spLocks noChangeShapeType="1"/>
            </p:cNvSpPr>
            <p:nvPr/>
          </p:nvSpPr>
          <p:spPr bwMode="auto">
            <a:xfrm flipH="1">
              <a:off x="2715"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4" name="Line 1504"/>
            <p:cNvSpPr>
              <a:spLocks noChangeShapeType="1"/>
            </p:cNvSpPr>
            <p:nvPr/>
          </p:nvSpPr>
          <p:spPr bwMode="auto">
            <a:xfrm flipH="1">
              <a:off x="2709"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5" name="Line 1505"/>
            <p:cNvSpPr>
              <a:spLocks noChangeShapeType="1"/>
            </p:cNvSpPr>
            <p:nvPr/>
          </p:nvSpPr>
          <p:spPr bwMode="auto">
            <a:xfrm flipH="1">
              <a:off x="2700"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6" name="Line 1506"/>
            <p:cNvSpPr>
              <a:spLocks noChangeShapeType="1"/>
            </p:cNvSpPr>
            <p:nvPr/>
          </p:nvSpPr>
          <p:spPr bwMode="auto">
            <a:xfrm flipH="1">
              <a:off x="2694"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7" name="Line 1507"/>
            <p:cNvSpPr>
              <a:spLocks noChangeShapeType="1"/>
            </p:cNvSpPr>
            <p:nvPr/>
          </p:nvSpPr>
          <p:spPr bwMode="auto">
            <a:xfrm flipH="1">
              <a:off x="2688"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8" name="Line 1508"/>
            <p:cNvSpPr>
              <a:spLocks noChangeShapeType="1"/>
            </p:cNvSpPr>
            <p:nvPr/>
          </p:nvSpPr>
          <p:spPr bwMode="auto">
            <a:xfrm flipH="1">
              <a:off x="2681" y="247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9" name="Line 1509"/>
            <p:cNvSpPr>
              <a:spLocks noChangeShapeType="1"/>
            </p:cNvSpPr>
            <p:nvPr/>
          </p:nvSpPr>
          <p:spPr bwMode="auto">
            <a:xfrm flipH="1">
              <a:off x="2672"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0" name="Line 1510"/>
            <p:cNvSpPr>
              <a:spLocks noChangeShapeType="1"/>
            </p:cNvSpPr>
            <p:nvPr/>
          </p:nvSpPr>
          <p:spPr bwMode="auto">
            <a:xfrm flipH="1" flipV="1">
              <a:off x="2666" y="247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1" name="Line 1511"/>
            <p:cNvSpPr>
              <a:spLocks noChangeShapeType="1"/>
            </p:cNvSpPr>
            <p:nvPr/>
          </p:nvSpPr>
          <p:spPr bwMode="auto">
            <a:xfrm flipH="1">
              <a:off x="2660"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2" name="Line 1512"/>
            <p:cNvSpPr>
              <a:spLocks noChangeShapeType="1"/>
            </p:cNvSpPr>
            <p:nvPr/>
          </p:nvSpPr>
          <p:spPr bwMode="auto">
            <a:xfrm flipH="1">
              <a:off x="2654"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3" name="Line 1513"/>
            <p:cNvSpPr>
              <a:spLocks noChangeShapeType="1"/>
            </p:cNvSpPr>
            <p:nvPr/>
          </p:nvSpPr>
          <p:spPr bwMode="auto">
            <a:xfrm flipH="1">
              <a:off x="2651"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4" name="Line 1514"/>
            <p:cNvSpPr>
              <a:spLocks noChangeShapeType="1"/>
            </p:cNvSpPr>
            <p:nvPr/>
          </p:nvSpPr>
          <p:spPr bwMode="auto">
            <a:xfrm flipH="1">
              <a:off x="2644" y="247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5" name="Line 1515"/>
            <p:cNvSpPr>
              <a:spLocks noChangeShapeType="1"/>
            </p:cNvSpPr>
            <p:nvPr/>
          </p:nvSpPr>
          <p:spPr bwMode="auto">
            <a:xfrm flipH="1">
              <a:off x="2638"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6" name="Line 1516"/>
            <p:cNvSpPr>
              <a:spLocks noChangeShapeType="1"/>
            </p:cNvSpPr>
            <p:nvPr/>
          </p:nvSpPr>
          <p:spPr bwMode="auto">
            <a:xfrm flipH="1">
              <a:off x="2632"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7" name="Line 1517"/>
            <p:cNvSpPr>
              <a:spLocks noChangeShapeType="1"/>
            </p:cNvSpPr>
            <p:nvPr/>
          </p:nvSpPr>
          <p:spPr bwMode="auto">
            <a:xfrm flipH="1">
              <a:off x="2626"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8" name="Line 1518"/>
            <p:cNvSpPr>
              <a:spLocks noChangeShapeType="1"/>
            </p:cNvSpPr>
            <p:nvPr/>
          </p:nvSpPr>
          <p:spPr bwMode="auto">
            <a:xfrm flipH="1">
              <a:off x="262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9" name="Line 1519"/>
            <p:cNvSpPr>
              <a:spLocks noChangeShapeType="1"/>
            </p:cNvSpPr>
            <p:nvPr/>
          </p:nvSpPr>
          <p:spPr bwMode="auto">
            <a:xfrm flipH="1">
              <a:off x="2617"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0" name="Line 1520"/>
            <p:cNvSpPr>
              <a:spLocks noChangeShapeType="1"/>
            </p:cNvSpPr>
            <p:nvPr/>
          </p:nvSpPr>
          <p:spPr bwMode="auto">
            <a:xfrm flipH="1">
              <a:off x="2611"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1" name="Line 1521"/>
            <p:cNvSpPr>
              <a:spLocks noChangeShapeType="1"/>
            </p:cNvSpPr>
            <p:nvPr/>
          </p:nvSpPr>
          <p:spPr bwMode="auto">
            <a:xfrm flipH="1">
              <a:off x="2604"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2" name="Line 1522"/>
            <p:cNvSpPr>
              <a:spLocks noChangeShapeType="1"/>
            </p:cNvSpPr>
            <p:nvPr/>
          </p:nvSpPr>
          <p:spPr bwMode="auto">
            <a:xfrm flipH="1">
              <a:off x="2598"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3" name="Line 1523"/>
            <p:cNvSpPr>
              <a:spLocks noChangeShapeType="1"/>
            </p:cNvSpPr>
            <p:nvPr/>
          </p:nvSpPr>
          <p:spPr bwMode="auto">
            <a:xfrm flipH="1">
              <a:off x="2595"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4" name="Line 1524"/>
            <p:cNvSpPr>
              <a:spLocks noChangeShapeType="1"/>
            </p:cNvSpPr>
            <p:nvPr/>
          </p:nvSpPr>
          <p:spPr bwMode="auto">
            <a:xfrm flipH="1">
              <a:off x="2589"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5" name="Line 1525"/>
            <p:cNvSpPr>
              <a:spLocks noChangeShapeType="1"/>
            </p:cNvSpPr>
            <p:nvPr/>
          </p:nvSpPr>
          <p:spPr bwMode="auto">
            <a:xfrm flipH="1" flipV="1">
              <a:off x="2583" y="246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6" name="Line 1526"/>
            <p:cNvSpPr>
              <a:spLocks noChangeShapeType="1"/>
            </p:cNvSpPr>
            <p:nvPr/>
          </p:nvSpPr>
          <p:spPr bwMode="auto">
            <a:xfrm flipH="1">
              <a:off x="257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7" name="Line 1527"/>
            <p:cNvSpPr>
              <a:spLocks noChangeShapeType="1"/>
            </p:cNvSpPr>
            <p:nvPr/>
          </p:nvSpPr>
          <p:spPr bwMode="auto">
            <a:xfrm flipH="1">
              <a:off x="2570" y="246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8" name="Line 1528"/>
            <p:cNvSpPr>
              <a:spLocks noChangeShapeType="1"/>
            </p:cNvSpPr>
            <p:nvPr/>
          </p:nvSpPr>
          <p:spPr bwMode="auto">
            <a:xfrm flipH="1">
              <a:off x="256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9" name="Line 1529"/>
            <p:cNvSpPr>
              <a:spLocks noChangeShapeType="1"/>
            </p:cNvSpPr>
            <p:nvPr/>
          </p:nvSpPr>
          <p:spPr bwMode="auto">
            <a:xfrm flipH="1">
              <a:off x="256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0" name="Line 1530"/>
            <p:cNvSpPr>
              <a:spLocks noChangeShapeType="1"/>
            </p:cNvSpPr>
            <p:nvPr/>
          </p:nvSpPr>
          <p:spPr bwMode="auto">
            <a:xfrm flipH="1">
              <a:off x="2555"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1" name="Line 1531"/>
            <p:cNvSpPr>
              <a:spLocks noChangeShapeType="1"/>
            </p:cNvSpPr>
            <p:nvPr/>
          </p:nvSpPr>
          <p:spPr bwMode="auto">
            <a:xfrm flipH="1">
              <a:off x="2549"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2" name="Line 1532"/>
            <p:cNvSpPr>
              <a:spLocks noChangeShapeType="1"/>
            </p:cNvSpPr>
            <p:nvPr/>
          </p:nvSpPr>
          <p:spPr bwMode="auto">
            <a:xfrm flipH="1">
              <a:off x="2543"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3" name="Line 1533"/>
            <p:cNvSpPr>
              <a:spLocks noChangeShapeType="1"/>
            </p:cNvSpPr>
            <p:nvPr/>
          </p:nvSpPr>
          <p:spPr bwMode="auto">
            <a:xfrm flipH="1">
              <a:off x="2540"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4" name="Line 1534"/>
            <p:cNvSpPr>
              <a:spLocks noChangeShapeType="1"/>
            </p:cNvSpPr>
            <p:nvPr/>
          </p:nvSpPr>
          <p:spPr bwMode="auto">
            <a:xfrm flipH="1">
              <a:off x="2534"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5" name="Line 1535"/>
            <p:cNvSpPr>
              <a:spLocks noChangeShapeType="1"/>
            </p:cNvSpPr>
            <p:nvPr/>
          </p:nvSpPr>
          <p:spPr bwMode="auto">
            <a:xfrm flipH="1">
              <a:off x="252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6" name="Line 1536"/>
            <p:cNvSpPr>
              <a:spLocks noChangeShapeType="1"/>
            </p:cNvSpPr>
            <p:nvPr/>
          </p:nvSpPr>
          <p:spPr bwMode="auto">
            <a:xfrm flipH="1">
              <a:off x="2521"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7" name="Line 1537"/>
            <p:cNvSpPr>
              <a:spLocks noChangeShapeType="1"/>
            </p:cNvSpPr>
            <p:nvPr/>
          </p:nvSpPr>
          <p:spPr bwMode="auto">
            <a:xfrm flipH="1">
              <a:off x="2515"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8" name="Line 1538"/>
            <p:cNvSpPr>
              <a:spLocks noChangeShapeType="1"/>
            </p:cNvSpPr>
            <p:nvPr/>
          </p:nvSpPr>
          <p:spPr bwMode="auto">
            <a:xfrm flipH="1">
              <a:off x="2512"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9" name="Line 1539"/>
            <p:cNvSpPr>
              <a:spLocks noChangeShapeType="1"/>
            </p:cNvSpPr>
            <p:nvPr/>
          </p:nvSpPr>
          <p:spPr bwMode="auto">
            <a:xfrm flipH="1">
              <a:off x="2506"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0" name="Line 1540"/>
            <p:cNvSpPr>
              <a:spLocks noChangeShapeType="1"/>
            </p:cNvSpPr>
            <p:nvPr/>
          </p:nvSpPr>
          <p:spPr bwMode="auto">
            <a:xfrm flipH="1" flipV="1">
              <a:off x="2500" y="245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1" name="Line 1541"/>
            <p:cNvSpPr>
              <a:spLocks noChangeShapeType="1"/>
            </p:cNvSpPr>
            <p:nvPr/>
          </p:nvSpPr>
          <p:spPr bwMode="auto">
            <a:xfrm flipH="1">
              <a:off x="2493" y="245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2" name="Line 1542"/>
            <p:cNvSpPr>
              <a:spLocks noChangeShapeType="1"/>
            </p:cNvSpPr>
            <p:nvPr/>
          </p:nvSpPr>
          <p:spPr bwMode="auto">
            <a:xfrm flipH="1">
              <a:off x="2484"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3" name="Line 1543"/>
            <p:cNvSpPr>
              <a:spLocks noChangeShapeType="1"/>
            </p:cNvSpPr>
            <p:nvPr/>
          </p:nvSpPr>
          <p:spPr bwMode="auto">
            <a:xfrm flipH="1">
              <a:off x="2478"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4" name="Line 1544"/>
            <p:cNvSpPr>
              <a:spLocks noChangeShapeType="1"/>
            </p:cNvSpPr>
            <p:nvPr/>
          </p:nvSpPr>
          <p:spPr bwMode="auto">
            <a:xfrm flipH="1">
              <a:off x="2472"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5" name="Line 1545"/>
            <p:cNvSpPr>
              <a:spLocks noChangeShapeType="1"/>
            </p:cNvSpPr>
            <p:nvPr/>
          </p:nvSpPr>
          <p:spPr bwMode="auto">
            <a:xfrm flipH="1">
              <a:off x="2466"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6" name="Line 1546"/>
            <p:cNvSpPr>
              <a:spLocks noChangeShapeType="1"/>
            </p:cNvSpPr>
            <p:nvPr/>
          </p:nvSpPr>
          <p:spPr bwMode="auto">
            <a:xfrm flipH="1">
              <a:off x="2456" y="245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7" name="Line 1547"/>
            <p:cNvSpPr>
              <a:spLocks noChangeShapeType="1"/>
            </p:cNvSpPr>
            <p:nvPr/>
          </p:nvSpPr>
          <p:spPr bwMode="auto">
            <a:xfrm flipH="1">
              <a:off x="2450"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8" name="Line 1548"/>
            <p:cNvSpPr>
              <a:spLocks noChangeShapeType="1"/>
            </p:cNvSpPr>
            <p:nvPr/>
          </p:nvSpPr>
          <p:spPr bwMode="auto">
            <a:xfrm flipH="1">
              <a:off x="244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9" name="Line 1549"/>
            <p:cNvSpPr>
              <a:spLocks noChangeShapeType="1"/>
            </p:cNvSpPr>
            <p:nvPr/>
          </p:nvSpPr>
          <p:spPr bwMode="auto">
            <a:xfrm flipH="1">
              <a:off x="2438"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0" name="Line 1550"/>
            <p:cNvSpPr>
              <a:spLocks noChangeShapeType="1"/>
            </p:cNvSpPr>
            <p:nvPr/>
          </p:nvSpPr>
          <p:spPr bwMode="auto">
            <a:xfrm flipH="1">
              <a:off x="2429"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1" name="Line 1551"/>
            <p:cNvSpPr>
              <a:spLocks noChangeShapeType="1"/>
            </p:cNvSpPr>
            <p:nvPr/>
          </p:nvSpPr>
          <p:spPr bwMode="auto">
            <a:xfrm flipH="1">
              <a:off x="2423"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2" name="Line 1552"/>
            <p:cNvSpPr>
              <a:spLocks noChangeShapeType="1"/>
            </p:cNvSpPr>
            <p:nvPr/>
          </p:nvSpPr>
          <p:spPr bwMode="auto">
            <a:xfrm flipH="1" flipV="1">
              <a:off x="2416" y="2453"/>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3" name="Line 1553"/>
            <p:cNvSpPr>
              <a:spLocks noChangeShapeType="1"/>
            </p:cNvSpPr>
            <p:nvPr/>
          </p:nvSpPr>
          <p:spPr bwMode="auto">
            <a:xfrm flipH="1">
              <a:off x="2410"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4" name="Line 1554"/>
            <p:cNvSpPr>
              <a:spLocks noChangeShapeType="1"/>
            </p:cNvSpPr>
            <p:nvPr/>
          </p:nvSpPr>
          <p:spPr bwMode="auto">
            <a:xfrm flipH="1">
              <a:off x="2401"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5" name="Line 1555"/>
            <p:cNvSpPr>
              <a:spLocks noChangeShapeType="1"/>
            </p:cNvSpPr>
            <p:nvPr/>
          </p:nvSpPr>
          <p:spPr bwMode="auto">
            <a:xfrm flipH="1">
              <a:off x="2395"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6" name="Line 1556"/>
            <p:cNvSpPr>
              <a:spLocks noChangeShapeType="1"/>
            </p:cNvSpPr>
            <p:nvPr/>
          </p:nvSpPr>
          <p:spPr bwMode="auto">
            <a:xfrm flipH="1">
              <a:off x="2389"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7" name="Line 1557"/>
            <p:cNvSpPr>
              <a:spLocks noChangeShapeType="1"/>
            </p:cNvSpPr>
            <p:nvPr/>
          </p:nvSpPr>
          <p:spPr bwMode="auto">
            <a:xfrm flipH="1">
              <a:off x="2383"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8" name="Line 1558"/>
            <p:cNvSpPr>
              <a:spLocks noChangeShapeType="1"/>
            </p:cNvSpPr>
            <p:nvPr/>
          </p:nvSpPr>
          <p:spPr bwMode="auto">
            <a:xfrm flipH="1" flipV="1">
              <a:off x="2373" y="245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9" name="Line 1559"/>
            <p:cNvSpPr>
              <a:spLocks noChangeShapeType="1"/>
            </p:cNvSpPr>
            <p:nvPr/>
          </p:nvSpPr>
          <p:spPr bwMode="auto">
            <a:xfrm flipH="1">
              <a:off x="2367"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0" name="Line 1560"/>
            <p:cNvSpPr>
              <a:spLocks noChangeShapeType="1"/>
            </p:cNvSpPr>
            <p:nvPr/>
          </p:nvSpPr>
          <p:spPr bwMode="auto">
            <a:xfrm flipH="1">
              <a:off x="2361"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1" name="Line 1561"/>
            <p:cNvSpPr>
              <a:spLocks noChangeShapeType="1"/>
            </p:cNvSpPr>
            <p:nvPr/>
          </p:nvSpPr>
          <p:spPr bwMode="auto">
            <a:xfrm flipH="1">
              <a:off x="2355"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2" name="Line 1562"/>
            <p:cNvSpPr>
              <a:spLocks noChangeShapeType="1"/>
            </p:cNvSpPr>
            <p:nvPr/>
          </p:nvSpPr>
          <p:spPr bwMode="auto">
            <a:xfrm flipH="1">
              <a:off x="2346"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3" name="Line 1563"/>
            <p:cNvSpPr>
              <a:spLocks noChangeShapeType="1"/>
            </p:cNvSpPr>
            <p:nvPr/>
          </p:nvSpPr>
          <p:spPr bwMode="auto">
            <a:xfrm flipH="1">
              <a:off x="2339"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4" name="Line 1564"/>
            <p:cNvSpPr>
              <a:spLocks noChangeShapeType="1"/>
            </p:cNvSpPr>
            <p:nvPr/>
          </p:nvSpPr>
          <p:spPr bwMode="auto">
            <a:xfrm flipH="1">
              <a:off x="2333"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5" name="Line 1565"/>
            <p:cNvSpPr>
              <a:spLocks noChangeShapeType="1"/>
            </p:cNvSpPr>
            <p:nvPr/>
          </p:nvSpPr>
          <p:spPr bwMode="auto">
            <a:xfrm flipH="1">
              <a:off x="2327"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6" name="Line 1566"/>
            <p:cNvSpPr>
              <a:spLocks noChangeShapeType="1"/>
            </p:cNvSpPr>
            <p:nvPr/>
          </p:nvSpPr>
          <p:spPr bwMode="auto">
            <a:xfrm flipH="1">
              <a:off x="2324"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7" name="Line 1567"/>
            <p:cNvSpPr>
              <a:spLocks noChangeShapeType="1"/>
            </p:cNvSpPr>
            <p:nvPr/>
          </p:nvSpPr>
          <p:spPr bwMode="auto">
            <a:xfrm flipH="1">
              <a:off x="2318"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8" name="Line 1568"/>
            <p:cNvSpPr>
              <a:spLocks noChangeShapeType="1"/>
            </p:cNvSpPr>
            <p:nvPr/>
          </p:nvSpPr>
          <p:spPr bwMode="auto">
            <a:xfrm flipH="1">
              <a:off x="2312"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9" name="Line 1569"/>
            <p:cNvSpPr>
              <a:spLocks noChangeShapeType="1"/>
            </p:cNvSpPr>
            <p:nvPr/>
          </p:nvSpPr>
          <p:spPr bwMode="auto">
            <a:xfrm flipH="1">
              <a:off x="2305" y="24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0" name="Line 1570"/>
            <p:cNvSpPr>
              <a:spLocks noChangeShapeType="1"/>
            </p:cNvSpPr>
            <p:nvPr/>
          </p:nvSpPr>
          <p:spPr bwMode="auto">
            <a:xfrm flipH="1">
              <a:off x="2299"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1" name="Line 1571"/>
            <p:cNvSpPr>
              <a:spLocks noChangeShapeType="1"/>
            </p:cNvSpPr>
            <p:nvPr/>
          </p:nvSpPr>
          <p:spPr bwMode="auto">
            <a:xfrm flipH="1">
              <a:off x="2296"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2" name="Line 1572"/>
            <p:cNvSpPr>
              <a:spLocks noChangeShapeType="1"/>
            </p:cNvSpPr>
            <p:nvPr/>
          </p:nvSpPr>
          <p:spPr bwMode="auto">
            <a:xfrm flipH="1" flipV="1">
              <a:off x="2290" y="24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3" name="Line 1573"/>
            <p:cNvSpPr>
              <a:spLocks noChangeShapeType="1"/>
            </p:cNvSpPr>
            <p:nvPr/>
          </p:nvSpPr>
          <p:spPr bwMode="auto">
            <a:xfrm flipH="1">
              <a:off x="2284"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4" name="Line 1574"/>
            <p:cNvSpPr>
              <a:spLocks noChangeShapeType="1"/>
            </p:cNvSpPr>
            <p:nvPr/>
          </p:nvSpPr>
          <p:spPr bwMode="auto">
            <a:xfrm flipH="1">
              <a:off x="2278"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5" name="Line 1575"/>
            <p:cNvSpPr>
              <a:spLocks noChangeShapeType="1"/>
            </p:cNvSpPr>
            <p:nvPr/>
          </p:nvSpPr>
          <p:spPr bwMode="auto">
            <a:xfrm flipH="1">
              <a:off x="227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6" name="Line 1576"/>
            <p:cNvSpPr>
              <a:spLocks noChangeShapeType="1"/>
            </p:cNvSpPr>
            <p:nvPr/>
          </p:nvSpPr>
          <p:spPr bwMode="auto">
            <a:xfrm flipH="1">
              <a:off x="2269"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7" name="Line 1577"/>
            <p:cNvSpPr>
              <a:spLocks noChangeShapeType="1"/>
            </p:cNvSpPr>
            <p:nvPr/>
          </p:nvSpPr>
          <p:spPr bwMode="auto">
            <a:xfrm flipH="1">
              <a:off x="226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8" name="Line 1578"/>
            <p:cNvSpPr>
              <a:spLocks noChangeShapeType="1"/>
            </p:cNvSpPr>
            <p:nvPr/>
          </p:nvSpPr>
          <p:spPr bwMode="auto">
            <a:xfrm flipH="1">
              <a:off x="2256"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9" name="Line 1579"/>
            <p:cNvSpPr>
              <a:spLocks noChangeShapeType="1"/>
            </p:cNvSpPr>
            <p:nvPr/>
          </p:nvSpPr>
          <p:spPr bwMode="auto">
            <a:xfrm flipH="1">
              <a:off x="2250"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0" name="Line 1580"/>
            <p:cNvSpPr>
              <a:spLocks noChangeShapeType="1"/>
            </p:cNvSpPr>
            <p:nvPr/>
          </p:nvSpPr>
          <p:spPr bwMode="auto">
            <a:xfrm flipH="1">
              <a:off x="2244"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1" name="Line 1581"/>
            <p:cNvSpPr>
              <a:spLocks noChangeShapeType="1"/>
            </p:cNvSpPr>
            <p:nvPr/>
          </p:nvSpPr>
          <p:spPr bwMode="auto">
            <a:xfrm flipH="1">
              <a:off x="2241"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2" name="Line 1582"/>
            <p:cNvSpPr>
              <a:spLocks noChangeShapeType="1"/>
            </p:cNvSpPr>
            <p:nvPr/>
          </p:nvSpPr>
          <p:spPr bwMode="auto">
            <a:xfrm flipH="1">
              <a:off x="223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3" name="Line 1583"/>
            <p:cNvSpPr>
              <a:spLocks noChangeShapeType="1"/>
            </p:cNvSpPr>
            <p:nvPr/>
          </p:nvSpPr>
          <p:spPr bwMode="auto">
            <a:xfrm flipH="1">
              <a:off x="2228" y="244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4" name="Line 1584"/>
            <p:cNvSpPr>
              <a:spLocks noChangeShapeType="1"/>
            </p:cNvSpPr>
            <p:nvPr/>
          </p:nvSpPr>
          <p:spPr bwMode="auto">
            <a:xfrm flipH="1">
              <a:off x="2222"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5" name="Line 1585"/>
            <p:cNvSpPr>
              <a:spLocks noChangeShapeType="1"/>
            </p:cNvSpPr>
            <p:nvPr/>
          </p:nvSpPr>
          <p:spPr bwMode="auto">
            <a:xfrm flipH="1">
              <a:off x="2216"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6" name="Line 1586"/>
            <p:cNvSpPr>
              <a:spLocks noChangeShapeType="1"/>
            </p:cNvSpPr>
            <p:nvPr/>
          </p:nvSpPr>
          <p:spPr bwMode="auto">
            <a:xfrm flipH="1">
              <a:off x="2213"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7" name="Line 1587"/>
            <p:cNvSpPr>
              <a:spLocks noChangeShapeType="1"/>
            </p:cNvSpPr>
            <p:nvPr/>
          </p:nvSpPr>
          <p:spPr bwMode="auto">
            <a:xfrm flipH="1" flipV="1">
              <a:off x="2207" y="243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8" name="Line 1588"/>
            <p:cNvSpPr>
              <a:spLocks noChangeShapeType="1"/>
            </p:cNvSpPr>
            <p:nvPr/>
          </p:nvSpPr>
          <p:spPr bwMode="auto">
            <a:xfrm flipH="1">
              <a:off x="2201"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9" name="Line 1589"/>
            <p:cNvSpPr>
              <a:spLocks noChangeShapeType="1"/>
            </p:cNvSpPr>
            <p:nvPr/>
          </p:nvSpPr>
          <p:spPr bwMode="auto">
            <a:xfrm flipH="1">
              <a:off x="2195"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0" name="Line 1590"/>
            <p:cNvSpPr>
              <a:spLocks noChangeShapeType="1"/>
            </p:cNvSpPr>
            <p:nvPr/>
          </p:nvSpPr>
          <p:spPr bwMode="auto">
            <a:xfrm flipH="1">
              <a:off x="2188"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1" name="Line 1591"/>
            <p:cNvSpPr>
              <a:spLocks noChangeShapeType="1"/>
            </p:cNvSpPr>
            <p:nvPr/>
          </p:nvSpPr>
          <p:spPr bwMode="auto">
            <a:xfrm flipH="1">
              <a:off x="2185"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2" name="Line 1592"/>
            <p:cNvSpPr>
              <a:spLocks noChangeShapeType="1"/>
            </p:cNvSpPr>
            <p:nvPr/>
          </p:nvSpPr>
          <p:spPr bwMode="auto">
            <a:xfrm flipH="1">
              <a:off x="2179"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3" name="Line 1593"/>
            <p:cNvSpPr>
              <a:spLocks noChangeShapeType="1"/>
            </p:cNvSpPr>
            <p:nvPr/>
          </p:nvSpPr>
          <p:spPr bwMode="auto">
            <a:xfrm flipH="1">
              <a:off x="2173"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4" name="Line 1594"/>
            <p:cNvSpPr>
              <a:spLocks noChangeShapeType="1"/>
            </p:cNvSpPr>
            <p:nvPr/>
          </p:nvSpPr>
          <p:spPr bwMode="auto">
            <a:xfrm flipH="1">
              <a:off x="2167"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5" name="Line 1595"/>
            <p:cNvSpPr>
              <a:spLocks noChangeShapeType="1"/>
            </p:cNvSpPr>
            <p:nvPr/>
          </p:nvSpPr>
          <p:spPr bwMode="auto">
            <a:xfrm flipH="1">
              <a:off x="2158"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6" name="Line 1596"/>
            <p:cNvSpPr>
              <a:spLocks noChangeShapeType="1"/>
            </p:cNvSpPr>
            <p:nvPr/>
          </p:nvSpPr>
          <p:spPr bwMode="auto">
            <a:xfrm flipH="1">
              <a:off x="2151" y="243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7" name="Line 1597"/>
            <p:cNvSpPr>
              <a:spLocks noChangeShapeType="1"/>
            </p:cNvSpPr>
            <p:nvPr/>
          </p:nvSpPr>
          <p:spPr bwMode="auto">
            <a:xfrm flipH="1">
              <a:off x="2145"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8" name="Line 1598"/>
            <p:cNvSpPr>
              <a:spLocks noChangeShapeType="1"/>
            </p:cNvSpPr>
            <p:nvPr/>
          </p:nvSpPr>
          <p:spPr bwMode="auto">
            <a:xfrm flipH="1">
              <a:off x="2139"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9" name="Line 1599"/>
            <p:cNvSpPr>
              <a:spLocks noChangeShapeType="1"/>
            </p:cNvSpPr>
            <p:nvPr/>
          </p:nvSpPr>
          <p:spPr bwMode="auto">
            <a:xfrm flipH="1">
              <a:off x="2130"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0" name="Line 1600"/>
            <p:cNvSpPr>
              <a:spLocks noChangeShapeType="1"/>
            </p:cNvSpPr>
            <p:nvPr/>
          </p:nvSpPr>
          <p:spPr bwMode="auto">
            <a:xfrm flipH="1" flipV="1">
              <a:off x="2124" y="243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1" name="Line 1601"/>
            <p:cNvSpPr>
              <a:spLocks noChangeShapeType="1"/>
            </p:cNvSpPr>
            <p:nvPr/>
          </p:nvSpPr>
          <p:spPr bwMode="auto">
            <a:xfrm flipH="1">
              <a:off x="2118"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2" name="Line 1602"/>
            <p:cNvSpPr>
              <a:spLocks noChangeShapeType="1"/>
            </p:cNvSpPr>
            <p:nvPr/>
          </p:nvSpPr>
          <p:spPr bwMode="auto">
            <a:xfrm flipH="1">
              <a:off x="2111"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3" name="Line 1603"/>
            <p:cNvSpPr>
              <a:spLocks noChangeShapeType="1"/>
            </p:cNvSpPr>
            <p:nvPr/>
          </p:nvSpPr>
          <p:spPr bwMode="auto">
            <a:xfrm flipH="1">
              <a:off x="2102"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4" name="Line 1604"/>
            <p:cNvSpPr>
              <a:spLocks noChangeShapeType="1"/>
            </p:cNvSpPr>
            <p:nvPr/>
          </p:nvSpPr>
          <p:spPr bwMode="auto">
            <a:xfrm flipH="1">
              <a:off x="2096"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5" name="Line 1605"/>
            <p:cNvSpPr>
              <a:spLocks noChangeShapeType="1"/>
            </p:cNvSpPr>
            <p:nvPr/>
          </p:nvSpPr>
          <p:spPr bwMode="auto">
            <a:xfrm flipH="1">
              <a:off x="2090"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6" name="Line 1606"/>
            <p:cNvSpPr>
              <a:spLocks noChangeShapeType="1"/>
            </p:cNvSpPr>
            <p:nvPr/>
          </p:nvSpPr>
          <p:spPr bwMode="auto">
            <a:xfrm flipH="1" flipV="1">
              <a:off x="2084" y="242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7" name="Line 1607"/>
            <p:cNvSpPr>
              <a:spLocks noChangeShapeType="1"/>
            </p:cNvSpPr>
            <p:nvPr/>
          </p:nvSpPr>
          <p:spPr bwMode="auto">
            <a:xfrm flipH="1">
              <a:off x="2074"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8" name="Line 1608"/>
            <p:cNvSpPr>
              <a:spLocks noChangeShapeType="1"/>
            </p:cNvSpPr>
            <p:nvPr/>
          </p:nvSpPr>
          <p:spPr bwMode="auto">
            <a:xfrm flipH="1">
              <a:off x="2068"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9" name="Line 1609"/>
            <p:cNvSpPr>
              <a:spLocks noChangeShapeType="1"/>
            </p:cNvSpPr>
            <p:nvPr/>
          </p:nvSpPr>
          <p:spPr bwMode="auto">
            <a:xfrm flipH="1">
              <a:off x="2062"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0" name="Line 1610"/>
            <p:cNvSpPr>
              <a:spLocks noChangeShapeType="1"/>
            </p:cNvSpPr>
            <p:nvPr/>
          </p:nvSpPr>
          <p:spPr bwMode="auto">
            <a:xfrm flipH="1">
              <a:off x="2056"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1" name="Line 1611"/>
            <p:cNvSpPr>
              <a:spLocks noChangeShapeType="1"/>
            </p:cNvSpPr>
            <p:nvPr/>
          </p:nvSpPr>
          <p:spPr bwMode="auto">
            <a:xfrm flipH="1">
              <a:off x="2047"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2" name="Line 1612"/>
            <p:cNvSpPr>
              <a:spLocks noChangeShapeType="1"/>
            </p:cNvSpPr>
            <p:nvPr/>
          </p:nvSpPr>
          <p:spPr bwMode="auto">
            <a:xfrm flipH="1">
              <a:off x="2040" y="24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sp>
        <p:nvSpPr>
          <p:cNvPr id="83534" name="Line 1614"/>
          <p:cNvSpPr>
            <a:spLocks noChangeShapeType="1"/>
          </p:cNvSpPr>
          <p:nvPr/>
        </p:nvSpPr>
        <p:spPr bwMode="auto">
          <a:xfrm flipH="1">
            <a:off x="3228975" y="38496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5" name="Line 1615"/>
          <p:cNvSpPr>
            <a:spLocks noChangeShapeType="1"/>
          </p:cNvSpPr>
          <p:nvPr/>
        </p:nvSpPr>
        <p:spPr bwMode="auto">
          <a:xfrm flipH="1">
            <a:off x="3219450" y="38496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6" name="Line 1616"/>
          <p:cNvSpPr>
            <a:spLocks noChangeShapeType="1"/>
          </p:cNvSpPr>
          <p:nvPr/>
        </p:nvSpPr>
        <p:spPr bwMode="auto">
          <a:xfrm flipH="1">
            <a:off x="3214688"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7" name="Line 1617"/>
          <p:cNvSpPr>
            <a:spLocks noChangeShapeType="1"/>
          </p:cNvSpPr>
          <p:nvPr/>
        </p:nvSpPr>
        <p:spPr bwMode="auto">
          <a:xfrm flipH="1">
            <a:off x="3205163"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8" name="Line 1618"/>
          <p:cNvSpPr>
            <a:spLocks noChangeShapeType="1"/>
          </p:cNvSpPr>
          <p:nvPr/>
        </p:nvSpPr>
        <p:spPr bwMode="auto">
          <a:xfrm flipH="1">
            <a:off x="3195638"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9" name="Line 1619"/>
          <p:cNvSpPr>
            <a:spLocks noChangeShapeType="1"/>
          </p:cNvSpPr>
          <p:nvPr/>
        </p:nvSpPr>
        <p:spPr bwMode="auto">
          <a:xfrm flipH="1">
            <a:off x="3186113"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0" name="Line 1620"/>
          <p:cNvSpPr>
            <a:spLocks noChangeShapeType="1"/>
          </p:cNvSpPr>
          <p:nvPr/>
        </p:nvSpPr>
        <p:spPr bwMode="auto">
          <a:xfrm flipH="1" flipV="1">
            <a:off x="3175000" y="3844925"/>
            <a:ext cx="6350" cy="476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1" name="Line 1621"/>
          <p:cNvSpPr>
            <a:spLocks noChangeShapeType="1"/>
          </p:cNvSpPr>
          <p:nvPr/>
        </p:nvSpPr>
        <p:spPr bwMode="auto">
          <a:xfrm flipH="1">
            <a:off x="3170238"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2" name="Line 1622"/>
          <p:cNvSpPr>
            <a:spLocks noChangeShapeType="1"/>
          </p:cNvSpPr>
          <p:nvPr/>
        </p:nvSpPr>
        <p:spPr bwMode="auto">
          <a:xfrm flipH="1">
            <a:off x="3160713"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3" name="Line 1623"/>
          <p:cNvSpPr>
            <a:spLocks noChangeShapeType="1"/>
          </p:cNvSpPr>
          <p:nvPr/>
        </p:nvSpPr>
        <p:spPr bwMode="auto">
          <a:xfrm flipH="1">
            <a:off x="3151188"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4" name="Line 1624"/>
          <p:cNvSpPr>
            <a:spLocks noChangeShapeType="1"/>
          </p:cNvSpPr>
          <p:nvPr/>
        </p:nvSpPr>
        <p:spPr bwMode="auto">
          <a:xfrm flipH="1">
            <a:off x="3141663"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5" name="Line 1625"/>
          <p:cNvSpPr>
            <a:spLocks noChangeShapeType="1"/>
          </p:cNvSpPr>
          <p:nvPr/>
        </p:nvSpPr>
        <p:spPr bwMode="auto">
          <a:xfrm flipH="1">
            <a:off x="3132138"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6" name="Line 1626"/>
          <p:cNvSpPr>
            <a:spLocks noChangeShapeType="1"/>
          </p:cNvSpPr>
          <p:nvPr/>
        </p:nvSpPr>
        <p:spPr bwMode="auto">
          <a:xfrm flipH="1">
            <a:off x="3127375" y="3844925"/>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7" name="Line 1627"/>
          <p:cNvSpPr>
            <a:spLocks noChangeShapeType="1"/>
          </p:cNvSpPr>
          <p:nvPr/>
        </p:nvSpPr>
        <p:spPr bwMode="auto">
          <a:xfrm flipH="1">
            <a:off x="3116263" y="3844925"/>
            <a:ext cx="63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8" name="Line 1628"/>
          <p:cNvSpPr>
            <a:spLocks noChangeShapeType="1"/>
          </p:cNvSpPr>
          <p:nvPr/>
        </p:nvSpPr>
        <p:spPr bwMode="auto">
          <a:xfrm flipH="1">
            <a:off x="3106738"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9" name="Line 1629"/>
          <p:cNvSpPr>
            <a:spLocks noChangeShapeType="1"/>
          </p:cNvSpPr>
          <p:nvPr/>
        </p:nvSpPr>
        <p:spPr bwMode="auto">
          <a:xfrm flipH="1">
            <a:off x="3097213"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0" name="Line 1630"/>
          <p:cNvSpPr>
            <a:spLocks noChangeShapeType="1"/>
          </p:cNvSpPr>
          <p:nvPr/>
        </p:nvSpPr>
        <p:spPr bwMode="auto">
          <a:xfrm flipH="1">
            <a:off x="3087688"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1" name="Line 1631"/>
          <p:cNvSpPr>
            <a:spLocks noChangeShapeType="1"/>
          </p:cNvSpPr>
          <p:nvPr/>
        </p:nvSpPr>
        <p:spPr bwMode="auto">
          <a:xfrm flipH="1">
            <a:off x="3082925" y="3840163"/>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2" name="Line 1632"/>
          <p:cNvSpPr>
            <a:spLocks noChangeShapeType="1"/>
          </p:cNvSpPr>
          <p:nvPr/>
        </p:nvSpPr>
        <p:spPr bwMode="auto">
          <a:xfrm flipH="1">
            <a:off x="3073400" y="3840163"/>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3" name="Line 1633"/>
          <p:cNvSpPr>
            <a:spLocks noChangeShapeType="1"/>
          </p:cNvSpPr>
          <p:nvPr/>
        </p:nvSpPr>
        <p:spPr bwMode="auto">
          <a:xfrm flipH="1">
            <a:off x="3063875" y="3840163"/>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4" name="Line 1634"/>
          <p:cNvSpPr>
            <a:spLocks noChangeShapeType="1"/>
          </p:cNvSpPr>
          <p:nvPr/>
        </p:nvSpPr>
        <p:spPr bwMode="auto">
          <a:xfrm flipH="1">
            <a:off x="3052763"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5" name="Line 1635"/>
          <p:cNvSpPr>
            <a:spLocks noChangeShapeType="1"/>
          </p:cNvSpPr>
          <p:nvPr/>
        </p:nvSpPr>
        <p:spPr bwMode="auto">
          <a:xfrm flipH="1" flipV="1">
            <a:off x="3043238" y="3835400"/>
            <a:ext cx="4762" cy="476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6" name="Line 1636"/>
          <p:cNvSpPr>
            <a:spLocks noChangeShapeType="1"/>
          </p:cNvSpPr>
          <p:nvPr/>
        </p:nvSpPr>
        <p:spPr bwMode="auto">
          <a:xfrm flipH="1">
            <a:off x="3038475" y="3835400"/>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7" name="Line 1637"/>
          <p:cNvSpPr>
            <a:spLocks noChangeShapeType="1"/>
          </p:cNvSpPr>
          <p:nvPr/>
        </p:nvSpPr>
        <p:spPr bwMode="auto">
          <a:xfrm>
            <a:off x="300037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8" name="Line 1638"/>
          <p:cNvSpPr>
            <a:spLocks noChangeShapeType="1"/>
          </p:cNvSpPr>
          <p:nvPr/>
        </p:nvSpPr>
        <p:spPr bwMode="auto">
          <a:xfrm>
            <a:off x="306387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9" name="Line 1639"/>
          <p:cNvSpPr>
            <a:spLocks noChangeShapeType="1"/>
          </p:cNvSpPr>
          <p:nvPr/>
        </p:nvSpPr>
        <p:spPr bwMode="auto">
          <a:xfrm>
            <a:off x="312737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0" name="Line 1640"/>
          <p:cNvSpPr>
            <a:spLocks noChangeShapeType="1"/>
          </p:cNvSpPr>
          <p:nvPr/>
        </p:nvSpPr>
        <p:spPr bwMode="auto">
          <a:xfrm>
            <a:off x="319087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1" name="Line 1641"/>
          <p:cNvSpPr>
            <a:spLocks noChangeShapeType="1"/>
          </p:cNvSpPr>
          <p:nvPr/>
        </p:nvSpPr>
        <p:spPr bwMode="auto">
          <a:xfrm>
            <a:off x="3254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2" name="Line 1642"/>
          <p:cNvSpPr>
            <a:spLocks noChangeShapeType="1"/>
          </p:cNvSpPr>
          <p:nvPr/>
        </p:nvSpPr>
        <p:spPr bwMode="auto">
          <a:xfrm>
            <a:off x="3381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3" name="Line 1643"/>
          <p:cNvSpPr>
            <a:spLocks noChangeShapeType="1"/>
          </p:cNvSpPr>
          <p:nvPr/>
        </p:nvSpPr>
        <p:spPr bwMode="auto">
          <a:xfrm>
            <a:off x="3449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4" name="Line 1644"/>
          <p:cNvSpPr>
            <a:spLocks noChangeShapeType="1"/>
          </p:cNvSpPr>
          <p:nvPr/>
        </p:nvSpPr>
        <p:spPr bwMode="auto">
          <a:xfrm>
            <a:off x="3508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5" name="Line 1645"/>
          <p:cNvSpPr>
            <a:spLocks noChangeShapeType="1"/>
          </p:cNvSpPr>
          <p:nvPr/>
        </p:nvSpPr>
        <p:spPr bwMode="auto">
          <a:xfrm>
            <a:off x="3576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6" name="Line 1646"/>
          <p:cNvSpPr>
            <a:spLocks noChangeShapeType="1"/>
          </p:cNvSpPr>
          <p:nvPr/>
        </p:nvSpPr>
        <p:spPr bwMode="auto">
          <a:xfrm>
            <a:off x="3635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7" name="Line 1647"/>
          <p:cNvSpPr>
            <a:spLocks noChangeShapeType="1"/>
          </p:cNvSpPr>
          <p:nvPr/>
        </p:nvSpPr>
        <p:spPr bwMode="auto">
          <a:xfrm>
            <a:off x="3703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8" name="Line 1648"/>
          <p:cNvSpPr>
            <a:spLocks noChangeShapeType="1"/>
          </p:cNvSpPr>
          <p:nvPr/>
        </p:nvSpPr>
        <p:spPr bwMode="auto">
          <a:xfrm>
            <a:off x="3762375" y="3875088"/>
            <a:ext cx="2540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9" name="Line 1649"/>
          <p:cNvSpPr>
            <a:spLocks noChangeShapeType="1"/>
          </p:cNvSpPr>
          <p:nvPr/>
        </p:nvSpPr>
        <p:spPr bwMode="auto">
          <a:xfrm>
            <a:off x="3830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0" name="Line 1650"/>
          <p:cNvSpPr>
            <a:spLocks noChangeShapeType="1"/>
          </p:cNvSpPr>
          <p:nvPr/>
        </p:nvSpPr>
        <p:spPr bwMode="auto">
          <a:xfrm>
            <a:off x="3894138" y="3875088"/>
            <a:ext cx="20637"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1" name="Line 1651"/>
          <p:cNvSpPr>
            <a:spLocks noChangeShapeType="1"/>
          </p:cNvSpPr>
          <p:nvPr/>
        </p:nvSpPr>
        <p:spPr bwMode="auto">
          <a:xfrm>
            <a:off x="3957638" y="3875088"/>
            <a:ext cx="63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2" name="Line 1652"/>
          <p:cNvSpPr>
            <a:spLocks noChangeShapeType="1"/>
          </p:cNvSpPr>
          <p:nvPr/>
        </p:nvSpPr>
        <p:spPr bwMode="auto">
          <a:xfrm>
            <a:off x="402272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3" name="Line 1653"/>
          <p:cNvSpPr>
            <a:spLocks noChangeShapeType="1"/>
          </p:cNvSpPr>
          <p:nvPr/>
        </p:nvSpPr>
        <p:spPr bwMode="auto">
          <a:xfrm>
            <a:off x="408622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4" name="Line 1654"/>
          <p:cNvSpPr>
            <a:spLocks noChangeShapeType="1"/>
          </p:cNvSpPr>
          <p:nvPr/>
        </p:nvSpPr>
        <p:spPr bwMode="auto">
          <a:xfrm>
            <a:off x="414972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5" name="Line 1655"/>
          <p:cNvSpPr>
            <a:spLocks noChangeShapeType="1"/>
          </p:cNvSpPr>
          <p:nvPr/>
        </p:nvSpPr>
        <p:spPr bwMode="auto">
          <a:xfrm>
            <a:off x="421322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6" name="Line 1656"/>
          <p:cNvSpPr>
            <a:spLocks noChangeShapeType="1"/>
          </p:cNvSpPr>
          <p:nvPr/>
        </p:nvSpPr>
        <p:spPr bwMode="auto">
          <a:xfrm>
            <a:off x="427672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7" name="Line 1657"/>
          <p:cNvSpPr>
            <a:spLocks noChangeShapeType="1"/>
          </p:cNvSpPr>
          <p:nvPr/>
        </p:nvSpPr>
        <p:spPr bwMode="auto">
          <a:xfrm>
            <a:off x="434022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8" name="Line 1658"/>
          <p:cNvSpPr>
            <a:spLocks noChangeShapeType="1"/>
          </p:cNvSpPr>
          <p:nvPr/>
        </p:nvSpPr>
        <p:spPr bwMode="auto">
          <a:xfrm>
            <a:off x="440372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9" name="Line 1659"/>
          <p:cNvSpPr>
            <a:spLocks noChangeShapeType="1"/>
          </p:cNvSpPr>
          <p:nvPr/>
        </p:nvSpPr>
        <p:spPr bwMode="auto">
          <a:xfrm>
            <a:off x="453072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0" name="Line 1660"/>
          <p:cNvSpPr>
            <a:spLocks noChangeShapeType="1"/>
          </p:cNvSpPr>
          <p:nvPr/>
        </p:nvSpPr>
        <p:spPr bwMode="auto">
          <a:xfrm>
            <a:off x="45989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1" name="Line 1661"/>
          <p:cNvSpPr>
            <a:spLocks noChangeShapeType="1"/>
          </p:cNvSpPr>
          <p:nvPr/>
        </p:nvSpPr>
        <p:spPr bwMode="auto">
          <a:xfrm>
            <a:off x="4657725" y="3875088"/>
            <a:ext cx="2540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2" name="Line 1662"/>
          <p:cNvSpPr>
            <a:spLocks noChangeShapeType="1"/>
          </p:cNvSpPr>
          <p:nvPr/>
        </p:nvSpPr>
        <p:spPr bwMode="auto">
          <a:xfrm>
            <a:off x="47259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3" name="Line 1663"/>
          <p:cNvSpPr>
            <a:spLocks noChangeShapeType="1"/>
          </p:cNvSpPr>
          <p:nvPr/>
        </p:nvSpPr>
        <p:spPr bwMode="auto">
          <a:xfrm>
            <a:off x="4784725" y="3875088"/>
            <a:ext cx="2540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4" name="Line 1664"/>
          <p:cNvSpPr>
            <a:spLocks noChangeShapeType="1"/>
          </p:cNvSpPr>
          <p:nvPr/>
        </p:nvSpPr>
        <p:spPr bwMode="auto">
          <a:xfrm>
            <a:off x="48529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5" name="Line 1665"/>
          <p:cNvSpPr>
            <a:spLocks noChangeShapeType="1"/>
          </p:cNvSpPr>
          <p:nvPr/>
        </p:nvSpPr>
        <p:spPr bwMode="auto">
          <a:xfrm>
            <a:off x="49164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6" name="Line 1666"/>
          <p:cNvSpPr>
            <a:spLocks noChangeShapeType="1"/>
          </p:cNvSpPr>
          <p:nvPr/>
        </p:nvSpPr>
        <p:spPr bwMode="auto">
          <a:xfrm>
            <a:off x="49164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7" name="Rectangle 1667"/>
          <p:cNvSpPr>
            <a:spLocks noChangeArrowheads="1"/>
          </p:cNvSpPr>
          <p:nvPr/>
        </p:nvSpPr>
        <p:spPr bwMode="auto">
          <a:xfrm>
            <a:off x="5045075" y="3567113"/>
            <a:ext cx="14288" cy="82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588" name="Rectangle 1668"/>
          <p:cNvSpPr>
            <a:spLocks noChangeArrowheads="1"/>
          </p:cNvSpPr>
          <p:nvPr/>
        </p:nvSpPr>
        <p:spPr bwMode="auto">
          <a:xfrm>
            <a:off x="2897188" y="4079875"/>
            <a:ext cx="987425" cy="4921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589" name="Rectangle 1669"/>
          <p:cNvSpPr>
            <a:spLocks noChangeArrowheads="1"/>
          </p:cNvSpPr>
          <p:nvPr/>
        </p:nvSpPr>
        <p:spPr bwMode="auto">
          <a:xfrm>
            <a:off x="2897188" y="4079875"/>
            <a:ext cx="987425" cy="49213"/>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590" name="Rectangle 1670"/>
          <p:cNvSpPr>
            <a:spLocks noChangeArrowheads="1"/>
          </p:cNvSpPr>
          <p:nvPr/>
        </p:nvSpPr>
        <p:spPr bwMode="auto">
          <a:xfrm>
            <a:off x="2897188" y="3621088"/>
            <a:ext cx="987425" cy="5238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591" name="Rectangle 1671"/>
          <p:cNvSpPr>
            <a:spLocks noChangeArrowheads="1"/>
          </p:cNvSpPr>
          <p:nvPr/>
        </p:nvSpPr>
        <p:spPr bwMode="auto">
          <a:xfrm>
            <a:off x="2897188" y="3621088"/>
            <a:ext cx="987425" cy="52387"/>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592" name="Line 1672"/>
          <p:cNvSpPr>
            <a:spLocks noChangeShapeType="1"/>
          </p:cNvSpPr>
          <p:nvPr/>
        </p:nvSpPr>
        <p:spPr bwMode="auto">
          <a:xfrm>
            <a:off x="5029200" y="3978275"/>
            <a:ext cx="0" cy="23495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3" name="Line 1673"/>
          <p:cNvSpPr>
            <a:spLocks noChangeShapeType="1"/>
          </p:cNvSpPr>
          <p:nvPr/>
        </p:nvSpPr>
        <p:spPr bwMode="auto">
          <a:xfrm>
            <a:off x="4168775" y="3919538"/>
            <a:ext cx="0" cy="20955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4" name="Line 1674"/>
          <p:cNvSpPr>
            <a:spLocks noChangeShapeType="1"/>
          </p:cNvSpPr>
          <p:nvPr/>
        </p:nvSpPr>
        <p:spPr bwMode="auto">
          <a:xfrm>
            <a:off x="3884613" y="4129088"/>
            <a:ext cx="0" cy="84137"/>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5" name="Line 1675"/>
          <p:cNvSpPr>
            <a:spLocks noChangeShapeType="1"/>
          </p:cNvSpPr>
          <p:nvPr/>
        </p:nvSpPr>
        <p:spPr bwMode="auto">
          <a:xfrm>
            <a:off x="3884613" y="4183063"/>
            <a:ext cx="1144587"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6" name="Freeform 1676"/>
          <p:cNvSpPr>
            <a:spLocks/>
          </p:cNvSpPr>
          <p:nvPr/>
        </p:nvSpPr>
        <p:spPr bwMode="auto">
          <a:xfrm>
            <a:off x="3884613" y="4133850"/>
            <a:ext cx="98425" cy="103188"/>
          </a:xfrm>
          <a:custGeom>
            <a:avLst/>
            <a:gdLst>
              <a:gd name="T0" fmla="*/ 62 w 62"/>
              <a:gd name="T1" fmla="*/ 0 h 65"/>
              <a:gd name="T2" fmla="*/ 0 w 62"/>
              <a:gd name="T3" fmla="*/ 31 h 65"/>
              <a:gd name="T4" fmla="*/ 62 w 62"/>
              <a:gd name="T5" fmla="*/ 65 h 65"/>
              <a:gd name="T6" fmla="*/ 62 w 62"/>
              <a:gd name="T7" fmla="*/ 0 h 65"/>
              <a:gd name="T8" fmla="*/ 0 w 62"/>
              <a:gd name="T9" fmla="*/ 31 h 65"/>
              <a:gd name="T10" fmla="*/ 62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62" y="0"/>
                </a:moveTo>
                <a:lnTo>
                  <a:pt x="0" y="31"/>
                </a:lnTo>
                <a:lnTo>
                  <a:pt x="62" y="65"/>
                </a:lnTo>
                <a:lnTo>
                  <a:pt x="62" y="0"/>
                </a:lnTo>
                <a:lnTo>
                  <a:pt x="0" y="31"/>
                </a:lnTo>
                <a:lnTo>
                  <a:pt x="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597" name="Freeform 1677"/>
          <p:cNvSpPr>
            <a:spLocks/>
          </p:cNvSpPr>
          <p:nvPr/>
        </p:nvSpPr>
        <p:spPr bwMode="auto">
          <a:xfrm>
            <a:off x="4932363" y="4133850"/>
            <a:ext cx="96837" cy="103188"/>
          </a:xfrm>
          <a:custGeom>
            <a:avLst/>
            <a:gdLst>
              <a:gd name="T0" fmla="*/ 0 w 61"/>
              <a:gd name="T1" fmla="*/ 0 h 65"/>
              <a:gd name="T2" fmla="*/ 61 w 61"/>
              <a:gd name="T3" fmla="*/ 31 h 65"/>
              <a:gd name="T4" fmla="*/ 0 w 61"/>
              <a:gd name="T5" fmla="*/ 65 h 65"/>
              <a:gd name="T6" fmla="*/ 0 w 61"/>
              <a:gd name="T7" fmla="*/ 0 h 65"/>
              <a:gd name="T8" fmla="*/ 61 w 61"/>
              <a:gd name="T9" fmla="*/ 31 h 65"/>
              <a:gd name="T10" fmla="*/ 0 w 61"/>
              <a:gd name="T11" fmla="*/ 0 h 65"/>
            </a:gdLst>
            <a:ahLst/>
            <a:cxnLst>
              <a:cxn ang="0">
                <a:pos x="T0" y="T1"/>
              </a:cxn>
              <a:cxn ang="0">
                <a:pos x="T2" y="T3"/>
              </a:cxn>
              <a:cxn ang="0">
                <a:pos x="T4" y="T5"/>
              </a:cxn>
              <a:cxn ang="0">
                <a:pos x="T6" y="T7"/>
              </a:cxn>
              <a:cxn ang="0">
                <a:pos x="T8" y="T9"/>
              </a:cxn>
              <a:cxn ang="0">
                <a:pos x="T10" y="T11"/>
              </a:cxn>
            </a:cxnLst>
            <a:rect l="0" t="0" r="r" b="b"/>
            <a:pathLst>
              <a:path w="61" h="65">
                <a:moveTo>
                  <a:pt x="0" y="0"/>
                </a:moveTo>
                <a:lnTo>
                  <a:pt x="61" y="31"/>
                </a:lnTo>
                <a:lnTo>
                  <a:pt x="0" y="65"/>
                </a:lnTo>
                <a:lnTo>
                  <a:pt x="0" y="0"/>
                </a:lnTo>
                <a:lnTo>
                  <a:pt x="61" y="3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598" name="Line 1678"/>
          <p:cNvSpPr>
            <a:spLocks noChangeShapeType="1"/>
          </p:cNvSpPr>
          <p:nvPr/>
        </p:nvSpPr>
        <p:spPr bwMode="auto">
          <a:xfrm>
            <a:off x="4168775" y="4100513"/>
            <a:ext cx="86042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9" name="Freeform 1679"/>
          <p:cNvSpPr>
            <a:spLocks/>
          </p:cNvSpPr>
          <p:nvPr/>
        </p:nvSpPr>
        <p:spPr bwMode="auto">
          <a:xfrm>
            <a:off x="4168775" y="4046538"/>
            <a:ext cx="98425" cy="107950"/>
          </a:xfrm>
          <a:custGeom>
            <a:avLst/>
            <a:gdLst>
              <a:gd name="T0" fmla="*/ 62 w 62"/>
              <a:gd name="T1" fmla="*/ 0 h 68"/>
              <a:gd name="T2" fmla="*/ 0 w 62"/>
              <a:gd name="T3" fmla="*/ 34 h 68"/>
              <a:gd name="T4" fmla="*/ 62 w 62"/>
              <a:gd name="T5" fmla="*/ 68 h 68"/>
              <a:gd name="T6" fmla="*/ 62 w 62"/>
              <a:gd name="T7" fmla="*/ 0 h 68"/>
              <a:gd name="T8" fmla="*/ 0 w 62"/>
              <a:gd name="T9" fmla="*/ 34 h 68"/>
              <a:gd name="T10" fmla="*/ 62 w 62"/>
              <a:gd name="T11" fmla="*/ 0 h 68"/>
            </a:gdLst>
            <a:ahLst/>
            <a:cxnLst>
              <a:cxn ang="0">
                <a:pos x="T0" y="T1"/>
              </a:cxn>
              <a:cxn ang="0">
                <a:pos x="T2" y="T3"/>
              </a:cxn>
              <a:cxn ang="0">
                <a:pos x="T4" y="T5"/>
              </a:cxn>
              <a:cxn ang="0">
                <a:pos x="T6" y="T7"/>
              </a:cxn>
              <a:cxn ang="0">
                <a:pos x="T8" y="T9"/>
              </a:cxn>
              <a:cxn ang="0">
                <a:pos x="T10" y="T11"/>
              </a:cxn>
            </a:cxnLst>
            <a:rect l="0" t="0" r="r" b="b"/>
            <a:pathLst>
              <a:path w="62" h="68">
                <a:moveTo>
                  <a:pt x="62" y="0"/>
                </a:moveTo>
                <a:lnTo>
                  <a:pt x="0" y="34"/>
                </a:lnTo>
                <a:lnTo>
                  <a:pt x="62" y="68"/>
                </a:lnTo>
                <a:lnTo>
                  <a:pt x="62" y="0"/>
                </a:lnTo>
                <a:lnTo>
                  <a:pt x="0" y="34"/>
                </a:lnTo>
                <a:lnTo>
                  <a:pt x="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00" name="Freeform 1680"/>
          <p:cNvSpPr>
            <a:spLocks/>
          </p:cNvSpPr>
          <p:nvPr/>
        </p:nvSpPr>
        <p:spPr bwMode="auto">
          <a:xfrm>
            <a:off x="4932363" y="4046538"/>
            <a:ext cx="96837" cy="107950"/>
          </a:xfrm>
          <a:custGeom>
            <a:avLst/>
            <a:gdLst>
              <a:gd name="T0" fmla="*/ 0 w 61"/>
              <a:gd name="T1" fmla="*/ 0 h 68"/>
              <a:gd name="T2" fmla="*/ 61 w 61"/>
              <a:gd name="T3" fmla="*/ 34 h 68"/>
              <a:gd name="T4" fmla="*/ 0 w 61"/>
              <a:gd name="T5" fmla="*/ 68 h 68"/>
              <a:gd name="T6" fmla="*/ 0 w 61"/>
              <a:gd name="T7" fmla="*/ 0 h 68"/>
              <a:gd name="T8" fmla="*/ 61 w 61"/>
              <a:gd name="T9" fmla="*/ 34 h 68"/>
              <a:gd name="T10" fmla="*/ 0 w 61"/>
              <a:gd name="T11" fmla="*/ 0 h 68"/>
            </a:gdLst>
            <a:ahLst/>
            <a:cxnLst>
              <a:cxn ang="0">
                <a:pos x="T0" y="T1"/>
              </a:cxn>
              <a:cxn ang="0">
                <a:pos x="T2" y="T3"/>
              </a:cxn>
              <a:cxn ang="0">
                <a:pos x="T4" y="T5"/>
              </a:cxn>
              <a:cxn ang="0">
                <a:pos x="T6" y="T7"/>
              </a:cxn>
              <a:cxn ang="0">
                <a:pos x="T8" y="T9"/>
              </a:cxn>
              <a:cxn ang="0">
                <a:pos x="T10" y="T11"/>
              </a:cxn>
            </a:cxnLst>
            <a:rect l="0" t="0" r="r" b="b"/>
            <a:pathLst>
              <a:path w="61" h="68">
                <a:moveTo>
                  <a:pt x="0" y="0"/>
                </a:moveTo>
                <a:lnTo>
                  <a:pt x="61" y="34"/>
                </a:lnTo>
                <a:lnTo>
                  <a:pt x="0" y="68"/>
                </a:lnTo>
                <a:lnTo>
                  <a:pt x="0" y="0"/>
                </a:lnTo>
                <a:lnTo>
                  <a:pt x="61" y="3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01" name="Rectangle 1681"/>
          <p:cNvSpPr>
            <a:spLocks noChangeArrowheads="1"/>
          </p:cNvSpPr>
          <p:nvPr/>
        </p:nvSpPr>
        <p:spPr bwMode="auto">
          <a:xfrm>
            <a:off x="4164013" y="3830638"/>
            <a:ext cx="4762" cy="8890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02" name="Rectangle 1682"/>
          <p:cNvSpPr>
            <a:spLocks noChangeArrowheads="1"/>
          </p:cNvSpPr>
          <p:nvPr/>
        </p:nvSpPr>
        <p:spPr bwMode="auto">
          <a:xfrm>
            <a:off x="4164013" y="3830638"/>
            <a:ext cx="4762" cy="88900"/>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603" name="Rectangle 1683"/>
          <p:cNvSpPr>
            <a:spLocks noChangeArrowheads="1"/>
          </p:cNvSpPr>
          <p:nvPr/>
        </p:nvSpPr>
        <p:spPr bwMode="auto">
          <a:xfrm>
            <a:off x="3884613" y="3771900"/>
            <a:ext cx="4762" cy="20637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04" name="Rectangle 1684"/>
          <p:cNvSpPr>
            <a:spLocks noChangeArrowheads="1"/>
          </p:cNvSpPr>
          <p:nvPr/>
        </p:nvSpPr>
        <p:spPr bwMode="auto">
          <a:xfrm>
            <a:off x="3884613" y="3771900"/>
            <a:ext cx="4762" cy="206375"/>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605" name="Rectangle 1685"/>
          <p:cNvSpPr>
            <a:spLocks noChangeArrowheads="1"/>
          </p:cNvSpPr>
          <p:nvPr/>
        </p:nvSpPr>
        <p:spPr bwMode="auto">
          <a:xfrm>
            <a:off x="4549775" y="4022725"/>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3606" name="Rectangle 1686"/>
          <p:cNvSpPr>
            <a:spLocks noChangeArrowheads="1"/>
          </p:cNvSpPr>
          <p:nvPr/>
        </p:nvSpPr>
        <p:spPr bwMode="auto">
          <a:xfrm>
            <a:off x="2892425" y="3511550"/>
            <a:ext cx="444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č</a:t>
            </a:r>
            <a:endParaRPr lang="sl-SI" altLang="sl-SI"/>
          </a:p>
        </p:txBody>
      </p:sp>
      <p:sp>
        <p:nvSpPr>
          <p:cNvPr id="83607" name="Rectangle 1687"/>
          <p:cNvSpPr>
            <a:spLocks noChangeArrowheads="1"/>
          </p:cNvSpPr>
          <p:nvPr/>
        </p:nvSpPr>
        <p:spPr bwMode="auto">
          <a:xfrm>
            <a:off x="2935288" y="3511550"/>
            <a:ext cx="3683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a:t>black body</a:t>
            </a:r>
          </a:p>
        </p:txBody>
      </p:sp>
      <p:sp>
        <p:nvSpPr>
          <p:cNvPr id="83608" name="Rectangle 1688"/>
          <p:cNvSpPr>
            <a:spLocks noChangeArrowheads="1"/>
          </p:cNvSpPr>
          <p:nvPr/>
        </p:nvSpPr>
        <p:spPr bwMode="auto">
          <a:xfrm>
            <a:off x="2392363" y="3767138"/>
            <a:ext cx="3127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 contact</a:t>
            </a:r>
            <a:endParaRPr lang="sl-SI" altLang="sl-SI"/>
          </a:p>
        </p:txBody>
      </p:sp>
      <p:sp>
        <p:nvSpPr>
          <p:cNvPr id="83609" name="Rectangle 1689"/>
          <p:cNvSpPr>
            <a:spLocks noChangeArrowheads="1"/>
          </p:cNvSpPr>
          <p:nvPr/>
        </p:nvSpPr>
        <p:spPr bwMode="auto">
          <a:xfrm>
            <a:off x="2392363" y="3873500"/>
            <a:ext cx="5064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thermometer</a:t>
            </a:r>
            <a:endParaRPr lang="sl-SI" altLang="sl-SI"/>
          </a:p>
        </p:txBody>
      </p:sp>
      <p:sp>
        <p:nvSpPr>
          <p:cNvPr id="83610" name="Rectangle 1690"/>
          <p:cNvSpPr>
            <a:spLocks noChangeArrowheads="1"/>
          </p:cNvSpPr>
          <p:nvPr/>
        </p:nvSpPr>
        <p:spPr bwMode="auto">
          <a:xfrm>
            <a:off x="4403725" y="4110038"/>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3611" name="Rectangle 1691"/>
          <p:cNvSpPr>
            <a:spLocks noChangeArrowheads="1"/>
          </p:cNvSpPr>
          <p:nvPr/>
        </p:nvSpPr>
        <p:spPr bwMode="auto">
          <a:xfrm>
            <a:off x="4178300" y="3914775"/>
            <a:ext cx="508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3612" name="Rectangle 1692"/>
          <p:cNvSpPr>
            <a:spLocks noChangeArrowheads="1"/>
          </p:cNvSpPr>
          <p:nvPr/>
        </p:nvSpPr>
        <p:spPr bwMode="auto">
          <a:xfrm>
            <a:off x="3898900" y="3968750"/>
            <a:ext cx="508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3613" name="Rectangle 1693"/>
          <p:cNvSpPr>
            <a:spLocks noChangeArrowheads="1"/>
          </p:cNvSpPr>
          <p:nvPr/>
        </p:nvSpPr>
        <p:spPr bwMode="auto">
          <a:xfrm>
            <a:off x="4883150" y="3684588"/>
            <a:ext cx="555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D</a:t>
            </a:r>
            <a:endParaRPr lang="sl-SI" altLang="sl-SI"/>
          </a:p>
        </p:txBody>
      </p:sp>
      <p:sp>
        <p:nvSpPr>
          <p:cNvPr id="83614" name="Rectangle 1694"/>
          <p:cNvSpPr>
            <a:spLocks noChangeArrowheads="1"/>
          </p:cNvSpPr>
          <p:nvPr/>
        </p:nvSpPr>
        <p:spPr bwMode="auto">
          <a:xfrm>
            <a:off x="4716463" y="3821113"/>
            <a:ext cx="17145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300">
                <a:solidFill>
                  <a:srgbClr val="1F1A17"/>
                </a:solidFill>
                <a:latin typeface="Arial" panose="020B0604020202020204" pitchFamily="34" charset="0"/>
              </a:rPr>
              <a:t>optična os</a:t>
            </a:r>
            <a:endParaRPr lang="sl-SI" altLang="sl-SI"/>
          </a:p>
        </p:txBody>
      </p:sp>
      <p:sp>
        <p:nvSpPr>
          <p:cNvPr id="83615" name="Freeform 1695"/>
          <p:cNvSpPr>
            <a:spLocks/>
          </p:cNvSpPr>
          <p:nvPr/>
        </p:nvSpPr>
        <p:spPr bwMode="auto">
          <a:xfrm>
            <a:off x="4789488" y="3497263"/>
            <a:ext cx="44450" cy="53975"/>
          </a:xfrm>
          <a:custGeom>
            <a:avLst/>
            <a:gdLst>
              <a:gd name="T0" fmla="*/ 6 w 28"/>
              <a:gd name="T1" fmla="*/ 22 h 34"/>
              <a:gd name="T2" fmla="*/ 10 w 28"/>
              <a:gd name="T3" fmla="*/ 28 h 34"/>
              <a:gd name="T4" fmla="*/ 16 w 28"/>
              <a:gd name="T5" fmla="*/ 28 h 34"/>
              <a:gd name="T6" fmla="*/ 19 w 28"/>
              <a:gd name="T7" fmla="*/ 28 h 34"/>
              <a:gd name="T8" fmla="*/ 22 w 28"/>
              <a:gd name="T9" fmla="*/ 25 h 34"/>
              <a:gd name="T10" fmla="*/ 22 w 28"/>
              <a:gd name="T11" fmla="*/ 22 h 34"/>
              <a:gd name="T12" fmla="*/ 16 w 28"/>
              <a:gd name="T13" fmla="*/ 19 h 34"/>
              <a:gd name="T14" fmla="*/ 6 w 28"/>
              <a:gd name="T15" fmla="*/ 19 h 34"/>
              <a:gd name="T16" fmla="*/ 3 w 28"/>
              <a:gd name="T17" fmla="*/ 16 h 34"/>
              <a:gd name="T18" fmla="*/ 3 w 28"/>
              <a:gd name="T19" fmla="*/ 10 h 34"/>
              <a:gd name="T20" fmla="*/ 3 w 28"/>
              <a:gd name="T21" fmla="*/ 7 h 34"/>
              <a:gd name="T22" fmla="*/ 6 w 28"/>
              <a:gd name="T23" fmla="*/ 4 h 34"/>
              <a:gd name="T24" fmla="*/ 10 w 28"/>
              <a:gd name="T25" fmla="*/ 4 h 34"/>
              <a:gd name="T26" fmla="*/ 13 w 28"/>
              <a:gd name="T27" fmla="*/ 0 h 34"/>
              <a:gd name="T28" fmla="*/ 19 w 28"/>
              <a:gd name="T29" fmla="*/ 4 h 34"/>
              <a:gd name="T30" fmla="*/ 25 w 28"/>
              <a:gd name="T31" fmla="*/ 7 h 34"/>
              <a:gd name="T32" fmla="*/ 25 w 28"/>
              <a:gd name="T33" fmla="*/ 10 h 34"/>
              <a:gd name="T34" fmla="*/ 19 w 28"/>
              <a:gd name="T35" fmla="*/ 10 h 34"/>
              <a:gd name="T36" fmla="*/ 16 w 28"/>
              <a:gd name="T37" fmla="*/ 7 h 34"/>
              <a:gd name="T38" fmla="*/ 10 w 28"/>
              <a:gd name="T39" fmla="*/ 7 h 34"/>
              <a:gd name="T40" fmla="*/ 6 w 28"/>
              <a:gd name="T41" fmla="*/ 10 h 34"/>
              <a:gd name="T42" fmla="*/ 6 w 28"/>
              <a:gd name="T43" fmla="*/ 10 h 34"/>
              <a:gd name="T44" fmla="*/ 10 w 28"/>
              <a:gd name="T45" fmla="*/ 13 h 34"/>
              <a:gd name="T46" fmla="*/ 13 w 28"/>
              <a:gd name="T47" fmla="*/ 13 h 34"/>
              <a:gd name="T48" fmla="*/ 19 w 28"/>
              <a:gd name="T49" fmla="*/ 16 h 34"/>
              <a:gd name="T50" fmla="*/ 25 w 28"/>
              <a:gd name="T51" fmla="*/ 19 h 34"/>
              <a:gd name="T52" fmla="*/ 28 w 28"/>
              <a:gd name="T53" fmla="*/ 22 h 34"/>
              <a:gd name="T54" fmla="*/ 28 w 28"/>
              <a:gd name="T55" fmla="*/ 28 h 34"/>
              <a:gd name="T56" fmla="*/ 25 w 28"/>
              <a:gd name="T57" fmla="*/ 31 h 34"/>
              <a:gd name="T58" fmla="*/ 19 w 28"/>
              <a:gd name="T59" fmla="*/ 34 h 34"/>
              <a:gd name="T60" fmla="*/ 10 w 28"/>
              <a:gd name="T61" fmla="*/ 34 h 34"/>
              <a:gd name="T62" fmla="*/ 3 w 28"/>
              <a:gd name="T6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4">
                <a:moveTo>
                  <a:pt x="0" y="25"/>
                </a:moveTo>
                <a:lnTo>
                  <a:pt x="6" y="22"/>
                </a:lnTo>
                <a:lnTo>
                  <a:pt x="6" y="25"/>
                </a:lnTo>
                <a:lnTo>
                  <a:pt x="10" y="28"/>
                </a:lnTo>
                <a:lnTo>
                  <a:pt x="13" y="28"/>
                </a:lnTo>
                <a:lnTo>
                  <a:pt x="16" y="28"/>
                </a:lnTo>
                <a:lnTo>
                  <a:pt x="19" y="28"/>
                </a:lnTo>
                <a:lnTo>
                  <a:pt x="19" y="28"/>
                </a:lnTo>
                <a:lnTo>
                  <a:pt x="22" y="25"/>
                </a:lnTo>
                <a:lnTo>
                  <a:pt x="22" y="25"/>
                </a:lnTo>
                <a:lnTo>
                  <a:pt x="22" y="22"/>
                </a:lnTo>
                <a:lnTo>
                  <a:pt x="22" y="22"/>
                </a:lnTo>
                <a:lnTo>
                  <a:pt x="19" y="22"/>
                </a:lnTo>
                <a:lnTo>
                  <a:pt x="16" y="19"/>
                </a:lnTo>
                <a:lnTo>
                  <a:pt x="10" y="19"/>
                </a:lnTo>
                <a:lnTo>
                  <a:pt x="6" y="19"/>
                </a:lnTo>
                <a:lnTo>
                  <a:pt x="3" y="16"/>
                </a:lnTo>
                <a:lnTo>
                  <a:pt x="3" y="16"/>
                </a:lnTo>
                <a:lnTo>
                  <a:pt x="3" y="13"/>
                </a:lnTo>
                <a:lnTo>
                  <a:pt x="3" y="10"/>
                </a:lnTo>
                <a:lnTo>
                  <a:pt x="3" y="10"/>
                </a:lnTo>
                <a:lnTo>
                  <a:pt x="3" y="7"/>
                </a:lnTo>
                <a:lnTo>
                  <a:pt x="3" y="4"/>
                </a:lnTo>
                <a:lnTo>
                  <a:pt x="6" y="4"/>
                </a:lnTo>
                <a:lnTo>
                  <a:pt x="6" y="4"/>
                </a:lnTo>
                <a:lnTo>
                  <a:pt x="10" y="4"/>
                </a:lnTo>
                <a:lnTo>
                  <a:pt x="13" y="0"/>
                </a:lnTo>
                <a:lnTo>
                  <a:pt x="13" y="0"/>
                </a:lnTo>
                <a:lnTo>
                  <a:pt x="16" y="0"/>
                </a:lnTo>
                <a:lnTo>
                  <a:pt x="19" y="4"/>
                </a:lnTo>
                <a:lnTo>
                  <a:pt x="22" y="4"/>
                </a:lnTo>
                <a:lnTo>
                  <a:pt x="25" y="7"/>
                </a:lnTo>
                <a:lnTo>
                  <a:pt x="25" y="7"/>
                </a:lnTo>
                <a:lnTo>
                  <a:pt x="25" y="10"/>
                </a:lnTo>
                <a:lnTo>
                  <a:pt x="22" y="10"/>
                </a:lnTo>
                <a:lnTo>
                  <a:pt x="19" y="10"/>
                </a:lnTo>
                <a:lnTo>
                  <a:pt x="19" y="7"/>
                </a:lnTo>
                <a:lnTo>
                  <a:pt x="16" y="7"/>
                </a:lnTo>
                <a:lnTo>
                  <a:pt x="13" y="7"/>
                </a:lnTo>
                <a:lnTo>
                  <a:pt x="10" y="7"/>
                </a:lnTo>
                <a:lnTo>
                  <a:pt x="10" y="7"/>
                </a:lnTo>
                <a:lnTo>
                  <a:pt x="6" y="10"/>
                </a:lnTo>
                <a:lnTo>
                  <a:pt x="6" y="10"/>
                </a:lnTo>
                <a:lnTo>
                  <a:pt x="6" y="10"/>
                </a:lnTo>
                <a:lnTo>
                  <a:pt x="6" y="13"/>
                </a:lnTo>
                <a:lnTo>
                  <a:pt x="10" y="13"/>
                </a:lnTo>
                <a:lnTo>
                  <a:pt x="10" y="13"/>
                </a:lnTo>
                <a:lnTo>
                  <a:pt x="13" y="13"/>
                </a:lnTo>
                <a:lnTo>
                  <a:pt x="16" y="16"/>
                </a:lnTo>
                <a:lnTo>
                  <a:pt x="19" y="16"/>
                </a:lnTo>
                <a:lnTo>
                  <a:pt x="22" y="16"/>
                </a:lnTo>
                <a:lnTo>
                  <a:pt x="25" y="19"/>
                </a:lnTo>
                <a:lnTo>
                  <a:pt x="25" y="19"/>
                </a:lnTo>
                <a:lnTo>
                  <a:pt x="28" y="22"/>
                </a:lnTo>
                <a:lnTo>
                  <a:pt x="28" y="25"/>
                </a:lnTo>
                <a:lnTo>
                  <a:pt x="28" y="28"/>
                </a:lnTo>
                <a:lnTo>
                  <a:pt x="25" y="28"/>
                </a:lnTo>
                <a:lnTo>
                  <a:pt x="25" y="31"/>
                </a:lnTo>
                <a:lnTo>
                  <a:pt x="22" y="31"/>
                </a:lnTo>
                <a:lnTo>
                  <a:pt x="19" y="34"/>
                </a:lnTo>
                <a:lnTo>
                  <a:pt x="16" y="34"/>
                </a:lnTo>
                <a:lnTo>
                  <a:pt x="10" y="34"/>
                </a:lnTo>
                <a:lnTo>
                  <a:pt x="6" y="31"/>
                </a:lnTo>
                <a:lnTo>
                  <a:pt x="3" y="28"/>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6" name="Freeform 1696"/>
          <p:cNvSpPr>
            <a:spLocks noEditPoints="1"/>
          </p:cNvSpPr>
          <p:nvPr/>
        </p:nvSpPr>
        <p:spPr bwMode="auto">
          <a:xfrm>
            <a:off x="4838700" y="3497263"/>
            <a:ext cx="49213" cy="53975"/>
          </a:xfrm>
          <a:custGeom>
            <a:avLst/>
            <a:gdLst>
              <a:gd name="T0" fmla="*/ 25 w 31"/>
              <a:gd name="T1" fmla="*/ 22 h 34"/>
              <a:gd name="T2" fmla="*/ 31 w 31"/>
              <a:gd name="T3" fmla="*/ 25 h 34"/>
              <a:gd name="T4" fmla="*/ 28 w 31"/>
              <a:gd name="T5" fmla="*/ 28 h 34"/>
              <a:gd name="T6" fmla="*/ 25 w 31"/>
              <a:gd name="T7" fmla="*/ 31 h 34"/>
              <a:gd name="T8" fmla="*/ 22 w 31"/>
              <a:gd name="T9" fmla="*/ 34 h 34"/>
              <a:gd name="T10" fmla="*/ 16 w 31"/>
              <a:gd name="T11" fmla="*/ 34 h 34"/>
              <a:gd name="T12" fmla="*/ 9 w 31"/>
              <a:gd name="T13" fmla="*/ 34 h 34"/>
              <a:gd name="T14" fmla="*/ 6 w 31"/>
              <a:gd name="T15" fmla="*/ 31 h 34"/>
              <a:gd name="T16" fmla="*/ 3 w 31"/>
              <a:gd name="T17" fmla="*/ 25 h 34"/>
              <a:gd name="T18" fmla="*/ 0 w 31"/>
              <a:gd name="T19" fmla="*/ 19 h 34"/>
              <a:gd name="T20" fmla="*/ 3 w 31"/>
              <a:gd name="T21" fmla="*/ 10 h 34"/>
              <a:gd name="T22" fmla="*/ 6 w 31"/>
              <a:gd name="T23" fmla="*/ 7 h 34"/>
              <a:gd name="T24" fmla="*/ 9 w 31"/>
              <a:gd name="T25" fmla="*/ 4 h 34"/>
              <a:gd name="T26" fmla="*/ 16 w 31"/>
              <a:gd name="T27" fmla="*/ 0 h 34"/>
              <a:gd name="T28" fmla="*/ 22 w 31"/>
              <a:gd name="T29" fmla="*/ 4 h 34"/>
              <a:gd name="T30" fmla="*/ 25 w 31"/>
              <a:gd name="T31" fmla="*/ 7 h 34"/>
              <a:gd name="T32" fmla="*/ 28 w 31"/>
              <a:gd name="T33" fmla="*/ 10 h 34"/>
              <a:gd name="T34" fmla="*/ 31 w 31"/>
              <a:gd name="T35" fmla="*/ 19 h 34"/>
              <a:gd name="T36" fmla="*/ 31 w 31"/>
              <a:gd name="T37" fmla="*/ 19 h 34"/>
              <a:gd name="T38" fmla="*/ 31 w 31"/>
              <a:gd name="T39" fmla="*/ 19 h 34"/>
              <a:gd name="T40" fmla="*/ 6 w 31"/>
              <a:gd name="T41" fmla="*/ 19 h 34"/>
              <a:gd name="T42" fmla="*/ 6 w 31"/>
              <a:gd name="T43" fmla="*/ 25 h 34"/>
              <a:gd name="T44" fmla="*/ 9 w 31"/>
              <a:gd name="T45" fmla="*/ 28 h 34"/>
              <a:gd name="T46" fmla="*/ 12 w 31"/>
              <a:gd name="T47" fmla="*/ 28 h 34"/>
              <a:gd name="T48" fmla="*/ 16 w 31"/>
              <a:gd name="T49" fmla="*/ 28 h 34"/>
              <a:gd name="T50" fmla="*/ 19 w 31"/>
              <a:gd name="T51" fmla="*/ 28 h 34"/>
              <a:gd name="T52" fmla="*/ 22 w 31"/>
              <a:gd name="T53" fmla="*/ 28 h 34"/>
              <a:gd name="T54" fmla="*/ 22 w 31"/>
              <a:gd name="T55" fmla="*/ 25 h 34"/>
              <a:gd name="T56" fmla="*/ 25 w 31"/>
              <a:gd name="T57" fmla="*/ 22 h 34"/>
              <a:gd name="T58" fmla="*/ 6 w 31"/>
              <a:gd name="T59" fmla="*/ 16 h 34"/>
              <a:gd name="T60" fmla="*/ 25 w 31"/>
              <a:gd name="T61" fmla="*/ 16 h 34"/>
              <a:gd name="T62" fmla="*/ 25 w 31"/>
              <a:gd name="T63" fmla="*/ 13 h 34"/>
              <a:gd name="T64" fmla="*/ 22 w 31"/>
              <a:gd name="T65" fmla="*/ 10 h 34"/>
              <a:gd name="T66" fmla="*/ 19 w 31"/>
              <a:gd name="T67" fmla="*/ 7 h 34"/>
              <a:gd name="T68" fmla="*/ 16 w 31"/>
              <a:gd name="T69" fmla="*/ 7 h 34"/>
              <a:gd name="T70" fmla="*/ 12 w 31"/>
              <a:gd name="T71" fmla="*/ 7 h 34"/>
              <a:gd name="T72" fmla="*/ 9 w 31"/>
              <a:gd name="T73" fmla="*/ 10 h 34"/>
              <a:gd name="T74" fmla="*/ 6 w 31"/>
              <a:gd name="T75" fmla="*/ 10 h 34"/>
              <a:gd name="T76" fmla="*/ 6 w 31"/>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34">
                <a:moveTo>
                  <a:pt x="25" y="22"/>
                </a:moveTo>
                <a:lnTo>
                  <a:pt x="31" y="25"/>
                </a:lnTo>
                <a:lnTo>
                  <a:pt x="28" y="28"/>
                </a:lnTo>
                <a:lnTo>
                  <a:pt x="25" y="31"/>
                </a:lnTo>
                <a:lnTo>
                  <a:pt x="22" y="34"/>
                </a:lnTo>
                <a:lnTo>
                  <a:pt x="16" y="34"/>
                </a:lnTo>
                <a:lnTo>
                  <a:pt x="9" y="34"/>
                </a:lnTo>
                <a:lnTo>
                  <a:pt x="6" y="31"/>
                </a:lnTo>
                <a:lnTo>
                  <a:pt x="3" y="25"/>
                </a:lnTo>
                <a:lnTo>
                  <a:pt x="0" y="19"/>
                </a:lnTo>
                <a:lnTo>
                  <a:pt x="3" y="10"/>
                </a:lnTo>
                <a:lnTo>
                  <a:pt x="6" y="7"/>
                </a:lnTo>
                <a:lnTo>
                  <a:pt x="9" y="4"/>
                </a:lnTo>
                <a:lnTo>
                  <a:pt x="16" y="0"/>
                </a:lnTo>
                <a:lnTo>
                  <a:pt x="22" y="4"/>
                </a:lnTo>
                <a:lnTo>
                  <a:pt x="25" y="7"/>
                </a:lnTo>
                <a:lnTo>
                  <a:pt x="28" y="10"/>
                </a:lnTo>
                <a:lnTo>
                  <a:pt x="31" y="19"/>
                </a:lnTo>
                <a:lnTo>
                  <a:pt x="31" y="19"/>
                </a:lnTo>
                <a:lnTo>
                  <a:pt x="31" y="19"/>
                </a:lnTo>
                <a:lnTo>
                  <a:pt x="6" y="19"/>
                </a:lnTo>
                <a:lnTo>
                  <a:pt x="6" y="25"/>
                </a:lnTo>
                <a:lnTo>
                  <a:pt x="9" y="28"/>
                </a:lnTo>
                <a:lnTo>
                  <a:pt x="12" y="28"/>
                </a:lnTo>
                <a:lnTo>
                  <a:pt x="16" y="28"/>
                </a:lnTo>
                <a:lnTo>
                  <a:pt x="19" y="28"/>
                </a:lnTo>
                <a:lnTo>
                  <a:pt x="22" y="28"/>
                </a:lnTo>
                <a:lnTo>
                  <a:pt x="22" y="25"/>
                </a:lnTo>
                <a:lnTo>
                  <a:pt x="25" y="22"/>
                </a:lnTo>
                <a:close/>
                <a:moveTo>
                  <a:pt x="6" y="16"/>
                </a:moveTo>
                <a:lnTo>
                  <a:pt x="25" y="16"/>
                </a:lnTo>
                <a:lnTo>
                  <a:pt x="25" y="13"/>
                </a:lnTo>
                <a:lnTo>
                  <a:pt x="22" y="10"/>
                </a:lnTo>
                <a:lnTo>
                  <a:pt x="19" y="7"/>
                </a:lnTo>
                <a:lnTo>
                  <a:pt x="16" y="7"/>
                </a:lnTo>
                <a:lnTo>
                  <a:pt x="12" y="7"/>
                </a:lnTo>
                <a:lnTo>
                  <a:pt x="9" y="10"/>
                </a:lnTo>
                <a:lnTo>
                  <a:pt x="6"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7" name="Freeform 1697"/>
          <p:cNvSpPr>
            <a:spLocks/>
          </p:cNvSpPr>
          <p:nvPr/>
        </p:nvSpPr>
        <p:spPr bwMode="auto">
          <a:xfrm>
            <a:off x="4892675" y="3503613"/>
            <a:ext cx="44450" cy="47625"/>
          </a:xfrm>
          <a:custGeom>
            <a:avLst/>
            <a:gdLst>
              <a:gd name="T0" fmla="*/ 12 w 28"/>
              <a:gd name="T1" fmla="*/ 30 h 30"/>
              <a:gd name="T2" fmla="*/ 0 w 28"/>
              <a:gd name="T3" fmla="*/ 0 h 30"/>
              <a:gd name="T4" fmla="*/ 6 w 28"/>
              <a:gd name="T5" fmla="*/ 0 h 30"/>
              <a:gd name="T6" fmla="*/ 12 w 28"/>
              <a:gd name="T7" fmla="*/ 18 h 30"/>
              <a:gd name="T8" fmla="*/ 12 w 28"/>
              <a:gd name="T9" fmla="*/ 21 h 30"/>
              <a:gd name="T10" fmla="*/ 12 w 28"/>
              <a:gd name="T11" fmla="*/ 24 h 30"/>
              <a:gd name="T12" fmla="*/ 15 w 28"/>
              <a:gd name="T13" fmla="*/ 21 h 30"/>
              <a:gd name="T14" fmla="*/ 15 w 28"/>
              <a:gd name="T15" fmla="*/ 18 h 30"/>
              <a:gd name="T16" fmla="*/ 22 w 28"/>
              <a:gd name="T17" fmla="*/ 0 h 30"/>
              <a:gd name="T18" fmla="*/ 28 w 28"/>
              <a:gd name="T19" fmla="*/ 0 h 30"/>
              <a:gd name="T20" fmla="*/ 15 w 28"/>
              <a:gd name="T21" fmla="*/ 30 h 30"/>
              <a:gd name="T22" fmla="*/ 12 w 28"/>
              <a:gd name="T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0">
                <a:moveTo>
                  <a:pt x="12" y="30"/>
                </a:moveTo>
                <a:lnTo>
                  <a:pt x="0" y="0"/>
                </a:lnTo>
                <a:lnTo>
                  <a:pt x="6" y="0"/>
                </a:lnTo>
                <a:lnTo>
                  <a:pt x="12" y="18"/>
                </a:lnTo>
                <a:lnTo>
                  <a:pt x="12" y="21"/>
                </a:lnTo>
                <a:lnTo>
                  <a:pt x="12" y="24"/>
                </a:lnTo>
                <a:lnTo>
                  <a:pt x="15" y="21"/>
                </a:lnTo>
                <a:lnTo>
                  <a:pt x="15" y="18"/>
                </a:lnTo>
                <a:lnTo>
                  <a:pt x="22" y="0"/>
                </a:lnTo>
                <a:lnTo>
                  <a:pt x="28" y="0"/>
                </a:lnTo>
                <a:lnTo>
                  <a:pt x="15" y="30"/>
                </a:lnTo>
                <a:lnTo>
                  <a:pt x="12"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8" name="Freeform 1698"/>
          <p:cNvSpPr>
            <a:spLocks noEditPoints="1"/>
          </p:cNvSpPr>
          <p:nvPr/>
        </p:nvSpPr>
        <p:spPr bwMode="auto">
          <a:xfrm>
            <a:off x="4941888" y="3497263"/>
            <a:ext cx="49212" cy="53975"/>
          </a:xfrm>
          <a:custGeom>
            <a:avLst/>
            <a:gdLst>
              <a:gd name="T0" fmla="*/ 18 w 31"/>
              <a:gd name="T1" fmla="*/ 31 h 34"/>
              <a:gd name="T2" fmla="*/ 15 w 31"/>
              <a:gd name="T3" fmla="*/ 34 h 34"/>
              <a:gd name="T4" fmla="*/ 6 w 31"/>
              <a:gd name="T5" fmla="*/ 34 h 34"/>
              <a:gd name="T6" fmla="*/ 0 w 31"/>
              <a:gd name="T7" fmla="*/ 28 h 34"/>
              <a:gd name="T8" fmla="*/ 0 w 31"/>
              <a:gd name="T9" fmla="*/ 22 h 34"/>
              <a:gd name="T10" fmla="*/ 3 w 31"/>
              <a:gd name="T11" fmla="*/ 19 h 34"/>
              <a:gd name="T12" fmla="*/ 6 w 31"/>
              <a:gd name="T13" fmla="*/ 16 h 34"/>
              <a:gd name="T14" fmla="*/ 9 w 31"/>
              <a:gd name="T15" fmla="*/ 16 h 34"/>
              <a:gd name="T16" fmla="*/ 18 w 31"/>
              <a:gd name="T17" fmla="*/ 16 h 34"/>
              <a:gd name="T18" fmla="*/ 21 w 31"/>
              <a:gd name="T19" fmla="*/ 13 h 34"/>
              <a:gd name="T20" fmla="*/ 21 w 31"/>
              <a:gd name="T21" fmla="*/ 10 h 34"/>
              <a:gd name="T22" fmla="*/ 18 w 31"/>
              <a:gd name="T23" fmla="*/ 7 h 34"/>
              <a:gd name="T24" fmla="*/ 12 w 31"/>
              <a:gd name="T25" fmla="*/ 7 h 34"/>
              <a:gd name="T26" fmla="*/ 6 w 31"/>
              <a:gd name="T27" fmla="*/ 10 h 34"/>
              <a:gd name="T28" fmla="*/ 0 w 31"/>
              <a:gd name="T29" fmla="*/ 10 h 34"/>
              <a:gd name="T30" fmla="*/ 3 w 31"/>
              <a:gd name="T31" fmla="*/ 7 h 34"/>
              <a:gd name="T32" fmla="*/ 9 w 31"/>
              <a:gd name="T33" fmla="*/ 4 h 34"/>
              <a:gd name="T34" fmla="*/ 15 w 31"/>
              <a:gd name="T35" fmla="*/ 0 h 34"/>
              <a:gd name="T36" fmla="*/ 21 w 31"/>
              <a:gd name="T37" fmla="*/ 4 h 34"/>
              <a:gd name="T38" fmla="*/ 24 w 31"/>
              <a:gd name="T39" fmla="*/ 4 h 34"/>
              <a:gd name="T40" fmla="*/ 28 w 31"/>
              <a:gd name="T41" fmla="*/ 10 h 34"/>
              <a:gd name="T42" fmla="*/ 28 w 31"/>
              <a:gd name="T43" fmla="*/ 13 h 34"/>
              <a:gd name="T44" fmla="*/ 28 w 31"/>
              <a:gd name="T45" fmla="*/ 25 h 34"/>
              <a:gd name="T46" fmla="*/ 28 w 31"/>
              <a:gd name="T47" fmla="*/ 31 h 34"/>
              <a:gd name="T48" fmla="*/ 24 w 31"/>
              <a:gd name="T49" fmla="*/ 34 h 34"/>
              <a:gd name="T50" fmla="*/ 21 w 31"/>
              <a:gd name="T51" fmla="*/ 28 h 34"/>
              <a:gd name="T52" fmla="*/ 18 w 31"/>
              <a:gd name="T53" fmla="*/ 19 h 34"/>
              <a:gd name="T54" fmla="*/ 9 w 31"/>
              <a:gd name="T55" fmla="*/ 19 h 34"/>
              <a:gd name="T56" fmla="*/ 6 w 31"/>
              <a:gd name="T57" fmla="*/ 22 h 34"/>
              <a:gd name="T58" fmla="*/ 6 w 31"/>
              <a:gd name="T59" fmla="*/ 25 h 34"/>
              <a:gd name="T60" fmla="*/ 6 w 31"/>
              <a:gd name="T61" fmla="*/ 28 h 34"/>
              <a:gd name="T62" fmla="*/ 9 w 31"/>
              <a:gd name="T63" fmla="*/ 28 h 34"/>
              <a:gd name="T64" fmla="*/ 15 w 31"/>
              <a:gd name="T65" fmla="*/ 28 h 34"/>
              <a:gd name="T66" fmla="*/ 18 w 31"/>
              <a:gd name="T67" fmla="*/ 28 h 34"/>
              <a:gd name="T68" fmla="*/ 21 w 31"/>
              <a:gd name="T69" fmla="*/ 22 h 34"/>
              <a:gd name="T70" fmla="*/ 21 w 31"/>
              <a:gd name="T71"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21" y="28"/>
                </a:moveTo>
                <a:lnTo>
                  <a:pt x="18" y="31"/>
                </a:lnTo>
                <a:lnTo>
                  <a:pt x="15" y="34"/>
                </a:lnTo>
                <a:lnTo>
                  <a:pt x="15" y="34"/>
                </a:lnTo>
                <a:lnTo>
                  <a:pt x="12" y="34"/>
                </a:lnTo>
                <a:lnTo>
                  <a:pt x="6" y="34"/>
                </a:lnTo>
                <a:lnTo>
                  <a:pt x="3" y="31"/>
                </a:lnTo>
                <a:lnTo>
                  <a:pt x="0" y="28"/>
                </a:lnTo>
                <a:lnTo>
                  <a:pt x="0" y="25"/>
                </a:lnTo>
                <a:lnTo>
                  <a:pt x="0" y="22"/>
                </a:lnTo>
                <a:lnTo>
                  <a:pt x="0" y="22"/>
                </a:lnTo>
                <a:lnTo>
                  <a:pt x="3" y="19"/>
                </a:lnTo>
                <a:lnTo>
                  <a:pt x="3" y="19"/>
                </a:lnTo>
                <a:lnTo>
                  <a:pt x="6" y="16"/>
                </a:lnTo>
                <a:lnTo>
                  <a:pt x="9" y="16"/>
                </a:lnTo>
                <a:lnTo>
                  <a:pt x="9" y="16"/>
                </a:lnTo>
                <a:lnTo>
                  <a:pt x="12" y="16"/>
                </a:lnTo>
                <a:lnTo>
                  <a:pt x="18" y="16"/>
                </a:lnTo>
                <a:lnTo>
                  <a:pt x="21" y="13"/>
                </a:lnTo>
                <a:lnTo>
                  <a:pt x="21" y="13"/>
                </a:lnTo>
                <a:lnTo>
                  <a:pt x="21" y="13"/>
                </a:lnTo>
                <a:lnTo>
                  <a:pt x="21" y="10"/>
                </a:lnTo>
                <a:lnTo>
                  <a:pt x="21" y="7"/>
                </a:lnTo>
                <a:lnTo>
                  <a:pt x="18" y="7"/>
                </a:lnTo>
                <a:lnTo>
                  <a:pt x="15" y="7"/>
                </a:lnTo>
                <a:lnTo>
                  <a:pt x="12" y="7"/>
                </a:lnTo>
                <a:lnTo>
                  <a:pt x="9" y="7"/>
                </a:lnTo>
                <a:lnTo>
                  <a:pt x="6" y="10"/>
                </a:lnTo>
                <a:lnTo>
                  <a:pt x="6" y="13"/>
                </a:lnTo>
                <a:lnTo>
                  <a:pt x="0" y="10"/>
                </a:lnTo>
                <a:lnTo>
                  <a:pt x="3" y="7"/>
                </a:lnTo>
                <a:lnTo>
                  <a:pt x="3" y="7"/>
                </a:lnTo>
                <a:lnTo>
                  <a:pt x="6" y="4"/>
                </a:lnTo>
                <a:lnTo>
                  <a:pt x="9" y="4"/>
                </a:lnTo>
                <a:lnTo>
                  <a:pt x="12" y="0"/>
                </a:lnTo>
                <a:lnTo>
                  <a:pt x="15" y="0"/>
                </a:lnTo>
                <a:lnTo>
                  <a:pt x="18" y="0"/>
                </a:lnTo>
                <a:lnTo>
                  <a:pt x="21" y="4"/>
                </a:lnTo>
                <a:lnTo>
                  <a:pt x="24" y="4"/>
                </a:lnTo>
                <a:lnTo>
                  <a:pt x="24" y="4"/>
                </a:lnTo>
                <a:lnTo>
                  <a:pt x="28" y="7"/>
                </a:lnTo>
                <a:lnTo>
                  <a:pt x="28" y="10"/>
                </a:lnTo>
                <a:lnTo>
                  <a:pt x="28" y="10"/>
                </a:lnTo>
                <a:lnTo>
                  <a:pt x="28" y="13"/>
                </a:lnTo>
                <a:lnTo>
                  <a:pt x="28" y="19"/>
                </a:lnTo>
                <a:lnTo>
                  <a:pt x="28" y="25"/>
                </a:lnTo>
                <a:lnTo>
                  <a:pt x="28" y="28"/>
                </a:lnTo>
                <a:lnTo>
                  <a:pt x="28" y="31"/>
                </a:lnTo>
                <a:lnTo>
                  <a:pt x="31" y="34"/>
                </a:lnTo>
                <a:lnTo>
                  <a:pt x="24" y="34"/>
                </a:lnTo>
                <a:lnTo>
                  <a:pt x="21" y="31"/>
                </a:lnTo>
                <a:lnTo>
                  <a:pt x="21" y="28"/>
                </a:lnTo>
                <a:close/>
                <a:moveTo>
                  <a:pt x="21" y="19"/>
                </a:moveTo>
                <a:lnTo>
                  <a:pt x="18" y="19"/>
                </a:lnTo>
                <a:lnTo>
                  <a:pt x="12" y="19"/>
                </a:lnTo>
                <a:lnTo>
                  <a:pt x="9" y="19"/>
                </a:lnTo>
                <a:lnTo>
                  <a:pt x="9" y="22"/>
                </a:lnTo>
                <a:lnTo>
                  <a:pt x="6" y="22"/>
                </a:lnTo>
                <a:lnTo>
                  <a:pt x="6" y="22"/>
                </a:lnTo>
                <a:lnTo>
                  <a:pt x="6" y="25"/>
                </a:lnTo>
                <a:lnTo>
                  <a:pt x="6" y="25"/>
                </a:lnTo>
                <a:lnTo>
                  <a:pt x="6" y="28"/>
                </a:lnTo>
                <a:lnTo>
                  <a:pt x="6" y="28"/>
                </a:lnTo>
                <a:lnTo>
                  <a:pt x="9" y="28"/>
                </a:lnTo>
                <a:lnTo>
                  <a:pt x="12" y="31"/>
                </a:lnTo>
                <a:lnTo>
                  <a:pt x="15" y="28"/>
                </a:lnTo>
                <a:lnTo>
                  <a:pt x="18" y="28"/>
                </a:lnTo>
                <a:lnTo>
                  <a:pt x="18" y="28"/>
                </a:lnTo>
                <a:lnTo>
                  <a:pt x="21" y="25"/>
                </a:lnTo>
                <a:lnTo>
                  <a:pt x="21" y="22"/>
                </a:lnTo>
                <a:lnTo>
                  <a:pt x="21" y="19"/>
                </a:lnTo>
                <a:lnTo>
                  <a:pt x="21" y="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9" name="Rectangle 1699"/>
          <p:cNvSpPr>
            <a:spLocks noChangeArrowheads="1"/>
          </p:cNvSpPr>
          <p:nvPr/>
        </p:nvSpPr>
        <p:spPr bwMode="auto">
          <a:xfrm>
            <a:off x="5000625" y="3482975"/>
            <a:ext cx="4763" cy="6826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20" name="Freeform 1700"/>
          <p:cNvSpPr>
            <a:spLocks/>
          </p:cNvSpPr>
          <p:nvPr/>
        </p:nvSpPr>
        <p:spPr bwMode="auto">
          <a:xfrm>
            <a:off x="5019675" y="3497263"/>
            <a:ext cx="39688" cy="53975"/>
          </a:xfrm>
          <a:custGeom>
            <a:avLst/>
            <a:gdLst>
              <a:gd name="T0" fmla="*/ 0 w 25"/>
              <a:gd name="T1" fmla="*/ 34 h 34"/>
              <a:gd name="T2" fmla="*/ 0 w 25"/>
              <a:gd name="T3" fmla="*/ 4 h 34"/>
              <a:gd name="T4" fmla="*/ 6 w 25"/>
              <a:gd name="T5" fmla="*/ 4 h 34"/>
              <a:gd name="T6" fmla="*/ 6 w 25"/>
              <a:gd name="T7" fmla="*/ 7 h 34"/>
              <a:gd name="T8" fmla="*/ 9 w 25"/>
              <a:gd name="T9" fmla="*/ 4 h 34"/>
              <a:gd name="T10" fmla="*/ 16 w 25"/>
              <a:gd name="T11" fmla="*/ 0 h 34"/>
              <a:gd name="T12" fmla="*/ 19 w 25"/>
              <a:gd name="T13" fmla="*/ 0 h 34"/>
              <a:gd name="T14" fmla="*/ 22 w 25"/>
              <a:gd name="T15" fmla="*/ 4 h 34"/>
              <a:gd name="T16" fmla="*/ 22 w 25"/>
              <a:gd name="T17" fmla="*/ 4 h 34"/>
              <a:gd name="T18" fmla="*/ 25 w 25"/>
              <a:gd name="T19" fmla="*/ 7 h 34"/>
              <a:gd name="T20" fmla="*/ 25 w 25"/>
              <a:gd name="T21" fmla="*/ 7 h 34"/>
              <a:gd name="T22" fmla="*/ 25 w 25"/>
              <a:gd name="T23" fmla="*/ 10 h 34"/>
              <a:gd name="T24" fmla="*/ 25 w 25"/>
              <a:gd name="T25" fmla="*/ 10 h 34"/>
              <a:gd name="T26" fmla="*/ 25 w 25"/>
              <a:gd name="T27" fmla="*/ 13 h 34"/>
              <a:gd name="T28" fmla="*/ 25 w 25"/>
              <a:gd name="T29" fmla="*/ 34 h 34"/>
              <a:gd name="T30" fmla="*/ 22 w 25"/>
              <a:gd name="T31" fmla="*/ 34 h 34"/>
              <a:gd name="T32" fmla="*/ 22 w 25"/>
              <a:gd name="T33" fmla="*/ 16 h 34"/>
              <a:gd name="T34" fmla="*/ 22 w 25"/>
              <a:gd name="T35" fmla="*/ 13 h 34"/>
              <a:gd name="T36" fmla="*/ 19 w 25"/>
              <a:gd name="T37" fmla="*/ 10 h 34"/>
              <a:gd name="T38" fmla="*/ 19 w 25"/>
              <a:gd name="T39" fmla="*/ 7 h 34"/>
              <a:gd name="T40" fmla="*/ 19 w 25"/>
              <a:gd name="T41" fmla="*/ 7 h 34"/>
              <a:gd name="T42" fmla="*/ 16 w 25"/>
              <a:gd name="T43" fmla="*/ 7 h 34"/>
              <a:gd name="T44" fmla="*/ 12 w 25"/>
              <a:gd name="T45" fmla="*/ 7 h 34"/>
              <a:gd name="T46" fmla="*/ 9 w 25"/>
              <a:gd name="T47" fmla="*/ 7 h 34"/>
              <a:gd name="T48" fmla="*/ 9 w 25"/>
              <a:gd name="T49" fmla="*/ 10 h 34"/>
              <a:gd name="T50" fmla="*/ 6 w 25"/>
              <a:gd name="T51" fmla="*/ 13 h 34"/>
              <a:gd name="T52" fmla="*/ 6 w 25"/>
              <a:gd name="T53" fmla="*/ 16 h 34"/>
              <a:gd name="T54" fmla="*/ 6 w 25"/>
              <a:gd name="T55" fmla="*/ 34 h 34"/>
              <a:gd name="T56" fmla="*/ 0 w 25"/>
              <a:gd name="T5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4">
                <a:moveTo>
                  <a:pt x="0" y="34"/>
                </a:moveTo>
                <a:lnTo>
                  <a:pt x="0" y="4"/>
                </a:lnTo>
                <a:lnTo>
                  <a:pt x="6" y="4"/>
                </a:lnTo>
                <a:lnTo>
                  <a:pt x="6" y="7"/>
                </a:lnTo>
                <a:lnTo>
                  <a:pt x="9" y="4"/>
                </a:lnTo>
                <a:lnTo>
                  <a:pt x="16" y="0"/>
                </a:lnTo>
                <a:lnTo>
                  <a:pt x="19" y="0"/>
                </a:lnTo>
                <a:lnTo>
                  <a:pt x="22" y="4"/>
                </a:lnTo>
                <a:lnTo>
                  <a:pt x="22" y="4"/>
                </a:lnTo>
                <a:lnTo>
                  <a:pt x="25" y="7"/>
                </a:lnTo>
                <a:lnTo>
                  <a:pt x="25" y="7"/>
                </a:lnTo>
                <a:lnTo>
                  <a:pt x="25" y="10"/>
                </a:lnTo>
                <a:lnTo>
                  <a:pt x="25" y="10"/>
                </a:lnTo>
                <a:lnTo>
                  <a:pt x="25" y="13"/>
                </a:lnTo>
                <a:lnTo>
                  <a:pt x="25" y="34"/>
                </a:lnTo>
                <a:lnTo>
                  <a:pt x="22" y="34"/>
                </a:lnTo>
                <a:lnTo>
                  <a:pt x="22" y="16"/>
                </a:lnTo>
                <a:lnTo>
                  <a:pt x="22" y="13"/>
                </a:lnTo>
                <a:lnTo>
                  <a:pt x="19" y="10"/>
                </a:lnTo>
                <a:lnTo>
                  <a:pt x="19" y="7"/>
                </a:lnTo>
                <a:lnTo>
                  <a:pt x="19" y="7"/>
                </a:lnTo>
                <a:lnTo>
                  <a:pt x="16" y="7"/>
                </a:lnTo>
                <a:lnTo>
                  <a:pt x="12" y="7"/>
                </a:lnTo>
                <a:lnTo>
                  <a:pt x="9" y="7"/>
                </a:lnTo>
                <a:lnTo>
                  <a:pt x="9"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1" name="Freeform 1701"/>
          <p:cNvSpPr>
            <a:spLocks noEditPoints="1"/>
          </p:cNvSpPr>
          <p:nvPr/>
        </p:nvSpPr>
        <p:spPr bwMode="auto">
          <a:xfrm>
            <a:off x="5073650" y="3482975"/>
            <a:ext cx="9525" cy="6826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13 h 43"/>
              <a:gd name="T14" fmla="*/ 6 w 6"/>
              <a:gd name="T15" fmla="*/ 13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13"/>
                </a:lnTo>
                <a:lnTo>
                  <a:pt x="6" y="13"/>
                </a:lnTo>
                <a:lnTo>
                  <a:pt x="6"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2" name="Freeform 1702"/>
          <p:cNvSpPr>
            <a:spLocks/>
          </p:cNvSpPr>
          <p:nvPr/>
        </p:nvSpPr>
        <p:spPr bwMode="auto">
          <a:xfrm>
            <a:off x="5118100" y="3482975"/>
            <a:ext cx="23813" cy="68263"/>
          </a:xfrm>
          <a:custGeom>
            <a:avLst/>
            <a:gdLst>
              <a:gd name="T0" fmla="*/ 15 w 15"/>
              <a:gd name="T1" fmla="*/ 37 h 43"/>
              <a:gd name="T2" fmla="*/ 15 w 15"/>
              <a:gd name="T3" fmla="*/ 43 h 43"/>
              <a:gd name="T4" fmla="*/ 12 w 15"/>
              <a:gd name="T5" fmla="*/ 43 h 43"/>
              <a:gd name="T6" fmla="*/ 12 w 15"/>
              <a:gd name="T7" fmla="*/ 43 h 43"/>
              <a:gd name="T8" fmla="*/ 9 w 15"/>
              <a:gd name="T9" fmla="*/ 43 h 43"/>
              <a:gd name="T10" fmla="*/ 6 w 15"/>
              <a:gd name="T11" fmla="*/ 40 h 43"/>
              <a:gd name="T12" fmla="*/ 6 w 15"/>
              <a:gd name="T13" fmla="*/ 40 h 43"/>
              <a:gd name="T14" fmla="*/ 3 w 15"/>
              <a:gd name="T15" fmla="*/ 40 h 43"/>
              <a:gd name="T16" fmla="*/ 3 w 15"/>
              <a:gd name="T17" fmla="*/ 37 h 43"/>
              <a:gd name="T18" fmla="*/ 3 w 15"/>
              <a:gd name="T19" fmla="*/ 34 h 43"/>
              <a:gd name="T20" fmla="*/ 3 w 15"/>
              <a:gd name="T21" fmla="*/ 16 h 43"/>
              <a:gd name="T22" fmla="*/ 0 w 15"/>
              <a:gd name="T23" fmla="*/ 16 h 43"/>
              <a:gd name="T24" fmla="*/ 0 w 15"/>
              <a:gd name="T25" fmla="*/ 13 h 43"/>
              <a:gd name="T26" fmla="*/ 3 w 15"/>
              <a:gd name="T27" fmla="*/ 13 h 43"/>
              <a:gd name="T28" fmla="*/ 3 w 15"/>
              <a:gd name="T29" fmla="*/ 3 h 43"/>
              <a:gd name="T30" fmla="*/ 9 w 15"/>
              <a:gd name="T31" fmla="*/ 0 h 43"/>
              <a:gd name="T32" fmla="*/ 9 w 15"/>
              <a:gd name="T33" fmla="*/ 13 h 43"/>
              <a:gd name="T34" fmla="*/ 15 w 15"/>
              <a:gd name="T35" fmla="*/ 13 h 43"/>
              <a:gd name="T36" fmla="*/ 15 w 15"/>
              <a:gd name="T37" fmla="*/ 16 h 43"/>
              <a:gd name="T38" fmla="*/ 9 w 15"/>
              <a:gd name="T39" fmla="*/ 16 h 43"/>
              <a:gd name="T40" fmla="*/ 9 w 15"/>
              <a:gd name="T41" fmla="*/ 34 h 43"/>
              <a:gd name="T42" fmla="*/ 9 w 15"/>
              <a:gd name="T43" fmla="*/ 34 h 43"/>
              <a:gd name="T44" fmla="*/ 9 w 15"/>
              <a:gd name="T45" fmla="*/ 37 h 43"/>
              <a:gd name="T46" fmla="*/ 9 w 15"/>
              <a:gd name="T47" fmla="*/ 37 h 43"/>
              <a:gd name="T48" fmla="*/ 9 w 15"/>
              <a:gd name="T49" fmla="*/ 37 h 43"/>
              <a:gd name="T50" fmla="*/ 12 w 15"/>
              <a:gd name="T51" fmla="*/ 37 h 43"/>
              <a:gd name="T52" fmla="*/ 12 w 15"/>
              <a:gd name="T53" fmla="*/ 37 h 43"/>
              <a:gd name="T54" fmla="*/ 12 w 15"/>
              <a:gd name="T55" fmla="*/ 37 h 43"/>
              <a:gd name="T56" fmla="*/ 15 w 15"/>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43">
                <a:moveTo>
                  <a:pt x="15" y="37"/>
                </a:moveTo>
                <a:lnTo>
                  <a:pt x="15" y="43"/>
                </a:lnTo>
                <a:lnTo>
                  <a:pt x="12" y="43"/>
                </a:lnTo>
                <a:lnTo>
                  <a:pt x="12" y="43"/>
                </a:lnTo>
                <a:lnTo>
                  <a:pt x="9" y="43"/>
                </a:lnTo>
                <a:lnTo>
                  <a:pt x="6" y="40"/>
                </a:lnTo>
                <a:lnTo>
                  <a:pt x="6" y="40"/>
                </a:lnTo>
                <a:lnTo>
                  <a:pt x="3" y="40"/>
                </a:lnTo>
                <a:lnTo>
                  <a:pt x="3" y="37"/>
                </a:lnTo>
                <a:lnTo>
                  <a:pt x="3" y="34"/>
                </a:lnTo>
                <a:lnTo>
                  <a:pt x="3" y="16"/>
                </a:lnTo>
                <a:lnTo>
                  <a:pt x="0" y="16"/>
                </a:lnTo>
                <a:lnTo>
                  <a:pt x="0" y="13"/>
                </a:lnTo>
                <a:lnTo>
                  <a:pt x="3" y="13"/>
                </a:lnTo>
                <a:lnTo>
                  <a:pt x="3" y="3"/>
                </a:lnTo>
                <a:lnTo>
                  <a:pt x="9" y="0"/>
                </a:lnTo>
                <a:lnTo>
                  <a:pt x="9" y="13"/>
                </a:lnTo>
                <a:lnTo>
                  <a:pt x="15" y="13"/>
                </a:lnTo>
                <a:lnTo>
                  <a:pt x="15" y="16"/>
                </a:lnTo>
                <a:lnTo>
                  <a:pt x="9" y="16"/>
                </a:lnTo>
                <a:lnTo>
                  <a:pt x="9" y="34"/>
                </a:lnTo>
                <a:lnTo>
                  <a:pt x="9" y="34"/>
                </a:lnTo>
                <a:lnTo>
                  <a:pt x="9" y="37"/>
                </a:lnTo>
                <a:lnTo>
                  <a:pt x="9" y="37"/>
                </a:lnTo>
                <a:lnTo>
                  <a:pt x="9" y="37"/>
                </a:lnTo>
                <a:lnTo>
                  <a:pt x="12" y="37"/>
                </a:lnTo>
                <a:lnTo>
                  <a:pt x="12" y="37"/>
                </a:lnTo>
                <a:lnTo>
                  <a:pt x="12" y="37"/>
                </a:lnTo>
                <a:lnTo>
                  <a:pt x="15"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3" name="Freeform 1703"/>
          <p:cNvSpPr>
            <a:spLocks noEditPoints="1"/>
          </p:cNvSpPr>
          <p:nvPr/>
        </p:nvSpPr>
        <p:spPr bwMode="auto">
          <a:xfrm>
            <a:off x="5146675" y="3497263"/>
            <a:ext cx="44450" cy="53975"/>
          </a:xfrm>
          <a:custGeom>
            <a:avLst/>
            <a:gdLst>
              <a:gd name="T0" fmla="*/ 22 w 28"/>
              <a:gd name="T1" fmla="*/ 22 h 34"/>
              <a:gd name="T2" fmla="*/ 28 w 28"/>
              <a:gd name="T3" fmla="*/ 25 h 34"/>
              <a:gd name="T4" fmla="*/ 28 w 28"/>
              <a:gd name="T5" fmla="*/ 28 h 34"/>
              <a:gd name="T6" fmla="*/ 25 w 28"/>
              <a:gd name="T7" fmla="*/ 31 h 34"/>
              <a:gd name="T8" fmla="*/ 19 w 28"/>
              <a:gd name="T9" fmla="*/ 34 h 34"/>
              <a:gd name="T10" fmla="*/ 16 w 28"/>
              <a:gd name="T11" fmla="*/ 34 h 34"/>
              <a:gd name="T12" fmla="*/ 9 w 28"/>
              <a:gd name="T13" fmla="*/ 34 h 34"/>
              <a:gd name="T14" fmla="*/ 3 w 28"/>
              <a:gd name="T15" fmla="*/ 31 h 34"/>
              <a:gd name="T16" fmla="*/ 0 w 28"/>
              <a:gd name="T17" fmla="*/ 25 h 34"/>
              <a:gd name="T18" fmla="*/ 0 w 28"/>
              <a:gd name="T19" fmla="*/ 19 h 34"/>
              <a:gd name="T20" fmla="*/ 0 w 28"/>
              <a:gd name="T21" fmla="*/ 10 h 34"/>
              <a:gd name="T22" fmla="*/ 3 w 28"/>
              <a:gd name="T23" fmla="*/ 7 h 34"/>
              <a:gd name="T24" fmla="*/ 9 w 28"/>
              <a:gd name="T25" fmla="*/ 4 h 34"/>
              <a:gd name="T26" fmla="*/ 16 w 28"/>
              <a:gd name="T27" fmla="*/ 0 h 34"/>
              <a:gd name="T28" fmla="*/ 19 w 28"/>
              <a:gd name="T29" fmla="*/ 4 h 34"/>
              <a:gd name="T30" fmla="*/ 25 w 28"/>
              <a:gd name="T31" fmla="*/ 7 h 34"/>
              <a:gd name="T32" fmla="*/ 28 w 28"/>
              <a:gd name="T33" fmla="*/ 10 h 34"/>
              <a:gd name="T34" fmla="*/ 28 w 28"/>
              <a:gd name="T35" fmla="*/ 19 h 34"/>
              <a:gd name="T36" fmla="*/ 28 w 28"/>
              <a:gd name="T37" fmla="*/ 19 h 34"/>
              <a:gd name="T38" fmla="*/ 28 w 28"/>
              <a:gd name="T39" fmla="*/ 19 h 34"/>
              <a:gd name="T40" fmla="*/ 6 w 28"/>
              <a:gd name="T41" fmla="*/ 19 h 34"/>
              <a:gd name="T42" fmla="*/ 6 w 28"/>
              <a:gd name="T43" fmla="*/ 25 h 34"/>
              <a:gd name="T44" fmla="*/ 6 w 28"/>
              <a:gd name="T45" fmla="*/ 28 h 34"/>
              <a:gd name="T46" fmla="*/ 9 w 28"/>
              <a:gd name="T47" fmla="*/ 28 h 34"/>
              <a:gd name="T48" fmla="*/ 16 w 28"/>
              <a:gd name="T49" fmla="*/ 28 h 34"/>
              <a:gd name="T50" fmla="*/ 19 w 28"/>
              <a:gd name="T51" fmla="*/ 28 h 34"/>
              <a:gd name="T52" fmla="*/ 19 w 28"/>
              <a:gd name="T53" fmla="*/ 28 h 34"/>
              <a:gd name="T54" fmla="*/ 22 w 28"/>
              <a:gd name="T55" fmla="*/ 25 h 34"/>
              <a:gd name="T56" fmla="*/ 22 w 28"/>
              <a:gd name="T57" fmla="*/ 22 h 34"/>
              <a:gd name="T58" fmla="*/ 6 w 28"/>
              <a:gd name="T59" fmla="*/ 16 h 34"/>
              <a:gd name="T60" fmla="*/ 22 w 28"/>
              <a:gd name="T61" fmla="*/ 16 h 34"/>
              <a:gd name="T62" fmla="*/ 22 w 28"/>
              <a:gd name="T63" fmla="*/ 13 h 34"/>
              <a:gd name="T64" fmla="*/ 22 w 28"/>
              <a:gd name="T65" fmla="*/ 10 h 34"/>
              <a:gd name="T66" fmla="*/ 19 w 28"/>
              <a:gd name="T67" fmla="*/ 7 h 34"/>
              <a:gd name="T68" fmla="*/ 16 w 28"/>
              <a:gd name="T69" fmla="*/ 7 h 34"/>
              <a:gd name="T70" fmla="*/ 9 w 28"/>
              <a:gd name="T71" fmla="*/ 7 h 34"/>
              <a:gd name="T72" fmla="*/ 9 w 28"/>
              <a:gd name="T73" fmla="*/ 10 h 34"/>
              <a:gd name="T74" fmla="*/ 6 w 28"/>
              <a:gd name="T75" fmla="*/ 10 h 34"/>
              <a:gd name="T76" fmla="*/ 6 w 28"/>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4">
                <a:moveTo>
                  <a:pt x="22" y="22"/>
                </a:moveTo>
                <a:lnTo>
                  <a:pt x="28" y="25"/>
                </a:lnTo>
                <a:lnTo>
                  <a:pt x="28" y="28"/>
                </a:lnTo>
                <a:lnTo>
                  <a:pt x="25" y="31"/>
                </a:lnTo>
                <a:lnTo>
                  <a:pt x="19" y="34"/>
                </a:lnTo>
                <a:lnTo>
                  <a:pt x="16" y="34"/>
                </a:lnTo>
                <a:lnTo>
                  <a:pt x="9" y="34"/>
                </a:lnTo>
                <a:lnTo>
                  <a:pt x="3" y="31"/>
                </a:lnTo>
                <a:lnTo>
                  <a:pt x="0" y="25"/>
                </a:lnTo>
                <a:lnTo>
                  <a:pt x="0" y="19"/>
                </a:lnTo>
                <a:lnTo>
                  <a:pt x="0" y="10"/>
                </a:lnTo>
                <a:lnTo>
                  <a:pt x="3" y="7"/>
                </a:lnTo>
                <a:lnTo>
                  <a:pt x="9" y="4"/>
                </a:lnTo>
                <a:lnTo>
                  <a:pt x="16" y="0"/>
                </a:lnTo>
                <a:lnTo>
                  <a:pt x="19" y="4"/>
                </a:lnTo>
                <a:lnTo>
                  <a:pt x="25" y="7"/>
                </a:lnTo>
                <a:lnTo>
                  <a:pt x="28" y="10"/>
                </a:lnTo>
                <a:lnTo>
                  <a:pt x="28" y="19"/>
                </a:lnTo>
                <a:lnTo>
                  <a:pt x="28" y="19"/>
                </a:lnTo>
                <a:lnTo>
                  <a:pt x="28" y="19"/>
                </a:lnTo>
                <a:lnTo>
                  <a:pt x="6" y="19"/>
                </a:lnTo>
                <a:lnTo>
                  <a:pt x="6" y="25"/>
                </a:lnTo>
                <a:lnTo>
                  <a:pt x="6" y="28"/>
                </a:lnTo>
                <a:lnTo>
                  <a:pt x="9" y="28"/>
                </a:lnTo>
                <a:lnTo>
                  <a:pt x="16" y="28"/>
                </a:lnTo>
                <a:lnTo>
                  <a:pt x="19" y="28"/>
                </a:lnTo>
                <a:lnTo>
                  <a:pt x="19" y="28"/>
                </a:lnTo>
                <a:lnTo>
                  <a:pt x="22" y="25"/>
                </a:lnTo>
                <a:lnTo>
                  <a:pt x="22" y="22"/>
                </a:lnTo>
                <a:close/>
                <a:moveTo>
                  <a:pt x="6" y="16"/>
                </a:moveTo>
                <a:lnTo>
                  <a:pt x="22" y="16"/>
                </a:lnTo>
                <a:lnTo>
                  <a:pt x="22" y="13"/>
                </a:lnTo>
                <a:lnTo>
                  <a:pt x="22" y="10"/>
                </a:lnTo>
                <a:lnTo>
                  <a:pt x="19" y="7"/>
                </a:lnTo>
                <a:lnTo>
                  <a:pt x="16" y="7"/>
                </a:lnTo>
                <a:lnTo>
                  <a:pt x="9" y="7"/>
                </a:lnTo>
                <a:lnTo>
                  <a:pt x="9" y="10"/>
                </a:lnTo>
                <a:lnTo>
                  <a:pt x="6"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4" name="Freeform 1704"/>
          <p:cNvSpPr>
            <a:spLocks/>
          </p:cNvSpPr>
          <p:nvPr/>
        </p:nvSpPr>
        <p:spPr bwMode="auto">
          <a:xfrm>
            <a:off x="5200650" y="3497263"/>
            <a:ext cx="30163" cy="53975"/>
          </a:xfrm>
          <a:custGeom>
            <a:avLst/>
            <a:gdLst>
              <a:gd name="T0" fmla="*/ 0 w 19"/>
              <a:gd name="T1" fmla="*/ 34 h 34"/>
              <a:gd name="T2" fmla="*/ 0 w 19"/>
              <a:gd name="T3" fmla="*/ 4 h 34"/>
              <a:gd name="T4" fmla="*/ 6 w 19"/>
              <a:gd name="T5" fmla="*/ 4 h 34"/>
              <a:gd name="T6" fmla="*/ 6 w 19"/>
              <a:gd name="T7" fmla="*/ 7 h 34"/>
              <a:gd name="T8" fmla="*/ 6 w 19"/>
              <a:gd name="T9" fmla="*/ 4 h 34"/>
              <a:gd name="T10" fmla="*/ 9 w 19"/>
              <a:gd name="T11" fmla="*/ 4 h 34"/>
              <a:gd name="T12" fmla="*/ 9 w 19"/>
              <a:gd name="T13" fmla="*/ 0 h 34"/>
              <a:gd name="T14" fmla="*/ 12 w 19"/>
              <a:gd name="T15" fmla="*/ 0 h 34"/>
              <a:gd name="T16" fmla="*/ 16 w 19"/>
              <a:gd name="T17" fmla="*/ 0 h 34"/>
              <a:gd name="T18" fmla="*/ 19 w 19"/>
              <a:gd name="T19" fmla="*/ 4 h 34"/>
              <a:gd name="T20" fmla="*/ 16 w 19"/>
              <a:gd name="T21" fmla="*/ 7 h 34"/>
              <a:gd name="T22" fmla="*/ 16 w 19"/>
              <a:gd name="T23" fmla="*/ 7 h 34"/>
              <a:gd name="T24" fmla="*/ 12 w 19"/>
              <a:gd name="T25" fmla="*/ 7 h 34"/>
              <a:gd name="T26" fmla="*/ 9 w 19"/>
              <a:gd name="T27" fmla="*/ 7 h 34"/>
              <a:gd name="T28" fmla="*/ 9 w 19"/>
              <a:gd name="T29" fmla="*/ 7 h 34"/>
              <a:gd name="T30" fmla="*/ 9 w 19"/>
              <a:gd name="T31" fmla="*/ 10 h 34"/>
              <a:gd name="T32" fmla="*/ 6 w 19"/>
              <a:gd name="T33" fmla="*/ 10 h 34"/>
              <a:gd name="T34" fmla="*/ 6 w 19"/>
              <a:gd name="T35" fmla="*/ 13 h 34"/>
              <a:gd name="T36" fmla="*/ 6 w 19"/>
              <a:gd name="T37" fmla="*/ 16 h 34"/>
              <a:gd name="T38" fmla="*/ 6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4"/>
                </a:lnTo>
                <a:lnTo>
                  <a:pt x="6" y="4"/>
                </a:lnTo>
                <a:lnTo>
                  <a:pt x="6" y="7"/>
                </a:lnTo>
                <a:lnTo>
                  <a:pt x="6" y="4"/>
                </a:lnTo>
                <a:lnTo>
                  <a:pt x="9" y="4"/>
                </a:lnTo>
                <a:lnTo>
                  <a:pt x="9" y="0"/>
                </a:lnTo>
                <a:lnTo>
                  <a:pt x="12" y="0"/>
                </a:lnTo>
                <a:lnTo>
                  <a:pt x="16" y="0"/>
                </a:lnTo>
                <a:lnTo>
                  <a:pt x="19" y="4"/>
                </a:lnTo>
                <a:lnTo>
                  <a:pt x="16" y="7"/>
                </a:lnTo>
                <a:lnTo>
                  <a:pt x="16" y="7"/>
                </a:lnTo>
                <a:lnTo>
                  <a:pt x="12" y="7"/>
                </a:lnTo>
                <a:lnTo>
                  <a:pt x="9" y="7"/>
                </a:lnTo>
                <a:lnTo>
                  <a:pt x="9" y="7"/>
                </a:lnTo>
                <a:lnTo>
                  <a:pt x="9" y="10"/>
                </a:lnTo>
                <a:lnTo>
                  <a:pt x="6"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5" name="Freeform 1705"/>
          <p:cNvSpPr>
            <a:spLocks/>
          </p:cNvSpPr>
          <p:nvPr/>
        </p:nvSpPr>
        <p:spPr bwMode="auto">
          <a:xfrm>
            <a:off x="5235575" y="3497263"/>
            <a:ext cx="68263" cy="53975"/>
          </a:xfrm>
          <a:custGeom>
            <a:avLst/>
            <a:gdLst>
              <a:gd name="T0" fmla="*/ 0 w 43"/>
              <a:gd name="T1" fmla="*/ 34 h 34"/>
              <a:gd name="T2" fmla="*/ 0 w 43"/>
              <a:gd name="T3" fmla="*/ 4 h 34"/>
              <a:gd name="T4" fmla="*/ 3 w 43"/>
              <a:gd name="T5" fmla="*/ 4 h 34"/>
              <a:gd name="T6" fmla="*/ 3 w 43"/>
              <a:gd name="T7" fmla="*/ 7 h 34"/>
              <a:gd name="T8" fmla="*/ 6 w 43"/>
              <a:gd name="T9" fmla="*/ 4 h 34"/>
              <a:gd name="T10" fmla="*/ 9 w 43"/>
              <a:gd name="T11" fmla="*/ 4 h 34"/>
              <a:gd name="T12" fmla="*/ 12 w 43"/>
              <a:gd name="T13" fmla="*/ 0 h 34"/>
              <a:gd name="T14" fmla="*/ 15 w 43"/>
              <a:gd name="T15" fmla="*/ 0 h 34"/>
              <a:gd name="T16" fmla="*/ 18 w 43"/>
              <a:gd name="T17" fmla="*/ 0 h 34"/>
              <a:gd name="T18" fmla="*/ 18 w 43"/>
              <a:gd name="T19" fmla="*/ 4 h 34"/>
              <a:gd name="T20" fmla="*/ 21 w 43"/>
              <a:gd name="T21" fmla="*/ 4 h 34"/>
              <a:gd name="T22" fmla="*/ 21 w 43"/>
              <a:gd name="T23" fmla="*/ 7 h 34"/>
              <a:gd name="T24" fmla="*/ 27 w 43"/>
              <a:gd name="T25" fmla="*/ 4 h 34"/>
              <a:gd name="T26" fmla="*/ 34 w 43"/>
              <a:gd name="T27" fmla="*/ 0 h 34"/>
              <a:gd name="T28" fmla="*/ 37 w 43"/>
              <a:gd name="T29" fmla="*/ 4 h 34"/>
              <a:gd name="T30" fmla="*/ 40 w 43"/>
              <a:gd name="T31" fmla="*/ 4 h 34"/>
              <a:gd name="T32" fmla="*/ 43 w 43"/>
              <a:gd name="T33" fmla="*/ 7 h 34"/>
              <a:gd name="T34" fmla="*/ 43 w 43"/>
              <a:gd name="T35" fmla="*/ 13 h 34"/>
              <a:gd name="T36" fmla="*/ 43 w 43"/>
              <a:gd name="T37" fmla="*/ 34 h 34"/>
              <a:gd name="T38" fmla="*/ 37 w 43"/>
              <a:gd name="T39" fmla="*/ 34 h 34"/>
              <a:gd name="T40" fmla="*/ 37 w 43"/>
              <a:gd name="T41" fmla="*/ 13 h 34"/>
              <a:gd name="T42" fmla="*/ 37 w 43"/>
              <a:gd name="T43" fmla="*/ 10 h 34"/>
              <a:gd name="T44" fmla="*/ 37 w 43"/>
              <a:gd name="T45" fmla="*/ 10 h 34"/>
              <a:gd name="T46" fmla="*/ 37 w 43"/>
              <a:gd name="T47" fmla="*/ 7 h 34"/>
              <a:gd name="T48" fmla="*/ 34 w 43"/>
              <a:gd name="T49" fmla="*/ 7 h 34"/>
              <a:gd name="T50" fmla="*/ 34 w 43"/>
              <a:gd name="T51" fmla="*/ 7 h 34"/>
              <a:gd name="T52" fmla="*/ 31 w 43"/>
              <a:gd name="T53" fmla="*/ 7 h 34"/>
              <a:gd name="T54" fmla="*/ 27 w 43"/>
              <a:gd name="T55" fmla="*/ 7 h 34"/>
              <a:gd name="T56" fmla="*/ 24 w 43"/>
              <a:gd name="T57" fmla="*/ 10 h 34"/>
              <a:gd name="T58" fmla="*/ 24 w 43"/>
              <a:gd name="T59" fmla="*/ 10 h 34"/>
              <a:gd name="T60" fmla="*/ 24 w 43"/>
              <a:gd name="T61" fmla="*/ 16 h 34"/>
              <a:gd name="T62" fmla="*/ 24 w 43"/>
              <a:gd name="T63" fmla="*/ 34 h 34"/>
              <a:gd name="T64" fmla="*/ 18 w 43"/>
              <a:gd name="T65" fmla="*/ 34 h 34"/>
              <a:gd name="T66" fmla="*/ 18 w 43"/>
              <a:gd name="T67" fmla="*/ 13 h 34"/>
              <a:gd name="T68" fmla="*/ 18 w 43"/>
              <a:gd name="T69" fmla="*/ 10 h 34"/>
              <a:gd name="T70" fmla="*/ 18 w 43"/>
              <a:gd name="T71" fmla="*/ 7 h 34"/>
              <a:gd name="T72" fmla="*/ 15 w 43"/>
              <a:gd name="T73" fmla="*/ 7 h 34"/>
              <a:gd name="T74" fmla="*/ 12 w 43"/>
              <a:gd name="T75" fmla="*/ 7 h 34"/>
              <a:gd name="T76" fmla="*/ 9 w 43"/>
              <a:gd name="T77" fmla="*/ 7 h 34"/>
              <a:gd name="T78" fmla="*/ 9 w 43"/>
              <a:gd name="T79" fmla="*/ 7 h 34"/>
              <a:gd name="T80" fmla="*/ 6 w 43"/>
              <a:gd name="T81" fmla="*/ 10 h 34"/>
              <a:gd name="T82" fmla="*/ 6 w 43"/>
              <a:gd name="T83" fmla="*/ 10 h 34"/>
              <a:gd name="T84" fmla="*/ 6 w 43"/>
              <a:gd name="T85" fmla="*/ 13 h 34"/>
              <a:gd name="T86" fmla="*/ 6 w 43"/>
              <a:gd name="T87" fmla="*/ 16 h 34"/>
              <a:gd name="T88" fmla="*/ 6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4"/>
                </a:lnTo>
                <a:lnTo>
                  <a:pt x="3" y="4"/>
                </a:lnTo>
                <a:lnTo>
                  <a:pt x="3" y="7"/>
                </a:lnTo>
                <a:lnTo>
                  <a:pt x="6" y="4"/>
                </a:lnTo>
                <a:lnTo>
                  <a:pt x="9" y="4"/>
                </a:lnTo>
                <a:lnTo>
                  <a:pt x="12" y="0"/>
                </a:lnTo>
                <a:lnTo>
                  <a:pt x="15" y="0"/>
                </a:lnTo>
                <a:lnTo>
                  <a:pt x="18" y="0"/>
                </a:lnTo>
                <a:lnTo>
                  <a:pt x="18" y="4"/>
                </a:lnTo>
                <a:lnTo>
                  <a:pt x="21" y="4"/>
                </a:lnTo>
                <a:lnTo>
                  <a:pt x="21" y="7"/>
                </a:lnTo>
                <a:lnTo>
                  <a:pt x="27" y="4"/>
                </a:lnTo>
                <a:lnTo>
                  <a:pt x="34" y="0"/>
                </a:lnTo>
                <a:lnTo>
                  <a:pt x="37" y="4"/>
                </a:lnTo>
                <a:lnTo>
                  <a:pt x="40" y="4"/>
                </a:lnTo>
                <a:lnTo>
                  <a:pt x="43" y="7"/>
                </a:lnTo>
                <a:lnTo>
                  <a:pt x="43" y="13"/>
                </a:lnTo>
                <a:lnTo>
                  <a:pt x="43" y="34"/>
                </a:lnTo>
                <a:lnTo>
                  <a:pt x="37" y="34"/>
                </a:lnTo>
                <a:lnTo>
                  <a:pt x="37" y="13"/>
                </a:lnTo>
                <a:lnTo>
                  <a:pt x="37" y="10"/>
                </a:lnTo>
                <a:lnTo>
                  <a:pt x="37" y="10"/>
                </a:lnTo>
                <a:lnTo>
                  <a:pt x="37" y="7"/>
                </a:lnTo>
                <a:lnTo>
                  <a:pt x="34" y="7"/>
                </a:lnTo>
                <a:lnTo>
                  <a:pt x="34" y="7"/>
                </a:lnTo>
                <a:lnTo>
                  <a:pt x="31" y="7"/>
                </a:lnTo>
                <a:lnTo>
                  <a:pt x="27" y="7"/>
                </a:lnTo>
                <a:lnTo>
                  <a:pt x="24" y="10"/>
                </a:lnTo>
                <a:lnTo>
                  <a:pt x="24" y="10"/>
                </a:lnTo>
                <a:lnTo>
                  <a:pt x="24" y="16"/>
                </a:lnTo>
                <a:lnTo>
                  <a:pt x="24" y="34"/>
                </a:lnTo>
                <a:lnTo>
                  <a:pt x="18" y="34"/>
                </a:lnTo>
                <a:lnTo>
                  <a:pt x="18" y="13"/>
                </a:lnTo>
                <a:lnTo>
                  <a:pt x="18" y="10"/>
                </a:lnTo>
                <a:lnTo>
                  <a:pt x="18" y="7"/>
                </a:lnTo>
                <a:lnTo>
                  <a:pt x="15" y="7"/>
                </a:lnTo>
                <a:lnTo>
                  <a:pt x="12" y="7"/>
                </a:lnTo>
                <a:lnTo>
                  <a:pt x="9" y="7"/>
                </a:lnTo>
                <a:lnTo>
                  <a:pt x="9" y="7"/>
                </a:lnTo>
                <a:lnTo>
                  <a:pt x="6" y="10"/>
                </a:lnTo>
                <a:lnTo>
                  <a:pt x="6"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6" name="Freeform 1706"/>
          <p:cNvSpPr>
            <a:spLocks noEditPoints="1"/>
          </p:cNvSpPr>
          <p:nvPr/>
        </p:nvSpPr>
        <p:spPr bwMode="auto">
          <a:xfrm>
            <a:off x="5313363" y="3497263"/>
            <a:ext cx="44450" cy="53975"/>
          </a:xfrm>
          <a:custGeom>
            <a:avLst/>
            <a:gdLst>
              <a:gd name="T0" fmla="*/ 0 w 28"/>
              <a:gd name="T1" fmla="*/ 19 h 34"/>
              <a:gd name="T2" fmla="*/ 0 w 28"/>
              <a:gd name="T3" fmla="*/ 10 h 34"/>
              <a:gd name="T4" fmla="*/ 3 w 28"/>
              <a:gd name="T5" fmla="*/ 4 h 34"/>
              <a:gd name="T6" fmla="*/ 9 w 28"/>
              <a:gd name="T7" fmla="*/ 4 h 34"/>
              <a:gd name="T8" fmla="*/ 12 w 28"/>
              <a:gd name="T9" fmla="*/ 0 h 34"/>
              <a:gd name="T10" fmla="*/ 18 w 28"/>
              <a:gd name="T11" fmla="*/ 4 h 34"/>
              <a:gd name="T12" fmla="*/ 25 w 28"/>
              <a:gd name="T13" fmla="*/ 7 h 34"/>
              <a:gd name="T14" fmla="*/ 28 w 28"/>
              <a:gd name="T15" fmla="*/ 10 h 34"/>
              <a:gd name="T16" fmla="*/ 28 w 28"/>
              <a:gd name="T17" fmla="*/ 16 h 34"/>
              <a:gd name="T18" fmla="*/ 28 w 28"/>
              <a:gd name="T19" fmla="*/ 22 h 34"/>
              <a:gd name="T20" fmla="*/ 28 w 28"/>
              <a:gd name="T21" fmla="*/ 28 h 34"/>
              <a:gd name="T22" fmla="*/ 25 w 28"/>
              <a:gd name="T23" fmla="*/ 31 h 34"/>
              <a:gd name="T24" fmla="*/ 22 w 28"/>
              <a:gd name="T25" fmla="*/ 31 h 34"/>
              <a:gd name="T26" fmla="*/ 18 w 28"/>
              <a:gd name="T27" fmla="*/ 34 h 34"/>
              <a:gd name="T28" fmla="*/ 12 w 28"/>
              <a:gd name="T29" fmla="*/ 34 h 34"/>
              <a:gd name="T30" fmla="*/ 6 w 28"/>
              <a:gd name="T31" fmla="*/ 34 h 34"/>
              <a:gd name="T32" fmla="*/ 3 w 28"/>
              <a:gd name="T33" fmla="*/ 31 h 34"/>
              <a:gd name="T34" fmla="*/ 0 w 28"/>
              <a:gd name="T35" fmla="*/ 25 h 34"/>
              <a:gd name="T36" fmla="*/ 0 w 28"/>
              <a:gd name="T37" fmla="*/ 19 h 34"/>
              <a:gd name="T38" fmla="*/ 3 w 28"/>
              <a:gd name="T39" fmla="*/ 19 h 34"/>
              <a:gd name="T40" fmla="*/ 6 w 28"/>
              <a:gd name="T41" fmla="*/ 22 h 34"/>
              <a:gd name="T42" fmla="*/ 6 w 28"/>
              <a:gd name="T43" fmla="*/ 28 h 34"/>
              <a:gd name="T44" fmla="*/ 9 w 28"/>
              <a:gd name="T45" fmla="*/ 28 h 34"/>
              <a:gd name="T46" fmla="*/ 12 w 28"/>
              <a:gd name="T47" fmla="*/ 28 h 34"/>
              <a:gd name="T48" fmla="*/ 18 w 28"/>
              <a:gd name="T49" fmla="*/ 28 h 34"/>
              <a:gd name="T50" fmla="*/ 22 w 28"/>
              <a:gd name="T51" fmla="*/ 28 h 34"/>
              <a:gd name="T52" fmla="*/ 22 w 28"/>
              <a:gd name="T53" fmla="*/ 22 h 34"/>
              <a:gd name="T54" fmla="*/ 22 w 28"/>
              <a:gd name="T55" fmla="*/ 19 h 34"/>
              <a:gd name="T56" fmla="*/ 22 w 28"/>
              <a:gd name="T57" fmla="*/ 13 h 34"/>
              <a:gd name="T58" fmla="*/ 22 w 28"/>
              <a:gd name="T59" fmla="*/ 10 h 34"/>
              <a:gd name="T60" fmla="*/ 18 w 28"/>
              <a:gd name="T61" fmla="*/ 7 h 34"/>
              <a:gd name="T62" fmla="*/ 12 w 28"/>
              <a:gd name="T63" fmla="*/ 7 h 34"/>
              <a:gd name="T64" fmla="*/ 9 w 28"/>
              <a:gd name="T65" fmla="*/ 7 h 34"/>
              <a:gd name="T66" fmla="*/ 6 w 28"/>
              <a:gd name="T67" fmla="*/ 10 h 34"/>
              <a:gd name="T68" fmla="*/ 6 w 28"/>
              <a:gd name="T69" fmla="*/ 13 h 34"/>
              <a:gd name="T70" fmla="*/ 3 w 28"/>
              <a:gd name="T71"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0" y="19"/>
                </a:moveTo>
                <a:lnTo>
                  <a:pt x="0" y="10"/>
                </a:lnTo>
                <a:lnTo>
                  <a:pt x="3" y="4"/>
                </a:lnTo>
                <a:lnTo>
                  <a:pt x="9" y="4"/>
                </a:lnTo>
                <a:lnTo>
                  <a:pt x="12" y="0"/>
                </a:lnTo>
                <a:lnTo>
                  <a:pt x="18" y="4"/>
                </a:lnTo>
                <a:lnTo>
                  <a:pt x="25" y="7"/>
                </a:lnTo>
                <a:lnTo>
                  <a:pt x="28" y="10"/>
                </a:lnTo>
                <a:lnTo>
                  <a:pt x="28" y="16"/>
                </a:lnTo>
                <a:lnTo>
                  <a:pt x="28" y="22"/>
                </a:lnTo>
                <a:lnTo>
                  <a:pt x="28" y="28"/>
                </a:lnTo>
                <a:lnTo>
                  <a:pt x="25" y="31"/>
                </a:lnTo>
                <a:lnTo>
                  <a:pt x="22" y="31"/>
                </a:lnTo>
                <a:lnTo>
                  <a:pt x="18" y="34"/>
                </a:lnTo>
                <a:lnTo>
                  <a:pt x="12" y="34"/>
                </a:lnTo>
                <a:lnTo>
                  <a:pt x="6" y="34"/>
                </a:lnTo>
                <a:lnTo>
                  <a:pt x="3" y="31"/>
                </a:lnTo>
                <a:lnTo>
                  <a:pt x="0" y="25"/>
                </a:lnTo>
                <a:lnTo>
                  <a:pt x="0" y="19"/>
                </a:lnTo>
                <a:close/>
                <a:moveTo>
                  <a:pt x="3" y="19"/>
                </a:moveTo>
                <a:lnTo>
                  <a:pt x="6" y="22"/>
                </a:lnTo>
                <a:lnTo>
                  <a:pt x="6" y="28"/>
                </a:lnTo>
                <a:lnTo>
                  <a:pt x="9" y="28"/>
                </a:lnTo>
                <a:lnTo>
                  <a:pt x="12" y="28"/>
                </a:lnTo>
                <a:lnTo>
                  <a:pt x="18" y="28"/>
                </a:lnTo>
                <a:lnTo>
                  <a:pt x="22" y="28"/>
                </a:lnTo>
                <a:lnTo>
                  <a:pt x="22" y="22"/>
                </a:lnTo>
                <a:lnTo>
                  <a:pt x="22" y="19"/>
                </a:lnTo>
                <a:lnTo>
                  <a:pt x="22" y="13"/>
                </a:lnTo>
                <a:lnTo>
                  <a:pt x="22" y="10"/>
                </a:lnTo>
                <a:lnTo>
                  <a:pt x="18" y="7"/>
                </a:lnTo>
                <a:lnTo>
                  <a:pt x="12" y="7"/>
                </a:lnTo>
                <a:lnTo>
                  <a:pt x="9" y="7"/>
                </a:lnTo>
                <a:lnTo>
                  <a:pt x="6" y="10"/>
                </a:lnTo>
                <a:lnTo>
                  <a:pt x="6" y="13"/>
                </a:lnTo>
                <a:lnTo>
                  <a:pt x="3" y="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7" name="Freeform 1707"/>
          <p:cNvSpPr>
            <a:spLocks/>
          </p:cNvSpPr>
          <p:nvPr/>
        </p:nvSpPr>
        <p:spPr bwMode="auto">
          <a:xfrm>
            <a:off x="5367338" y="3497263"/>
            <a:ext cx="68262" cy="53975"/>
          </a:xfrm>
          <a:custGeom>
            <a:avLst/>
            <a:gdLst>
              <a:gd name="T0" fmla="*/ 0 w 43"/>
              <a:gd name="T1" fmla="*/ 34 h 34"/>
              <a:gd name="T2" fmla="*/ 0 w 43"/>
              <a:gd name="T3" fmla="*/ 4 h 34"/>
              <a:gd name="T4" fmla="*/ 6 w 43"/>
              <a:gd name="T5" fmla="*/ 4 h 34"/>
              <a:gd name="T6" fmla="*/ 6 w 43"/>
              <a:gd name="T7" fmla="*/ 7 h 34"/>
              <a:gd name="T8" fmla="*/ 6 w 43"/>
              <a:gd name="T9" fmla="*/ 4 h 34"/>
              <a:gd name="T10" fmla="*/ 9 w 43"/>
              <a:gd name="T11" fmla="*/ 4 h 34"/>
              <a:gd name="T12" fmla="*/ 12 w 43"/>
              <a:gd name="T13" fmla="*/ 0 h 34"/>
              <a:gd name="T14" fmla="*/ 15 w 43"/>
              <a:gd name="T15" fmla="*/ 0 h 34"/>
              <a:gd name="T16" fmla="*/ 18 w 43"/>
              <a:gd name="T17" fmla="*/ 0 h 34"/>
              <a:gd name="T18" fmla="*/ 21 w 43"/>
              <a:gd name="T19" fmla="*/ 4 h 34"/>
              <a:gd name="T20" fmla="*/ 21 w 43"/>
              <a:gd name="T21" fmla="*/ 4 h 34"/>
              <a:gd name="T22" fmla="*/ 25 w 43"/>
              <a:gd name="T23" fmla="*/ 7 h 34"/>
              <a:gd name="T24" fmla="*/ 28 w 43"/>
              <a:gd name="T25" fmla="*/ 4 h 34"/>
              <a:gd name="T26" fmla="*/ 34 w 43"/>
              <a:gd name="T27" fmla="*/ 0 h 34"/>
              <a:gd name="T28" fmla="*/ 37 w 43"/>
              <a:gd name="T29" fmla="*/ 4 h 34"/>
              <a:gd name="T30" fmla="*/ 40 w 43"/>
              <a:gd name="T31" fmla="*/ 4 h 34"/>
              <a:gd name="T32" fmla="*/ 43 w 43"/>
              <a:gd name="T33" fmla="*/ 7 h 34"/>
              <a:gd name="T34" fmla="*/ 43 w 43"/>
              <a:gd name="T35" fmla="*/ 13 h 34"/>
              <a:gd name="T36" fmla="*/ 43 w 43"/>
              <a:gd name="T37" fmla="*/ 34 h 34"/>
              <a:gd name="T38" fmla="*/ 37 w 43"/>
              <a:gd name="T39" fmla="*/ 34 h 34"/>
              <a:gd name="T40" fmla="*/ 37 w 43"/>
              <a:gd name="T41" fmla="*/ 13 h 34"/>
              <a:gd name="T42" fmla="*/ 37 w 43"/>
              <a:gd name="T43" fmla="*/ 10 h 34"/>
              <a:gd name="T44" fmla="*/ 37 w 43"/>
              <a:gd name="T45" fmla="*/ 10 h 34"/>
              <a:gd name="T46" fmla="*/ 37 w 43"/>
              <a:gd name="T47" fmla="*/ 7 h 34"/>
              <a:gd name="T48" fmla="*/ 37 w 43"/>
              <a:gd name="T49" fmla="*/ 7 h 34"/>
              <a:gd name="T50" fmla="*/ 34 w 43"/>
              <a:gd name="T51" fmla="*/ 7 h 34"/>
              <a:gd name="T52" fmla="*/ 34 w 43"/>
              <a:gd name="T53" fmla="*/ 7 h 34"/>
              <a:gd name="T54" fmla="*/ 31 w 43"/>
              <a:gd name="T55" fmla="*/ 7 h 34"/>
              <a:gd name="T56" fmla="*/ 28 w 43"/>
              <a:gd name="T57" fmla="*/ 10 h 34"/>
              <a:gd name="T58" fmla="*/ 25 w 43"/>
              <a:gd name="T59" fmla="*/ 10 h 34"/>
              <a:gd name="T60" fmla="*/ 25 w 43"/>
              <a:gd name="T61" fmla="*/ 16 h 34"/>
              <a:gd name="T62" fmla="*/ 25 w 43"/>
              <a:gd name="T63" fmla="*/ 34 h 34"/>
              <a:gd name="T64" fmla="*/ 18 w 43"/>
              <a:gd name="T65" fmla="*/ 34 h 34"/>
              <a:gd name="T66" fmla="*/ 18 w 43"/>
              <a:gd name="T67" fmla="*/ 13 h 34"/>
              <a:gd name="T68" fmla="*/ 18 w 43"/>
              <a:gd name="T69" fmla="*/ 10 h 34"/>
              <a:gd name="T70" fmla="*/ 18 w 43"/>
              <a:gd name="T71" fmla="*/ 7 h 34"/>
              <a:gd name="T72" fmla="*/ 15 w 43"/>
              <a:gd name="T73" fmla="*/ 7 h 34"/>
              <a:gd name="T74" fmla="*/ 15 w 43"/>
              <a:gd name="T75" fmla="*/ 7 h 34"/>
              <a:gd name="T76" fmla="*/ 12 w 43"/>
              <a:gd name="T77" fmla="*/ 7 h 34"/>
              <a:gd name="T78" fmla="*/ 9 w 43"/>
              <a:gd name="T79" fmla="*/ 7 h 34"/>
              <a:gd name="T80" fmla="*/ 9 w 43"/>
              <a:gd name="T81" fmla="*/ 10 h 34"/>
              <a:gd name="T82" fmla="*/ 6 w 43"/>
              <a:gd name="T83" fmla="*/ 10 h 34"/>
              <a:gd name="T84" fmla="*/ 6 w 43"/>
              <a:gd name="T85" fmla="*/ 13 h 34"/>
              <a:gd name="T86" fmla="*/ 6 w 43"/>
              <a:gd name="T87" fmla="*/ 16 h 34"/>
              <a:gd name="T88" fmla="*/ 6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4"/>
                </a:lnTo>
                <a:lnTo>
                  <a:pt x="6" y="4"/>
                </a:lnTo>
                <a:lnTo>
                  <a:pt x="6" y="7"/>
                </a:lnTo>
                <a:lnTo>
                  <a:pt x="6" y="4"/>
                </a:lnTo>
                <a:lnTo>
                  <a:pt x="9" y="4"/>
                </a:lnTo>
                <a:lnTo>
                  <a:pt x="12" y="0"/>
                </a:lnTo>
                <a:lnTo>
                  <a:pt x="15" y="0"/>
                </a:lnTo>
                <a:lnTo>
                  <a:pt x="18" y="0"/>
                </a:lnTo>
                <a:lnTo>
                  <a:pt x="21" y="4"/>
                </a:lnTo>
                <a:lnTo>
                  <a:pt x="21" y="4"/>
                </a:lnTo>
                <a:lnTo>
                  <a:pt x="25" y="7"/>
                </a:lnTo>
                <a:lnTo>
                  <a:pt x="28" y="4"/>
                </a:lnTo>
                <a:lnTo>
                  <a:pt x="34" y="0"/>
                </a:lnTo>
                <a:lnTo>
                  <a:pt x="37" y="4"/>
                </a:lnTo>
                <a:lnTo>
                  <a:pt x="40" y="4"/>
                </a:lnTo>
                <a:lnTo>
                  <a:pt x="43" y="7"/>
                </a:lnTo>
                <a:lnTo>
                  <a:pt x="43" y="13"/>
                </a:lnTo>
                <a:lnTo>
                  <a:pt x="43" y="34"/>
                </a:lnTo>
                <a:lnTo>
                  <a:pt x="37" y="34"/>
                </a:lnTo>
                <a:lnTo>
                  <a:pt x="37" y="13"/>
                </a:lnTo>
                <a:lnTo>
                  <a:pt x="37" y="10"/>
                </a:lnTo>
                <a:lnTo>
                  <a:pt x="37" y="10"/>
                </a:lnTo>
                <a:lnTo>
                  <a:pt x="37" y="7"/>
                </a:lnTo>
                <a:lnTo>
                  <a:pt x="37" y="7"/>
                </a:lnTo>
                <a:lnTo>
                  <a:pt x="34" y="7"/>
                </a:lnTo>
                <a:lnTo>
                  <a:pt x="34" y="7"/>
                </a:lnTo>
                <a:lnTo>
                  <a:pt x="31" y="7"/>
                </a:lnTo>
                <a:lnTo>
                  <a:pt x="28" y="10"/>
                </a:lnTo>
                <a:lnTo>
                  <a:pt x="25" y="10"/>
                </a:lnTo>
                <a:lnTo>
                  <a:pt x="25" y="16"/>
                </a:lnTo>
                <a:lnTo>
                  <a:pt x="25" y="34"/>
                </a:lnTo>
                <a:lnTo>
                  <a:pt x="18" y="34"/>
                </a:lnTo>
                <a:lnTo>
                  <a:pt x="18" y="13"/>
                </a:lnTo>
                <a:lnTo>
                  <a:pt x="18" y="10"/>
                </a:lnTo>
                <a:lnTo>
                  <a:pt x="18" y="7"/>
                </a:lnTo>
                <a:lnTo>
                  <a:pt x="15" y="7"/>
                </a:lnTo>
                <a:lnTo>
                  <a:pt x="15" y="7"/>
                </a:lnTo>
                <a:lnTo>
                  <a:pt x="12" y="7"/>
                </a:lnTo>
                <a:lnTo>
                  <a:pt x="9" y="7"/>
                </a:lnTo>
                <a:lnTo>
                  <a:pt x="9" y="10"/>
                </a:lnTo>
                <a:lnTo>
                  <a:pt x="6"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8" name="Freeform 1708"/>
          <p:cNvSpPr>
            <a:spLocks noEditPoints="1"/>
          </p:cNvSpPr>
          <p:nvPr/>
        </p:nvSpPr>
        <p:spPr bwMode="auto">
          <a:xfrm>
            <a:off x="5445125" y="3497263"/>
            <a:ext cx="49213" cy="53975"/>
          </a:xfrm>
          <a:custGeom>
            <a:avLst/>
            <a:gdLst>
              <a:gd name="T0" fmla="*/ 25 w 31"/>
              <a:gd name="T1" fmla="*/ 22 h 34"/>
              <a:gd name="T2" fmla="*/ 28 w 31"/>
              <a:gd name="T3" fmla="*/ 25 h 34"/>
              <a:gd name="T4" fmla="*/ 28 w 31"/>
              <a:gd name="T5" fmla="*/ 28 h 34"/>
              <a:gd name="T6" fmla="*/ 25 w 31"/>
              <a:gd name="T7" fmla="*/ 31 h 34"/>
              <a:gd name="T8" fmla="*/ 22 w 31"/>
              <a:gd name="T9" fmla="*/ 34 h 34"/>
              <a:gd name="T10" fmla="*/ 16 w 31"/>
              <a:gd name="T11" fmla="*/ 34 h 34"/>
              <a:gd name="T12" fmla="*/ 9 w 31"/>
              <a:gd name="T13" fmla="*/ 34 h 34"/>
              <a:gd name="T14" fmla="*/ 3 w 31"/>
              <a:gd name="T15" fmla="*/ 31 h 34"/>
              <a:gd name="T16" fmla="*/ 0 w 31"/>
              <a:gd name="T17" fmla="*/ 25 h 34"/>
              <a:gd name="T18" fmla="*/ 0 w 31"/>
              <a:gd name="T19" fmla="*/ 19 h 34"/>
              <a:gd name="T20" fmla="*/ 0 w 31"/>
              <a:gd name="T21" fmla="*/ 10 h 34"/>
              <a:gd name="T22" fmla="*/ 3 w 31"/>
              <a:gd name="T23" fmla="*/ 7 h 34"/>
              <a:gd name="T24" fmla="*/ 9 w 31"/>
              <a:gd name="T25" fmla="*/ 4 h 34"/>
              <a:gd name="T26" fmla="*/ 16 w 31"/>
              <a:gd name="T27" fmla="*/ 0 h 34"/>
              <a:gd name="T28" fmla="*/ 22 w 31"/>
              <a:gd name="T29" fmla="*/ 4 h 34"/>
              <a:gd name="T30" fmla="*/ 25 w 31"/>
              <a:gd name="T31" fmla="*/ 7 h 34"/>
              <a:gd name="T32" fmla="*/ 28 w 31"/>
              <a:gd name="T33" fmla="*/ 10 h 34"/>
              <a:gd name="T34" fmla="*/ 31 w 31"/>
              <a:gd name="T35" fmla="*/ 19 h 34"/>
              <a:gd name="T36" fmla="*/ 31 w 31"/>
              <a:gd name="T37" fmla="*/ 19 h 34"/>
              <a:gd name="T38" fmla="*/ 31 w 31"/>
              <a:gd name="T39" fmla="*/ 19 h 34"/>
              <a:gd name="T40" fmla="*/ 6 w 31"/>
              <a:gd name="T41" fmla="*/ 19 h 34"/>
              <a:gd name="T42" fmla="*/ 6 w 31"/>
              <a:gd name="T43" fmla="*/ 25 h 34"/>
              <a:gd name="T44" fmla="*/ 9 w 31"/>
              <a:gd name="T45" fmla="*/ 28 h 34"/>
              <a:gd name="T46" fmla="*/ 13 w 31"/>
              <a:gd name="T47" fmla="*/ 28 h 34"/>
              <a:gd name="T48" fmla="*/ 16 w 31"/>
              <a:gd name="T49" fmla="*/ 28 h 34"/>
              <a:gd name="T50" fmla="*/ 19 w 31"/>
              <a:gd name="T51" fmla="*/ 28 h 34"/>
              <a:gd name="T52" fmla="*/ 22 w 31"/>
              <a:gd name="T53" fmla="*/ 28 h 34"/>
              <a:gd name="T54" fmla="*/ 22 w 31"/>
              <a:gd name="T55" fmla="*/ 25 h 34"/>
              <a:gd name="T56" fmla="*/ 25 w 31"/>
              <a:gd name="T57" fmla="*/ 22 h 34"/>
              <a:gd name="T58" fmla="*/ 6 w 31"/>
              <a:gd name="T59" fmla="*/ 16 h 34"/>
              <a:gd name="T60" fmla="*/ 25 w 31"/>
              <a:gd name="T61" fmla="*/ 16 h 34"/>
              <a:gd name="T62" fmla="*/ 22 w 31"/>
              <a:gd name="T63" fmla="*/ 13 h 34"/>
              <a:gd name="T64" fmla="*/ 22 w 31"/>
              <a:gd name="T65" fmla="*/ 10 h 34"/>
              <a:gd name="T66" fmla="*/ 19 w 31"/>
              <a:gd name="T67" fmla="*/ 7 h 34"/>
              <a:gd name="T68" fmla="*/ 16 w 31"/>
              <a:gd name="T69" fmla="*/ 7 h 34"/>
              <a:gd name="T70" fmla="*/ 13 w 31"/>
              <a:gd name="T71" fmla="*/ 7 h 34"/>
              <a:gd name="T72" fmla="*/ 9 w 31"/>
              <a:gd name="T73" fmla="*/ 10 h 34"/>
              <a:gd name="T74" fmla="*/ 6 w 31"/>
              <a:gd name="T75" fmla="*/ 10 h 34"/>
              <a:gd name="T76" fmla="*/ 6 w 31"/>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34">
                <a:moveTo>
                  <a:pt x="25" y="22"/>
                </a:moveTo>
                <a:lnTo>
                  <a:pt x="28" y="25"/>
                </a:lnTo>
                <a:lnTo>
                  <a:pt x="28" y="28"/>
                </a:lnTo>
                <a:lnTo>
                  <a:pt x="25" y="31"/>
                </a:lnTo>
                <a:lnTo>
                  <a:pt x="22" y="34"/>
                </a:lnTo>
                <a:lnTo>
                  <a:pt x="16" y="34"/>
                </a:lnTo>
                <a:lnTo>
                  <a:pt x="9" y="34"/>
                </a:lnTo>
                <a:lnTo>
                  <a:pt x="3" y="31"/>
                </a:lnTo>
                <a:lnTo>
                  <a:pt x="0" y="25"/>
                </a:lnTo>
                <a:lnTo>
                  <a:pt x="0" y="19"/>
                </a:lnTo>
                <a:lnTo>
                  <a:pt x="0" y="10"/>
                </a:lnTo>
                <a:lnTo>
                  <a:pt x="3" y="7"/>
                </a:lnTo>
                <a:lnTo>
                  <a:pt x="9" y="4"/>
                </a:lnTo>
                <a:lnTo>
                  <a:pt x="16" y="0"/>
                </a:lnTo>
                <a:lnTo>
                  <a:pt x="22" y="4"/>
                </a:lnTo>
                <a:lnTo>
                  <a:pt x="25" y="7"/>
                </a:lnTo>
                <a:lnTo>
                  <a:pt x="28" y="10"/>
                </a:lnTo>
                <a:lnTo>
                  <a:pt x="31" y="19"/>
                </a:lnTo>
                <a:lnTo>
                  <a:pt x="31" y="19"/>
                </a:lnTo>
                <a:lnTo>
                  <a:pt x="31" y="19"/>
                </a:lnTo>
                <a:lnTo>
                  <a:pt x="6" y="19"/>
                </a:lnTo>
                <a:lnTo>
                  <a:pt x="6" y="25"/>
                </a:lnTo>
                <a:lnTo>
                  <a:pt x="9" y="28"/>
                </a:lnTo>
                <a:lnTo>
                  <a:pt x="13" y="28"/>
                </a:lnTo>
                <a:lnTo>
                  <a:pt x="16" y="28"/>
                </a:lnTo>
                <a:lnTo>
                  <a:pt x="19" y="28"/>
                </a:lnTo>
                <a:lnTo>
                  <a:pt x="22" y="28"/>
                </a:lnTo>
                <a:lnTo>
                  <a:pt x="22" y="25"/>
                </a:lnTo>
                <a:lnTo>
                  <a:pt x="25" y="22"/>
                </a:lnTo>
                <a:close/>
                <a:moveTo>
                  <a:pt x="6" y="16"/>
                </a:moveTo>
                <a:lnTo>
                  <a:pt x="25" y="16"/>
                </a:lnTo>
                <a:lnTo>
                  <a:pt x="22" y="13"/>
                </a:lnTo>
                <a:lnTo>
                  <a:pt x="22" y="10"/>
                </a:lnTo>
                <a:lnTo>
                  <a:pt x="19" y="7"/>
                </a:lnTo>
                <a:lnTo>
                  <a:pt x="16" y="7"/>
                </a:lnTo>
                <a:lnTo>
                  <a:pt x="13" y="7"/>
                </a:lnTo>
                <a:lnTo>
                  <a:pt x="9" y="10"/>
                </a:lnTo>
                <a:lnTo>
                  <a:pt x="6"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9" name="Freeform 1709"/>
          <p:cNvSpPr>
            <a:spLocks/>
          </p:cNvSpPr>
          <p:nvPr/>
        </p:nvSpPr>
        <p:spPr bwMode="auto">
          <a:xfrm>
            <a:off x="5499100" y="3482975"/>
            <a:ext cx="25400" cy="68263"/>
          </a:xfrm>
          <a:custGeom>
            <a:avLst/>
            <a:gdLst>
              <a:gd name="T0" fmla="*/ 12 w 16"/>
              <a:gd name="T1" fmla="*/ 37 h 43"/>
              <a:gd name="T2" fmla="*/ 16 w 16"/>
              <a:gd name="T3" fmla="*/ 43 h 43"/>
              <a:gd name="T4" fmla="*/ 12 w 16"/>
              <a:gd name="T5" fmla="*/ 43 h 43"/>
              <a:gd name="T6" fmla="*/ 9 w 16"/>
              <a:gd name="T7" fmla="*/ 43 h 43"/>
              <a:gd name="T8" fmla="*/ 9 w 16"/>
              <a:gd name="T9" fmla="*/ 43 h 43"/>
              <a:gd name="T10" fmla="*/ 6 w 16"/>
              <a:gd name="T11" fmla="*/ 40 h 43"/>
              <a:gd name="T12" fmla="*/ 3 w 16"/>
              <a:gd name="T13" fmla="*/ 40 h 43"/>
              <a:gd name="T14" fmla="*/ 3 w 16"/>
              <a:gd name="T15" fmla="*/ 40 h 43"/>
              <a:gd name="T16" fmla="*/ 3 w 16"/>
              <a:gd name="T17" fmla="*/ 37 h 43"/>
              <a:gd name="T18" fmla="*/ 3 w 16"/>
              <a:gd name="T19" fmla="*/ 34 h 43"/>
              <a:gd name="T20" fmla="*/ 3 w 16"/>
              <a:gd name="T21" fmla="*/ 16 h 43"/>
              <a:gd name="T22" fmla="*/ 0 w 16"/>
              <a:gd name="T23" fmla="*/ 16 h 43"/>
              <a:gd name="T24" fmla="*/ 0 w 16"/>
              <a:gd name="T25" fmla="*/ 13 h 43"/>
              <a:gd name="T26" fmla="*/ 3 w 16"/>
              <a:gd name="T27" fmla="*/ 13 h 43"/>
              <a:gd name="T28" fmla="*/ 3 w 16"/>
              <a:gd name="T29" fmla="*/ 3 h 43"/>
              <a:gd name="T30" fmla="*/ 9 w 16"/>
              <a:gd name="T31" fmla="*/ 0 h 43"/>
              <a:gd name="T32" fmla="*/ 9 w 16"/>
              <a:gd name="T33" fmla="*/ 13 h 43"/>
              <a:gd name="T34" fmla="*/ 12 w 16"/>
              <a:gd name="T35" fmla="*/ 13 h 43"/>
              <a:gd name="T36" fmla="*/ 12 w 16"/>
              <a:gd name="T37" fmla="*/ 16 h 43"/>
              <a:gd name="T38" fmla="*/ 9 w 16"/>
              <a:gd name="T39" fmla="*/ 16 h 43"/>
              <a:gd name="T40" fmla="*/ 9 w 16"/>
              <a:gd name="T41" fmla="*/ 34 h 43"/>
              <a:gd name="T42" fmla="*/ 9 w 16"/>
              <a:gd name="T43" fmla="*/ 34 h 43"/>
              <a:gd name="T44" fmla="*/ 9 w 16"/>
              <a:gd name="T45" fmla="*/ 37 h 43"/>
              <a:gd name="T46" fmla="*/ 9 w 16"/>
              <a:gd name="T47" fmla="*/ 37 h 43"/>
              <a:gd name="T48" fmla="*/ 9 w 16"/>
              <a:gd name="T49" fmla="*/ 37 h 43"/>
              <a:gd name="T50" fmla="*/ 9 w 16"/>
              <a:gd name="T51" fmla="*/ 37 h 43"/>
              <a:gd name="T52" fmla="*/ 12 w 16"/>
              <a:gd name="T53" fmla="*/ 37 h 43"/>
              <a:gd name="T54" fmla="*/ 12 w 16"/>
              <a:gd name="T55" fmla="*/ 37 h 43"/>
              <a:gd name="T56" fmla="*/ 12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2" y="37"/>
                </a:moveTo>
                <a:lnTo>
                  <a:pt x="16" y="43"/>
                </a:lnTo>
                <a:lnTo>
                  <a:pt x="12" y="43"/>
                </a:lnTo>
                <a:lnTo>
                  <a:pt x="9" y="43"/>
                </a:lnTo>
                <a:lnTo>
                  <a:pt x="9" y="43"/>
                </a:lnTo>
                <a:lnTo>
                  <a:pt x="6" y="40"/>
                </a:lnTo>
                <a:lnTo>
                  <a:pt x="3" y="40"/>
                </a:lnTo>
                <a:lnTo>
                  <a:pt x="3" y="40"/>
                </a:lnTo>
                <a:lnTo>
                  <a:pt x="3" y="37"/>
                </a:lnTo>
                <a:lnTo>
                  <a:pt x="3" y="34"/>
                </a:lnTo>
                <a:lnTo>
                  <a:pt x="3" y="16"/>
                </a:lnTo>
                <a:lnTo>
                  <a:pt x="0" y="16"/>
                </a:lnTo>
                <a:lnTo>
                  <a:pt x="0" y="13"/>
                </a:lnTo>
                <a:lnTo>
                  <a:pt x="3" y="13"/>
                </a:lnTo>
                <a:lnTo>
                  <a:pt x="3" y="3"/>
                </a:lnTo>
                <a:lnTo>
                  <a:pt x="9" y="0"/>
                </a:lnTo>
                <a:lnTo>
                  <a:pt x="9" y="13"/>
                </a:lnTo>
                <a:lnTo>
                  <a:pt x="12" y="13"/>
                </a:lnTo>
                <a:lnTo>
                  <a:pt x="12" y="16"/>
                </a:lnTo>
                <a:lnTo>
                  <a:pt x="9" y="16"/>
                </a:lnTo>
                <a:lnTo>
                  <a:pt x="9" y="34"/>
                </a:lnTo>
                <a:lnTo>
                  <a:pt x="9" y="34"/>
                </a:lnTo>
                <a:lnTo>
                  <a:pt x="9" y="37"/>
                </a:lnTo>
                <a:lnTo>
                  <a:pt x="9" y="37"/>
                </a:lnTo>
                <a:lnTo>
                  <a:pt x="9" y="37"/>
                </a:lnTo>
                <a:lnTo>
                  <a:pt x="9" y="37"/>
                </a:lnTo>
                <a:lnTo>
                  <a:pt x="12" y="37"/>
                </a:lnTo>
                <a:lnTo>
                  <a:pt x="12" y="37"/>
                </a:lnTo>
                <a:lnTo>
                  <a:pt x="12"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30" name="Freeform 1710"/>
          <p:cNvSpPr>
            <a:spLocks noEditPoints="1"/>
          </p:cNvSpPr>
          <p:nvPr/>
        </p:nvSpPr>
        <p:spPr bwMode="auto">
          <a:xfrm>
            <a:off x="5529263" y="3497263"/>
            <a:ext cx="42862" cy="53975"/>
          </a:xfrm>
          <a:custGeom>
            <a:avLst/>
            <a:gdLst>
              <a:gd name="T0" fmla="*/ 21 w 27"/>
              <a:gd name="T1" fmla="*/ 22 h 34"/>
              <a:gd name="T2" fmla="*/ 27 w 27"/>
              <a:gd name="T3" fmla="*/ 25 h 34"/>
              <a:gd name="T4" fmla="*/ 24 w 27"/>
              <a:gd name="T5" fmla="*/ 28 h 34"/>
              <a:gd name="T6" fmla="*/ 21 w 27"/>
              <a:gd name="T7" fmla="*/ 31 h 34"/>
              <a:gd name="T8" fmla="*/ 18 w 27"/>
              <a:gd name="T9" fmla="*/ 34 h 34"/>
              <a:gd name="T10" fmla="*/ 12 w 27"/>
              <a:gd name="T11" fmla="*/ 34 h 34"/>
              <a:gd name="T12" fmla="*/ 6 w 27"/>
              <a:gd name="T13" fmla="*/ 34 h 34"/>
              <a:gd name="T14" fmla="*/ 3 w 27"/>
              <a:gd name="T15" fmla="*/ 31 h 34"/>
              <a:gd name="T16" fmla="*/ 0 w 27"/>
              <a:gd name="T17" fmla="*/ 25 h 34"/>
              <a:gd name="T18" fmla="*/ 0 w 27"/>
              <a:gd name="T19" fmla="*/ 19 h 34"/>
              <a:gd name="T20" fmla="*/ 0 w 27"/>
              <a:gd name="T21" fmla="*/ 10 h 34"/>
              <a:gd name="T22" fmla="*/ 3 w 27"/>
              <a:gd name="T23" fmla="*/ 7 h 34"/>
              <a:gd name="T24" fmla="*/ 6 w 27"/>
              <a:gd name="T25" fmla="*/ 4 h 34"/>
              <a:gd name="T26" fmla="*/ 12 w 27"/>
              <a:gd name="T27" fmla="*/ 0 h 34"/>
              <a:gd name="T28" fmla="*/ 18 w 27"/>
              <a:gd name="T29" fmla="*/ 4 h 34"/>
              <a:gd name="T30" fmla="*/ 24 w 27"/>
              <a:gd name="T31" fmla="*/ 7 h 34"/>
              <a:gd name="T32" fmla="*/ 27 w 27"/>
              <a:gd name="T33" fmla="*/ 10 h 34"/>
              <a:gd name="T34" fmla="*/ 27 w 27"/>
              <a:gd name="T35" fmla="*/ 19 h 34"/>
              <a:gd name="T36" fmla="*/ 27 w 27"/>
              <a:gd name="T37" fmla="*/ 19 h 34"/>
              <a:gd name="T38" fmla="*/ 27 w 27"/>
              <a:gd name="T39" fmla="*/ 19 h 34"/>
              <a:gd name="T40" fmla="*/ 3 w 27"/>
              <a:gd name="T41" fmla="*/ 19 h 34"/>
              <a:gd name="T42" fmla="*/ 6 w 27"/>
              <a:gd name="T43" fmla="*/ 25 h 34"/>
              <a:gd name="T44" fmla="*/ 6 w 27"/>
              <a:gd name="T45" fmla="*/ 28 h 34"/>
              <a:gd name="T46" fmla="*/ 9 w 27"/>
              <a:gd name="T47" fmla="*/ 28 h 34"/>
              <a:gd name="T48" fmla="*/ 12 w 27"/>
              <a:gd name="T49" fmla="*/ 28 h 34"/>
              <a:gd name="T50" fmla="*/ 15 w 27"/>
              <a:gd name="T51" fmla="*/ 28 h 34"/>
              <a:gd name="T52" fmla="*/ 18 w 27"/>
              <a:gd name="T53" fmla="*/ 28 h 34"/>
              <a:gd name="T54" fmla="*/ 21 w 27"/>
              <a:gd name="T55" fmla="*/ 25 h 34"/>
              <a:gd name="T56" fmla="*/ 21 w 27"/>
              <a:gd name="T57" fmla="*/ 22 h 34"/>
              <a:gd name="T58" fmla="*/ 3 w 27"/>
              <a:gd name="T59" fmla="*/ 16 h 34"/>
              <a:gd name="T60" fmla="*/ 21 w 27"/>
              <a:gd name="T61" fmla="*/ 16 h 34"/>
              <a:gd name="T62" fmla="*/ 21 w 27"/>
              <a:gd name="T63" fmla="*/ 13 h 34"/>
              <a:gd name="T64" fmla="*/ 18 w 27"/>
              <a:gd name="T65" fmla="*/ 10 h 34"/>
              <a:gd name="T66" fmla="*/ 18 w 27"/>
              <a:gd name="T67" fmla="*/ 7 h 34"/>
              <a:gd name="T68" fmla="*/ 12 w 27"/>
              <a:gd name="T69" fmla="*/ 7 h 34"/>
              <a:gd name="T70" fmla="*/ 9 w 27"/>
              <a:gd name="T71" fmla="*/ 7 h 34"/>
              <a:gd name="T72" fmla="*/ 6 w 27"/>
              <a:gd name="T73" fmla="*/ 10 h 34"/>
              <a:gd name="T74" fmla="*/ 6 w 27"/>
              <a:gd name="T75" fmla="*/ 10 h 34"/>
              <a:gd name="T76" fmla="*/ 3 w 27"/>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34">
                <a:moveTo>
                  <a:pt x="21" y="22"/>
                </a:moveTo>
                <a:lnTo>
                  <a:pt x="27" y="25"/>
                </a:lnTo>
                <a:lnTo>
                  <a:pt x="24" y="28"/>
                </a:lnTo>
                <a:lnTo>
                  <a:pt x="21" y="31"/>
                </a:lnTo>
                <a:lnTo>
                  <a:pt x="18" y="34"/>
                </a:lnTo>
                <a:lnTo>
                  <a:pt x="12" y="34"/>
                </a:lnTo>
                <a:lnTo>
                  <a:pt x="6" y="34"/>
                </a:lnTo>
                <a:lnTo>
                  <a:pt x="3" y="31"/>
                </a:lnTo>
                <a:lnTo>
                  <a:pt x="0" y="25"/>
                </a:lnTo>
                <a:lnTo>
                  <a:pt x="0" y="19"/>
                </a:lnTo>
                <a:lnTo>
                  <a:pt x="0" y="10"/>
                </a:lnTo>
                <a:lnTo>
                  <a:pt x="3" y="7"/>
                </a:lnTo>
                <a:lnTo>
                  <a:pt x="6" y="4"/>
                </a:lnTo>
                <a:lnTo>
                  <a:pt x="12" y="0"/>
                </a:lnTo>
                <a:lnTo>
                  <a:pt x="18" y="4"/>
                </a:lnTo>
                <a:lnTo>
                  <a:pt x="24" y="7"/>
                </a:lnTo>
                <a:lnTo>
                  <a:pt x="27" y="10"/>
                </a:lnTo>
                <a:lnTo>
                  <a:pt x="27" y="19"/>
                </a:lnTo>
                <a:lnTo>
                  <a:pt x="27" y="19"/>
                </a:lnTo>
                <a:lnTo>
                  <a:pt x="27" y="19"/>
                </a:lnTo>
                <a:lnTo>
                  <a:pt x="3" y="19"/>
                </a:lnTo>
                <a:lnTo>
                  <a:pt x="6" y="25"/>
                </a:lnTo>
                <a:lnTo>
                  <a:pt x="6" y="28"/>
                </a:lnTo>
                <a:lnTo>
                  <a:pt x="9" y="28"/>
                </a:lnTo>
                <a:lnTo>
                  <a:pt x="12" y="28"/>
                </a:lnTo>
                <a:lnTo>
                  <a:pt x="15" y="28"/>
                </a:lnTo>
                <a:lnTo>
                  <a:pt x="18" y="28"/>
                </a:lnTo>
                <a:lnTo>
                  <a:pt x="21" y="25"/>
                </a:lnTo>
                <a:lnTo>
                  <a:pt x="21" y="22"/>
                </a:lnTo>
                <a:close/>
                <a:moveTo>
                  <a:pt x="3" y="16"/>
                </a:moveTo>
                <a:lnTo>
                  <a:pt x="21" y="16"/>
                </a:lnTo>
                <a:lnTo>
                  <a:pt x="21" y="13"/>
                </a:lnTo>
                <a:lnTo>
                  <a:pt x="18" y="10"/>
                </a:lnTo>
                <a:lnTo>
                  <a:pt x="18" y="7"/>
                </a:lnTo>
                <a:lnTo>
                  <a:pt x="12" y="7"/>
                </a:lnTo>
                <a:lnTo>
                  <a:pt x="9" y="7"/>
                </a:lnTo>
                <a:lnTo>
                  <a:pt x="6" y="10"/>
                </a:lnTo>
                <a:lnTo>
                  <a:pt x="6" y="10"/>
                </a:lnTo>
                <a:lnTo>
                  <a:pt x="3"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31" name="Freeform 1711"/>
          <p:cNvSpPr>
            <a:spLocks/>
          </p:cNvSpPr>
          <p:nvPr/>
        </p:nvSpPr>
        <p:spPr bwMode="auto">
          <a:xfrm>
            <a:off x="5581650" y="3497263"/>
            <a:ext cx="30163" cy="53975"/>
          </a:xfrm>
          <a:custGeom>
            <a:avLst/>
            <a:gdLst>
              <a:gd name="T0" fmla="*/ 0 w 19"/>
              <a:gd name="T1" fmla="*/ 34 h 34"/>
              <a:gd name="T2" fmla="*/ 0 w 19"/>
              <a:gd name="T3" fmla="*/ 4 h 34"/>
              <a:gd name="T4" fmla="*/ 7 w 19"/>
              <a:gd name="T5" fmla="*/ 4 h 34"/>
              <a:gd name="T6" fmla="*/ 7 w 19"/>
              <a:gd name="T7" fmla="*/ 7 h 34"/>
              <a:gd name="T8" fmla="*/ 7 w 19"/>
              <a:gd name="T9" fmla="*/ 4 h 34"/>
              <a:gd name="T10" fmla="*/ 10 w 19"/>
              <a:gd name="T11" fmla="*/ 4 h 34"/>
              <a:gd name="T12" fmla="*/ 10 w 19"/>
              <a:gd name="T13" fmla="*/ 0 h 34"/>
              <a:gd name="T14" fmla="*/ 13 w 19"/>
              <a:gd name="T15" fmla="*/ 0 h 34"/>
              <a:gd name="T16" fmla="*/ 16 w 19"/>
              <a:gd name="T17" fmla="*/ 0 h 34"/>
              <a:gd name="T18" fmla="*/ 19 w 19"/>
              <a:gd name="T19" fmla="*/ 4 h 34"/>
              <a:gd name="T20" fmla="*/ 16 w 19"/>
              <a:gd name="T21" fmla="*/ 7 h 34"/>
              <a:gd name="T22" fmla="*/ 13 w 19"/>
              <a:gd name="T23" fmla="*/ 7 h 34"/>
              <a:gd name="T24" fmla="*/ 13 w 19"/>
              <a:gd name="T25" fmla="*/ 7 h 34"/>
              <a:gd name="T26" fmla="*/ 10 w 19"/>
              <a:gd name="T27" fmla="*/ 7 h 34"/>
              <a:gd name="T28" fmla="*/ 10 w 19"/>
              <a:gd name="T29" fmla="*/ 7 h 34"/>
              <a:gd name="T30" fmla="*/ 7 w 19"/>
              <a:gd name="T31" fmla="*/ 10 h 34"/>
              <a:gd name="T32" fmla="*/ 7 w 19"/>
              <a:gd name="T33" fmla="*/ 10 h 34"/>
              <a:gd name="T34" fmla="*/ 7 w 19"/>
              <a:gd name="T35" fmla="*/ 13 h 34"/>
              <a:gd name="T36" fmla="*/ 7 w 19"/>
              <a:gd name="T37" fmla="*/ 16 h 34"/>
              <a:gd name="T38" fmla="*/ 7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4"/>
                </a:lnTo>
                <a:lnTo>
                  <a:pt x="7" y="4"/>
                </a:lnTo>
                <a:lnTo>
                  <a:pt x="7" y="7"/>
                </a:lnTo>
                <a:lnTo>
                  <a:pt x="7" y="4"/>
                </a:lnTo>
                <a:lnTo>
                  <a:pt x="10" y="4"/>
                </a:lnTo>
                <a:lnTo>
                  <a:pt x="10" y="0"/>
                </a:lnTo>
                <a:lnTo>
                  <a:pt x="13" y="0"/>
                </a:lnTo>
                <a:lnTo>
                  <a:pt x="16" y="0"/>
                </a:lnTo>
                <a:lnTo>
                  <a:pt x="19" y="4"/>
                </a:lnTo>
                <a:lnTo>
                  <a:pt x="16" y="7"/>
                </a:lnTo>
                <a:lnTo>
                  <a:pt x="13" y="7"/>
                </a:lnTo>
                <a:lnTo>
                  <a:pt x="13" y="7"/>
                </a:lnTo>
                <a:lnTo>
                  <a:pt x="10" y="7"/>
                </a:lnTo>
                <a:lnTo>
                  <a:pt x="10" y="7"/>
                </a:lnTo>
                <a:lnTo>
                  <a:pt x="7" y="10"/>
                </a:lnTo>
                <a:lnTo>
                  <a:pt x="7" y="10"/>
                </a:lnTo>
                <a:lnTo>
                  <a:pt x="7" y="13"/>
                </a:lnTo>
                <a:lnTo>
                  <a:pt x="7" y="16"/>
                </a:lnTo>
                <a:lnTo>
                  <a:pt x="7"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32" name="Rectangle 1712"/>
          <p:cNvSpPr>
            <a:spLocks noChangeArrowheads="1"/>
          </p:cNvSpPr>
          <p:nvPr/>
        </p:nvSpPr>
        <p:spPr bwMode="auto">
          <a:xfrm>
            <a:off x="2627313" y="3870325"/>
            <a:ext cx="274637" cy="1905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33" name="AutoShape 1713"/>
          <p:cNvSpPr>
            <a:spLocks noChangeArrowheads="1"/>
          </p:cNvSpPr>
          <p:nvPr/>
        </p:nvSpPr>
        <p:spPr bwMode="auto">
          <a:xfrm rot="5399616">
            <a:off x="-1044574" y="3597275"/>
            <a:ext cx="4462462" cy="814387"/>
          </a:xfrm>
          <a:prstGeom prst="rightArrow">
            <a:avLst>
              <a:gd name="adj1" fmla="val 66722"/>
              <a:gd name="adj2" fmla="val 86227"/>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DISSEMINATION</a:t>
            </a:r>
            <a:endParaRPr lang="en-GB" altLang="sl-SI" sz="2400"/>
          </a:p>
        </p:txBody>
      </p:sp>
      <p:sp>
        <p:nvSpPr>
          <p:cNvPr id="83634" name="AutoShape 1714"/>
          <p:cNvSpPr>
            <a:spLocks noChangeArrowheads="1"/>
          </p:cNvSpPr>
          <p:nvPr/>
        </p:nvSpPr>
        <p:spPr bwMode="auto">
          <a:xfrm rot="5400000">
            <a:off x="-1841499" y="3373437"/>
            <a:ext cx="4462462" cy="779463"/>
          </a:xfrm>
          <a:prstGeom prst="leftArrow">
            <a:avLst>
              <a:gd name="adj1" fmla="val 65611"/>
              <a:gd name="adj2" fmla="val 9605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TRACEABILITY</a:t>
            </a:r>
            <a:endParaRPr lang="en-GB" altLang="sl-SI" sz="2400"/>
          </a:p>
        </p:txBody>
      </p:sp>
    </p:spTree>
    <p:extLst>
      <p:ext uri="{BB962C8B-B14F-4D97-AF65-F5344CB8AC3E}">
        <p14:creationId xmlns:p14="http://schemas.microsoft.com/office/powerpoint/2010/main" val="1687714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91680" y="1124744"/>
            <a:ext cx="6552728" cy="1143000"/>
          </a:xfrm>
        </p:spPr>
        <p:txBody>
          <a:bodyPr>
            <a:normAutofit/>
          </a:bodyPr>
          <a:lstStyle/>
          <a:p>
            <a:pPr algn="l"/>
            <a:r>
              <a:rPr lang="sl-SI" b="1" dirty="0">
                <a:solidFill>
                  <a:schemeClr val="accent6">
                    <a:lumMod val="75000"/>
                  </a:schemeClr>
                </a:solidFill>
              </a:rPr>
              <a:t>Sledljivost Tipa II</a:t>
            </a:r>
          </a:p>
        </p:txBody>
      </p:sp>
      <p:graphicFrame>
        <p:nvGraphicFramePr>
          <p:cNvPr id="4" name="Tabela 3"/>
          <p:cNvGraphicFramePr>
            <a:graphicFrameLocks noGrp="1"/>
          </p:cNvGraphicFramePr>
          <p:nvPr/>
        </p:nvGraphicFramePr>
        <p:xfrm>
          <a:off x="971600" y="2996952"/>
          <a:ext cx="2232248" cy="3312368"/>
        </p:xfrm>
        <a:graphic>
          <a:graphicData uri="http://schemas.openxmlformats.org/drawingml/2006/table">
            <a:tbl>
              <a:tblPr firstRow="1" bandRow="1">
                <a:tableStyleId>{93296810-A885-4BE3-A3E7-6D5BEEA58F35}</a:tableStyleId>
              </a:tblPr>
              <a:tblGrid>
                <a:gridCol w="2232248">
                  <a:extLst>
                    <a:ext uri="{9D8B030D-6E8A-4147-A177-3AD203B41FA5}">
                      <a16:colId xmlns:a16="http://schemas.microsoft.com/office/drawing/2014/main" val="1881190377"/>
                    </a:ext>
                  </a:extLst>
                </a:gridCol>
              </a:tblGrid>
              <a:tr h="675427">
                <a:tc>
                  <a:txBody>
                    <a:bodyPr/>
                    <a:lstStyle/>
                    <a:p>
                      <a:pPr algn="ctr"/>
                      <a:r>
                        <a:rPr lang="sl-SI" dirty="0"/>
                        <a:t>Tip II</a:t>
                      </a:r>
                      <a:endParaRPr lang="sl-SI"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419250423"/>
                  </a:ext>
                </a:extLst>
              </a:tr>
              <a:tr h="675427">
                <a:tc>
                  <a:txBody>
                    <a:bodyPr/>
                    <a:lstStyle/>
                    <a:p>
                      <a:pPr algn="ctr"/>
                      <a:r>
                        <a:rPr lang="sl-SI" sz="1600" dirty="0"/>
                        <a:t>Baza fizioloških testnih signalov</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1590946"/>
                  </a:ext>
                </a:extLst>
              </a:tr>
              <a:tr h="1286087">
                <a:tc>
                  <a:txBody>
                    <a:bodyPr/>
                    <a:lstStyle/>
                    <a:p>
                      <a:pPr algn="ctr"/>
                      <a:endParaRPr lang="sl-SI" sz="1600" dirty="0"/>
                    </a:p>
                    <a:p>
                      <a:pPr algn="ctr"/>
                      <a:r>
                        <a:rPr lang="sl-SI" sz="1600" dirty="0"/>
                        <a:t>Testna naprava (sledljiva</a:t>
                      </a:r>
                      <a:r>
                        <a:rPr lang="sl-SI" sz="1600" baseline="0" dirty="0"/>
                        <a:t> na primarne etalone)</a:t>
                      </a:r>
                      <a:endParaRPr lang="sl-SI"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7015391"/>
                  </a:ext>
                </a:extLst>
              </a:tr>
              <a:tr h="67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600" dirty="0"/>
                        <a:t>Merilna naprava</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7537221"/>
                  </a:ext>
                </a:extLst>
              </a:tr>
            </a:tbl>
          </a:graphicData>
        </a:graphic>
      </p:graphicFrame>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3281840"/>
            <a:ext cx="5223985" cy="2742592"/>
          </a:xfrm>
          <a:prstGeom prst="rect">
            <a:avLst/>
          </a:prstGeom>
        </p:spPr>
      </p:pic>
      <p:sp>
        <p:nvSpPr>
          <p:cNvPr id="7" name="Pravokotnik 6"/>
          <p:cNvSpPr/>
          <p:nvPr/>
        </p:nvSpPr>
        <p:spPr>
          <a:xfrm>
            <a:off x="4577876" y="6024432"/>
            <a:ext cx="4572000" cy="646331"/>
          </a:xfrm>
          <a:prstGeom prst="rect">
            <a:avLst/>
          </a:prstGeom>
        </p:spPr>
        <p:txBody>
          <a:bodyPr>
            <a:spAutoFit/>
          </a:bodyPr>
          <a:lstStyle/>
          <a:p>
            <a:r>
              <a:rPr lang="en-US" sz="1200" dirty="0"/>
              <a:t>ISO 26782:2009 </a:t>
            </a:r>
            <a:r>
              <a:rPr lang="en-US" sz="1200" dirty="0" err="1">
                <a:latin typeface="+mj-lt"/>
              </a:rPr>
              <a:t>Anaesthetic</a:t>
            </a:r>
            <a:r>
              <a:rPr lang="en-US" sz="1200" dirty="0">
                <a:latin typeface="+mj-lt"/>
              </a:rPr>
              <a:t> and respiratory equipment – Spirometers intended for the measurement of time forced expired volumes in humans</a:t>
            </a:r>
            <a:endParaRPr lang="sl-SI" sz="1200" dirty="0">
              <a:latin typeface="+mj-lt"/>
            </a:endParaRPr>
          </a:p>
        </p:txBody>
      </p:sp>
    </p:spTree>
    <p:extLst>
      <p:ext uri="{BB962C8B-B14F-4D97-AF65-F5344CB8AC3E}">
        <p14:creationId xmlns:p14="http://schemas.microsoft.com/office/powerpoint/2010/main" val="240955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1358994" y="2428808"/>
            <a:ext cx="3590417" cy="34563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2" name="Slika 1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236"/>
          <a:stretch/>
        </p:blipFill>
        <p:spPr>
          <a:xfrm>
            <a:off x="1528963" y="3021266"/>
            <a:ext cx="1244374" cy="1071491"/>
          </a:xfrm>
          <a:prstGeom prst="rect">
            <a:avLst/>
          </a:prstGeom>
        </p:spPr>
      </p:pic>
      <p:sp>
        <p:nvSpPr>
          <p:cNvPr id="8196" name="Rectangle 4"/>
          <p:cNvSpPr>
            <a:spLocks noChangeArrowheads="1"/>
          </p:cNvSpPr>
          <p:nvPr/>
        </p:nvSpPr>
        <p:spPr bwMode="auto">
          <a:xfrm>
            <a:off x="269484" y="1450846"/>
            <a:ext cx="5007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a:latin typeface="Cambria" pitchFamily="18" charset="0"/>
              </a:rPr>
              <a:t>Blokovna shema merilnega instrumenta II</a:t>
            </a:r>
          </a:p>
        </p:txBody>
      </p:sp>
      <p:sp>
        <p:nvSpPr>
          <p:cNvPr id="8197" name="Text Box 5"/>
          <p:cNvSpPr txBox="1">
            <a:spLocks noChangeArrowheads="1"/>
          </p:cNvSpPr>
          <p:nvPr/>
        </p:nvSpPr>
        <p:spPr bwMode="auto">
          <a:xfrm>
            <a:off x="209862" y="4224899"/>
            <a:ext cx="792162" cy="284163"/>
          </a:xfrm>
          <a:prstGeom prst="rect">
            <a:avLst/>
          </a:prstGeom>
          <a:solidFill>
            <a:srgbClr val="33CC33"/>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Senzor</a:t>
            </a:r>
          </a:p>
        </p:txBody>
      </p:sp>
      <p:sp>
        <p:nvSpPr>
          <p:cNvPr id="8200" name="Text Box 8"/>
          <p:cNvSpPr txBox="1">
            <a:spLocks noChangeArrowheads="1"/>
          </p:cNvSpPr>
          <p:nvPr/>
        </p:nvSpPr>
        <p:spPr bwMode="auto">
          <a:xfrm>
            <a:off x="4115448" y="3959531"/>
            <a:ext cx="647700" cy="833437"/>
          </a:xfrm>
          <a:prstGeom prst="rect">
            <a:avLst/>
          </a:prstGeom>
          <a:solidFill>
            <a:srgbClr val="FF0000"/>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err="1">
                <a:solidFill>
                  <a:schemeClr val="bg1"/>
                </a:solidFill>
                <a:latin typeface="Symbol" pitchFamily="18" charset="2"/>
              </a:rPr>
              <a:t>m</a:t>
            </a:r>
            <a:r>
              <a:rPr lang="sl-SI" altLang="sl-SI" sz="1200" b="1" dirty="0" err="1">
                <a:solidFill>
                  <a:schemeClr val="bg1"/>
                </a:solidFill>
              </a:rPr>
              <a:t>C</a:t>
            </a: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3" name="Line 11"/>
          <p:cNvSpPr>
            <a:spLocks noChangeShapeType="1"/>
          </p:cNvSpPr>
          <p:nvPr/>
        </p:nvSpPr>
        <p:spPr bwMode="auto">
          <a:xfrm>
            <a:off x="1010753" y="4367521"/>
            <a:ext cx="524171" cy="31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4" name="Line 12"/>
          <p:cNvSpPr>
            <a:spLocks noChangeShapeType="1"/>
          </p:cNvSpPr>
          <p:nvPr/>
        </p:nvSpPr>
        <p:spPr bwMode="auto">
          <a:xfrm>
            <a:off x="2752945" y="4390321"/>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3829361" y="4390321"/>
            <a:ext cx="2873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flipV="1">
            <a:off x="4772728" y="4367521"/>
            <a:ext cx="696797" cy="22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35" name="Text Box 5"/>
          <p:cNvSpPr txBox="1">
            <a:spLocks noChangeArrowheads="1"/>
          </p:cNvSpPr>
          <p:nvPr/>
        </p:nvSpPr>
        <p:spPr bwMode="auto">
          <a:xfrm>
            <a:off x="1549225" y="4162006"/>
            <a:ext cx="1216416" cy="461665"/>
          </a:xfrm>
          <a:prstGeom prst="rect">
            <a:avLst/>
          </a:prstGeom>
          <a:solidFill>
            <a:srgbClr val="0070C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Prilagoditveno vezje</a:t>
            </a:r>
          </a:p>
        </p:txBody>
      </p:sp>
      <p:pic>
        <p:nvPicPr>
          <p:cNvPr id="8" name="Slika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79274" y="3364912"/>
            <a:ext cx="893455" cy="893455"/>
          </a:xfrm>
          <a:prstGeom prst="rect">
            <a:avLst/>
          </a:prstGeom>
        </p:spPr>
      </p:pic>
      <p:sp>
        <p:nvSpPr>
          <p:cNvPr id="71" name="Text Box 5"/>
          <p:cNvSpPr txBox="1">
            <a:spLocks noChangeArrowheads="1"/>
          </p:cNvSpPr>
          <p:nvPr/>
        </p:nvSpPr>
        <p:spPr bwMode="auto">
          <a:xfrm>
            <a:off x="3049219" y="3949179"/>
            <a:ext cx="736434" cy="830997"/>
          </a:xfrm>
          <a:prstGeom prst="rect">
            <a:avLst/>
          </a:prstGeom>
          <a:solidFill>
            <a:schemeClr val="accent4">
              <a:lumMod val="75000"/>
            </a:schemeClr>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a:solidFill>
                  <a:schemeClr val="bg1"/>
                </a:solidFill>
              </a:rPr>
              <a:t>ADP</a:t>
            </a:r>
          </a:p>
          <a:p>
            <a:pPr algn="ctr" eaLnBrk="1" hangingPunct="1">
              <a:spcBef>
                <a:spcPct val="50000"/>
              </a:spcBef>
              <a:buFontTx/>
              <a:buNone/>
            </a:pPr>
            <a:endParaRPr lang="sl-SI" altLang="sl-SI" sz="1200" b="1" dirty="0">
              <a:solidFill>
                <a:schemeClr val="bg1"/>
              </a:solidFill>
            </a:endParaRPr>
          </a:p>
        </p:txBody>
      </p:sp>
      <p:sp>
        <p:nvSpPr>
          <p:cNvPr id="72" name="Text Box 8"/>
          <p:cNvSpPr txBox="1">
            <a:spLocks noChangeArrowheads="1"/>
          </p:cNvSpPr>
          <p:nvPr/>
        </p:nvSpPr>
        <p:spPr bwMode="auto">
          <a:xfrm>
            <a:off x="5469526" y="4259462"/>
            <a:ext cx="1322056" cy="276999"/>
          </a:xfrm>
          <a:prstGeom prst="rect">
            <a:avLst/>
          </a:prstGeom>
          <a:solidFill>
            <a:schemeClr val="bg1">
              <a:lumMod val="50000"/>
            </a:schemeClr>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Prikazovalnik </a:t>
            </a:r>
          </a:p>
        </p:txBody>
      </p:sp>
      <p:pic>
        <p:nvPicPr>
          <p:cNvPr id="8216" name="Picture 26" descr="296-28-TSSO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4519" y="3479380"/>
            <a:ext cx="713192" cy="5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jeZBesedilom 1"/>
          <p:cNvSpPr txBox="1"/>
          <p:nvPr/>
        </p:nvSpPr>
        <p:spPr>
          <a:xfrm>
            <a:off x="3154202" y="4978519"/>
            <a:ext cx="3030411" cy="1600438"/>
          </a:xfrm>
          <a:prstGeom prst="rect">
            <a:avLst/>
          </a:prstGeom>
          <a:solidFill>
            <a:srgbClr val="FF0000"/>
          </a:solidFill>
        </p:spPr>
        <p:txBody>
          <a:bodyPr wrap="square" rtlCol="0">
            <a:spAutoFit/>
          </a:bodyPr>
          <a:lstStyle/>
          <a:p>
            <a:pPr algn="ctr"/>
            <a:endParaRPr lang="sl-SI" sz="2800" b="1" dirty="0">
              <a:solidFill>
                <a:srgbClr val="FFFFFF"/>
              </a:solidFill>
            </a:endParaRPr>
          </a:p>
          <a:p>
            <a:pPr algn="ctr"/>
            <a:r>
              <a:rPr lang="sl-SI" sz="2800" b="1" dirty="0">
                <a:solidFill>
                  <a:srgbClr val="FFFFFF"/>
                </a:solidFill>
              </a:rPr>
              <a:t>ALGORITEM !</a:t>
            </a:r>
          </a:p>
          <a:p>
            <a:pPr algn="ctr"/>
            <a:endParaRPr lang="sl-SI" sz="2800" b="1" dirty="0">
              <a:solidFill>
                <a:srgbClr val="FFFFFF"/>
              </a:solidFill>
            </a:endParaRPr>
          </a:p>
          <a:p>
            <a:pPr algn="ctr"/>
            <a:endParaRPr lang="sl-SI" b="1" dirty="0">
              <a:solidFill>
                <a:srgbClr val="FFFFFF"/>
              </a:solidFill>
            </a:endParaRPr>
          </a:p>
        </p:txBody>
      </p:sp>
      <p:pic>
        <p:nvPicPr>
          <p:cNvPr id="3" name="Slika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3545" y="75566"/>
            <a:ext cx="3725053" cy="3206785"/>
          </a:xfrm>
          <a:prstGeom prst="rect">
            <a:avLst/>
          </a:prstGeom>
        </p:spPr>
      </p:pic>
      <p:sp>
        <p:nvSpPr>
          <p:cNvPr id="5" name="Pravokotnik 4"/>
          <p:cNvSpPr/>
          <p:nvPr/>
        </p:nvSpPr>
        <p:spPr>
          <a:xfrm>
            <a:off x="3808184" y="138791"/>
            <a:ext cx="3424168" cy="600164"/>
          </a:xfrm>
          <a:prstGeom prst="rect">
            <a:avLst/>
          </a:prstGeom>
        </p:spPr>
        <p:txBody>
          <a:bodyPr wrap="square">
            <a:spAutoFit/>
          </a:bodyPr>
          <a:lstStyle/>
          <a:p>
            <a:pPr fontAlgn="b"/>
            <a:r>
              <a:rPr lang="en-US" sz="1100" b="1" dirty="0">
                <a:solidFill>
                  <a:srgbClr val="404040"/>
                </a:solidFill>
                <a:latin typeface="+mj-lt"/>
              </a:rPr>
              <a:t>ISO 80601-2-61:2017</a:t>
            </a:r>
            <a:r>
              <a:rPr lang="sl-SI" sz="1100" b="1" dirty="0">
                <a:solidFill>
                  <a:srgbClr val="404040"/>
                </a:solidFill>
                <a:latin typeface="+mj-lt"/>
              </a:rPr>
              <a:t> </a:t>
            </a:r>
            <a:r>
              <a:rPr lang="en-US" sz="1100" dirty="0">
                <a:solidFill>
                  <a:srgbClr val="404040"/>
                </a:solidFill>
                <a:latin typeface="+mj-lt"/>
              </a:rPr>
              <a:t>Medical electrical equipment — Part 2-61: Particular requirements for basic safety and essential performance of pulse oximeter equipment</a:t>
            </a:r>
            <a:endParaRPr lang="en-US" sz="1100" b="0" i="0" u="none" strike="noStrike" dirty="0">
              <a:solidFill>
                <a:srgbClr val="404040"/>
              </a:solidFill>
              <a:effectLst/>
              <a:latin typeface="+mj-lt"/>
            </a:endParaRPr>
          </a:p>
        </p:txBody>
      </p:sp>
    </p:spTree>
    <p:extLst>
      <p:ext uri="{BB962C8B-B14F-4D97-AF65-F5344CB8AC3E}">
        <p14:creationId xmlns:p14="http://schemas.microsoft.com/office/powerpoint/2010/main" val="273742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196" name="Rectangle 4"/>
          <p:cNvSpPr>
            <a:spLocks noChangeArrowheads="1"/>
          </p:cNvSpPr>
          <p:nvPr/>
        </p:nvSpPr>
        <p:spPr bwMode="auto">
          <a:xfrm>
            <a:off x="269484" y="1450846"/>
            <a:ext cx="5007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a:latin typeface="Cambria" pitchFamily="18" charset="0"/>
              </a:rPr>
              <a:t>Blokovna shema merilnega instrumenta II</a:t>
            </a:r>
          </a:p>
        </p:txBody>
      </p:sp>
      <p:pic>
        <p:nvPicPr>
          <p:cNvPr id="6" name="Slika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49299" y="249688"/>
            <a:ext cx="2529505" cy="1324366"/>
          </a:xfrm>
          <a:prstGeom prst="rect">
            <a:avLst/>
          </a:prstGeom>
        </p:spPr>
      </p:pic>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070" y="-42133"/>
            <a:ext cx="1880690" cy="2985958"/>
          </a:xfrm>
          <a:prstGeom prst="rect">
            <a:avLst/>
          </a:prstGeom>
        </p:spPr>
      </p:pic>
      <p:pic>
        <p:nvPicPr>
          <p:cNvPr id="9" name="Slika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67744" y="2943825"/>
            <a:ext cx="1901050" cy="1925904"/>
          </a:xfrm>
          <a:prstGeom prst="rect">
            <a:avLst/>
          </a:prstGeom>
        </p:spPr>
      </p:pic>
      <p:pic>
        <p:nvPicPr>
          <p:cNvPr id="10" name="Slika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5988153" y="3142578"/>
            <a:ext cx="2631543" cy="2161751"/>
          </a:xfrm>
          <a:prstGeom prst="rect">
            <a:avLst/>
          </a:prstGeom>
        </p:spPr>
      </p:pic>
      <p:pic>
        <p:nvPicPr>
          <p:cNvPr id="2050" name="Picture 2" descr="Rezultat iskanja slik za ear thermometer">
            <a:hlinkClick r:id="rId6"/>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056" y="3429000"/>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zultat iskanja slik za ear thermometer">
            <a:hlinkClick r:id="rId6"/>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801" y="3485951"/>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LMK-logo-clr-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28" name="Picture 7" descr="UL_logo-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sp>
        <p:nvSpPr>
          <p:cNvPr id="13" name="Pravokotnik 12"/>
          <p:cNvSpPr/>
          <p:nvPr/>
        </p:nvSpPr>
        <p:spPr>
          <a:xfrm>
            <a:off x="2836933" y="6410868"/>
            <a:ext cx="6307067" cy="461665"/>
          </a:xfrm>
          <a:prstGeom prst="rect">
            <a:avLst/>
          </a:prstGeom>
        </p:spPr>
        <p:txBody>
          <a:bodyPr wrap="square">
            <a:spAutoFit/>
          </a:bodyPr>
          <a:lstStyle/>
          <a:p>
            <a:pPr fontAlgn="b"/>
            <a:r>
              <a:rPr lang="en-US" sz="1200" b="1" dirty="0">
                <a:solidFill>
                  <a:srgbClr val="404040"/>
                </a:solidFill>
                <a:latin typeface="+mn-lt"/>
              </a:rPr>
              <a:t>ISO 80601-2-56:2009</a:t>
            </a:r>
            <a:r>
              <a:rPr lang="sl-SI" sz="1200" b="1" dirty="0">
                <a:solidFill>
                  <a:srgbClr val="404040"/>
                </a:solidFill>
                <a:latin typeface="+mn-lt"/>
              </a:rPr>
              <a:t> </a:t>
            </a:r>
            <a:r>
              <a:rPr lang="en-US" sz="1200" dirty="0">
                <a:solidFill>
                  <a:srgbClr val="404040"/>
                </a:solidFill>
                <a:latin typeface="+mn-lt"/>
              </a:rPr>
              <a:t>Medical electrical equipment — Part 2-56: Particular requirements for basic safety and essential performance of clinical thermometers for body temperature measurement</a:t>
            </a:r>
            <a:endParaRPr lang="en-US" sz="1200" b="0" i="0" u="none" strike="noStrike" dirty="0">
              <a:solidFill>
                <a:srgbClr val="404040"/>
              </a:solidFill>
              <a:effectLst/>
              <a:latin typeface="+mn-lt"/>
            </a:endParaRPr>
          </a:p>
        </p:txBody>
      </p:sp>
    </p:spTree>
    <p:extLst>
      <p:ext uri="{BB962C8B-B14F-4D97-AF65-F5344CB8AC3E}">
        <p14:creationId xmlns:p14="http://schemas.microsoft.com/office/powerpoint/2010/main" val="2114236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55" name="Text Box 23"/>
          <p:cNvSpPr txBox="1">
            <a:spLocks noChangeArrowheads="1"/>
          </p:cNvSpPr>
          <p:nvPr/>
        </p:nvSpPr>
        <p:spPr bwMode="auto">
          <a:xfrm>
            <a:off x="965622" y="5611169"/>
            <a:ext cx="2362200" cy="338554"/>
          </a:xfrm>
          <a:prstGeom prst="rect">
            <a:avLst/>
          </a:prstGeom>
          <a:solidFill>
            <a:schemeClr val="bg1"/>
          </a:solidFill>
          <a:ln w="0">
            <a:no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dirty="0">
                <a:latin typeface="Arial" charset="0"/>
              </a:rPr>
              <a:t>meritve krvnega tlaka</a:t>
            </a:r>
            <a:endParaRPr lang="en-GB" altLang="sl-SI" sz="1600" dirty="0">
              <a:latin typeface="Arial" charset="0"/>
            </a:endParaRPr>
          </a:p>
        </p:txBody>
      </p:sp>
      <p:sp>
        <p:nvSpPr>
          <p:cNvPr id="2" name="Pravokotnik 1"/>
          <p:cNvSpPr/>
          <p:nvPr/>
        </p:nvSpPr>
        <p:spPr>
          <a:xfrm>
            <a:off x="179512" y="0"/>
            <a:ext cx="8856984"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38386" y="1234637"/>
            <a:ext cx="1728111" cy="832322"/>
          </a:xfrm>
          <a:prstGeom prst="rect">
            <a:avLst/>
          </a:prstGeom>
        </p:spPr>
      </p:pic>
      <p:sp>
        <p:nvSpPr>
          <p:cNvPr id="8" name="PoljeZBesedilom 7"/>
          <p:cNvSpPr txBox="1"/>
          <p:nvPr/>
        </p:nvSpPr>
        <p:spPr>
          <a:xfrm>
            <a:off x="6372200" y="2669072"/>
            <a:ext cx="1872208" cy="307777"/>
          </a:xfrm>
          <a:prstGeom prst="rect">
            <a:avLst/>
          </a:prstGeom>
          <a:noFill/>
        </p:spPr>
        <p:txBody>
          <a:bodyPr wrap="square" rtlCol="0">
            <a:spAutoFit/>
          </a:bodyPr>
          <a:lstStyle/>
          <a:p>
            <a:pPr algn="ctr"/>
            <a:r>
              <a:rPr lang="sl-SI" b="1" dirty="0"/>
              <a:t>UKC Ljubljana</a:t>
            </a:r>
          </a:p>
        </p:txBody>
      </p:sp>
      <p:sp>
        <p:nvSpPr>
          <p:cNvPr id="43" name="PoljeZBesedilom 42"/>
          <p:cNvSpPr txBox="1"/>
          <p:nvPr/>
        </p:nvSpPr>
        <p:spPr>
          <a:xfrm>
            <a:off x="959926" y="2606470"/>
            <a:ext cx="1872208" cy="338554"/>
          </a:xfrm>
          <a:prstGeom prst="rect">
            <a:avLst/>
          </a:prstGeom>
          <a:noFill/>
        </p:spPr>
        <p:txBody>
          <a:bodyPr wrap="square" rtlCol="0">
            <a:spAutoFit/>
          </a:bodyPr>
          <a:lstStyle/>
          <a:p>
            <a:pPr algn="ctr"/>
            <a:r>
              <a:rPr lang="sl-SI" sz="1600" b="1" dirty="0"/>
              <a:t>ZD Idrija</a:t>
            </a:r>
          </a:p>
        </p:txBody>
      </p:sp>
      <p:pic>
        <p:nvPicPr>
          <p:cNvPr id="44" name="Slika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9233" y="4565241"/>
            <a:ext cx="1045928" cy="1045928"/>
          </a:xfrm>
          <a:prstGeom prst="rect">
            <a:avLst/>
          </a:prstGeom>
        </p:spPr>
      </p:pic>
      <p:sp>
        <p:nvSpPr>
          <p:cNvPr id="45" name="Text Box 23"/>
          <p:cNvSpPr txBox="1">
            <a:spLocks noChangeArrowheads="1"/>
          </p:cNvSpPr>
          <p:nvPr/>
        </p:nvSpPr>
        <p:spPr bwMode="auto">
          <a:xfrm>
            <a:off x="6024945" y="5611169"/>
            <a:ext cx="2362200" cy="338554"/>
          </a:xfrm>
          <a:prstGeom prst="rect">
            <a:avLst/>
          </a:prstGeom>
          <a:solidFill>
            <a:schemeClr val="bg1"/>
          </a:solidFill>
          <a:ln w="0">
            <a:no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dirty="0">
                <a:latin typeface="Arial" charset="0"/>
              </a:rPr>
              <a:t>meritve krvnega tlaka</a:t>
            </a:r>
            <a:endParaRPr lang="en-GB" altLang="sl-SI" sz="1600" dirty="0">
              <a:latin typeface="Arial" charset="0"/>
            </a:endParaRPr>
          </a:p>
        </p:txBody>
      </p:sp>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697" y="4448857"/>
            <a:ext cx="1278696" cy="1278696"/>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642133"/>
            <a:ext cx="2857500" cy="1905000"/>
          </a:xfrm>
          <a:prstGeom prst="rect">
            <a:avLst/>
          </a:prstGeom>
        </p:spPr>
      </p:pic>
      <p:pic>
        <p:nvPicPr>
          <p:cNvPr id="11" name="Slika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5824" y="642133"/>
            <a:ext cx="2540000" cy="1905000"/>
          </a:xfrm>
          <a:prstGeom prst="rect">
            <a:avLst/>
          </a:prstGeom>
        </p:spPr>
      </p:pic>
      <p:sp>
        <p:nvSpPr>
          <p:cNvPr id="12" name="PoljeZBesedilom 11"/>
          <p:cNvSpPr txBox="1"/>
          <p:nvPr/>
        </p:nvSpPr>
        <p:spPr>
          <a:xfrm>
            <a:off x="2946891" y="3593061"/>
            <a:ext cx="3396050" cy="707886"/>
          </a:xfrm>
          <a:prstGeom prst="rect">
            <a:avLst/>
          </a:prstGeom>
          <a:solidFill>
            <a:srgbClr val="F1623B"/>
          </a:solidFill>
        </p:spPr>
        <p:txBody>
          <a:bodyPr wrap="square" rtlCol="0">
            <a:spAutoFit/>
          </a:bodyPr>
          <a:lstStyle/>
          <a:p>
            <a:pPr algn="ctr"/>
            <a:r>
              <a:rPr lang="sl-SI" sz="2000" b="1" dirty="0">
                <a:solidFill>
                  <a:schemeClr val="bg1"/>
                </a:solidFill>
              </a:rPr>
              <a:t>Primerljivost rezultatov za boljše odločanje</a:t>
            </a:r>
          </a:p>
        </p:txBody>
      </p:sp>
      <p:cxnSp>
        <p:nvCxnSpPr>
          <p:cNvPr id="14" name="Raven puščični povezovalnik 13"/>
          <p:cNvCxnSpPr/>
          <p:nvPr/>
        </p:nvCxnSpPr>
        <p:spPr>
          <a:xfrm>
            <a:off x="3635896" y="2204864"/>
            <a:ext cx="19442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3" name="Rokopis 2"/>
              <p14:cNvContentPartPr/>
              <p14:nvPr/>
            </p14:nvContentPartPr>
            <p14:xfrm>
              <a:off x="355680" y="4483080"/>
              <a:ext cx="3194280" cy="1829160"/>
            </p14:xfrm>
          </p:contentPart>
        </mc:Choice>
        <mc:Fallback xmlns="">
          <p:pic>
            <p:nvPicPr>
              <p:cNvPr id="3" name="Rokopis 2"/>
              <p:cNvPicPr/>
              <p:nvPr/>
            </p:nvPicPr>
            <p:blipFill>
              <a:blip r:embed="rId9"/>
              <a:stretch>
                <a:fillRect/>
              </a:stretch>
            </p:blipFill>
            <p:spPr>
              <a:xfrm>
                <a:off x="339840" y="4419720"/>
                <a:ext cx="3225960" cy="195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Rokopis 3"/>
              <p14:cNvContentPartPr/>
              <p14:nvPr/>
            </p14:nvContentPartPr>
            <p14:xfrm>
              <a:off x="6648480" y="4178160"/>
              <a:ext cx="1429200" cy="2026080"/>
            </p14:xfrm>
          </p:contentPart>
        </mc:Choice>
        <mc:Fallback xmlns="">
          <p:pic>
            <p:nvPicPr>
              <p:cNvPr id="4" name="Rokopis 3"/>
              <p:cNvPicPr/>
              <p:nvPr/>
            </p:nvPicPr>
            <p:blipFill>
              <a:blip r:embed="rId11"/>
              <a:stretch>
                <a:fillRect/>
              </a:stretch>
            </p:blipFill>
            <p:spPr>
              <a:xfrm>
                <a:off x="6632640" y="4114800"/>
                <a:ext cx="1460880" cy="2153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Rokopis 4"/>
              <p14:cNvContentPartPr/>
              <p14:nvPr/>
            </p14:nvContentPartPr>
            <p14:xfrm>
              <a:off x="3225960" y="4000320"/>
              <a:ext cx="2927520" cy="356040"/>
            </p14:xfrm>
          </p:contentPart>
        </mc:Choice>
        <mc:Fallback xmlns="">
          <p:pic>
            <p:nvPicPr>
              <p:cNvPr id="5" name="Rokopis 4"/>
              <p:cNvPicPr/>
              <p:nvPr/>
            </p:nvPicPr>
            <p:blipFill>
              <a:blip r:embed="rId13"/>
              <a:stretch>
                <a:fillRect/>
              </a:stretch>
            </p:blipFill>
            <p:spPr>
              <a:xfrm>
                <a:off x="3209760" y="3936960"/>
                <a:ext cx="2959560" cy="483120"/>
              </a:xfrm>
              <a:prstGeom prst="rect">
                <a:avLst/>
              </a:prstGeom>
            </p:spPr>
          </p:pic>
        </mc:Fallback>
      </mc:AlternateContent>
    </p:spTree>
    <p:extLst>
      <p:ext uri="{BB962C8B-B14F-4D97-AF65-F5344CB8AC3E}">
        <p14:creationId xmlns:p14="http://schemas.microsoft.com/office/powerpoint/2010/main" val="868427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63713" y="4195763"/>
            <a:ext cx="446447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800" dirty="0">
                <a:latin typeface="Cambria" pitchFamily="18" charset="0"/>
              </a:rPr>
              <a:t>"Merilni instrument je sistem, ki razširi, opredeli, izloči in nadomesti človeške sposobnosti za zaznavanje, opazovanje, komuniciranje, računanje in kontroliranje-vodenje". </a:t>
            </a:r>
            <a:endParaRPr lang="en-AU" altLang="sl-SI" sz="1800" dirty="0">
              <a:latin typeface="Cambria" pitchFamily="18" charset="0"/>
            </a:endParaRPr>
          </a:p>
        </p:txBody>
      </p:sp>
      <p:sp>
        <p:nvSpPr>
          <p:cNvPr id="6147" name="Rectangle 3"/>
          <p:cNvSpPr>
            <a:spLocks noChangeArrowheads="1"/>
          </p:cNvSpPr>
          <p:nvPr/>
        </p:nvSpPr>
        <p:spPr bwMode="auto">
          <a:xfrm>
            <a:off x="7530505" y="5760318"/>
            <a:ext cx="121285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dirty="0">
                <a:latin typeface="Cambria" pitchFamily="18" charset="0"/>
              </a:rPr>
              <a:t>znanstvena </a:t>
            </a:r>
          </a:p>
          <a:p>
            <a:pPr algn="ctr" eaLnBrk="1" hangingPunct="1">
              <a:spcBef>
                <a:spcPct val="0"/>
              </a:spcBef>
              <a:buFontTx/>
              <a:buNone/>
            </a:pPr>
            <a:r>
              <a:rPr lang="sl-SI" altLang="sl-SI" sz="1400" dirty="0">
                <a:latin typeface="Cambria" pitchFamily="18" charset="0"/>
              </a:rPr>
              <a:t>enciklopedija</a:t>
            </a:r>
          </a:p>
          <a:p>
            <a:pPr algn="ctr" eaLnBrk="1" hangingPunct="1">
              <a:spcBef>
                <a:spcPct val="0"/>
              </a:spcBef>
              <a:buFontTx/>
              <a:buNone/>
            </a:pPr>
            <a:r>
              <a:rPr lang="sl-SI" altLang="sl-SI" sz="1400" dirty="0" err="1">
                <a:latin typeface="Cambria" pitchFamily="18" charset="0"/>
              </a:rPr>
              <a:t>McGraw</a:t>
            </a:r>
            <a:r>
              <a:rPr lang="sl-SI" altLang="sl-SI" sz="1400" dirty="0">
                <a:latin typeface="Cambria" pitchFamily="18" charset="0"/>
              </a:rPr>
              <a:t>-Hill</a:t>
            </a:r>
            <a:endParaRPr lang="en-AU" altLang="sl-SI" sz="1400" dirty="0">
              <a:latin typeface="Cambria" pitchFamily="18" charset="0"/>
            </a:endParaRPr>
          </a:p>
        </p:txBody>
      </p:sp>
      <p:pic>
        <p:nvPicPr>
          <p:cNvPr id="6148" name="Picture 5" descr="mcgraw-hill_90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06718" y="4941168"/>
            <a:ext cx="8255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2" descr="D:\gregorjevi dokumenti\My Pictures\lmk slike\izbrane\interkomparacija - primarn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2035175"/>
            <a:ext cx="2881313" cy="2160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50" name="Text Box 2"/>
          <p:cNvSpPr txBox="1">
            <a:spLocks noChangeArrowheads="1"/>
          </p:cNvSpPr>
          <p:nvPr/>
        </p:nvSpPr>
        <p:spPr bwMode="auto">
          <a:xfrm>
            <a:off x="1691680" y="1340768"/>
            <a:ext cx="6840538"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4300" dirty="0">
                <a:solidFill>
                  <a:srgbClr val="F47920"/>
                </a:solidFill>
                <a:latin typeface="Verdana" pitchFamily="34" charset="0"/>
                <a:ea typeface="+mj-ea"/>
                <a:cs typeface="+mj-cs"/>
              </a:rPr>
              <a:t>Merilni instrument</a:t>
            </a:r>
            <a:endParaRPr lang="en-AU" altLang="sl-SI" sz="4300" dirty="0">
              <a:solidFill>
                <a:srgbClr val="F47920"/>
              </a:solidFill>
              <a:latin typeface="Verdana" pitchFamily="34" charset="0"/>
              <a:ea typeface="+mj-ea"/>
              <a:cs typeface="+mj-cs"/>
            </a:endParaRPr>
          </a:p>
        </p:txBody>
      </p:sp>
    </p:spTree>
    <p:extLst>
      <p:ext uri="{BB962C8B-B14F-4D97-AF65-F5344CB8AC3E}">
        <p14:creationId xmlns:p14="http://schemas.microsoft.com/office/powerpoint/2010/main" val="2529671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p:cNvSpPr/>
          <p:nvPr/>
        </p:nvSpPr>
        <p:spPr>
          <a:xfrm>
            <a:off x="5796136" y="44624"/>
            <a:ext cx="3347864"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Označba mesta vsebine 2"/>
          <p:cNvSpPr>
            <a:spLocks noGrp="1"/>
          </p:cNvSpPr>
          <p:nvPr>
            <p:ph idx="1"/>
          </p:nvPr>
        </p:nvSpPr>
        <p:spPr>
          <a:xfrm>
            <a:off x="1259632" y="2276872"/>
            <a:ext cx="7416824" cy="4525963"/>
          </a:xfrm>
        </p:spPr>
        <p:txBody>
          <a:bodyPr/>
          <a:lstStyle/>
          <a:p>
            <a:pPr marL="0" indent="0">
              <a:buNone/>
            </a:pPr>
            <a:r>
              <a:rPr lang="sl-SI" b="1" dirty="0"/>
              <a:t>Trije stebri</a:t>
            </a:r>
          </a:p>
          <a:p>
            <a:pPr marL="0" indent="0">
              <a:buNone/>
            </a:pPr>
            <a:endParaRPr lang="sl-SI" b="1" dirty="0"/>
          </a:p>
          <a:p>
            <a:pPr marL="971550" lvl="1" indent="-514350">
              <a:buFont typeface="+mj-lt"/>
              <a:buAutoNum type="arabicPeriod"/>
            </a:pPr>
            <a:r>
              <a:rPr lang="sl-SI" b="1" dirty="0">
                <a:solidFill>
                  <a:srgbClr val="F1623B"/>
                </a:solidFill>
              </a:rPr>
              <a:t>Ekspertiza</a:t>
            </a:r>
            <a:r>
              <a:rPr lang="sl-SI" dirty="0"/>
              <a:t> – proces (lastnik je zdravnik, farmacevt) – privzamemo, da lastnik ve, kaj in kako se meri (on privzame, da instrument deluje točno)</a:t>
            </a:r>
          </a:p>
          <a:p>
            <a:pPr marL="971550" lvl="1" indent="-514350">
              <a:buFont typeface="+mj-lt"/>
              <a:buAutoNum type="arabicPeriod"/>
            </a:pPr>
            <a:r>
              <a:rPr lang="sl-SI" b="1" dirty="0">
                <a:solidFill>
                  <a:srgbClr val="F1623B"/>
                </a:solidFill>
              </a:rPr>
              <a:t>Točnost instrumenta </a:t>
            </a:r>
            <a:r>
              <a:rPr lang="sl-SI" dirty="0"/>
              <a:t>(ciljno negotovost poda lastnik)</a:t>
            </a:r>
          </a:p>
          <a:p>
            <a:pPr marL="971550" lvl="1" indent="-514350">
              <a:buFont typeface="+mj-lt"/>
              <a:buAutoNum type="arabicPeriod"/>
            </a:pPr>
            <a:r>
              <a:rPr lang="sl-SI" b="1" dirty="0">
                <a:solidFill>
                  <a:srgbClr val="F1623B"/>
                </a:solidFill>
              </a:rPr>
              <a:t>Sledljivost na višje etalone </a:t>
            </a:r>
            <a:r>
              <a:rPr lang="sl-SI" dirty="0"/>
              <a:t>(primerljivost)</a:t>
            </a:r>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76056"/>
            <a:ext cx="5076056" cy="2780246"/>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Rokopis 1"/>
              <p14:cNvContentPartPr/>
              <p14:nvPr/>
            </p14:nvContentPartPr>
            <p14:xfrm>
              <a:off x="266760" y="31680"/>
              <a:ext cx="6051960" cy="3988080"/>
            </p14:xfrm>
          </p:contentPart>
        </mc:Choice>
        <mc:Fallback xmlns="">
          <p:pic>
            <p:nvPicPr>
              <p:cNvPr id="2" name="Rokopis 1"/>
              <p:cNvPicPr/>
              <p:nvPr/>
            </p:nvPicPr>
            <p:blipFill>
              <a:blip r:embed="rId4"/>
              <a:stretch>
                <a:fillRect/>
              </a:stretch>
            </p:blipFill>
            <p:spPr>
              <a:xfrm>
                <a:off x="257400" y="22320"/>
                <a:ext cx="6070680" cy="4006800"/>
              </a:xfrm>
              <a:prstGeom prst="rect">
                <a:avLst/>
              </a:prstGeom>
            </p:spPr>
          </p:pic>
        </mc:Fallback>
      </mc:AlternateContent>
    </p:spTree>
    <p:extLst>
      <p:ext uri="{BB962C8B-B14F-4D97-AF65-F5344CB8AC3E}">
        <p14:creationId xmlns:p14="http://schemas.microsoft.com/office/powerpoint/2010/main" val="1001256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65045">
            <a:off x="3182794" y="-1525685"/>
            <a:ext cx="5529040" cy="11640084"/>
          </a:xfrm>
          <a:prstGeom prst="rect">
            <a:avLst/>
          </a:prstGeom>
        </p:spPr>
      </p:pic>
      <p:sp>
        <p:nvSpPr>
          <p:cNvPr id="49154" name="Naslov 1"/>
          <p:cNvSpPr txBox="1">
            <a:spLocks/>
          </p:cNvSpPr>
          <p:nvPr/>
        </p:nvSpPr>
        <p:spPr bwMode="auto">
          <a:xfrm>
            <a:off x="1691680" y="2564904"/>
            <a:ext cx="2448272" cy="20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dirty="0">
                <a:latin typeface="+mn-lt"/>
              </a:rPr>
              <a:t>Sledljivost merilnih rezultatov</a:t>
            </a:r>
          </a:p>
        </p:txBody>
      </p:sp>
    </p:spTree>
    <p:extLst>
      <p:ext uri="{BB962C8B-B14F-4D97-AF65-F5344CB8AC3E}">
        <p14:creationId xmlns:p14="http://schemas.microsoft.com/office/powerpoint/2010/main" val="3807053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1" name="Object 11"/>
          <p:cNvGraphicFramePr>
            <a:graphicFrameLocks noChangeAspect="1"/>
          </p:cNvGraphicFramePr>
          <p:nvPr/>
        </p:nvGraphicFramePr>
        <p:xfrm>
          <a:off x="4378325" y="980728"/>
          <a:ext cx="4765675" cy="6019800"/>
        </p:xfrm>
        <a:graphic>
          <a:graphicData uri="http://schemas.openxmlformats.org/presentationml/2006/ole">
            <mc:AlternateContent xmlns:mc="http://schemas.openxmlformats.org/markup-compatibility/2006">
              <mc:Choice xmlns:v="urn:schemas-microsoft-com:vml" Requires="v">
                <p:oleObj r:id="rId3" imgW="3185160" imgH="4017264" progId="Word.Picture.8">
                  <p:embed/>
                </p:oleObj>
              </mc:Choice>
              <mc:Fallback>
                <p:oleObj r:id="rId3" imgW="3185160" imgH="4017264" progId="Word.Picture.8">
                  <p:embed/>
                  <p:pic>
                    <p:nvPicPr>
                      <p:cNvPr id="389131"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325" y="980728"/>
                        <a:ext cx="47656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Slika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9512" y="44624"/>
            <a:ext cx="2705454" cy="3096344"/>
          </a:xfrm>
          <a:prstGeom prst="rect">
            <a:avLst/>
          </a:prstGeom>
        </p:spPr>
      </p:pic>
      <p:pic>
        <p:nvPicPr>
          <p:cNvPr id="3" name="Slika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9512" y="3304186"/>
            <a:ext cx="3817024" cy="3404372"/>
          </a:xfrm>
          <a:prstGeom prst="rect">
            <a:avLst/>
          </a:prstGeom>
        </p:spPr>
      </p:pic>
    </p:spTree>
    <p:extLst>
      <p:ext uri="{BB962C8B-B14F-4D97-AF65-F5344CB8AC3E}">
        <p14:creationId xmlns:p14="http://schemas.microsoft.com/office/powerpoint/2010/main" val="461483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077913"/>
            <a:ext cx="496887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PoljeZBesedilom 1"/>
          <p:cNvSpPr txBox="1">
            <a:spLocks noChangeArrowheads="1"/>
          </p:cNvSpPr>
          <p:nvPr/>
        </p:nvSpPr>
        <p:spPr bwMode="auto">
          <a:xfrm rot="-5400000">
            <a:off x="347662" y="3175001"/>
            <a:ext cx="21447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400" b="1" dirty="0"/>
              <a:t>SLEDLJIVOST</a:t>
            </a:r>
          </a:p>
          <a:p>
            <a:pPr algn="ctr" eaLnBrk="1" hangingPunct="1">
              <a:spcBef>
                <a:spcPct val="0"/>
              </a:spcBef>
              <a:buFontTx/>
              <a:buNone/>
            </a:pPr>
            <a:r>
              <a:rPr lang="sl-SI" altLang="sl-SI" sz="2400" b="1" dirty="0"/>
              <a:t>DISEMINACIJA</a:t>
            </a:r>
          </a:p>
        </p:txBody>
      </p:sp>
      <p:pic>
        <p:nvPicPr>
          <p:cNvPr id="4" name="Picture 5" descr="LMK-logo-clr-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1458860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2"/>
          <p:cNvSpPr>
            <a:spLocks noChangeShapeType="1"/>
          </p:cNvSpPr>
          <p:nvPr/>
        </p:nvSpPr>
        <p:spPr bwMode="auto">
          <a:xfrm>
            <a:off x="787400" y="2082800"/>
            <a:ext cx="0" cy="3276600"/>
          </a:xfrm>
          <a:prstGeom prst="line">
            <a:avLst/>
          </a:prstGeom>
          <a:noFill/>
          <a:ln w="38100">
            <a:solidFill>
              <a:schemeClr val="tx1"/>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95235" name="Text Box 3"/>
          <p:cNvSpPr txBox="1">
            <a:spLocks noChangeArrowheads="1"/>
          </p:cNvSpPr>
          <p:nvPr/>
        </p:nvSpPr>
        <p:spPr bwMode="auto">
          <a:xfrm>
            <a:off x="325735" y="2147888"/>
            <a:ext cx="461665" cy="316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800" b="1" dirty="0">
                <a:latin typeface="Arial" charset="0"/>
              </a:rPr>
              <a:t>sledljivost</a:t>
            </a:r>
            <a:endParaRPr lang="en-GB" altLang="sl-SI" sz="1800" b="1" dirty="0">
              <a:latin typeface="Arial" charset="0"/>
            </a:endParaRPr>
          </a:p>
        </p:txBody>
      </p:sp>
      <p:sp>
        <p:nvSpPr>
          <p:cNvPr id="95237" name="Text Box 5"/>
          <p:cNvSpPr txBox="1">
            <a:spLocks noChangeArrowheads="1"/>
          </p:cNvSpPr>
          <p:nvPr/>
        </p:nvSpPr>
        <p:spPr bwMode="auto">
          <a:xfrm>
            <a:off x="4002104" y="1333499"/>
            <a:ext cx="1726755" cy="523220"/>
          </a:xfrm>
          <a:prstGeom prst="rect">
            <a:avLst/>
          </a:prstGeom>
          <a:solidFill>
            <a:schemeClr val="bg1"/>
          </a:solidFill>
          <a:ln>
            <a:noFill/>
          </a:ln>
          <a:effec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err="1">
                <a:latin typeface="Arial" charset="0"/>
              </a:rPr>
              <a:t>medlaboratorijska</a:t>
            </a:r>
            <a:endParaRPr lang="sl-SI" altLang="sl-SI" sz="1400" b="1" dirty="0">
              <a:latin typeface="Arial" charset="0"/>
            </a:endParaRPr>
          </a:p>
          <a:p>
            <a:pPr algn="ctr" eaLnBrk="1" hangingPunct="1">
              <a:spcBef>
                <a:spcPct val="0"/>
              </a:spcBef>
              <a:buFontTx/>
              <a:buNone/>
            </a:pPr>
            <a:r>
              <a:rPr lang="sl-SI" altLang="sl-SI" sz="1400" b="1" dirty="0">
                <a:latin typeface="Arial" charset="0"/>
              </a:rPr>
              <a:t>primerjava</a:t>
            </a:r>
            <a:endParaRPr lang="en-GB" altLang="sl-SI" sz="1400" b="1" dirty="0">
              <a:latin typeface="Arial" charset="0"/>
            </a:endParaRPr>
          </a:p>
        </p:txBody>
      </p:sp>
      <p:sp>
        <p:nvSpPr>
          <p:cNvPr id="95238" name="Line 6"/>
          <p:cNvSpPr>
            <a:spLocks noChangeShapeType="1"/>
          </p:cNvSpPr>
          <p:nvPr/>
        </p:nvSpPr>
        <p:spPr bwMode="auto">
          <a:xfrm flipV="1">
            <a:off x="3749468" y="1851024"/>
            <a:ext cx="22320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grpSp>
        <p:nvGrpSpPr>
          <p:cNvPr id="95239" name="Group 7"/>
          <p:cNvGrpSpPr>
            <a:grpSpLocks/>
          </p:cNvGrpSpPr>
          <p:nvPr/>
        </p:nvGrpSpPr>
        <p:grpSpPr bwMode="auto">
          <a:xfrm>
            <a:off x="1195388" y="1143000"/>
            <a:ext cx="2432050" cy="1292225"/>
            <a:chOff x="753" y="720"/>
            <a:chExt cx="1532" cy="814"/>
          </a:xfrm>
        </p:grpSpPr>
        <p:sp>
          <p:nvSpPr>
            <p:cNvPr id="77861" name="Text Box 8"/>
            <p:cNvSpPr txBox="1">
              <a:spLocks noChangeArrowheads="1"/>
            </p:cNvSpPr>
            <p:nvPr/>
          </p:nvSpPr>
          <p:spPr bwMode="auto">
            <a:xfrm>
              <a:off x="753" y="1296"/>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nacionalni metrološki inštitut 1</a:t>
              </a:r>
              <a:endParaRPr lang="en-GB" altLang="sl-SI" sz="1200" b="1">
                <a:latin typeface="Arial" charset="0"/>
              </a:endParaRPr>
            </a:p>
          </p:txBody>
        </p:sp>
        <p:pic>
          <p:nvPicPr>
            <p:cNvPr id="77862" name="Picture 9" descr="Imag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 y="720"/>
              <a:ext cx="727"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3" name="Line 10"/>
            <p:cNvSpPr>
              <a:spLocks noChangeShapeType="1"/>
            </p:cNvSpPr>
            <p:nvPr/>
          </p:nvSpPr>
          <p:spPr bwMode="auto">
            <a:xfrm>
              <a:off x="1557" y="1442"/>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3" name="Group 11"/>
          <p:cNvGrpSpPr>
            <a:grpSpLocks/>
          </p:cNvGrpSpPr>
          <p:nvPr/>
        </p:nvGrpSpPr>
        <p:grpSpPr bwMode="auto">
          <a:xfrm>
            <a:off x="1147763" y="3694113"/>
            <a:ext cx="2606675" cy="1096962"/>
            <a:chOff x="723" y="2327"/>
            <a:chExt cx="1642" cy="691"/>
          </a:xfrm>
        </p:grpSpPr>
        <p:sp>
          <p:nvSpPr>
            <p:cNvPr id="77858" name="Text Box 12"/>
            <p:cNvSpPr txBox="1">
              <a:spLocks noChangeArrowheads="1"/>
            </p:cNvSpPr>
            <p:nvPr/>
          </p:nvSpPr>
          <p:spPr bwMode="auto">
            <a:xfrm>
              <a:off x="723" y="2727"/>
              <a:ext cx="164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tovarniški kalibracijski laboratorij</a:t>
              </a:r>
              <a:endParaRPr lang="en-GB" altLang="sl-SI" sz="1200" b="1">
                <a:latin typeface="Arial" charset="0"/>
              </a:endParaRPr>
            </a:p>
          </p:txBody>
        </p:sp>
        <p:pic>
          <p:nvPicPr>
            <p:cNvPr id="77859" name="Picture 13" descr="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 y="2327"/>
              <a:ext cx="808"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0" name="Line 14"/>
            <p:cNvSpPr>
              <a:spLocks noChangeShapeType="1"/>
            </p:cNvSpPr>
            <p:nvPr/>
          </p:nvSpPr>
          <p:spPr bwMode="auto">
            <a:xfrm>
              <a:off x="1569" y="292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7" name="Group 15"/>
          <p:cNvGrpSpPr>
            <a:grpSpLocks/>
          </p:cNvGrpSpPr>
          <p:nvPr/>
        </p:nvGrpSpPr>
        <p:grpSpPr bwMode="auto">
          <a:xfrm>
            <a:off x="6022975" y="1130300"/>
            <a:ext cx="2432050" cy="1333500"/>
            <a:chOff x="3794" y="712"/>
            <a:chExt cx="1532" cy="840"/>
          </a:xfrm>
        </p:grpSpPr>
        <p:sp>
          <p:nvSpPr>
            <p:cNvPr id="77855" name="Rectangle 16"/>
            <p:cNvSpPr>
              <a:spLocks noChangeArrowheads="1"/>
            </p:cNvSpPr>
            <p:nvPr/>
          </p:nvSpPr>
          <p:spPr bwMode="auto">
            <a:xfrm>
              <a:off x="3794" y="1321"/>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latin typeface="Arial" charset="0"/>
                </a:rPr>
                <a:t>nacionalni metrološki inštitut </a:t>
              </a:r>
              <a:r>
                <a:rPr lang="sl-SI" altLang="sl-SI" sz="1200" b="1">
                  <a:latin typeface="Arial" charset="0"/>
                </a:rPr>
                <a:t>2</a:t>
              </a:r>
              <a:endParaRPr lang="en-GB" altLang="sl-SI" sz="1200" b="1">
                <a:latin typeface="Arial" charset="0"/>
              </a:endParaRPr>
            </a:p>
          </p:txBody>
        </p:sp>
        <p:pic>
          <p:nvPicPr>
            <p:cNvPr id="77856" name="Picture 17" descr="Imag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 y="712"/>
              <a:ext cx="72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7" name="Line 18"/>
            <p:cNvSpPr>
              <a:spLocks noChangeShapeType="1"/>
            </p:cNvSpPr>
            <p:nvPr/>
          </p:nvSpPr>
          <p:spPr bwMode="auto">
            <a:xfrm>
              <a:off x="4611" y="1460"/>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51" name="Group 19"/>
          <p:cNvGrpSpPr>
            <a:grpSpLocks/>
          </p:cNvGrpSpPr>
          <p:nvPr/>
        </p:nvGrpSpPr>
        <p:grpSpPr bwMode="auto">
          <a:xfrm>
            <a:off x="6488113" y="3721100"/>
            <a:ext cx="1844675" cy="1143000"/>
            <a:chOff x="4087" y="2344"/>
            <a:chExt cx="1162" cy="720"/>
          </a:xfrm>
        </p:grpSpPr>
        <p:sp>
          <p:nvSpPr>
            <p:cNvPr id="77852" name="Text Box 20"/>
            <p:cNvSpPr txBox="1">
              <a:spLocks noChangeArrowheads="1"/>
            </p:cNvSpPr>
            <p:nvPr/>
          </p:nvSpPr>
          <p:spPr bwMode="auto">
            <a:xfrm>
              <a:off x="4087" y="2807"/>
              <a:ext cx="116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latin typeface="Arial" charset="0"/>
                </a:rPr>
                <a:t>kalibracijski laboratorij</a:t>
              </a:r>
            </a:p>
          </p:txBody>
        </p:sp>
        <p:pic>
          <p:nvPicPr>
            <p:cNvPr id="77853" name="Picture 21" descr="Imag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 y="2344"/>
              <a:ext cx="84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4" name="Line 22"/>
            <p:cNvSpPr>
              <a:spLocks noChangeShapeType="1"/>
            </p:cNvSpPr>
            <p:nvPr/>
          </p:nvSpPr>
          <p:spPr bwMode="auto">
            <a:xfrm>
              <a:off x="4692" y="2971"/>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95255" name="Text Box 23"/>
          <p:cNvSpPr txBox="1">
            <a:spLocks noChangeArrowheads="1"/>
          </p:cNvSpPr>
          <p:nvPr/>
        </p:nvSpPr>
        <p:spPr bwMode="auto">
          <a:xfrm>
            <a:off x="1258888" y="5805488"/>
            <a:ext cx="2362200" cy="581025"/>
          </a:xfrm>
          <a:prstGeom prst="rect">
            <a:avLst/>
          </a:prstGeom>
          <a:solidFill>
            <a:schemeClr val="bg1"/>
          </a:solidFill>
          <a:ln w="0">
            <a:no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a:latin typeface="Arial" charset="0"/>
              </a:rPr>
              <a:t>meritve zobnikov </a:t>
            </a:r>
          </a:p>
          <a:p>
            <a:pPr algn="ctr" eaLnBrk="1" hangingPunct="1">
              <a:spcBef>
                <a:spcPct val="0"/>
              </a:spcBef>
              <a:buFontTx/>
              <a:buNone/>
            </a:pPr>
            <a:r>
              <a:rPr lang="sl-SI" altLang="sl-SI" sz="1600" b="1">
                <a:latin typeface="Arial" charset="0"/>
              </a:rPr>
              <a:t>v tovarni</a:t>
            </a:r>
            <a:endParaRPr lang="en-GB" altLang="sl-SI" sz="1600" b="1">
              <a:latin typeface="Arial" charset="0"/>
            </a:endParaRPr>
          </a:p>
        </p:txBody>
      </p:sp>
      <p:pic>
        <p:nvPicPr>
          <p:cNvPr id="95257" name="Picture 25" descr="Image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4525" y="4845050"/>
            <a:ext cx="106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8" name="Text Box 26"/>
          <p:cNvSpPr txBox="1">
            <a:spLocks noChangeArrowheads="1"/>
          </p:cNvSpPr>
          <p:nvPr/>
        </p:nvSpPr>
        <p:spPr bwMode="auto">
          <a:xfrm>
            <a:off x="6443663" y="5805488"/>
            <a:ext cx="1874837" cy="581025"/>
          </a:xfrm>
          <a:prstGeom prst="rect">
            <a:avLst/>
          </a:prstGeom>
          <a:solidFill>
            <a:schemeClr val="bg1"/>
          </a:solidFill>
          <a:ln w="0">
            <a:no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dirty="0">
                <a:latin typeface="Arial" charset="0"/>
              </a:rPr>
              <a:t>meritve zobnikov</a:t>
            </a:r>
          </a:p>
          <a:p>
            <a:pPr algn="ctr" eaLnBrk="1" hangingPunct="1">
              <a:spcBef>
                <a:spcPct val="0"/>
              </a:spcBef>
              <a:buFontTx/>
              <a:buNone/>
            </a:pPr>
            <a:r>
              <a:rPr lang="sl-SI" altLang="sl-SI" sz="1600" b="1" dirty="0">
                <a:latin typeface="Arial" charset="0"/>
              </a:rPr>
              <a:t>pri kupcu</a:t>
            </a:r>
            <a:endParaRPr lang="en-GB" altLang="sl-SI" sz="1600" b="1" dirty="0">
              <a:latin typeface="Arial" charset="0"/>
            </a:endParaRPr>
          </a:p>
        </p:txBody>
      </p:sp>
      <p:grpSp>
        <p:nvGrpSpPr>
          <p:cNvPr id="95260" name="Group 28"/>
          <p:cNvGrpSpPr>
            <a:grpSpLocks/>
          </p:cNvGrpSpPr>
          <p:nvPr/>
        </p:nvGrpSpPr>
        <p:grpSpPr bwMode="auto">
          <a:xfrm>
            <a:off x="1531938" y="2497138"/>
            <a:ext cx="1920875" cy="1152525"/>
            <a:chOff x="965" y="1573"/>
            <a:chExt cx="1210" cy="726"/>
          </a:xfrm>
        </p:grpSpPr>
        <p:sp>
          <p:nvSpPr>
            <p:cNvPr id="77849" name="Text Box 29"/>
            <p:cNvSpPr txBox="1">
              <a:spLocks noChangeArrowheads="1"/>
            </p:cNvSpPr>
            <p:nvPr/>
          </p:nvSpPr>
          <p:spPr bwMode="auto">
            <a:xfrm>
              <a:off x="965" y="2025"/>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akreditirani laboratorij 1</a:t>
              </a:r>
              <a:endParaRPr lang="en-GB" altLang="sl-SI" sz="1200" b="1">
                <a:latin typeface="Arial" charset="0"/>
              </a:endParaRPr>
            </a:p>
          </p:txBody>
        </p:sp>
        <p:sp>
          <p:nvSpPr>
            <p:cNvPr id="77850" name="Line 30"/>
            <p:cNvSpPr>
              <a:spLocks noChangeShapeType="1"/>
            </p:cNvSpPr>
            <p:nvPr/>
          </p:nvSpPr>
          <p:spPr bwMode="auto">
            <a:xfrm>
              <a:off x="1557" y="2206"/>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77851" name="Picture 31" descr="Image4A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 y="1573"/>
              <a:ext cx="47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4" name="Group 32"/>
          <p:cNvGrpSpPr>
            <a:grpSpLocks/>
          </p:cNvGrpSpPr>
          <p:nvPr/>
        </p:nvGrpSpPr>
        <p:grpSpPr bwMode="auto">
          <a:xfrm>
            <a:off x="6376988" y="3257550"/>
            <a:ext cx="1920875" cy="390525"/>
            <a:chOff x="4017" y="2052"/>
            <a:chExt cx="1210" cy="246"/>
          </a:xfrm>
        </p:grpSpPr>
        <p:sp>
          <p:nvSpPr>
            <p:cNvPr id="77846" name="Rectangle 33"/>
            <p:cNvSpPr>
              <a:spLocks noChangeArrowheads="1"/>
            </p:cNvSpPr>
            <p:nvPr/>
          </p:nvSpPr>
          <p:spPr bwMode="auto">
            <a:xfrm>
              <a:off x="4017" y="2052"/>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latin typeface="Arial" charset="0"/>
                </a:rPr>
                <a:t>akreditirani laboratorij </a:t>
              </a:r>
              <a:r>
                <a:rPr lang="sl-SI" altLang="sl-SI" sz="1200" b="1">
                  <a:latin typeface="Arial" charset="0"/>
                </a:rPr>
                <a:t>2</a:t>
              </a:r>
              <a:endParaRPr lang="en-GB" altLang="sl-SI" sz="1200" b="1">
                <a:latin typeface="Arial" charset="0"/>
              </a:endParaRPr>
            </a:p>
          </p:txBody>
        </p:sp>
        <p:sp>
          <p:nvSpPr>
            <p:cNvPr id="77847" name="Line 34"/>
            <p:cNvSpPr>
              <a:spLocks noChangeShapeType="1"/>
            </p:cNvSpPr>
            <p:nvPr/>
          </p:nvSpPr>
          <p:spPr bwMode="auto">
            <a:xfrm>
              <a:off x="4634" y="220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68" name="Group 36"/>
          <p:cNvGrpSpPr>
            <a:grpSpLocks/>
          </p:cNvGrpSpPr>
          <p:nvPr/>
        </p:nvGrpSpPr>
        <p:grpSpPr bwMode="auto">
          <a:xfrm>
            <a:off x="3851275" y="4724400"/>
            <a:ext cx="1873250" cy="685800"/>
            <a:chOff x="2470" y="2840"/>
            <a:chExt cx="1268" cy="568"/>
          </a:xfrm>
        </p:grpSpPr>
        <p:sp>
          <p:nvSpPr>
            <p:cNvPr id="77843" name="Line 37"/>
            <p:cNvSpPr>
              <a:spLocks noChangeShapeType="1"/>
            </p:cNvSpPr>
            <p:nvPr/>
          </p:nvSpPr>
          <p:spPr bwMode="auto">
            <a:xfrm>
              <a:off x="2470" y="3408"/>
              <a:ext cx="1268"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pic>
          <p:nvPicPr>
            <p:cNvPr id="77844" name="Picture 38" descr="bd06747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2" y="2840"/>
              <a:ext cx="117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Rectangle 39"/>
            <p:cNvSpPr>
              <a:spLocks noChangeArrowheads="1"/>
            </p:cNvSpPr>
            <p:nvPr/>
          </p:nvSpPr>
          <p:spPr bwMode="auto">
            <a:xfrm>
              <a:off x="2766" y="2846"/>
              <a:ext cx="125" cy="255"/>
            </a:xfrm>
            <a:prstGeom prst="rect">
              <a:avLst/>
            </a:prstGeom>
            <a:solidFill>
              <a:srgbClr val="00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sp>
        <p:nvSpPr>
          <p:cNvPr id="2" name="Pravokotnik 1"/>
          <p:cNvSpPr/>
          <p:nvPr/>
        </p:nvSpPr>
        <p:spPr>
          <a:xfrm>
            <a:off x="179512" y="0"/>
            <a:ext cx="8856984"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 name="Slika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1947" y="2601752"/>
            <a:ext cx="1590675" cy="1718197"/>
          </a:xfrm>
          <a:prstGeom prst="rect">
            <a:avLst/>
          </a:prstGeom>
        </p:spPr>
      </p:pic>
      <p:pic>
        <p:nvPicPr>
          <p:cNvPr id="4" name="Slika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2902" y="4892598"/>
            <a:ext cx="1275886" cy="812954"/>
          </a:xfrm>
          <a:prstGeom prst="rect">
            <a:avLst/>
          </a:prstGeom>
        </p:spPr>
      </p:pic>
      <p:pic>
        <p:nvPicPr>
          <p:cNvPr id="5" name="Slika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02902" y="2482306"/>
            <a:ext cx="829220" cy="829220"/>
          </a:xfrm>
          <a:prstGeom prst="rect">
            <a:avLst/>
          </a:prstGeom>
        </p:spPr>
      </p:pic>
    </p:spTree>
    <p:extLst>
      <p:ext uri="{BB962C8B-B14F-4D97-AF65-F5344CB8AC3E}">
        <p14:creationId xmlns:p14="http://schemas.microsoft.com/office/powerpoint/2010/main" val="824079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52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526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52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2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2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526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2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525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526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52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2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5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7" grpId="0" animBg="1"/>
      <p:bldP spid="95238" grpId="0" animBg="1"/>
      <p:bldP spid="95255" grpId="0" animBg="1"/>
      <p:bldP spid="9525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55675" y="1196975"/>
            <a:ext cx="6875463" cy="1152525"/>
          </a:xfrm>
        </p:spPr>
        <p:txBody>
          <a:bodyPr>
            <a:normAutofit/>
          </a:bodyPr>
          <a:lstStyle/>
          <a:p>
            <a:pPr algn="l" eaLnBrk="1" hangingPunct="1">
              <a:defRPr/>
            </a:pPr>
            <a:r>
              <a:rPr lang="sl-SI" altLang="sl-SI" sz="3600" b="1" kern="1200" dirty="0">
                <a:solidFill>
                  <a:schemeClr val="tx1"/>
                </a:solidFill>
                <a:latin typeface="Cambria" panose="02040503050406030204" pitchFamily="18" charset="0"/>
                <a:ea typeface="+mn-ea"/>
                <a:cs typeface="+mn-cs"/>
              </a:rPr>
              <a:t>Neposredno merjene veličine</a:t>
            </a:r>
            <a:br>
              <a:rPr lang="sl-SI" altLang="sl-SI" sz="4000" b="1" i="1" dirty="0"/>
            </a:br>
            <a:endParaRPr lang="en-AU" altLang="sl-SI" sz="2400" dirty="0"/>
          </a:p>
        </p:txBody>
      </p:sp>
      <p:sp>
        <p:nvSpPr>
          <p:cNvPr id="36867" name="Text Box 7"/>
          <p:cNvSpPr txBox="1">
            <a:spLocks noChangeArrowheads="1"/>
          </p:cNvSpPr>
          <p:nvPr/>
        </p:nvSpPr>
        <p:spPr bwMode="auto">
          <a:xfrm>
            <a:off x="2124075" y="2749550"/>
            <a:ext cx="4414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latin typeface="Cambria" pitchFamily="18" charset="0"/>
              </a:rPr>
              <a:t>Merjenje toka </a:t>
            </a:r>
            <a:r>
              <a:rPr lang="sl-SI" altLang="sl-SI" sz="2400" i="1">
                <a:latin typeface="Cambria" pitchFamily="18" charset="0"/>
              </a:rPr>
              <a:t>I </a:t>
            </a:r>
          </a:p>
        </p:txBody>
      </p:sp>
      <p:pic>
        <p:nvPicPr>
          <p:cNvPr id="36868" name="Picture 2" descr="D:\gregorjevi dokumenti\My Pictures\slikanje starih instrumentov\stari instrumenti neobdelano\izbrane\slikanje stari instrumentov vse neobdelano 263.jpg"/>
          <p:cNvPicPr>
            <a:picLocks noChangeAspect="1" noChangeArrowheads="1"/>
          </p:cNvPicPr>
          <p:nvPr/>
        </p:nvPicPr>
        <p:blipFill>
          <a:blip r:embed="rId2">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6594475" y="1773238"/>
            <a:ext cx="24733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69" name="Predmet 1"/>
          <p:cNvGraphicFramePr>
            <a:graphicFrameLocks noChangeAspect="1"/>
          </p:cNvGraphicFramePr>
          <p:nvPr/>
        </p:nvGraphicFramePr>
        <p:xfrm>
          <a:off x="1258888" y="4100513"/>
          <a:ext cx="661987" cy="533400"/>
        </p:xfrm>
        <a:graphic>
          <a:graphicData uri="http://schemas.openxmlformats.org/presentationml/2006/ole">
            <mc:AlternateContent xmlns:mc="http://schemas.openxmlformats.org/markup-compatibility/2006">
              <mc:Choice xmlns:v="urn:schemas-microsoft-com:vml" Requires="v">
                <p:oleObj name="Enačba" r:id="rId3" imgW="291847" imgH="215713" progId="Equation.3">
                  <p:embed/>
                </p:oleObj>
              </mc:Choice>
              <mc:Fallback>
                <p:oleObj name="Enačba" r:id="rId3" imgW="291847" imgH="215713" progId="Equation.3">
                  <p:embed/>
                  <p:pic>
                    <p:nvPicPr>
                      <p:cNvPr id="0" name="Predme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100513"/>
                        <a:ext cx="66198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0" name="Text Box 7"/>
          <p:cNvSpPr txBox="1">
            <a:spLocks noChangeArrowheads="1"/>
          </p:cNvSpPr>
          <p:nvPr/>
        </p:nvSpPr>
        <p:spPr bwMode="auto">
          <a:xfrm>
            <a:off x="2124075" y="3957638"/>
            <a:ext cx="4751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a:latin typeface="Cambria" pitchFamily="18" charset="0"/>
              </a:rPr>
              <a:t>Negotovost merjenja toka </a:t>
            </a:r>
            <a:r>
              <a:rPr lang="sl-SI" altLang="sl-SI" sz="1800" i="1">
                <a:latin typeface="Cambria" pitchFamily="18" charset="0"/>
              </a:rPr>
              <a:t>I </a:t>
            </a:r>
            <a:r>
              <a:rPr lang="sl-SI" altLang="sl-SI" sz="1800">
                <a:latin typeface="Cambria" pitchFamily="18" charset="0"/>
              </a:rPr>
              <a:t>je odvisna od merilnega instrumenta, merilne metode, merilca in okolja.</a:t>
            </a:r>
          </a:p>
        </p:txBody>
      </p:sp>
      <p:graphicFrame>
        <p:nvGraphicFramePr>
          <p:cNvPr id="36871" name="Predmet 2"/>
          <p:cNvGraphicFramePr>
            <a:graphicFrameLocks noChangeAspect="1"/>
          </p:cNvGraphicFramePr>
          <p:nvPr/>
        </p:nvGraphicFramePr>
        <p:xfrm>
          <a:off x="2151063" y="4886325"/>
          <a:ext cx="3252787" cy="722313"/>
        </p:xfrm>
        <a:graphic>
          <a:graphicData uri="http://schemas.openxmlformats.org/presentationml/2006/ole">
            <mc:AlternateContent xmlns:mc="http://schemas.openxmlformats.org/markup-compatibility/2006">
              <mc:Choice xmlns:v="urn:schemas-microsoft-com:vml" Requires="v">
                <p:oleObj name="Enačba" r:id="rId5" imgW="1435100" imgH="292100" progId="Equation.3">
                  <p:embed/>
                </p:oleObj>
              </mc:Choice>
              <mc:Fallback>
                <p:oleObj name="Enačba" r:id="rId5" imgW="1435100" imgH="292100" progId="Equation.3">
                  <p:embed/>
                  <p:pic>
                    <p:nvPicPr>
                      <p:cNvPr id="0" name="Predm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1063" y="4886325"/>
                        <a:ext cx="3252787"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2" name="PoljeZBesedilom 1"/>
          <p:cNvSpPr txBox="1">
            <a:spLocks noChangeArrowheads="1"/>
          </p:cNvSpPr>
          <p:nvPr/>
        </p:nvSpPr>
        <p:spPr bwMode="auto">
          <a:xfrm>
            <a:off x="5546725" y="5481638"/>
            <a:ext cx="349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i="1">
                <a:latin typeface="Times New Roman" pitchFamily="18" charset="0"/>
                <a:cs typeface="Times New Roman" pitchFamily="18" charset="0"/>
              </a:rPr>
              <a:t>u</a:t>
            </a:r>
            <a:r>
              <a:rPr lang="sl-SI" altLang="sl-SI" sz="1100">
                <a:latin typeface="Times New Roman" pitchFamily="18" charset="0"/>
                <a:cs typeface="Times New Roman" pitchFamily="18" charset="0"/>
              </a:rPr>
              <a:t>A</a:t>
            </a:r>
            <a:r>
              <a:rPr lang="sl-SI" altLang="sl-SI" sz="1800"/>
              <a:t> </a:t>
            </a:r>
            <a:r>
              <a:rPr lang="sl-SI" altLang="sl-SI" sz="1400"/>
              <a:t>= negotovosti, pridobljene s statistiko</a:t>
            </a:r>
          </a:p>
          <a:p>
            <a:pPr eaLnBrk="1" hangingPunct="1">
              <a:spcBef>
                <a:spcPct val="0"/>
              </a:spcBef>
              <a:buFontTx/>
              <a:buNone/>
            </a:pPr>
            <a:r>
              <a:rPr lang="sl-SI" altLang="sl-SI" sz="1800" i="1">
                <a:latin typeface="Times New Roman" pitchFamily="18" charset="0"/>
                <a:cs typeface="Times New Roman" pitchFamily="18" charset="0"/>
              </a:rPr>
              <a:t>u</a:t>
            </a:r>
            <a:r>
              <a:rPr lang="sl-SI" altLang="sl-SI" sz="1100">
                <a:latin typeface="Times New Roman" pitchFamily="18" charset="0"/>
                <a:cs typeface="Times New Roman" pitchFamily="18" charset="0"/>
              </a:rPr>
              <a:t>B</a:t>
            </a:r>
            <a:r>
              <a:rPr lang="sl-SI" altLang="sl-SI" sz="1400"/>
              <a:t> = drugače pridobljene negotovosti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2" name="Picture 4" descr="http://www.celsa-messgeraete.de/typo3temp/pics/DQ96n-3_600-5A_400V_300KW_d5779e5ac0.gif"/>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812109" y="2055958"/>
            <a:ext cx="2206479" cy="22064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891" name="Object 5"/>
          <p:cNvGraphicFramePr>
            <a:graphicFrameLocks noChangeAspect="1"/>
          </p:cNvGraphicFramePr>
          <p:nvPr/>
        </p:nvGraphicFramePr>
        <p:xfrm>
          <a:off x="1135063" y="4929188"/>
          <a:ext cx="7253287" cy="754062"/>
        </p:xfrm>
        <a:graphic>
          <a:graphicData uri="http://schemas.openxmlformats.org/presentationml/2006/ole">
            <mc:AlternateContent xmlns:mc="http://schemas.openxmlformats.org/markup-compatibility/2006">
              <mc:Choice xmlns:v="urn:schemas-microsoft-com:vml" Requires="v">
                <p:oleObj name="Enačba" r:id="rId3" imgW="3200400" imgH="304800" progId="Equation.3">
                  <p:embed/>
                </p:oleObj>
              </mc:Choice>
              <mc:Fallback>
                <p:oleObj name="Enačba" r:id="rId3" imgW="3200400" imgH="304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929188"/>
                        <a:ext cx="7253287"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2" name="Object 16"/>
          <p:cNvGraphicFramePr>
            <a:graphicFrameLocks noChangeAspect="1"/>
          </p:cNvGraphicFramePr>
          <p:nvPr/>
        </p:nvGraphicFramePr>
        <p:xfrm>
          <a:off x="8101013" y="5445125"/>
          <a:ext cx="896937" cy="750888"/>
        </p:xfrm>
        <a:graphic>
          <a:graphicData uri="http://schemas.openxmlformats.org/presentationml/2006/ole">
            <mc:AlternateContent xmlns:mc="http://schemas.openxmlformats.org/markup-compatibility/2006">
              <mc:Choice xmlns:v="urn:schemas-microsoft-com:vml" Requires="v">
                <p:oleObj name="Enačba" r:id="rId5" imgW="571252" imgH="431613" progId="Equation.3">
                  <p:embed/>
                </p:oleObj>
              </mc:Choice>
              <mc:Fallback>
                <p:oleObj name="Enačba" r:id="rId5" imgW="571252" imgH="431613"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5445125"/>
                        <a:ext cx="89693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 Box 7"/>
          <p:cNvSpPr txBox="1">
            <a:spLocks noChangeArrowheads="1"/>
          </p:cNvSpPr>
          <p:nvPr/>
        </p:nvSpPr>
        <p:spPr bwMode="auto">
          <a:xfrm>
            <a:off x="877888" y="2284413"/>
            <a:ext cx="441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a:latin typeface="Cambria" pitchFamily="18" charset="0"/>
              </a:rPr>
              <a:t>Merjenje električne energije </a:t>
            </a:r>
            <a:r>
              <a:rPr lang="sl-SI" altLang="sl-SI" sz="2000" i="1">
                <a:latin typeface="Cambria" pitchFamily="18" charset="0"/>
              </a:rPr>
              <a:t>W </a:t>
            </a:r>
          </a:p>
        </p:txBody>
      </p:sp>
      <p:graphicFrame>
        <p:nvGraphicFramePr>
          <p:cNvPr id="37894" name="Object 16"/>
          <p:cNvGraphicFramePr>
            <a:graphicFrameLocks noChangeAspect="1"/>
          </p:cNvGraphicFramePr>
          <p:nvPr/>
        </p:nvGraphicFramePr>
        <p:xfrm>
          <a:off x="1108075" y="2851150"/>
          <a:ext cx="2743200" cy="647700"/>
        </p:xfrm>
        <a:graphic>
          <a:graphicData uri="http://schemas.openxmlformats.org/presentationml/2006/ole">
            <mc:AlternateContent xmlns:mc="http://schemas.openxmlformats.org/markup-compatibility/2006">
              <mc:Choice xmlns:v="urn:schemas-microsoft-com:vml" Requires="v">
                <p:oleObj name="Enačba" r:id="rId7" imgW="952087" imgH="203112" progId="Equation.3">
                  <p:embed/>
                </p:oleObj>
              </mc:Choice>
              <mc:Fallback>
                <p:oleObj name="Enačba" r:id="rId7" imgW="952087" imgH="203112"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075" y="2851150"/>
                        <a:ext cx="274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5" name="Text Box 7"/>
          <p:cNvSpPr txBox="1">
            <a:spLocks noChangeArrowheads="1"/>
          </p:cNvSpPr>
          <p:nvPr/>
        </p:nvSpPr>
        <p:spPr bwMode="auto">
          <a:xfrm>
            <a:off x="1651000" y="3405188"/>
            <a:ext cx="577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i="1">
                <a:latin typeface="Cambria" pitchFamily="18" charset="0"/>
              </a:rPr>
              <a:t>U, I</a:t>
            </a:r>
            <a:r>
              <a:rPr lang="sl-SI" altLang="sl-SI" sz="2000">
                <a:latin typeface="Cambria" pitchFamily="18" charset="0"/>
              </a:rPr>
              <a:t>, cos</a:t>
            </a:r>
            <a:r>
              <a:rPr lang="sl-SI" altLang="sl-SI" sz="2000" i="1">
                <a:latin typeface="Symbol" pitchFamily="18" charset="2"/>
              </a:rPr>
              <a:t>j</a:t>
            </a:r>
            <a:r>
              <a:rPr lang="sl-SI" altLang="sl-SI" sz="2000">
                <a:latin typeface="Cambria" pitchFamily="18" charset="0"/>
              </a:rPr>
              <a:t> in </a:t>
            </a:r>
            <a:r>
              <a:rPr lang="sl-SI" altLang="sl-SI" sz="2000" i="1">
                <a:latin typeface="Cambria" pitchFamily="18" charset="0"/>
              </a:rPr>
              <a:t>t</a:t>
            </a:r>
            <a:r>
              <a:rPr lang="sl-SI" altLang="sl-SI" sz="2000">
                <a:latin typeface="Cambria" pitchFamily="18" charset="0"/>
              </a:rPr>
              <a:t> so neposredno merjene veličine</a:t>
            </a:r>
            <a:endParaRPr lang="sl-SI" altLang="sl-SI" sz="2000" i="1">
              <a:latin typeface="Cambria" pitchFamily="18" charset="0"/>
            </a:endParaRPr>
          </a:p>
        </p:txBody>
      </p:sp>
      <p:sp>
        <p:nvSpPr>
          <p:cNvPr id="37896" name="Text Box 7"/>
          <p:cNvSpPr txBox="1">
            <a:spLocks noChangeArrowheads="1"/>
          </p:cNvSpPr>
          <p:nvPr/>
        </p:nvSpPr>
        <p:spPr bwMode="auto">
          <a:xfrm>
            <a:off x="866775" y="4262438"/>
            <a:ext cx="734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a:latin typeface="Cambria" pitchFamily="18" charset="0"/>
              </a:rPr>
              <a:t>Negotovost merjenja energije </a:t>
            </a:r>
            <a:r>
              <a:rPr lang="sl-SI" altLang="sl-SI" sz="2000" i="1">
                <a:latin typeface="Cambria" pitchFamily="18" charset="0"/>
              </a:rPr>
              <a:t>W </a:t>
            </a:r>
            <a:r>
              <a:rPr lang="sl-SI" altLang="sl-SI" sz="2000">
                <a:latin typeface="Cambria" pitchFamily="18" charset="0"/>
              </a:rPr>
              <a:t>je odvisna od merilnega instrumenta, merilne metode, merilca in okolja.</a:t>
            </a:r>
          </a:p>
        </p:txBody>
      </p:sp>
      <p:sp>
        <p:nvSpPr>
          <p:cNvPr id="27650" name="Rectangle 2"/>
          <p:cNvSpPr>
            <a:spLocks noGrp="1" noChangeArrowheads="1"/>
          </p:cNvSpPr>
          <p:nvPr>
            <p:ph type="title"/>
          </p:nvPr>
        </p:nvSpPr>
        <p:spPr>
          <a:xfrm>
            <a:off x="893763" y="1196975"/>
            <a:ext cx="6875462" cy="1152525"/>
          </a:xfrm>
        </p:spPr>
        <p:txBody>
          <a:bodyPr>
            <a:normAutofit/>
          </a:bodyPr>
          <a:lstStyle/>
          <a:p>
            <a:pPr algn="l" eaLnBrk="1" hangingPunct="1">
              <a:defRPr/>
            </a:pPr>
            <a:r>
              <a:rPr lang="sl-SI" altLang="sl-SI" sz="3600" b="1" kern="1200" dirty="0">
                <a:solidFill>
                  <a:schemeClr val="tx1"/>
                </a:solidFill>
                <a:latin typeface="Cambria" panose="02040503050406030204" pitchFamily="18" charset="0"/>
                <a:ea typeface="+mn-ea"/>
                <a:cs typeface="+mn-cs"/>
              </a:rPr>
              <a:t>Posredno merjene veličine</a:t>
            </a:r>
            <a:br>
              <a:rPr lang="sl-SI" altLang="sl-SI" sz="4000" b="1" i="1" dirty="0"/>
            </a:br>
            <a:endParaRPr lang="en-AU" altLang="sl-SI"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550" y="836613"/>
            <a:ext cx="7416800" cy="1152525"/>
          </a:xfrm>
        </p:spPr>
        <p:txBody>
          <a:bodyPr>
            <a:normAutofit fontScale="90000"/>
          </a:bodyPr>
          <a:lstStyle/>
          <a:p>
            <a:pPr algn="l" eaLnBrk="1" hangingPunct="1">
              <a:defRPr/>
            </a:pPr>
            <a:r>
              <a:rPr lang="sl-SI" altLang="sl-SI" sz="3600" b="1" kern="1200" dirty="0">
                <a:solidFill>
                  <a:schemeClr val="tx1"/>
                </a:solidFill>
                <a:latin typeface="Cambria" panose="02040503050406030204" pitchFamily="18" charset="0"/>
                <a:ea typeface="+mn-ea"/>
                <a:cs typeface="+mn-cs"/>
              </a:rPr>
              <a:t>Posredno merjenje veličin – splošno</a:t>
            </a:r>
            <a:br>
              <a:rPr lang="sl-SI" altLang="sl-SI" sz="4000" b="1" i="1" dirty="0"/>
            </a:br>
            <a:endParaRPr lang="en-AU" altLang="sl-SI" sz="2400" dirty="0"/>
          </a:p>
        </p:txBody>
      </p:sp>
      <p:graphicFrame>
        <p:nvGraphicFramePr>
          <p:cNvPr id="38915" name="Object 4"/>
          <p:cNvGraphicFramePr>
            <a:graphicFrameLocks noChangeAspect="1"/>
          </p:cNvGraphicFramePr>
          <p:nvPr/>
        </p:nvGraphicFramePr>
        <p:xfrm>
          <a:off x="2411413" y="1925638"/>
          <a:ext cx="2733675" cy="636587"/>
        </p:xfrm>
        <a:graphic>
          <a:graphicData uri="http://schemas.openxmlformats.org/presentationml/2006/ole">
            <mc:AlternateContent xmlns:mc="http://schemas.openxmlformats.org/markup-compatibility/2006">
              <mc:Choice xmlns:v="urn:schemas-microsoft-com:vml" Requires="v">
                <p:oleObj name="Enačba" r:id="rId2" imgW="895356" imgH="190564" progId="Equation.3">
                  <p:embed/>
                </p:oleObj>
              </mc:Choice>
              <mc:Fallback>
                <p:oleObj name="Enačba" r:id="rId2" imgW="895356" imgH="190564"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925638"/>
                        <a:ext cx="27336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6" name="Object 5"/>
          <p:cNvGraphicFramePr>
            <a:graphicFrameLocks noChangeAspect="1"/>
          </p:cNvGraphicFramePr>
          <p:nvPr/>
        </p:nvGraphicFramePr>
        <p:xfrm>
          <a:off x="1662113" y="4348163"/>
          <a:ext cx="6151562" cy="682625"/>
        </p:xfrm>
        <a:graphic>
          <a:graphicData uri="http://schemas.openxmlformats.org/presentationml/2006/ole">
            <mc:AlternateContent xmlns:mc="http://schemas.openxmlformats.org/markup-compatibility/2006">
              <mc:Choice xmlns:v="urn:schemas-microsoft-com:vml" Requires="v">
                <p:oleObj name="Enačba" r:id="rId4" imgW="2714673" imgH="276251" progId="Equation.3">
                  <p:embed/>
                </p:oleObj>
              </mc:Choice>
              <mc:Fallback>
                <p:oleObj name="Enačba" r:id="rId4" imgW="2714673" imgH="276251"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4348163"/>
                        <a:ext cx="61515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7" name="Text Box 7"/>
          <p:cNvSpPr txBox="1">
            <a:spLocks noChangeArrowheads="1"/>
          </p:cNvSpPr>
          <p:nvPr/>
        </p:nvSpPr>
        <p:spPr bwMode="auto">
          <a:xfrm>
            <a:off x="4264025" y="5300663"/>
            <a:ext cx="44148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rPr>
              <a:t>c</a:t>
            </a:r>
            <a:r>
              <a:rPr lang="sl-SI" altLang="sl-SI" sz="1600" baseline="-25000">
                <a:latin typeface="Cambria" pitchFamily="18" charset="0"/>
              </a:rPr>
              <a:t>i</a:t>
            </a:r>
            <a:r>
              <a:rPr lang="sl-SI" altLang="sl-SI" sz="1600">
                <a:latin typeface="Cambria" pitchFamily="18" charset="0"/>
              </a:rPr>
              <a:t> – Občutljivostni koeficienti (vpliv neposredno merjene veličine</a:t>
            </a:r>
            <a:r>
              <a:rPr lang="sl-SI" altLang="sl-SI" sz="1400">
                <a:latin typeface="Cambria" pitchFamily="18" charset="0"/>
              </a:rPr>
              <a:t> </a:t>
            </a:r>
            <a:r>
              <a:rPr lang="sl-SI" altLang="sl-SI" sz="1600" i="1">
                <a:latin typeface="Cambria" pitchFamily="18" charset="0"/>
              </a:rPr>
              <a:t>x</a:t>
            </a:r>
            <a:r>
              <a:rPr lang="sl-SI" altLang="sl-SI" sz="1600">
                <a:latin typeface="Cambria" pitchFamily="18" charset="0"/>
              </a:rPr>
              <a:t> na posredno merjeno </a:t>
            </a:r>
            <a:r>
              <a:rPr lang="sl-SI" altLang="sl-SI" sz="1600" i="1">
                <a:latin typeface="Cambria" pitchFamily="18" charset="0"/>
              </a:rPr>
              <a:t>y</a:t>
            </a:r>
            <a:r>
              <a:rPr lang="sl-SI" altLang="sl-SI" sz="1600">
                <a:latin typeface="Cambria" pitchFamily="18" charset="0"/>
              </a:rPr>
              <a:t>)</a:t>
            </a:r>
          </a:p>
          <a:p>
            <a:pPr eaLnBrk="1" hangingPunct="1">
              <a:spcBef>
                <a:spcPct val="0"/>
              </a:spcBef>
              <a:buFontTx/>
              <a:buNone/>
            </a:pPr>
            <a:r>
              <a:rPr lang="sl-SI" altLang="sl-SI" sz="1600" i="1">
                <a:latin typeface="Cambria" pitchFamily="18" charset="0"/>
              </a:rPr>
              <a:t>u(x)</a:t>
            </a:r>
            <a:r>
              <a:rPr lang="sl-SI" altLang="sl-SI" sz="1600">
                <a:latin typeface="Cambria" pitchFamily="18" charset="0"/>
              </a:rPr>
              <a:t> - negotovost neposredno merjene veličine </a:t>
            </a:r>
            <a:r>
              <a:rPr lang="sl-SI" altLang="sl-SI" sz="1600" i="1">
                <a:latin typeface="Cambria" pitchFamily="18" charset="0"/>
              </a:rPr>
              <a:t>x</a:t>
            </a:r>
            <a:r>
              <a:rPr lang="sl-SI" altLang="sl-SI" sz="1600">
                <a:latin typeface="Cambria" pitchFamily="18" charset="0"/>
              </a:rPr>
              <a:t> </a:t>
            </a:r>
          </a:p>
        </p:txBody>
      </p:sp>
      <p:sp>
        <p:nvSpPr>
          <p:cNvPr id="38918" name="Text Box 12"/>
          <p:cNvSpPr txBox="1">
            <a:spLocks noChangeArrowheads="1"/>
          </p:cNvSpPr>
          <p:nvPr/>
        </p:nvSpPr>
        <p:spPr bwMode="auto">
          <a:xfrm>
            <a:off x="1095375" y="3141663"/>
            <a:ext cx="79406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3600" b="1">
                <a:latin typeface="Cambria" pitchFamily="18" charset="0"/>
              </a:rPr>
              <a:t>Merilna negotovost posredno merjene veličine </a:t>
            </a:r>
            <a:r>
              <a:rPr lang="sl-SI" altLang="sl-SI" sz="3600" b="1" i="1">
                <a:latin typeface="Cambria" pitchFamily="18" charset="0"/>
              </a:rPr>
              <a:t>y </a:t>
            </a:r>
          </a:p>
        </p:txBody>
      </p:sp>
      <p:sp>
        <p:nvSpPr>
          <p:cNvPr id="38919" name="Text Box 14"/>
          <p:cNvSpPr txBox="1">
            <a:spLocks noChangeArrowheads="1"/>
          </p:cNvSpPr>
          <p:nvPr/>
        </p:nvSpPr>
        <p:spPr bwMode="auto">
          <a:xfrm>
            <a:off x="4219575" y="2565400"/>
            <a:ext cx="33543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latin typeface="Cambria" pitchFamily="18" charset="0"/>
              </a:rPr>
              <a:t>x</a:t>
            </a:r>
            <a:r>
              <a:rPr lang="sl-SI" altLang="sl-SI" sz="1400">
                <a:latin typeface="Cambria" pitchFamily="18" charset="0"/>
              </a:rPr>
              <a:t> – neposredno merjene veličine</a:t>
            </a:r>
          </a:p>
        </p:txBody>
      </p:sp>
      <p:graphicFrame>
        <p:nvGraphicFramePr>
          <p:cNvPr id="38920" name="Object 16"/>
          <p:cNvGraphicFramePr>
            <a:graphicFrameLocks noChangeAspect="1"/>
          </p:cNvGraphicFramePr>
          <p:nvPr/>
        </p:nvGraphicFramePr>
        <p:xfrm>
          <a:off x="3121025" y="5281613"/>
          <a:ext cx="874713" cy="752475"/>
        </p:xfrm>
        <a:graphic>
          <a:graphicData uri="http://schemas.openxmlformats.org/presentationml/2006/ole">
            <mc:AlternateContent xmlns:mc="http://schemas.openxmlformats.org/markup-compatibility/2006">
              <mc:Choice xmlns:v="urn:schemas-microsoft-com:vml" Requires="v">
                <p:oleObj name="Enačba" r:id="rId6" imgW="558558" imgH="431613" progId="Equation.3">
                  <p:embed/>
                </p:oleObj>
              </mc:Choice>
              <mc:Fallback>
                <p:oleObj name="Enačba" r:id="rId6" imgW="558558" imgH="431613" progId="Equation.3">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1025" y="5281613"/>
                        <a:ext cx="8747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187797" y="1557188"/>
            <a:ext cx="7019925" cy="230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sl-SI" altLang="sl-SI" sz="2800" b="1" dirty="0">
                <a:solidFill>
                  <a:schemeClr val="accent6">
                    <a:lumMod val="75000"/>
                  </a:schemeClr>
                </a:solidFill>
              </a:rPr>
              <a:t>Senzorično meroslovje se tipično ukvarja s posredno merjenimi veličinami.</a:t>
            </a:r>
            <a:endParaRPr lang="en-AU" altLang="sl-SI" sz="2800" b="1" i="1" dirty="0">
              <a:solidFill>
                <a:schemeClr val="accent6">
                  <a:lumMod val="75000"/>
                </a:schemeClr>
              </a:solidFill>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1760" y="2708920"/>
            <a:ext cx="4572000" cy="3429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bwMode="auto">
          <a:xfrm>
            <a:off x="939731" y="810967"/>
            <a:ext cx="7345363"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sz="3600" dirty="0">
                <a:solidFill>
                  <a:schemeClr val="accent6">
                    <a:lumMod val="75000"/>
                  </a:schemeClr>
                </a:solidFill>
              </a:rPr>
              <a:t>Merjenje prevodnosti kože</a:t>
            </a:r>
          </a:p>
        </p:txBody>
      </p:sp>
      <p:sp>
        <p:nvSpPr>
          <p:cNvPr id="40963" name="Rectangle 6"/>
          <p:cNvSpPr>
            <a:spLocks noChangeArrowheads="1"/>
          </p:cNvSpPr>
          <p:nvPr/>
        </p:nvSpPr>
        <p:spPr bwMode="auto">
          <a:xfrm>
            <a:off x="-2170113" y="2305050"/>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98307" name="Picture 5"/>
          <p:cNvPicPr>
            <a:picLocks noChangeAspect="1" noChangeArrowheads="1"/>
          </p:cNvPicPr>
          <p:nvPr/>
        </p:nvPicPr>
        <p:blipFill>
          <a:blip r:embed="rId2" cstate="print">
            <a:grayscl/>
            <a:extLst>
              <a:ext uri="{28A0092B-C50C-407E-A947-70E740481C1C}">
                <a14:useLocalDpi xmlns:a14="http://schemas.microsoft.com/office/drawing/2010/main"/>
              </a:ext>
            </a:extLst>
          </a:blip>
          <a:srcRect/>
          <a:stretch>
            <a:fillRect/>
          </a:stretch>
        </p:blipFill>
        <p:spPr bwMode="auto">
          <a:xfrm>
            <a:off x="1438488" y="1801567"/>
            <a:ext cx="5558437" cy="232808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0965" name="PoljeZBesedilom 1"/>
          <p:cNvSpPr txBox="1">
            <a:spLocks noChangeArrowheads="1"/>
          </p:cNvSpPr>
          <p:nvPr/>
        </p:nvSpPr>
        <p:spPr bwMode="auto">
          <a:xfrm>
            <a:off x="1393825" y="1395413"/>
            <a:ext cx="288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7 letni deček v Disneylandu</a:t>
            </a:r>
          </a:p>
        </p:txBody>
      </p:sp>
      <p:sp>
        <p:nvSpPr>
          <p:cNvPr id="40966" name="PoljeZBesedilom 8"/>
          <p:cNvSpPr txBox="1">
            <a:spLocks noChangeArrowheads="1"/>
          </p:cNvSpPr>
          <p:nvPr/>
        </p:nvSpPr>
        <p:spPr bwMode="auto">
          <a:xfrm>
            <a:off x="6804893" y="4387090"/>
            <a:ext cx="190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cs typeface="Arial" charset="0"/>
              </a:rPr>
              <a:t>Praskanje po roki</a:t>
            </a:r>
          </a:p>
        </p:txBody>
      </p:sp>
      <p:grpSp>
        <p:nvGrpSpPr>
          <p:cNvPr id="40967" name="Skupina 3"/>
          <p:cNvGrpSpPr>
            <a:grpSpLocks/>
          </p:cNvGrpSpPr>
          <p:nvPr/>
        </p:nvGrpSpPr>
        <p:grpSpPr bwMode="auto">
          <a:xfrm>
            <a:off x="871256" y="4797152"/>
            <a:ext cx="3346450" cy="1654175"/>
            <a:chOff x="1370194" y="5013176"/>
            <a:chExt cx="3345822" cy="1653395"/>
          </a:xfrm>
        </p:grpSpPr>
        <p:sp>
          <p:nvSpPr>
            <p:cNvPr id="3" name="Pravokotnik 2"/>
            <p:cNvSpPr/>
            <p:nvPr/>
          </p:nvSpPr>
          <p:spPr>
            <a:xfrm>
              <a:off x="1370194" y="5013176"/>
              <a:ext cx="3345822" cy="16533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pic>
          <p:nvPicPr>
            <p:cNvPr id="40971" name="Picture 3" descr="C:\Users\Grego\AppData\Local\Temp\sc.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8656" y="5076400"/>
              <a:ext cx="3133344" cy="152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4725228"/>
            <a:ext cx="2520950" cy="1644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9" name="PoljeZBesedilom 8"/>
          <p:cNvSpPr txBox="1">
            <a:spLocks noChangeArrowheads="1"/>
          </p:cNvSpPr>
          <p:nvPr/>
        </p:nvSpPr>
        <p:spPr bwMode="auto">
          <a:xfrm>
            <a:off x="871256" y="4454252"/>
            <a:ext cx="2305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dirty="0">
                <a:latin typeface="Cambria" pitchFamily="18" charset="0"/>
              </a:rPr>
              <a:t>Nenadno zaviranje v avtu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406077" y="844894"/>
            <a:ext cx="6840537"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4300" dirty="0">
                <a:solidFill>
                  <a:srgbClr val="F47920"/>
                </a:solidFill>
                <a:latin typeface="Verdana" pitchFamily="34" charset="0"/>
                <a:ea typeface="+mj-ea"/>
                <a:cs typeface="+mj-cs"/>
              </a:rPr>
              <a:t>Človek in merilni sistem </a:t>
            </a:r>
            <a:endParaRPr lang="en-AU" altLang="sl-SI" sz="4300" dirty="0">
              <a:solidFill>
                <a:srgbClr val="F47920"/>
              </a:solidFill>
              <a:latin typeface="Verdana" pitchFamily="34" charset="0"/>
              <a:ea typeface="+mj-ea"/>
              <a:cs typeface="+mj-cs"/>
            </a:endParaRPr>
          </a:p>
        </p:txBody>
      </p:sp>
      <p:sp>
        <p:nvSpPr>
          <p:cNvPr id="7171" name="Text Box 3"/>
          <p:cNvSpPr txBox="1">
            <a:spLocks noChangeArrowheads="1"/>
          </p:cNvSpPr>
          <p:nvPr/>
        </p:nvSpPr>
        <p:spPr bwMode="auto">
          <a:xfrm>
            <a:off x="1533525" y="1566863"/>
            <a:ext cx="5976938"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66700" algn="l"/>
              </a:tabLst>
              <a:defRPr sz="3200">
                <a:solidFill>
                  <a:schemeClr val="tx1"/>
                </a:solidFill>
                <a:latin typeface="Trebuchet MS" pitchFamily="34" charset="0"/>
              </a:defRPr>
            </a:lvl1pPr>
            <a:lvl2pPr marL="742950" indent="-285750" eaLnBrk="0" hangingPunct="0">
              <a:spcBef>
                <a:spcPct val="20000"/>
              </a:spcBef>
              <a:buChar char="–"/>
              <a:tabLst>
                <a:tab pos="266700" algn="l"/>
              </a:tabLst>
              <a:defRPr sz="2800">
                <a:solidFill>
                  <a:schemeClr val="tx1"/>
                </a:solidFill>
                <a:latin typeface="Trebuchet MS" pitchFamily="34" charset="0"/>
              </a:defRPr>
            </a:lvl2pPr>
            <a:lvl3pPr marL="1143000" indent="-228600" eaLnBrk="0" hangingPunct="0">
              <a:spcBef>
                <a:spcPct val="20000"/>
              </a:spcBef>
              <a:buChar char="•"/>
              <a:tabLst>
                <a:tab pos="266700" algn="l"/>
              </a:tabLst>
              <a:defRPr sz="2400">
                <a:solidFill>
                  <a:schemeClr val="tx1"/>
                </a:solidFill>
                <a:latin typeface="Trebuchet MS" pitchFamily="34" charset="0"/>
              </a:defRPr>
            </a:lvl3pPr>
            <a:lvl4pPr marL="1600200" indent="-228600" eaLnBrk="0" hangingPunct="0">
              <a:spcBef>
                <a:spcPct val="20000"/>
              </a:spcBef>
              <a:buChar char="–"/>
              <a:tabLst>
                <a:tab pos="266700" algn="l"/>
              </a:tabLst>
              <a:defRPr sz="2000">
                <a:solidFill>
                  <a:schemeClr val="tx1"/>
                </a:solidFill>
                <a:latin typeface="Trebuchet MS" pitchFamily="34" charset="0"/>
              </a:defRPr>
            </a:lvl4pPr>
            <a:lvl5pPr marL="2057400" indent="-228600" eaLnBrk="0" hangingPunct="0">
              <a:spcBef>
                <a:spcPct val="20000"/>
              </a:spcBef>
              <a:buChar char="»"/>
              <a:tabLst>
                <a:tab pos="266700"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9pPr>
          </a:lstStyle>
          <a:p>
            <a:pPr eaLnBrk="1" hangingPunct="1">
              <a:spcBef>
                <a:spcPct val="0"/>
              </a:spcBef>
              <a:buFontTx/>
              <a:buNone/>
            </a:pPr>
            <a:r>
              <a:rPr lang="sl-SI" altLang="sl-SI" sz="1600" b="1">
                <a:latin typeface="Cambria" pitchFamily="18" charset="0"/>
              </a:rPr>
              <a:t>Človek</a:t>
            </a:r>
            <a:r>
              <a:rPr lang="sl-SI" altLang="sl-SI" sz="1600">
                <a:latin typeface="Cambria" pitchFamily="18" charset="0"/>
              </a:rPr>
              <a:t> </a:t>
            </a:r>
            <a:r>
              <a:rPr lang="sl-SI" altLang="sl-SI" sz="1600" b="1">
                <a:latin typeface="Cambria" pitchFamily="18" charset="0"/>
              </a:rPr>
              <a:t>kot merilni sistem </a:t>
            </a:r>
          </a:p>
          <a:p>
            <a:pPr eaLnBrk="1" hangingPunct="1">
              <a:spcBef>
                <a:spcPct val="0"/>
              </a:spcBef>
              <a:buFontTx/>
              <a:buNone/>
            </a:pPr>
            <a:r>
              <a:rPr lang="sl-SI" altLang="sl-SI" sz="1200">
                <a:latin typeface="Cambria" pitchFamily="18" charset="0"/>
              </a:rPr>
              <a:t>-	izjemno veliko število elementov za zaznavanje-senzorjev</a:t>
            </a:r>
          </a:p>
          <a:p>
            <a:pPr eaLnBrk="1" hangingPunct="1">
              <a:spcBef>
                <a:spcPct val="0"/>
              </a:spcBef>
              <a:buFontTx/>
              <a:buNone/>
            </a:pPr>
            <a:r>
              <a:rPr lang="sl-SI" altLang="sl-SI" sz="1200">
                <a:latin typeface="Cambria" pitchFamily="18" charset="0"/>
              </a:rPr>
              <a:t>-	veliko število prenosnih oziroma komunikacijskih poti</a:t>
            </a:r>
          </a:p>
          <a:p>
            <a:pPr eaLnBrk="1" hangingPunct="1">
              <a:spcBef>
                <a:spcPct val="0"/>
              </a:spcBef>
              <a:buFontTx/>
              <a:buNone/>
            </a:pPr>
            <a:r>
              <a:rPr lang="sl-SI" altLang="sl-SI" sz="1200">
                <a:latin typeface="Cambria" pitchFamily="18" charset="0"/>
              </a:rPr>
              <a:t>-	sposobnost paralelnega procesiranja</a:t>
            </a:r>
          </a:p>
          <a:p>
            <a:pPr eaLnBrk="1" hangingPunct="1">
              <a:spcBef>
                <a:spcPct val="0"/>
              </a:spcBef>
              <a:buFontTx/>
              <a:buNone/>
            </a:pPr>
            <a:r>
              <a:rPr lang="sl-SI" altLang="sl-SI" sz="1200">
                <a:latin typeface="Cambria" pitchFamily="18" charset="0"/>
              </a:rPr>
              <a:t>-	spremenljiva struktura</a:t>
            </a:r>
          </a:p>
          <a:p>
            <a:pPr eaLnBrk="1" hangingPunct="1">
              <a:spcBef>
                <a:spcPct val="0"/>
              </a:spcBef>
              <a:buFontTx/>
              <a:buNone/>
            </a:pPr>
            <a:r>
              <a:rPr lang="sl-SI" altLang="sl-SI" sz="1200">
                <a:latin typeface="Cambria" pitchFamily="18" charset="0"/>
              </a:rPr>
              <a:t>-	sposobnost prilagajanja in učenja</a:t>
            </a:r>
          </a:p>
          <a:p>
            <a:pPr eaLnBrk="1" hangingPunct="1">
              <a:spcBef>
                <a:spcPct val="0"/>
              </a:spcBef>
              <a:buFontTx/>
              <a:buNone/>
            </a:pPr>
            <a:r>
              <a:rPr lang="sl-SI" altLang="sl-SI" sz="1200">
                <a:latin typeface="Cambria" pitchFamily="18" charset="0"/>
              </a:rPr>
              <a:t>-	visoka stopnja občutljivosti na vhodne dražljaje (ločljivost)</a:t>
            </a:r>
          </a:p>
          <a:p>
            <a:pPr eaLnBrk="1" hangingPunct="1">
              <a:spcBef>
                <a:spcPct val="0"/>
              </a:spcBef>
              <a:buFontTx/>
              <a:buNone/>
            </a:pPr>
            <a:r>
              <a:rPr lang="sl-SI" altLang="sl-SI" sz="1200">
                <a:latin typeface="Cambria" pitchFamily="18" charset="0"/>
              </a:rPr>
              <a:t>-	relativno velika subjektivnost zaznavanja (spremenljiva absolutna točnost)</a:t>
            </a:r>
          </a:p>
          <a:p>
            <a:pPr eaLnBrk="1" hangingPunct="1">
              <a:spcBef>
                <a:spcPct val="0"/>
              </a:spcBef>
              <a:buFontTx/>
              <a:buNone/>
            </a:pPr>
            <a:r>
              <a:rPr lang="sl-SI" altLang="sl-SI" sz="1200">
                <a:latin typeface="Cambria" pitchFamily="18" charset="0"/>
              </a:rPr>
              <a:t>-	občutljivost na okoliške vplive (v merilnem smislu občutljivost na motnje)</a:t>
            </a:r>
            <a:endParaRPr lang="en-AU" altLang="sl-SI" sz="1200">
              <a:latin typeface="Cambria" pitchFamily="18" charset="0"/>
            </a:endParaRPr>
          </a:p>
        </p:txBody>
      </p:sp>
      <p:grpSp>
        <p:nvGrpSpPr>
          <p:cNvPr id="7172" name="Group 5"/>
          <p:cNvGrpSpPr>
            <a:grpSpLocks/>
          </p:cNvGrpSpPr>
          <p:nvPr/>
        </p:nvGrpSpPr>
        <p:grpSpPr bwMode="auto">
          <a:xfrm>
            <a:off x="385763" y="1039813"/>
            <a:ext cx="1295400" cy="3328987"/>
            <a:chOff x="4014" y="1321"/>
            <a:chExt cx="518" cy="1326"/>
          </a:xfrm>
        </p:grpSpPr>
        <p:sp>
          <p:nvSpPr>
            <p:cNvPr id="7175" name="Freeform 6"/>
            <p:cNvSpPr>
              <a:spLocks/>
            </p:cNvSpPr>
            <p:nvPr/>
          </p:nvSpPr>
          <p:spPr bwMode="auto">
            <a:xfrm>
              <a:off x="4239" y="1890"/>
              <a:ext cx="200" cy="482"/>
            </a:xfrm>
            <a:custGeom>
              <a:avLst/>
              <a:gdLst>
                <a:gd name="T0" fmla="*/ 0 w 355"/>
                <a:gd name="T1" fmla="*/ 1 h 875"/>
                <a:gd name="T2" fmla="*/ 1 w 355"/>
                <a:gd name="T3" fmla="*/ 2 h 875"/>
                <a:gd name="T4" fmla="*/ 2 w 355"/>
                <a:gd name="T5" fmla="*/ 5 h 875"/>
                <a:gd name="T6" fmla="*/ 3 w 355"/>
                <a:gd name="T7" fmla="*/ 8 h 875"/>
                <a:gd name="T8" fmla="*/ 3 w 355"/>
                <a:gd name="T9" fmla="*/ 7 h 875"/>
                <a:gd name="T10" fmla="*/ 3 w 355"/>
                <a:gd name="T11" fmla="*/ 6 h 875"/>
                <a:gd name="T12" fmla="*/ 3 w 355"/>
                <a:gd name="T13" fmla="*/ 6 h 875"/>
                <a:gd name="T14" fmla="*/ 3 w 355"/>
                <a:gd name="T15" fmla="*/ 6 h 875"/>
                <a:gd name="T16" fmla="*/ 3 w 355"/>
                <a:gd name="T17" fmla="*/ 5 h 875"/>
                <a:gd name="T18" fmla="*/ 3 w 355"/>
                <a:gd name="T19" fmla="*/ 4 h 875"/>
                <a:gd name="T20" fmla="*/ 2 w 355"/>
                <a:gd name="T21" fmla="*/ 4 h 875"/>
                <a:gd name="T22" fmla="*/ 2 w 355"/>
                <a:gd name="T23" fmla="*/ 4 h 875"/>
                <a:gd name="T24" fmla="*/ 2 w 355"/>
                <a:gd name="T25" fmla="*/ 2 h 875"/>
                <a:gd name="T26" fmla="*/ 2 w 355"/>
                <a:gd name="T27" fmla="*/ 2 h 875"/>
                <a:gd name="T28" fmla="*/ 2 w 355"/>
                <a:gd name="T29" fmla="*/ 1 h 875"/>
                <a:gd name="T30" fmla="*/ 2 w 355"/>
                <a:gd name="T31" fmla="*/ 1 h 875"/>
                <a:gd name="T32" fmla="*/ 2 w 355"/>
                <a:gd name="T33" fmla="*/ 0 h 875"/>
                <a:gd name="T34" fmla="*/ 0 w 355"/>
                <a:gd name="T35" fmla="*/ 1 h 8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5" h="875">
                  <a:moveTo>
                    <a:pt x="0" y="138"/>
                  </a:moveTo>
                  <a:lnTo>
                    <a:pt x="6" y="267"/>
                  </a:lnTo>
                  <a:lnTo>
                    <a:pt x="151" y="620"/>
                  </a:lnTo>
                  <a:lnTo>
                    <a:pt x="346" y="875"/>
                  </a:lnTo>
                  <a:lnTo>
                    <a:pt x="355" y="815"/>
                  </a:lnTo>
                  <a:lnTo>
                    <a:pt x="343" y="746"/>
                  </a:lnTo>
                  <a:lnTo>
                    <a:pt x="330" y="676"/>
                  </a:lnTo>
                  <a:lnTo>
                    <a:pt x="314" y="645"/>
                  </a:lnTo>
                  <a:lnTo>
                    <a:pt x="267" y="582"/>
                  </a:lnTo>
                  <a:lnTo>
                    <a:pt x="242" y="525"/>
                  </a:lnTo>
                  <a:lnTo>
                    <a:pt x="226" y="491"/>
                  </a:lnTo>
                  <a:lnTo>
                    <a:pt x="217" y="415"/>
                  </a:lnTo>
                  <a:lnTo>
                    <a:pt x="204" y="299"/>
                  </a:lnTo>
                  <a:lnTo>
                    <a:pt x="173" y="176"/>
                  </a:lnTo>
                  <a:lnTo>
                    <a:pt x="167" y="141"/>
                  </a:lnTo>
                  <a:lnTo>
                    <a:pt x="160" y="22"/>
                  </a:lnTo>
                  <a:lnTo>
                    <a:pt x="154" y="0"/>
                  </a:lnTo>
                  <a:lnTo>
                    <a:pt x="0" y="138"/>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6" name="Freeform 7"/>
            <p:cNvSpPr>
              <a:spLocks/>
            </p:cNvSpPr>
            <p:nvPr/>
          </p:nvSpPr>
          <p:spPr bwMode="auto">
            <a:xfrm>
              <a:off x="4115" y="2387"/>
              <a:ext cx="413" cy="260"/>
            </a:xfrm>
            <a:custGeom>
              <a:avLst/>
              <a:gdLst>
                <a:gd name="T0" fmla="*/ 2 w 734"/>
                <a:gd name="T1" fmla="*/ 1 h 472"/>
                <a:gd name="T2" fmla="*/ 1 w 734"/>
                <a:gd name="T3" fmla="*/ 2 h 472"/>
                <a:gd name="T4" fmla="*/ 1 w 734"/>
                <a:gd name="T5" fmla="*/ 2 h 472"/>
                <a:gd name="T6" fmla="*/ 1 w 734"/>
                <a:gd name="T7" fmla="*/ 2 h 472"/>
                <a:gd name="T8" fmla="*/ 0 w 734"/>
                <a:gd name="T9" fmla="*/ 4 h 472"/>
                <a:gd name="T10" fmla="*/ 1 w 734"/>
                <a:gd name="T11" fmla="*/ 4 h 472"/>
                <a:gd name="T12" fmla="*/ 7 w 734"/>
                <a:gd name="T13" fmla="*/ 4 h 472"/>
                <a:gd name="T14" fmla="*/ 8 w 734"/>
                <a:gd name="T15" fmla="*/ 4 h 472"/>
                <a:gd name="T16" fmla="*/ 7 w 734"/>
                <a:gd name="T17" fmla="*/ 3 h 472"/>
                <a:gd name="T18" fmla="*/ 7 w 734"/>
                <a:gd name="T19" fmla="*/ 3 h 472"/>
                <a:gd name="T20" fmla="*/ 7 w 734"/>
                <a:gd name="T21" fmla="*/ 2 h 472"/>
                <a:gd name="T22" fmla="*/ 7 w 734"/>
                <a:gd name="T23" fmla="*/ 2 h 472"/>
                <a:gd name="T24" fmla="*/ 7 w 734"/>
                <a:gd name="T25" fmla="*/ 2 h 472"/>
                <a:gd name="T26" fmla="*/ 7 w 734"/>
                <a:gd name="T27" fmla="*/ 1 h 472"/>
                <a:gd name="T28" fmla="*/ 7 w 734"/>
                <a:gd name="T29" fmla="*/ 1 h 472"/>
                <a:gd name="T30" fmla="*/ 6 w 734"/>
                <a:gd name="T31" fmla="*/ 1 h 472"/>
                <a:gd name="T32" fmla="*/ 6 w 734"/>
                <a:gd name="T33" fmla="*/ 1 h 472"/>
                <a:gd name="T34" fmla="*/ 6 w 734"/>
                <a:gd name="T35" fmla="*/ 0 h 472"/>
                <a:gd name="T36" fmla="*/ 6 w 734"/>
                <a:gd name="T37" fmla="*/ 1 h 472"/>
                <a:gd name="T38" fmla="*/ 6 w 734"/>
                <a:gd name="T39" fmla="*/ 1 h 472"/>
                <a:gd name="T40" fmla="*/ 3 w 734"/>
                <a:gd name="T41" fmla="*/ 1 h 472"/>
                <a:gd name="T42" fmla="*/ 2 w 734"/>
                <a:gd name="T43" fmla="*/ 1 h 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34" h="472">
                  <a:moveTo>
                    <a:pt x="205" y="6"/>
                  </a:moveTo>
                  <a:lnTo>
                    <a:pt x="70" y="186"/>
                  </a:lnTo>
                  <a:lnTo>
                    <a:pt x="51" y="258"/>
                  </a:lnTo>
                  <a:lnTo>
                    <a:pt x="25" y="296"/>
                  </a:lnTo>
                  <a:lnTo>
                    <a:pt x="0" y="453"/>
                  </a:lnTo>
                  <a:lnTo>
                    <a:pt x="10" y="472"/>
                  </a:lnTo>
                  <a:lnTo>
                    <a:pt x="709" y="472"/>
                  </a:lnTo>
                  <a:lnTo>
                    <a:pt x="734" y="447"/>
                  </a:lnTo>
                  <a:lnTo>
                    <a:pt x="696" y="403"/>
                  </a:lnTo>
                  <a:lnTo>
                    <a:pt x="702" y="331"/>
                  </a:lnTo>
                  <a:lnTo>
                    <a:pt x="718" y="261"/>
                  </a:lnTo>
                  <a:lnTo>
                    <a:pt x="712" y="217"/>
                  </a:lnTo>
                  <a:lnTo>
                    <a:pt x="690" y="186"/>
                  </a:lnTo>
                  <a:lnTo>
                    <a:pt x="671" y="164"/>
                  </a:lnTo>
                  <a:lnTo>
                    <a:pt x="643" y="148"/>
                  </a:lnTo>
                  <a:lnTo>
                    <a:pt x="621" y="107"/>
                  </a:lnTo>
                  <a:lnTo>
                    <a:pt x="614" y="79"/>
                  </a:lnTo>
                  <a:lnTo>
                    <a:pt x="576" y="0"/>
                  </a:lnTo>
                  <a:lnTo>
                    <a:pt x="542" y="25"/>
                  </a:lnTo>
                  <a:lnTo>
                    <a:pt x="539" y="161"/>
                  </a:lnTo>
                  <a:lnTo>
                    <a:pt x="318" y="145"/>
                  </a:lnTo>
                  <a:lnTo>
                    <a:pt x="205" y="6"/>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7" name="Freeform 8"/>
            <p:cNvSpPr>
              <a:spLocks/>
            </p:cNvSpPr>
            <p:nvPr/>
          </p:nvSpPr>
          <p:spPr bwMode="auto">
            <a:xfrm>
              <a:off x="4097" y="1761"/>
              <a:ext cx="231" cy="460"/>
            </a:xfrm>
            <a:custGeom>
              <a:avLst/>
              <a:gdLst>
                <a:gd name="T0" fmla="*/ 1 w 409"/>
                <a:gd name="T1" fmla="*/ 1 h 834"/>
                <a:gd name="T2" fmla="*/ 1 w 409"/>
                <a:gd name="T3" fmla="*/ 1 h 834"/>
                <a:gd name="T4" fmla="*/ 1 w 409"/>
                <a:gd name="T5" fmla="*/ 1 h 834"/>
                <a:gd name="T6" fmla="*/ 1 w 409"/>
                <a:gd name="T7" fmla="*/ 2 h 834"/>
                <a:gd name="T8" fmla="*/ 1 w 409"/>
                <a:gd name="T9" fmla="*/ 2 h 834"/>
                <a:gd name="T10" fmla="*/ 1 w 409"/>
                <a:gd name="T11" fmla="*/ 2 h 834"/>
                <a:gd name="T12" fmla="*/ 0 w 409"/>
                <a:gd name="T13" fmla="*/ 3 h 834"/>
                <a:gd name="T14" fmla="*/ 1 w 409"/>
                <a:gd name="T15" fmla="*/ 4 h 834"/>
                <a:gd name="T16" fmla="*/ 1 w 409"/>
                <a:gd name="T17" fmla="*/ 6 h 834"/>
                <a:gd name="T18" fmla="*/ 1 w 409"/>
                <a:gd name="T19" fmla="*/ 7 h 834"/>
                <a:gd name="T20" fmla="*/ 2 w 409"/>
                <a:gd name="T21" fmla="*/ 7 h 834"/>
                <a:gd name="T22" fmla="*/ 2 w 409"/>
                <a:gd name="T23" fmla="*/ 4 h 834"/>
                <a:gd name="T24" fmla="*/ 4 w 409"/>
                <a:gd name="T25" fmla="*/ 2 h 834"/>
                <a:gd name="T26" fmla="*/ 4 w 409"/>
                <a:gd name="T27" fmla="*/ 2 h 834"/>
                <a:gd name="T28" fmla="*/ 4 w 409"/>
                <a:gd name="T29" fmla="*/ 1 h 834"/>
                <a:gd name="T30" fmla="*/ 4 w 409"/>
                <a:gd name="T31" fmla="*/ 1 h 834"/>
                <a:gd name="T32" fmla="*/ 3 w 409"/>
                <a:gd name="T33" fmla="*/ 0 h 834"/>
                <a:gd name="T34" fmla="*/ 1 w 409"/>
                <a:gd name="T35" fmla="*/ 1 h 8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9" h="834">
                  <a:moveTo>
                    <a:pt x="63" y="34"/>
                  </a:moveTo>
                  <a:lnTo>
                    <a:pt x="34" y="113"/>
                  </a:lnTo>
                  <a:lnTo>
                    <a:pt x="22" y="160"/>
                  </a:lnTo>
                  <a:lnTo>
                    <a:pt x="25" y="198"/>
                  </a:lnTo>
                  <a:lnTo>
                    <a:pt x="9" y="261"/>
                  </a:lnTo>
                  <a:lnTo>
                    <a:pt x="9" y="292"/>
                  </a:lnTo>
                  <a:lnTo>
                    <a:pt x="0" y="343"/>
                  </a:lnTo>
                  <a:lnTo>
                    <a:pt x="25" y="547"/>
                  </a:lnTo>
                  <a:lnTo>
                    <a:pt x="104" y="717"/>
                  </a:lnTo>
                  <a:lnTo>
                    <a:pt x="94" y="834"/>
                  </a:lnTo>
                  <a:lnTo>
                    <a:pt x="204" y="831"/>
                  </a:lnTo>
                  <a:lnTo>
                    <a:pt x="223" y="437"/>
                  </a:lnTo>
                  <a:lnTo>
                    <a:pt x="409" y="258"/>
                  </a:lnTo>
                  <a:lnTo>
                    <a:pt x="400" y="217"/>
                  </a:lnTo>
                  <a:lnTo>
                    <a:pt x="403" y="154"/>
                  </a:lnTo>
                  <a:lnTo>
                    <a:pt x="384" y="25"/>
                  </a:lnTo>
                  <a:lnTo>
                    <a:pt x="233" y="0"/>
                  </a:lnTo>
                  <a:lnTo>
                    <a:pt x="63" y="34"/>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8" name="Freeform 9"/>
            <p:cNvSpPr>
              <a:spLocks/>
            </p:cNvSpPr>
            <p:nvPr/>
          </p:nvSpPr>
          <p:spPr bwMode="auto">
            <a:xfrm>
              <a:off x="4255" y="1503"/>
              <a:ext cx="195" cy="232"/>
            </a:xfrm>
            <a:custGeom>
              <a:avLst/>
              <a:gdLst>
                <a:gd name="T0" fmla="*/ 0 w 346"/>
                <a:gd name="T1" fmla="*/ 1 h 421"/>
                <a:gd name="T2" fmla="*/ 1 w 346"/>
                <a:gd name="T3" fmla="*/ 1 h 421"/>
                <a:gd name="T4" fmla="*/ 1 w 346"/>
                <a:gd name="T5" fmla="*/ 1 h 421"/>
                <a:gd name="T6" fmla="*/ 1 w 346"/>
                <a:gd name="T7" fmla="*/ 0 h 421"/>
                <a:gd name="T8" fmla="*/ 1 w 346"/>
                <a:gd name="T9" fmla="*/ 1 h 421"/>
                <a:gd name="T10" fmla="*/ 2 w 346"/>
                <a:gd name="T11" fmla="*/ 1 h 421"/>
                <a:gd name="T12" fmla="*/ 2 w 346"/>
                <a:gd name="T13" fmla="*/ 1 h 421"/>
                <a:gd name="T14" fmla="*/ 2 w 346"/>
                <a:gd name="T15" fmla="*/ 1 h 421"/>
                <a:gd name="T16" fmla="*/ 2 w 346"/>
                <a:gd name="T17" fmla="*/ 1 h 421"/>
                <a:gd name="T18" fmla="*/ 2 w 346"/>
                <a:gd name="T19" fmla="*/ 1 h 421"/>
                <a:gd name="T20" fmla="*/ 2 w 346"/>
                <a:gd name="T21" fmla="*/ 1 h 421"/>
                <a:gd name="T22" fmla="*/ 3 w 346"/>
                <a:gd name="T23" fmla="*/ 2 h 421"/>
                <a:gd name="T24" fmla="*/ 3 w 346"/>
                <a:gd name="T25" fmla="*/ 2 h 421"/>
                <a:gd name="T26" fmla="*/ 3 w 346"/>
                <a:gd name="T27" fmla="*/ 2 h 421"/>
                <a:gd name="T28" fmla="*/ 3 w 346"/>
                <a:gd name="T29" fmla="*/ 2 h 421"/>
                <a:gd name="T30" fmla="*/ 3 w 346"/>
                <a:gd name="T31" fmla="*/ 3 h 421"/>
                <a:gd name="T32" fmla="*/ 3 w 346"/>
                <a:gd name="T33" fmla="*/ 4 h 421"/>
                <a:gd name="T34" fmla="*/ 1 w 346"/>
                <a:gd name="T35" fmla="*/ 1 h 421"/>
                <a:gd name="T36" fmla="*/ 1 w 346"/>
                <a:gd name="T37" fmla="*/ 1 h 421"/>
                <a:gd name="T38" fmla="*/ 0 w 346"/>
                <a:gd name="T39" fmla="*/ 1 h 4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6" h="421">
                  <a:moveTo>
                    <a:pt x="0" y="40"/>
                  </a:moveTo>
                  <a:lnTo>
                    <a:pt x="44" y="37"/>
                  </a:lnTo>
                  <a:lnTo>
                    <a:pt x="76" y="9"/>
                  </a:lnTo>
                  <a:lnTo>
                    <a:pt x="101" y="0"/>
                  </a:lnTo>
                  <a:lnTo>
                    <a:pt x="126" y="9"/>
                  </a:lnTo>
                  <a:lnTo>
                    <a:pt x="154" y="22"/>
                  </a:lnTo>
                  <a:lnTo>
                    <a:pt x="173" y="63"/>
                  </a:lnTo>
                  <a:lnTo>
                    <a:pt x="179" y="81"/>
                  </a:lnTo>
                  <a:lnTo>
                    <a:pt x="198" y="94"/>
                  </a:lnTo>
                  <a:lnTo>
                    <a:pt x="211" y="116"/>
                  </a:lnTo>
                  <a:lnTo>
                    <a:pt x="220" y="148"/>
                  </a:lnTo>
                  <a:lnTo>
                    <a:pt x="236" y="176"/>
                  </a:lnTo>
                  <a:lnTo>
                    <a:pt x="299" y="258"/>
                  </a:lnTo>
                  <a:lnTo>
                    <a:pt x="312" y="277"/>
                  </a:lnTo>
                  <a:lnTo>
                    <a:pt x="340" y="302"/>
                  </a:lnTo>
                  <a:lnTo>
                    <a:pt x="346" y="358"/>
                  </a:lnTo>
                  <a:lnTo>
                    <a:pt x="340" y="421"/>
                  </a:lnTo>
                  <a:lnTo>
                    <a:pt x="113" y="163"/>
                  </a:lnTo>
                  <a:lnTo>
                    <a:pt x="13" y="110"/>
                  </a:lnTo>
                  <a:lnTo>
                    <a:pt x="0" y="40"/>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9" name="Freeform 10"/>
            <p:cNvSpPr>
              <a:spLocks/>
            </p:cNvSpPr>
            <p:nvPr/>
          </p:nvSpPr>
          <p:spPr bwMode="auto">
            <a:xfrm>
              <a:off x="4017" y="1522"/>
              <a:ext cx="350" cy="571"/>
            </a:xfrm>
            <a:custGeom>
              <a:avLst/>
              <a:gdLst>
                <a:gd name="T0" fmla="*/ 3 w 620"/>
                <a:gd name="T1" fmla="*/ 1 h 1036"/>
                <a:gd name="T2" fmla="*/ 3 w 620"/>
                <a:gd name="T3" fmla="*/ 1 h 1036"/>
                <a:gd name="T4" fmla="*/ 2 w 620"/>
                <a:gd name="T5" fmla="*/ 1 h 1036"/>
                <a:gd name="T6" fmla="*/ 1 w 620"/>
                <a:gd name="T7" fmla="*/ 1 h 1036"/>
                <a:gd name="T8" fmla="*/ 1 w 620"/>
                <a:gd name="T9" fmla="*/ 1 h 1036"/>
                <a:gd name="T10" fmla="*/ 1 w 620"/>
                <a:gd name="T11" fmla="*/ 2 h 1036"/>
                <a:gd name="T12" fmla="*/ 1 w 620"/>
                <a:gd name="T13" fmla="*/ 2 h 1036"/>
                <a:gd name="T14" fmla="*/ 1 w 620"/>
                <a:gd name="T15" fmla="*/ 3 h 1036"/>
                <a:gd name="T16" fmla="*/ 1 w 620"/>
                <a:gd name="T17" fmla="*/ 4 h 1036"/>
                <a:gd name="T18" fmla="*/ 0 w 620"/>
                <a:gd name="T19" fmla="*/ 6 h 1036"/>
                <a:gd name="T20" fmla="*/ 1 w 620"/>
                <a:gd name="T21" fmla="*/ 7 h 1036"/>
                <a:gd name="T22" fmla="*/ 1 w 620"/>
                <a:gd name="T23" fmla="*/ 8 h 1036"/>
                <a:gd name="T24" fmla="*/ 1 w 620"/>
                <a:gd name="T25" fmla="*/ 9 h 1036"/>
                <a:gd name="T26" fmla="*/ 2 w 620"/>
                <a:gd name="T27" fmla="*/ 9 h 1036"/>
                <a:gd name="T28" fmla="*/ 2 w 620"/>
                <a:gd name="T29" fmla="*/ 8 h 1036"/>
                <a:gd name="T30" fmla="*/ 2 w 620"/>
                <a:gd name="T31" fmla="*/ 8 h 1036"/>
                <a:gd name="T32" fmla="*/ 1 w 620"/>
                <a:gd name="T33" fmla="*/ 7 h 1036"/>
                <a:gd name="T34" fmla="*/ 1 w 620"/>
                <a:gd name="T35" fmla="*/ 7 h 1036"/>
                <a:gd name="T36" fmla="*/ 1 w 620"/>
                <a:gd name="T37" fmla="*/ 7 h 1036"/>
                <a:gd name="T38" fmla="*/ 1 w 620"/>
                <a:gd name="T39" fmla="*/ 6 h 1036"/>
                <a:gd name="T40" fmla="*/ 1 w 620"/>
                <a:gd name="T41" fmla="*/ 6 h 1036"/>
                <a:gd name="T42" fmla="*/ 1 w 620"/>
                <a:gd name="T43" fmla="*/ 4 h 1036"/>
                <a:gd name="T44" fmla="*/ 1 w 620"/>
                <a:gd name="T45" fmla="*/ 4 h 1036"/>
                <a:gd name="T46" fmla="*/ 2 w 620"/>
                <a:gd name="T47" fmla="*/ 2 h 1036"/>
                <a:gd name="T48" fmla="*/ 2 w 620"/>
                <a:gd name="T49" fmla="*/ 3 h 1036"/>
                <a:gd name="T50" fmla="*/ 2 w 620"/>
                <a:gd name="T51" fmla="*/ 4 h 1036"/>
                <a:gd name="T52" fmla="*/ 5 w 620"/>
                <a:gd name="T53" fmla="*/ 4 h 1036"/>
                <a:gd name="T54" fmla="*/ 6 w 620"/>
                <a:gd name="T55" fmla="*/ 4 h 1036"/>
                <a:gd name="T56" fmla="*/ 6 w 620"/>
                <a:gd name="T57" fmla="*/ 4 h 1036"/>
                <a:gd name="T58" fmla="*/ 6 w 620"/>
                <a:gd name="T59" fmla="*/ 3 h 1036"/>
                <a:gd name="T60" fmla="*/ 6 w 620"/>
                <a:gd name="T61" fmla="*/ 2 h 1036"/>
                <a:gd name="T62" fmla="*/ 6 w 620"/>
                <a:gd name="T63" fmla="*/ 2 h 1036"/>
                <a:gd name="T64" fmla="*/ 6 w 620"/>
                <a:gd name="T65" fmla="*/ 2 h 1036"/>
                <a:gd name="T66" fmla="*/ 6 w 620"/>
                <a:gd name="T67" fmla="*/ 2 h 1036"/>
                <a:gd name="T68" fmla="*/ 5 w 620"/>
                <a:gd name="T69" fmla="*/ 1 h 1036"/>
                <a:gd name="T70" fmla="*/ 5 w 620"/>
                <a:gd name="T71" fmla="*/ 0 h 1036"/>
                <a:gd name="T72" fmla="*/ 3 w 620"/>
                <a:gd name="T73" fmla="*/ 1 h 10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20" h="1036">
                  <a:moveTo>
                    <a:pt x="258" y="19"/>
                  </a:moveTo>
                  <a:lnTo>
                    <a:pt x="239" y="47"/>
                  </a:lnTo>
                  <a:lnTo>
                    <a:pt x="151" y="104"/>
                  </a:lnTo>
                  <a:lnTo>
                    <a:pt x="98" y="123"/>
                  </a:lnTo>
                  <a:lnTo>
                    <a:pt x="79" y="139"/>
                  </a:lnTo>
                  <a:lnTo>
                    <a:pt x="57" y="180"/>
                  </a:lnTo>
                  <a:lnTo>
                    <a:pt x="35" y="284"/>
                  </a:lnTo>
                  <a:lnTo>
                    <a:pt x="41" y="343"/>
                  </a:lnTo>
                  <a:lnTo>
                    <a:pt x="10" y="529"/>
                  </a:lnTo>
                  <a:lnTo>
                    <a:pt x="0" y="671"/>
                  </a:lnTo>
                  <a:lnTo>
                    <a:pt x="6" y="834"/>
                  </a:lnTo>
                  <a:lnTo>
                    <a:pt x="28" y="882"/>
                  </a:lnTo>
                  <a:lnTo>
                    <a:pt x="120" y="1036"/>
                  </a:lnTo>
                  <a:lnTo>
                    <a:pt x="183" y="1026"/>
                  </a:lnTo>
                  <a:lnTo>
                    <a:pt x="189" y="976"/>
                  </a:lnTo>
                  <a:lnTo>
                    <a:pt x="154" y="885"/>
                  </a:lnTo>
                  <a:lnTo>
                    <a:pt x="117" y="847"/>
                  </a:lnTo>
                  <a:lnTo>
                    <a:pt x="85" y="841"/>
                  </a:lnTo>
                  <a:lnTo>
                    <a:pt x="76" y="806"/>
                  </a:lnTo>
                  <a:lnTo>
                    <a:pt x="101" y="705"/>
                  </a:lnTo>
                  <a:lnTo>
                    <a:pt x="104" y="646"/>
                  </a:lnTo>
                  <a:lnTo>
                    <a:pt x="98" y="539"/>
                  </a:lnTo>
                  <a:lnTo>
                    <a:pt x="123" y="419"/>
                  </a:lnTo>
                  <a:lnTo>
                    <a:pt x="135" y="290"/>
                  </a:lnTo>
                  <a:lnTo>
                    <a:pt x="170" y="346"/>
                  </a:lnTo>
                  <a:lnTo>
                    <a:pt x="192" y="460"/>
                  </a:lnTo>
                  <a:lnTo>
                    <a:pt x="447" y="441"/>
                  </a:lnTo>
                  <a:lnTo>
                    <a:pt x="520" y="472"/>
                  </a:lnTo>
                  <a:lnTo>
                    <a:pt x="542" y="425"/>
                  </a:lnTo>
                  <a:lnTo>
                    <a:pt x="551" y="350"/>
                  </a:lnTo>
                  <a:lnTo>
                    <a:pt x="542" y="265"/>
                  </a:lnTo>
                  <a:lnTo>
                    <a:pt x="554" y="224"/>
                  </a:lnTo>
                  <a:lnTo>
                    <a:pt x="620" y="277"/>
                  </a:lnTo>
                  <a:lnTo>
                    <a:pt x="601" y="202"/>
                  </a:lnTo>
                  <a:lnTo>
                    <a:pt x="485" y="107"/>
                  </a:lnTo>
                  <a:lnTo>
                    <a:pt x="419" y="0"/>
                  </a:lnTo>
                  <a:lnTo>
                    <a:pt x="258" y="19"/>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0" name="Freeform 11"/>
            <p:cNvSpPr>
              <a:spLocks/>
            </p:cNvSpPr>
            <p:nvPr/>
          </p:nvSpPr>
          <p:spPr bwMode="auto">
            <a:xfrm>
              <a:off x="4127" y="1321"/>
              <a:ext cx="171" cy="239"/>
            </a:xfrm>
            <a:custGeom>
              <a:avLst/>
              <a:gdLst>
                <a:gd name="T0" fmla="*/ 3 w 303"/>
                <a:gd name="T1" fmla="*/ 1 h 434"/>
                <a:gd name="T2" fmla="*/ 3 w 303"/>
                <a:gd name="T3" fmla="*/ 1 h 434"/>
                <a:gd name="T4" fmla="*/ 3 w 303"/>
                <a:gd name="T5" fmla="*/ 1 h 434"/>
                <a:gd name="T6" fmla="*/ 2 w 303"/>
                <a:gd name="T7" fmla="*/ 1 h 434"/>
                <a:gd name="T8" fmla="*/ 2 w 303"/>
                <a:gd name="T9" fmla="*/ 1 h 434"/>
                <a:gd name="T10" fmla="*/ 2 w 303"/>
                <a:gd name="T11" fmla="*/ 1 h 434"/>
                <a:gd name="T12" fmla="*/ 2 w 303"/>
                <a:gd name="T13" fmla="*/ 0 h 434"/>
                <a:gd name="T14" fmla="*/ 1 w 303"/>
                <a:gd name="T15" fmla="*/ 1 h 434"/>
                <a:gd name="T16" fmla="*/ 1 w 303"/>
                <a:gd name="T17" fmla="*/ 1 h 434"/>
                <a:gd name="T18" fmla="*/ 1 w 303"/>
                <a:gd name="T19" fmla="*/ 1 h 434"/>
                <a:gd name="T20" fmla="*/ 1 w 303"/>
                <a:gd name="T21" fmla="*/ 1 h 434"/>
                <a:gd name="T22" fmla="*/ 1 w 303"/>
                <a:gd name="T23" fmla="*/ 1 h 434"/>
                <a:gd name="T24" fmla="*/ 1 w 303"/>
                <a:gd name="T25" fmla="*/ 1 h 434"/>
                <a:gd name="T26" fmla="*/ 1 w 303"/>
                <a:gd name="T27" fmla="*/ 1 h 434"/>
                <a:gd name="T28" fmla="*/ 0 w 303"/>
                <a:gd name="T29" fmla="*/ 1 h 434"/>
                <a:gd name="T30" fmla="*/ 1 w 303"/>
                <a:gd name="T31" fmla="*/ 1 h 434"/>
                <a:gd name="T32" fmla="*/ 1 w 303"/>
                <a:gd name="T33" fmla="*/ 2 h 434"/>
                <a:gd name="T34" fmla="*/ 1 w 303"/>
                <a:gd name="T35" fmla="*/ 2 h 434"/>
                <a:gd name="T36" fmla="*/ 1 w 303"/>
                <a:gd name="T37" fmla="*/ 2 h 434"/>
                <a:gd name="T38" fmla="*/ 1 w 303"/>
                <a:gd name="T39" fmla="*/ 2 h 434"/>
                <a:gd name="T40" fmla="*/ 1 w 303"/>
                <a:gd name="T41" fmla="*/ 2 h 434"/>
                <a:gd name="T42" fmla="*/ 1 w 303"/>
                <a:gd name="T43" fmla="*/ 4 h 434"/>
                <a:gd name="T44" fmla="*/ 2 w 303"/>
                <a:gd name="T45" fmla="*/ 4 h 434"/>
                <a:gd name="T46" fmla="*/ 2 w 303"/>
                <a:gd name="T47" fmla="*/ 3 h 434"/>
                <a:gd name="T48" fmla="*/ 2 w 303"/>
                <a:gd name="T49" fmla="*/ 3 h 434"/>
                <a:gd name="T50" fmla="*/ 3 w 303"/>
                <a:gd name="T51" fmla="*/ 3 h 434"/>
                <a:gd name="T52" fmla="*/ 3 w 303"/>
                <a:gd name="T53" fmla="*/ 2 h 434"/>
                <a:gd name="T54" fmla="*/ 3 w 303"/>
                <a:gd name="T55" fmla="*/ 2 h 434"/>
                <a:gd name="T56" fmla="*/ 3 w 303"/>
                <a:gd name="T57" fmla="*/ 1 h 434"/>
                <a:gd name="T58" fmla="*/ 3 w 303"/>
                <a:gd name="T59" fmla="*/ 1 h 434"/>
                <a:gd name="T60" fmla="*/ 3 w 303"/>
                <a:gd name="T61" fmla="*/ 1 h 434"/>
                <a:gd name="T62" fmla="*/ 3 w 303"/>
                <a:gd name="T63" fmla="*/ 1 h 434"/>
                <a:gd name="T64" fmla="*/ 3 w 303"/>
                <a:gd name="T65" fmla="*/ 1 h 434"/>
                <a:gd name="T66" fmla="*/ 3 w 303"/>
                <a:gd name="T67" fmla="*/ 1 h 434"/>
                <a:gd name="T68" fmla="*/ 3 w 303"/>
                <a:gd name="T69" fmla="*/ 1 h 434"/>
                <a:gd name="T70" fmla="*/ 3 w 303"/>
                <a:gd name="T71" fmla="*/ 1 h 434"/>
                <a:gd name="T72" fmla="*/ 3 w 303"/>
                <a:gd name="T73" fmla="*/ 1 h 4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3" h="434">
                  <a:moveTo>
                    <a:pt x="277" y="25"/>
                  </a:moveTo>
                  <a:lnTo>
                    <a:pt x="268" y="19"/>
                  </a:lnTo>
                  <a:lnTo>
                    <a:pt x="236" y="13"/>
                  </a:lnTo>
                  <a:lnTo>
                    <a:pt x="218" y="16"/>
                  </a:lnTo>
                  <a:lnTo>
                    <a:pt x="199" y="3"/>
                  </a:lnTo>
                  <a:lnTo>
                    <a:pt x="158" y="13"/>
                  </a:lnTo>
                  <a:lnTo>
                    <a:pt x="136" y="0"/>
                  </a:lnTo>
                  <a:lnTo>
                    <a:pt x="117" y="16"/>
                  </a:lnTo>
                  <a:lnTo>
                    <a:pt x="95" y="16"/>
                  </a:lnTo>
                  <a:lnTo>
                    <a:pt x="76" y="22"/>
                  </a:lnTo>
                  <a:lnTo>
                    <a:pt x="73" y="35"/>
                  </a:lnTo>
                  <a:lnTo>
                    <a:pt x="54" y="44"/>
                  </a:lnTo>
                  <a:lnTo>
                    <a:pt x="22" y="72"/>
                  </a:lnTo>
                  <a:lnTo>
                    <a:pt x="13" y="123"/>
                  </a:lnTo>
                  <a:lnTo>
                    <a:pt x="0" y="151"/>
                  </a:lnTo>
                  <a:lnTo>
                    <a:pt x="7" y="167"/>
                  </a:lnTo>
                  <a:lnTo>
                    <a:pt x="35" y="201"/>
                  </a:lnTo>
                  <a:lnTo>
                    <a:pt x="32" y="242"/>
                  </a:lnTo>
                  <a:lnTo>
                    <a:pt x="19" y="252"/>
                  </a:lnTo>
                  <a:lnTo>
                    <a:pt x="19" y="277"/>
                  </a:lnTo>
                  <a:lnTo>
                    <a:pt x="51" y="299"/>
                  </a:lnTo>
                  <a:lnTo>
                    <a:pt x="98" y="431"/>
                  </a:lnTo>
                  <a:lnTo>
                    <a:pt x="145" y="434"/>
                  </a:lnTo>
                  <a:lnTo>
                    <a:pt x="230" y="365"/>
                  </a:lnTo>
                  <a:lnTo>
                    <a:pt x="211" y="321"/>
                  </a:lnTo>
                  <a:lnTo>
                    <a:pt x="236" y="318"/>
                  </a:lnTo>
                  <a:lnTo>
                    <a:pt x="268" y="230"/>
                  </a:lnTo>
                  <a:lnTo>
                    <a:pt x="265" y="179"/>
                  </a:lnTo>
                  <a:lnTo>
                    <a:pt x="277" y="120"/>
                  </a:lnTo>
                  <a:lnTo>
                    <a:pt x="303" y="113"/>
                  </a:lnTo>
                  <a:lnTo>
                    <a:pt x="303" y="101"/>
                  </a:lnTo>
                  <a:lnTo>
                    <a:pt x="299" y="91"/>
                  </a:lnTo>
                  <a:lnTo>
                    <a:pt x="303" y="85"/>
                  </a:lnTo>
                  <a:lnTo>
                    <a:pt x="296" y="69"/>
                  </a:lnTo>
                  <a:lnTo>
                    <a:pt x="293" y="57"/>
                  </a:lnTo>
                  <a:lnTo>
                    <a:pt x="296" y="41"/>
                  </a:lnTo>
                  <a:lnTo>
                    <a:pt x="277" y="25"/>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1" name="Freeform 12"/>
            <p:cNvSpPr>
              <a:spLocks/>
            </p:cNvSpPr>
            <p:nvPr/>
          </p:nvSpPr>
          <p:spPr bwMode="auto">
            <a:xfrm>
              <a:off x="4037" y="1983"/>
              <a:ext cx="83" cy="108"/>
            </a:xfrm>
            <a:custGeom>
              <a:avLst/>
              <a:gdLst>
                <a:gd name="T0" fmla="*/ 0 w 148"/>
                <a:gd name="T1" fmla="*/ 0 h 195"/>
                <a:gd name="T2" fmla="*/ 1 w 148"/>
                <a:gd name="T3" fmla="*/ 1 h 195"/>
                <a:gd name="T4" fmla="*/ 1 w 148"/>
                <a:gd name="T5" fmla="*/ 1 h 195"/>
                <a:gd name="T6" fmla="*/ 1 w 148"/>
                <a:gd name="T7" fmla="*/ 1 h 195"/>
                <a:gd name="T8" fmla="*/ 1 w 148"/>
                <a:gd name="T9" fmla="*/ 1 h 195"/>
                <a:gd name="T10" fmla="*/ 1 w 148"/>
                <a:gd name="T11" fmla="*/ 1 h 195"/>
                <a:gd name="T12" fmla="*/ 1 w 148"/>
                <a:gd name="T13" fmla="*/ 2 h 195"/>
                <a:gd name="T14" fmla="*/ 1 w 148"/>
                <a:gd name="T15" fmla="*/ 1 h 195"/>
                <a:gd name="T16" fmla="*/ 1 w 148"/>
                <a:gd name="T17" fmla="*/ 2 h 195"/>
                <a:gd name="T18" fmla="*/ 1 w 148"/>
                <a:gd name="T19" fmla="*/ 2 h 195"/>
                <a:gd name="T20" fmla="*/ 1 w 148"/>
                <a:gd name="T21" fmla="*/ 1 h 195"/>
                <a:gd name="T22" fmla="*/ 0 w 148"/>
                <a:gd name="T23" fmla="*/ 0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8" h="195">
                  <a:moveTo>
                    <a:pt x="0" y="0"/>
                  </a:moveTo>
                  <a:lnTo>
                    <a:pt x="44" y="41"/>
                  </a:lnTo>
                  <a:lnTo>
                    <a:pt x="66" y="53"/>
                  </a:lnTo>
                  <a:lnTo>
                    <a:pt x="82" y="88"/>
                  </a:lnTo>
                  <a:lnTo>
                    <a:pt x="78" y="113"/>
                  </a:lnTo>
                  <a:lnTo>
                    <a:pt x="94" y="144"/>
                  </a:lnTo>
                  <a:lnTo>
                    <a:pt x="113" y="163"/>
                  </a:lnTo>
                  <a:lnTo>
                    <a:pt x="148" y="157"/>
                  </a:lnTo>
                  <a:lnTo>
                    <a:pt x="148" y="185"/>
                  </a:lnTo>
                  <a:lnTo>
                    <a:pt x="94" y="195"/>
                  </a:lnTo>
                  <a:lnTo>
                    <a:pt x="34" y="129"/>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2" name="Freeform 13"/>
            <p:cNvSpPr>
              <a:spLocks/>
            </p:cNvSpPr>
            <p:nvPr/>
          </p:nvSpPr>
          <p:spPr bwMode="auto">
            <a:xfrm>
              <a:off x="4017" y="1806"/>
              <a:ext cx="16" cy="169"/>
            </a:xfrm>
            <a:custGeom>
              <a:avLst/>
              <a:gdLst>
                <a:gd name="T0" fmla="*/ 1 w 28"/>
                <a:gd name="T1" fmla="*/ 0 h 306"/>
                <a:gd name="T2" fmla="*/ 1 w 28"/>
                <a:gd name="T3" fmla="*/ 1 h 306"/>
                <a:gd name="T4" fmla="*/ 1 w 28"/>
                <a:gd name="T5" fmla="*/ 1 h 306"/>
                <a:gd name="T6" fmla="*/ 1 w 28"/>
                <a:gd name="T7" fmla="*/ 1 h 306"/>
                <a:gd name="T8" fmla="*/ 1 w 28"/>
                <a:gd name="T9" fmla="*/ 2 h 306"/>
                <a:gd name="T10" fmla="*/ 1 w 28"/>
                <a:gd name="T11" fmla="*/ 2 h 306"/>
                <a:gd name="T12" fmla="*/ 1 w 28"/>
                <a:gd name="T13" fmla="*/ 2 h 306"/>
                <a:gd name="T14" fmla="*/ 1 w 28"/>
                <a:gd name="T15" fmla="*/ 2 h 306"/>
                <a:gd name="T16" fmla="*/ 1 w 28"/>
                <a:gd name="T17" fmla="*/ 2 h 306"/>
                <a:gd name="T18" fmla="*/ 1 w 28"/>
                <a:gd name="T19" fmla="*/ 2 h 306"/>
                <a:gd name="T20" fmla="*/ 0 w 28"/>
                <a:gd name="T21" fmla="*/ 1 h 306"/>
                <a:gd name="T22" fmla="*/ 1 w 28"/>
                <a:gd name="T23" fmla="*/ 1 h 306"/>
                <a:gd name="T24" fmla="*/ 1 w 28"/>
                <a:gd name="T25" fmla="*/ 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306">
                  <a:moveTo>
                    <a:pt x="16" y="0"/>
                  </a:moveTo>
                  <a:lnTo>
                    <a:pt x="13" y="32"/>
                  </a:lnTo>
                  <a:lnTo>
                    <a:pt x="25" y="73"/>
                  </a:lnTo>
                  <a:lnTo>
                    <a:pt x="25" y="133"/>
                  </a:lnTo>
                  <a:lnTo>
                    <a:pt x="19" y="177"/>
                  </a:lnTo>
                  <a:lnTo>
                    <a:pt x="25" y="240"/>
                  </a:lnTo>
                  <a:lnTo>
                    <a:pt x="28" y="290"/>
                  </a:lnTo>
                  <a:lnTo>
                    <a:pt x="16" y="278"/>
                  </a:lnTo>
                  <a:lnTo>
                    <a:pt x="3" y="306"/>
                  </a:lnTo>
                  <a:lnTo>
                    <a:pt x="10" y="246"/>
                  </a:lnTo>
                  <a:lnTo>
                    <a:pt x="0" y="139"/>
                  </a:lnTo>
                  <a:lnTo>
                    <a:pt x="3" y="38"/>
                  </a:lnTo>
                  <a:lnTo>
                    <a:pt x="16"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3" name="Freeform 14"/>
            <p:cNvSpPr>
              <a:spLocks/>
            </p:cNvSpPr>
            <p:nvPr/>
          </p:nvSpPr>
          <p:spPr bwMode="auto">
            <a:xfrm>
              <a:off x="4030" y="1641"/>
              <a:ext cx="69" cy="193"/>
            </a:xfrm>
            <a:custGeom>
              <a:avLst/>
              <a:gdLst>
                <a:gd name="T0" fmla="*/ 1 w 123"/>
                <a:gd name="T1" fmla="*/ 1 h 350"/>
                <a:gd name="T2" fmla="*/ 1 w 123"/>
                <a:gd name="T3" fmla="*/ 1 h 350"/>
                <a:gd name="T4" fmla="*/ 1 w 123"/>
                <a:gd name="T5" fmla="*/ 2 h 350"/>
                <a:gd name="T6" fmla="*/ 1 w 123"/>
                <a:gd name="T7" fmla="*/ 2 h 350"/>
                <a:gd name="T8" fmla="*/ 1 w 123"/>
                <a:gd name="T9" fmla="*/ 2 h 350"/>
                <a:gd name="T10" fmla="*/ 1 w 123"/>
                <a:gd name="T11" fmla="*/ 2 h 350"/>
                <a:gd name="T12" fmla="*/ 1 w 123"/>
                <a:gd name="T13" fmla="*/ 2 h 350"/>
                <a:gd name="T14" fmla="*/ 1 w 123"/>
                <a:gd name="T15" fmla="*/ 2 h 350"/>
                <a:gd name="T16" fmla="*/ 1 w 123"/>
                <a:gd name="T17" fmla="*/ 1 h 350"/>
                <a:gd name="T18" fmla="*/ 1 w 123"/>
                <a:gd name="T19" fmla="*/ 1 h 350"/>
                <a:gd name="T20" fmla="*/ 1 w 123"/>
                <a:gd name="T21" fmla="*/ 1 h 350"/>
                <a:gd name="T22" fmla="*/ 1 w 123"/>
                <a:gd name="T23" fmla="*/ 0 h 350"/>
                <a:gd name="T24" fmla="*/ 1 w 123"/>
                <a:gd name="T25" fmla="*/ 1 h 350"/>
                <a:gd name="T26" fmla="*/ 1 w 123"/>
                <a:gd name="T27" fmla="*/ 2 h 350"/>
                <a:gd name="T28" fmla="*/ 1 w 123"/>
                <a:gd name="T29" fmla="*/ 3 h 350"/>
                <a:gd name="T30" fmla="*/ 1 w 123"/>
                <a:gd name="T31" fmla="*/ 3 h 350"/>
                <a:gd name="T32" fmla="*/ 1 w 123"/>
                <a:gd name="T33" fmla="*/ 3 h 350"/>
                <a:gd name="T34" fmla="*/ 1 w 123"/>
                <a:gd name="T35" fmla="*/ 2 h 350"/>
                <a:gd name="T36" fmla="*/ 1 w 123"/>
                <a:gd name="T37" fmla="*/ 2 h 350"/>
                <a:gd name="T38" fmla="*/ 0 w 123"/>
                <a:gd name="T39" fmla="*/ 2 h 350"/>
                <a:gd name="T40" fmla="*/ 0 w 123"/>
                <a:gd name="T41" fmla="*/ 2 h 350"/>
                <a:gd name="T42" fmla="*/ 1 w 123"/>
                <a:gd name="T43" fmla="*/ 1 h 3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3" h="350">
                  <a:moveTo>
                    <a:pt x="25" y="114"/>
                  </a:moveTo>
                  <a:lnTo>
                    <a:pt x="16" y="148"/>
                  </a:lnTo>
                  <a:lnTo>
                    <a:pt x="22" y="170"/>
                  </a:lnTo>
                  <a:lnTo>
                    <a:pt x="38" y="189"/>
                  </a:lnTo>
                  <a:lnTo>
                    <a:pt x="38" y="224"/>
                  </a:lnTo>
                  <a:lnTo>
                    <a:pt x="47" y="237"/>
                  </a:lnTo>
                  <a:lnTo>
                    <a:pt x="66" y="240"/>
                  </a:lnTo>
                  <a:lnTo>
                    <a:pt x="85" y="211"/>
                  </a:lnTo>
                  <a:lnTo>
                    <a:pt x="95" y="152"/>
                  </a:lnTo>
                  <a:lnTo>
                    <a:pt x="101" y="51"/>
                  </a:lnTo>
                  <a:lnTo>
                    <a:pt x="82" y="13"/>
                  </a:lnTo>
                  <a:lnTo>
                    <a:pt x="95" y="0"/>
                  </a:lnTo>
                  <a:lnTo>
                    <a:pt x="123" y="19"/>
                  </a:lnTo>
                  <a:lnTo>
                    <a:pt x="85" y="271"/>
                  </a:lnTo>
                  <a:lnTo>
                    <a:pt x="76" y="350"/>
                  </a:lnTo>
                  <a:lnTo>
                    <a:pt x="47" y="328"/>
                  </a:lnTo>
                  <a:lnTo>
                    <a:pt x="35" y="334"/>
                  </a:lnTo>
                  <a:lnTo>
                    <a:pt x="32" y="299"/>
                  </a:lnTo>
                  <a:lnTo>
                    <a:pt x="22" y="281"/>
                  </a:lnTo>
                  <a:lnTo>
                    <a:pt x="0" y="281"/>
                  </a:lnTo>
                  <a:lnTo>
                    <a:pt x="0" y="174"/>
                  </a:lnTo>
                  <a:lnTo>
                    <a:pt x="25" y="114"/>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4" name="Freeform 15"/>
            <p:cNvSpPr>
              <a:spLocks/>
            </p:cNvSpPr>
            <p:nvPr/>
          </p:nvSpPr>
          <p:spPr bwMode="auto">
            <a:xfrm>
              <a:off x="4037" y="1590"/>
              <a:ext cx="37" cy="122"/>
            </a:xfrm>
            <a:custGeom>
              <a:avLst/>
              <a:gdLst>
                <a:gd name="T0" fmla="*/ 1 w 66"/>
                <a:gd name="T1" fmla="*/ 0 h 223"/>
                <a:gd name="T2" fmla="*/ 1 w 66"/>
                <a:gd name="T3" fmla="*/ 1 h 223"/>
                <a:gd name="T4" fmla="*/ 1 w 66"/>
                <a:gd name="T5" fmla="*/ 1 h 223"/>
                <a:gd name="T6" fmla="*/ 1 w 66"/>
                <a:gd name="T7" fmla="*/ 1 h 223"/>
                <a:gd name="T8" fmla="*/ 1 w 66"/>
                <a:gd name="T9" fmla="*/ 1 h 223"/>
                <a:gd name="T10" fmla="*/ 1 w 66"/>
                <a:gd name="T11" fmla="*/ 1 h 223"/>
                <a:gd name="T12" fmla="*/ 1 w 66"/>
                <a:gd name="T13" fmla="*/ 1 h 223"/>
                <a:gd name="T14" fmla="*/ 1 w 66"/>
                <a:gd name="T15" fmla="*/ 2 h 223"/>
                <a:gd name="T16" fmla="*/ 1 w 66"/>
                <a:gd name="T17" fmla="*/ 2 h 223"/>
                <a:gd name="T18" fmla="*/ 0 w 66"/>
                <a:gd name="T19" fmla="*/ 2 h 223"/>
                <a:gd name="T20" fmla="*/ 1 w 66"/>
                <a:gd name="T21" fmla="*/ 1 h 223"/>
                <a:gd name="T22" fmla="*/ 1 w 66"/>
                <a:gd name="T23" fmla="*/ 1 h 223"/>
                <a:gd name="T24" fmla="*/ 1 w 66"/>
                <a:gd name="T25" fmla="*/ 1 h 223"/>
                <a:gd name="T26" fmla="*/ 1 w 66"/>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223">
                  <a:moveTo>
                    <a:pt x="66" y="0"/>
                  </a:moveTo>
                  <a:lnTo>
                    <a:pt x="44" y="25"/>
                  </a:lnTo>
                  <a:lnTo>
                    <a:pt x="31" y="50"/>
                  </a:lnTo>
                  <a:lnTo>
                    <a:pt x="28" y="88"/>
                  </a:lnTo>
                  <a:lnTo>
                    <a:pt x="25" y="120"/>
                  </a:lnTo>
                  <a:lnTo>
                    <a:pt x="25" y="145"/>
                  </a:lnTo>
                  <a:lnTo>
                    <a:pt x="34" y="164"/>
                  </a:lnTo>
                  <a:lnTo>
                    <a:pt x="41" y="179"/>
                  </a:lnTo>
                  <a:lnTo>
                    <a:pt x="37" y="214"/>
                  </a:lnTo>
                  <a:lnTo>
                    <a:pt x="0" y="223"/>
                  </a:lnTo>
                  <a:lnTo>
                    <a:pt x="9" y="132"/>
                  </a:lnTo>
                  <a:lnTo>
                    <a:pt x="22" y="47"/>
                  </a:lnTo>
                  <a:lnTo>
                    <a:pt x="41" y="19"/>
                  </a:lnTo>
                  <a:lnTo>
                    <a:pt x="66" y="0"/>
                  </a:lnTo>
                  <a:close/>
                </a:path>
              </a:pathLst>
            </a:custGeom>
            <a:solidFill>
              <a:srgbClr val="B2B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5" name="Freeform 16"/>
            <p:cNvSpPr>
              <a:spLocks/>
            </p:cNvSpPr>
            <p:nvPr/>
          </p:nvSpPr>
          <p:spPr bwMode="auto">
            <a:xfrm>
              <a:off x="4452" y="2528"/>
              <a:ext cx="46" cy="48"/>
            </a:xfrm>
            <a:custGeom>
              <a:avLst/>
              <a:gdLst>
                <a:gd name="T0" fmla="*/ 0 w 82"/>
                <a:gd name="T1" fmla="*/ 0 h 88"/>
                <a:gd name="T2" fmla="*/ 1 w 82"/>
                <a:gd name="T3" fmla="*/ 1 h 88"/>
                <a:gd name="T4" fmla="*/ 1 w 82"/>
                <a:gd name="T5" fmla="*/ 1 h 88"/>
                <a:gd name="T6" fmla="*/ 1 w 82"/>
                <a:gd name="T7" fmla="*/ 1 h 88"/>
                <a:gd name="T8" fmla="*/ 1 w 82"/>
                <a:gd name="T9" fmla="*/ 1 h 88"/>
                <a:gd name="T10" fmla="*/ 1 w 82"/>
                <a:gd name="T11" fmla="*/ 1 h 88"/>
                <a:gd name="T12" fmla="*/ 1 w 82"/>
                <a:gd name="T13" fmla="*/ 1 h 88"/>
                <a:gd name="T14" fmla="*/ 1 w 82"/>
                <a:gd name="T15" fmla="*/ 1 h 88"/>
                <a:gd name="T16" fmla="*/ 1 w 82"/>
                <a:gd name="T17" fmla="*/ 1 h 88"/>
                <a:gd name="T18" fmla="*/ 0 w 82"/>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88">
                  <a:moveTo>
                    <a:pt x="0" y="0"/>
                  </a:moveTo>
                  <a:lnTo>
                    <a:pt x="23" y="32"/>
                  </a:lnTo>
                  <a:lnTo>
                    <a:pt x="35" y="38"/>
                  </a:lnTo>
                  <a:lnTo>
                    <a:pt x="41" y="57"/>
                  </a:lnTo>
                  <a:lnTo>
                    <a:pt x="57" y="73"/>
                  </a:lnTo>
                  <a:lnTo>
                    <a:pt x="82" y="76"/>
                  </a:lnTo>
                  <a:lnTo>
                    <a:pt x="76" y="85"/>
                  </a:lnTo>
                  <a:lnTo>
                    <a:pt x="51" y="88"/>
                  </a:lnTo>
                  <a:lnTo>
                    <a:pt x="13" y="41"/>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6" name="Freeform 17"/>
            <p:cNvSpPr>
              <a:spLocks/>
            </p:cNvSpPr>
            <p:nvPr/>
          </p:nvSpPr>
          <p:spPr bwMode="auto">
            <a:xfrm>
              <a:off x="4342" y="2197"/>
              <a:ext cx="114" cy="307"/>
            </a:xfrm>
            <a:custGeom>
              <a:avLst/>
              <a:gdLst>
                <a:gd name="T0" fmla="*/ 0 w 202"/>
                <a:gd name="T1" fmla="*/ 1 h 557"/>
                <a:gd name="T2" fmla="*/ 1 w 202"/>
                <a:gd name="T3" fmla="*/ 1 h 557"/>
                <a:gd name="T4" fmla="*/ 1 w 202"/>
                <a:gd name="T5" fmla="*/ 1 h 557"/>
                <a:gd name="T6" fmla="*/ 1 w 202"/>
                <a:gd name="T7" fmla="*/ 0 h 557"/>
                <a:gd name="T8" fmla="*/ 1 w 202"/>
                <a:gd name="T9" fmla="*/ 1 h 557"/>
                <a:gd name="T10" fmla="*/ 1 w 202"/>
                <a:gd name="T11" fmla="*/ 1 h 557"/>
                <a:gd name="T12" fmla="*/ 1 w 202"/>
                <a:gd name="T13" fmla="*/ 1 h 557"/>
                <a:gd name="T14" fmla="*/ 1 w 202"/>
                <a:gd name="T15" fmla="*/ 1 h 557"/>
                <a:gd name="T16" fmla="*/ 1 w 202"/>
                <a:gd name="T17" fmla="*/ 1 h 557"/>
                <a:gd name="T18" fmla="*/ 2 w 202"/>
                <a:gd name="T19" fmla="*/ 2 h 557"/>
                <a:gd name="T20" fmla="*/ 2 w 202"/>
                <a:gd name="T21" fmla="*/ 2 h 557"/>
                <a:gd name="T22" fmla="*/ 2 w 202"/>
                <a:gd name="T23" fmla="*/ 2 h 557"/>
                <a:gd name="T24" fmla="*/ 2 w 202"/>
                <a:gd name="T25" fmla="*/ 1 h 557"/>
                <a:gd name="T26" fmla="*/ 2 w 202"/>
                <a:gd name="T27" fmla="*/ 2 h 557"/>
                <a:gd name="T28" fmla="*/ 2 w 202"/>
                <a:gd name="T29" fmla="*/ 2 h 557"/>
                <a:gd name="T30" fmla="*/ 2 w 202"/>
                <a:gd name="T31" fmla="*/ 3 h 557"/>
                <a:gd name="T32" fmla="*/ 2 w 202"/>
                <a:gd name="T33" fmla="*/ 4 h 557"/>
                <a:gd name="T34" fmla="*/ 2 w 202"/>
                <a:gd name="T35" fmla="*/ 3 h 557"/>
                <a:gd name="T36" fmla="*/ 2 w 202"/>
                <a:gd name="T37" fmla="*/ 4 h 557"/>
                <a:gd name="T38" fmla="*/ 2 w 202"/>
                <a:gd name="T39" fmla="*/ 4 h 557"/>
                <a:gd name="T40" fmla="*/ 2 w 202"/>
                <a:gd name="T41" fmla="*/ 4 h 557"/>
                <a:gd name="T42" fmla="*/ 2 w 202"/>
                <a:gd name="T43" fmla="*/ 4 h 557"/>
                <a:gd name="T44" fmla="*/ 2 w 202"/>
                <a:gd name="T45" fmla="*/ 4 h 557"/>
                <a:gd name="T46" fmla="*/ 2 w 202"/>
                <a:gd name="T47" fmla="*/ 4 h 557"/>
                <a:gd name="T48" fmla="*/ 1 w 202"/>
                <a:gd name="T49" fmla="*/ 4 h 557"/>
                <a:gd name="T50" fmla="*/ 2 w 202"/>
                <a:gd name="T51" fmla="*/ 3 h 557"/>
                <a:gd name="T52" fmla="*/ 0 w 202"/>
                <a:gd name="T53" fmla="*/ 1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2" h="557">
                  <a:moveTo>
                    <a:pt x="0" y="22"/>
                  </a:moveTo>
                  <a:lnTo>
                    <a:pt x="25" y="9"/>
                  </a:lnTo>
                  <a:lnTo>
                    <a:pt x="51" y="12"/>
                  </a:lnTo>
                  <a:lnTo>
                    <a:pt x="60" y="0"/>
                  </a:lnTo>
                  <a:lnTo>
                    <a:pt x="76" y="31"/>
                  </a:lnTo>
                  <a:lnTo>
                    <a:pt x="95" y="60"/>
                  </a:lnTo>
                  <a:lnTo>
                    <a:pt x="98" y="85"/>
                  </a:lnTo>
                  <a:lnTo>
                    <a:pt x="88" y="113"/>
                  </a:lnTo>
                  <a:lnTo>
                    <a:pt x="104" y="148"/>
                  </a:lnTo>
                  <a:lnTo>
                    <a:pt x="132" y="198"/>
                  </a:lnTo>
                  <a:lnTo>
                    <a:pt x="151" y="226"/>
                  </a:lnTo>
                  <a:lnTo>
                    <a:pt x="151" y="189"/>
                  </a:lnTo>
                  <a:lnTo>
                    <a:pt x="148" y="119"/>
                  </a:lnTo>
                  <a:lnTo>
                    <a:pt x="161" y="189"/>
                  </a:lnTo>
                  <a:lnTo>
                    <a:pt x="177" y="264"/>
                  </a:lnTo>
                  <a:lnTo>
                    <a:pt x="180" y="356"/>
                  </a:lnTo>
                  <a:lnTo>
                    <a:pt x="202" y="419"/>
                  </a:lnTo>
                  <a:lnTo>
                    <a:pt x="173" y="384"/>
                  </a:lnTo>
                  <a:lnTo>
                    <a:pt x="167" y="412"/>
                  </a:lnTo>
                  <a:lnTo>
                    <a:pt x="170" y="441"/>
                  </a:lnTo>
                  <a:lnTo>
                    <a:pt x="183" y="485"/>
                  </a:lnTo>
                  <a:lnTo>
                    <a:pt x="173" y="504"/>
                  </a:lnTo>
                  <a:lnTo>
                    <a:pt x="186" y="557"/>
                  </a:lnTo>
                  <a:lnTo>
                    <a:pt x="148" y="510"/>
                  </a:lnTo>
                  <a:lnTo>
                    <a:pt x="126" y="447"/>
                  </a:lnTo>
                  <a:lnTo>
                    <a:pt x="139" y="337"/>
                  </a:lnTo>
                  <a:lnTo>
                    <a:pt x="0" y="22"/>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7" name="Freeform 18"/>
            <p:cNvSpPr>
              <a:spLocks/>
            </p:cNvSpPr>
            <p:nvPr/>
          </p:nvSpPr>
          <p:spPr bwMode="auto">
            <a:xfrm>
              <a:off x="4235" y="1959"/>
              <a:ext cx="98" cy="256"/>
            </a:xfrm>
            <a:custGeom>
              <a:avLst/>
              <a:gdLst>
                <a:gd name="T0" fmla="*/ 1 w 174"/>
                <a:gd name="T1" fmla="*/ 0 h 465"/>
                <a:gd name="T2" fmla="*/ 1 w 174"/>
                <a:gd name="T3" fmla="*/ 1 h 465"/>
                <a:gd name="T4" fmla="*/ 0 w 174"/>
                <a:gd name="T5" fmla="*/ 1 h 465"/>
                <a:gd name="T6" fmla="*/ 1 w 174"/>
                <a:gd name="T7" fmla="*/ 2 h 465"/>
                <a:gd name="T8" fmla="*/ 1 w 174"/>
                <a:gd name="T9" fmla="*/ 4 h 465"/>
                <a:gd name="T10" fmla="*/ 2 w 174"/>
                <a:gd name="T11" fmla="*/ 4 h 465"/>
                <a:gd name="T12" fmla="*/ 2 w 174"/>
                <a:gd name="T13" fmla="*/ 4 h 465"/>
                <a:gd name="T14" fmla="*/ 2 w 174"/>
                <a:gd name="T15" fmla="*/ 3 h 465"/>
                <a:gd name="T16" fmla="*/ 2 w 174"/>
                <a:gd name="T17" fmla="*/ 3 h 465"/>
                <a:gd name="T18" fmla="*/ 1 w 174"/>
                <a:gd name="T19" fmla="*/ 3 h 465"/>
                <a:gd name="T20" fmla="*/ 1 w 174"/>
                <a:gd name="T21" fmla="*/ 3 h 465"/>
                <a:gd name="T22" fmla="*/ 1 w 174"/>
                <a:gd name="T23" fmla="*/ 2 h 465"/>
                <a:gd name="T24" fmla="*/ 1 w 174"/>
                <a:gd name="T25" fmla="*/ 2 h 465"/>
                <a:gd name="T26" fmla="*/ 1 w 174"/>
                <a:gd name="T27" fmla="*/ 1 h 465"/>
                <a:gd name="T28" fmla="*/ 1 w 174"/>
                <a:gd name="T29" fmla="*/ 1 h 465"/>
                <a:gd name="T30" fmla="*/ 1 w 174"/>
                <a:gd name="T31" fmla="*/ 1 h 465"/>
                <a:gd name="T32" fmla="*/ 1 w 174"/>
                <a:gd name="T33" fmla="*/ 0 h 4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4" h="465">
                  <a:moveTo>
                    <a:pt x="13" y="0"/>
                  </a:moveTo>
                  <a:lnTo>
                    <a:pt x="13" y="44"/>
                  </a:lnTo>
                  <a:lnTo>
                    <a:pt x="0" y="94"/>
                  </a:lnTo>
                  <a:lnTo>
                    <a:pt x="22" y="217"/>
                  </a:lnTo>
                  <a:lnTo>
                    <a:pt x="126" y="418"/>
                  </a:lnTo>
                  <a:lnTo>
                    <a:pt x="174" y="465"/>
                  </a:lnTo>
                  <a:lnTo>
                    <a:pt x="158" y="431"/>
                  </a:lnTo>
                  <a:lnTo>
                    <a:pt x="164" y="399"/>
                  </a:lnTo>
                  <a:lnTo>
                    <a:pt x="139" y="374"/>
                  </a:lnTo>
                  <a:lnTo>
                    <a:pt x="111" y="346"/>
                  </a:lnTo>
                  <a:lnTo>
                    <a:pt x="95" y="311"/>
                  </a:lnTo>
                  <a:lnTo>
                    <a:pt x="79" y="245"/>
                  </a:lnTo>
                  <a:lnTo>
                    <a:pt x="57" y="188"/>
                  </a:lnTo>
                  <a:lnTo>
                    <a:pt x="29" y="144"/>
                  </a:lnTo>
                  <a:lnTo>
                    <a:pt x="22" y="97"/>
                  </a:lnTo>
                  <a:lnTo>
                    <a:pt x="22" y="50"/>
                  </a:lnTo>
                  <a:lnTo>
                    <a:pt x="13"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8" name="Freeform 19"/>
            <p:cNvSpPr>
              <a:spLocks/>
            </p:cNvSpPr>
            <p:nvPr/>
          </p:nvSpPr>
          <p:spPr bwMode="auto">
            <a:xfrm>
              <a:off x="4158" y="2566"/>
              <a:ext cx="361" cy="55"/>
            </a:xfrm>
            <a:custGeom>
              <a:avLst/>
              <a:gdLst>
                <a:gd name="T0" fmla="*/ 0 w 642"/>
                <a:gd name="T1" fmla="*/ 1 h 101"/>
                <a:gd name="T2" fmla="*/ 1 w 642"/>
                <a:gd name="T3" fmla="*/ 1 h 101"/>
                <a:gd name="T4" fmla="*/ 1 w 642"/>
                <a:gd name="T5" fmla="*/ 1 h 101"/>
                <a:gd name="T6" fmla="*/ 1 w 642"/>
                <a:gd name="T7" fmla="*/ 1 h 101"/>
                <a:gd name="T8" fmla="*/ 1 w 642"/>
                <a:gd name="T9" fmla="*/ 1 h 101"/>
                <a:gd name="T10" fmla="*/ 2 w 642"/>
                <a:gd name="T11" fmla="*/ 1 h 101"/>
                <a:gd name="T12" fmla="*/ 2 w 642"/>
                <a:gd name="T13" fmla="*/ 0 h 101"/>
                <a:gd name="T14" fmla="*/ 3 w 642"/>
                <a:gd name="T15" fmla="*/ 1 h 101"/>
                <a:gd name="T16" fmla="*/ 4 w 642"/>
                <a:gd name="T17" fmla="*/ 1 h 101"/>
                <a:gd name="T18" fmla="*/ 4 w 642"/>
                <a:gd name="T19" fmla="*/ 1 h 101"/>
                <a:gd name="T20" fmla="*/ 6 w 642"/>
                <a:gd name="T21" fmla="*/ 1 h 101"/>
                <a:gd name="T22" fmla="*/ 6 w 642"/>
                <a:gd name="T23" fmla="*/ 1 h 101"/>
                <a:gd name="T24" fmla="*/ 6 w 642"/>
                <a:gd name="T25" fmla="*/ 1 h 101"/>
                <a:gd name="T26" fmla="*/ 5 w 642"/>
                <a:gd name="T27" fmla="*/ 1 h 101"/>
                <a:gd name="T28" fmla="*/ 4 w 642"/>
                <a:gd name="T29" fmla="*/ 1 h 101"/>
                <a:gd name="T30" fmla="*/ 4 w 642"/>
                <a:gd name="T31" fmla="*/ 1 h 101"/>
                <a:gd name="T32" fmla="*/ 3 w 642"/>
                <a:gd name="T33" fmla="*/ 1 h 101"/>
                <a:gd name="T34" fmla="*/ 3 w 642"/>
                <a:gd name="T35" fmla="*/ 1 h 101"/>
                <a:gd name="T36" fmla="*/ 3 w 642"/>
                <a:gd name="T37" fmla="*/ 1 h 101"/>
                <a:gd name="T38" fmla="*/ 3 w 642"/>
                <a:gd name="T39" fmla="*/ 1 h 101"/>
                <a:gd name="T40" fmla="*/ 2 w 642"/>
                <a:gd name="T41" fmla="*/ 1 h 101"/>
                <a:gd name="T42" fmla="*/ 2 w 642"/>
                <a:gd name="T43" fmla="*/ 1 h 101"/>
                <a:gd name="T44" fmla="*/ 2 w 642"/>
                <a:gd name="T45" fmla="*/ 1 h 101"/>
                <a:gd name="T46" fmla="*/ 1 w 642"/>
                <a:gd name="T47" fmla="*/ 1 h 101"/>
                <a:gd name="T48" fmla="*/ 1 w 642"/>
                <a:gd name="T49" fmla="*/ 1 h 101"/>
                <a:gd name="T50" fmla="*/ 1 w 642"/>
                <a:gd name="T51" fmla="*/ 1 h 101"/>
                <a:gd name="T52" fmla="*/ 2 w 642"/>
                <a:gd name="T53" fmla="*/ 1 h 101"/>
                <a:gd name="T54" fmla="*/ 1 w 642"/>
                <a:gd name="T55" fmla="*/ 1 h 101"/>
                <a:gd name="T56" fmla="*/ 0 w 642"/>
                <a:gd name="T57" fmla="*/ 1 h 1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2" h="101">
                  <a:moveTo>
                    <a:pt x="0" y="35"/>
                  </a:moveTo>
                  <a:lnTo>
                    <a:pt x="38" y="38"/>
                  </a:lnTo>
                  <a:lnTo>
                    <a:pt x="60" y="60"/>
                  </a:lnTo>
                  <a:lnTo>
                    <a:pt x="79" y="70"/>
                  </a:lnTo>
                  <a:lnTo>
                    <a:pt x="60" y="19"/>
                  </a:lnTo>
                  <a:lnTo>
                    <a:pt x="167" y="22"/>
                  </a:lnTo>
                  <a:lnTo>
                    <a:pt x="249" y="0"/>
                  </a:lnTo>
                  <a:lnTo>
                    <a:pt x="343" y="13"/>
                  </a:lnTo>
                  <a:lnTo>
                    <a:pt x="365" y="48"/>
                  </a:lnTo>
                  <a:lnTo>
                    <a:pt x="425" y="35"/>
                  </a:lnTo>
                  <a:lnTo>
                    <a:pt x="626" y="82"/>
                  </a:lnTo>
                  <a:lnTo>
                    <a:pt x="642" y="101"/>
                  </a:lnTo>
                  <a:lnTo>
                    <a:pt x="617" y="95"/>
                  </a:lnTo>
                  <a:lnTo>
                    <a:pt x="513" y="98"/>
                  </a:lnTo>
                  <a:lnTo>
                    <a:pt x="482" y="82"/>
                  </a:lnTo>
                  <a:lnTo>
                    <a:pt x="425" y="92"/>
                  </a:lnTo>
                  <a:lnTo>
                    <a:pt x="352" y="101"/>
                  </a:lnTo>
                  <a:lnTo>
                    <a:pt x="356" y="85"/>
                  </a:lnTo>
                  <a:lnTo>
                    <a:pt x="296" y="98"/>
                  </a:lnTo>
                  <a:lnTo>
                    <a:pt x="280" y="60"/>
                  </a:lnTo>
                  <a:lnTo>
                    <a:pt x="252" y="70"/>
                  </a:lnTo>
                  <a:lnTo>
                    <a:pt x="204" y="98"/>
                  </a:lnTo>
                  <a:lnTo>
                    <a:pt x="167" y="70"/>
                  </a:lnTo>
                  <a:lnTo>
                    <a:pt x="119" y="70"/>
                  </a:lnTo>
                  <a:lnTo>
                    <a:pt x="79" y="79"/>
                  </a:lnTo>
                  <a:lnTo>
                    <a:pt x="148" y="82"/>
                  </a:lnTo>
                  <a:lnTo>
                    <a:pt x="157" y="98"/>
                  </a:lnTo>
                  <a:lnTo>
                    <a:pt x="16" y="92"/>
                  </a:lnTo>
                  <a:lnTo>
                    <a:pt x="0" y="35"/>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9" name="Freeform 20"/>
            <p:cNvSpPr>
              <a:spLocks/>
            </p:cNvSpPr>
            <p:nvPr/>
          </p:nvSpPr>
          <p:spPr bwMode="auto">
            <a:xfrm>
              <a:off x="4140" y="2582"/>
              <a:ext cx="19" cy="33"/>
            </a:xfrm>
            <a:custGeom>
              <a:avLst/>
              <a:gdLst>
                <a:gd name="T0" fmla="*/ 0 w 35"/>
                <a:gd name="T1" fmla="*/ 0 h 60"/>
                <a:gd name="T2" fmla="*/ 1 w 35"/>
                <a:gd name="T3" fmla="*/ 1 h 60"/>
                <a:gd name="T4" fmla="*/ 1 w 35"/>
                <a:gd name="T5" fmla="*/ 1 h 60"/>
                <a:gd name="T6" fmla="*/ 1 w 35"/>
                <a:gd name="T7" fmla="*/ 1 h 60"/>
                <a:gd name="T8" fmla="*/ 0 w 35"/>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0">
                  <a:moveTo>
                    <a:pt x="0" y="0"/>
                  </a:moveTo>
                  <a:lnTo>
                    <a:pt x="26" y="22"/>
                  </a:lnTo>
                  <a:lnTo>
                    <a:pt x="35" y="60"/>
                  </a:lnTo>
                  <a:lnTo>
                    <a:pt x="13" y="47"/>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0" name="Freeform 21"/>
            <p:cNvSpPr>
              <a:spLocks/>
            </p:cNvSpPr>
            <p:nvPr/>
          </p:nvSpPr>
          <p:spPr bwMode="auto">
            <a:xfrm>
              <a:off x="4241" y="2358"/>
              <a:ext cx="215" cy="184"/>
            </a:xfrm>
            <a:custGeom>
              <a:avLst/>
              <a:gdLst>
                <a:gd name="T0" fmla="*/ 1 w 381"/>
                <a:gd name="T1" fmla="*/ 0 h 333"/>
                <a:gd name="T2" fmla="*/ 0 w 381"/>
                <a:gd name="T3" fmla="*/ 1 h 333"/>
                <a:gd name="T4" fmla="*/ 1 w 381"/>
                <a:gd name="T5" fmla="*/ 1 h 333"/>
                <a:gd name="T6" fmla="*/ 1 w 381"/>
                <a:gd name="T7" fmla="*/ 2 h 333"/>
                <a:gd name="T8" fmla="*/ 1 w 381"/>
                <a:gd name="T9" fmla="*/ 2 h 333"/>
                <a:gd name="T10" fmla="*/ 2 w 381"/>
                <a:gd name="T11" fmla="*/ 2 h 333"/>
                <a:gd name="T12" fmla="*/ 2 w 381"/>
                <a:gd name="T13" fmla="*/ 2 h 333"/>
                <a:gd name="T14" fmla="*/ 2 w 381"/>
                <a:gd name="T15" fmla="*/ 2 h 333"/>
                <a:gd name="T16" fmla="*/ 2 w 381"/>
                <a:gd name="T17" fmla="*/ 2 h 333"/>
                <a:gd name="T18" fmla="*/ 3 w 381"/>
                <a:gd name="T19" fmla="*/ 2 h 333"/>
                <a:gd name="T20" fmla="*/ 2 w 381"/>
                <a:gd name="T21" fmla="*/ 2 h 333"/>
                <a:gd name="T22" fmla="*/ 3 w 381"/>
                <a:gd name="T23" fmla="*/ 2 h 333"/>
                <a:gd name="T24" fmla="*/ 3 w 381"/>
                <a:gd name="T25" fmla="*/ 2 h 333"/>
                <a:gd name="T26" fmla="*/ 4 w 381"/>
                <a:gd name="T27" fmla="*/ 3 h 333"/>
                <a:gd name="T28" fmla="*/ 3 w 381"/>
                <a:gd name="T29" fmla="*/ 2 h 333"/>
                <a:gd name="T30" fmla="*/ 3 w 381"/>
                <a:gd name="T31" fmla="*/ 2 h 333"/>
                <a:gd name="T32" fmla="*/ 2 w 381"/>
                <a:gd name="T33" fmla="*/ 2 h 333"/>
                <a:gd name="T34" fmla="*/ 1 w 381"/>
                <a:gd name="T35" fmla="*/ 2 h 333"/>
                <a:gd name="T36" fmla="*/ 1 w 381"/>
                <a:gd name="T37" fmla="*/ 1 h 333"/>
                <a:gd name="T38" fmla="*/ 1 w 381"/>
                <a:gd name="T39" fmla="*/ 1 h 333"/>
                <a:gd name="T40" fmla="*/ 1 w 381"/>
                <a:gd name="T41" fmla="*/ 0 h 3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333">
                  <a:moveTo>
                    <a:pt x="19" y="0"/>
                  </a:moveTo>
                  <a:lnTo>
                    <a:pt x="0" y="66"/>
                  </a:lnTo>
                  <a:lnTo>
                    <a:pt x="44" y="151"/>
                  </a:lnTo>
                  <a:lnTo>
                    <a:pt x="53" y="233"/>
                  </a:lnTo>
                  <a:lnTo>
                    <a:pt x="101" y="233"/>
                  </a:lnTo>
                  <a:lnTo>
                    <a:pt x="164" y="242"/>
                  </a:lnTo>
                  <a:lnTo>
                    <a:pt x="141" y="258"/>
                  </a:lnTo>
                  <a:lnTo>
                    <a:pt x="198" y="264"/>
                  </a:lnTo>
                  <a:lnTo>
                    <a:pt x="179" y="273"/>
                  </a:lnTo>
                  <a:lnTo>
                    <a:pt x="239" y="273"/>
                  </a:lnTo>
                  <a:lnTo>
                    <a:pt x="217" y="286"/>
                  </a:lnTo>
                  <a:lnTo>
                    <a:pt x="280" y="292"/>
                  </a:lnTo>
                  <a:lnTo>
                    <a:pt x="340" y="305"/>
                  </a:lnTo>
                  <a:lnTo>
                    <a:pt x="381" y="333"/>
                  </a:lnTo>
                  <a:lnTo>
                    <a:pt x="334" y="226"/>
                  </a:lnTo>
                  <a:lnTo>
                    <a:pt x="305" y="207"/>
                  </a:lnTo>
                  <a:lnTo>
                    <a:pt x="208" y="192"/>
                  </a:lnTo>
                  <a:lnTo>
                    <a:pt x="110" y="195"/>
                  </a:lnTo>
                  <a:lnTo>
                    <a:pt x="66" y="110"/>
                  </a:lnTo>
                  <a:lnTo>
                    <a:pt x="47" y="37"/>
                  </a:lnTo>
                  <a:lnTo>
                    <a:pt x="19"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1" name="Freeform 22"/>
            <p:cNvSpPr>
              <a:spLocks/>
            </p:cNvSpPr>
            <p:nvPr/>
          </p:nvSpPr>
          <p:spPr bwMode="auto">
            <a:xfrm>
              <a:off x="4138" y="2330"/>
              <a:ext cx="69" cy="177"/>
            </a:xfrm>
            <a:custGeom>
              <a:avLst/>
              <a:gdLst>
                <a:gd name="T0" fmla="*/ 1 w 123"/>
                <a:gd name="T1" fmla="*/ 0 h 321"/>
                <a:gd name="T2" fmla="*/ 0 w 123"/>
                <a:gd name="T3" fmla="*/ 1 h 321"/>
                <a:gd name="T4" fmla="*/ 1 w 123"/>
                <a:gd name="T5" fmla="*/ 1 h 321"/>
                <a:gd name="T6" fmla="*/ 1 w 123"/>
                <a:gd name="T7" fmla="*/ 1 h 321"/>
                <a:gd name="T8" fmla="*/ 1 w 123"/>
                <a:gd name="T9" fmla="*/ 2 h 321"/>
                <a:gd name="T10" fmla="*/ 1 w 123"/>
                <a:gd name="T11" fmla="*/ 3 h 321"/>
                <a:gd name="T12" fmla="*/ 1 w 123"/>
                <a:gd name="T13" fmla="*/ 3 h 321"/>
                <a:gd name="T14" fmla="*/ 1 w 123"/>
                <a:gd name="T15" fmla="*/ 2 h 321"/>
                <a:gd name="T16" fmla="*/ 1 w 123"/>
                <a:gd name="T17" fmla="*/ 2 h 321"/>
                <a:gd name="T18" fmla="*/ 1 w 123"/>
                <a:gd name="T19" fmla="*/ 2 h 321"/>
                <a:gd name="T20" fmla="*/ 1 w 123"/>
                <a:gd name="T21" fmla="*/ 1 h 321"/>
                <a:gd name="T22" fmla="*/ 1 w 12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321">
                  <a:moveTo>
                    <a:pt x="38" y="0"/>
                  </a:moveTo>
                  <a:lnTo>
                    <a:pt x="0" y="92"/>
                  </a:lnTo>
                  <a:lnTo>
                    <a:pt x="44" y="114"/>
                  </a:lnTo>
                  <a:lnTo>
                    <a:pt x="57" y="142"/>
                  </a:lnTo>
                  <a:lnTo>
                    <a:pt x="32" y="280"/>
                  </a:lnTo>
                  <a:lnTo>
                    <a:pt x="13" y="318"/>
                  </a:lnTo>
                  <a:lnTo>
                    <a:pt x="38" y="321"/>
                  </a:lnTo>
                  <a:lnTo>
                    <a:pt x="91" y="287"/>
                  </a:lnTo>
                  <a:lnTo>
                    <a:pt x="114" y="255"/>
                  </a:lnTo>
                  <a:lnTo>
                    <a:pt x="123" y="177"/>
                  </a:lnTo>
                  <a:lnTo>
                    <a:pt x="101" y="69"/>
                  </a:lnTo>
                  <a:lnTo>
                    <a:pt x="38"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2" name="Freeform 23"/>
            <p:cNvSpPr>
              <a:spLocks/>
            </p:cNvSpPr>
            <p:nvPr/>
          </p:nvSpPr>
          <p:spPr bwMode="auto">
            <a:xfrm>
              <a:off x="4167" y="2224"/>
              <a:ext cx="100" cy="231"/>
            </a:xfrm>
            <a:custGeom>
              <a:avLst/>
              <a:gdLst>
                <a:gd name="T0" fmla="*/ 0 w 179"/>
                <a:gd name="T1" fmla="*/ 1 h 419"/>
                <a:gd name="T2" fmla="*/ 1 w 179"/>
                <a:gd name="T3" fmla="*/ 1 h 419"/>
                <a:gd name="T4" fmla="*/ 1 w 179"/>
                <a:gd name="T5" fmla="*/ 3 h 419"/>
                <a:gd name="T6" fmla="*/ 1 w 179"/>
                <a:gd name="T7" fmla="*/ 3 h 419"/>
                <a:gd name="T8" fmla="*/ 1 w 179"/>
                <a:gd name="T9" fmla="*/ 4 h 419"/>
                <a:gd name="T10" fmla="*/ 1 w 179"/>
                <a:gd name="T11" fmla="*/ 3 h 419"/>
                <a:gd name="T12" fmla="*/ 1 w 179"/>
                <a:gd name="T13" fmla="*/ 3 h 419"/>
                <a:gd name="T14" fmla="*/ 1 w 179"/>
                <a:gd name="T15" fmla="*/ 3 h 419"/>
                <a:gd name="T16" fmla="*/ 1 w 179"/>
                <a:gd name="T17" fmla="*/ 3 h 419"/>
                <a:gd name="T18" fmla="*/ 2 w 179"/>
                <a:gd name="T19" fmla="*/ 3 h 419"/>
                <a:gd name="T20" fmla="*/ 1 w 179"/>
                <a:gd name="T21" fmla="*/ 2 h 419"/>
                <a:gd name="T22" fmla="*/ 1 w 179"/>
                <a:gd name="T23" fmla="*/ 1 h 419"/>
                <a:gd name="T24" fmla="*/ 1 w 179"/>
                <a:gd name="T25" fmla="*/ 0 h 419"/>
                <a:gd name="T26" fmla="*/ 0 w 179"/>
                <a:gd name="T27" fmla="*/ 1 h 4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419">
                  <a:moveTo>
                    <a:pt x="0" y="13"/>
                  </a:moveTo>
                  <a:lnTo>
                    <a:pt x="12" y="158"/>
                  </a:lnTo>
                  <a:lnTo>
                    <a:pt x="78" y="334"/>
                  </a:lnTo>
                  <a:lnTo>
                    <a:pt x="69" y="387"/>
                  </a:lnTo>
                  <a:lnTo>
                    <a:pt x="85" y="419"/>
                  </a:lnTo>
                  <a:lnTo>
                    <a:pt x="103" y="387"/>
                  </a:lnTo>
                  <a:lnTo>
                    <a:pt x="122" y="387"/>
                  </a:lnTo>
                  <a:lnTo>
                    <a:pt x="129" y="359"/>
                  </a:lnTo>
                  <a:lnTo>
                    <a:pt x="151" y="394"/>
                  </a:lnTo>
                  <a:lnTo>
                    <a:pt x="179" y="384"/>
                  </a:lnTo>
                  <a:lnTo>
                    <a:pt x="122" y="287"/>
                  </a:lnTo>
                  <a:lnTo>
                    <a:pt x="110" y="60"/>
                  </a:lnTo>
                  <a:lnTo>
                    <a:pt x="72" y="0"/>
                  </a:lnTo>
                  <a:lnTo>
                    <a:pt x="0" y="13"/>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3" name="Freeform 24"/>
            <p:cNvSpPr>
              <a:spLocks/>
            </p:cNvSpPr>
            <p:nvPr/>
          </p:nvSpPr>
          <p:spPr bwMode="auto">
            <a:xfrm>
              <a:off x="4104" y="1985"/>
              <a:ext cx="117" cy="194"/>
            </a:xfrm>
            <a:custGeom>
              <a:avLst/>
              <a:gdLst>
                <a:gd name="T0" fmla="*/ 1 w 208"/>
                <a:gd name="T1" fmla="*/ 1 h 352"/>
                <a:gd name="T2" fmla="*/ 1 w 208"/>
                <a:gd name="T3" fmla="*/ 1 h 352"/>
                <a:gd name="T4" fmla="*/ 1 w 208"/>
                <a:gd name="T5" fmla="*/ 1 h 352"/>
                <a:gd name="T6" fmla="*/ 1 w 208"/>
                <a:gd name="T7" fmla="*/ 1 h 352"/>
                <a:gd name="T8" fmla="*/ 1 w 208"/>
                <a:gd name="T9" fmla="*/ 1 h 352"/>
                <a:gd name="T10" fmla="*/ 1 w 208"/>
                <a:gd name="T11" fmla="*/ 2 h 352"/>
                <a:gd name="T12" fmla="*/ 2 w 208"/>
                <a:gd name="T13" fmla="*/ 2 h 352"/>
                <a:gd name="T14" fmla="*/ 2 w 208"/>
                <a:gd name="T15" fmla="*/ 1 h 352"/>
                <a:gd name="T16" fmla="*/ 2 w 208"/>
                <a:gd name="T17" fmla="*/ 1 h 352"/>
                <a:gd name="T18" fmla="*/ 2 w 208"/>
                <a:gd name="T19" fmla="*/ 1 h 352"/>
                <a:gd name="T20" fmla="*/ 2 w 208"/>
                <a:gd name="T21" fmla="*/ 0 h 352"/>
                <a:gd name="T22" fmla="*/ 2 w 208"/>
                <a:gd name="T23" fmla="*/ 1 h 352"/>
                <a:gd name="T24" fmla="*/ 2 w 208"/>
                <a:gd name="T25" fmla="*/ 1 h 352"/>
                <a:gd name="T26" fmla="*/ 2 w 208"/>
                <a:gd name="T27" fmla="*/ 2 h 352"/>
                <a:gd name="T28" fmla="*/ 2 w 208"/>
                <a:gd name="T29" fmla="*/ 2 h 352"/>
                <a:gd name="T30" fmla="*/ 2 w 208"/>
                <a:gd name="T31" fmla="*/ 2 h 352"/>
                <a:gd name="T32" fmla="*/ 2 w 208"/>
                <a:gd name="T33" fmla="*/ 2 h 352"/>
                <a:gd name="T34" fmla="*/ 2 w 208"/>
                <a:gd name="T35" fmla="*/ 2 h 352"/>
                <a:gd name="T36" fmla="*/ 2 w 208"/>
                <a:gd name="T37" fmla="*/ 2 h 352"/>
                <a:gd name="T38" fmla="*/ 2 w 208"/>
                <a:gd name="T39" fmla="*/ 2 h 352"/>
                <a:gd name="T40" fmla="*/ 2 w 208"/>
                <a:gd name="T41" fmla="*/ 3 h 352"/>
                <a:gd name="T42" fmla="*/ 2 w 208"/>
                <a:gd name="T43" fmla="*/ 3 h 352"/>
                <a:gd name="T44" fmla="*/ 2 w 208"/>
                <a:gd name="T45" fmla="*/ 3 h 352"/>
                <a:gd name="T46" fmla="*/ 1 w 208"/>
                <a:gd name="T47" fmla="*/ 3 h 352"/>
                <a:gd name="T48" fmla="*/ 1 w 208"/>
                <a:gd name="T49" fmla="*/ 3 h 352"/>
                <a:gd name="T50" fmla="*/ 1 w 208"/>
                <a:gd name="T51" fmla="*/ 3 h 352"/>
                <a:gd name="T52" fmla="*/ 1 w 208"/>
                <a:gd name="T53" fmla="*/ 1 h 352"/>
                <a:gd name="T54" fmla="*/ 1 w 208"/>
                <a:gd name="T55" fmla="*/ 1 h 352"/>
                <a:gd name="T56" fmla="*/ 1 w 208"/>
                <a:gd name="T57" fmla="*/ 1 h 352"/>
                <a:gd name="T58" fmla="*/ 0 w 208"/>
                <a:gd name="T59" fmla="*/ 1 h 352"/>
                <a:gd name="T60" fmla="*/ 1 w 208"/>
                <a:gd name="T61" fmla="*/ 1 h 3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8" h="352">
                  <a:moveTo>
                    <a:pt x="3" y="15"/>
                  </a:moveTo>
                  <a:lnTo>
                    <a:pt x="16" y="56"/>
                  </a:lnTo>
                  <a:lnTo>
                    <a:pt x="35" y="91"/>
                  </a:lnTo>
                  <a:lnTo>
                    <a:pt x="66" y="129"/>
                  </a:lnTo>
                  <a:lnTo>
                    <a:pt x="73" y="157"/>
                  </a:lnTo>
                  <a:lnTo>
                    <a:pt x="107" y="192"/>
                  </a:lnTo>
                  <a:lnTo>
                    <a:pt x="142" y="170"/>
                  </a:lnTo>
                  <a:lnTo>
                    <a:pt x="158" y="129"/>
                  </a:lnTo>
                  <a:lnTo>
                    <a:pt x="158" y="97"/>
                  </a:lnTo>
                  <a:lnTo>
                    <a:pt x="158" y="69"/>
                  </a:lnTo>
                  <a:lnTo>
                    <a:pt x="174" y="0"/>
                  </a:lnTo>
                  <a:lnTo>
                    <a:pt x="186" y="60"/>
                  </a:lnTo>
                  <a:lnTo>
                    <a:pt x="177" y="148"/>
                  </a:lnTo>
                  <a:lnTo>
                    <a:pt x="158" y="204"/>
                  </a:lnTo>
                  <a:lnTo>
                    <a:pt x="161" y="230"/>
                  </a:lnTo>
                  <a:lnTo>
                    <a:pt x="164" y="258"/>
                  </a:lnTo>
                  <a:lnTo>
                    <a:pt x="177" y="270"/>
                  </a:lnTo>
                  <a:lnTo>
                    <a:pt x="189" y="261"/>
                  </a:lnTo>
                  <a:lnTo>
                    <a:pt x="208" y="233"/>
                  </a:lnTo>
                  <a:lnTo>
                    <a:pt x="205" y="299"/>
                  </a:lnTo>
                  <a:lnTo>
                    <a:pt x="180" y="311"/>
                  </a:lnTo>
                  <a:lnTo>
                    <a:pt x="167" y="340"/>
                  </a:lnTo>
                  <a:lnTo>
                    <a:pt x="145" y="321"/>
                  </a:lnTo>
                  <a:lnTo>
                    <a:pt x="123" y="327"/>
                  </a:lnTo>
                  <a:lnTo>
                    <a:pt x="123" y="352"/>
                  </a:lnTo>
                  <a:lnTo>
                    <a:pt x="104" y="349"/>
                  </a:lnTo>
                  <a:lnTo>
                    <a:pt x="32" y="167"/>
                  </a:lnTo>
                  <a:lnTo>
                    <a:pt x="35" y="132"/>
                  </a:lnTo>
                  <a:lnTo>
                    <a:pt x="19" y="104"/>
                  </a:lnTo>
                  <a:lnTo>
                    <a:pt x="0" y="38"/>
                  </a:lnTo>
                  <a:lnTo>
                    <a:pt x="3" y="15"/>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4" name="Freeform 25"/>
            <p:cNvSpPr>
              <a:spLocks/>
            </p:cNvSpPr>
            <p:nvPr/>
          </p:nvSpPr>
          <p:spPr bwMode="auto">
            <a:xfrm>
              <a:off x="4113" y="1845"/>
              <a:ext cx="201" cy="97"/>
            </a:xfrm>
            <a:custGeom>
              <a:avLst/>
              <a:gdLst>
                <a:gd name="T0" fmla="*/ 0 w 356"/>
                <a:gd name="T1" fmla="*/ 0 h 176"/>
                <a:gd name="T2" fmla="*/ 1 w 356"/>
                <a:gd name="T3" fmla="*/ 1 h 176"/>
                <a:gd name="T4" fmla="*/ 1 w 356"/>
                <a:gd name="T5" fmla="*/ 1 h 176"/>
                <a:gd name="T6" fmla="*/ 1 w 356"/>
                <a:gd name="T7" fmla="*/ 1 h 176"/>
                <a:gd name="T8" fmla="*/ 1 w 356"/>
                <a:gd name="T9" fmla="*/ 1 h 176"/>
                <a:gd name="T10" fmla="*/ 1 w 356"/>
                <a:gd name="T11" fmla="*/ 1 h 176"/>
                <a:gd name="T12" fmla="*/ 1 w 356"/>
                <a:gd name="T13" fmla="*/ 1 h 176"/>
                <a:gd name="T14" fmla="*/ 2 w 356"/>
                <a:gd name="T15" fmla="*/ 1 h 176"/>
                <a:gd name="T16" fmla="*/ 2 w 356"/>
                <a:gd name="T17" fmla="*/ 1 h 176"/>
                <a:gd name="T18" fmla="*/ 2 w 356"/>
                <a:gd name="T19" fmla="*/ 1 h 176"/>
                <a:gd name="T20" fmla="*/ 2 w 356"/>
                <a:gd name="T21" fmla="*/ 1 h 176"/>
                <a:gd name="T22" fmla="*/ 2 w 356"/>
                <a:gd name="T23" fmla="*/ 1 h 176"/>
                <a:gd name="T24" fmla="*/ 3 w 356"/>
                <a:gd name="T25" fmla="*/ 1 h 176"/>
                <a:gd name="T26" fmla="*/ 3 w 356"/>
                <a:gd name="T27" fmla="*/ 1 h 176"/>
                <a:gd name="T28" fmla="*/ 3 w 356"/>
                <a:gd name="T29" fmla="*/ 1 h 176"/>
                <a:gd name="T30" fmla="*/ 3 w 356"/>
                <a:gd name="T31" fmla="*/ 1 h 176"/>
                <a:gd name="T32" fmla="*/ 3 w 356"/>
                <a:gd name="T33" fmla="*/ 1 h 176"/>
                <a:gd name="T34" fmla="*/ 3 w 356"/>
                <a:gd name="T35" fmla="*/ 1 h 176"/>
                <a:gd name="T36" fmla="*/ 3 w 356"/>
                <a:gd name="T37" fmla="*/ 1 h 176"/>
                <a:gd name="T38" fmla="*/ 2 w 356"/>
                <a:gd name="T39" fmla="*/ 2 h 176"/>
                <a:gd name="T40" fmla="*/ 2 w 356"/>
                <a:gd name="T41" fmla="*/ 1 h 176"/>
                <a:gd name="T42" fmla="*/ 2 w 356"/>
                <a:gd name="T43" fmla="*/ 1 h 176"/>
                <a:gd name="T44" fmla="*/ 2 w 356"/>
                <a:gd name="T45" fmla="*/ 1 h 176"/>
                <a:gd name="T46" fmla="*/ 2 w 356"/>
                <a:gd name="T47" fmla="*/ 1 h 176"/>
                <a:gd name="T48" fmla="*/ 3 w 356"/>
                <a:gd name="T49" fmla="*/ 1 h 176"/>
                <a:gd name="T50" fmla="*/ 2 w 356"/>
                <a:gd name="T51" fmla="*/ 1 h 176"/>
                <a:gd name="T52" fmla="*/ 2 w 356"/>
                <a:gd name="T53" fmla="*/ 1 h 176"/>
                <a:gd name="T54" fmla="*/ 2 w 356"/>
                <a:gd name="T55" fmla="*/ 1 h 176"/>
                <a:gd name="T56" fmla="*/ 2 w 356"/>
                <a:gd name="T57" fmla="*/ 1 h 176"/>
                <a:gd name="T58" fmla="*/ 2 w 356"/>
                <a:gd name="T59" fmla="*/ 1 h 176"/>
                <a:gd name="T60" fmla="*/ 2 w 356"/>
                <a:gd name="T61" fmla="*/ 1 h 176"/>
                <a:gd name="T62" fmla="*/ 1 w 356"/>
                <a:gd name="T63" fmla="*/ 1 h 176"/>
                <a:gd name="T64" fmla="*/ 1 w 356"/>
                <a:gd name="T65" fmla="*/ 1 h 176"/>
                <a:gd name="T66" fmla="*/ 1 w 356"/>
                <a:gd name="T67" fmla="*/ 1 h 176"/>
                <a:gd name="T68" fmla="*/ 0 w 356"/>
                <a:gd name="T69" fmla="*/ 1 h 176"/>
                <a:gd name="T70" fmla="*/ 0 w 356"/>
                <a:gd name="T71" fmla="*/ 0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6" h="176">
                  <a:moveTo>
                    <a:pt x="0" y="0"/>
                  </a:moveTo>
                  <a:lnTo>
                    <a:pt x="13" y="25"/>
                  </a:lnTo>
                  <a:lnTo>
                    <a:pt x="28" y="44"/>
                  </a:lnTo>
                  <a:lnTo>
                    <a:pt x="25" y="22"/>
                  </a:lnTo>
                  <a:lnTo>
                    <a:pt x="54" y="34"/>
                  </a:lnTo>
                  <a:lnTo>
                    <a:pt x="88" y="44"/>
                  </a:lnTo>
                  <a:lnTo>
                    <a:pt x="107" y="63"/>
                  </a:lnTo>
                  <a:lnTo>
                    <a:pt x="142" y="69"/>
                  </a:lnTo>
                  <a:lnTo>
                    <a:pt x="170" y="69"/>
                  </a:lnTo>
                  <a:lnTo>
                    <a:pt x="198" y="66"/>
                  </a:lnTo>
                  <a:lnTo>
                    <a:pt x="208" y="53"/>
                  </a:lnTo>
                  <a:lnTo>
                    <a:pt x="227" y="66"/>
                  </a:lnTo>
                  <a:lnTo>
                    <a:pt x="261" y="75"/>
                  </a:lnTo>
                  <a:lnTo>
                    <a:pt x="287" y="72"/>
                  </a:lnTo>
                  <a:lnTo>
                    <a:pt x="309" y="56"/>
                  </a:lnTo>
                  <a:lnTo>
                    <a:pt x="309" y="69"/>
                  </a:lnTo>
                  <a:lnTo>
                    <a:pt x="324" y="66"/>
                  </a:lnTo>
                  <a:lnTo>
                    <a:pt x="356" y="66"/>
                  </a:lnTo>
                  <a:lnTo>
                    <a:pt x="315" y="94"/>
                  </a:lnTo>
                  <a:lnTo>
                    <a:pt x="230" y="176"/>
                  </a:lnTo>
                  <a:lnTo>
                    <a:pt x="227" y="163"/>
                  </a:lnTo>
                  <a:lnTo>
                    <a:pt x="227" y="160"/>
                  </a:lnTo>
                  <a:lnTo>
                    <a:pt x="227" y="157"/>
                  </a:lnTo>
                  <a:lnTo>
                    <a:pt x="227" y="154"/>
                  </a:lnTo>
                  <a:lnTo>
                    <a:pt x="239" y="148"/>
                  </a:lnTo>
                  <a:lnTo>
                    <a:pt x="217" y="141"/>
                  </a:lnTo>
                  <a:lnTo>
                    <a:pt x="220" y="113"/>
                  </a:lnTo>
                  <a:lnTo>
                    <a:pt x="164" y="107"/>
                  </a:lnTo>
                  <a:lnTo>
                    <a:pt x="170" y="141"/>
                  </a:lnTo>
                  <a:lnTo>
                    <a:pt x="161" y="157"/>
                  </a:lnTo>
                  <a:lnTo>
                    <a:pt x="139" y="132"/>
                  </a:lnTo>
                  <a:lnTo>
                    <a:pt x="101" y="100"/>
                  </a:lnTo>
                  <a:lnTo>
                    <a:pt x="73" y="78"/>
                  </a:lnTo>
                  <a:lnTo>
                    <a:pt x="41" y="78"/>
                  </a:lnTo>
                  <a:lnTo>
                    <a:pt x="0" y="50"/>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5" name="Freeform 26"/>
            <p:cNvSpPr>
              <a:spLocks/>
            </p:cNvSpPr>
            <p:nvPr/>
          </p:nvSpPr>
          <p:spPr bwMode="auto">
            <a:xfrm>
              <a:off x="4152" y="1706"/>
              <a:ext cx="176" cy="127"/>
            </a:xfrm>
            <a:custGeom>
              <a:avLst/>
              <a:gdLst>
                <a:gd name="T0" fmla="*/ 0 w 312"/>
                <a:gd name="T1" fmla="*/ 1 h 230"/>
                <a:gd name="T2" fmla="*/ 1 w 312"/>
                <a:gd name="T3" fmla="*/ 1 h 230"/>
                <a:gd name="T4" fmla="*/ 1 w 312"/>
                <a:gd name="T5" fmla="*/ 1 h 230"/>
                <a:gd name="T6" fmla="*/ 1 w 312"/>
                <a:gd name="T7" fmla="*/ 1 h 230"/>
                <a:gd name="T8" fmla="*/ 1 w 312"/>
                <a:gd name="T9" fmla="*/ 1 h 230"/>
                <a:gd name="T10" fmla="*/ 1 w 312"/>
                <a:gd name="T11" fmla="*/ 1 h 230"/>
                <a:gd name="T12" fmla="*/ 1 w 312"/>
                <a:gd name="T13" fmla="*/ 1 h 230"/>
                <a:gd name="T14" fmla="*/ 1 w 312"/>
                <a:gd name="T15" fmla="*/ 1 h 230"/>
                <a:gd name="T16" fmla="*/ 2 w 312"/>
                <a:gd name="T17" fmla="*/ 1 h 230"/>
                <a:gd name="T18" fmla="*/ 2 w 312"/>
                <a:gd name="T19" fmla="*/ 1 h 230"/>
                <a:gd name="T20" fmla="*/ 2 w 312"/>
                <a:gd name="T21" fmla="*/ 1 h 230"/>
                <a:gd name="T22" fmla="*/ 2 w 312"/>
                <a:gd name="T23" fmla="*/ 1 h 230"/>
                <a:gd name="T24" fmla="*/ 2 w 312"/>
                <a:gd name="T25" fmla="*/ 1 h 230"/>
                <a:gd name="T26" fmla="*/ 3 w 312"/>
                <a:gd name="T27" fmla="*/ 1 h 230"/>
                <a:gd name="T28" fmla="*/ 3 w 312"/>
                <a:gd name="T29" fmla="*/ 1 h 230"/>
                <a:gd name="T30" fmla="*/ 3 w 312"/>
                <a:gd name="T31" fmla="*/ 1 h 230"/>
                <a:gd name="T32" fmla="*/ 3 w 312"/>
                <a:gd name="T33" fmla="*/ 1 h 230"/>
                <a:gd name="T34" fmla="*/ 3 w 312"/>
                <a:gd name="T35" fmla="*/ 1 h 230"/>
                <a:gd name="T36" fmla="*/ 3 w 312"/>
                <a:gd name="T37" fmla="*/ 1 h 230"/>
                <a:gd name="T38" fmla="*/ 3 w 312"/>
                <a:gd name="T39" fmla="*/ 0 h 230"/>
                <a:gd name="T40" fmla="*/ 3 w 312"/>
                <a:gd name="T41" fmla="*/ 1 h 230"/>
                <a:gd name="T42" fmla="*/ 3 w 312"/>
                <a:gd name="T43" fmla="*/ 1 h 230"/>
                <a:gd name="T44" fmla="*/ 3 w 312"/>
                <a:gd name="T45" fmla="*/ 1 h 230"/>
                <a:gd name="T46" fmla="*/ 2 w 312"/>
                <a:gd name="T47" fmla="*/ 1 h 230"/>
                <a:gd name="T48" fmla="*/ 3 w 312"/>
                <a:gd name="T49" fmla="*/ 1 h 230"/>
                <a:gd name="T50" fmla="*/ 3 w 312"/>
                <a:gd name="T51" fmla="*/ 1 h 230"/>
                <a:gd name="T52" fmla="*/ 2 w 312"/>
                <a:gd name="T53" fmla="*/ 2 h 230"/>
                <a:gd name="T54" fmla="*/ 2 w 312"/>
                <a:gd name="T55" fmla="*/ 2 h 230"/>
                <a:gd name="T56" fmla="*/ 2 w 312"/>
                <a:gd name="T57" fmla="*/ 2 h 230"/>
                <a:gd name="T58" fmla="*/ 2 w 312"/>
                <a:gd name="T59" fmla="*/ 2 h 230"/>
                <a:gd name="T60" fmla="*/ 2 w 312"/>
                <a:gd name="T61" fmla="*/ 2 h 230"/>
                <a:gd name="T62" fmla="*/ 2 w 312"/>
                <a:gd name="T63" fmla="*/ 1 h 230"/>
                <a:gd name="T64" fmla="*/ 2 w 312"/>
                <a:gd name="T65" fmla="*/ 1 h 230"/>
                <a:gd name="T66" fmla="*/ 2 w 312"/>
                <a:gd name="T67" fmla="*/ 1 h 230"/>
                <a:gd name="T68" fmla="*/ 2 w 312"/>
                <a:gd name="T69" fmla="*/ 1 h 230"/>
                <a:gd name="T70" fmla="*/ 2 w 312"/>
                <a:gd name="T71" fmla="*/ 1 h 230"/>
                <a:gd name="T72" fmla="*/ 2 w 312"/>
                <a:gd name="T73" fmla="*/ 1 h 230"/>
                <a:gd name="T74" fmla="*/ 1 w 312"/>
                <a:gd name="T75" fmla="*/ 1 h 230"/>
                <a:gd name="T76" fmla="*/ 1 w 312"/>
                <a:gd name="T77" fmla="*/ 1 h 230"/>
                <a:gd name="T78" fmla="*/ 1 w 312"/>
                <a:gd name="T79" fmla="*/ 1 h 230"/>
                <a:gd name="T80" fmla="*/ 1 w 312"/>
                <a:gd name="T81" fmla="*/ 1 h 230"/>
                <a:gd name="T82" fmla="*/ 0 w 312"/>
                <a:gd name="T83" fmla="*/ 1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2" h="230">
                  <a:moveTo>
                    <a:pt x="0" y="79"/>
                  </a:moveTo>
                  <a:lnTo>
                    <a:pt x="19" y="88"/>
                  </a:lnTo>
                  <a:lnTo>
                    <a:pt x="44" y="82"/>
                  </a:lnTo>
                  <a:lnTo>
                    <a:pt x="54" y="91"/>
                  </a:lnTo>
                  <a:lnTo>
                    <a:pt x="57" y="104"/>
                  </a:lnTo>
                  <a:lnTo>
                    <a:pt x="76" y="113"/>
                  </a:lnTo>
                  <a:lnTo>
                    <a:pt x="98" y="110"/>
                  </a:lnTo>
                  <a:lnTo>
                    <a:pt x="117" y="97"/>
                  </a:lnTo>
                  <a:lnTo>
                    <a:pt x="136" y="75"/>
                  </a:lnTo>
                  <a:lnTo>
                    <a:pt x="158" y="82"/>
                  </a:lnTo>
                  <a:lnTo>
                    <a:pt x="180" y="82"/>
                  </a:lnTo>
                  <a:lnTo>
                    <a:pt x="199" y="75"/>
                  </a:lnTo>
                  <a:lnTo>
                    <a:pt x="211" y="60"/>
                  </a:lnTo>
                  <a:lnTo>
                    <a:pt x="233" y="60"/>
                  </a:lnTo>
                  <a:lnTo>
                    <a:pt x="249" y="47"/>
                  </a:lnTo>
                  <a:lnTo>
                    <a:pt x="274" y="57"/>
                  </a:lnTo>
                  <a:lnTo>
                    <a:pt x="290" y="57"/>
                  </a:lnTo>
                  <a:lnTo>
                    <a:pt x="287" y="31"/>
                  </a:lnTo>
                  <a:lnTo>
                    <a:pt x="290" y="25"/>
                  </a:lnTo>
                  <a:lnTo>
                    <a:pt x="309" y="0"/>
                  </a:lnTo>
                  <a:lnTo>
                    <a:pt x="312" y="38"/>
                  </a:lnTo>
                  <a:lnTo>
                    <a:pt x="306" y="91"/>
                  </a:lnTo>
                  <a:lnTo>
                    <a:pt x="277" y="91"/>
                  </a:lnTo>
                  <a:lnTo>
                    <a:pt x="224" y="107"/>
                  </a:lnTo>
                  <a:lnTo>
                    <a:pt x="233" y="123"/>
                  </a:lnTo>
                  <a:lnTo>
                    <a:pt x="255" y="154"/>
                  </a:lnTo>
                  <a:lnTo>
                    <a:pt x="221" y="189"/>
                  </a:lnTo>
                  <a:lnTo>
                    <a:pt x="218" y="214"/>
                  </a:lnTo>
                  <a:lnTo>
                    <a:pt x="211" y="230"/>
                  </a:lnTo>
                  <a:lnTo>
                    <a:pt x="208" y="208"/>
                  </a:lnTo>
                  <a:lnTo>
                    <a:pt x="205" y="179"/>
                  </a:lnTo>
                  <a:lnTo>
                    <a:pt x="192" y="154"/>
                  </a:lnTo>
                  <a:lnTo>
                    <a:pt x="208" y="138"/>
                  </a:lnTo>
                  <a:lnTo>
                    <a:pt x="205" y="126"/>
                  </a:lnTo>
                  <a:lnTo>
                    <a:pt x="186" y="116"/>
                  </a:lnTo>
                  <a:lnTo>
                    <a:pt x="164" y="120"/>
                  </a:lnTo>
                  <a:lnTo>
                    <a:pt x="139" y="132"/>
                  </a:lnTo>
                  <a:lnTo>
                    <a:pt x="104" y="132"/>
                  </a:lnTo>
                  <a:lnTo>
                    <a:pt x="73" y="135"/>
                  </a:lnTo>
                  <a:lnTo>
                    <a:pt x="51" y="151"/>
                  </a:lnTo>
                  <a:lnTo>
                    <a:pt x="29" y="164"/>
                  </a:lnTo>
                  <a:lnTo>
                    <a:pt x="0" y="79"/>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6" name="Freeform 27"/>
            <p:cNvSpPr>
              <a:spLocks/>
            </p:cNvSpPr>
            <p:nvPr/>
          </p:nvSpPr>
          <p:spPr bwMode="auto">
            <a:xfrm>
              <a:off x="4126" y="1706"/>
              <a:ext cx="154" cy="52"/>
            </a:xfrm>
            <a:custGeom>
              <a:avLst/>
              <a:gdLst>
                <a:gd name="T0" fmla="*/ 1 w 274"/>
                <a:gd name="T1" fmla="*/ 0 h 94"/>
                <a:gd name="T2" fmla="*/ 1 w 274"/>
                <a:gd name="T3" fmla="*/ 1 h 94"/>
                <a:gd name="T4" fmla="*/ 1 w 274"/>
                <a:gd name="T5" fmla="*/ 1 h 94"/>
                <a:gd name="T6" fmla="*/ 1 w 274"/>
                <a:gd name="T7" fmla="*/ 1 h 94"/>
                <a:gd name="T8" fmla="*/ 1 w 274"/>
                <a:gd name="T9" fmla="*/ 1 h 94"/>
                <a:gd name="T10" fmla="*/ 1 w 274"/>
                <a:gd name="T11" fmla="*/ 1 h 94"/>
                <a:gd name="T12" fmla="*/ 1 w 274"/>
                <a:gd name="T13" fmla="*/ 1 h 94"/>
                <a:gd name="T14" fmla="*/ 2 w 274"/>
                <a:gd name="T15" fmla="*/ 1 h 94"/>
                <a:gd name="T16" fmla="*/ 2 w 274"/>
                <a:gd name="T17" fmla="*/ 1 h 94"/>
                <a:gd name="T18" fmla="*/ 2 w 274"/>
                <a:gd name="T19" fmla="*/ 1 h 94"/>
                <a:gd name="T20" fmla="*/ 2 w 274"/>
                <a:gd name="T21" fmla="*/ 1 h 94"/>
                <a:gd name="T22" fmla="*/ 3 w 274"/>
                <a:gd name="T23" fmla="*/ 1 h 94"/>
                <a:gd name="T24" fmla="*/ 2 w 274"/>
                <a:gd name="T25" fmla="*/ 1 h 94"/>
                <a:gd name="T26" fmla="*/ 2 w 274"/>
                <a:gd name="T27" fmla="*/ 1 h 94"/>
                <a:gd name="T28" fmla="*/ 1 w 274"/>
                <a:gd name="T29" fmla="*/ 1 h 94"/>
                <a:gd name="T30" fmla="*/ 1 w 274"/>
                <a:gd name="T31" fmla="*/ 1 h 94"/>
                <a:gd name="T32" fmla="*/ 1 w 274"/>
                <a:gd name="T33" fmla="*/ 1 h 94"/>
                <a:gd name="T34" fmla="*/ 1 w 274"/>
                <a:gd name="T35" fmla="*/ 1 h 94"/>
                <a:gd name="T36" fmla="*/ 1 w 274"/>
                <a:gd name="T37" fmla="*/ 1 h 94"/>
                <a:gd name="T38" fmla="*/ 1 w 274"/>
                <a:gd name="T39" fmla="*/ 1 h 94"/>
                <a:gd name="T40" fmla="*/ 0 w 274"/>
                <a:gd name="T41" fmla="*/ 1 h 94"/>
                <a:gd name="T42" fmla="*/ 1 w 274"/>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74" h="94">
                  <a:moveTo>
                    <a:pt x="38" y="0"/>
                  </a:moveTo>
                  <a:lnTo>
                    <a:pt x="32" y="22"/>
                  </a:lnTo>
                  <a:lnTo>
                    <a:pt x="41" y="35"/>
                  </a:lnTo>
                  <a:lnTo>
                    <a:pt x="54" y="41"/>
                  </a:lnTo>
                  <a:lnTo>
                    <a:pt x="82" y="44"/>
                  </a:lnTo>
                  <a:lnTo>
                    <a:pt x="101" y="31"/>
                  </a:lnTo>
                  <a:lnTo>
                    <a:pt x="120" y="25"/>
                  </a:lnTo>
                  <a:lnTo>
                    <a:pt x="158" y="16"/>
                  </a:lnTo>
                  <a:lnTo>
                    <a:pt x="192" y="16"/>
                  </a:lnTo>
                  <a:lnTo>
                    <a:pt x="224" y="22"/>
                  </a:lnTo>
                  <a:lnTo>
                    <a:pt x="249" y="22"/>
                  </a:lnTo>
                  <a:lnTo>
                    <a:pt x="274" y="35"/>
                  </a:lnTo>
                  <a:lnTo>
                    <a:pt x="271" y="44"/>
                  </a:lnTo>
                  <a:lnTo>
                    <a:pt x="195" y="31"/>
                  </a:lnTo>
                  <a:lnTo>
                    <a:pt x="129" y="41"/>
                  </a:lnTo>
                  <a:lnTo>
                    <a:pt x="79" y="57"/>
                  </a:lnTo>
                  <a:lnTo>
                    <a:pt x="54" y="60"/>
                  </a:lnTo>
                  <a:lnTo>
                    <a:pt x="51" y="88"/>
                  </a:lnTo>
                  <a:lnTo>
                    <a:pt x="41" y="94"/>
                  </a:lnTo>
                  <a:lnTo>
                    <a:pt x="28" y="53"/>
                  </a:lnTo>
                  <a:lnTo>
                    <a:pt x="0" y="19"/>
                  </a:lnTo>
                  <a:lnTo>
                    <a:pt x="38"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7" name="Freeform 28"/>
            <p:cNvSpPr>
              <a:spLocks/>
            </p:cNvSpPr>
            <p:nvPr/>
          </p:nvSpPr>
          <p:spPr bwMode="auto">
            <a:xfrm>
              <a:off x="4079" y="1641"/>
              <a:ext cx="132" cy="68"/>
            </a:xfrm>
            <a:custGeom>
              <a:avLst/>
              <a:gdLst>
                <a:gd name="T0" fmla="*/ 0 w 233"/>
                <a:gd name="T1" fmla="*/ 1 h 123"/>
                <a:gd name="T2" fmla="*/ 1 w 233"/>
                <a:gd name="T3" fmla="*/ 0 h 123"/>
                <a:gd name="T4" fmla="*/ 1 w 233"/>
                <a:gd name="T5" fmla="*/ 1 h 123"/>
                <a:gd name="T6" fmla="*/ 1 w 233"/>
                <a:gd name="T7" fmla="*/ 1 h 123"/>
                <a:gd name="T8" fmla="*/ 1 w 233"/>
                <a:gd name="T9" fmla="*/ 1 h 123"/>
                <a:gd name="T10" fmla="*/ 1 w 233"/>
                <a:gd name="T11" fmla="*/ 1 h 123"/>
                <a:gd name="T12" fmla="*/ 1 w 233"/>
                <a:gd name="T13" fmla="*/ 1 h 123"/>
                <a:gd name="T14" fmla="*/ 1 w 233"/>
                <a:gd name="T15" fmla="*/ 1 h 123"/>
                <a:gd name="T16" fmla="*/ 1 w 233"/>
                <a:gd name="T17" fmla="*/ 1 h 123"/>
                <a:gd name="T18" fmla="*/ 1 w 233"/>
                <a:gd name="T19" fmla="*/ 1 h 123"/>
                <a:gd name="T20" fmla="*/ 2 w 233"/>
                <a:gd name="T21" fmla="*/ 1 h 123"/>
                <a:gd name="T22" fmla="*/ 2 w 233"/>
                <a:gd name="T23" fmla="*/ 1 h 123"/>
                <a:gd name="T24" fmla="*/ 2 w 233"/>
                <a:gd name="T25" fmla="*/ 1 h 123"/>
                <a:gd name="T26" fmla="*/ 3 w 233"/>
                <a:gd name="T27" fmla="*/ 1 h 123"/>
                <a:gd name="T28" fmla="*/ 3 w 233"/>
                <a:gd name="T29" fmla="*/ 1 h 123"/>
                <a:gd name="T30" fmla="*/ 2 w 233"/>
                <a:gd name="T31" fmla="*/ 1 h 123"/>
                <a:gd name="T32" fmla="*/ 1 w 233"/>
                <a:gd name="T33" fmla="*/ 1 h 123"/>
                <a:gd name="T34" fmla="*/ 1 w 233"/>
                <a:gd name="T35" fmla="*/ 1 h 123"/>
                <a:gd name="T36" fmla="*/ 0 w 233"/>
                <a:gd name="T37" fmla="*/ 1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3" h="123">
                  <a:moveTo>
                    <a:pt x="0" y="10"/>
                  </a:moveTo>
                  <a:lnTo>
                    <a:pt x="10" y="0"/>
                  </a:lnTo>
                  <a:lnTo>
                    <a:pt x="32" y="4"/>
                  </a:lnTo>
                  <a:lnTo>
                    <a:pt x="47" y="16"/>
                  </a:lnTo>
                  <a:lnTo>
                    <a:pt x="54" y="35"/>
                  </a:lnTo>
                  <a:lnTo>
                    <a:pt x="70" y="57"/>
                  </a:lnTo>
                  <a:lnTo>
                    <a:pt x="92" y="60"/>
                  </a:lnTo>
                  <a:lnTo>
                    <a:pt x="95" y="76"/>
                  </a:lnTo>
                  <a:lnTo>
                    <a:pt x="107" y="67"/>
                  </a:lnTo>
                  <a:lnTo>
                    <a:pt x="123" y="76"/>
                  </a:lnTo>
                  <a:lnTo>
                    <a:pt x="145" y="82"/>
                  </a:lnTo>
                  <a:lnTo>
                    <a:pt x="189" y="82"/>
                  </a:lnTo>
                  <a:lnTo>
                    <a:pt x="214" y="76"/>
                  </a:lnTo>
                  <a:lnTo>
                    <a:pt x="233" y="57"/>
                  </a:lnTo>
                  <a:lnTo>
                    <a:pt x="233" y="85"/>
                  </a:lnTo>
                  <a:lnTo>
                    <a:pt x="167" y="95"/>
                  </a:lnTo>
                  <a:lnTo>
                    <a:pt x="82" y="123"/>
                  </a:lnTo>
                  <a:lnTo>
                    <a:pt x="13" y="51"/>
                  </a:lnTo>
                  <a:lnTo>
                    <a:pt x="0" y="1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8" name="Freeform 29"/>
            <p:cNvSpPr>
              <a:spLocks/>
            </p:cNvSpPr>
            <p:nvPr/>
          </p:nvSpPr>
          <p:spPr bwMode="auto">
            <a:xfrm>
              <a:off x="4221" y="1544"/>
              <a:ext cx="102" cy="144"/>
            </a:xfrm>
            <a:custGeom>
              <a:avLst/>
              <a:gdLst>
                <a:gd name="T0" fmla="*/ 1 w 180"/>
                <a:gd name="T1" fmla="*/ 0 h 261"/>
                <a:gd name="T2" fmla="*/ 1 w 180"/>
                <a:gd name="T3" fmla="*/ 1 h 261"/>
                <a:gd name="T4" fmla="*/ 1 w 180"/>
                <a:gd name="T5" fmla="*/ 1 h 261"/>
                <a:gd name="T6" fmla="*/ 1 w 180"/>
                <a:gd name="T7" fmla="*/ 1 h 261"/>
                <a:gd name="T8" fmla="*/ 1 w 180"/>
                <a:gd name="T9" fmla="*/ 1 h 261"/>
                <a:gd name="T10" fmla="*/ 1 w 180"/>
                <a:gd name="T11" fmla="*/ 1 h 261"/>
                <a:gd name="T12" fmla="*/ 1 w 180"/>
                <a:gd name="T13" fmla="*/ 2 h 261"/>
                <a:gd name="T14" fmla="*/ 1 w 180"/>
                <a:gd name="T15" fmla="*/ 2 h 261"/>
                <a:gd name="T16" fmla="*/ 1 w 180"/>
                <a:gd name="T17" fmla="*/ 2 h 261"/>
                <a:gd name="T18" fmla="*/ 1 w 180"/>
                <a:gd name="T19" fmla="*/ 2 h 261"/>
                <a:gd name="T20" fmla="*/ 1 w 180"/>
                <a:gd name="T21" fmla="*/ 2 h 261"/>
                <a:gd name="T22" fmla="*/ 1 w 180"/>
                <a:gd name="T23" fmla="*/ 2 h 261"/>
                <a:gd name="T24" fmla="*/ 1 w 180"/>
                <a:gd name="T25" fmla="*/ 2 h 261"/>
                <a:gd name="T26" fmla="*/ 1 w 180"/>
                <a:gd name="T27" fmla="*/ 2 h 261"/>
                <a:gd name="T28" fmla="*/ 0 w 180"/>
                <a:gd name="T29" fmla="*/ 2 h 261"/>
                <a:gd name="T30" fmla="*/ 1 w 180"/>
                <a:gd name="T31" fmla="*/ 2 h 261"/>
                <a:gd name="T32" fmla="*/ 1 w 180"/>
                <a:gd name="T33" fmla="*/ 2 h 261"/>
                <a:gd name="T34" fmla="*/ 2 w 180"/>
                <a:gd name="T35" fmla="*/ 2 h 261"/>
                <a:gd name="T36" fmla="*/ 2 w 180"/>
                <a:gd name="T37" fmla="*/ 2 h 261"/>
                <a:gd name="T38" fmla="*/ 2 w 180"/>
                <a:gd name="T39" fmla="*/ 2 h 261"/>
                <a:gd name="T40" fmla="*/ 2 w 180"/>
                <a:gd name="T41" fmla="*/ 2 h 261"/>
                <a:gd name="T42" fmla="*/ 2 w 180"/>
                <a:gd name="T43" fmla="*/ 2 h 261"/>
                <a:gd name="T44" fmla="*/ 2 w 180"/>
                <a:gd name="T45" fmla="*/ 2 h 261"/>
                <a:gd name="T46" fmla="*/ 2 w 180"/>
                <a:gd name="T47" fmla="*/ 2 h 261"/>
                <a:gd name="T48" fmla="*/ 2 w 180"/>
                <a:gd name="T49" fmla="*/ 1 h 261"/>
                <a:gd name="T50" fmla="*/ 1 w 180"/>
                <a:gd name="T51" fmla="*/ 0 h 2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261">
                  <a:moveTo>
                    <a:pt x="69" y="0"/>
                  </a:moveTo>
                  <a:lnTo>
                    <a:pt x="69" y="44"/>
                  </a:lnTo>
                  <a:lnTo>
                    <a:pt x="82" y="82"/>
                  </a:lnTo>
                  <a:lnTo>
                    <a:pt x="95" y="101"/>
                  </a:lnTo>
                  <a:lnTo>
                    <a:pt x="114" y="120"/>
                  </a:lnTo>
                  <a:lnTo>
                    <a:pt x="123" y="151"/>
                  </a:lnTo>
                  <a:lnTo>
                    <a:pt x="123" y="176"/>
                  </a:lnTo>
                  <a:lnTo>
                    <a:pt x="110" y="214"/>
                  </a:lnTo>
                  <a:lnTo>
                    <a:pt x="88" y="230"/>
                  </a:lnTo>
                  <a:lnTo>
                    <a:pt x="60" y="239"/>
                  </a:lnTo>
                  <a:lnTo>
                    <a:pt x="38" y="236"/>
                  </a:lnTo>
                  <a:lnTo>
                    <a:pt x="16" y="220"/>
                  </a:lnTo>
                  <a:lnTo>
                    <a:pt x="3" y="189"/>
                  </a:lnTo>
                  <a:lnTo>
                    <a:pt x="6" y="173"/>
                  </a:lnTo>
                  <a:lnTo>
                    <a:pt x="0" y="180"/>
                  </a:lnTo>
                  <a:lnTo>
                    <a:pt x="3" y="236"/>
                  </a:lnTo>
                  <a:lnTo>
                    <a:pt x="28" y="261"/>
                  </a:lnTo>
                  <a:lnTo>
                    <a:pt x="132" y="255"/>
                  </a:lnTo>
                  <a:lnTo>
                    <a:pt x="180" y="220"/>
                  </a:lnTo>
                  <a:lnTo>
                    <a:pt x="176" y="186"/>
                  </a:lnTo>
                  <a:lnTo>
                    <a:pt x="151" y="192"/>
                  </a:lnTo>
                  <a:lnTo>
                    <a:pt x="145" y="183"/>
                  </a:lnTo>
                  <a:lnTo>
                    <a:pt x="151" y="176"/>
                  </a:lnTo>
                  <a:lnTo>
                    <a:pt x="164" y="176"/>
                  </a:lnTo>
                  <a:lnTo>
                    <a:pt x="161" y="107"/>
                  </a:lnTo>
                  <a:lnTo>
                    <a:pt x="69"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9" name="Freeform 30"/>
            <p:cNvSpPr>
              <a:spLocks/>
            </p:cNvSpPr>
            <p:nvPr/>
          </p:nvSpPr>
          <p:spPr bwMode="auto">
            <a:xfrm>
              <a:off x="4335" y="1588"/>
              <a:ext cx="121" cy="132"/>
            </a:xfrm>
            <a:custGeom>
              <a:avLst/>
              <a:gdLst>
                <a:gd name="T0" fmla="*/ 0 w 214"/>
                <a:gd name="T1" fmla="*/ 0 h 239"/>
                <a:gd name="T2" fmla="*/ 1 w 214"/>
                <a:gd name="T3" fmla="*/ 1 h 239"/>
                <a:gd name="T4" fmla="*/ 1 w 214"/>
                <a:gd name="T5" fmla="*/ 1 h 239"/>
                <a:gd name="T6" fmla="*/ 1 w 214"/>
                <a:gd name="T7" fmla="*/ 1 h 239"/>
                <a:gd name="T8" fmla="*/ 1 w 214"/>
                <a:gd name="T9" fmla="*/ 1 h 239"/>
                <a:gd name="T10" fmla="*/ 1 w 214"/>
                <a:gd name="T11" fmla="*/ 1 h 239"/>
                <a:gd name="T12" fmla="*/ 1 w 214"/>
                <a:gd name="T13" fmla="*/ 1 h 239"/>
                <a:gd name="T14" fmla="*/ 1 w 214"/>
                <a:gd name="T15" fmla="*/ 1 h 239"/>
                <a:gd name="T16" fmla="*/ 1 w 214"/>
                <a:gd name="T17" fmla="*/ 1 h 239"/>
                <a:gd name="T18" fmla="*/ 2 w 214"/>
                <a:gd name="T19" fmla="*/ 1 h 239"/>
                <a:gd name="T20" fmla="*/ 2 w 214"/>
                <a:gd name="T21" fmla="*/ 1 h 239"/>
                <a:gd name="T22" fmla="*/ 2 w 214"/>
                <a:gd name="T23" fmla="*/ 1 h 239"/>
                <a:gd name="T24" fmla="*/ 2 w 214"/>
                <a:gd name="T25" fmla="*/ 1 h 239"/>
                <a:gd name="T26" fmla="*/ 2 w 214"/>
                <a:gd name="T27" fmla="*/ 1 h 239"/>
                <a:gd name="T28" fmla="*/ 2 w 214"/>
                <a:gd name="T29" fmla="*/ 2 h 239"/>
                <a:gd name="T30" fmla="*/ 2 w 214"/>
                <a:gd name="T31" fmla="*/ 2 h 239"/>
                <a:gd name="T32" fmla="*/ 2 w 214"/>
                <a:gd name="T33" fmla="*/ 2 h 239"/>
                <a:gd name="T34" fmla="*/ 2 w 214"/>
                <a:gd name="T35" fmla="*/ 2 h 239"/>
                <a:gd name="T36" fmla="*/ 0 w 214"/>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4" h="239">
                  <a:moveTo>
                    <a:pt x="0" y="0"/>
                  </a:moveTo>
                  <a:lnTo>
                    <a:pt x="28" y="9"/>
                  </a:lnTo>
                  <a:lnTo>
                    <a:pt x="44" y="12"/>
                  </a:lnTo>
                  <a:lnTo>
                    <a:pt x="56" y="6"/>
                  </a:lnTo>
                  <a:lnTo>
                    <a:pt x="69" y="16"/>
                  </a:lnTo>
                  <a:lnTo>
                    <a:pt x="94" y="25"/>
                  </a:lnTo>
                  <a:lnTo>
                    <a:pt x="116" y="56"/>
                  </a:lnTo>
                  <a:lnTo>
                    <a:pt x="122" y="85"/>
                  </a:lnTo>
                  <a:lnTo>
                    <a:pt x="113" y="85"/>
                  </a:lnTo>
                  <a:lnTo>
                    <a:pt x="135" y="113"/>
                  </a:lnTo>
                  <a:lnTo>
                    <a:pt x="160" y="141"/>
                  </a:lnTo>
                  <a:lnTo>
                    <a:pt x="176" y="148"/>
                  </a:lnTo>
                  <a:lnTo>
                    <a:pt x="176" y="129"/>
                  </a:lnTo>
                  <a:lnTo>
                    <a:pt x="195" y="141"/>
                  </a:lnTo>
                  <a:lnTo>
                    <a:pt x="204" y="182"/>
                  </a:lnTo>
                  <a:lnTo>
                    <a:pt x="211" y="208"/>
                  </a:lnTo>
                  <a:lnTo>
                    <a:pt x="214" y="239"/>
                  </a:lnTo>
                  <a:lnTo>
                    <a:pt x="160" y="236"/>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0" name="Freeform 31"/>
            <p:cNvSpPr>
              <a:spLocks/>
            </p:cNvSpPr>
            <p:nvPr/>
          </p:nvSpPr>
          <p:spPr bwMode="auto">
            <a:xfrm>
              <a:off x="4250" y="1333"/>
              <a:ext cx="37" cy="10"/>
            </a:xfrm>
            <a:custGeom>
              <a:avLst/>
              <a:gdLst>
                <a:gd name="T0" fmla="*/ 0 w 66"/>
                <a:gd name="T1" fmla="*/ 1 h 19"/>
                <a:gd name="T2" fmla="*/ 1 w 66"/>
                <a:gd name="T3" fmla="*/ 1 h 19"/>
                <a:gd name="T4" fmla="*/ 1 w 66"/>
                <a:gd name="T5" fmla="*/ 1 h 19"/>
                <a:gd name="T6" fmla="*/ 1 w 66"/>
                <a:gd name="T7" fmla="*/ 0 h 19"/>
                <a:gd name="T8" fmla="*/ 1 w 66"/>
                <a:gd name="T9" fmla="*/ 0 h 19"/>
                <a:gd name="T10" fmla="*/ 0 w 66"/>
                <a:gd name="T11" fmla="*/ 1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9">
                  <a:moveTo>
                    <a:pt x="0" y="9"/>
                  </a:moveTo>
                  <a:lnTo>
                    <a:pt x="31" y="19"/>
                  </a:lnTo>
                  <a:lnTo>
                    <a:pt x="66" y="6"/>
                  </a:lnTo>
                  <a:lnTo>
                    <a:pt x="56" y="0"/>
                  </a:lnTo>
                  <a:lnTo>
                    <a:pt x="28" y="0"/>
                  </a:lnTo>
                  <a:lnTo>
                    <a:pt x="0" y="9"/>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1" name="Freeform 32"/>
            <p:cNvSpPr>
              <a:spLocks/>
            </p:cNvSpPr>
            <p:nvPr/>
          </p:nvSpPr>
          <p:spPr bwMode="auto">
            <a:xfrm>
              <a:off x="4196" y="1487"/>
              <a:ext cx="61" cy="73"/>
            </a:xfrm>
            <a:custGeom>
              <a:avLst/>
              <a:gdLst>
                <a:gd name="T0" fmla="*/ 0 w 107"/>
                <a:gd name="T1" fmla="*/ 0 h 132"/>
                <a:gd name="T2" fmla="*/ 1 w 107"/>
                <a:gd name="T3" fmla="*/ 1 h 132"/>
                <a:gd name="T4" fmla="*/ 1 w 107"/>
                <a:gd name="T5" fmla="*/ 1 h 132"/>
                <a:gd name="T6" fmla="*/ 1 w 107"/>
                <a:gd name="T7" fmla="*/ 1 h 132"/>
                <a:gd name="T8" fmla="*/ 1 w 107"/>
                <a:gd name="T9" fmla="*/ 1 h 132"/>
                <a:gd name="T10" fmla="*/ 1 w 107"/>
                <a:gd name="T11" fmla="*/ 1 h 132"/>
                <a:gd name="T12" fmla="*/ 1 w 107"/>
                <a:gd name="T13" fmla="*/ 1 h 132"/>
                <a:gd name="T14" fmla="*/ 1 w 107"/>
                <a:gd name="T15" fmla="*/ 1 h 132"/>
                <a:gd name="T16" fmla="*/ 0 w 107"/>
                <a:gd name="T17" fmla="*/ 1 h 132"/>
                <a:gd name="T18" fmla="*/ 1 w 107"/>
                <a:gd name="T19" fmla="*/ 1 h 132"/>
                <a:gd name="T20" fmla="*/ 1 w 107"/>
                <a:gd name="T21" fmla="*/ 1 h 132"/>
                <a:gd name="T22" fmla="*/ 1 w 107"/>
                <a:gd name="T23" fmla="*/ 1 h 132"/>
                <a:gd name="T24" fmla="*/ 1 w 107"/>
                <a:gd name="T25" fmla="*/ 1 h 132"/>
                <a:gd name="T26" fmla="*/ 1 w 107"/>
                <a:gd name="T27" fmla="*/ 1 h 132"/>
                <a:gd name="T28" fmla="*/ 1 w 107"/>
                <a:gd name="T29" fmla="*/ 1 h 132"/>
                <a:gd name="T30" fmla="*/ 1 w 107"/>
                <a:gd name="T31" fmla="*/ 1 h 132"/>
                <a:gd name="T32" fmla="*/ 1 w 107"/>
                <a:gd name="T33" fmla="*/ 1 h 132"/>
                <a:gd name="T34" fmla="*/ 1 w 107"/>
                <a:gd name="T35" fmla="*/ 1 h 132"/>
                <a:gd name="T36" fmla="*/ 0 w 107"/>
                <a:gd name="T37" fmla="*/ 0 h 1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32">
                  <a:moveTo>
                    <a:pt x="0" y="0"/>
                  </a:moveTo>
                  <a:lnTo>
                    <a:pt x="25" y="25"/>
                  </a:lnTo>
                  <a:lnTo>
                    <a:pt x="38" y="35"/>
                  </a:lnTo>
                  <a:lnTo>
                    <a:pt x="38" y="51"/>
                  </a:lnTo>
                  <a:lnTo>
                    <a:pt x="19" y="63"/>
                  </a:lnTo>
                  <a:lnTo>
                    <a:pt x="19" y="76"/>
                  </a:lnTo>
                  <a:lnTo>
                    <a:pt x="28" y="82"/>
                  </a:lnTo>
                  <a:lnTo>
                    <a:pt x="25" y="88"/>
                  </a:lnTo>
                  <a:lnTo>
                    <a:pt x="0" y="95"/>
                  </a:lnTo>
                  <a:lnTo>
                    <a:pt x="16" y="132"/>
                  </a:lnTo>
                  <a:lnTo>
                    <a:pt x="44" y="129"/>
                  </a:lnTo>
                  <a:lnTo>
                    <a:pt x="72" y="101"/>
                  </a:lnTo>
                  <a:lnTo>
                    <a:pt x="82" y="104"/>
                  </a:lnTo>
                  <a:lnTo>
                    <a:pt x="95" y="101"/>
                  </a:lnTo>
                  <a:lnTo>
                    <a:pt x="101" y="123"/>
                  </a:lnTo>
                  <a:lnTo>
                    <a:pt x="107" y="95"/>
                  </a:lnTo>
                  <a:lnTo>
                    <a:pt x="104" y="60"/>
                  </a:lnTo>
                  <a:lnTo>
                    <a:pt x="88" y="35"/>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2" name="Freeform 33"/>
            <p:cNvSpPr>
              <a:spLocks/>
            </p:cNvSpPr>
            <p:nvPr/>
          </p:nvSpPr>
          <p:spPr bwMode="auto">
            <a:xfrm>
              <a:off x="4163" y="1466"/>
              <a:ext cx="30" cy="106"/>
            </a:xfrm>
            <a:custGeom>
              <a:avLst/>
              <a:gdLst>
                <a:gd name="T0" fmla="*/ 1 w 54"/>
                <a:gd name="T1" fmla="*/ 0 h 192"/>
                <a:gd name="T2" fmla="*/ 1 w 54"/>
                <a:gd name="T3" fmla="*/ 1 h 192"/>
                <a:gd name="T4" fmla="*/ 1 w 54"/>
                <a:gd name="T5" fmla="*/ 1 h 192"/>
                <a:gd name="T6" fmla="*/ 1 w 54"/>
                <a:gd name="T7" fmla="*/ 1 h 192"/>
                <a:gd name="T8" fmla="*/ 1 w 54"/>
                <a:gd name="T9" fmla="*/ 1 h 192"/>
                <a:gd name="T10" fmla="*/ 1 w 54"/>
                <a:gd name="T11" fmla="*/ 1 h 192"/>
                <a:gd name="T12" fmla="*/ 1 w 54"/>
                <a:gd name="T13" fmla="*/ 2 h 192"/>
                <a:gd name="T14" fmla="*/ 1 w 54"/>
                <a:gd name="T15" fmla="*/ 1 h 192"/>
                <a:gd name="T16" fmla="*/ 0 w 54"/>
                <a:gd name="T17" fmla="*/ 1 h 192"/>
                <a:gd name="T18" fmla="*/ 1 w 54"/>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192">
                  <a:moveTo>
                    <a:pt x="13" y="0"/>
                  </a:moveTo>
                  <a:lnTo>
                    <a:pt x="13" y="38"/>
                  </a:lnTo>
                  <a:lnTo>
                    <a:pt x="25" y="63"/>
                  </a:lnTo>
                  <a:lnTo>
                    <a:pt x="41" y="79"/>
                  </a:lnTo>
                  <a:lnTo>
                    <a:pt x="54" y="117"/>
                  </a:lnTo>
                  <a:lnTo>
                    <a:pt x="51" y="152"/>
                  </a:lnTo>
                  <a:lnTo>
                    <a:pt x="51" y="192"/>
                  </a:lnTo>
                  <a:lnTo>
                    <a:pt x="3" y="54"/>
                  </a:lnTo>
                  <a:lnTo>
                    <a:pt x="0" y="13"/>
                  </a:lnTo>
                  <a:lnTo>
                    <a:pt x="13"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3" name="Freeform 34"/>
            <p:cNvSpPr>
              <a:spLocks/>
            </p:cNvSpPr>
            <p:nvPr/>
          </p:nvSpPr>
          <p:spPr bwMode="auto">
            <a:xfrm>
              <a:off x="4181" y="1406"/>
              <a:ext cx="62" cy="81"/>
            </a:xfrm>
            <a:custGeom>
              <a:avLst/>
              <a:gdLst>
                <a:gd name="T0" fmla="*/ 1 w 110"/>
                <a:gd name="T1" fmla="*/ 0 h 148"/>
                <a:gd name="T2" fmla="*/ 1 w 110"/>
                <a:gd name="T3" fmla="*/ 1 h 148"/>
                <a:gd name="T4" fmla="*/ 1 w 110"/>
                <a:gd name="T5" fmla="*/ 1 h 148"/>
                <a:gd name="T6" fmla="*/ 1 w 110"/>
                <a:gd name="T7" fmla="*/ 1 h 148"/>
                <a:gd name="T8" fmla="*/ 1 w 110"/>
                <a:gd name="T9" fmla="*/ 1 h 148"/>
                <a:gd name="T10" fmla="*/ 1 w 110"/>
                <a:gd name="T11" fmla="*/ 1 h 148"/>
                <a:gd name="T12" fmla="*/ 1 w 110"/>
                <a:gd name="T13" fmla="*/ 1 h 148"/>
                <a:gd name="T14" fmla="*/ 1 w 110"/>
                <a:gd name="T15" fmla="*/ 1 h 148"/>
                <a:gd name="T16" fmla="*/ 1 w 110"/>
                <a:gd name="T17" fmla="*/ 1 h 148"/>
                <a:gd name="T18" fmla="*/ 1 w 110"/>
                <a:gd name="T19" fmla="*/ 1 h 148"/>
                <a:gd name="T20" fmla="*/ 1 w 110"/>
                <a:gd name="T21" fmla="*/ 1 h 148"/>
                <a:gd name="T22" fmla="*/ 1 w 110"/>
                <a:gd name="T23" fmla="*/ 1 h 148"/>
                <a:gd name="T24" fmla="*/ 1 w 110"/>
                <a:gd name="T25" fmla="*/ 1 h 148"/>
                <a:gd name="T26" fmla="*/ 0 w 110"/>
                <a:gd name="T27" fmla="*/ 1 h 148"/>
                <a:gd name="T28" fmla="*/ 1 w 110"/>
                <a:gd name="T29" fmla="*/ 1 h 148"/>
                <a:gd name="T30" fmla="*/ 1 w 110"/>
                <a:gd name="T31" fmla="*/ 1 h 148"/>
                <a:gd name="T32" fmla="*/ 1 w 110"/>
                <a:gd name="T33" fmla="*/ 1 h 148"/>
                <a:gd name="T34" fmla="*/ 1 w 110"/>
                <a:gd name="T35" fmla="*/ 1 h 148"/>
                <a:gd name="T36" fmla="*/ 1 w 110"/>
                <a:gd name="T37" fmla="*/ 1 h 148"/>
                <a:gd name="T38" fmla="*/ 1 w 110"/>
                <a:gd name="T39" fmla="*/ 0 h 1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0" h="148">
                  <a:moveTo>
                    <a:pt x="44" y="0"/>
                  </a:moveTo>
                  <a:lnTo>
                    <a:pt x="38" y="22"/>
                  </a:lnTo>
                  <a:lnTo>
                    <a:pt x="47" y="38"/>
                  </a:lnTo>
                  <a:lnTo>
                    <a:pt x="69" y="47"/>
                  </a:lnTo>
                  <a:lnTo>
                    <a:pt x="66" y="63"/>
                  </a:lnTo>
                  <a:lnTo>
                    <a:pt x="78" y="73"/>
                  </a:lnTo>
                  <a:lnTo>
                    <a:pt x="94" y="76"/>
                  </a:lnTo>
                  <a:lnTo>
                    <a:pt x="85" y="95"/>
                  </a:lnTo>
                  <a:lnTo>
                    <a:pt x="85" y="107"/>
                  </a:lnTo>
                  <a:lnTo>
                    <a:pt x="100" y="107"/>
                  </a:lnTo>
                  <a:lnTo>
                    <a:pt x="94" y="129"/>
                  </a:lnTo>
                  <a:lnTo>
                    <a:pt x="110" y="148"/>
                  </a:lnTo>
                  <a:lnTo>
                    <a:pt x="15" y="120"/>
                  </a:lnTo>
                  <a:lnTo>
                    <a:pt x="0" y="85"/>
                  </a:lnTo>
                  <a:lnTo>
                    <a:pt x="25" y="95"/>
                  </a:lnTo>
                  <a:lnTo>
                    <a:pt x="44" y="92"/>
                  </a:lnTo>
                  <a:lnTo>
                    <a:pt x="31" y="70"/>
                  </a:lnTo>
                  <a:lnTo>
                    <a:pt x="12" y="51"/>
                  </a:lnTo>
                  <a:lnTo>
                    <a:pt x="22" y="16"/>
                  </a:lnTo>
                  <a:lnTo>
                    <a:pt x="44"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4" name="Freeform 35"/>
            <p:cNvSpPr>
              <a:spLocks/>
            </p:cNvSpPr>
            <p:nvPr/>
          </p:nvSpPr>
          <p:spPr bwMode="auto">
            <a:xfrm>
              <a:off x="4241" y="1376"/>
              <a:ext cx="28" cy="25"/>
            </a:xfrm>
            <a:custGeom>
              <a:avLst/>
              <a:gdLst>
                <a:gd name="T0" fmla="*/ 0 w 50"/>
                <a:gd name="T1" fmla="*/ 0 h 44"/>
                <a:gd name="T2" fmla="*/ 1 w 50"/>
                <a:gd name="T3" fmla="*/ 1 h 44"/>
                <a:gd name="T4" fmla="*/ 1 w 50"/>
                <a:gd name="T5" fmla="*/ 1 h 44"/>
                <a:gd name="T6" fmla="*/ 1 w 50"/>
                <a:gd name="T7" fmla="*/ 1 h 44"/>
                <a:gd name="T8" fmla="*/ 0 w 50"/>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4">
                  <a:moveTo>
                    <a:pt x="0" y="0"/>
                  </a:moveTo>
                  <a:lnTo>
                    <a:pt x="16" y="31"/>
                  </a:lnTo>
                  <a:lnTo>
                    <a:pt x="47" y="44"/>
                  </a:lnTo>
                  <a:lnTo>
                    <a:pt x="50" y="22"/>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5" name="Freeform 36"/>
            <p:cNvSpPr>
              <a:spLocks/>
            </p:cNvSpPr>
            <p:nvPr/>
          </p:nvSpPr>
          <p:spPr bwMode="auto">
            <a:xfrm>
              <a:off x="4363" y="2573"/>
              <a:ext cx="142" cy="40"/>
            </a:xfrm>
            <a:custGeom>
              <a:avLst/>
              <a:gdLst>
                <a:gd name="T0" fmla="*/ 0 w 252"/>
                <a:gd name="T1" fmla="*/ 1 h 72"/>
                <a:gd name="T2" fmla="*/ 1 w 252"/>
                <a:gd name="T3" fmla="*/ 1 h 72"/>
                <a:gd name="T4" fmla="*/ 1 w 252"/>
                <a:gd name="T5" fmla="*/ 1 h 72"/>
                <a:gd name="T6" fmla="*/ 1 w 252"/>
                <a:gd name="T7" fmla="*/ 0 h 72"/>
                <a:gd name="T8" fmla="*/ 1 w 252"/>
                <a:gd name="T9" fmla="*/ 1 h 72"/>
                <a:gd name="T10" fmla="*/ 2 w 252"/>
                <a:gd name="T11" fmla="*/ 1 h 72"/>
                <a:gd name="T12" fmla="*/ 3 w 252"/>
                <a:gd name="T13" fmla="*/ 1 h 72"/>
                <a:gd name="T14" fmla="*/ 3 w 252"/>
                <a:gd name="T15" fmla="*/ 1 h 72"/>
                <a:gd name="T16" fmla="*/ 2 w 252"/>
                <a:gd name="T17" fmla="*/ 1 h 72"/>
                <a:gd name="T18" fmla="*/ 1 w 252"/>
                <a:gd name="T19" fmla="*/ 1 h 72"/>
                <a:gd name="T20" fmla="*/ 1 w 252"/>
                <a:gd name="T21" fmla="*/ 1 h 72"/>
                <a:gd name="T22" fmla="*/ 1 w 252"/>
                <a:gd name="T23" fmla="*/ 1 h 72"/>
                <a:gd name="T24" fmla="*/ 0 w 252"/>
                <a:gd name="T25" fmla="*/ 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72">
                  <a:moveTo>
                    <a:pt x="0" y="57"/>
                  </a:moveTo>
                  <a:lnTo>
                    <a:pt x="19" y="19"/>
                  </a:lnTo>
                  <a:lnTo>
                    <a:pt x="44" y="6"/>
                  </a:lnTo>
                  <a:lnTo>
                    <a:pt x="123" y="0"/>
                  </a:lnTo>
                  <a:lnTo>
                    <a:pt x="104" y="44"/>
                  </a:lnTo>
                  <a:lnTo>
                    <a:pt x="139" y="6"/>
                  </a:lnTo>
                  <a:lnTo>
                    <a:pt x="242" y="13"/>
                  </a:lnTo>
                  <a:lnTo>
                    <a:pt x="252" y="69"/>
                  </a:lnTo>
                  <a:lnTo>
                    <a:pt x="151" y="72"/>
                  </a:lnTo>
                  <a:lnTo>
                    <a:pt x="120" y="60"/>
                  </a:lnTo>
                  <a:lnTo>
                    <a:pt x="85" y="60"/>
                  </a:lnTo>
                  <a:lnTo>
                    <a:pt x="44" y="60"/>
                  </a:lnTo>
                  <a:lnTo>
                    <a:pt x="0" y="57"/>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6" name="Freeform 37"/>
            <p:cNvSpPr>
              <a:spLocks/>
            </p:cNvSpPr>
            <p:nvPr/>
          </p:nvSpPr>
          <p:spPr bwMode="auto">
            <a:xfrm>
              <a:off x="4280" y="2568"/>
              <a:ext cx="91" cy="40"/>
            </a:xfrm>
            <a:custGeom>
              <a:avLst/>
              <a:gdLst>
                <a:gd name="T0" fmla="*/ 0 w 161"/>
                <a:gd name="T1" fmla="*/ 1 h 72"/>
                <a:gd name="T2" fmla="*/ 1 w 161"/>
                <a:gd name="T3" fmla="*/ 1 h 72"/>
                <a:gd name="T4" fmla="*/ 1 w 161"/>
                <a:gd name="T5" fmla="*/ 0 h 72"/>
                <a:gd name="T6" fmla="*/ 1 w 161"/>
                <a:gd name="T7" fmla="*/ 1 h 72"/>
                <a:gd name="T8" fmla="*/ 1 w 161"/>
                <a:gd name="T9" fmla="*/ 1 h 72"/>
                <a:gd name="T10" fmla="*/ 2 w 161"/>
                <a:gd name="T11" fmla="*/ 1 h 72"/>
                <a:gd name="T12" fmla="*/ 2 w 161"/>
                <a:gd name="T13" fmla="*/ 1 h 72"/>
                <a:gd name="T14" fmla="*/ 1 w 161"/>
                <a:gd name="T15" fmla="*/ 1 h 72"/>
                <a:gd name="T16" fmla="*/ 1 w 161"/>
                <a:gd name="T17" fmla="*/ 1 h 72"/>
                <a:gd name="T18" fmla="*/ 1 w 161"/>
                <a:gd name="T19" fmla="*/ 1 h 72"/>
                <a:gd name="T20" fmla="*/ 0 w 161"/>
                <a:gd name="T21" fmla="*/ 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72">
                  <a:moveTo>
                    <a:pt x="0" y="59"/>
                  </a:moveTo>
                  <a:lnTo>
                    <a:pt x="32" y="3"/>
                  </a:lnTo>
                  <a:lnTo>
                    <a:pt x="120" y="0"/>
                  </a:lnTo>
                  <a:lnTo>
                    <a:pt x="126" y="22"/>
                  </a:lnTo>
                  <a:lnTo>
                    <a:pt x="113" y="37"/>
                  </a:lnTo>
                  <a:lnTo>
                    <a:pt x="151" y="40"/>
                  </a:lnTo>
                  <a:lnTo>
                    <a:pt x="161" y="53"/>
                  </a:lnTo>
                  <a:lnTo>
                    <a:pt x="113" y="72"/>
                  </a:lnTo>
                  <a:lnTo>
                    <a:pt x="88" y="59"/>
                  </a:lnTo>
                  <a:lnTo>
                    <a:pt x="82" y="37"/>
                  </a:lnTo>
                  <a:lnTo>
                    <a:pt x="0" y="5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7" name="Freeform 38"/>
            <p:cNvSpPr>
              <a:spLocks/>
            </p:cNvSpPr>
            <p:nvPr/>
          </p:nvSpPr>
          <p:spPr bwMode="auto">
            <a:xfrm>
              <a:off x="4158" y="2550"/>
              <a:ext cx="138" cy="54"/>
            </a:xfrm>
            <a:custGeom>
              <a:avLst/>
              <a:gdLst>
                <a:gd name="T0" fmla="*/ 0 w 245"/>
                <a:gd name="T1" fmla="*/ 1 h 98"/>
                <a:gd name="T2" fmla="*/ 1 w 245"/>
                <a:gd name="T3" fmla="*/ 1 h 98"/>
                <a:gd name="T4" fmla="*/ 1 w 245"/>
                <a:gd name="T5" fmla="*/ 1 h 98"/>
                <a:gd name="T6" fmla="*/ 1 w 245"/>
                <a:gd name="T7" fmla="*/ 1 h 98"/>
                <a:gd name="T8" fmla="*/ 2 w 245"/>
                <a:gd name="T9" fmla="*/ 0 h 98"/>
                <a:gd name="T10" fmla="*/ 3 w 245"/>
                <a:gd name="T11" fmla="*/ 1 h 98"/>
                <a:gd name="T12" fmla="*/ 3 w 245"/>
                <a:gd name="T13" fmla="*/ 1 h 98"/>
                <a:gd name="T14" fmla="*/ 2 w 245"/>
                <a:gd name="T15" fmla="*/ 1 h 98"/>
                <a:gd name="T16" fmla="*/ 2 w 245"/>
                <a:gd name="T17" fmla="*/ 1 h 98"/>
                <a:gd name="T18" fmla="*/ 1 w 245"/>
                <a:gd name="T19" fmla="*/ 1 h 98"/>
                <a:gd name="T20" fmla="*/ 1 w 245"/>
                <a:gd name="T21" fmla="*/ 1 h 98"/>
                <a:gd name="T22" fmla="*/ 1 w 245"/>
                <a:gd name="T23" fmla="*/ 1 h 98"/>
                <a:gd name="T24" fmla="*/ 1 w 245"/>
                <a:gd name="T25" fmla="*/ 1 h 98"/>
                <a:gd name="T26" fmla="*/ 0 w 245"/>
                <a:gd name="T27" fmla="*/ 1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5" h="98">
                  <a:moveTo>
                    <a:pt x="0" y="44"/>
                  </a:moveTo>
                  <a:lnTo>
                    <a:pt x="41" y="19"/>
                  </a:lnTo>
                  <a:lnTo>
                    <a:pt x="72" y="16"/>
                  </a:lnTo>
                  <a:lnTo>
                    <a:pt x="94" y="6"/>
                  </a:lnTo>
                  <a:lnTo>
                    <a:pt x="186" y="0"/>
                  </a:lnTo>
                  <a:lnTo>
                    <a:pt x="245" y="3"/>
                  </a:lnTo>
                  <a:lnTo>
                    <a:pt x="245" y="19"/>
                  </a:lnTo>
                  <a:lnTo>
                    <a:pt x="208" y="98"/>
                  </a:lnTo>
                  <a:lnTo>
                    <a:pt x="154" y="82"/>
                  </a:lnTo>
                  <a:lnTo>
                    <a:pt x="129" y="63"/>
                  </a:lnTo>
                  <a:lnTo>
                    <a:pt x="94" y="72"/>
                  </a:lnTo>
                  <a:lnTo>
                    <a:pt x="82" y="94"/>
                  </a:lnTo>
                  <a:lnTo>
                    <a:pt x="41" y="44"/>
                  </a:lnTo>
                  <a:lnTo>
                    <a:pt x="0" y="44"/>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8" name="Freeform 39"/>
            <p:cNvSpPr>
              <a:spLocks/>
            </p:cNvSpPr>
            <p:nvPr/>
          </p:nvSpPr>
          <p:spPr bwMode="auto">
            <a:xfrm>
              <a:off x="4131" y="1354"/>
              <a:ext cx="51" cy="69"/>
            </a:xfrm>
            <a:custGeom>
              <a:avLst/>
              <a:gdLst>
                <a:gd name="T0" fmla="*/ 0 w 91"/>
                <a:gd name="T1" fmla="*/ 1 h 126"/>
                <a:gd name="T2" fmla="*/ 1 w 91"/>
                <a:gd name="T3" fmla="*/ 1 h 126"/>
                <a:gd name="T4" fmla="*/ 1 w 91"/>
                <a:gd name="T5" fmla="*/ 1 h 126"/>
                <a:gd name="T6" fmla="*/ 1 w 91"/>
                <a:gd name="T7" fmla="*/ 1 h 126"/>
                <a:gd name="T8" fmla="*/ 1 w 91"/>
                <a:gd name="T9" fmla="*/ 1 h 126"/>
                <a:gd name="T10" fmla="*/ 1 w 91"/>
                <a:gd name="T11" fmla="*/ 1 h 126"/>
                <a:gd name="T12" fmla="*/ 1 w 91"/>
                <a:gd name="T13" fmla="*/ 1 h 126"/>
                <a:gd name="T14" fmla="*/ 1 w 91"/>
                <a:gd name="T15" fmla="*/ 1 h 126"/>
                <a:gd name="T16" fmla="*/ 1 w 91"/>
                <a:gd name="T17" fmla="*/ 1 h 126"/>
                <a:gd name="T18" fmla="*/ 1 w 91"/>
                <a:gd name="T19" fmla="*/ 1 h 126"/>
                <a:gd name="T20" fmla="*/ 1 w 91"/>
                <a:gd name="T21" fmla="*/ 1 h 126"/>
                <a:gd name="T22" fmla="*/ 1 w 91"/>
                <a:gd name="T23" fmla="*/ 1 h 126"/>
                <a:gd name="T24" fmla="*/ 1 w 91"/>
                <a:gd name="T25" fmla="*/ 1 h 126"/>
                <a:gd name="T26" fmla="*/ 1 w 91"/>
                <a:gd name="T27" fmla="*/ 0 h 126"/>
                <a:gd name="T28" fmla="*/ 1 w 91"/>
                <a:gd name="T29" fmla="*/ 1 h 126"/>
                <a:gd name="T30" fmla="*/ 1 w 91"/>
                <a:gd name="T31" fmla="*/ 1 h 126"/>
                <a:gd name="T32" fmla="*/ 1 w 91"/>
                <a:gd name="T33" fmla="*/ 1 h 126"/>
                <a:gd name="T34" fmla="*/ 1 w 91"/>
                <a:gd name="T35" fmla="*/ 1 h 126"/>
                <a:gd name="T36" fmla="*/ 1 w 91"/>
                <a:gd name="T37" fmla="*/ 1 h 126"/>
                <a:gd name="T38" fmla="*/ 1 w 91"/>
                <a:gd name="T39" fmla="*/ 1 h 126"/>
                <a:gd name="T40" fmla="*/ 1 w 91"/>
                <a:gd name="T41" fmla="*/ 1 h 126"/>
                <a:gd name="T42" fmla="*/ 1 w 91"/>
                <a:gd name="T43" fmla="*/ 1 h 126"/>
                <a:gd name="T44" fmla="*/ 1 w 91"/>
                <a:gd name="T45" fmla="*/ 1 h 126"/>
                <a:gd name="T46" fmla="*/ 0 w 91"/>
                <a:gd name="T47" fmla="*/ 1 h 1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1" h="126">
                  <a:moveTo>
                    <a:pt x="0" y="107"/>
                  </a:moveTo>
                  <a:lnTo>
                    <a:pt x="6" y="88"/>
                  </a:lnTo>
                  <a:lnTo>
                    <a:pt x="25" y="82"/>
                  </a:lnTo>
                  <a:lnTo>
                    <a:pt x="34" y="75"/>
                  </a:lnTo>
                  <a:lnTo>
                    <a:pt x="31" y="66"/>
                  </a:lnTo>
                  <a:lnTo>
                    <a:pt x="18" y="69"/>
                  </a:lnTo>
                  <a:lnTo>
                    <a:pt x="18" y="56"/>
                  </a:lnTo>
                  <a:lnTo>
                    <a:pt x="31" y="56"/>
                  </a:lnTo>
                  <a:lnTo>
                    <a:pt x="25" y="50"/>
                  </a:lnTo>
                  <a:lnTo>
                    <a:pt x="28" y="44"/>
                  </a:lnTo>
                  <a:lnTo>
                    <a:pt x="28" y="31"/>
                  </a:lnTo>
                  <a:lnTo>
                    <a:pt x="25" y="16"/>
                  </a:lnTo>
                  <a:lnTo>
                    <a:pt x="25" y="6"/>
                  </a:lnTo>
                  <a:lnTo>
                    <a:pt x="31" y="0"/>
                  </a:lnTo>
                  <a:lnTo>
                    <a:pt x="31" y="6"/>
                  </a:lnTo>
                  <a:lnTo>
                    <a:pt x="37" y="16"/>
                  </a:lnTo>
                  <a:lnTo>
                    <a:pt x="47" y="16"/>
                  </a:lnTo>
                  <a:lnTo>
                    <a:pt x="63" y="19"/>
                  </a:lnTo>
                  <a:lnTo>
                    <a:pt x="91" y="9"/>
                  </a:lnTo>
                  <a:lnTo>
                    <a:pt x="78" y="25"/>
                  </a:lnTo>
                  <a:lnTo>
                    <a:pt x="66" y="38"/>
                  </a:lnTo>
                  <a:lnTo>
                    <a:pt x="44" y="88"/>
                  </a:lnTo>
                  <a:lnTo>
                    <a:pt x="18" y="126"/>
                  </a:lnTo>
                  <a:lnTo>
                    <a:pt x="0" y="107"/>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9" name="Freeform 40"/>
            <p:cNvSpPr>
              <a:spLocks/>
            </p:cNvSpPr>
            <p:nvPr/>
          </p:nvSpPr>
          <p:spPr bwMode="auto">
            <a:xfrm>
              <a:off x="4154" y="1348"/>
              <a:ext cx="10" cy="11"/>
            </a:xfrm>
            <a:custGeom>
              <a:avLst/>
              <a:gdLst>
                <a:gd name="T0" fmla="*/ 1 w 18"/>
                <a:gd name="T1" fmla="*/ 1 h 19"/>
                <a:gd name="T2" fmla="*/ 0 w 18"/>
                <a:gd name="T3" fmla="*/ 0 h 19"/>
                <a:gd name="T4" fmla="*/ 1 w 18"/>
                <a:gd name="T5" fmla="*/ 1 h 19"/>
                <a:gd name="T6" fmla="*/ 1 w 18"/>
                <a:gd name="T7" fmla="*/ 0 h 19"/>
                <a:gd name="T8" fmla="*/ 1 w 18"/>
                <a:gd name="T9" fmla="*/ 1 h 19"/>
                <a:gd name="T10" fmla="*/ 1 w 18"/>
                <a:gd name="T11" fmla="*/ 1 h 19"/>
                <a:gd name="T12" fmla="*/ 1 w 18"/>
                <a:gd name="T13" fmla="*/ 1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16"/>
                  </a:moveTo>
                  <a:lnTo>
                    <a:pt x="0" y="0"/>
                  </a:lnTo>
                  <a:lnTo>
                    <a:pt x="6" y="4"/>
                  </a:lnTo>
                  <a:lnTo>
                    <a:pt x="18" y="0"/>
                  </a:lnTo>
                  <a:lnTo>
                    <a:pt x="18" y="7"/>
                  </a:lnTo>
                  <a:lnTo>
                    <a:pt x="9" y="19"/>
                  </a:lnTo>
                  <a:lnTo>
                    <a:pt x="3" y="1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0" name="Freeform 41"/>
            <p:cNvSpPr>
              <a:spLocks/>
            </p:cNvSpPr>
            <p:nvPr/>
          </p:nvSpPr>
          <p:spPr bwMode="auto">
            <a:xfrm>
              <a:off x="4168" y="1340"/>
              <a:ext cx="14" cy="12"/>
            </a:xfrm>
            <a:custGeom>
              <a:avLst/>
              <a:gdLst>
                <a:gd name="T0" fmla="*/ 0 w 25"/>
                <a:gd name="T1" fmla="*/ 1 h 22"/>
                <a:gd name="T2" fmla="*/ 0 w 25"/>
                <a:gd name="T3" fmla="*/ 1 h 22"/>
                <a:gd name="T4" fmla="*/ 1 w 25"/>
                <a:gd name="T5" fmla="*/ 0 h 22"/>
                <a:gd name="T6" fmla="*/ 1 w 25"/>
                <a:gd name="T7" fmla="*/ 1 h 22"/>
                <a:gd name="T8" fmla="*/ 1 w 25"/>
                <a:gd name="T9" fmla="*/ 1 h 22"/>
                <a:gd name="T10" fmla="*/ 0 w 25"/>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2">
                  <a:moveTo>
                    <a:pt x="0" y="22"/>
                  </a:moveTo>
                  <a:lnTo>
                    <a:pt x="0" y="6"/>
                  </a:lnTo>
                  <a:lnTo>
                    <a:pt x="25" y="0"/>
                  </a:lnTo>
                  <a:lnTo>
                    <a:pt x="25" y="6"/>
                  </a:lnTo>
                  <a:lnTo>
                    <a:pt x="19" y="9"/>
                  </a:lnTo>
                  <a:lnTo>
                    <a:pt x="0" y="22"/>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1" name="Freeform 42"/>
            <p:cNvSpPr>
              <a:spLocks/>
            </p:cNvSpPr>
            <p:nvPr/>
          </p:nvSpPr>
          <p:spPr bwMode="auto">
            <a:xfrm>
              <a:off x="4173" y="1340"/>
              <a:ext cx="27" cy="31"/>
            </a:xfrm>
            <a:custGeom>
              <a:avLst/>
              <a:gdLst>
                <a:gd name="T0" fmla="*/ 1 w 47"/>
                <a:gd name="T1" fmla="*/ 1 h 56"/>
                <a:gd name="T2" fmla="*/ 1 w 47"/>
                <a:gd name="T3" fmla="*/ 1 h 56"/>
                <a:gd name="T4" fmla="*/ 1 w 47"/>
                <a:gd name="T5" fmla="*/ 0 h 56"/>
                <a:gd name="T6" fmla="*/ 1 w 47"/>
                <a:gd name="T7" fmla="*/ 1 h 56"/>
                <a:gd name="T8" fmla="*/ 1 w 47"/>
                <a:gd name="T9" fmla="*/ 1 h 56"/>
                <a:gd name="T10" fmla="*/ 1 w 47"/>
                <a:gd name="T11" fmla="*/ 1 h 56"/>
                <a:gd name="T12" fmla="*/ 1 w 47"/>
                <a:gd name="T13" fmla="*/ 1 h 56"/>
                <a:gd name="T14" fmla="*/ 1 w 47"/>
                <a:gd name="T15" fmla="*/ 1 h 56"/>
                <a:gd name="T16" fmla="*/ 0 w 47"/>
                <a:gd name="T17" fmla="*/ 1 h 56"/>
                <a:gd name="T18" fmla="*/ 1 w 47"/>
                <a:gd name="T19" fmla="*/ 1 h 56"/>
                <a:gd name="T20" fmla="*/ 1 w 47"/>
                <a:gd name="T21" fmla="*/ 1 h 56"/>
                <a:gd name="T22" fmla="*/ 1 w 47"/>
                <a:gd name="T23" fmla="*/ 1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6">
                  <a:moveTo>
                    <a:pt x="10" y="15"/>
                  </a:moveTo>
                  <a:lnTo>
                    <a:pt x="19" y="15"/>
                  </a:lnTo>
                  <a:lnTo>
                    <a:pt x="28" y="0"/>
                  </a:lnTo>
                  <a:lnTo>
                    <a:pt x="41" y="3"/>
                  </a:lnTo>
                  <a:lnTo>
                    <a:pt x="47" y="12"/>
                  </a:lnTo>
                  <a:lnTo>
                    <a:pt x="47" y="19"/>
                  </a:lnTo>
                  <a:lnTo>
                    <a:pt x="25" y="31"/>
                  </a:lnTo>
                  <a:lnTo>
                    <a:pt x="16" y="47"/>
                  </a:lnTo>
                  <a:lnTo>
                    <a:pt x="0" y="56"/>
                  </a:lnTo>
                  <a:lnTo>
                    <a:pt x="16" y="31"/>
                  </a:lnTo>
                  <a:lnTo>
                    <a:pt x="13" y="22"/>
                  </a:lnTo>
                  <a:lnTo>
                    <a:pt x="10" y="15"/>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2" name="Freeform 43"/>
            <p:cNvSpPr>
              <a:spLocks/>
            </p:cNvSpPr>
            <p:nvPr/>
          </p:nvSpPr>
          <p:spPr bwMode="auto">
            <a:xfrm>
              <a:off x="4164" y="1360"/>
              <a:ext cx="42" cy="30"/>
            </a:xfrm>
            <a:custGeom>
              <a:avLst/>
              <a:gdLst>
                <a:gd name="T0" fmla="*/ 0 w 73"/>
                <a:gd name="T1" fmla="*/ 1 h 54"/>
                <a:gd name="T2" fmla="*/ 1 w 73"/>
                <a:gd name="T3" fmla="*/ 1 h 54"/>
                <a:gd name="T4" fmla="*/ 1 w 73"/>
                <a:gd name="T5" fmla="*/ 1 h 54"/>
                <a:gd name="T6" fmla="*/ 1 w 73"/>
                <a:gd name="T7" fmla="*/ 1 h 54"/>
                <a:gd name="T8" fmla="*/ 1 w 73"/>
                <a:gd name="T9" fmla="*/ 1 h 54"/>
                <a:gd name="T10" fmla="*/ 1 w 73"/>
                <a:gd name="T11" fmla="*/ 1 h 54"/>
                <a:gd name="T12" fmla="*/ 1 w 73"/>
                <a:gd name="T13" fmla="*/ 0 h 54"/>
                <a:gd name="T14" fmla="*/ 1 w 73"/>
                <a:gd name="T15" fmla="*/ 1 h 54"/>
                <a:gd name="T16" fmla="*/ 1 w 73"/>
                <a:gd name="T17" fmla="*/ 1 h 54"/>
                <a:gd name="T18" fmla="*/ 1 w 73"/>
                <a:gd name="T19" fmla="*/ 1 h 54"/>
                <a:gd name="T20" fmla="*/ 1 w 73"/>
                <a:gd name="T21" fmla="*/ 1 h 54"/>
                <a:gd name="T22" fmla="*/ 1 w 73"/>
                <a:gd name="T23" fmla="*/ 1 h 54"/>
                <a:gd name="T24" fmla="*/ 0 w 73"/>
                <a:gd name="T25" fmla="*/ 1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54">
                  <a:moveTo>
                    <a:pt x="0" y="35"/>
                  </a:moveTo>
                  <a:lnTo>
                    <a:pt x="10" y="29"/>
                  </a:lnTo>
                  <a:lnTo>
                    <a:pt x="22" y="41"/>
                  </a:lnTo>
                  <a:lnTo>
                    <a:pt x="16" y="22"/>
                  </a:lnTo>
                  <a:lnTo>
                    <a:pt x="26" y="26"/>
                  </a:lnTo>
                  <a:lnTo>
                    <a:pt x="38" y="13"/>
                  </a:lnTo>
                  <a:lnTo>
                    <a:pt x="60" y="0"/>
                  </a:lnTo>
                  <a:lnTo>
                    <a:pt x="73" y="10"/>
                  </a:lnTo>
                  <a:lnTo>
                    <a:pt x="60" y="22"/>
                  </a:lnTo>
                  <a:lnTo>
                    <a:pt x="41" y="29"/>
                  </a:lnTo>
                  <a:lnTo>
                    <a:pt x="22" y="48"/>
                  </a:lnTo>
                  <a:lnTo>
                    <a:pt x="7" y="54"/>
                  </a:lnTo>
                  <a:lnTo>
                    <a:pt x="0" y="35"/>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3" name="Freeform 44"/>
            <p:cNvSpPr>
              <a:spLocks/>
            </p:cNvSpPr>
            <p:nvPr/>
          </p:nvSpPr>
          <p:spPr bwMode="auto">
            <a:xfrm>
              <a:off x="4193" y="1345"/>
              <a:ext cx="46" cy="33"/>
            </a:xfrm>
            <a:custGeom>
              <a:avLst/>
              <a:gdLst>
                <a:gd name="T0" fmla="*/ 0 w 82"/>
                <a:gd name="T1" fmla="*/ 1 h 60"/>
                <a:gd name="T2" fmla="*/ 1 w 82"/>
                <a:gd name="T3" fmla="*/ 1 h 60"/>
                <a:gd name="T4" fmla="*/ 1 w 82"/>
                <a:gd name="T5" fmla="*/ 1 h 60"/>
                <a:gd name="T6" fmla="*/ 1 w 82"/>
                <a:gd name="T7" fmla="*/ 0 h 60"/>
                <a:gd name="T8" fmla="*/ 1 w 82"/>
                <a:gd name="T9" fmla="*/ 1 h 60"/>
                <a:gd name="T10" fmla="*/ 1 w 82"/>
                <a:gd name="T11" fmla="*/ 1 h 60"/>
                <a:gd name="T12" fmla="*/ 1 w 82"/>
                <a:gd name="T13" fmla="*/ 1 h 60"/>
                <a:gd name="T14" fmla="*/ 1 w 82"/>
                <a:gd name="T15" fmla="*/ 1 h 60"/>
                <a:gd name="T16" fmla="*/ 1 w 82"/>
                <a:gd name="T17" fmla="*/ 1 h 60"/>
                <a:gd name="T18" fmla="*/ 1 w 82"/>
                <a:gd name="T19" fmla="*/ 1 h 60"/>
                <a:gd name="T20" fmla="*/ 1 w 82"/>
                <a:gd name="T21" fmla="*/ 1 h 60"/>
                <a:gd name="T22" fmla="*/ 1 w 82"/>
                <a:gd name="T23" fmla="*/ 1 h 60"/>
                <a:gd name="T24" fmla="*/ 1 w 82"/>
                <a:gd name="T25" fmla="*/ 1 h 60"/>
                <a:gd name="T26" fmla="*/ 1 w 82"/>
                <a:gd name="T27" fmla="*/ 1 h 60"/>
                <a:gd name="T28" fmla="*/ 0 w 82"/>
                <a:gd name="T29" fmla="*/ 1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60">
                  <a:moveTo>
                    <a:pt x="0" y="35"/>
                  </a:moveTo>
                  <a:lnTo>
                    <a:pt x="6" y="10"/>
                  </a:lnTo>
                  <a:lnTo>
                    <a:pt x="22" y="3"/>
                  </a:lnTo>
                  <a:lnTo>
                    <a:pt x="41" y="0"/>
                  </a:lnTo>
                  <a:lnTo>
                    <a:pt x="28" y="16"/>
                  </a:lnTo>
                  <a:lnTo>
                    <a:pt x="28" y="25"/>
                  </a:lnTo>
                  <a:lnTo>
                    <a:pt x="44" y="13"/>
                  </a:lnTo>
                  <a:lnTo>
                    <a:pt x="44" y="32"/>
                  </a:lnTo>
                  <a:lnTo>
                    <a:pt x="50" y="38"/>
                  </a:lnTo>
                  <a:lnTo>
                    <a:pt x="63" y="44"/>
                  </a:lnTo>
                  <a:lnTo>
                    <a:pt x="78" y="35"/>
                  </a:lnTo>
                  <a:lnTo>
                    <a:pt x="82" y="41"/>
                  </a:lnTo>
                  <a:lnTo>
                    <a:pt x="63" y="60"/>
                  </a:lnTo>
                  <a:lnTo>
                    <a:pt x="9" y="50"/>
                  </a:lnTo>
                  <a:lnTo>
                    <a:pt x="0" y="35"/>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4" name="Freeform 45"/>
            <p:cNvSpPr>
              <a:spLocks/>
            </p:cNvSpPr>
            <p:nvPr/>
          </p:nvSpPr>
          <p:spPr bwMode="auto">
            <a:xfrm>
              <a:off x="4223" y="1343"/>
              <a:ext cx="29" cy="21"/>
            </a:xfrm>
            <a:custGeom>
              <a:avLst/>
              <a:gdLst>
                <a:gd name="T0" fmla="*/ 0 w 51"/>
                <a:gd name="T1" fmla="*/ 1 h 38"/>
                <a:gd name="T2" fmla="*/ 1 w 51"/>
                <a:gd name="T3" fmla="*/ 1 h 38"/>
                <a:gd name="T4" fmla="*/ 1 w 51"/>
                <a:gd name="T5" fmla="*/ 0 h 38"/>
                <a:gd name="T6" fmla="*/ 1 w 51"/>
                <a:gd name="T7" fmla="*/ 1 h 38"/>
                <a:gd name="T8" fmla="*/ 1 w 51"/>
                <a:gd name="T9" fmla="*/ 1 h 38"/>
                <a:gd name="T10" fmla="*/ 1 w 51"/>
                <a:gd name="T11" fmla="*/ 1 h 38"/>
                <a:gd name="T12" fmla="*/ 1 w 51"/>
                <a:gd name="T13" fmla="*/ 1 h 38"/>
                <a:gd name="T14" fmla="*/ 0 w 51"/>
                <a:gd name="T15" fmla="*/ 1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8">
                  <a:moveTo>
                    <a:pt x="0" y="19"/>
                  </a:moveTo>
                  <a:lnTo>
                    <a:pt x="3" y="9"/>
                  </a:lnTo>
                  <a:lnTo>
                    <a:pt x="22" y="0"/>
                  </a:lnTo>
                  <a:lnTo>
                    <a:pt x="29" y="16"/>
                  </a:lnTo>
                  <a:lnTo>
                    <a:pt x="51" y="28"/>
                  </a:lnTo>
                  <a:lnTo>
                    <a:pt x="51" y="38"/>
                  </a:lnTo>
                  <a:lnTo>
                    <a:pt x="7" y="35"/>
                  </a:lnTo>
                  <a:lnTo>
                    <a:pt x="0" y="1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5" name="Freeform 46"/>
            <p:cNvSpPr>
              <a:spLocks/>
            </p:cNvSpPr>
            <p:nvPr/>
          </p:nvSpPr>
          <p:spPr bwMode="auto">
            <a:xfrm>
              <a:off x="4241" y="1342"/>
              <a:ext cx="32" cy="13"/>
            </a:xfrm>
            <a:custGeom>
              <a:avLst/>
              <a:gdLst>
                <a:gd name="T0" fmla="*/ 0 w 56"/>
                <a:gd name="T1" fmla="*/ 0 h 25"/>
                <a:gd name="T2" fmla="*/ 1 w 56"/>
                <a:gd name="T3" fmla="*/ 1 h 25"/>
                <a:gd name="T4" fmla="*/ 1 w 56"/>
                <a:gd name="T5" fmla="*/ 1 h 25"/>
                <a:gd name="T6" fmla="*/ 1 w 56"/>
                <a:gd name="T7" fmla="*/ 1 h 25"/>
                <a:gd name="T8" fmla="*/ 1 w 56"/>
                <a:gd name="T9" fmla="*/ 1 h 25"/>
                <a:gd name="T10" fmla="*/ 1 w 56"/>
                <a:gd name="T11" fmla="*/ 1 h 25"/>
                <a:gd name="T12" fmla="*/ 0 w 56"/>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25">
                  <a:moveTo>
                    <a:pt x="0" y="0"/>
                  </a:moveTo>
                  <a:lnTo>
                    <a:pt x="9" y="16"/>
                  </a:lnTo>
                  <a:lnTo>
                    <a:pt x="41" y="25"/>
                  </a:lnTo>
                  <a:lnTo>
                    <a:pt x="56" y="22"/>
                  </a:lnTo>
                  <a:lnTo>
                    <a:pt x="50" y="16"/>
                  </a:lnTo>
                  <a:lnTo>
                    <a:pt x="31" y="9"/>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6" name="Freeform 47"/>
            <p:cNvSpPr>
              <a:spLocks/>
            </p:cNvSpPr>
            <p:nvPr/>
          </p:nvSpPr>
          <p:spPr bwMode="auto">
            <a:xfrm>
              <a:off x="4218" y="1366"/>
              <a:ext cx="65" cy="57"/>
            </a:xfrm>
            <a:custGeom>
              <a:avLst/>
              <a:gdLst>
                <a:gd name="T0" fmla="*/ 1 w 116"/>
                <a:gd name="T1" fmla="*/ 1 h 104"/>
                <a:gd name="T2" fmla="*/ 1 w 116"/>
                <a:gd name="T3" fmla="*/ 1 h 104"/>
                <a:gd name="T4" fmla="*/ 1 w 116"/>
                <a:gd name="T5" fmla="*/ 1 h 104"/>
                <a:gd name="T6" fmla="*/ 1 w 116"/>
                <a:gd name="T7" fmla="*/ 1 h 104"/>
                <a:gd name="T8" fmla="*/ 1 w 116"/>
                <a:gd name="T9" fmla="*/ 1 h 104"/>
                <a:gd name="T10" fmla="*/ 1 w 116"/>
                <a:gd name="T11" fmla="*/ 1 h 104"/>
                <a:gd name="T12" fmla="*/ 1 w 116"/>
                <a:gd name="T13" fmla="*/ 1 h 104"/>
                <a:gd name="T14" fmla="*/ 1 w 116"/>
                <a:gd name="T15" fmla="*/ 1 h 104"/>
                <a:gd name="T16" fmla="*/ 1 w 116"/>
                <a:gd name="T17" fmla="*/ 1 h 104"/>
                <a:gd name="T18" fmla="*/ 1 w 116"/>
                <a:gd name="T19" fmla="*/ 1 h 104"/>
                <a:gd name="T20" fmla="*/ 1 w 116"/>
                <a:gd name="T21" fmla="*/ 1 h 104"/>
                <a:gd name="T22" fmla="*/ 1 w 116"/>
                <a:gd name="T23" fmla="*/ 1 h 104"/>
                <a:gd name="T24" fmla="*/ 1 w 116"/>
                <a:gd name="T25" fmla="*/ 1 h 104"/>
                <a:gd name="T26" fmla="*/ 1 w 116"/>
                <a:gd name="T27" fmla="*/ 1 h 104"/>
                <a:gd name="T28" fmla="*/ 1 w 116"/>
                <a:gd name="T29" fmla="*/ 1 h 104"/>
                <a:gd name="T30" fmla="*/ 0 w 116"/>
                <a:gd name="T31" fmla="*/ 1 h 104"/>
                <a:gd name="T32" fmla="*/ 1 w 116"/>
                <a:gd name="T33" fmla="*/ 1 h 104"/>
                <a:gd name="T34" fmla="*/ 1 w 116"/>
                <a:gd name="T35" fmla="*/ 1 h 104"/>
                <a:gd name="T36" fmla="*/ 1 w 116"/>
                <a:gd name="T37" fmla="*/ 1 h 104"/>
                <a:gd name="T38" fmla="*/ 1 w 116"/>
                <a:gd name="T39" fmla="*/ 1 h 104"/>
                <a:gd name="T40" fmla="*/ 1 w 116"/>
                <a:gd name="T41" fmla="*/ 1 h 104"/>
                <a:gd name="T42" fmla="*/ 1 w 116"/>
                <a:gd name="T43" fmla="*/ 1 h 104"/>
                <a:gd name="T44" fmla="*/ 1 w 116"/>
                <a:gd name="T45" fmla="*/ 1 h 104"/>
                <a:gd name="T46" fmla="*/ 1 w 116"/>
                <a:gd name="T47" fmla="*/ 0 h 104"/>
                <a:gd name="T48" fmla="*/ 1 w 116"/>
                <a:gd name="T49" fmla="*/ 1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6" h="104">
                  <a:moveTo>
                    <a:pt x="116" y="41"/>
                  </a:moveTo>
                  <a:lnTo>
                    <a:pt x="116" y="57"/>
                  </a:lnTo>
                  <a:lnTo>
                    <a:pt x="113" y="72"/>
                  </a:lnTo>
                  <a:lnTo>
                    <a:pt x="97" y="72"/>
                  </a:lnTo>
                  <a:lnTo>
                    <a:pt x="82" y="72"/>
                  </a:lnTo>
                  <a:lnTo>
                    <a:pt x="79" y="88"/>
                  </a:lnTo>
                  <a:lnTo>
                    <a:pt x="69" y="97"/>
                  </a:lnTo>
                  <a:lnTo>
                    <a:pt x="50" y="104"/>
                  </a:lnTo>
                  <a:lnTo>
                    <a:pt x="28" y="97"/>
                  </a:lnTo>
                  <a:lnTo>
                    <a:pt x="34" y="88"/>
                  </a:lnTo>
                  <a:lnTo>
                    <a:pt x="31" y="85"/>
                  </a:lnTo>
                  <a:lnTo>
                    <a:pt x="38" y="82"/>
                  </a:lnTo>
                  <a:lnTo>
                    <a:pt x="41" y="72"/>
                  </a:lnTo>
                  <a:lnTo>
                    <a:pt x="22" y="85"/>
                  </a:lnTo>
                  <a:lnTo>
                    <a:pt x="9" y="79"/>
                  </a:lnTo>
                  <a:lnTo>
                    <a:pt x="0" y="72"/>
                  </a:lnTo>
                  <a:lnTo>
                    <a:pt x="22" y="53"/>
                  </a:lnTo>
                  <a:lnTo>
                    <a:pt x="41" y="57"/>
                  </a:lnTo>
                  <a:lnTo>
                    <a:pt x="57" y="50"/>
                  </a:lnTo>
                  <a:lnTo>
                    <a:pt x="85" y="50"/>
                  </a:lnTo>
                  <a:lnTo>
                    <a:pt x="82" y="41"/>
                  </a:lnTo>
                  <a:lnTo>
                    <a:pt x="60" y="34"/>
                  </a:lnTo>
                  <a:lnTo>
                    <a:pt x="38" y="9"/>
                  </a:lnTo>
                  <a:lnTo>
                    <a:pt x="57" y="0"/>
                  </a:lnTo>
                  <a:lnTo>
                    <a:pt x="116" y="41"/>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7" name="Freeform 48"/>
            <p:cNvSpPr>
              <a:spLocks/>
            </p:cNvSpPr>
            <p:nvPr/>
          </p:nvSpPr>
          <p:spPr bwMode="auto">
            <a:xfrm>
              <a:off x="4150" y="1369"/>
              <a:ext cx="94" cy="83"/>
            </a:xfrm>
            <a:custGeom>
              <a:avLst/>
              <a:gdLst>
                <a:gd name="T0" fmla="*/ 2 w 167"/>
                <a:gd name="T1" fmla="*/ 1 h 151"/>
                <a:gd name="T2" fmla="*/ 2 w 167"/>
                <a:gd name="T3" fmla="*/ 1 h 151"/>
                <a:gd name="T4" fmla="*/ 2 w 167"/>
                <a:gd name="T5" fmla="*/ 1 h 151"/>
                <a:gd name="T6" fmla="*/ 2 w 167"/>
                <a:gd name="T7" fmla="*/ 1 h 151"/>
                <a:gd name="T8" fmla="*/ 2 w 167"/>
                <a:gd name="T9" fmla="*/ 1 h 151"/>
                <a:gd name="T10" fmla="*/ 1 w 167"/>
                <a:gd name="T11" fmla="*/ 1 h 151"/>
                <a:gd name="T12" fmla="*/ 1 w 167"/>
                <a:gd name="T13" fmla="*/ 1 h 151"/>
                <a:gd name="T14" fmla="*/ 1 w 167"/>
                <a:gd name="T15" fmla="*/ 1 h 151"/>
                <a:gd name="T16" fmla="*/ 1 w 167"/>
                <a:gd name="T17" fmla="*/ 1 h 151"/>
                <a:gd name="T18" fmla="*/ 1 w 167"/>
                <a:gd name="T19" fmla="*/ 1 h 151"/>
                <a:gd name="T20" fmla="*/ 1 w 167"/>
                <a:gd name="T21" fmla="*/ 1 h 151"/>
                <a:gd name="T22" fmla="*/ 1 w 167"/>
                <a:gd name="T23" fmla="*/ 1 h 151"/>
                <a:gd name="T24" fmla="*/ 1 w 167"/>
                <a:gd name="T25" fmla="*/ 1 h 151"/>
                <a:gd name="T26" fmla="*/ 1 w 167"/>
                <a:gd name="T27" fmla="*/ 1 h 151"/>
                <a:gd name="T28" fmla="*/ 1 w 167"/>
                <a:gd name="T29" fmla="*/ 1 h 151"/>
                <a:gd name="T30" fmla="*/ 1 w 167"/>
                <a:gd name="T31" fmla="*/ 1 h 151"/>
                <a:gd name="T32" fmla="*/ 1 w 167"/>
                <a:gd name="T33" fmla="*/ 1 h 151"/>
                <a:gd name="T34" fmla="*/ 0 w 167"/>
                <a:gd name="T35" fmla="*/ 1 h 151"/>
                <a:gd name="T36" fmla="*/ 1 w 167"/>
                <a:gd name="T37" fmla="*/ 1 h 151"/>
                <a:gd name="T38" fmla="*/ 1 w 167"/>
                <a:gd name="T39" fmla="*/ 1 h 151"/>
                <a:gd name="T40" fmla="*/ 1 w 167"/>
                <a:gd name="T41" fmla="*/ 1 h 151"/>
                <a:gd name="T42" fmla="*/ 2 w 167"/>
                <a:gd name="T43" fmla="*/ 0 h 151"/>
                <a:gd name="T44" fmla="*/ 2 w 167"/>
                <a:gd name="T45" fmla="*/ 1 h 1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7" h="151">
                  <a:moveTo>
                    <a:pt x="167" y="10"/>
                  </a:moveTo>
                  <a:lnTo>
                    <a:pt x="154" y="22"/>
                  </a:lnTo>
                  <a:lnTo>
                    <a:pt x="148" y="35"/>
                  </a:lnTo>
                  <a:lnTo>
                    <a:pt x="158" y="38"/>
                  </a:lnTo>
                  <a:lnTo>
                    <a:pt x="142" y="54"/>
                  </a:lnTo>
                  <a:lnTo>
                    <a:pt x="123" y="69"/>
                  </a:lnTo>
                  <a:lnTo>
                    <a:pt x="107" y="66"/>
                  </a:lnTo>
                  <a:lnTo>
                    <a:pt x="95" y="73"/>
                  </a:lnTo>
                  <a:lnTo>
                    <a:pt x="85" y="88"/>
                  </a:lnTo>
                  <a:lnTo>
                    <a:pt x="76" y="101"/>
                  </a:lnTo>
                  <a:lnTo>
                    <a:pt x="69" y="113"/>
                  </a:lnTo>
                  <a:lnTo>
                    <a:pt x="73" y="129"/>
                  </a:lnTo>
                  <a:lnTo>
                    <a:pt x="54" y="126"/>
                  </a:lnTo>
                  <a:lnTo>
                    <a:pt x="47" y="151"/>
                  </a:lnTo>
                  <a:lnTo>
                    <a:pt x="29" y="136"/>
                  </a:lnTo>
                  <a:lnTo>
                    <a:pt x="29" y="113"/>
                  </a:lnTo>
                  <a:lnTo>
                    <a:pt x="22" y="98"/>
                  </a:lnTo>
                  <a:lnTo>
                    <a:pt x="0" y="98"/>
                  </a:lnTo>
                  <a:lnTo>
                    <a:pt x="7" y="76"/>
                  </a:lnTo>
                  <a:lnTo>
                    <a:pt x="32" y="51"/>
                  </a:lnTo>
                  <a:lnTo>
                    <a:pt x="126" y="28"/>
                  </a:lnTo>
                  <a:lnTo>
                    <a:pt x="154" y="0"/>
                  </a:lnTo>
                  <a:lnTo>
                    <a:pt x="167" y="1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8" name="Freeform 49"/>
            <p:cNvSpPr>
              <a:spLocks/>
            </p:cNvSpPr>
            <p:nvPr/>
          </p:nvSpPr>
          <p:spPr bwMode="auto">
            <a:xfrm>
              <a:off x="4138" y="1425"/>
              <a:ext cx="55" cy="151"/>
            </a:xfrm>
            <a:custGeom>
              <a:avLst/>
              <a:gdLst>
                <a:gd name="T0" fmla="*/ 1 w 98"/>
                <a:gd name="T1" fmla="*/ 1 h 274"/>
                <a:gd name="T2" fmla="*/ 1 w 98"/>
                <a:gd name="T3" fmla="*/ 1 h 274"/>
                <a:gd name="T4" fmla="*/ 0 w 98"/>
                <a:gd name="T5" fmla="*/ 1 h 274"/>
                <a:gd name="T6" fmla="*/ 0 w 98"/>
                <a:gd name="T7" fmla="*/ 1 h 274"/>
                <a:gd name="T8" fmla="*/ 1 w 98"/>
                <a:gd name="T9" fmla="*/ 1 h 274"/>
                <a:gd name="T10" fmla="*/ 1 w 98"/>
                <a:gd name="T11" fmla="*/ 1 h 274"/>
                <a:gd name="T12" fmla="*/ 1 w 98"/>
                <a:gd name="T13" fmla="*/ 1 h 274"/>
                <a:gd name="T14" fmla="*/ 1 w 98"/>
                <a:gd name="T15" fmla="*/ 1 h 274"/>
                <a:gd name="T16" fmla="*/ 1 w 98"/>
                <a:gd name="T17" fmla="*/ 1 h 274"/>
                <a:gd name="T18" fmla="*/ 1 w 98"/>
                <a:gd name="T19" fmla="*/ 1 h 274"/>
                <a:gd name="T20" fmla="*/ 1 w 98"/>
                <a:gd name="T21" fmla="*/ 1 h 274"/>
                <a:gd name="T22" fmla="*/ 1 w 98"/>
                <a:gd name="T23" fmla="*/ 2 h 274"/>
                <a:gd name="T24" fmla="*/ 1 w 98"/>
                <a:gd name="T25" fmla="*/ 2 h 274"/>
                <a:gd name="T26" fmla="*/ 1 w 98"/>
                <a:gd name="T27" fmla="*/ 2 h 274"/>
                <a:gd name="T28" fmla="*/ 1 w 98"/>
                <a:gd name="T29" fmla="*/ 2 h 274"/>
                <a:gd name="T30" fmla="*/ 1 w 98"/>
                <a:gd name="T31" fmla="*/ 2 h 274"/>
                <a:gd name="T32" fmla="*/ 1 w 98"/>
                <a:gd name="T33" fmla="*/ 2 h 274"/>
                <a:gd name="T34" fmla="*/ 1 w 98"/>
                <a:gd name="T35" fmla="*/ 2 h 274"/>
                <a:gd name="T36" fmla="*/ 1 w 98"/>
                <a:gd name="T37" fmla="*/ 2 h 274"/>
                <a:gd name="T38" fmla="*/ 1 w 98"/>
                <a:gd name="T39" fmla="*/ 2 h 274"/>
                <a:gd name="T40" fmla="*/ 1 w 98"/>
                <a:gd name="T41" fmla="*/ 2 h 274"/>
                <a:gd name="T42" fmla="*/ 1 w 98"/>
                <a:gd name="T43" fmla="*/ 1 h 274"/>
                <a:gd name="T44" fmla="*/ 1 w 98"/>
                <a:gd name="T45" fmla="*/ 1 h 274"/>
                <a:gd name="T46" fmla="*/ 1 w 98"/>
                <a:gd name="T47" fmla="*/ 1 h 274"/>
                <a:gd name="T48" fmla="*/ 1 w 98"/>
                <a:gd name="T49" fmla="*/ 1 h 274"/>
                <a:gd name="T50" fmla="*/ 1 w 98"/>
                <a:gd name="T51" fmla="*/ 1 h 274"/>
                <a:gd name="T52" fmla="*/ 1 w 98"/>
                <a:gd name="T53" fmla="*/ 1 h 274"/>
                <a:gd name="T54" fmla="*/ 1 w 98"/>
                <a:gd name="T55" fmla="*/ 1 h 274"/>
                <a:gd name="T56" fmla="*/ 1 w 98"/>
                <a:gd name="T57" fmla="*/ 1 h 274"/>
                <a:gd name="T58" fmla="*/ 1 w 98"/>
                <a:gd name="T59" fmla="*/ 1 h 274"/>
                <a:gd name="T60" fmla="*/ 1 w 98"/>
                <a:gd name="T61" fmla="*/ 0 h 274"/>
                <a:gd name="T62" fmla="*/ 1 w 98"/>
                <a:gd name="T63" fmla="*/ 1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274">
                  <a:moveTo>
                    <a:pt x="13" y="3"/>
                  </a:moveTo>
                  <a:lnTo>
                    <a:pt x="19" y="47"/>
                  </a:lnTo>
                  <a:lnTo>
                    <a:pt x="0" y="66"/>
                  </a:lnTo>
                  <a:lnTo>
                    <a:pt x="0" y="75"/>
                  </a:lnTo>
                  <a:lnTo>
                    <a:pt x="6" y="66"/>
                  </a:lnTo>
                  <a:lnTo>
                    <a:pt x="16" y="69"/>
                  </a:lnTo>
                  <a:lnTo>
                    <a:pt x="25" y="69"/>
                  </a:lnTo>
                  <a:lnTo>
                    <a:pt x="6" y="91"/>
                  </a:lnTo>
                  <a:lnTo>
                    <a:pt x="22" y="94"/>
                  </a:lnTo>
                  <a:lnTo>
                    <a:pt x="22" y="110"/>
                  </a:lnTo>
                  <a:lnTo>
                    <a:pt x="38" y="113"/>
                  </a:lnTo>
                  <a:lnTo>
                    <a:pt x="44" y="182"/>
                  </a:lnTo>
                  <a:lnTo>
                    <a:pt x="38" y="208"/>
                  </a:lnTo>
                  <a:lnTo>
                    <a:pt x="32" y="223"/>
                  </a:lnTo>
                  <a:lnTo>
                    <a:pt x="47" y="211"/>
                  </a:lnTo>
                  <a:lnTo>
                    <a:pt x="54" y="205"/>
                  </a:lnTo>
                  <a:lnTo>
                    <a:pt x="66" y="220"/>
                  </a:lnTo>
                  <a:lnTo>
                    <a:pt x="82" y="258"/>
                  </a:lnTo>
                  <a:lnTo>
                    <a:pt x="98" y="274"/>
                  </a:lnTo>
                  <a:lnTo>
                    <a:pt x="98" y="255"/>
                  </a:lnTo>
                  <a:lnTo>
                    <a:pt x="82" y="189"/>
                  </a:lnTo>
                  <a:lnTo>
                    <a:pt x="66" y="154"/>
                  </a:lnTo>
                  <a:lnTo>
                    <a:pt x="54" y="126"/>
                  </a:lnTo>
                  <a:lnTo>
                    <a:pt x="51" y="94"/>
                  </a:lnTo>
                  <a:lnTo>
                    <a:pt x="60" y="85"/>
                  </a:lnTo>
                  <a:lnTo>
                    <a:pt x="82" y="79"/>
                  </a:lnTo>
                  <a:lnTo>
                    <a:pt x="91" y="66"/>
                  </a:lnTo>
                  <a:lnTo>
                    <a:pt x="82" y="53"/>
                  </a:lnTo>
                  <a:lnTo>
                    <a:pt x="73" y="19"/>
                  </a:lnTo>
                  <a:lnTo>
                    <a:pt x="44" y="25"/>
                  </a:lnTo>
                  <a:lnTo>
                    <a:pt x="22" y="0"/>
                  </a:lnTo>
                  <a:lnTo>
                    <a:pt x="13" y="3"/>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9" name="Freeform 50"/>
            <p:cNvSpPr>
              <a:spLocks/>
            </p:cNvSpPr>
            <p:nvPr/>
          </p:nvSpPr>
          <p:spPr bwMode="auto">
            <a:xfrm>
              <a:off x="4175" y="1456"/>
              <a:ext cx="89" cy="106"/>
            </a:xfrm>
            <a:custGeom>
              <a:avLst/>
              <a:gdLst>
                <a:gd name="T0" fmla="*/ 1 w 158"/>
                <a:gd name="T1" fmla="*/ 0 h 192"/>
                <a:gd name="T2" fmla="*/ 1 w 158"/>
                <a:gd name="T3" fmla="*/ 1 h 192"/>
                <a:gd name="T4" fmla="*/ 1 w 158"/>
                <a:gd name="T5" fmla="*/ 1 h 192"/>
                <a:gd name="T6" fmla="*/ 1 w 158"/>
                <a:gd name="T7" fmla="*/ 1 h 192"/>
                <a:gd name="T8" fmla="*/ 1 w 158"/>
                <a:gd name="T9" fmla="*/ 1 h 192"/>
                <a:gd name="T10" fmla="*/ 2 w 158"/>
                <a:gd name="T11" fmla="*/ 1 h 192"/>
                <a:gd name="T12" fmla="*/ 2 w 158"/>
                <a:gd name="T13" fmla="*/ 1 h 192"/>
                <a:gd name="T14" fmla="*/ 2 w 158"/>
                <a:gd name="T15" fmla="*/ 1 h 192"/>
                <a:gd name="T16" fmla="*/ 2 w 158"/>
                <a:gd name="T17" fmla="*/ 1 h 192"/>
                <a:gd name="T18" fmla="*/ 1 w 158"/>
                <a:gd name="T19" fmla="*/ 1 h 192"/>
                <a:gd name="T20" fmla="*/ 2 w 158"/>
                <a:gd name="T21" fmla="*/ 1 h 192"/>
                <a:gd name="T22" fmla="*/ 1 w 158"/>
                <a:gd name="T23" fmla="*/ 1 h 192"/>
                <a:gd name="T24" fmla="*/ 1 w 158"/>
                <a:gd name="T25" fmla="*/ 1 h 192"/>
                <a:gd name="T26" fmla="*/ 1 w 158"/>
                <a:gd name="T27" fmla="*/ 2 h 192"/>
                <a:gd name="T28" fmla="*/ 1 w 158"/>
                <a:gd name="T29" fmla="*/ 2 h 192"/>
                <a:gd name="T30" fmla="*/ 1 w 158"/>
                <a:gd name="T31" fmla="*/ 2 h 192"/>
                <a:gd name="T32" fmla="*/ 1 w 158"/>
                <a:gd name="T33" fmla="*/ 1 h 192"/>
                <a:gd name="T34" fmla="*/ 1 w 158"/>
                <a:gd name="T35" fmla="*/ 1 h 192"/>
                <a:gd name="T36" fmla="*/ 1 w 158"/>
                <a:gd name="T37" fmla="*/ 1 h 192"/>
                <a:gd name="T38" fmla="*/ 1 w 158"/>
                <a:gd name="T39" fmla="*/ 1 h 192"/>
                <a:gd name="T40" fmla="*/ 1 w 158"/>
                <a:gd name="T41" fmla="*/ 1 h 192"/>
                <a:gd name="T42" fmla="*/ 1 w 158"/>
                <a:gd name="T43" fmla="*/ 1 h 192"/>
                <a:gd name="T44" fmla="*/ 1 w 158"/>
                <a:gd name="T45" fmla="*/ 1 h 192"/>
                <a:gd name="T46" fmla="*/ 1 w 158"/>
                <a:gd name="T47" fmla="*/ 1 h 192"/>
                <a:gd name="T48" fmla="*/ 1 w 158"/>
                <a:gd name="T49" fmla="*/ 1 h 192"/>
                <a:gd name="T50" fmla="*/ 1 w 158"/>
                <a:gd name="T51" fmla="*/ 1 h 192"/>
                <a:gd name="T52" fmla="*/ 0 w 158"/>
                <a:gd name="T53" fmla="*/ 1 h 192"/>
                <a:gd name="T54" fmla="*/ 1 w 158"/>
                <a:gd name="T55" fmla="*/ 0 h 1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8" h="192">
                  <a:moveTo>
                    <a:pt x="16" y="0"/>
                  </a:moveTo>
                  <a:lnTo>
                    <a:pt x="38" y="12"/>
                  </a:lnTo>
                  <a:lnTo>
                    <a:pt x="70" y="18"/>
                  </a:lnTo>
                  <a:lnTo>
                    <a:pt x="98" y="40"/>
                  </a:lnTo>
                  <a:lnTo>
                    <a:pt x="117" y="53"/>
                  </a:lnTo>
                  <a:lnTo>
                    <a:pt x="133" y="56"/>
                  </a:lnTo>
                  <a:lnTo>
                    <a:pt x="151" y="50"/>
                  </a:lnTo>
                  <a:lnTo>
                    <a:pt x="158" y="56"/>
                  </a:lnTo>
                  <a:lnTo>
                    <a:pt x="151" y="72"/>
                  </a:lnTo>
                  <a:lnTo>
                    <a:pt x="126" y="85"/>
                  </a:lnTo>
                  <a:lnTo>
                    <a:pt x="139" y="103"/>
                  </a:lnTo>
                  <a:lnTo>
                    <a:pt x="123" y="148"/>
                  </a:lnTo>
                  <a:lnTo>
                    <a:pt x="104" y="148"/>
                  </a:lnTo>
                  <a:lnTo>
                    <a:pt x="79" y="185"/>
                  </a:lnTo>
                  <a:lnTo>
                    <a:pt x="44" y="192"/>
                  </a:lnTo>
                  <a:lnTo>
                    <a:pt x="38" y="173"/>
                  </a:lnTo>
                  <a:lnTo>
                    <a:pt x="38" y="144"/>
                  </a:lnTo>
                  <a:lnTo>
                    <a:pt x="57" y="151"/>
                  </a:lnTo>
                  <a:lnTo>
                    <a:pt x="73" y="151"/>
                  </a:lnTo>
                  <a:lnTo>
                    <a:pt x="79" y="135"/>
                  </a:lnTo>
                  <a:lnTo>
                    <a:pt x="66" y="125"/>
                  </a:lnTo>
                  <a:lnTo>
                    <a:pt x="73" y="119"/>
                  </a:lnTo>
                  <a:lnTo>
                    <a:pt x="85" y="113"/>
                  </a:lnTo>
                  <a:lnTo>
                    <a:pt x="88" y="100"/>
                  </a:lnTo>
                  <a:lnTo>
                    <a:pt x="76" y="85"/>
                  </a:lnTo>
                  <a:lnTo>
                    <a:pt x="22" y="56"/>
                  </a:lnTo>
                  <a:lnTo>
                    <a:pt x="0" y="18"/>
                  </a:lnTo>
                  <a:lnTo>
                    <a:pt x="16"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0" name="Freeform 51"/>
            <p:cNvSpPr>
              <a:spLocks/>
            </p:cNvSpPr>
            <p:nvPr/>
          </p:nvSpPr>
          <p:spPr bwMode="auto">
            <a:xfrm>
              <a:off x="4253" y="1442"/>
              <a:ext cx="23" cy="7"/>
            </a:xfrm>
            <a:custGeom>
              <a:avLst/>
              <a:gdLst>
                <a:gd name="T0" fmla="*/ 0 w 41"/>
                <a:gd name="T1" fmla="*/ 1 h 13"/>
                <a:gd name="T2" fmla="*/ 1 w 41"/>
                <a:gd name="T3" fmla="*/ 1 h 13"/>
                <a:gd name="T4" fmla="*/ 1 w 41"/>
                <a:gd name="T5" fmla="*/ 0 h 13"/>
                <a:gd name="T6" fmla="*/ 1 w 41"/>
                <a:gd name="T7" fmla="*/ 0 h 13"/>
                <a:gd name="T8" fmla="*/ 1 w 41"/>
                <a:gd name="T9" fmla="*/ 1 h 13"/>
                <a:gd name="T10" fmla="*/ 1 w 41"/>
                <a:gd name="T11" fmla="*/ 1 h 13"/>
                <a:gd name="T12" fmla="*/ 0 w 41"/>
                <a:gd name="T13" fmla="*/ 1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13">
                  <a:moveTo>
                    <a:pt x="0" y="10"/>
                  </a:moveTo>
                  <a:lnTo>
                    <a:pt x="3" y="4"/>
                  </a:lnTo>
                  <a:lnTo>
                    <a:pt x="12" y="0"/>
                  </a:lnTo>
                  <a:lnTo>
                    <a:pt x="31" y="0"/>
                  </a:lnTo>
                  <a:lnTo>
                    <a:pt x="41" y="7"/>
                  </a:lnTo>
                  <a:lnTo>
                    <a:pt x="31" y="13"/>
                  </a:lnTo>
                  <a:lnTo>
                    <a:pt x="0" y="1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1" name="Freeform 52"/>
            <p:cNvSpPr>
              <a:spLocks/>
            </p:cNvSpPr>
            <p:nvPr/>
          </p:nvSpPr>
          <p:spPr bwMode="auto">
            <a:xfrm>
              <a:off x="4234" y="1458"/>
              <a:ext cx="16" cy="14"/>
            </a:xfrm>
            <a:custGeom>
              <a:avLst/>
              <a:gdLst>
                <a:gd name="T0" fmla="*/ 1 w 29"/>
                <a:gd name="T1" fmla="*/ 0 h 25"/>
                <a:gd name="T2" fmla="*/ 1 w 29"/>
                <a:gd name="T3" fmla="*/ 1 h 25"/>
                <a:gd name="T4" fmla="*/ 0 w 29"/>
                <a:gd name="T5" fmla="*/ 1 h 25"/>
                <a:gd name="T6" fmla="*/ 1 w 29"/>
                <a:gd name="T7" fmla="*/ 1 h 25"/>
                <a:gd name="T8" fmla="*/ 1 w 29"/>
                <a:gd name="T9" fmla="*/ 1 h 25"/>
                <a:gd name="T10" fmla="*/ 1 w 29"/>
                <a:gd name="T11" fmla="*/ 1 h 25"/>
                <a:gd name="T12" fmla="*/ 1 w 29"/>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5">
                  <a:moveTo>
                    <a:pt x="19" y="0"/>
                  </a:moveTo>
                  <a:lnTo>
                    <a:pt x="6" y="6"/>
                  </a:lnTo>
                  <a:lnTo>
                    <a:pt x="0" y="15"/>
                  </a:lnTo>
                  <a:lnTo>
                    <a:pt x="6" y="25"/>
                  </a:lnTo>
                  <a:lnTo>
                    <a:pt x="19" y="9"/>
                  </a:lnTo>
                  <a:lnTo>
                    <a:pt x="29" y="12"/>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2" name="Freeform 53"/>
            <p:cNvSpPr>
              <a:spLocks/>
            </p:cNvSpPr>
            <p:nvPr/>
          </p:nvSpPr>
          <p:spPr bwMode="auto">
            <a:xfrm>
              <a:off x="4252" y="1465"/>
              <a:ext cx="15" cy="12"/>
            </a:xfrm>
            <a:custGeom>
              <a:avLst/>
              <a:gdLst>
                <a:gd name="T0" fmla="*/ 0 w 28"/>
                <a:gd name="T1" fmla="*/ 1 h 22"/>
                <a:gd name="T2" fmla="*/ 1 w 28"/>
                <a:gd name="T3" fmla="*/ 1 h 22"/>
                <a:gd name="T4" fmla="*/ 1 w 28"/>
                <a:gd name="T5" fmla="*/ 0 h 22"/>
                <a:gd name="T6" fmla="*/ 1 w 28"/>
                <a:gd name="T7" fmla="*/ 1 h 22"/>
                <a:gd name="T8" fmla="*/ 1 w 28"/>
                <a:gd name="T9" fmla="*/ 1 h 22"/>
                <a:gd name="T10" fmla="*/ 1 w 28"/>
                <a:gd name="T11" fmla="*/ 1 h 22"/>
                <a:gd name="T12" fmla="*/ 0 w 28"/>
                <a:gd name="T13" fmla="*/ 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2">
                  <a:moveTo>
                    <a:pt x="0" y="7"/>
                  </a:moveTo>
                  <a:lnTo>
                    <a:pt x="15" y="10"/>
                  </a:lnTo>
                  <a:lnTo>
                    <a:pt x="19" y="0"/>
                  </a:lnTo>
                  <a:lnTo>
                    <a:pt x="28" y="7"/>
                  </a:lnTo>
                  <a:lnTo>
                    <a:pt x="22" y="22"/>
                  </a:lnTo>
                  <a:lnTo>
                    <a:pt x="3" y="13"/>
                  </a:lnTo>
                  <a:lnTo>
                    <a:pt x="0" y="7"/>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3" name="Freeform 54"/>
            <p:cNvSpPr>
              <a:spLocks/>
            </p:cNvSpPr>
            <p:nvPr/>
          </p:nvSpPr>
          <p:spPr bwMode="auto">
            <a:xfrm>
              <a:off x="4262" y="1536"/>
              <a:ext cx="192" cy="185"/>
            </a:xfrm>
            <a:custGeom>
              <a:avLst/>
              <a:gdLst>
                <a:gd name="T0" fmla="*/ 0 w 340"/>
                <a:gd name="T1" fmla="*/ 0 h 337"/>
                <a:gd name="T2" fmla="*/ 0 w 340"/>
                <a:gd name="T3" fmla="*/ 1 h 337"/>
                <a:gd name="T4" fmla="*/ 1 w 340"/>
                <a:gd name="T5" fmla="*/ 1 h 337"/>
                <a:gd name="T6" fmla="*/ 1 w 340"/>
                <a:gd name="T7" fmla="*/ 1 h 337"/>
                <a:gd name="T8" fmla="*/ 1 w 340"/>
                <a:gd name="T9" fmla="*/ 1 h 337"/>
                <a:gd name="T10" fmla="*/ 1 w 340"/>
                <a:gd name="T11" fmla="*/ 2 h 337"/>
                <a:gd name="T12" fmla="*/ 1 w 340"/>
                <a:gd name="T13" fmla="*/ 1 h 337"/>
                <a:gd name="T14" fmla="*/ 1 w 340"/>
                <a:gd name="T15" fmla="*/ 1 h 337"/>
                <a:gd name="T16" fmla="*/ 2 w 340"/>
                <a:gd name="T17" fmla="*/ 1 h 337"/>
                <a:gd name="T18" fmla="*/ 2 w 340"/>
                <a:gd name="T19" fmla="*/ 2 h 337"/>
                <a:gd name="T20" fmla="*/ 2 w 340"/>
                <a:gd name="T21" fmla="*/ 2 h 337"/>
                <a:gd name="T22" fmla="*/ 2 w 340"/>
                <a:gd name="T23" fmla="*/ 2 h 337"/>
                <a:gd name="T24" fmla="*/ 2 w 340"/>
                <a:gd name="T25" fmla="*/ 2 h 337"/>
                <a:gd name="T26" fmla="*/ 2 w 340"/>
                <a:gd name="T27" fmla="*/ 2 h 337"/>
                <a:gd name="T28" fmla="*/ 3 w 340"/>
                <a:gd name="T29" fmla="*/ 3 h 337"/>
                <a:gd name="T30" fmla="*/ 3 w 340"/>
                <a:gd name="T31" fmla="*/ 3 h 337"/>
                <a:gd name="T32" fmla="*/ 3 w 340"/>
                <a:gd name="T33" fmla="*/ 2 h 337"/>
                <a:gd name="T34" fmla="*/ 3 w 340"/>
                <a:gd name="T35" fmla="*/ 2 h 337"/>
                <a:gd name="T36" fmla="*/ 3 w 340"/>
                <a:gd name="T37" fmla="*/ 2 h 337"/>
                <a:gd name="T38" fmla="*/ 3 w 340"/>
                <a:gd name="T39" fmla="*/ 2 h 337"/>
                <a:gd name="T40" fmla="*/ 3 w 340"/>
                <a:gd name="T41" fmla="*/ 2 h 337"/>
                <a:gd name="T42" fmla="*/ 2 w 340"/>
                <a:gd name="T43" fmla="*/ 1 h 337"/>
                <a:gd name="T44" fmla="*/ 3 w 340"/>
                <a:gd name="T45" fmla="*/ 1 h 337"/>
                <a:gd name="T46" fmla="*/ 3 w 340"/>
                <a:gd name="T47" fmla="*/ 1 h 337"/>
                <a:gd name="T48" fmla="*/ 3 w 340"/>
                <a:gd name="T49" fmla="*/ 1 h 337"/>
                <a:gd name="T50" fmla="*/ 2 w 340"/>
                <a:gd name="T51" fmla="*/ 1 h 337"/>
                <a:gd name="T52" fmla="*/ 2 w 340"/>
                <a:gd name="T53" fmla="*/ 1 h 337"/>
                <a:gd name="T54" fmla="*/ 2 w 340"/>
                <a:gd name="T55" fmla="*/ 1 h 337"/>
                <a:gd name="T56" fmla="*/ 2 w 340"/>
                <a:gd name="T57" fmla="*/ 1 h 337"/>
                <a:gd name="T58" fmla="*/ 2 w 340"/>
                <a:gd name="T59" fmla="*/ 1 h 337"/>
                <a:gd name="T60" fmla="*/ 1 w 340"/>
                <a:gd name="T61" fmla="*/ 1 h 337"/>
                <a:gd name="T62" fmla="*/ 1 w 340"/>
                <a:gd name="T63" fmla="*/ 1 h 337"/>
                <a:gd name="T64" fmla="*/ 1 w 340"/>
                <a:gd name="T65" fmla="*/ 1 h 337"/>
                <a:gd name="T66" fmla="*/ 1 w 340"/>
                <a:gd name="T67" fmla="*/ 1 h 337"/>
                <a:gd name="T68" fmla="*/ 1 w 340"/>
                <a:gd name="T69" fmla="*/ 1 h 337"/>
                <a:gd name="T70" fmla="*/ 1 w 340"/>
                <a:gd name="T71" fmla="*/ 1 h 337"/>
                <a:gd name="T72" fmla="*/ 1 w 340"/>
                <a:gd name="T73" fmla="*/ 1 h 337"/>
                <a:gd name="T74" fmla="*/ 1 w 340"/>
                <a:gd name="T75" fmla="*/ 1 h 337"/>
                <a:gd name="T76" fmla="*/ 1 w 340"/>
                <a:gd name="T77" fmla="*/ 1 h 337"/>
                <a:gd name="T78" fmla="*/ 1 w 340"/>
                <a:gd name="T79" fmla="*/ 1 h 337"/>
                <a:gd name="T80" fmla="*/ 1 w 340"/>
                <a:gd name="T81" fmla="*/ 1 h 337"/>
                <a:gd name="T82" fmla="*/ 1 w 340"/>
                <a:gd name="T83" fmla="*/ 1 h 337"/>
                <a:gd name="T84" fmla="*/ 1 w 340"/>
                <a:gd name="T85" fmla="*/ 1 h 337"/>
                <a:gd name="T86" fmla="*/ 1 w 340"/>
                <a:gd name="T87" fmla="*/ 1 h 337"/>
                <a:gd name="T88" fmla="*/ 0 w 340"/>
                <a:gd name="T89" fmla="*/ 0 h 3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337">
                  <a:moveTo>
                    <a:pt x="0" y="0"/>
                  </a:moveTo>
                  <a:lnTo>
                    <a:pt x="0" y="51"/>
                  </a:lnTo>
                  <a:lnTo>
                    <a:pt x="15" y="89"/>
                  </a:lnTo>
                  <a:lnTo>
                    <a:pt x="47" y="114"/>
                  </a:lnTo>
                  <a:lnTo>
                    <a:pt x="69" y="161"/>
                  </a:lnTo>
                  <a:lnTo>
                    <a:pt x="78" y="192"/>
                  </a:lnTo>
                  <a:lnTo>
                    <a:pt x="85" y="145"/>
                  </a:lnTo>
                  <a:lnTo>
                    <a:pt x="81" y="111"/>
                  </a:lnTo>
                  <a:lnTo>
                    <a:pt x="141" y="151"/>
                  </a:lnTo>
                  <a:lnTo>
                    <a:pt x="163" y="202"/>
                  </a:lnTo>
                  <a:lnTo>
                    <a:pt x="170" y="230"/>
                  </a:lnTo>
                  <a:lnTo>
                    <a:pt x="135" y="183"/>
                  </a:lnTo>
                  <a:lnTo>
                    <a:pt x="132" y="218"/>
                  </a:lnTo>
                  <a:lnTo>
                    <a:pt x="195" y="303"/>
                  </a:lnTo>
                  <a:lnTo>
                    <a:pt x="340" y="337"/>
                  </a:lnTo>
                  <a:lnTo>
                    <a:pt x="324" y="315"/>
                  </a:lnTo>
                  <a:lnTo>
                    <a:pt x="336" y="303"/>
                  </a:lnTo>
                  <a:lnTo>
                    <a:pt x="327" y="268"/>
                  </a:lnTo>
                  <a:lnTo>
                    <a:pt x="314" y="259"/>
                  </a:lnTo>
                  <a:lnTo>
                    <a:pt x="292" y="249"/>
                  </a:lnTo>
                  <a:lnTo>
                    <a:pt x="255" y="205"/>
                  </a:lnTo>
                  <a:lnTo>
                    <a:pt x="226" y="170"/>
                  </a:lnTo>
                  <a:lnTo>
                    <a:pt x="233" y="164"/>
                  </a:lnTo>
                  <a:lnTo>
                    <a:pt x="242" y="170"/>
                  </a:lnTo>
                  <a:lnTo>
                    <a:pt x="236" y="151"/>
                  </a:lnTo>
                  <a:lnTo>
                    <a:pt x="217" y="123"/>
                  </a:lnTo>
                  <a:lnTo>
                    <a:pt x="185" y="126"/>
                  </a:lnTo>
                  <a:lnTo>
                    <a:pt x="188" y="117"/>
                  </a:lnTo>
                  <a:lnTo>
                    <a:pt x="160" y="111"/>
                  </a:lnTo>
                  <a:lnTo>
                    <a:pt x="132" y="89"/>
                  </a:lnTo>
                  <a:lnTo>
                    <a:pt x="85" y="29"/>
                  </a:lnTo>
                  <a:lnTo>
                    <a:pt x="53" y="22"/>
                  </a:lnTo>
                  <a:lnTo>
                    <a:pt x="63" y="41"/>
                  </a:lnTo>
                  <a:lnTo>
                    <a:pt x="78" y="51"/>
                  </a:lnTo>
                  <a:lnTo>
                    <a:pt x="100" y="79"/>
                  </a:lnTo>
                  <a:lnTo>
                    <a:pt x="129" y="98"/>
                  </a:lnTo>
                  <a:lnTo>
                    <a:pt x="100" y="92"/>
                  </a:lnTo>
                  <a:lnTo>
                    <a:pt x="85" y="66"/>
                  </a:lnTo>
                  <a:lnTo>
                    <a:pt x="63" y="57"/>
                  </a:lnTo>
                  <a:lnTo>
                    <a:pt x="59" y="63"/>
                  </a:lnTo>
                  <a:lnTo>
                    <a:pt x="69" y="76"/>
                  </a:lnTo>
                  <a:lnTo>
                    <a:pt x="66" y="85"/>
                  </a:lnTo>
                  <a:lnTo>
                    <a:pt x="41" y="82"/>
                  </a:lnTo>
                  <a:lnTo>
                    <a:pt x="9" y="29"/>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4" name="Freeform 55"/>
            <p:cNvSpPr>
              <a:spLocks/>
            </p:cNvSpPr>
            <p:nvPr/>
          </p:nvSpPr>
          <p:spPr bwMode="auto">
            <a:xfrm>
              <a:off x="4292" y="1517"/>
              <a:ext cx="28" cy="27"/>
            </a:xfrm>
            <a:custGeom>
              <a:avLst/>
              <a:gdLst>
                <a:gd name="T0" fmla="*/ 1 w 50"/>
                <a:gd name="T1" fmla="*/ 0 h 50"/>
                <a:gd name="T2" fmla="*/ 0 w 50"/>
                <a:gd name="T3" fmla="*/ 1 h 50"/>
                <a:gd name="T4" fmla="*/ 1 w 50"/>
                <a:gd name="T5" fmla="*/ 1 h 50"/>
                <a:gd name="T6" fmla="*/ 1 w 50"/>
                <a:gd name="T7" fmla="*/ 1 h 50"/>
                <a:gd name="T8" fmla="*/ 1 w 50"/>
                <a:gd name="T9" fmla="*/ 1 h 50"/>
                <a:gd name="T10" fmla="*/ 1 w 50"/>
                <a:gd name="T11" fmla="*/ 1 h 50"/>
                <a:gd name="T12" fmla="*/ 1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3" y="0"/>
                  </a:moveTo>
                  <a:lnTo>
                    <a:pt x="0" y="22"/>
                  </a:lnTo>
                  <a:lnTo>
                    <a:pt x="22" y="47"/>
                  </a:lnTo>
                  <a:lnTo>
                    <a:pt x="50" y="50"/>
                  </a:lnTo>
                  <a:lnTo>
                    <a:pt x="47" y="31"/>
                  </a:lnTo>
                  <a:lnTo>
                    <a:pt x="35" y="12"/>
                  </a:lnTo>
                  <a:lnTo>
                    <a:pt x="3"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5" name="Freeform 56"/>
            <p:cNvSpPr>
              <a:spLocks/>
            </p:cNvSpPr>
            <p:nvPr/>
          </p:nvSpPr>
          <p:spPr bwMode="auto">
            <a:xfrm>
              <a:off x="4262" y="1635"/>
              <a:ext cx="80" cy="53"/>
            </a:xfrm>
            <a:custGeom>
              <a:avLst/>
              <a:gdLst>
                <a:gd name="T0" fmla="*/ 1 w 141"/>
                <a:gd name="T1" fmla="*/ 1 h 97"/>
                <a:gd name="T2" fmla="*/ 1 w 141"/>
                <a:gd name="T3" fmla="*/ 1 h 97"/>
                <a:gd name="T4" fmla="*/ 1 w 141"/>
                <a:gd name="T5" fmla="*/ 1 h 97"/>
                <a:gd name="T6" fmla="*/ 1 w 141"/>
                <a:gd name="T7" fmla="*/ 1 h 97"/>
                <a:gd name="T8" fmla="*/ 0 w 141"/>
                <a:gd name="T9" fmla="*/ 1 h 97"/>
                <a:gd name="T10" fmla="*/ 1 w 141"/>
                <a:gd name="T11" fmla="*/ 1 h 97"/>
                <a:gd name="T12" fmla="*/ 1 w 141"/>
                <a:gd name="T13" fmla="*/ 1 h 97"/>
                <a:gd name="T14" fmla="*/ 2 w 141"/>
                <a:gd name="T15" fmla="*/ 1 h 97"/>
                <a:gd name="T16" fmla="*/ 2 w 141"/>
                <a:gd name="T17" fmla="*/ 0 h 97"/>
                <a:gd name="T18" fmla="*/ 1 w 141"/>
                <a:gd name="T19" fmla="*/ 1 h 97"/>
                <a:gd name="T20" fmla="*/ 1 w 141"/>
                <a:gd name="T21" fmla="*/ 1 h 97"/>
                <a:gd name="T22" fmla="*/ 1 w 141"/>
                <a:gd name="T23" fmla="*/ 1 h 97"/>
                <a:gd name="T24" fmla="*/ 1 w 141"/>
                <a:gd name="T25" fmla="*/ 1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 h="97">
                  <a:moveTo>
                    <a:pt x="69" y="9"/>
                  </a:moveTo>
                  <a:lnTo>
                    <a:pt x="56" y="28"/>
                  </a:lnTo>
                  <a:lnTo>
                    <a:pt x="44" y="63"/>
                  </a:lnTo>
                  <a:lnTo>
                    <a:pt x="9" y="85"/>
                  </a:lnTo>
                  <a:lnTo>
                    <a:pt x="0" y="97"/>
                  </a:lnTo>
                  <a:lnTo>
                    <a:pt x="47" y="94"/>
                  </a:lnTo>
                  <a:lnTo>
                    <a:pt x="97" y="69"/>
                  </a:lnTo>
                  <a:lnTo>
                    <a:pt x="141" y="12"/>
                  </a:lnTo>
                  <a:lnTo>
                    <a:pt x="132" y="0"/>
                  </a:lnTo>
                  <a:lnTo>
                    <a:pt x="100" y="25"/>
                  </a:lnTo>
                  <a:lnTo>
                    <a:pt x="85" y="31"/>
                  </a:lnTo>
                  <a:lnTo>
                    <a:pt x="69" y="22"/>
                  </a:lnTo>
                  <a:lnTo>
                    <a:pt x="69" y="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6" name="Freeform 57"/>
            <p:cNvSpPr>
              <a:spLocks/>
            </p:cNvSpPr>
            <p:nvPr/>
          </p:nvSpPr>
          <p:spPr bwMode="auto">
            <a:xfrm>
              <a:off x="4202" y="1623"/>
              <a:ext cx="27" cy="10"/>
            </a:xfrm>
            <a:custGeom>
              <a:avLst/>
              <a:gdLst>
                <a:gd name="T0" fmla="*/ 0 w 47"/>
                <a:gd name="T1" fmla="*/ 1 h 19"/>
                <a:gd name="T2" fmla="*/ 1 w 47"/>
                <a:gd name="T3" fmla="*/ 0 h 19"/>
                <a:gd name="T4" fmla="*/ 1 w 47"/>
                <a:gd name="T5" fmla="*/ 1 h 19"/>
                <a:gd name="T6" fmla="*/ 1 w 47"/>
                <a:gd name="T7" fmla="*/ 1 h 19"/>
                <a:gd name="T8" fmla="*/ 0 w 47"/>
                <a:gd name="T9" fmla="*/ 1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9">
                  <a:moveTo>
                    <a:pt x="0" y="6"/>
                  </a:moveTo>
                  <a:lnTo>
                    <a:pt x="18" y="0"/>
                  </a:lnTo>
                  <a:lnTo>
                    <a:pt x="47" y="3"/>
                  </a:lnTo>
                  <a:lnTo>
                    <a:pt x="28" y="19"/>
                  </a:lnTo>
                  <a:lnTo>
                    <a:pt x="0" y="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7" name="Freeform 58"/>
            <p:cNvSpPr>
              <a:spLocks/>
            </p:cNvSpPr>
            <p:nvPr/>
          </p:nvSpPr>
          <p:spPr bwMode="auto">
            <a:xfrm>
              <a:off x="4221" y="1653"/>
              <a:ext cx="48" cy="37"/>
            </a:xfrm>
            <a:custGeom>
              <a:avLst/>
              <a:gdLst>
                <a:gd name="T0" fmla="*/ 0 w 85"/>
                <a:gd name="T1" fmla="*/ 0 h 67"/>
                <a:gd name="T2" fmla="*/ 1 w 85"/>
                <a:gd name="T3" fmla="*/ 1 h 67"/>
                <a:gd name="T4" fmla="*/ 1 w 85"/>
                <a:gd name="T5" fmla="*/ 1 h 67"/>
                <a:gd name="T6" fmla="*/ 1 w 85"/>
                <a:gd name="T7" fmla="*/ 1 h 67"/>
                <a:gd name="T8" fmla="*/ 1 w 85"/>
                <a:gd name="T9" fmla="*/ 1 h 67"/>
                <a:gd name="T10" fmla="*/ 1 w 85"/>
                <a:gd name="T11" fmla="*/ 1 h 67"/>
                <a:gd name="T12" fmla="*/ 1 w 85"/>
                <a:gd name="T13" fmla="*/ 1 h 67"/>
                <a:gd name="T14" fmla="*/ 1 w 85"/>
                <a:gd name="T15" fmla="*/ 1 h 67"/>
                <a:gd name="T16" fmla="*/ 0 w 85"/>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67">
                  <a:moveTo>
                    <a:pt x="0" y="0"/>
                  </a:moveTo>
                  <a:lnTo>
                    <a:pt x="3" y="45"/>
                  </a:lnTo>
                  <a:lnTo>
                    <a:pt x="13" y="67"/>
                  </a:lnTo>
                  <a:lnTo>
                    <a:pt x="54" y="67"/>
                  </a:lnTo>
                  <a:lnTo>
                    <a:pt x="85" y="60"/>
                  </a:lnTo>
                  <a:lnTo>
                    <a:pt x="85" y="51"/>
                  </a:lnTo>
                  <a:lnTo>
                    <a:pt x="28" y="51"/>
                  </a:lnTo>
                  <a:lnTo>
                    <a:pt x="22" y="38"/>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8" name="Freeform 59"/>
            <p:cNvSpPr>
              <a:spLocks/>
            </p:cNvSpPr>
            <p:nvPr/>
          </p:nvSpPr>
          <p:spPr bwMode="auto">
            <a:xfrm>
              <a:off x="4218" y="1636"/>
              <a:ext cx="9" cy="14"/>
            </a:xfrm>
            <a:custGeom>
              <a:avLst/>
              <a:gdLst>
                <a:gd name="T0" fmla="*/ 0 w 16"/>
                <a:gd name="T1" fmla="*/ 0 h 25"/>
                <a:gd name="T2" fmla="*/ 1 w 16"/>
                <a:gd name="T3" fmla="*/ 1 h 25"/>
                <a:gd name="T4" fmla="*/ 1 w 16"/>
                <a:gd name="T5" fmla="*/ 1 h 25"/>
                <a:gd name="T6" fmla="*/ 0 w 16"/>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25">
                  <a:moveTo>
                    <a:pt x="0" y="0"/>
                  </a:moveTo>
                  <a:lnTo>
                    <a:pt x="3" y="25"/>
                  </a:lnTo>
                  <a:lnTo>
                    <a:pt x="16" y="6"/>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9" name="Freeform 60"/>
            <p:cNvSpPr>
              <a:spLocks/>
            </p:cNvSpPr>
            <p:nvPr/>
          </p:nvSpPr>
          <p:spPr bwMode="auto">
            <a:xfrm>
              <a:off x="4119" y="1581"/>
              <a:ext cx="33" cy="28"/>
            </a:xfrm>
            <a:custGeom>
              <a:avLst/>
              <a:gdLst>
                <a:gd name="T0" fmla="*/ 0 w 59"/>
                <a:gd name="T1" fmla="*/ 1 h 51"/>
                <a:gd name="T2" fmla="*/ 1 w 59"/>
                <a:gd name="T3" fmla="*/ 1 h 51"/>
                <a:gd name="T4" fmla="*/ 1 w 59"/>
                <a:gd name="T5" fmla="*/ 0 h 51"/>
                <a:gd name="T6" fmla="*/ 1 w 59"/>
                <a:gd name="T7" fmla="*/ 1 h 51"/>
                <a:gd name="T8" fmla="*/ 1 w 59"/>
                <a:gd name="T9" fmla="*/ 1 h 51"/>
                <a:gd name="T10" fmla="*/ 1 w 59"/>
                <a:gd name="T11" fmla="*/ 1 h 51"/>
                <a:gd name="T12" fmla="*/ 0 w 59"/>
                <a:gd name="T13" fmla="*/ 1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1">
                  <a:moveTo>
                    <a:pt x="0" y="10"/>
                  </a:moveTo>
                  <a:lnTo>
                    <a:pt x="22" y="3"/>
                  </a:lnTo>
                  <a:lnTo>
                    <a:pt x="59" y="0"/>
                  </a:lnTo>
                  <a:lnTo>
                    <a:pt x="34" y="19"/>
                  </a:lnTo>
                  <a:lnTo>
                    <a:pt x="12" y="51"/>
                  </a:lnTo>
                  <a:lnTo>
                    <a:pt x="12" y="25"/>
                  </a:lnTo>
                  <a:lnTo>
                    <a:pt x="0" y="1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0" name="Freeform 61"/>
            <p:cNvSpPr>
              <a:spLocks/>
            </p:cNvSpPr>
            <p:nvPr/>
          </p:nvSpPr>
          <p:spPr bwMode="auto">
            <a:xfrm>
              <a:off x="4079" y="1645"/>
              <a:ext cx="108" cy="159"/>
            </a:xfrm>
            <a:custGeom>
              <a:avLst/>
              <a:gdLst>
                <a:gd name="T0" fmla="*/ 1 w 192"/>
                <a:gd name="T1" fmla="*/ 0 h 289"/>
                <a:gd name="T2" fmla="*/ 0 w 192"/>
                <a:gd name="T3" fmla="*/ 1 h 289"/>
                <a:gd name="T4" fmla="*/ 1 w 192"/>
                <a:gd name="T5" fmla="*/ 1 h 289"/>
                <a:gd name="T6" fmla="*/ 1 w 192"/>
                <a:gd name="T7" fmla="*/ 1 h 289"/>
                <a:gd name="T8" fmla="*/ 1 w 192"/>
                <a:gd name="T9" fmla="*/ 2 h 289"/>
                <a:gd name="T10" fmla="*/ 1 w 192"/>
                <a:gd name="T11" fmla="*/ 2 h 289"/>
                <a:gd name="T12" fmla="*/ 1 w 192"/>
                <a:gd name="T13" fmla="*/ 2 h 289"/>
                <a:gd name="T14" fmla="*/ 1 w 192"/>
                <a:gd name="T15" fmla="*/ 2 h 289"/>
                <a:gd name="T16" fmla="*/ 2 w 192"/>
                <a:gd name="T17" fmla="*/ 2 h 289"/>
                <a:gd name="T18" fmla="*/ 2 w 192"/>
                <a:gd name="T19" fmla="*/ 2 h 289"/>
                <a:gd name="T20" fmla="*/ 2 w 192"/>
                <a:gd name="T21" fmla="*/ 2 h 289"/>
                <a:gd name="T22" fmla="*/ 2 w 192"/>
                <a:gd name="T23" fmla="*/ 2 h 289"/>
                <a:gd name="T24" fmla="*/ 2 w 192"/>
                <a:gd name="T25" fmla="*/ 2 h 289"/>
                <a:gd name="T26" fmla="*/ 1 w 192"/>
                <a:gd name="T27" fmla="*/ 2 h 289"/>
                <a:gd name="T28" fmla="*/ 1 w 192"/>
                <a:gd name="T29" fmla="*/ 2 h 289"/>
                <a:gd name="T30" fmla="*/ 1 w 192"/>
                <a:gd name="T31" fmla="*/ 2 h 289"/>
                <a:gd name="T32" fmla="*/ 1 w 192"/>
                <a:gd name="T33" fmla="*/ 1 h 289"/>
                <a:gd name="T34" fmla="*/ 1 w 192"/>
                <a:gd name="T35" fmla="*/ 2 h 289"/>
                <a:gd name="T36" fmla="*/ 1 w 192"/>
                <a:gd name="T37" fmla="*/ 1 h 289"/>
                <a:gd name="T38" fmla="*/ 1 w 192"/>
                <a:gd name="T39" fmla="*/ 1 h 289"/>
                <a:gd name="T40" fmla="*/ 1 w 192"/>
                <a:gd name="T41" fmla="*/ 1 h 289"/>
                <a:gd name="T42" fmla="*/ 2 w 192"/>
                <a:gd name="T43" fmla="*/ 1 h 289"/>
                <a:gd name="T44" fmla="*/ 2 w 192"/>
                <a:gd name="T45" fmla="*/ 1 h 289"/>
                <a:gd name="T46" fmla="*/ 2 w 192"/>
                <a:gd name="T47" fmla="*/ 1 h 289"/>
                <a:gd name="T48" fmla="*/ 1 w 192"/>
                <a:gd name="T49" fmla="*/ 1 h 289"/>
                <a:gd name="T50" fmla="*/ 1 w 192"/>
                <a:gd name="T51" fmla="*/ 1 h 289"/>
                <a:gd name="T52" fmla="*/ 1 w 192"/>
                <a:gd name="T53" fmla="*/ 1 h 289"/>
                <a:gd name="T54" fmla="*/ 1 w 192"/>
                <a:gd name="T55" fmla="*/ 1 h 289"/>
                <a:gd name="T56" fmla="*/ 1 w 192"/>
                <a:gd name="T57" fmla="*/ 1 h 289"/>
                <a:gd name="T58" fmla="*/ 1 w 192"/>
                <a:gd name="T59" fmla="*/ 1 h 289"/>
                <a:gd name="T60" fmla="*/ 1 w 192"/>
                <a:gd name="T61" fmla="*/ 1 h 289"/>
                <a:gd name="T62" fmla="*/ 1 w 192"/>
                <a:gd name="T63" fmla="*/ 1 h 289"/>
                <a:gd name="T64" fmla="*/ 1 w 192"/>
                <a:gd name="T65" fmla="*/ 1 h 289"/>
                <a:gd name="T66" fmla="*/ 1 w 192"/>
                <a:gd name="T67" fmla="*/ 1 h 289"/>
                <a:gd name="T68" fmla="*/ 1 w 192"/>
                <a:gd name="T69" fmla="*/ 0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2" h="289">
                  <a:moveTo>
                    <a:pt x="3" y="0"/>
                  </a:moveTo>
                  <a:lnTo>
                    <a:pt x="0" y="25"/>
                  </a:lnTo>
                  <a:lnTo>
                    <a:pt x="22" y="66"/>
                  </a:lnTo>
                  <a:lnTo>
                    <a:pt x="60" y="132"/>
                  </a:lnTo>
                  <a:lnTo>
                    <a:pt x="88" y="242"/>
                  </a:lnTo>
                  <a:lnTo>
                    <a:pt x="85" y="289"/>
                  </a:lnTo>
                  <a:lnTo>
                    <a:pt x="98" y="261"/>
                  </a:lnTo>
                  <a:lnTo>
                    <a:pt x="123" y="270"/>
                  </a:lnTo>
                  <a:lnTo>
                    <a:pt x="164" y="274"/>
                  </a:lnTo>
                  <a:lnTo>
                    <a:pt x="192" y="242"/>
                  </a:lnTo>
                  <a:lnTo>
                    <a:pt x="167" y="226"/>
                  </a:lnTo>
                  <a:lnTo>
                    <a:pt x="170" y="195"/>
                  </a:lnTo>
                  <a:lnTo>
                    <a:pt x="148" y="201"/>
                  </a:lnTo>
                  <a:lnTo>
                    <a:pt x="126" y="192"/>
                  </a:lnTo>
                  <a:lnTo>
                    <a:pt x="120" y="211"/>
                  </a:lnTo>
                  <a:lnTo>
                    <a:pt x="95" y="192"/>
                  </a:lnTo>
                  <a:lnTo>
                    <a:pt x="79" y="167"/>
                  </a:lnTo>
                  <a:lnTo>
                    <a:pt x="114" y="173"/>
                  </a:lnTo>
                  <a:lnTo>
                    <a:pt x="129" y="163"/>
                  </a:lnTo>
                  <a:lnTo>
                    <a:pt x="114" y="148"/>
                  </a:lnTo>
                  <a:lnTo>
                    <a:pt x="104" y="132"/>
                  </a:lnTo>
                  <a:lnTo>
                    <a:pt x="148" y="100"/>
                  </a:lnTo>
                  <a:lnTo>
                    <a:pt x="177" y="85"/>
                  </a:lnTo>
                  <a:lnTo>
                    <a:pt x="155" y="82"/>
                  </a:lnTo>
                  <a:lnTo>
                    <a:pt x="114" y="88"/>
                  </a:lnTo>
                  <a:lnTo>
                    <a:pt x="101" y="78"/>
                  </a:lnTo>
                  <a:lnTo>
                    <a:pt x="110" y="63"/>
                  </a:lnTo>
                  <a:lnTo>
                    <a:pt x="95" y="63"/>
                  </a:lnTo>
                  <a:lnTo>
                    <a:pt x="88" y="53"/>
                  </a:lnTo>
                  <a:lnTo>
                    <a:pt x="79" y="66"/>
                  </a:lnTo>
                  <a:lnTo>
                    <a:pt x="82" y="82"/>
                  </a:lnTo>
                  <a:lnTo>
                    <a:pt x="63" y="69"/>
                  </a:lnTo>
                  <a:lnTo>
                    <a:pt x="41" y="41"/>
                  </a:lnTo>
                  <a:lnTo>
                    <a:pt x="32" y="6"/>
                  </a:lnTo>
                  <a:lnTo>
                    <a:pt x="3"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1" name="Freeform 62"/>
            <p:cNvSpPr>
              <a:spLocks/>
            </p:cNvSpPr>
            <p:nvPr/>
          </p:nvSpPr>
          <p:spPr bwMode="auto">
            <a:xfrm>
              <a:off x="4211" y="1718"/>
              <a:ext cx="21" cy="7"/>
            </a:xfrm>
            <a:custGeom>
              <a:avLst/>
              <a:gdLst>
                <a:gd name="T0" fmla="*/ 1 w 38"/>
                <a:gd name="T1" fmla="*/ 0 h 13"/>
                <a:gd name="T2" fmla="*/ 0 w 38"/>
                <a:gd name="T3" fmla="*/ 1 h 13"/>
                <a:gd name="T4" fmla="*/ 1 w 38"/>
                <a:gd name="T5" fmla="*/ 1 h 13"/>
                <a:gd name="T6" fmla="*/ 1 w 38"/>
                <a:gd name="T7" fmla="*/ 0 h 13"/>
                <a:gd name="T8" fmla="*/ 1 w 38"/>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3">
                  <a:moveTo>
                    <a:pt x="19" y="0"/>
                  </a:moveTo>
                  <a:lnTo>
                    <a:pt x="0" y="13"/>
                  </a:lnTo>
                  <a:lnTo>
                    <a:pt x="38" y="9"/>
                  </a:lnTo>
                  <a:lnTo>
                    <a:pt x="38" y="0"/>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2" name="Freeform 63"/>
            <p:cNvSpPr>
              <a:spLocks/>
            </p:cNvSpPr>
            <p:nvPr/>
          </p:nvSpPr>
          <p:spPr bwMode="auto">
            <a:xfrm>
              <a:off x="4227" y="1751"/>
              <a:ext cx="25" cy="19"/>
            </a:xfrm>
            <a:custGeom>
              <a:avLst/>
              <a:gdLst>
                <a:gd name="T0" fmla="*/ 1 w 44"/>
                <a:gd name="T1" fmla="*/ 0 h 34"/>
                <a:gd name="T2" fmla="*/ 0 w 44"/>
                <a:gd name="T3" fmla="*/ 1 h 34"/>
                <a:gd name="T4" fmla="*/ 1 w 44"/>
                <a:gd name="T5" fmla="*/ 1 h 34"/>
                <a:gd name="T6" fmla="*/ 1 w 44"/>
                <a:gd name="T7" fmla="*/ 1 h 34"/>
                <a:gd name="T8" fmla="*/ 1 w 44"/>
                <a:gd name="T9" fmla="*/ 1 h 34"/>
                <a:gd name="T10" fmla="*/ 1 w 44"/>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34">
                  <a:moveTo>
                    <a:pt x="9" y="0"/>
                  </a:moveTo>
                  <a:lnTo>
                    <a:pt x="0" y="19"/>
                  </a:lnTo>
                  <a:lnTo>
                    <a:pt x="15" y="34"/>
                  </a:lnTo>
                  <a:lnTo>
                    <a:pt x="44" y="25"/>
                  </a:lnTo>
                  <a:lnTo>
                    <a:pt x="41" y="9"/>
                  </a:lnTo>
                  <a:lnTo>
                    <a:pt x="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3" name="Freeform 64"/>
            <p:cNvSpPr>
              <a:spLocks/>
            </p:cNvSpPr>
            <p:nvPr/>
          </p:nvSpPr>
          <p:spPr bwMode="auto">
            <a:xfrm>
              <a:off x="4042" y="1668"/>
              <a:ext cx="54" cy="175"/>
            </a:xfrm>
            <a:custGeom>
              <a:avLst/>
              <a:gdLst>
                <a:gd name="T0" fmla="*/ 1 w 95"/>
                <a:gd name="T1" fmla="*/ 2 h 318"/>
                <a:gd name="T2" fmla="*/ 0 w 95"/>
                <a:gd name="T3" fmla="*/ 2 h 318"/>
                <a:gd name="T4" fmla="*/ 1 w 95"/>
                <a:gd name="T5" fmla="*/ 2 h 318"/>
                <a:gd name="T6" fmla="*/ 1 w 95"/>
                <a:gd name="T7" fmla="*/ 2 h 318"/>
                <a:gd name="T8" fmla="*/ 1 w 95"/>
                <a:gd name="T9" fmla="*/ 2 h 318"/>
                <a:gd name="T10" fmla="*/ 1 w 95"/>
                <a:gd name="T11" fmla="*/ 3 h 318"/>
                <a:gd name="T12" fmla="*/ 1 w 95"/>
                <a:gd name="T13" fmla="*/ 2 h 318"/>
                <a:gd name="T14" fmla="*/ 1 w 95"/>
                <a:gd name="T15" fmla="*/ 2 h 318"/>
                <a:gd name="T16" fmla="*/ 1 w 95"/>
                <a:gd name="T17" fmla="*/ 1 h 318"/>
                <a:gd name="T18" fmla="*/ 1 w 95"/>
                <a:gd name="T19" fmla="*/ 1 h 318"/>
                <a:gd name="T20" fmla="*/ 1 w 95"/>
                <a:gd name="T21" fmla="*/ 0 h 318"/>
                <a:gd name="T22" fmla="*/ 1 w 95"/>
                <a:gd name="T23" fmla="*/ 1 h 318"/>
                <a:gd name="T24" fmla="*/ 1 w 95"/>
                <a:gd name="T25" fmla="*/ 1 h 318"/>
                <a:gd name="T26" fmla="*/ 1 w 95"/>
                <a:gd name="T27" fmla="*/ 2 h 318"/>
                <a:gd name="T28" fmla="*/ 1 w 95"/>
                <a:gd name="T29" fmla="*/ 2 h 318"/>
                <a:gd name="T30" fmla="*/ 1 w 95"/>
                <a:gd name="T31" fmla="*/ 2 h 318"/>
                <a:gd name="T32" fmla="*/ 1 w 95"/>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318">
                  <a:moveTo>
                    <a:pt x="10" y="189"/>
                  </a:moveTo>
                  <a:lnTo>
                    <a:pt x="0" y="217"/>
                  </a:lnTo>
                  <a:lnTo>
                    <a:pt x="16" y="239"/>
                  </a:lnTo>
                  <a:lnTo>
                    <a:pt x="22" y="274"/>
                  </a:lnTo>
                  <a:lnTo>
                    <a:pt x="35" y="283"/>
                  </a:lnTo>
                  <a:lnTo>
                    <a:pt x="54" y="318"/>
                  </a:lnTo>
                  <a:lnTo>
                    <a:pt x="60" y="251"/>
                  </a:lnTo>
                  <a:lnTo>
                    <a:pt x="79" y="195"/>
                  </a:lnTo>
                  <a:lnTo>
                    <a:pt x="88" y="110"/>
                  </a:lnTo>
                  <a:lnTo>
                    <a:pt x="95" y="34"/>
                  </a:lnTo>
                  <a:lnTo>
                    <a:pt x="76" y="0"/>
                  </a:lnTo>
                  <a:lnTo>
                    <a:pt x="82" y="50"/>
                  </a:lnTo>
                  <a:lnTo>
                    <a:pt x="76" y="132"/>
                  </a:lnTo>
                  <a:lnTo>
                    <a:pt x="63" y="185"/>
                  </a:lnTo>
                  <a:lnTo>
                    <a:pt x="44" y="220"/>
                  </a:lnTo>
                  <a:lnTo>
                    <a:pt x="22" y="220"/>
                  </a:lnTo>
                  <a:lnTo>
                    <a:pt x="10" y="18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4" name="Freeform 65"/>
            <p:cNvSpPr>
              <a:spLocks/>
            </p:cNvSpPr>
            <p:nvPr/>
          </p:nvSpPr>
          <p:spPr bwMode="auto">
            <a:xfrm>
              <a:off x="4025" y="1723"/>
              <a:ext cx="19" cy="89"/>
            </a:xfrm>
            <a:custGeom>
              <a:avLst/>
              <a:gdLst>
                <a:gd name="T0" fmla="*/ 1 w 34"/>
                <a:gd name="T1" fmla="*/ 0 h 161"/>
                <a:gd name="T2" fmla="*/ 1 w 34"/>
                <a:gd name="T3" fmla="*/ 1 h 161"/>
                <a:gd name="T4" fmla="*/ 1 w 34"/>
                <a:gd name="T5" fmla="*/ 1 h 161"/>
                <a:gd name="T6" fmla="*/ 1 w 34"/>
                <a:gd name="T7" fmla="*/ 1 h 161"/>
                <a:gd name="T8" fmla="*/ 0 w 34"/>
                <a:gd name="T9" fmla="*/ 1 h 161"/>
                <a:gd name="T10" fmla="*/ 1 w 34"/>
                <a:gd name="T11" fmla="*/ 1 h 161"/>
                <a:gd name="T12" fmla="*/ 1 w 34"/>
                <a:gd name="T13" fmla="*/ 1 h 161"/>
                <a:gd name="T14" fmla="*/ 1 w 34"/>
                <a:gd name="T15" fmla="*/ 0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161">
                  <a:moveTo>
                    <a:pt x="19" y="0"/>
                  </a:moveTo>
                  <a:lnTo>
                    <a:pt x="22" y="32"/>
                  </a:lnTo>
                  <a:lnTo>
                    <a:pt x="34" y="51"/>
                  </a:lnTo>
                  <a:lnTo>
                    <a:pt x="22" y="123"/>
                  </a:lnTo>
                  <a:lnTo>
                    <a:pt x="0" y="161"/>
                  </a:lnTo>
                  <a:lnTo>
                    <a:pt x="19" y="57"/>
                  </a:lnTo>
                  <a:lnTo>
                    <a:pt x="12" y="29"/>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5" name="Freeform 66"/>
            <p:cNvSpPr>
              <a:spLocks/>
            </p:cNvSpPr>
            <p:nvPr/>
          </p:nvSpPr>
          <p:spPr bwMode="auto">
            <a:xfrm>
              <a:off x="4260" y="1664"/>
              <a:ext cx="68" cy="160"/>
            </a:xfrm>
            <a:custGeom>
              <a:avLst/>
              <a:gdLst>
                <a:gd name="T0" fmla="*/ 1 w 120"/>
                <a:gd name="T1" fmla="*/ 1 h 290"/>
                <a:gd name="T2" fmla="*/ 1 w 120"/>
                <a:gd name="T3" fmla="*/ 1 h 290"/>
                <a:gd name="T4" fmla="*/ 1 w 120"/>
                <a:gd name="T5" fmla="*/ 1 h 290"/>
                <a:gd name="T6" fmla="*/ 1 w 120"/>
                <a:gd name="T7" fmla="*/ 1 h 290"/>
                <a:gd name="T8" fmla="*/ 1 w 120"/>
                <a:gd name="T9" fmla="*/ 1 h 290"/>
                <a:gd name="T10" fmla="*/ 1 w 120"/>
                <a:gd name="T11" fmla="*/ 1 h 290"/>
                <a:gd name="T12" fmla="*/ 1 w 120"/>
                <a:gd name="T13" fmla="*/ 1 h 290"/>
                <a:gd name="T14" fmla="*/ 1 w 120"/>
                <a:gd name="T15" fmla="*/ 1 h 290"/>
                <a:gd name="T16" fmla="*/ 1 w 120"/>
                <a:gd name="T17" fmla="*/ 1 h 290"/>
                <a:gd name="T18" fmla="*/ 1 w 120"/>
                <a:gd name="T19" fmla="*/ 1 h 290"/>
                <a:gd name="T20" fmla="*/ 1 w 120"/>
                <a:gd name="T21" fmla="*/ 1 h 290"/>
                <a:gd name="T22" fmla="*/ 1 w 120"/>
                <a:gd name="T23" fmla="*/ 1 h 290"/>
                <a:gd name="T24" fmla="*/ 0 w 120"/>
                <a:gd name="T25" fmla="*/ 2 h 290"/>
                <a:gd name="T26" fmla="*/ 1 w 120"/>
                <a:gd name="T27" fmla="*/ 2 h 290"/>
                <a:gd name="T28" fmla="*/ 1 w 120"/>
                <a:gd name="T29" fmla="*/ 2 h 290"/>
                <a:gd name="T30" fmla="*/ 1 w 120"/>
                <a:gd name="T31" fmla="*/ 2 h 290"/>
                <a:gd name="T32" fmla="*/ 1 w 120"/>
                <a:gd name="T33" fmla="*/ 2 h 290"/>
                <a:gd name="T34" fmla="*/ 1 w 120"/>
                <a:gd name="T35" fmla="*/ 2 h 290"/>
                <a:gd name="T36" fmla="*/ 1 w 120"/>
                <a:gd name="T37" fmla="*/ 2 h 290"/>
                <a:gd name="T38" fmla="*/ 1 w 120"/>
                <a:gd name="T39" fmla="*/ 2 h 290"/>
                <a:gd name="T40" fmla="*/ 1 w 120"/>
                <a:gd name="T41" fmla="*/ 2 h 290"/>
                <a:gd name="T42" fmla="*/ 1 w 120"/>
                <a:gd name="T43" fmla="*/ 2 h 290"/>
                <a:gd name="T44" fmla="*/ 1 w 120"/>
                <a:gd name="T45" fmla="*/ 2 h 290"/>
                <a:gd name="T46" fmla="*/ 1 w 120"/>
                <a:gd name="T47" fmla="*/ 2 h 290"/>
                <a:gd name="T48" fmla="*/ 1 w 120"/>
                <a:gd name="T49" fmla="*/ 2 h 290"/>
                <a:gd name="T50" fmla="*/ 1 w 120"/>
                <a:gd name="T51" fmla="*/ 2 h 290"/>
                <a:gd name="T52" fmla="*/ 1 w 120"/>
                <a:gd name="T53" fmla="*/ 2 h 290"/>
                <a:gd name="T54" fmla="*/ 1 w 120"/>
                <a:gd name="T55" fmla="*/ 2 h 290"/>
                <a:gd name="T56" fmla="*/ 1 w 120"/>
                <a:gd name="T57" fmla="*/ 2 h 290"/>
                <a:gd name="T58" fmla="*/ 1 w 120"/>
                <a:gd name="T59" fmla="*/ 1 h 290"/>
                <a:gd name="T60" fmla="*/ 1 w 120"/>
                <a:gd name="T61" fmla="*/ 1 h 290"/>
                <a:gd name="T62" fmla="*/ 1 w 120"/>
                <a:gd name="T63" fmla="*/ 1 h 290"/>
                <a:gd name="T64" fmla="*/ 1 w 120"/>
                <a:gd name="T65" fmla="*/ 0 h 290"/>
                <a:gd name="T66" fmla="*/ 1 w 120"/>
                <a:gd name="T67" fmla="*/ 1 h 2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0" h="290">
                  <a:moveTo>
                    <a:pt x="104" y="19"/>
                  </a:moveTo>
                  <a:lnTo>
                    <a:pt x="111" y="51"/>
                  </a:lnTo>
                  <a:lnTo>
                    <a:pt x="107" y="66"/>
                  </a:lnTo>
                  <a:lnTo>
                    <a:pt x="114" y="76"/>
                  </a:lnTo>
                  <a:lnTo>
                    <a:pt x="114" y="101"/>
                  </a:lnTo>
                  <a:lnTo>
                    <a:pt x="101" y="114"/>
                  </a:lnTo>
                  <a:lnTo>
                    <a:pt x="107" y="126"/>
                  </a:lnTo>
                  <a:lnTo>
                    <a:pt x="114" y="129"/>
                  </a:lnTo>
                  <a:lnTo>
                    <a:pt x="107" y="139"/>
                  </a:lnTo>
                  <a:lnTo>
                    <a:pt x="95" y="139"/>
                  </a:lnTo>
                  <a:lnTo>
                    <a:pt x="57" y="145"/>
                  </a:lnTo>
                  <a:lnTo>
                    <a:pt x="22" y="148"/>
                  </a:lnTo>
                  <a:lnTo>
                    <a:pt x="0" y="180"/>
                  </a:lnTo>
                  <a:lnTo>
                    <a:pt x="29" y="196"/>
                  </a:lnTo>
                  <a:lnTo>
                    <a:pt x="45" y="205"/>
                  </a:lnTo>
                  <a:lnTo>
                    <a:pt x="41" y="221"/>
                  </a:lnTo>
                  <a:lnTo>
                    <a:pt x="26" y="236"/>
                  </a:lnTo>
                  <a:lnTo>
                    <a:pt x="10" y="236"/>
                  </a:lnTo>
                  <a:lnTo>
                    <a:pt x="29" y="258"/>
                  </a:lnTo>
                  <a:lnTo>
                    <a:pt x="51" y="233"/>
                  </a:lnTo>
                  <a:lnTo>
                    <a:pt x="79" y="243"/>
                  </a:lnTo>
                  <a:lnTo>
                    <a:pt x="89" y="246"/>
                  </a:lnTo>
                  <a:lnTo>
                    <a:pt x="104" y="290"/>
                  </a:lnTo>
                  <a:lnTo>
                    <a:pt x="98" y="240"/>
                  </a:lnTo>
                  <a:lnTo>
                    <a:pt x="111" y="180"/>
                  </a:lnTo>
                  <a:lnTo>
                    <a:pt x="85" y="192"/>
                  </a:lnTo>
                  <a:lnTo>
                    <a:pt x="54" y="186"/>
                  </a:lnTo>
                  <a:lnTo>
                    <a:pt x="54" y="180"/>
                  </a:lnTo>
                  <a:lnTo>
                    <a:pt x="79" y="180"/>
                  </a:lnTo>
                  <a:lnTo>
                    <a:pt x="98" y="161"/>
                  </a:lnTo>
                  <a:lnTo>
                    <a:pt x="111" y="158"/>
                  </a:lnTo>
                  <a:lnTo>
                    <a:pt x="120" y="111"/>
                  </a:lnTo>
                  <a:lnTo>
                    <a:pt x="117" y="0"/>
                  </a:lnTo>
                  <a:lnTo>
                    <a:pt x="104" y="1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6" name="Freeform 67"/>
            <p:cNvSpPr>
              <a:spLocks/>
            </p:cNvSpPr>
            <p:nvPr/>
          </p:nvSpPr>
          <p:spPr bwMode="auto">
            <a:xfrm>
              <a:off x="4122" y="1860"/>
              <a:ext cx="193" cy="61"/>
            </a:xfrm>
            <a:custGeom>
              <a:avLst/>
              <a:gdLst>
                <a:gd name="T0" fmla="*/ 3 w 343"/>
                <a:gd name="T1" fmla="*/ 1 h 110"/>
                <a:gd name="T2" fmla="*/ 3 w 343"/>
                <a:gd name="T3" fmla="*/ 1 h 110"/>
                <a:gd name="T4" fmla="*/ 3 w 343"/>
                <a:gd name="T5" fmla="*/ 1 h 110"/>
                <a:gd name="T6" fmla="*/ 3 w 343"/>
                <a:gd name="T7" fmla="*/ 1 h 110"/>
                <a:gd name="T8" fmla="*/ 3 w 343"/>
                <a:gd name="T9" fmla="*/ 1 h 110"/>
                <a:gd name="T10" fmla="*/ 3 w 343"/>
                <a:gd name="T11" fmla="*/ 1 h 110"/>
                <a:gd name="T12" fmla="*/ 2 w 343"/>
                <a:gd name="T13" fmla="*/ 1 h 110"/>
                <a:gd name="T14" fmla="*/ 1 w 343"/>
                <a:gd name="T15" fmla="*/ 1 h 110"/>
                <a:gd name="T16" fmla="*/ 1 w 343"/>
                <a:gd name="T17" fmla="*/ 1 h 110"/>
                <a:gd name="T18" fmla="*/ 1 w 343"/>
                <a:gd name="T19" fmla="*/ 1 h 110"/>
                <a:gd name="T20" fmla="*/ 1 w 343"/>
                <a:gd name="T21" fmla="*/ 1 h 110"/>
                <a:gd name="T22" fmla="*/ 1 w 343"/>
                <a:gd name="T23" fmla="*/ 1 h 110"/>
                <a:gd name="T24" fmla="*/ 0 w 343"/>
                <a:gd name="T25" fmla="*/ 1 h 110"/>
                <a:gd name="T26" fmla="*/ 1 w 343"/>
                <a:gd name="T27" fmla="*/ 1 h 110"/>
                <a:gd name="T28" fmla="*/ 1 w 343"/>
                <a:gd name="T29" fmla="*/ 1 h 110"/>
                <a:gd name="T30" fmla="*/ 1 w 343"/>
                <a:gd name="T31" fmla="*/ 1 h 110"/>
                <a:gd name="T32" fmla="*/ 1 w 343"/>
                <a:gd name="T33" fmla="*/ 0 h 110"/>
                <a:gd name="T34" fmla="*/ 1 w 343"/>
                <a:gd name="T35" fmla="*/ 1 h 110"/>
                <a:gd name="T36" fmla="*/ 1 w 343"/>
                <a:gd name="T37" fmla="*/ 1 h 110"/>
                <a:gd name="T38" fmla="*/ 1 w 343"/>
                <a:gd name="T39" fmla="*/ 1 h 110"/>
                <a:gd name="T40" fmla="*/ 1 w 343"/>
                <a:gd name="T41" fmla="*/ 1 h 110"/>
                <a:gd name="T42" fmla="*/ 2 w 343"/>
                <a:gd name="T43" fmla="*/ 1 h 110"/>
                <a:gd name="T44" fmla="*/ 2 w 343"/>
                <a:gd name="T45" fmla="*/ 1 h 110"/>
                <a:gd name="T46" fmla="*/ 2 w 343"/>
                <a:gd name="T47" fmla="*/ 1 h 110"/>
                <a:gd name="T48" fmla="*/ 2 w 343"/>
                <a:gd name="T49" fmla="*/ 1 h 110"/>
                <a:gd name="T50" fmla="*/ 3 w 343"/>
                <a:gd name="T51" fmla="*/ 1 h 110"/>
                <a:gd name="T52" fmla="*/ 3 w 343"/>
                <a:gd name="T53" fmla="*/ 1 h 110"/>
                <a:gd name="T54" fmla="*/ 3 w 343"/>
                <a:gd name="T55" fmla="*/ 1 h 110"/>
                <a:gd name="T56" fmla="*/ 3 w 343"/>
                <a:gd name="T57" fmla="*/ 1 h 110"/>
                <a:gd name="T58" fmla="*/ 3 w 343"/>
                <a:gd name="T59" fmla="*/ 1 h 110"/>
                <a:gd name="T60" fmla="*/ 3 w 343"/>
                <a:gd name="T61" fmla="*/ 1 h 110"/>
                <a:gd name="T62" fmla="*/ 3 w 343"/>
                <a:gd name="T63" fmla="*/ 1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3" h="110">
                  <a:moveTo>
                    <a:pt x="343" y="38"/>
                  </a:moveTo>
                  <a:lnTo>
                    <a:pt x="327" y="54"/>
                  </a:lnTo>
                  <a:lnTo>
                    <a:pt x="308" y="63"/>
                  </a:lnTo>
                  <a:lnTo>
                    <a:pt x="305" y="69"/>
                  </a:lnTo>
                  <a:lnTo>
                    <a:pt x="280" y="95"/>
                  </a:lnTo>
                  <a:lnTo>
                    <a:pt x="245" y="110"/>
                  </a:lnTo>
                  <a:lnTo>
                    <a:pt x="173" y="69"/>
                  </a:lnTo>
                  <a:lnTo>
                    <a:pt x="116" y="95"/>
                  </a:lnTo>
                  <a:lnTo>
                    <a:pt x="94" y="101"/>
                  </a:lnTo>
                  <a:lnTo>
                    <a:pt x="72" y="69"/>
                  </a:lnTo>
                  <a:lnTo>
                    <a:pt x="53" y="54"/>
                  </a:lnTo>
                  <a:lnTo>
                    <a:pt x="25" y="50"/>
                  </a:lnTo>
                  <a:lnTo>
                    <a:pt x="0" y="22"/>
                  </a:lnTo>
                  <a:lnTo>
                    <a:pt x="19" y="32"/>
                  </a:lnTo>
                  <a:lnTo>
                    <a:pt x="38" y="35"/>
                  </a:lnTo>
                  <a:lnTo>
                    <a:pt x="12" y="10"/>
                  </a:lnTo>
                  <a:lnTo>
                    <a:pt x="9" y="0"/>
                  </a:lnTo>
                  <a:lnTo>
                    <a:pt x="47" y="16"/>
                  </a:lnTo>
                  <a:lnTo>
                    <a:pt x="66" y="19"/>
                  </a:lnTo>
                  <a:lnTo>
                    <a:pt x="85" y="38"/>
                  </a:lnTo>
                  <a:lnTo>
                    <a:pt x="110" y="50"/>
                  </a:lnTo>
                  <a:lnTo>
                    <a:pt x="138" y="54"/>
                  </a:lnTo>
                  <a:lnTo>
                    <a:pt x="170" y="47"/>
                  </a:lnTo>
                  <a:lnTo>
                    <a:pt x="186" y="38"/>
                  </a:lnTo>
                  <a:lnTo>
                    <a:pt x="223" y="60"/>
                  </a:lnTo>
                  <a:lnTo>
                    <a:pt x="252" y="66"/>
                  </a:lnTo>
                  <a:lnTo>
                    <a:pt x="271" y="60"/>
                  </a:lnTo>
                  <a:lnTo>
                    <a:pt x="290" y="35"/>
                  </a:lnTo>
                  <a:lnTo>
                    <a:pt x="286" y="54"/>
                  </a:lnTo>
                  <a:lnTo>
                    <a:pt x="302" y="44"/>
                  </a:lnTo>
                  <a:lnTo>
                    <a:pt x="315" y="47"/>
                  </a:lnTo>
                  <a:lnTo>
                    <a:pt x="343" y="38"/>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7" name="Freeform 68"/>
            <p:cNvSpPr>
              <a:spLocks/>
            </p:cNvSpPr>
            <p:nvPr/>
          </p:nvSpPr>
          <p:spPr bwMode="auto">
            <a:xfrm>
              <a:off x="4289" y="1883"/>
              <a:ext cx="35" cy="21"/>
            </a:xfrm>
            <a:custGeom>
              <a:avLst/>
              <a:gdLst>
                <a:gd name="T0" fmla="*/ 0 w 63"/>
                <a:gd name="T1" fmla="*/ 1 h 38"/>
                <a:gd name="T2" fmla="*/ 1 w 63"/>
                <a:gd name="T3" fmla="*/ 1 h 38"/>
                <a:gd name="T4" fmla="*/ 1 w 63"/>
                <a:gd name="T5" fmla="*/ 1 h 38"/>
                <a:gd name="T6" fmla="*/ 1 w 63"/>
                <a:gd name="T7" fmla="*/ 1 h 38"/>
                <a:gd name="T8" fmla="*/ 1 w 63"/>
                <a:gd name="T9" fmla="*/ 0 h 38"/>
                <a:gd name="T10" fmla="*/ 1 w 63"/>
                <a:gd name="T11" fmla="*/ 1 h 38"/>
                <a:gd name="T12" fmla="*/ 0 w 63"/>
                <a:gd name="T13" fmla="*/ 1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38">
                  <a:moveTo>
                    <a:pt x="0" y="31"/>
                  </a:moveTo>
                  <a:lnTo>
                    <a:pt x="25" y="38"/>
                  </a:lnTo>
                  <a:lnTo>
                    <a:pt x="41" y="31"/>
                  </a:lnTo>
                  <a:lnTo>
                    <a:pt x="63" y="6"/>
                  </a:lnTo>
                  <a:lnTo>
                    <a:pt x="60" y="0"/>
                  </a:lnTo>
                  <a:lnTo>
                    <a:pt x="31" y="19"/>
                  </a:lnTo>
                  <a:lnTo>
                    <a:pt x="0" y="31"/>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8" name="Freeform 69"/>
            <p:cNvSpPr>
              <a:spLocks/>
            </p:cNvSpPr>
            <p:nvPr/>
          </p:nvSpPr>
          <p:spPr bwMode="auto">
            <a:xfrm>
              <a:off x="4108" y="1822"/>
              <a:ext cx="14" cy="66"/>
            </a:xfrm>
            <a:custGeom>
              <a:avLst/>
              <a:gdLst>
                <a:gd name="T0" fmla="*/ 1 w 25"/>
                <a:gd name="T1" fmla="*/ 0 h 119"/>
                <a:gd name="T2" fmla="*/ 1 w 25"/>
                <a:gd name="T3" fmla="*/ 1 h 119"/>
                <a:gd name="T4" fmla="*/ 1 w 25"/>
                <a:gd name="T5" fmla="*/ 1 h 119"/>
                <a:gd name="T6" fmla="*/ 1 w 25"/>
                <a:gd name="T7" fmla="*/ 1 h 119"/>
                <a:gd name="T8" fmla="*/ 0 w 25"/>
                <a:gd name="T9" fmla="*/ 1 h 119"/>
                <a:gd name="T10" fmla="*/ 1 w 25"/>
                <a:gd name="T11" fmla="*/ 1 h 119"/>
                <a:gd name="T12" fmla="*/ 1 w 25"/>
                <a:gd name="T13" fmla="*/ 1 h 119"/>
                <a:gd name="T14" fmla="*/ 1 w 25"/>
                <a:gd name="T15" fmla="*/ 1 h 119"/>
                <a:gd name="T16" fmla="*/ 1 w 25"/>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19">
                  <a:moveTo>
                    <a:pt x="19" y="0"/>
                  </a:moveTo>
                  <a:lnTo>
                    <a:pt x="12" y="25"/>
                  </a:lnTo>
                  <a:lnTo>
                    <a:pt x="12" y="50"/>
                  </a:lnTo>
                  <a:lnTo>
                    <a:pt x="25" y="88"/>
                  </a:lnTo>
                  <a:lnTo>
                    <a:pt x="0" y="119"/>
                  </a:lnTo>
                  <a:lnTo>
                    <a:pt x="6" y="72"/>
                  </a:lnTo>
                  <a:lnTo>
                    <a:pt x="3" y="44"/>
                  </a:lnTo>
                  <a:lnTo>
                    <a:pt x="9" y="16"/>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9" name="Freeform 70"/>
            <p:cNvSpPr>
              <a:spLocks/>
            </p:cNvSpPr>
            <p:nvPr/>
          </p:nvSpPr>
          <p:spPr bwMode="auto">
            <a:xfrm>
              <a:off x="4164" y="1922"/>
              <a:ext cx="34" cy="15"/>
            </a:xfrm>
            <a:custGeom>
              <a:avLst/>
              <a:gdLst>
                <a:gd name="T0" fmla="*/ 0 w 60"/>
                <a:gd name="T1" fmla="*/ 0 h 26"/>
                <a:gd name="T2" fmla="*/ 1 w 60"/>
                <a:gd name="T3" fmla="*/ 1 h 26"/>
                <a:gd name="T4" fmla="*/ 1 w 60"/>
                <a:gd name="T5" fmla="*/ 1 h 26"/>
                <a:gd name="T6" fmla="*/ 1 w 60"/>
                <a:gd name="T7" fmla="*/ 1 h 26"/>
                <a:gd name="T8" fmla="*/ 1 w 60"/>
                <a:gd name="T9" fmla="*/ 1 h 26"/>
                <a:gd name="T10" fmla="*/ 0 w 60"/>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26">
                  <a:moveTo>
                    <a:pt x="0" y="0"/>
                  </a:moveTo>
                  <a:lnTo>
                    <a:pt x="26" y="22"/>
                  </a:lnTo>
                  <a:lnTo>
                    <a:pt x="60" y="26"/>
                  </a:lnTo>
                  <a:lnTo>
                    <a:pt x="51" y="10"/>
                  </a:lnTo>
                  <a:lnTo>
                    <a:pt x="32" y="10"/>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0" name="Freeform 71"/>
            <p:cNvSpPr>
              <a:spLocks/>
            </p:cNvSpPr>
            <p:nvPr/>
          </p:nvSpPr>
          <p:spPr bwMode="auto">
            <a:xfrm>
              <a:off x="4241" y="1938"/>
              <a:ext cx="34" cy="16"/>
            </a:xfrm>
            <a:custGeom>
              <a:avLst/>
              <a:gdLst>
                <a:gd name="T0" fmla="*/ 1 w 60"/>
                <a:gd name="T1" fmla="*/ 1 h 28"/>
                <a:gd name="T2" fmla="*/ 1 w 60"/>
                <a:gd name="T3" fmla="*/ 1 h 28"/>
                <a:gd name="T4" fmla="*/ 1 w 60"/>
                <a:gd name="T5" fmla="*/ 0 h 28"/>
                <a:gd name="T6" fmla="*/ 1 w 60"/>
                <a:gd name="T7" fmla="*/ 1 h 28"/>
                <a:gd name="T8" fmla="*/ 0 w 60"/>
                <a:gd name="T9" fmla="*/ 1 h 28"/>
                <a:gd name="T10" fmla="*/ 0 w 60"/>
                <a:gd name="T11" fmla="*/ 1 h 28"/>
                <a:gd name="T12" fmla="*/ 1 w 60"/>
                <a:gd name="T13" fmla="*/ 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28">
                  <a:moveTo>
                    <a:pt x="16" y="9"/>
                  </a:moveTo>
                  <a:lnTo>
                    <a:pt x="34" y="6"/>
                  </a:lnTo>
                  <a:lnTo>
                    <a:pt x="60" y="0"/>
                  </a:lnTo>
                  <a:lnTo>
                    <a:pt x="25" y="22"/>
                  </a:lnTo>
                  <a:lnTo>
                    <a:pt x="0" y="28"/>
                  </a:lnTo>
                  <a:lnTo>
                    <a:pt x="0" y="15"/>
                  </a:lnTo>
                  <a:lnTo>
                    <a:pt x="16" y="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1" name="Freeform 72"/>
            <p:cNvSpPr>
              <a:spLocks/>
            </p:cNvSpPr>
            <p:nvPr/>
          </p:nvSpPr>
          <p:spPr bwMode="auto">
            <a:xfrm>
              <a:off x="4229" y="1945"/>
              <a:ext cx="8" cy="21"/>
            </a:xfrm>
            <a:custGeom>
              <a:avLst/>
              <a:gdLst>
                <a:gd name="T0" fmla="*/ 0 w 15"/>
                <a:gd name="T1" fmla="*/ 0 h 38"/>
                <a:gd name="T2" fmla="*/ 1 w 15"/>
                <a:gd name="T3" fmla="*/ 1 h 38"/>
                <a:gd name="T4" fmla="*/ 1 w 15"/>
                <a:gd name="T5" fmla="*/ 1 h 38"/>
                <a:gd name="T6" fmla="*/ 1 w 15"/>
                <a:gd name="T7" fmla="*/ 1 h 38"/>
                <a:gd name="T8" fmla="*/ 0 w 15"/>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38">
                  <a:moveTo>
                    <a:pt x="0" y="0"/>
                  </a:moveTo>
                  <a:lnTo>
                    <a:pt x="3" y="16"/>
                  </a:lnTo>
                  <a:lnTo>
                    <a:pt x="3" y="38"/>
                  </a:lnTo>
                  <a:lnTo>
                    <a:pt x="15" y="16"/>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2" name="Freeform 73"/>
            <p:cNvSpPr>
              <a:spLocks/>
            </p:cNvSpPr>
            <p:nvPr/>
          </p:nvSpPr>
          <p:spPr bwMode="auto">
            <a:xfrm>
              <a:off x="4212" y="1943"/>
              <a:ext cx="17" cy="32"/>
            </a:xfrm>
            <a:custGeom>
              <a:avLst/>
              <a:gdLst>
                <a:gd name="T0" fmla="*/ 1 w 29"/>
                <a:gd name="T1" fmla="*/ 0 h 57"/>
                <a:gd name="T2" fmla="*/ 1 w 29"/>
                <a:gd name="T3" fmla="*/ 1 h 57"/>
                <a:gd name="T4" fmla="*/ 1 w 29"/>
                <a:gd name="T5" fmla="*/ 1 h 57"/>
                <a:gd name="T6" fmla="*/ 1 w 29"/>
                <a:gd name="T7" fmla="*/ 1 h 57"/>
                <a:gd name="T8" fmla="*/ 1 w 29"/>
                <a:gd name="T9" fmla="*/ 1 h 57"/>
                <a:gd name="T10" fmla="*/ 0 w 29"/>
                <a:gd name="T11" fmla="*/ 1 h 57"/>
                <a:gd name="T12" fmla="*/ 1 w 29"/>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7">
                  <a:moveTo>
                    <a:pt x="10" y="0"/>
                  </a:moveTo>
                  <a:lnTo>
                    <a:pt x="13" y="22"/>
                  </a:lnTo>
                  <a:lnTo>
                    <a:pt x="19" y="38"/>
                  </a:lnTo>
                  <a:lnTo>
                    <a:pt x="29" y="51"/>
                  </a:lnTo>
                  <a:lnTo>
                    <a:pt x="16" y="57"/>
                  </a:lnTo>
                  <a:lnTo>
                    <a:pt x="0" y="6"/>
                  </a:lnTo>
                  <a:lnTo>
                    <a:pt x="1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3" name="Freeform 74"/>
            <p:cNvSpPr>
              <a:spLocks/>
            </p:cNvSpPr>
            <p:nvPr/>
          </p:nvSpPr>
          <p:spPr bwMode="auto">
            <a:xfrm>
              <a:off x="4204" y="1949"/>
              <a:ext cx="40" cy="44"/>
            </a:xfrm>
            <a:custGeom>
              <a:avLst/>
              <a:gdLst>
                <a:gd name="T0" fmla="*/ 1 w 72"/>
                <a:gd name="T1" fmla="*/ 1 h 81"/>
                <a:gd name="T2" fmla="*/ 1 w 72"/>
                <a:gd name="T3" fmla="*/ 1 h 81"/>
                <a:gd name="T4" fmla="*/ 1 w 72"/>
                <a:gd name="T5" fmla="*/ 1 h 81"/>
                <a:gd name="T6" fmla="*/ 1 w 72"/>
                <a:gd name="T7" fmla="*/ 1 h 81"/>
                <a:gd name="T8" fmla="*/ 1 w 72"/>
                <a:gd name="T9" fmla="*/ 1 h 81"/>
                <a:gd name="T10" fmla="*/ 1 w 72"/>
                <a:gd name="T11" fmla="*/ 1 h 81"/>
                <a:gd name="T12" fmla="*/ 1 w 72"/>
                <a:gd name="T13" fmla="*/ 1 h 81"/>
                <a:gd name="T14" fmla="*/ 1 w 72"/>
                <a:gd name="T15" fmla="*/ 1 h 81"/>
                <a:gd name="T16" fmla="*/ 1 w 72"/>
                <a:gd name="T17" fmla="*/ 1 h 81"/>
                <a:gd name="T18" fmla="*/ 1 w 72"/>
                <a:gd name="T19" fmla="*/ 1 h 81"/>
                <a:gd name="T20" fmla="*/ 1 w 72"/>
                <a:gd name="T21" fmla="*/ 1 h 81"/>
                <a:gd name="T22" fmla="*/ 0 w 72"/>
                <a:gd name="T23" fmla="*/ 1 h 81"/>
                <a:gd name="T24" fmla="*/ 1 w 72"/>
                <a:gd name="T25" fmla="*/ 0 h 81"/>
                <a:gd name="T26" fmla="*/ 1 w 72"/>
                <a:gd name="T27" fmla="*/ 1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1">
                  <a:moveTo>
                    <a:pt x="19" y="12"/>
                  </a:moveTo>
                  <a:lnTo>
                    <a:pt x="6" y="37"/>
                  </a:lnTo>
                  <a:lnTo>
                    <a:pt x="6" y="47"/>
                  </a:lnTo>
                  <a:lnTo>
                    <a:pt x="15" y="53"/>
                  </a:lnTo>
                  <a:lnTo>
                    <a:pt x="28" y="50"/>
                  </a:lnTo>
                  <a:lnTo>
                    <a:pt x="53" y="53"/>
                  </a:lnTo>
                  <a:lnTo>
                    <a:pt x="66" y="50"/>
                  </a:lnTo>
                  <a:lnTo>
                    <a:pt x="72" y="44"/>
                  </a:lnTo>
                  <a:lnTo>
                    <a:pt x="69" y="63"/>
                  </a:lnTo>
                  <a:lnTo>
                    <a:pt x="37" y="81"/>
                  </a:lnTo>
                  <a:lnTo>
                    <a:pt x="3" y="69"/>
                  </a:lnTo>
                  <a:lnTo>
                    <a:pt x="0" y="25"/>
                  </a:lnTo>
                  <a:lnTo>
                    <a:pt x="12" y="0"/>
                  </a:lnTo>
                  <a:lnTo>
                    <a:pt x="19" y="12"/>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4" name="Freeform 75"/>
            <p:cNvSpPr>
              <a:spLocks/>
            </p:cNvSpPr>
            <p:nvPr/>
          </p:nvSpPr>
          <p:spPr bwMode="auto">
            <a:xfrm>
              <a:off x="4097" y="1942"/>
              <a:ext cx="22" cy="100"/>
            </a:xfrm>
            <a:custGeom>
              <a:avLst/>
              <a:gdLst>
                <a:gd name="T0" fmla="*/ 0 w 38"/>
                <a:gd name="T1" fmla="*/ 1 h 183"/>
                <a:gd name="T2" fmla="*/ 1 w 38"/>
                <a:gd name="T3" fmla="*/ 1 h 183"/>
                <a:gd name="T4" fmla="*/ 1 w 38"/>
                <a:gd name="T5" fmla="*/ 1 h 183"/>
                <a:gd name="T6" fmla="*/ 1 w 38"/>
                <a:gd name="T7" fmla="*/ 1 h 183"/>
                <a:gd name="T8" fmla="*/ 1 w 38"/>
                <a:gd name="T9" fmla="*/ 2 h 183"/>
                <a:gd name="T10" fmla="*/ 1 w 38"/>
                <a:gd name="T11" fmla="*/ 1 h 183"/>
                <a:gd name="T12" fmla="*/ 1 w 38"/>
                <a:gd name="T13" fmla="*/ 1 h 183"/>
                <a:gd name="T14" fmla="*/ 1 w 38"/>
                <a:gd name="T15" fmla="*/ 1 h 183"/>
                <a:gd name="T16" fmla="*/ 1 w 38"/>
                <a:gd name="T17" fmla="*/ 1 h 183"/>
                <a:gd name="T18" fmla="*/ 1 w 38"/>
                <a:gd name="T19" fmla="*/ 0 h 183"/>
                <a:gd name="T20" fmla="*/ 0 w 38"/>
                <a:gd name="T21" fmla="*/ 1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83">
                  <a:moveTo>
                    <a:pt x="0" y="32"/>
                  </a:moveTo>
                  <a:lnTo>
                    <a:pt x="6" y="91"/>
                  </a:lnTo>
                  <a:lnTo>
                    <a:pt x="9" y="126"/>
                  </a:lnTo>
                  <a:lnTo>
                    <a:pt x="15" y="148"/>
                  </a:lnTo>
                  <a:lnTo>
                    <a:pt x="38" y="183"/>
                  </a:lnTo>
                  <a:lnTo>
                    <a:pt x="25" y="132"/>
                  </a:lnTo>
                  <a:lnTo>
                    <a:pt x="19" y="72"/>
                  </a:lnTo>
                  <a:lnTo>
                    <a:pt x="31" y="85"/>
                  </a:lnTo>
                  <a:lnTo>
                    <a:pt x="25" y="41"/>
                  </a:lnTo>
                  <a:lnTo>
                    <a:pt x="12" y="0"/>
                  </a:lnTo>
                  <a:lnTo>
                    <a:pt x="0" y="32"/>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5" name="Freeform 76"/>
            <p:cNvSpPr>
              <a:spLocks/>
            </p:cNvSpPr>
            <p:nvPr/>
          </p:nvSpPr>
          <p:spPr bwMode="auto">
            <a:xfrm>
              <a:off x="4087" y="2021"/>
              <a:ext cx="35" cy="49"/>
            </a:xfrm>
            <a:custGeom>
              <a:avLst/>
              <a:gdLst>
                <a:gd name="T0" fmla="*/ 0 w 63"/>
                <a:gd name="T1" fmla="*/ 0 h 88"/>
                <a:gd name="T2" fmla="*/ 1 w 63"/>
                <a:gd name="T3" fmla="*/ 1 h 88"/>
                <a:gd name="T4" fmla="*/ 1 w 63"/>
                <a:gd name="T5" fmla="*/ 1 h 88"/>
                <a:gd name="T6" fmla="*/ 1 w 63"/>
                <a:gd name="T7" fmla="*/ 1 h 88"/>
                <a:gd name="T8" fmla="*/ 1 w 63"/>
                <a:gd name="T9" fmla="*/ 1 h 88"/>
                <a:gd name="T10" fmla="*/ 1 w 63"/>
                <a:gd name="T11" fmla="*/ 1 h 88"/>
                <a:gd name="T12" fmla="*/ 1 w 63"/>
                <a:gd name="T13" fmla="*/ 1 h 88"/>
                <a:gd name="T14" fmla="*/ 1 w 63"/>
                <a:gd name="T15" fmla="*/ 1 h 88"/>
                <a:gd name="T16" fmla="*/ 1 w 63"/>
                <a:gd name="T17" fmla="*/ 1 h 88"/>
                <a:gd name="T18" fmla="*/ 0 w 63"/>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 h="88">
                  <a:moveTo>
                    <a:pt x="0" y="0"/>
                  </a:moveTo>
                  <a:lnTo>
                    <a:pt x="19" y="3"/>
                  </a:lnTo>
                  <a:lnTo>
                    <a:pt x="28" y="31"/>
                  </a:lnTo>
                  <a:lnTo>
                    <a:pt x="28" y="47"/>
                  </a:lnTo>
                  <a:lnTo>
                    <a:pt x="41" y="66"/>
                  </a:lnTo>
                  <a:lnTo>
                    <a:pt x="50" y="75"/>
                  </a:lnTo>
                  <a:lnTo>
                    <a:pt x="63" y="72"/>
                  </a:lnTo>
                  <a:lnTo>
                    <a:pt x="50" y="88"/>
                  </a:lnTo>
                  <a:lnTo>
                    <a:pt x="31" y="88"/>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6" name="Freeform 77"/>
            <p:cNvSpPr>
              <a:spLocks/>
            </p:cNvSpPr>
            <p:nvPr/>
          </p:nvSpPr>
          <p:spPr bwMode="auto">
            <a:xfrm>
              <a:off x="4071" y="2042"/>
              <a:ext cx="46" cy="52"/>
            </a:xfrm>
            <a:custGeom>
              <a:avLst/>
              <a:gdLst>
                <a:gd name="T0" fmla="*/ 0 w 81"/>
                <a:gd name="T1" fmla="*/ 0 h 94"/>
                <a:gd name="T2" fmla="*/ 1 w 81"/>
                <a:gd name="T3" fmla="*/ 1 h 94"/>
                <a:gd name="T4" fmla="*/ 1 w 81"/>
                <a:gd name="T5" fmla="*/ 1 h 94"/>
                <a:gd name="T6" fmla="*/ 1 w 81"/>
                <a:gd name="T7" fmla="*/ 1 h 94"/>
                <a:gd name="T8" fmla="*/ 1 w 81"/>
                <a:gd name="T9" fmla="*/ 1 h 94"/>
                <a:gd name="T10" fmla="*/ 1 w 81"/>
                <a:gd name="T11" fmla="*/ 1 h 94"/>
                <a:gd name="T12" fmla="*/ 1 w 81"/>
                <a:gd name="T13" fmla="*/ 1 h 94"/>
                <a:gd name="T14" fmla="*/ 1 w 81"/>
                <a:gd name="T15" fmla="*/ 1 h 94"/>
                <a:gd name="T16" fmla="*/ 1 w 81"/>
                <a:gd name="T17" fmla="*/ 1 h 94"/>
                <a:gd name="T18" fmla="*/ 1 w 81"/>
                <a:gd name="T19" fmla="*/ 1 h 94"/>
                <a:gd name="T20" fmla="*/ 1 w 81"/>
                <a:gd name="T21" fmla="*/ 1 h 94"/>
                <a:gd name="T22" fmla="*/ 1 w 81"/>
                <a:gd name="T23" fmla="*/ 1 h 94"/>
                <a:gd name="T24" fmla="*/ 1 w 81"/>
                <a:gd name="T25" fmla="*/ 1 h 94"/>
                <a:gd name="T26" fmla="*/ 1 w 81"/>
                <a:gd name="T27" fmla="*/ 1 h 94"/>
                <a:gd name="T28" fmla="*/ 0 w 81"/>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94">
                  <a:moveTo>
                    <a:pt x="0" y="0"/>
                  </a:moveTo>
                  <a:lnTo>
                    <a:pt x="15" y="15"/>
                  </a:lnTo>
                  <a:lnTo>
                    <a:pt x="25" y="15"/>
                  </a:lnTo>
                  <a:lnTo>
                    <a:pt x="31" y="34"/>
                  </a:lnTo>
                  <a:lnTo>
                    <a:pt x="25" y="37"/>
                  </a:lnTo>
                  <a:lnTo>
                    <a:pt x="31" y="63"/>
                  </a:lnTo>
                  <a:lnTo>
                    <a:pt x="40" y="72"/>
                  </a:lnTo>
                  <a:lnTo>
                    <a:pt x="34" y="81"/>
                  </a:lnTo>
                  <a:lnTo>
                    <a:pt x="47" y="81"/>
                  </a:lnTo>
                  <a:lnTo>
                    <a:pt x="59" y="75"/>
                  </a:lnTo>
                  <a:lnTo>
                    <a:pt x="81" y="66"/>
                  </a:lnTo>
                  <a:lnTo>
                    <a:pt x="78" y="78"/>
                  </a:lnTo>
                  <a:lnTo>
                    <a:pt x="40" y="94"/>
                  </a:lnTo>
                  <a:lnTo>
                    <a:pt x="15" y="78"/>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7" name="Freeform 78"/>
            <p:cNvSpPr>
              <a:spLocks/>
            </p:cNvSpPr>
            <p:nvPr/>
          </p:nvSpPr>
          <p:spPr bwMode="auto">
            <a:xfrm>
              <a:off x="4019" y="1973"/>
              <a:ext cx="60" cy="71"/>
            </a:xfrm>
            <a:custGeom>
              <a:avLst/>
              <a:gdLst>
                <a:gd name="T0" fmla="*/ 1 w 107"/>
                <a:gd name="T1" fmla="*/ 1 h 129"/>
                <a:gd name="T2" fmla="*/ 1 w 107"/>
                <a:gd name="T3" fmla="*/ 1 h 129"/>
                <a:gd name="T4" fmla="*/ 1 w 107"/>
                <a:gd name="T5" fmla="*/ 1 h 129"/>
                <a:gd name="T6" fmla="*/ 1 w 107"/>
                <a:gd name="T7" fmla="*/ 1 h 129"/>
                <a:gd name="T8" fmla="*/ 1 w 107"/>
                <a:gd name="T9" fmla="*/ 1 h 129"/>
                <a:gd name="T10" fmla="*/ 1 w 107"/>
                <a:gd name="T11" fmla="*/ 1 h 129"/>
                <a:gd name="T12" fmla="*/ 1 w 107"/>
                <a:gd name="T13" fmla="*/ 1 h 129"/>
                <a:gd name="T14" fmla="*/ 1 w 107"/>
                <a:gd name="T15" fmla="*/ 1 h 129"/>
                <a:gd name="T16" fmla="*/ 1 w 107"/>
                <a:gd name="T17" fmla="*/ 1 h 129"/>
                <a:gd name="T18" fmla="*/ 1 w 107"/>
                <a:gd name="T19" fmla="*/ 1 h 129"/>
                <a:gd name="T20" fmla="*/ 1 w 107"/>
                <a:gd name="T21" fmla="*/ 1 h 129"/>
                <a:gd name="T22" fmla="*/ 1 w 107"/>
                <a:gd name="T23" fmla="*/ 1 h 129"/>
                <a:gd name="T24" fmla="*/ 1 w 107"/>
                <a:gd name="T25" fmla="*/ 1 h 129"/>
                <a:gd name="T26" fmla="*/ 1 w 107"/>
                <a:gd name="T27" fmla="*/ 1 h 129"/>
                <a:gd name="T28" fmla="*/ 1 w 107"/>
                <a:gd name="T29" fmla="*/ 1 h 129"/>
                <a:gd name="T30" fmla="*/ 1 w 107"/>
                <a:gd name="T31" fmla="*/ 0 h 129"/>
                <a:gd name="T32" fmla="*/ 0 w 107"/>
                <a:gd name="T33" fmla="*/ 1 h 129"/>
                <a:gd name="T34" fmla="*/ 1 w 107"/>
                <a:gd name="T35" fmla="*/ 1 h 129"/>
                <a:gd name="T36" fmla="*/ 1 w 107"/>
                <a:gd name="T37" fmla="*/ 1 h 1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29">
                  <a:moveTo>
                    <a:pt x="82" y="126"/>
                  </a:moveTo>
                  <a:lnTo>
                    <a:pt x="98" y="113"/>
                  </a:lnTo>
                  <a:lnTo>
                    <a:pt x="107" y="129"/>
                  </a:lnTo>
                  <a:lnTo>
                    <a:pt x="107" y="107"/>
                  </a:lnTo>
                  <a:lnTo>
                    <a:pt x="88" y="85"/>
                  </a:lnTo>
                  <a:lnTo>
                    <a:pt x="79" y="75"/>
                  </a:lnTo>
                  <a:lnTo>
                    <a:pt x="79" y="91"/>
                  </a:lnTo>
                  <a:lnTo>
                    <a:pt x="63" y="66"/>
                  </a:lnTo>
                  <a:lnTo>
                    <a:pt x="38" y="41"/>
                  </a:lnTo>
                  <a:lnTo>
                    <a:pt x="38" y="28"/>
                  </a:lnTo>
                  <a:lnTo>
                    <a:pt x="57" y="34"/>
                  </a:lnTo>
                  <a:lnTo>
                    <a:pt x="47" y="22"/>
                  </a:lnTo>
                  <a:lnTo>
                    <a:pt x="25" y="15"/>
                  </a:lnTo>
                  <a:lnTo>
                    <a:pt x="13" y="15"/>
                  </a:lnTo>
                  <a:lnTo>
                    <a:pt x="7" y="19"/>
                  </a:lnTo>
                  <a:lnTo>
                    <a:pt x="3" y="0"/>
                  </a:lnTo>
                  <a:lnTo>
                    <a:pt x="0" y="25"/>
                  </a:lnTo>
                  <a:lnTo>
                    <a:pt x="16" y="50"/>
                  </a:lnTo>
                  <a:lnTo>
                    <a:pt x="82" y="12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8" name="Freeform 79"/>
            <p:cNvSpPr>
              <a:spLocks/>
            </p:cNvSpPr>
            <p:nvPr/>
          </p:nvSpPr>
          <p:spPr bwMode="auto">
            <a:xfrm>
              <a:off x="4016" y="1819"/>
              <a:ext cx="12" cy="144"/>
            </a:xfrm>
            <a:custGeom>
              <a:avLst/>
              <a:gdLst>
                <a:gd name="T0" fmla="*/ 1 w 22"/>
                <a:gd name="T1" fmla="*/ 0 h 261"/>
                <a:gd name="T2" fmla="*/ 1 w 22"/>
                <a:gd name="T3" fmla="*/ 1 h 261"/>
                <a:gd name="T4" fmla="*/ 1 w 22"/>
                <a:gd name="T5" fmla="*/ 1 h 261"/>
                <a:gd name="T6" fmla="*/ 1 w 22"/>
                <a:gd name="T7" fmla="*/ 1 h 261"/>
                <a:gd name="T8" fmla="*/ 1 w 22"/>
                <a:gd name="T9" fmla="*/ 1 h 261"/>
                <a:gd name="T10" fmla="*/ 1 w 22"/>
                <a:gd name="T11" fmla="*/ 1 h 261"/>
                <a:gd name="T12" fmla="*/ 1 w 22"/>
                <a:gd name="T13" fmla="*/ 2 h 261"/>
                <a:gd name="T14" fmla="*/ 1 w 22"/>
                <a:gd name="T15" fmla="*/ 2 h 261"/>
                <a:gd name="T16" fmla="*/ 0 w 22"/>
                <a:gd name="T17" fmla="*/ 1 h 261"/>
                <a:gd name="T18" fmla="*/ 1 w 22"/>
                <a:gd name="T19" fmla="*/ 1 h 261"/>
                <a:gd name="T20" fmla="*/ 1 w 22"/>
                <a:gd name="T21" fmla="*/ 0 h 2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61">
                  <a:moveTo>
                    <a:pt x="9" y="0"/>
                  </a:moveTo>
                  <a:lnTo>
                    <a:pt x="13" y="34"/>
                  </a:lnTo>
                  <a:lnTo>
                    <a:pt x="22" y="62"/>
                  </a:lnTo>
                  <a:lnTo>
                    <a:pt x="22" y="85"/>
                  </a:lnTo>
                  <a:lnTo>
                    <a:pt x="13" y="78"/>
                  </a:lnTo>
                  <a:lnTo>
                    <a:pt x="9" y="132"/>
                  </a:lnTo>
                  <a:lnTo>
                    <a:pt x="19" y="204"/>
                  </a:lnTo>
                  <a:lnTo>
                    <a:pt x="9" y="261"/>
                  </a:lnTo>
                  <a:lnTo>
                    <a:pt x="0" y="147"/>
                  </a:lnTo>
                  <a:lnTo>
                    <a:pt x="3" y="72"/>
                  </a:lnTo>
                  <a:lnTo>
                    <a:pt x="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9" name="Freeform 80"/>
            <p:cNvSpPr>
              <a:spLocks/>
            </p:cNvSpPr>
            <p:nvPr/>
          </p:nvSpPr>
          <p:spPr bwMode="auto">
            <a:xfrm>
              <a:off x="4196" y="1975"/>
              <a:ext cx="20" cy="125"/>
            </a:xfrm>
            <a:custGeom>
              <a:avLst/>
              <a:gdLst>
                <a:gd name="T0" fmla="*/ 1 w 35"/>
                <a:gd name="T1" fmla="*/ 0 h 227"/>
                <a:gd name="T2" fmla="*/ 1 w 35"/>
                <a:gd name="T3" fmla="*/ 1 h 227"/>
                <a:gd name="T4" fmla="*/ 0 w 35"/>
                <a:gd name="T5" fmla="*/ 1 h 227"/>
                <a:gd name="T6" fmla="*/ 1 w 35"/>
                <a:gd name="T7" fmla="*/ 1 h 227"/>
                <a:gd name="T8" fmla="*/ 0 w 35"/>
                <a:gd name="T9" fmla="*/ 1 h 227"/>
                <a:gd name="T10" fmla="*/ 0 w 35"/>
                <a:gd name="T11" fmla="*/ 2 h 227"/>
                <a:gd name="T12" fmla="*/ 1 w 35"/>
                <a:gd name="T13" fmla="*/ 2 h 227"/>
                <a:gd name="T14" fmla="*/ 1 w 35"/>
                <a:gd name="T15" fmla="*/ 2 h 227"/>
                <a:gd name="T16" fmla="*/ 1 w 35"/>
                <a:gd name="T17" fmla="*/ 2 h 227"/>
                <a:gd name="T18" fmla="*/ 1 w 35"/>
                <a:gd name="T19" fmla="*/ 1 h 227"/>
                <a:gd name="T20" fmla="*/ 1 w 35"/>
                <a:gd name="T21" fmla="*/ 1 h 227"/>
                <a:gd name="T22" fmla="*/ 1 w 35"/>
                <a:gd name="T23" fmla="*/ 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27">
                  <a:moveTo>
                    <a:pt x="16" y="0"/>
                  </a:moveTo>
                  <a:lnTo>
                    <a:pt x="6" y="60"/>
                  </a:lnTo>
                  <a:lnTo>
                    <a:pt x="0" y="82"/>
                  </a:lnTo>
                  <a:lnTo>
                    <a:pt x="13" y="119"/>
                  </a:lnTo>
                  <a:lnTo>
                    <a:pt x="0" y="154"/>
                  </a:lnTo>
                  <a:lnTo>
                    <a:pt x="0" y="195"/>
                  </a:lnTo>
                  <a:lnTo>
                    <a:pt x="6" y="189"/>
                  </a:lnTo>
                  <a:lnTo>
                    <a:pt x="22" y="227"/>
                  </a:lnTo>
                  <a:lnTo>
                    <a:pt x="35" y="220"/>
                  </a:lnTo>
                  <a:lnTo>
                    <a:pt x="35" y="104"/>
                  </a:lnTo>
                  <a:lnTo>
                    <a:pt x="28" y="19"/>
                  </a:lnTo>
                  <a:lnTo>
                    <a:pt x="16"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0" name="Freeform 81"/>
            <p:cNvSpPr>
              <a:spLocks/>
            </p:cNvSpPr>
            <p:nvPr/>
          </p:nvSpPr>
          <p:spPr bwMode="auto">
            <a:xfrm>
              <a:off x="4117" y="2061"/>
              <a:ext cx="104" cy="396"/>
            </a:xfrm>
            <a:custGeom>
              <a:avLst/>
              <a:gdLst>
                <a:gd name="T0" fmla="*/ 1 w 186"/>
                <a:gd name="T1" fmla="*/ 0 h 718"/>
                <a:gd name="T2" fmla="*/ 0 w 186"/>
                <a:gd name="T3" fmla="*/ 1 h 718"/>
                <a:gd name="T4" fmla="*/ 1 w 186"/>
                <a:gd name="T5" fmla="*/ 1 h 718"/>
                <a:gd name="T6" fmla="*/ 1 w 186"/>
                <a:gd name="T7" fmla="*/ 2 h 718"/>
                <a:gd name="T8" fmla="*/ 1 w 186"/>
                <a:gd name="T9" fmla="*/ 2 h 718"/>
                <a:gd name="T10" fmla="*/ 1 w 186"/>
                <a:gd name="T11" fmla="*/ 2 h 718"/>
                <a:gd name="T12" fmla="*/ 1 w 186"/>
                <a:gd name="T13" fmla="*/ 3 h 718"/>
                <a:gd name="T14" fmla="*/ 1 w 186"/>
                <a:gd name="T15" fmla="*/ 4 h 718"/>
                <a:gd name="T16" fmla="*/ 1 w 186"/>
                <a:gd name="T17" fmla="*/ 5 h 718"/>
                <a:gd name="T18" fmla="*/ 1 w 186"/>
                <a:gd name="T19" fmla="*/ 6 h 718"/>
                <a:gd name="T20" fmla="*/ 2 w 186"/>
                <a:gd name="T21" fmla="*/ 6 h 718"/>
                <a:gd name="T22" fmla="*/ 2 w 186"/>
                <a:gd name="T23" fmla="*/ 6 h 718"/>
                <a:gd name="T24" fmla="*/ 2 w 186"/>
                <a:gd name="T25" fmla="*/ 6 h 718"/>
                <a:gd name="T26" fmla="*/ 2 w 186"/>
                <a:gd name="T27" fmla="*/ 6 h 718"/>
                <a:gd name="T28" fmla="*/ 2 w 186"/>
                <a:gd name="T29" fmla="*/ 6 h 718"/>
                <a:gd name="T30" fmla="*/ 2 w 186"/>
                <a:gd name="T31" fmla="*/ 5 h 718"/>
                <a:gd name="T32" fmla="*/ 1 w 186"/>
                <a:gd name="T33" fmla="*/ 4 h 718"/>
                <a:gd name="T34" fmla="*/ 1 w 186"/>
                <a:gd name="T35" fmla="*/ 4 h 718"/>
                <a:gd name="T36" fmla="*/ 1 w 186"/>
                <a:gd name="T37" fmla="*/ 3 h 718"/>
                <a:gd name="T38" fmla="*/ 1 w 186"/>
                <a:gd name="T39" fmla="*/ 3 h 718"/>
                <a:gd name="T40" fmla="*/ 1 w 186"/>
                <a:gd name="T41" fmla="*/ 3 h 718"/>
                <a:gd name="T42" fmla="*/ 2 w 186"/>
                <a:gd name="T43" fmla="*/ 2 h 718"/>
                <a:gd name="T44" fmla="*/ 2 w 186"/>
                <a:gd name="T45" fmla="*/ 2 h 718"/>
                <a:gd name="T46" fmla="*/ 1 w 186"/>
                <a:gd name="T47" fmla="*/ 2 h 718"/>
                <a:gd name="T48" fmla="*/ 1 w 186"/>
                <a:gd name="T49" fmla="*/ 2 h 718"/>
                <a:gd name="T50" fmla="*/ 1 w 186"/>
                <a:gd name="T51" fmla="*/ 2 h 718"/>
                <a:gd name="T52" fmla="*/ 1 w 186"/>
                <a:gd name="T53" fmla="*/ 2 h 718"/>
                <a:gd name="T54" fmla="*/ 1 w 186"/>
                <a:gd name="T55" fmla="*/ 2 h 718"/>
                <a:gd name="T56" fmla="*/ 1 w 186"/>
                <a:gd name="T57" fmla="*/ 2 h 718"/>
                <a:gd name="T58" fmla="*/ 1 w 186"/>
                <a:gd name="T59" fmla="*/ 1 h 718"/>
                <a:gd name="T60" fmla="*/ 1 w 186"/>
                <a:gd name="T61" fmla="*/ 2 h 718"/>
                <a:gd name="T62" fmla="*/ 1 w 186"/>
                <a:gd name="T63" fmla="*/ 1 h 718"/>
                <a:gd name="T64" fmla="*/ 1 w 186"/>
                <a:gd name="T65" fmla="*/ 1 h 718"/>
                <a:gd name="T66" fmla="*/ 1 w 186"/>
                <a:gd name="T67" fmla="*/ 1 h 718"/>
                <a:gd name="T68" fmla="*/ 1 w 186"/>
                <a:gd name="T69" fmla="*/ 1 h 718"/>
                <a:gd name="T70" fmla="*/ 1 w 186"/>
                <a:gd name="T71" fmla="*/ 1 h 718"/>
                <a:gd name="T72" fmla="*/ 1 w 186"/>
                <a:gd name="T73" fmla="*/ 1 h 718"/>
                <a:gd name="T74" fmla="*/ 1 w 186"/>
                <a:gd name="T75" fmla="*/ 0 h 7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6" h="718">
                  <a:moveTo>
                    <a:pt x="10" y="0"/>
                  </a:moveTo>
                  <a:lnTo>
                    <a:pt x="0" y="47"/>
                  </a:lnTo>
                  <a:lnTo>
                    <a:pt x="29" y="120"/>
                  </a:lnTo>
                  <a:lnTo>
                    <a:pt x="57" y="170"/>
                  </a:lnTo>
                  <a:lnTo>
                    <a:pt x="54" y="202"/>
                  </a:lnTo>
                  <a:lnTo>
                    <a:pt x="54" y="271"/>
                  </a:lnTo>
                  <a:lnTo>
                    <a:pt x="51" y="375"/>
                  </a:lnTo>
                  <a:lnTo>
                    <a:pt x="85" y="495"/>
                  </a:lnTo>
                  <a:lnTo>
                    <a:pt x="148" y="614"/>
                  </a:lnTo>
                  <a:lnTo>
                    <a:pt x="158" y="705"/>
                  </a:lnTo>
                  <a:lnTo>
                    <a:pt x="174" y="718"/>
                  </a:lnTo>
                  <a:lnTo>
                    <a:pt x="180" y="715"/>
                  </a:lnTo>
                  <a:lnTo>
                    <a:pt x="167" y="693"/>
                  </a:lnTo>
                  <a:lnTo>
                    <a:pt x="167" y="652"/>
                  </a:lnTo>
                  <a:lnTo>
                    <a:pt x="180" y="671"/>
                  </a:lnTo>
                  <a:lnTo>
                    <a:pt x="186" y="620"/>
                  </a:lnTo>
                  <a:lnTo>
                    <a:pt x="158" y="472"/>
                  </a:lnTo>
                  <a:lnTo>
                    <a:pt x="129" y="416"/>
                  </a:lnTo>
                  <a:lnTo>
                    <a:pt x="107" y="387"/>
                  </a:lnTo>
                  <a:lnTo>
                    <a:pt x="101" y="328"/>
                  </a:lnTo>
                  <a:lnTo>
                    <a:pt x="139" y="325"/>
                  </a:lnTo>
                  <a:lnTo>
                    <a:pt x="161" y="284"/>
                  </a:lnTo>
                  <a:lnTo>
                    <a:pt x="164" y="227"/>
                  </a:lnTo>
                  <a:lnTo>
                    <a:pt x="133" y="233"/>
                  </a:lnTo>
                  <a:lnTo>
                    <a:pt x="114" y="230"/>
                  </a:lnTo>
                  <a:lnTo>
                    <a:pt x="82" y="230"/>
                  </a:lnTo>
                  <a:lnTo>
                    <a:pt x="76" y="217"/>
                  </a:lnTo>
                  <a:lnTo>
                    <a:pt x="104" y="217"/>
                  </a:lnTo>
                  <a:lnTo>
                    <a:pt x="85" y="189"/>
                  </a:lnTo>
                  <a:lnTo>
                    <a:pt x="98" y="164"/>
                  </a:lnTo>
                  <a:lnTo>
                    <a:pt x="139" y="180"/>
                  </a:lnTo>
                  <a:lnTo>
                    <a:pt x="148" y="148"/>
                  </a:lnTo>
                  <a:lnTo>
                    <a:pt x="120" y="82"/>
                  </a:lnTo>
                  <a:lnTo>
                    <a:pt x="120" y="44"/>
                  </a:lnTo>
                  <a:lnTo>
                    <a:pt x="85" y="70"/>
                  </a:lnTo>
                  <a:lnTo>
                    <a:pt x="63" y="38"/>
                  </a:lnTo>
                  <a:lnTo>
                    <a:pt x="26" y="32"/>
                  </a:lnTo>
                  <a:lnTo>
                    <a:pt x="1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1" name="Freeform 82"/>
            <p:cNvSpPr>
              <a:spLocks/>
            </p:cNvSpPr>
            <p:nvPr/>
          </p:nvSpPr>
          <p:spPr bwMode="auto">
            <a:xfrm>
              <a:off x="4191" y="2093"/>
              <a:ext cx="67" cy="336"/>
            </a:xfrm>
            <a:custGeom>
              <a:avLst/>
              <a:gdLst>
                <a:gd name="T0" fmla="*/ 1 w 119"/>
                <a:gd name="T1" fmla="*/ 1 h 611"/>
                <a:gd name="T2" fmla="*/ 1 w 119"/>
                <a:gd name="T3" fmla="*/ 1 h 611"/>
                <a:gd name="T4" fmla="*/ 1 w 119"/>
                <a:gd name="T5" fmla="*/ 1 h 611"/>
                <a:gd name="T6" fmla="*/ 1 w 119"/>
                <a:gd name="T7" fmla="*/ 1 h 611"/>
                <a:gd name="T8" fmla="*/ 1 w 119"/>
                <a:gd name="T9" fmla="*/ 1 h 611"/>
                <a:gd name="T10" fmla="*/ 1 w 119"/>
                <a:gd name="T11" fmla="*/ 1 h 611"/>
                <a:gd name="T12" fmla="*/ 1 w 119"/>
                <a:gd name="T13" fmla="*/ 2 h 611"/>
                <a:gd name="T14" fmla="*/ 1 w 119"/>
                <a:gd name="T15" fmla="*/ 2 h 611"/>
                <a:gd name="T16" fmla="*/ 0 w 119"/>
                <a:gd name="T17" fmla="*/ 2 h 611"/>
                <a:gd name="T18" fmla="*/ 1 w 119"/>
                <a:gd name="T19" fmla="*/ 3 h 611"/>
                <a:gd name="T20" fmla="*/ 1 w 119"/>
                <a:gd name="T21" fmla="*/ 2 h 611"/>
                <a:gd name="T22" fmla="*/ 1 w 119"/>
                <a:gd name="T23" fmla="*/ 2 h 611"/>
                <a:gd name="T24" fmla="*/ 1 w 119"/>
                <a:gd name="T25" fmla="*/ 3 h 611"/>
                <a:gd name="T26" fmla="*/ 1 w 119"/>
                <a:gd name="T27" fmla="*/ 3 h 611"/>
                <a:gd name="T28" fmla="*/ 1 w 119"/>
                <a:gd name="T29" fmla="*/ 3 h 611"/>
                <a:gd name="T30" fmla="*/ 1 w 119"/>
                <a:gd name="T31" fmla="*/ 4 h 611"/>
                <a:gd name="T32" fmla="*/ 1 w 119"/>
                <a:gd name="T33" fmla="*/ 4 h 611"/>
                <a:gd name="T34" fmla="*/ 1 w 119"/>
                <a:gd name="T35" fmla="*/ 4 h 611"/>
                <a:gd name="T36" fmla="*/ 1 w 119"/>
                <a:gd name="T37" fmla="*/ 4 h 611"/>
                <a:gd name="T38" fmla="*/ 1 w 119"/>
                <a:gd name="T39" fmla="*/ 5 h 611"/>
                <a:gd name="T40" fmla="*/ 1 w 119"/>
                <a:gd name="T41" fmla="*/ 4 h 611"/>
                <a:gd name="T42" fmla="*/ 1 w 119"/>
                <a:gd name="T43" fmla="*/ 4 h 611"/>
                <a:gd name="T44" fmla="*/ 1 w 119"/>
                <a:gd name="T45" fmla="*/ 3 h 611"/>
                <a:gd name="T46" fmla="*/ 1 w 119"/>
                <a:gd name="T47" fmla="*/ 3 h 611"/>
                <a:gd name="T48" fmla="*/ 1 w 119"/>
                <a:gd name="T49" fmla="*/ 2 h 611"/>
                <a:gd name="T50" fmla="*/ 1 w 119"/>
                <a:gd name="T51" fmla="*/ 1 h 611"/>
                <a:gd name="T52" fmla="*/ 1 w 119"/>
                <a:gd name="T53" fmla="*/ 0 h 611"/>
                <a:gd name="T54" fmla="*/ 1 w 119"/>
                <a:gd name="T55" fmla="*/ 1 h 6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9" h="611">
                  <a:moveTo>
                    <a:pt x="41" y="44"/>
                  </a:moveTo>
                  <a:lnTo>
                    <a:pt x="41" y="91"/>
                  </a:lnTo>
                  <a:lnTo>
                    <a:pt x="28" y="104"/>
                  </a:lnTo>
                  <a:lnTo>
                    <a:pt x="6" y="91"/>
                  </a:lnTo>
                  <a:lnTo>
                    <a:pt x="3" y="120"/>
                  </a:lnTo>
                  <a:lnTo>
                    <a:pt x="12" y="142"/>
                  </a:lnTo>
                  <a:lnTo>
                    <a:pt x="22" y="183"/>
                  </a:lnTo>
                  <a:lnTo>
                    <a:pt x="15" y="249"/>
                  </a:lnTo>
                  <a:lnTo>
                    <a:pt x="0" y="277"/>
                  </a:lnTo>
                  <a:lnTo>
                    <a:pt x="6" y="330"/>
                  </a:lnTo>
                  <a:lnTo>
                    <a:pt x="19" y="299"/>
                  </a:lnTo>
                  <a:lnTo>
                    <a:pt x="37" y="268"/>
                  </a:lnTo>
                  <a:lnTo>
                    <a:pt x="59" y="321"/>
                  </a:lnTo>
                  <a:lnTo>
                    <a:pt x="56" y="368"/>
                  </a:lnTo>
                  <a:lnTo>
                    <a:pt x="50" y="403"/>
                  </a:lnTo>
                  <a:lnTo>
                    <a:pt x="69" y="450"/>
                  </a:lnTo>
                  <a:lnTo>
                    <a:pt x="59" y="485"/>
                  </a:lnTo>
                  <a:lnTo>
                    <a:pt x="69" y="535"/>
                  </a:lnTo>
                  <a:lnTo>
                    <a:pt x="91" y="560"/>
                  </a:lnTo>
                  <a:lnTo>
                    <a:pt x="119" y="611"/>
                  </a:lnTo>
                  <a:lnTo>
                    <a:pt x="107" y="563"/>
                  </a:lnTo>
                  <a:lnTo>
                    <a:pt x="88" y="516"/>
                  </a:lnTo>
                  <a:lnTo>
                    <a:pt x="81" y="384"/>
                  </a:lnTo>
                  <a:lnTo>
                    <a:pt x="81" y="330"/>
                  </a:lnTo>
                  <a:lnTo>
                    <a:pt x="47" y="201"/>
                  </a:lnTo>
                  <a:lnTo>
                    <a:pt x="56" y="154"/>
                  </a:lnTo>
                  <a:lnTo>
                    <a:pt x="47" y="0"/>
                  </a:lnTo>
                  <a:lnTo>
                    <a:pt x="41" y="44"/>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2" name="Freeform 83"/>
            <p:cNvSpPr>
              <a:spLocks/>
            </p:cNvSpPr>
            <p:nvPr/>
          </p:nvSpPr>
          <p:spPr bwMode="auto">
            <a:xfrm>
              <a:off x="4206" y="2440"/>
              <a:ext cx="17" cy="55"/>
            </a:xfrm>
            <a:custGeom>
              <a:avLst/>
              <a:gdLst>
                <a:gd name="T0" fmla="*/ 1 w 31"/>
                <a:gd name="T1" fmla="*/ 0 h 100"/>
                <a:gd name="T2" fmla="*/ 1 w 31"/>
                <a:gd name="T3" fmla="*/ 1 h 100"/>
                <a:gd name="T4" fmla="*/ 1 w 31"/>
                <a:gd name="T5" fmla="*/ 1 h 100"/>
                <a:gd name="T6" fmla="*/ 0 w 31"/>
                <a:gd name="T7" fmla="*/ 1 h 100"/>
                <a:gd name="T8" fmla="*/ 1 w 31"/>
                <a:gd name="T9" fmla="*/ 1 h 100"/>
                <a:gd name="T10" fmla="*/ 1 w 31"/>
                <a:gd name="T11" fmla="*/ 1 h 100"/>
                <a:gd name="T12" fmla="*/ 1 w 31"/>
                <a:gd name="T13" fmla="*/ 1 h 100"/>
                <a:gd name="T14" fmla="*/ 1 w 31"/>
                <a:gd name="T15" fmla="*/ 0 h 1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100">
                  <a:moveTo>
                    <a:pt x="28" y="0"/>
                  </a:moveTo>
                  <a:lnTo>
                    <a:pt x="31" y="25"/>
                  </a:lnTo>
                  <a:lnTo>
                    <a:pt x="16" y="88"/>
                  </a:lnTo>
                  <a:lnTo>
                    <a:pt x="0" y="100"/>
                  </a:lnTo>
                  <a:lnTo>
                    <a:pt x="3" y="66"/>
                  </a:lnTo>
                  <a:lnTo>
                    <a:pt x="12" y="18"/>
                  </a:lnTo>
                  <a:lnTo>
                    <a:pt x="22" y="12"/>
                  </a:lnTo>
                  <a:lnTo>
                    <a:pt x="28"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3" name="Freeform 84"/>
            <p:cNvSpPr>
              <a:spLocks/>
            </p:cNvSpPr>
            <p:nvPr/>
          </p:nvSpPr>
          <p:spPr bwMode="auto">
            <a:xfrm>
              <a:off x="4248" y="2429"/>
              <a:ext cx="18" cy="75"/>
            </a:xfrm>
            <a:custGeom>
              <a:avLst/>
              <a:gdLst>
                <a:gd name="T0" fmla="*/ 0 w 32"/>
                <a:gd name="T1" fmla="*/ 1 h 135"/>
                <a:gd name="T2" fmla="*/ 1 w 32"/>
                <a:gd name="T3" fmla="*/ 1 h 135"/>
                <a:gd name="T4" fmla="*/ 1 w 32"/>
                <a:gd name="T5" fmla="*/ 1 h 135"/>
                <a:gd name="T6" fmla="*/ 1 w 32"/>
                <a:gd name="T7" fmla="*/ 1 h 135"/>
                <a:gd name="T8" fmla="*/ 1 w 32"/>
                <a:gd name="T9" fmla="*/ 1 h 135"/>
                <a:gd name="T10" fmla="*/ 1 w 32"/>
                <a:gd name="T11" fmla="*/ 1 h 135"/>
                <a:gd name="T12" fmla="*/ 1 w 32"/>
                <a:gd name="T13" fmla="*/ 0 h 135"/>
                <a:gd name="T14" fmla="*/ 1 w 32"/>
                <a:gd name="T15" fmla="*/ 1 h 135"/>
                <a:gd name="T16" fmla="*/ 0 w 32"/>
                <a:gd name="T17" fmla="*/ 1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135">
                  <a:moveTo>
                    <a:pt x="0" y="6"/>
                  </a:moveTo>
                  <a:lnTo>
                    <a:pt x="7" y="47"/>
                  </a:lnTo>
                  <a:lnTo>
                    <a:pt x="4" y="107"/>
                  </a:lnTo>
                  <a:lnTo>
                    <a:pt x="13" y="135"/>
                  </a:lnTo>
                  <a:lnTo>
                    <a:pt x="32" y="78"/>
                  </a:lnTo>
                  <a:lnTo>
                    <a:pt x="22" y="31"/>
                  </a:lnTo>
                  <a:lnTo>
                    <a:pt x="26" y="0"/>
                  </a:lnTo>
                  <a:lnTo>
                    <a:pt x="13" y="19"/>
                  </a:lnTo>
                  <a:lnTo>
                    <a:pt x="0" y="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4" name="Freeform 85"/>
            <p:cNvSpPr>
              <a:spLocks/>
            </p:cNvSpPr>
            <p:nvPr/>
          </p:nvSpPr>
          <p:spPr bwMode="auto">
            <a:xfrm>
              <a:off x="4216" y="1996"/>
              <a:ext cx="51" cy="419"/>
            </a:xfrm>
            <a:custGeom>
              <a:avLst/>
              <a:gdLst>
                <a:gd name="T0" fmla="*/ 0 w 91"/>
                <a:gd name="T1" fmla="*/ 0 h 761"/>
                <a:gd name="T2" fmla="*/ 1 w 91"/>
                <a:gd name="T3" fmla="*/ 3 h 761"/>
                <a:gd name="T4" fmla="*/ 1 w 91"/>
                <a:gd name="T5" fmla="*/ 3 h 761"/>
                <a:gd name="T6" fmla="*/ 1 w 91"/>
                <a:gd name="T7" fmla="*/ 6 h 761"/>
                <a:gd name="T8" fmla="*/ 1 w 91"/>
                <a:gd name="T9" fmla="*/ 6 h 761"/>
                <a:gd name="T10" fmla="*/ 1 w 91"/>
                <a:gd name="T11" fmla="*/ 6 h 761"/>
                <a:gd name="T12" fmla="*/ 1 w 91"/>
                <a:gd name="T13" fmla="*/ 6 h 761"/>
                <a:gd name="T14" fmla="*/ 1 w 91"/>
                <a:gd name="T15" fmla="*/ 7 h 761"/>
                <a:gd name="T16" fmla="*/ 1 w 91"/>
                <a:gd name="T17" fmla="*/ 6 h 761"/>
                <a:gd name="T18" fmla="*/ 1 w 91"/>
                <a:gd name="T19" fmla="*/ 6 h 761"/>
                <a:gd name="T20" fmla="*/ 1 w 91"/>
                <a:gd name="T21" fmla="*/ 6 h 761"/>
                <a:gd name="T22" fmla="*/ 1 w 91"/>
                <a:gd name="T23" fmla="*/ 4 h 761"/>
                <a:gd name="T24" fmla="*/ 1 w 91"/>
                <a:gd name="T25" fmla="*/ 4 h 761"/>
                <a:gd name="T26" fmla="*/ 1 w 91"/>
                <a:gd name="T27" fmla="*/ 2 h 761"/>
                <a:gd name="T28" fmla="*/ 1 w 91"/>
                <a:gd name="T29" fmla="*/ 1 h 761"/>
                <a:gd name="T30" fmla="*/ 1 w 91"/>
                <a:gd name="T31" fmla="*/ 1 h 761"/>
                <a:gd name="T32" fmla="*/ 0 w 91"/>
                <a:gd name="T33" fmla="*/ 0 h 7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761">
                  <a:moveTo>
                    <a:pt x="0" y="0"/>
                  </a:moveTo>
                  <a:lnTo>
                    <a:pt x="9" y="336"/>
                  </a:lnTo>
                  <a:lnTo>
                    <a:pt x="6" y="387"/>
                  </a:lnTo>
                  <a:lnTo>
                    <a:pt x="50" y="702"/>
                  </a:lnTo>
                  <a:lnTo>
                    <a:pt x="72" y="686"/>
                  </a:lnTo>
                  <a:lnTo>
                    <a:pt x="78" y="702"/>
                  </a:lnTo>
                  <a:lnTo>
                    <a:pt x="63" y="739"/>
                  </a:lnTo>
                  <a:lnTo>
                    <a:pt x="78" y="761"/>
                  </a:lnTo>
                  <a:lnTo>
                    <a:pt x="91" y="717"/>
                  </a:lnTo>
                  <a:lnTo>
                    <a:pt x="82" y="683"/>
                  </a:lnTo>
                  <a:lnTo>
                    <a:pt x="72" y="654"/>
                  </a:lnTo>
                  <a:lnTo>
                    <a:pt x="82" y="551"/>
                  </a:lnTo>
                  <a:lnTo>
                    <a:pt x="60" y="469"/>
                  </a:lnTo>
                  <a:lnTo>
                    <a:pt x="78" y="207"/>
                  </a:lnTo>
                  <a:lnTo>
                    <a:pt x="44" y="119"/>
                  </a:lnTo>
                  <a:lnTo>
                    <a:pt x="12" y="3"/>
                  </a:lnTo>
                  <a:lnTo>
                    <a:pt x="0" y="0"/>
                  </a:lnTo>
                  <a:close/>
                </a:path>
              </a:pathLst>
            </a:custGeom>
            <a:solidFill>
              <a:srgbClr val="7D82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5" name="Freeform 86"/>
            <p:cNvSpPr>
              <a:spLocks/>
            </p:cNvSpPr>
            <p:nvPr/>
          </p:nvSpPr>
          <p:spPr bwMode="auto">
            <a:xfrm>
              <a:off x="4227" y="1983"/>
              <a:ext cx="221" cy="467"/>
            </a:xfrm>
            <a:custGeom>
              <a:avLst/>
              <a:gdLst>
                <a:gd name="T0" fmla="*/ 1 w 393"/>
                <a:gd name="T1" fmla="*/ 0 h 846"/>
                <a:gd name="T2" fmla="*/ 1 w 393"/>
                <a:gd name="T3" fmla="*/ 1 h 846"/>
                <a:gd name="T4" fmla="*/ 1 w 393"/>
                <a:gd name="T5" fmla="*/ 1 h 846"/>
                <a:gd name="T6" fmla="*/ 1 w 393"/>
                <a:gd name="T7" fmla="*/ 1 h 846"/>
                <a:gd name="T8" fmla="*/ 1 w 393"/>
                <a:gd name="T9" fmla="*/ 2 h 846"/>
                <a:gd name="T10" fmla="*/ 1 w 393"/>
                <a:gd name="T11" fmla="*/ 2 h 846"/>
                <a:gd name="T12" fmla="*/ 1 w 393"/>
                <a:gd name="T13" fmla="*/ 2 h 846"/>
                <a:gd name="T14" fmla="*/ 1 w 393"/>
                <a:gd name="T15" fmla="*/ 3 h 846"/>
                <a:gd name="T16" fmla="*/ 1 w 393"/>
                <a:gd name="T17" fmla="*/ 3 h 846"/>
                <a:gd name="T18" fmla="*/ 2 w 393"/>
                <a:gd name="T19" fmla="*/ 3 h 846"/>
                <a:gd name="T20" fmla="*/ 2 w 393"/>
                <a:gd name="T21" fmla="*/ 4 h 846"/>
                <a:gd name="T22" fmla="*/ 2 w 393"/>
                <a:gd name="T23" fmla="*/ 4 h 846"/>
                <a:gd name="T24" fmla="*/ 2 w 393"/>
                <a:gd name="T25" fmla="*/ 4 h 846"/>
                <a:gd name="T26" fmla="*/ 2 w 393"/>
                <a:gd name="T27" fmla="*/ 4 h 846"/>
                <a:gd name="T28" fmla="*/ 3 w 393"/>
                <a:gd name="T29" fmla="*/ 4 h 846"/>
                <a:gd name="T30" fmla="*/ 3 w 393"/>
                <a:gd name="T31" fmla="*/ 4 h 846"/>
                <a:gd name="T32" fmla="*/ 3 w 393"/>
                <a:gd name="T33" fmla="*/ 4 h 846"/>
                <a:gd name="T34" fmla="*/ 3 w 393"/>
                <a:gd name="T35" fmla="*/ 4 h 846"/>
                <a:gd name="T36" fmla="*/ 3 w 393"/>
                <a:gd name="T37" fmla="*/ 5 h 846"/>
                <a:gd name="T38" fmla="*/ 3 w 393"/>
                <a:gd name="T39" fmla="*/ 6 h 846"/>
                <a:gd name="T40" fmla="*/ 4 w 393"/>
                <a:gd name="T41" fmla="*/ 6 h 846"/>
                <a:gd name="T42" fmla="*/ 4 w 393"/>
                <a:gd name="T43" fmla="*/ 6 h 846"/>
                <a:gd name="T44" fmla="*/ 4 w 393"/>
                <a:gd name="T45" fmla="*/ 6 h 846"/>
                <a:gd name="T46" fmla="*/ 4 w 393"/>
                <a:gd name="T47" fmla="*/ 7 h 846"/>
                <a:gd name="T48" fmla="*/ 4 w 393"/>
                <a:gd name="T49" fmla="*/ 7 h 846"/>
                <a:gd name="T50" fmla="*/ 4 w 393"/>
                <a:gd name="T51" fmla="*/ 7 h 846"/>
                <a:gd name="T52" fmla="*/ 4 w 393"/>
                <a:gd name="T53" fmla="*/ 7 h 846"/>
                <a:gd name="T54" fmla="*/ 4 w 393"/>
                <a:gd name="T55" fmla="*/ 7 h 846"/>
                <a:gd name="T56" fmla="*/ 3 w 393"/>
                <a:gd name="T57" fmla="*/ 7 h 846"/>
                <a:gd name="T58" fmla="*/ 3 w 393"/>
                <a:gd name="T59" fmla="*/ 7 h 846"/>
                <a:gd name="T60" fmla="*/ 3 w 393"/>
                <a:gd name="T61" fmla="*/ 7 h 846"/>
                <a:gd name="T62" fmla="*/ 2 w 393"/>
                <a:gd name="T63" fmla="*/ 4 h 846"/>
                <a:gd name="T64" fmla="*/ 1 w 393"/>
                <a:gd name="T65" fmla="*/ 3 h 846"/>
                <a:gd name="T66" fmla="*/ 1 w 393"/>
                <a:gd name="T67" fmla="*/ 1 h 846"/>
                <a:gd name="T68" fmla="*/ 0 w 393"/>
                <a:gd name="T69" fmla="*/ 1 h 846"/>
                <a:gd name="T70" fmla="*/ 1 w 393"/>
                <a:gd name="T71" fmla="*/ 0 h 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3" h="846">
                  <a:moveTo>
                    <a:pt x="28" y="0"/>
                  </a:moveTo>
                  <a:lnTo>
                    <a:pt x="22" y="59"/>
                  </a:lnTo>
                  <a:lnTo>
                    <a:pt x="31" y="107"/>
                  </a:lnTo>
                  <a:lnTo>
                    <a:pt x="47" y="151"/>
                  </a:lnTo>
                  <a:lnTo>
                    <a:pt x="72" y="173"/>
                  </a:lnTo>
                  <a:lnTo>
                    <a:pt x="91" y="217"/>
                  </a:lnTo>
                  <a:lnTo>
                    <a:pt x="107" y="286"/>
                  </a:lnTo>
                  <a:lnTo>
                    <a:pt x="126" y="324"/>
                  </a:lnTo>
                  <a:lnTo>
                    <a:pt x="151" y="358"/>
                  </a:lnTo>
                  <a:lnTo>
                    <a:pt x="173" y="374"/>
                  </a:lnTo>
                  <a:lnTo>
                    <a:pt x="176" y="406"/>
                  </a:lnTo>
                  <a:lnTo>
                    <a:pt x="192" y="409"/>
                  </a:lnTo>
                  <a:lnTo>
                    <a:pt x="220" y="406"/>
                  </a:lnTo>
                  <a:lnTo>
                    <a:pt x="248" y="418"/>
                  </a:lnTo>
                  <a:lnTo>
                    <a:pt x="277" y="456"/>
                  </a:lnTo>
                  <a:lnTo>
                    <a:pt x="299" y="475"/>
                  </a:lnTo>
                  <a:lnTo>
                    <a:pt x="289" y="494"/>
                  </a:lnTo>
                  <a:lnTo>
                    <a:pt x="292" y="519"/>
                  </a:lnTo>
                  <a:lnTo>
                    <a:pt x="333" y="598"/>
                  </a:lnTo>
                  <a:lnTo>
                    <a:pt x="352" y="623"/>
                  </a:lnTo>
                  <a:lnTo>
                    <a:pt x="365" y="658"/>
                  </a:lnTo>
                  <a:lnTo>
                    <a:pt x="374" y="629"/>
                  </a:lnTo>
                  <a:lnTo>
                    <a:pt x="381" y="664"/>
                  </a:lnTo>
                  <a:lnTo>
                    <a:pt x="384" y="733"/>
                  </a:lnTo>
                  <a:lnTo>
                    <a:pt x="393" y="780"/>
                  </a:lnTo>
                  <a:lnTo>
                    <a:pt x="377" y="743"/>
                  </a:lnTo>
                  <a:lnTo>
                    <a:pt x="368" y="739"/>
                  </a:lnTo>
                  <a:lnTo>
                    <a:pt x="365" y="812"/>
                  </a:lnTo>
                  <a:lnTo>
                    <a:pt x="355" y="812"/>
                  </a:lnTo>
                  <a:lnTo>
                    <a:pt x="333" y="846"/>
                  </a:lnTo>
                  <a:lnTo>
                    <a:pt x="327" y="755"/>
                  </a:lnTo>
                  <a:lnTo>
                    <a:pt x="189" y="443"/>
                  </a:lnTo>
                  <a:lnTo>
                    <a:pt x="107" y="333"/>
                  </a:lnTo>
                  <a:lnTo>
                    <a:pt x="22" y="129"/>
                  </a:lnTo>
                  <a:lnTo>
                    <a:pt x="0" y="25"/>
                  </a:lnTo>
                  <a:lnTo>
                    <a:pt x="28"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6" name="Freeform 87"/>
            <p:cNvSpPr>
              <a:spLocks/>
            </p:cNvSpPr>
            <p:nvPr/>
          </p:nvSpPr>
          <p:spPr bwMode="auto">
            <a:xfrm>
              <a:off x="4340" y="2481"/>
              <a:ext cx="114" cy="59"/>
            </a:xfrm>
            <a:custGeom>
              <a:avLst/>
              <a:gdLst>
                <a:gd name="T0" fmla="*/ 2 w 202"/>
                <a:gd name="T1" fmla="*/ 1 h 107"/>
                <a:gd name="T2" fmla="*/ 1 w 202"/>
                <a:gd name="T3" fmla="*/ 1 h 107"/>
                <a:gd name="T4" fmla="*/ 1 w 202"/>
                <a:gd name="T5" fmla="*/ 1 h 107"/>
                <a:gd name="T6" fmla="*/ 1 w 202"/>
                <a:gd name="T7" fmla="*/ 0 h 107"/>
                <a:gd name="T8" fmla="*/ 1 w 202"/>
                <a:gd name="T9" fmla="*/ 1 h 107"/>
                <a:gd name="T10" fmla="*/ 0 w 202"/>
                <a:gd name="T11" fmla="*/ 1 h 107"/>
                <a:gd name="T12" fmla="*/ 1 w 202"/>
                <a:gd name="T13" fmla="*/ 1 h 107"/>
                <a:gd name="T14" fmla="*/ 1 w 202"/>
                <a:gd name="T15" fmla="*/ 1 h 107"/>
                <a:gd name="T16" fmla="*/ 1 w 202"/>
                <a:gd name="T17" fmla="*/ 1 h 107"/>
                <a:gd name="T18" fmla="*/ 1 w 202"/>
                <a:gd name="T19" fmla="*/ 1 h 107"/>
                <a:gd name="T20" fmla="*/ 2 w 202"/>
                <a:gd name="T21" fmla="*/ 1 h 107"/>
                <a:gd name="T22" fmla="*/ 2 w 202"/>
                <a:gd name="T23" fmla="*/ 1 h 107"/>
                <a:gd name="T24" fmla="*/ 2 w 202"/>
                <a:gd name="T25" fmla="*/ 1 h 107"/>
                <a:gd name="T26" fmla="*/ 2 w 202"/>
                <a:gd name="T27" fmla="*/ 1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2" h="107">
                  <a:moveTo>
                    <a:pt x="145" y="13"/>
                  </a:moveTo>
                  <a:lnTo>
                    <a:pt x="73" y="16"/>
                  </a:lnTo>
                  <a:lnTo>
                    <a:pt x="107" y="3"/>
                  </a:lnTo>
                  <a:lnTo>
                    <a:pt x="32" y="0"/>
                  </a:lnTo>
                  <a:lnTo>
                    <a:pt x="57" y="16"/>
                  </a:lnTo>
                  <a:lnTo>
                    <a:pt x="0" y="28"/>
                  </a:lnTo>
                  <a:lnTo>
                    <a:pt x="63" y="35"/>
                  </a:lnTo>
                  <a:lnTo>
                    <a:pt x="22" y="47"/>
                  </a:lnTo>
                  <a:lnTo>
                    <a:pt x="85" y="47"/>
                  </a:lnTo>
                  <a:lnTo>
                    <a:pt x="69" y="57"/>
                  </a:lnTo>
                  <a:lnTo>
                    <a:pt x="135" y="69"/>
                  </a:lnTo>
                  <a:lnTo>
                    <a:pt x="170" y="82"/>
                  </a:lnTo>
                  <a:lnTo>
                    <a:pt x="202" y="107"/>
                  </a:lnTo>
                  <a:lnTo>
                    <a:pt x="145" y="13"/>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7" name="Freeform 88"/>
            <p:cNvSpPr>
              <a:spLocks/>
            </p:cNvSpPr>
            <p:nvPr/>
          </p:nvSpPr>
          <p:spPr bwMode="auto">
            <a:xfrm>
              <a:off x="4416" y="2436"/>
              <a:ext cx="43" cy="113"/>
            </a:xfrm>
            <a:custGeom>
              <a:avLst/>
              <a:gdLst>
                <a:gd name="T0" fmla="*/ 0 w 76"/>
                <a:gd name="T1" fmla="*/ 0 h 205"/>
                <a:gd name="T2" fmla="*/ 1 w 76"/>
                <a:gd name="T3" fmla="*/ 1 h 205"/>
                <a:gd name="T4" fmla="*/ 1 w 76"/>
                <a:gd name="T5" fmla="*/ 1 h 205"/>
                <a:gd name="T6" fmla="*/ 1 w 76"/>
                <a:gd name="T7" fmla="*/ 1 h 205"/>
                <a:gd name="T8" fmla="*/ 1 w 76"/>
                <a:gd name="T9" fmla="*/ 1 h 205"/>
                <a:gd name="T10" fmla="*/ 1 w 76"/>
                <a:gd name="T11" fmla="*/ 1 h 205"/>
                <a:gd name="T12" fmla="*/ 1 w 76"/>
                <a:gd name="T13" fmla="*/ 1 h 205"/>
                <a:gd name="T14" fmla="*/ 1 w 76"/>
                <a:gd name="T15" fmla="*/ 2 h 205"/>
                <a:gd name="T16" fmla="*/ 1 w 76"/>
                <a:gd name="T17" fmla="*/ 1 h 205"/>
                <a:gd name="T18" fmla="*/ 0 w 76"/>
                <a:gd name="T19" fmla="*/ 0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205">
                  <a:moveTo>
                    <a:pt x="0" y="0"/>
                  </a:moveTo>
                  <a:lnTo>
                    <a:pt x="29" y="16"/>
                  </a:lnTo>
                  <a:lnTo>
                    <a:pt x="41" y="54"/>
                  </a:lnTo>
                  <a:lnTo>
                    <a:pt x="32" y="63"/>
                  </a:lnTo>
                  <a:lnTo>
                    <a:pt x="45" y="101"/>
                  </a:lnTo>
                  <a:lnTo>
                    <a:pt x="70" y="129"/>
                  </a:lnTo>
                  <a:lnTo>
                    <a:pt x="60" y="132"/>
                  </a:lnTo>
                  <a:lnTo>
                    <a:pt x="76" y="205"/>
                  </a:lnTo>
                  <a:lnTo>
                    <a:pt x="4" y="79"/>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8" name="Freeform 89"/>
            <p:cNvSpPr>
              <a:spLocks/>
            </p:cNvSpPr>
            <p:nvPr/>
          </p:nvSpPr>
          <p:spPr bwMode="auto">
            <a:xfrm>
              <a:off x="4502" y="2493"/>
              <a:ext cx="23" cy="78"/>
            </a:xfrm>
            <a:custGeom>
              <a:avLst/>
              <a:gdLst>
                <a:gd name="T0" fmla="*/ 1 w 41"/>
                <a:gd name="T1" fmla="*/ 0 h 142"/>
                <a:gd name="T2" fmla="*/ 1 w 41"/>
                <a:gd name="T3" fmla="*/ 1 h 142"/>
                <a:gd name="T4" fmla="*/ 1 w 41"/>
                <a:gd name="T5" fmla="*/ 1 h 142"/>
                <a:gd name="T6" fmla="*/ 1 w 41"/>
                <a:gd name="T7" fmla="*/ 1 h 142"/>
                <a:gd name="T8" fmla="*/ 1 w 41"/>
                <a:gd name="T9" fmla="*/ 1 h 142"/>
                <a:gd name="T10" fmla="*/ 1 w 41"/>
                <a:gd name="T11" fmla="*/ 1 h 142"/>
                <a:gd name="T12" fmla="*/ 1 w 41"/>
                <a:gd name="T13" fmla="*/ 1 h 142"/>
                <a:gd name="T14" fmla="*/ 0 w 41"/>
                <a:gd name="T15" fmla="*/ 1 h 142"/>
                <a:gd name="T16" fmla="*/ 1 w 41"/>
                <a:gd name="T17" fmla="*/ 1 h 142"/>
                <a:gd name="T18" fmla="*/ 1 w 41"/>
                <a:gd name="T19" fmla="*/ 1 h 142"/>
                <a:gd name="T20" fmla="*/ 1 w 41"/>
                <a:gd name="T21" fmla="*/ 1 h 142"/>
                <a:gd name="T22" fmla="*/ 1 w 41"/>
                <a:gd name="T23" fmla="*/ 1 h 142"/>
                <a:gd name="T24" fmla="*/ 1 w 41"/>
                <a:gd name="T25" fmla="*/ 1 h 142"/>
                <a:gd name="T26" fmla="*/ 1 w 41"/>
                <a:gd name="T27" fmla="*/ 1 h 142"/>
                <a:gd name="T28" fmla="*/ 1 w 41"/>
                <a:gd name="T29" fmla="*/ 1 h 142"/>
                <a:gd name="T30" fmla="*/ 1 w 41"/>
                <a:gd name="T31" fmla="*/ 1 h 142"/>
                <a:gd name="T32" fmla="*/ 1 w 41"/>
                <a:gd name="T33" fmla="*/ 1 h 142"/>
                <a:gd name="T34" fmla="*/ 1 w 41"/>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142">
                  <a:moveTo>
                    <a:pt x="6" y="0"/>
                  </a:moveTo>
                  <a:lnTo>
                    <a:pt x="19" y="28"/>
                  </a:lnTo>
                  <a:lnTo>
                    <a:pt x="15" y="41"/>
                  </a:lnTo>
                  <a:lnTo>
                    <a:pt x="22" y="63"/>
                  </a:lnTo>
                  <a:lnTo>
                    <a:pt x="25" y="85"/>
                  </a:lnTo>
                  <a:lnTo>
                    <a:pt x="12" y="88"/>
                  </a:lnTo>
                  <a:lnTo>
                    <a:pt x="19" y="113"/>
                  </a:lnTo>
                  <a:lnTo>
                    <a:pt x="0" y="113"/>
                  </a:lnTo>
                  <a:lnTo>
                    <a:pt x="12" y="132"/>
                  </a:lnTo>
                  <a:lnTo>
                    <a:pt x="31" y="142"/>
                  </a:lnTo>
                  <a:lnTo>
                    <a:pt x="37" y="132"/>
                  </a:lnTo>
                  <a:lnTo>
                    <a:pt x="34" y="120"/>
                  </a:lnTo>
                  <a:lnTo>
                    <a:pt x="41" y="113"/>
                  </a:lnTo>
                  <a:lnTo>
                    <a:pt x="37" y="88"/>
                  </a:lnTo>
                  <a:lnTo>
                    <a:pt x="34" y="60"/>
                  </a:lnTo>
                  <a:lnTo>
                    <a:pt x="34" y="44"/>
                  </a:lnTo>
                  <a:lnTo>
                    <a:pt x="28" y="28"/>
                  </a:lnTo>
                  <a:lnTo>
                    <a:pt x="6"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9" name="Freeform 90"/>
            <p:cNvSpPr>
              <a:spLocks/>
            </p:cNvSpPr>
            <p:nvPr/>
          </p:nvSpPr>
          <p:spPr bwMode="auto">
            <a:xfrm>
              <a:off x="4482" y="2559"/>
              <a:ext cx="20" cy="23"/>
            </a:xfrm>
            <a:custGeom>
              <a:avLst/>
              <a:gdLst>
                <a:gd name="T0" fmla="*/ 0 w 35"/>
                <a:gd name="T1" fmla="*/ 1 h 41"/>
                <a:gd name="T2" fmla="*/ 1 w 35"/>
                <a:gd name="T3" fmla="*/ 1 h 41"/>
                <a:gd name="T4" fmla="*/ 1 w 35"/>
                <a:gd name="T5" fmla="*/ 1 h 41"/>
                <a:gd name="T6" fmla="*/ 1 w 35"/>
                <a:gd name="T7" fmla="*/ 0 h 41"/>
                <a:gd name="T8" fmla="*/ 1 w 35"/>
                <a:gd name="T9" fmla="*/ 1 h 41"/>
                <a:gd name="T10" fmla="*/ 1 w 35"/>
                <a:gd name="T11" fmla="*/ 1 h 41"/>
                <a:gd name="T12" fmla="*/ 1 w 35"/>
                <a:gd name="T13" fmla="*/ 1 h 41"/>
                <a:gd name="T14" fmla="*/ 0 w 35"/>
                <a:gd name="T15" fmla="*/ 1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41">
                  <a:moveTo>
                    <a:pt x="0" y="28"/>
                  </a:moveTo>
                  <a:lnTo>
                    <a:pt x="19" y="25"/>
                  </a:lnTo>
                  <a:lnTo>
                    <a:pt x="25" y="19"/>
                  </a:lnTo>
                  <a:lnTo>
                    <a:pt x="28" y="0"/>
                  </a:lnTo>
                  <a:lnTo>
                    <a:pt x="35" y="9"/>
                  </a:lnTo>
                  <a:lnTo>
                    <a:pt x="31" y="34"/>
                  </a:lnTo>
                  <a:lnTo>
                    <a:pt x="19" y="41"/>
                  </a:lnTo>
                  <a:lnTo>
                    <a:pt x="0" y="28"/>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0" name="Freeform 91"/>
            <p:cNvSpPr>
              <a:spLocks/>
            </p:cNvSpPr>
            <p:nvPr/>
          </p:nvSpPr>
          <p:spPr bwMode="auto">
            <a:xfrm>
              <a:off x="4135" y="1352"/>
              <a:ext cx="102" cy="108"/>
            </a:xfrm>
            <a:custGeom>
              <a:avLst/>
              <a:gdLst>
                <a:gd name="T0" fmla="*/ 1 w 182"/>
                <a:gd name="T1" fmla="*/ 1 h 195"/>
                <a:gd name="T2" fmla="*/ 1 w 182"/>
                <a:gd name="T3" fmla="*/ 1 h 195"/>
                <a:gd name="T4" fmla="*/ 1 w 182"/>
                <a:gd name="T5" fmla="*/ 1 h 195"/>
                <a:gd name="T6" fmla="*/ 1 w 182"/>
                <a:gd name="T7" fmla="*/ 1 h 195"/>
                <a:gd name="T8" fmla="*/ 1 w 182"/>
                <a:gd name="T9" fmla="*/ 1 h 195"/>
                <a:gd name="T10" fmla="*/ 1 w 182"/>
                <a:gd name="T11" fmla="*/ 1 h 195"/>
                <a:gd name="T12" fmla="*/ 1 w 182"/>
                <a:gd name="T13" fmla="*/ 1 h 195"/>
                <a:gd name="T14" fmla="*/ 1 w 182"/>
                <a:gd name="T15" fmla="*/ 1 h 195"/>
                <a:gd name="T16" fmla="*/ 1 w 182"/>
                <a:gd name="T17" fmla="*/ 1 h 195"/>
                <a:gd name="T18" fmla="*/ 1 w 182"/>
                <a:gd name="T19" fmla="*/ 1 h 195"/>
                <a:gd name="T20" fmla="*/ 1 w 182"/>
                <a:gd name="T21" fmla="*/ 1 h 195"/>
                <a:gd name="T22" fmla="*/ 0 w 182"/>
                <a:gd name="T23" fmla="*/ 1 h 195"/>
                <a:gd name="T24" fmla="*/ 1 w 182"/>
                <a:gd name="T25" fmla="*/ 1 h 195"/>
                <a:gd name="T26" fmla="*/ 1 w 182"/>
                <a:gd name="T27" fmla="*/ 2 h 195"/>
                <a:gd name="T28" fmla="*/ 1 w 182"/>
                <a:gd name="T29" fmla="*/ 2 h 195"/>
                <a:gd name="T30" fmla="*/ 1 w 182"/>
                <a:gd name="T31" fmla="*/ 2 h 195"/>
                <a:gd name="T32" fmla="*/ 1 w 182"/>
                <a:gd name="T33" fmla="*/ 1 h 195"/>
                <a:gd name="T34" fmla="*/ 1 w 182"/>
                <a:gd name="T35" fmla="*/ 1 h 195"/>
                <a:gd name="T36" fmla="*/ 1 w 182"/>
                <a:gd name="T37" fmla="*/ 1 h 195"/>
                <a:gd name="T38" fmla="*/ 1 w 182"/>
                <a:gd name="T39" fmla="*/ 1 h 195"/>
                <a:gd name="T40" fmla="*/ 1 w 182"/>
                <a:gd name="T41" fmla="*/ 1 h 195"/>
                <a:gd name="T42" fmla="*/ 1 w 182"/>
                <a:gd name="T43" fmla="*/ 1 h 195"/>
                <a:gd name="T44" fmla="*/ 1 w 182"/>
                <a:gd name="T45" fmla="*/ 1 h 195"/>
                <a:gd name="T46" fmla="*/ 1 w 182"/>
                <a:gd name="T47" fmla="*/ 1 h 195"/>
                <a:gd name="T48" fmla="*/ 1 w 182"/>
                <a:gd name="T49" fmla="*/ 1 h 195"/>
                <a:gd name="T50" fmla="*/ 1 w 182"/>
                <a:gd name="T51" fmla="*/ 1 h 195"/>
                <a:gd name="T52" fmla="*/ 1 w 182"/>
                <a:gd name="T53" fmla="*/ 1 h 195"/>
                <a:gd name="T54" fmla="*/ 1 w 182"/>
                <a:gd name="T55" fmla="*/ 1 h 195"/>
                <a:gd name="T56" fmla="*/ 1 w 182"/>
                <a:gd name="T57" fmla="*/ 1 h 195"/>
                <a:gd name="T58" fmla="*/ 1 w 182"/>
                <a:gd name="T59" fmla="*/ 1 h 195"/>
                <a:gd name="T60" fmla="*/ 1 w 182"/>
                <a:gd name="T61" fmla="*/ 1 h 195"/>
                <a:gd name="T62" fmla="*/ 1 w 182"/>
                <a:gd name="T63" fmla="*/ 1 h 195"/>
                <a:gd name="T64" fmla="*/ 1 w 182"/>
                <a:gd name="T65" fmla="*/ 1 h 195"/>
                <a:gd name="T66" fmla="*/ 1 w 182"/>
                <a:gd name="T67" fmla="*/ 1 h 195"/>
                <a:gd name="T68" fmla="*/ 1 w 182"/>
                <a:gd name="T69" fmla="*/ 1 h 195"/>
                <a:gd name="T70" fmla="*/ 2 w 182"/>
                <a:gd name="T71" fmla="*/ 1 h 195"/>
                <a:gd name="T72" fmla="*/ 2 w 182"/>
                <a:gd name="T73" fmla="*/ 1 h 195"/>
                <a:gd name="T74" fmla="*/ 1 w 182"/>
                <a:gd name="T75" fmla="*/ 1 h 195"/>
                <a:gd name="T76" fmla="*/ 1 w 182"/>
                <a:gd name="T77" fmla="*/ 1 h 195"/>
                <a:gd name="T78" fmla="*/ 1 w 182"/>
                <a:gd name="T79" fmla="*/ 1 h 195"/>
                <a:gd name="T80" fmla="*/ 1 w 182"/>
                <a:gd name="T81" fmla="*/ 1 h 195"/>
                <a:gd name="T82" fmla="*/ 1 w 182"/>
                <a:gd name="T83" fmla="*/ 0 h 195"/>
                <a:gd name="T84" fmla="*/ 1 w 182"/>
                <a:gd name="T85" fmla="*/ 1 h 195"/>
                <a:gd name="T86" fmla="*/ 1 w 182"/>
                <a:gd name="T87" fmla="*/ 1 h 195"/>
                <a:gd name="T88" fmla="*/ 1 w 182"/>
                <a:gd name="T89" fmla="*/ 1 h 195"/>
                <a:gd name="T90" fmla="*/ 1 w 182"/>
                <a:gd name="T91" fmla="*/ 1 h 195"/>
                <a:gd name="T92" fmla="*/ 1 w 182"/>
                <a:gd name="T93" fmla="*/ 1 h 195"/>
                <a:gd name="T94" fmla="*/ 1 w 182"/>
                <a:gd name="T95" fmla="*/ 1 h 195"/>
                <a:gd name="T96" fmla="*/ 1 w 182"/>
                <a:gd name="T97" fmla="*/ 1 h 195"/>
                <a:gd name="T98" fmla="*/ 1 w 182"/>
                <a:gd name="T99" fmla="*/ 1 h 195"/>
                <a:gd name="T100" fmla="*/ 1 w 182"/>
                <a:gd name="T101" fmla="*/ 1 h 195"/>
                <a:gd name="T102" fmla="*/ 1 w 182"/>
                <a:gd name="T103" fmla="*/ 1 h 195"/>
                <a:gd name="T104" fmla="*/ 1 w 182"/>
                <a:gd name="T105" fmla="*/ 1 h 195"/>
                <a:gd name="T106" fmla="*/ 1 w 182"/>
                <a:gd name="T107" fmla="*/ 1 h 195"/>
                <a:gd name="T108" fmla="*/ 1 w 182"/>
                <a:gd name="T109" fmla="*/ 1 h 195"/>
                <a:gd name="T110" fmla="*/ 1 w 182"/>
                <a:gd name="T111" fmla="*/ 1 h 195"/>
                <a:gd name="T112" fmla="*/ 1 w 182"/>
                <a:gd name="T113" fmla="*/ 1 h 1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2" h="195">
                  <a:moveTo>
                    <a:pt x="38" y="22"/>
                  </a:moveTo>
                  <a:lnTo>
                    <a:pt x="25" y="41"/>
                  </a:lnTo>
                  <a:lnTo>
                    <a:pt x="28" y="53"/>
                  </a:lnTo>
                  <a:lnTo>
                    <a:pt x="19" y="56"/>
                  </a:lnTo>
                  <a:lnTo>
                    <a:pt x="31" y="66"/>
                  </a:lnTo>
                  <a:lnTo>
                    <a:pt x="16" y="66"/>
                  </a:lnTo>
                  <a:lnTo>
                    <a:pt x="6" y="72"/>
                  </a:lnTo>
                  <a:lnTo>
                    <a:pt x="25" y="72"/>
                  </a:lnTo>
                  <a:lnTo>
                    <a:pt x="31" y="88"/>
                  </a:lnTo>
                  <a:lnTo>
                    <a:pt x="3" y="97"/>
                  </a:lnTo>
                  <a:lnTo>
                    <a:pt x="6" y="116"/>
                  </a:lnTo>
                  <a:lnTo>
                    <a:pt x="0" y="126"/>
                  </a:lnTo>
                  <a:lnTo>
                    <a:pt x="19" y="141"/>
                  </a:lnTo>
                  <a:lnTo>
                    <a:pt x="19" y="176"/>
                  </a:lnTo>
                  <a:lnTo>
                    <a:pt x="6" y="195"/>
                  </a:lnTo>
                  <a:lnTo>
                    <a:pt x="25" y="185"/>
                  </a:lnTo>
                  <a:lnTo>
                    <a:pt x="25" y="151"/>
                  </a:lnTo>
                  <a:lnTo>
                    <a:pt x="38" y="141"/>
                  </a:lnTo>
                  <a:lnTo>
                    <a:pt x="31" y="126"/>
                  </a:lnTo>
                  <a:lnTo>
                    <a:pt x="41" y="107"/>
                  </a:lnTo>
                  <a:lnTo>
                    <a:pt x="47" y="107"/>
                  </a:lnTo>
                  <a:lnTo>
                    <a:pt x="44" y="129"/>
                  </a:lnTo>
                  <a:lnTo>
                    <a:pt x="50" y="141"/>
                  </a:lnTo>
                  <a:lnTo>
                    <a:pt x="72" y="151"/>
                  </a:lnTo>
                  <a:lnTo>
                    <a:pt x="82" y="135"/>
                  </a:lnTo>
                  <a:lnTo>
                    <a:pt x="75" y="116"/>
                  </a:lnTo>
                  <a:lnTo>
                    <a:pt x="79" y="94"/>
                  </a:lnTo>
                  <a:lnTo>
                    <a:pt x="101" y="88"/>
                  </a:lnTo>
                  <a:lnTo>
                    <a:pt x="97" y="119"/>
                  </a:lnTo>
                  <a:lnTo>
                    <a:pt x="104" y="138"/>
                  </a:lnTo>
                  <a:lnTo>
                    <a:pt x="110" y="148"/>
                  </a:lnTo>
                  <a:lnTo>
                    <a:pt x="110" y="116"/>
                  </a:lnTo>
                  <a:lnTo>
                    <a:pt x="116" y="91"/>
                  </a:lnTo>
                  <a:lnTo>
                    <a:pt x="135" y="78"/>
                  </a:lnTo>
                  <a:lnTo>
                    <a:pt x="157" y="75"/>
                  </a:lnTo>
                  <a:lnTo>
                    <a:pt x="176" y="50"/>
                  </a:lnTo>
                  <a:lnTo>
                    <a:pt x="182" y="34"/>
                  </a:lnTo>
                  <a:lnTo>
                    <a:pt x="157" y="41"/>
                  </a:lnTo>
                  <a:lnTo>
                    <a:pt x="142" y="25"/>
                  </a:lnTo>
                  <a:lnTo>
                    <a:pt x="145" y="3"/>
                  </a:lnTo>
                  <a:lnTo>
                    <a:pt x="129" y="22"/>
                  </a:lnTo>
                  <a:lnTo>
                    <a:pt x="129" y="0"/>
                  </a:lnTo>
                  <a:lnTo>
                    <a:pt x="116" y="3"/>
                  </a:lnTo>
                  <a:lnTo>
                    <a:pt x="104" y="19"/>
                  </a:lnTo>
                  <a:lnTo>
                    <a:pt x="120" y="25"/>
                  </a:lnTo>
                  <a:lnTo>
                    <a:pt x="91" y="31"/>
                  </a:lnTo>
                  <a:lnTo>
                    <a:pt x="82" y="41"/>
                  </a:lnTo>
                  <a:lnTo>
                    <a:pt x="110" y="37"/>
                  </a:lnTo>
                  <a:lnTo>
                    <a:pt x="116" y="50"/>
                  </a:lnTo>
                  <a:lnTo>
                    <a:pt x="126" y="63"/>
                  </a:lnTo>
                  <a:lnTo>
                    <a:pt x="101" y="63"/>
                  </a:lnTo>
                  <a:lnTo>
                    <a:pt x="69" y="63"/>
                  </a:lnTo>
                  <a:lnTo>
                    <a:pt x="60" y="47"/>
                  </a:lnTo>
                  <a:lnTo>
                    <a:pt x="44" y="63"/>
                  </a:lnTo>
                  <a:lnTo>
                    <a:pt x="47" y="50"/>
                  </a:lnTo>
                  <a:lnTo>
                    <a:pt x="60" y="28"/>
                  </a:lnTo>
                  <a:lnTo>
                    <a:pt x="38" y="2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1" name="Freeform 92"/>
            <p:cNvSpPr>
              <a:spLocks/>
            </p:cNvSpPr>
            <p:nvPr/>
          </p:nvSpPr>
          <p:spPr bwMode="auto">
            <a:xfrm>
              <a:off x="4164" y="1359"/>
              <a:ext cx="20" cy="19"/>
            </a:xfrm>
            <a:custGeom>
              <a:avLst/>
              <a:gdLst>
                <a:gd name="T0" fmla="*/ 0 w 35"/>
                <a:gd name="T1" fmla="*/ 1 h 35"/>
                <a:gd name="T2" fmla="*/ 1 w 35"/>
                <a:gd name="T3" fmla="*/ 1 h 35"/>
                <a:gd name="T4" fmla="*/ 1 w 35"/>
                <a:gd name="T5" fmla="*/ 0 h 35"/>
                <a:gd name="T6" fmla="*/ 1 w 35"/>
                <a:gd name="T7" fmla="*/ 1 h 35"/>
                <a:gd name="T8" fmla="*/ 1 w 35"/>
                <a:gd name="T9" fmla="*/ 1 h 35"/>
                <a:gd name="T10" fmla="*/ 1 w 35"/>
                <a:gd name="T11" fmla="*/ 1 h 35"/>
                <a:gd name="T12" fmla="*/ 0 w 35"/>
                <a:gd name="T13" fmla="*/ 1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5">
                  <a:moveTo>
                    <a:pt x="0" y="16"/>
                  </a:moveTo>
                  <a:lnTo>
                    <a:pt x="16" y="7"/>
                  </a:lnTo>
                  <a:lnTo>
                    <a:pt x="35" y="0"/>
                  </a:lnTo>
                  <a:lnTo>
                    <a:pt x="19" y="22"/>
                  </a:lnTo>
                  <a:lnTo>
                    <a:pt x="19" y="35"/>
                  </a:lnTo>
                  <a:lnTo>
                    <a:pt x="10" y="22"/>
                  </a:lnTo>
                  <a:lnTo>
                    <a:pt x="0" y="1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2" name="Freeform 93"/>
            <p:cNvSpPr>
              <a:spLocks/>
            </p:cNvSpPr>
            <p:nvPr/>
          </p:nvSpPr>
          <p:spPr bwMode="auto">
            <a:xfrm>
              <a:off x="4172" y="1375"/>
              <a:ext cx="32" cy="17"/>
            </a:xfrm>
            <a:custGeom>
              <a:avLst/>
              <a:gdLst>
                <a:gd name="T0" fmla="*/ 0 w 57"/>
                <a:gd name="T1" fmla="*/ 1 h 31"/>
                <a:gd name="T2" fmla="*/ 1 w 57"/>
                <a:gd name="T3" fmla="*/ 1 h 31"/>
                <a:gd name="T4" fmla="*/ 1 w 57"/>
                <a:gd name="T5" fmla="*/ 1 h 31"/>
                <a:gd name="T6" fmla="*/ 1 w 57"/>
                <a:gd name="T7" fmla="*/ 1 h 31"/>
                <a:gd name="T8" fmla="*/ 1 w 57"/>
                <a:gd name="T9" fmla="*/ 1 h 31"/>
                <a:gd name="T10" fmla="*/ 1 w 57"/>
                <a:gd name="T11" fmla="*/ 0 h 31"/>
                <a:gd name="T12" fmla="*/ 1 w 57"/>
                <a:gd name="T13" fmla="*/ 1 h 31"/>
                <a:gd name="T14" fmla="*/ 1 w 57"/>
                <a:gd name="T15" fmla="*/ 1 h 31"/>
                <a:gd name="T16" fmla="*/ 0 w 57"/>
                <a:gd name="T17" fmla="*/ 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31">
                  <a:moveTo>
                    <a:pt x="0" y="31"/>
                  </a:moveTo>
                  <a:lnTo>
                    <a:pt x="9" y="6"/>
                  </a:lnTo>
                  <a:lnTo>
                    <a:pt x="25" y="3"/>
                  </a:lnTo>
                  <a:lnTo>
                    <a:pt x="19" y="15"/>
                  </a:lnTo>
                  <a:lnTo>
                    <a:pt x="35" y="6"/>
                  </a:lnTo>
                  <a:lnTo>
                    <a:pt x="54" y="0"/>
                  </a:lnTo>
                  <a:lnTo>
                    <a:pt x="57" y="9"/>
                  </a:lnTo>
                  <a:lnTo>
                    <a:pt x="31" y="28"/>
                  </a:lnTo>
                  <a:lnTo>
                    <a:pt x="0" y="31"/>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3" name="Freeform 94"/>
            <p:cNvSpPr>
              <a:spLocks/>
            </p:cNvSpPr>
            <p:nvPr/>
          </p:nvSpPr>
          <p:spPr bwMode="auto">
            <a:xfrm>
              <a:off x="4177" y="1343"/>
              <a:ext cx="23" cy="17"/>
            </a:xfrm>
            <a:custGeom>
              <a:avLst/>
              <a:gdLst>
                <a:gd name="T0" fmla="*/ 0 w 41"/>
                <a:gd name="T1" fmla="*/ 1 h 31"/>
                <a:gd name="T2" fmla="*/ 1 w 41"/>
                <a:gd name="T3" fmla="*/ 1 h 31"/>
                <a:gd name="T4" fmla="*/ 1 w 41"/>
                <a:gd name="T5" fmla="*/ 1 h 31"/>
                <a:gd name="T6" fmla="*/ 1 w 41"/>
                <a:gd name="T7" fmla="*/ 1 h 31"/>
                <a:gd name="T8" fmla="*/ 1 w 41"/>
                <a:gd name="T9" fmla="*/ 1 h 31"/>
                <a:gd name="T10" fmla="*/ 1 w 41"/>
                <a:gd name="T11" fmla="*/ 0 h 31"/>
                <a:gd name="T12" fmla="*/ 1 w 41"/>
                <a:gd name="T13" fmla="*/ 1 h 31"/>
                <a:gd name="T14" fmla="*/ 0 w 41"/>
                <a:gd name="T15" fmla="*/ 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31">
                  <a:moveTo>
                    <a:pt x="0" y="9"/>
                  </a:moveTo>
                  <a:lnTo>
                    <a:pt x="13" y="25"/>
                  </a:lnTo>
                  <a:lnTo>
                    <a:pt x="10" y="31"/>
                  </a:lnTo>
                  <a:lnTo>
                    <a:pt x="22" y="25"/>
                  </a:lnTo>
                  <a:lnTo>
                    <a:pt x="41" y="13"/>
                  </a:lnTo>
                  <a:lnTo>
                    <a:pt x="29" y="0"/>
                  </a:lnTo>
                  <a:lnTo>
                    <a:pt x="16" y="13"/>
                  </a:lnTo>
                  <a:lnTo>
                    <a:pt x="0" y="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4" name="Freeform 95"/>
            <p:cNvSpPr>
              <a:spLocks/>
            </p:cNvSpPr>
            <p:nvPr/>
          </p:nvSpPr>
          <p:spPr bwMode="auto">
            <a:xfrm>
              <a:off x="4136" y="1463"/>
              <a:ext cx="27" cy="30"/>
            </a:xfrm>
            <a:custGeom>
              <a:avLst/>
              <a:gdLst>
                <a:gd name="T0" fmla="*/ 0 w 47"/>
                <a:gd name="T1" fmla="*/ 0 h 54"/>
                <a:gd name="T2" fmla="*/ 1 w 47"/>
                <a:gd name="T3" fmla="*/ 1 h 54"/>
                <a:gd name="T4" fmla="*/ 1 w 47"/>
                <a:gd name="T5" fmla="*/ 1 h 54"/>
                <a:gd name="T6" fmla="*/ 1 w 47"/>
                <a:gd name="T7" fmla="*/ 1 h 54"/>
                <a:gd name="T8" fmla="*/ 1 w 47"/>
                <a:gd name="T9" fmla="*/ 1 h 54"/>
                <a:gd name="T10" fmla="*/ 1 w 47"/>
                <a:gd name="T11" fmla="*/ 1 h 54"/>
                <a:gd name="T12" fmla="*/ 1 w 47"/>
                <a:gd name="T13" fmla="*/ 1 h 54"/>
                <a:gd name="T14" fmla="*/ 1 w 47"/>
                <a:gd name="T15" fmla="*/ 1 h 54"/>
                <a:gd name="T16" fmla="*/ 1 w 47"/>
                <a:gd name="T17" fmla="*/ 1 h 54"/>
                <a:gd name="T18" fmla="*/ 1 w 47"/>
                <a:gd name="T19" fmla="*/ 1 h 54"/>
                <a:gd name="T20" fmla="*/ 0 w 4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54">
                  <a:moveTo>
                    <a:pt x="0" y="0"/>
                  </a:moveTo>
                  <a:lnTo>
                    <a:pt x="3" y="19"/>
                  </a:lnTo>
                  <a:lnTo>
                    <a:pt x="13" y="28"/>
                  </a:lnTo>
                  <a:lnTo>
                    <a:pt x="16" y="41"/>
                  </a:lnTo>
                  <a:lnTo>
                    <a:pt x="44" y="54"/>
                  </a:lnTo>
                  <a:lnTo>
                    <a:pt x="47" y="44"/>
                  </a:lnTo>
                  <a:lnTo>
                    <a:pt x="28" y="35"/>
                  </a:lnTo>
                  <a:lnTo>
                    <a:pt x="41" y="22"/>
                  </a:lnTo>
                  <a:lnTo>
                    <a:pt x="35" y="10"/>
                  </a:lnTo>
                  <a:lnTo>
                    <a:pt x="9" y="1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5" name="Freeform 96"/>
            <p:cNvSpPr>
              <a:spLocks/>
            </p:cNvSpPr>
            <p:nvPr/>
          </p:nvSpPr>
          <p:spPr bwMode="auto">
            <a:xfrm>
              <a:off x="4145" y="1428"/>
              <a:ext cx="28" cy="57"/>
            </a:xfrm>
            <a:custGeom>
              <a:avLst/>
              <a:gdLst>
                <a:gd name="T0" fmla="*/ 0 w 50"/>
                <a:gd name="T1" fmla="*/ 1 h 104"/>
                <a:gd name="T2" fmla="*/ 1 w 50"/>
                <a:gd name="T3" fmla="*/ 1 h 104"/>
                <a:gd name="T4" fmla="*/ 1 w 50"/>
                <a:gd name="T5" fmla="*/ 1 h 104"/>
                <a:gd name="T6" fmla="*/ 1 w 50"/>
                <a:gd name="T7" fmla="*/ 1 h 104"/>
                <a:gd name="T8" fmla="*/ 1 w 50"/>
                <a:gd name="T9" fmla="*/ 0 h 104"/>
                <a:gd name="T10" fmla="*/ 1 w 50"/>
                <a:gd name="T11" fmla="*/ 0 h 104"/>
                <a:gd name="T12" fmla="*/ 1 w 50"/>
                <a:gd name="T13" fmla="*/ 1 h 104"/>
                <a:gd name="T14" fmla="*/ 1 w 50"/>
                <a:gd name="T15" fmla="*/ 1 h 104"/>
                <a:gd name="T16" fmla="*/ 1 w 50"/>
                <a:gd name="T17" fmla="*/ 1 h 104"/>
                <a:gd name="T18" fmla="*/ 1 w 50"/>
                <a:gd name="T19" fmla="*/ 1 h 104"/>
                <a:gd name="T20" fmla="*/ 1 w 50"/>
                <a:gd name="T21" fmla="*/ 1 h 104"/>
                <a:gd name="T22" fmla="*/ 1 w 50"/>
                <a:gd name="T23" fmla="*/ 1 h 104"/>
                <a:gd name="T24" fmla="*/ 1 w 50"/>
                <a:gd name="T25" fmla="*/ 1 h 104"/>
                <a:gd name="T26" fmla="*/ 0 w 50"/>
                <a:gd name="T27" fmla="*/ 1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104">
                  <a:moveTo>
                    <a:pt x="0" y="63"/>
                  </a:moveTo>
                  <a:lnTo>
                    <a:pt x="9" y="54"/>
                  </a:lnTo>
                  <a:lnTo>
                    <a:pt x="25" y="60"/>
                  </a:lnTo>
                  <a:lnTo>
                    <a:pt x="28" y="35"/>
                  </a:lnTo>
                  <a:lnTo>
                    <a:pt x="9" y="0"/>
                  </a:lnTo>
                  <a:lnTo>
                    <a:pt x="16" y="0"/>
                  </a:lnTo>
                  <a:lnTo>
                    <a:pt x="28" y="10"/>
                  </a:lnTo>
                  <a:lnTo>
                    <a:pt x="50" y="29"/>
                  </a:lnTo>
                  <a:lnTo>
                    <a:pt x="34" y="73"/>
                  </a:lnTo>
                  <a:lnTo>
                    <a:pt x="31" y="104"/>
                  </a:lnTo>
                  <a:lnTo>
                    <a:pt x="19" y="82"/>
                  </a:lnTo>
                  <a:lnTo>
                    <a:pt x="19" y="66"/>
                  </a:lnTo>
                  <a:lnTo>
                    <a:pt x="3" y="69"/>
                  </a:lnTo>
                  <a:lnTo>
                    <a:pt x="0" y="6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6" name="Freeform 97"/>
            <p:cNvSpPr>
              <a:spLocks/>
            </p:cNvSpPr>
            <p:nvPr/>
          </p:nvSpPr>
          <p:spPr bwMode="auto">
            <a:xfrm>
              <a:off x="4223" y="1347"/>
              <a:ext cx="77" cy="54"/>
            </a:xfrm>
            <a:custGeom>
              <a:avLst/>
              <a:gdLst>
                <a:gd name="T0" fmla="*/ 1 w 136"/>
                <a:gd name="T1" fmla="*/ 0 h 98"/>
                <a:gd name="T2" fmla="*/ 1 w 136"/>
                <a:gd name="T3" fmla="*/ 1 h 98"/>
                <a:gd name="T4" fmla="*/ 0 w 136"/>
                <a:gd name="T5" fmla="*/ 1 h 98"/>
                <a:gd name="T6" fmla="*/ 1 w 136"/>
                <a:gd name="T7" fmla="*/ 1 h 98"/>
                <a:gd name="T8" fmla="*/ 1 w 136"/>
                <a:gd name="T9" fmla="*/ 1 h 98"/>
                <a:gd name="T10" fmla="*/ 1 w 136"/>
                <a:gd name="T11" fmla="*/ 1 h 98"/>
                <a:gd name="T12" fmla="*/ 1 w 136"/>
                <a:gd name="T13" fmla="*/ 1 h 98"/>
                <a:gd name="T14" fmla="*/ 1 w 136"/>
                <a:gd name="T15" fmla="*/ 1 h 98"/>
                <a:gd name="T16" fmla="*/ 1 w 136"/>
                <a:gd name="T17" fmla="*/ 1 h 98"/>
                <a:gd name="T18" fmla="*/ 1 w 136"/>
                <a:gd name="T19" fmla="*/ 1 h 98"/>
                <a:gd name="T20" fmla="*/ 1 w 136"/>
                <a:gd name="T21" fmla="*/ 1 h 98"/>
                <a:gd name="T22" fmla="*/ 1 w 136"/>
                <a:gd name="T23" fmla="*/ 1 h 98"/>
                <a:gd name="T24" fmla="*/ 1 w 136"/>
                <a:gd name="T25" fmla="*/ 1 h 98"/>
                <a:gd name="T26" fmla="*/ 1 w 136"/>
                <a:gd name="T27" fmla="*/ 1 h 98"/>
                <a:gd name="T28" fmla="*/ 2 w 136"/>
                <a:gd name="T29" fmla="*/ 1 h 98"/>
                <a:gd name="T30" fmla="*/ 1 w 136"/>
                <a:gd name="T31" fmla="*/ 1 h 98"/>
                <a:gd name="T32" fmla="*/ 1 w 136"/>
                <a:gd name="T33" fmla="*/ 1 h 98"/>
                <a:gd name="T34" fmla="*/ 1 w 136"/>
                <a:gd name="T35" fmla="*/ 1 h 98"/>
                <a:gd name="T36" fmla="*/ 1 w 136"/>
                <a:gd name="T37" fmla="*/ 1 h 98"/>
                <a:gd name="T38" fmla="*/ 1 w 136"/>
                <a:gd name="T39" fmla="*/ 1 h 98"/>
                <a:gd name="T40" fmla="*/ 1 w 136"/>
                <a:gd name="T41" fmla="*/ 1 h 98"/>
                <a:gd name="T42" fmla="*/ 1 w 136"/>
                <a:gd name="T43" fmla="*/ 1 h 98"/>
                <a:gd name="T44" fmla="*/ 1 w 136"/>
                <a:gd name="T45" fmla="*/ 1 h 98"/>
                <a:gd name="T46" fmla="*/ 1 w 136"/>
                <a:gd name="T47" fmla="*/ 1 h 98"/>
                <a:gd name="T48" fmla="*/ 1 w 136"/>
                <a:gd name="T49" fmla="*/ 0 h 98"/>
                <a:gd name="T50" fmla="*/ 1 w 136"/>
                <a:gd name="T51" fmla="*/ 1 h 98"/>
                <a:gd name="T52" fmla="*/ 1 w 136"/>
                <a:gd name="T53" fmla="*/ 1 h 98"/>
                <a:gd name="T54" fmla="*/ 1 w 136"/>
                <a:gd name="T55" fmla="*/ 0 h 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6" h="98">
                  <a:moveTo>
                    <a:pt x="19" y="0"/>
                  </a:moveTo>
                  <a:lnTo>
                    <a:pt x="3" y="7"/>
                  </a:lnTo>
                  <a:lnTo>
                    <a:pt x="0" y="25"/>
                  </a:lnTo>
                  <a:lnTo>
                    <a:pt x="13" y="35"/>
                  </a:lnTo>
                  <a:lnTo>
                    <a:pt x="25" y="38"/>
                  </a:lnTo>
                  <a:lnTo>
                    <a:pt x="13" y="54"/>
                  </a:lnTo>
                  <a:lnTo>
                    <a:pt x="22" y="54"/>
                  </a:lnTo>
                  <a:lnTo>
                    <a:pt x="38" y="44"/>
                  </a:lnTo>
                  <a:lnTo>
                    <a:pt x="60" y="51"/>
                  </a:lnTo>
                  <a:lnTo>
                    <a:pt x="79" y="69"/>
                  </a:lnTo>
                  <a:lnTo>
                    <a:pt x="98" y="79"/>
                  </a:lnTo>
                  <a:lnTo>
                    <a:pt x="107" y="98"/>
                  </a:lnTo>
                  <a:lnTo>
                    <a:pt x="114" y="79"/>
                  </a:lnTo>
                  <a:lnTo>
                    <a:pt x="129" y="76"/>
                  </a:lnTo>
                  <a:lnTo>
                    <a:pt x="136" y="66"/>
                  </a:lnTo>
                  <a:lnTo>
                    <a:pt x="120" y="66"/>
                  </a:lnTo>
                  <a:lnTo>
                    <a:pt x="120" y="57"/>
                  </a:lnTo>
                  <a:lnTo>
                    <a:pt x="129" y="44"/>
                  </a:lnTo>
                  <a:lnTo>
                    <a:pt x="120" y="41"/>
                  </a:lnTo>
                  <a:lnTo>
                    <a:pt x="126" y="25"/>
                  </a:lnTo>
                  <a:lnTo>
                    <a:pt x="120" y="13"/>
                  </a:lnTo>
                  <a:lnTo>
                    <a:pt x="107" y="19"/>
                  </a:lnTo>
                  <a:lnTo>
                    <a:pt x="82" y="7"/>
                  </a:lnTo>
                  <a:lnTo>
                    <a:pt x="57" y="10"/>
                  </a:lnTo>
                  <a:lnTo>
                    <a:pt x="35" y="0"/>
                  </a:lnTo>
                  <a:lnTo>
                    <a:pt x="44" y="25"/>
                  </a:lnTo>
                  <a:lnTo>
                    <a:pt x="32" y="19"/>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7" name="Freeform 98"/>
            <p:cNvSpPr>
              <a:spLocks/>
            </p:cNvSpPr>
            <p:nvPr/>
          </p:nvSpPr>
          <p:spPr bwMode="auto">
            <a:xfrm>
              <a:off x="4223" y="1389"/>
              <a:ext cx="43" cy="33"/>
            </a:xfrm>
            <a:custGeom>
              <a:avLst/>
              <a:gdLst>
                <a:gd name="T0" fmla="*/ 1 w 76"/>
                <a:gd name="T1" fmla="*/ 1 h 60"/>
                <a:gd name="T2" fmla="*/ 1 w 76"/>
                <a:gd name="T3" fmla="*/ 1 h 60"/>
                <a:gd name="T4" fmla="*/ 1 w 76"/>
                <a:gd name="T5" fmla="*/ 1 h 60"/>
                <a:gd name="T6" fmla="*/ 1 w 76"/>
                <a:gd name="T7" fmla="*/ 1 h 60"/>
                <a:gd name="T8" fmla="*/ 1 w 76"/>
                <a:gd name="T9" fmla="*/ 1 h 60"/>
                <a:gd name="T10" fmla="*/ 1 w 76"/>
                <a:gd name="T11" fmla="*/ 1 h 60"/>
                <a:gd name="T12" fmla="*/ 0 w 76"/>
                <a:gd name="T13" fmla="*/ 1 h 60"/>
                <a:gd name="T14" fmla="*/ 1 w 76"/>
                <a:gd name="T15" fmla="*/ 1 h 60"/>
                <a:gd name="T16" fmla="*/ 1 w 76"/>
                <a:gd name="T17" fmla="*/ 1 h 60"/>
                <a:gd name="T18" fmla="*/ 1 w 76"/>
                <a:gd name="T19" fmla="*/ 1 h 60"/>
                <a:gd name="T20" fmla="*/ 1 w 76"/>
                <a:gd name="T21" fmla="*/ 1 h 60"/>
                <a:gd name="T22" fmla="*/ 1 w 76"/>
                <a:gd name="T23" fmla="*/ 1 h 60"/>
                <a:gd name="T24" fmla="*/ 1 w 76"/>
                <a:gd name="T25" fmla="*/ 1 h 60"/>
                <a:gd name="T26" fmla="*/ 1 w 76"/>
                <a:gd name="T27" fmla="*/ 1 h 60"/>
                <a:gd name="T28" fmla="*/ 1 w 76"/>
                <a:gd name="T29" fmla="*/ 1 h 60"/>
                <a:gd name="T30" fmla="*/ 1 w 76"/>
                <a:gd name="T31" fmla="*/ 1 h 60"/>
                <a:gd name="T32" fmla="*/ 1 w 76"/>
                <a:gd name="T33" fmla="*/ 1 h 60"/>
                <a:gd name="T34" fmla="*/ 1 w 76"/>
                <a:gd name="T35" fmla="*/ 1 h 60"/>
                <a:gd name="T36" fmla="*/ 1 w 76"/>
                <a:gd name="T37" fmla="*/ 1 h 60"/>
                <a:gd name="T38" fmla="*/ 1 w 76"/>
                <a:gd name="T39" fmla="*/ 1 h 60"/>
                <a:gd name="T40" fmla="*/ 1 w 76"/>
                <a:gd name="T41" fmla="*/ 1 h 60"/>
                <a:gd name="T42" fmla="*/ 1 w 76"/>
                <a:gd name="T43" fmla="*/ 0 h 60"/>
                <a:gd name="T44" fmla="*/ 1 w 76"/>
                <a:gd name="T45" fmla="*/ 1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6" h="60">
                  <a:moveTo>
                    <a:pt x="16" y="6"/>
                  </a:moveTo>
                  <a:lnTo>
                    <a:pt x="48" y="12"/>
                  </a:lnTo>
                  <a:lnTo>
                    <a:pt x="57" y="19"/>
                  </a:lnTo>
                  <a:lnTo>
                    <a:pt x="54" y="25"/>
                  </a:lnTo>
                  <a:lnTo>
                    <a:pt x="32" y="22"/>
                  </a:lnTo>
                  <a:lnTo>
                    <a:pt x="16" y="25"/>
                  </a:lnTo>
                  <a:lnTo>
                    <a:pt x="0" y="34"/>
                  </a:lnTo>
                  <a:lnTo>
                    <a:pt x="7" y="41"/>
                  </a:lnTo>
                  <a:lnTo>
                    <a:pt x="16" y="31"/>
                  </a:lnTo>
                  <a:lnTo>
                    <a:pt x="32" y="25"/>
                  </a:lnTo>
                  <a:lnTo>
                    <a:pt x="44" y="28"/>
                  </a:lnTo>
                  <a:lnTo>
                    <a:pt x="48" y="34"/>
                  </a:lnTo>
                  <a:lnTo>
                    <a:pt x="41" y="38"/>
                  </a:lnTo>
                  <a:lnTo>
                    <a:pt x="38" y="47"/>
                  </a:lnTo>
                  <a:lnTo>
                    <a:pt x="44" y="50"/>
                  </a:lnTo>
                  <a:lnTo>
                    <a:pt x="38" y="53"/>
                  </a:lnTo>
                  <a:lnTo>
                    <a:pt x="22" y="56"/>
                  </a:lnTo>
                  <a:lnTo>
                    <a:pt x="41" y="60"/>
                  </a:lnTo>
                  <a:lnTo>
                    <a:pt x="57" y="56"/>
                  </a:lnTo>
                  <a:lnTo>
                    <a:pt x="70" y="38"/>
                  </a:lnTo>
                  <a:lnTo>
                    <a:pt x="76" y="16"/>
                  </a:lnTo>
                  <a:lnTo>
                    <a:pt x="44" y="0"/>
                  </a:lnTo>
                  <a:lnTo>
                    <a:pt x="16" y="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8" name="Freeform 99"/>
            <p:cNvSpPr>
              <a:spLocks/>
            </p:cNvSpPr>
            <p:nvPr/>
          </p:nvSpPr>
          <p:spPr bwMode="auto">
            <a:xfrm>
              <a:off x="4229" y="1406"/>
              <a:ext cx="23" cy="7"/>
            </a:xfrm>
            <a:custGeom>
              <a:avLst/>
              <a:gdLst>
                <a:gd name="T0" fmla="*/ 0 w 41"/>
                <a:gd name="T1" fmla="*/ 1 h 13"/>
                <a:gd name="T2" fmla="*/ 1 w 41"/>
                <a:gd name="T3" fmla="*/ 1 h 13"/>
                <a:gd name="T4" fmla="*/ 1 w 41"/>
                <a:gd name="T5" fmla="*/ 1 h 13"/>
                <a:gd name="T6" fmla="*/ 1 w 41"/>
                <a:gd name="T7" fmla="*/ 1 h 13"/>
                <a:gd name="T8" fmla="*/ 1 w 41"/>
                <a:gd name="T9" fmla="*/ 1 h 13"/>
                <a:gd name="T10" fmla="*/ 1 w 41"/>
                <a:gd name="T11" fmla="*/ 0 h 13"/>
                <a:gd name="T12" fmla="*/ 1 w 41"/>
                <a:gd name="T13" fmla="*/ 0 h 13"/>
                <a:gd name="T14" fmla="*/ 1 w 41"/>
                <a:gd name="T15" fmla="*/ 1 h 13"/>
                <a:gd name="T16" fmla="*/ 0 w 4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13">
                  <a:moveTo>
                    <a:pt x="0" y="13"/>
                  </a:moveTo>
                  <a:lnTo>
                    <a:pt x="6" y="13"/>
                  </a:lnTo>
                  <a:lnTo>
                    <a:pt x="12" y="7"/>
                  </a:lnTo>
                  <a:lnTo>
                    <a:pt x="25" y="3"/>
                  </a:lnTo>
                  <a:lnTo>
                    <a:pt x="38" y="7"/>
                  </a:lnTo>
                  <a:lnTo>
                    <a:pt x="41" y="0"/>
                  </a:lnTo>
                  <a:lnTo>
                    <a:pt x="22" y="0"/>
                  </a:lnTo>
                  <a:lnTo>
                    <a:pt x="9" y="3"/>
                  </a:lnTo>
                  <a:lnTo>
                    <a:pt x="0" y="1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9" name="Freeform 100"/>
            <p:cNvSpPr>
              <a:spLocks/>
            </p:cNvSpPr>
            <p:nvPr/>
          </p:nvSpPr>
          <p:spPr bwMode="auto">
            <a:xfrm>
              <a:off x="4241" y="1395"/>
              <a:ext cx="42" cy="73"/>
            </a:xfrm>
            <a:custGeom>
              <a:avLst/>
              <a:gdLst>
                <a:gd name="T0" fmla="*/ 1 w 75"/>
                <a:gd name="T1" fmla="*/ 0 h 133"/>
                <a:gd name="T2" fmla="*/ 1 w 75"/>
                <a:gd name="T3" fmla="*/ 1 h 133"/>
                <a:gd name="T4" fmla="*/ 1 w 75"/>
                <a:gd name="T5" fmla="*/ 1 h 133"/>
                <a:gd name="T6" fmla="*/ 1 w 75"/>
                <a:gd name="T7" fmla="*/ 1 h 133"/>
                <a:gd name="T8" fmla="*/ 1 w 75"/>
                <a:gd name="T9" fmla="*/ 1 h 133"/>
                <a:gd name="T10" fmla="*/ 1 w 75"/>
                <a:gd name="T11" fmla="*/ 1 h 133"/>
                <a:gd name="T12" fmla="*/ 1 w 75"/>
                <a:gd name="T13" fmla="*/ 1 h 133"/>
                <a:gd name="T14" fmla="*/ 1 w 75"/>
                <a:gd name="T15" fmla="*/ 1 h 133"/>
                <a:gd name="T16" fmla="*/ 1 w 75"/>
                <a:gd name="T17" fmla="*/ 1 h 133"/>
                <a:gd name="T18" fmla="*/ 1 w 75"/>
                <a:gd name="T19" fmla="*/ 1 h 133"/>
                <a:gd name="T20" fmla="*/ 1 w 75"/>
                <a:gd name="T21" fmla="*/ 1 h 133"/>
                <a:gd name="T22" fmla="*/ 1 w 75"/>
                <a:gd name="T23" fmla="*/ 1 h 133"/>
                <a:gd name="T24" fmla="*/ 1 w 75"/>
                <a:gd name="T25" fmla="*/ 1 h 133"/>
                <a:gd name="T26" fmla="*/ 1 w 75"/>
                <a:gd name="T27" fmla="*/ 1 h 133"/>
                <a:gd name="T28" fmla="*/ 1 w 75"/>
                <a:gd name="T29" fmla="*/ 1 h 133"/>
                <a:gd name="T30" fmla="*/ 1 w 75"/>
                <a:gd name="T31" fmla="*/ 1 h 133"/>
                <a:gd name="T32" fmla="*/ 0 w 75"/>
                <a:gd name="T33" fmla="*/ 1 h 133"/>
                <a:gd name="T34" fmla="*/ 1 w 75"/>
                <a:gd name="T35" fmla="*/ 1 h 133"/>
                <a:gd name="T36" fmla="*/ 1 w 75"/>
                <a:gd name="T37" fmla="*/ 1 h 133"/>
                <a:gd name="T38" fmla="*/ 1 w 75"/>
                <a:gd name="T39" fmla="*/ 1 h 133"/>
                <a:gd name="T40" fmla="*/ 1 w 75"/>
                <a:gd name="T41" fmla="*/ 1 h 133"/>
                <a:gd name="T42" fmla="*/ 1 w 75"/>
                <a:gd name="T43" fmla="*/ 1 h 133"/>
                <a:gd name="T44" fmla="*/ 1 w 75"/>
                <a:gd name="T45" fmla="*/ 1 h 133"/>
                <a:gd name="T46" fmla="*/ 1 w 75"/>
                <a:gd name="T47" fmla="*/ 1 h 133"/>
                <a:gd name="T48" fmla="*/ 1 w 75"/>
                <a:gd name="T49" fmla="*/ 1 h 133"/>
                <a:gd name="T50" fmla="*/ 1 w 75"/>
                <a:gd name="T51" fmla="*/ 1 h 133"/>
                <a:gd name="T52" fmla="*/ 1 w 75"/>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5" h="133">
                  <a:moveTo>
                    <a:pt x="75" y="0"/>
                  </a:moveTo>
                  <a:lnTo>
                    <a:pt x="72" y="13"/>
                  </a:lnTo>
                  <a:lnTo>
                    <a:pt x="63" y="13"/>
                  </a:lnTo>
                  <a:lnTo>
                    <a:pt x="53" y="22"/>
                  </a:lnTo>
                  <a:lnTo>
                    <a:pt x="56" y="51"/>
                  </a:lnTo>
                  <a:lnTo>
                    <a:pt x="63" y="82"/>
                  </a:lnTo>
                  <a:lnTo>
                    <a:pt x="66" y="89"/>
                  </a:lnTo>
                  <a:lnTo>
                    <a:pt x="60" y="92"/>
                  </a:lnTo>
                  <a:lnTo>
                    <a:pt x="41" y="92"/>
                  </a:lnTo>
                  <a:lnTo>
                    <a:pt x="19" y="92"/>
                  </a:lnTo>
                  <a:lnTo>
                    <a:pt x="22" y="104"/>
                  </a:lnTo>
                  <a:lnTo>
                    <a:pt x="34" y="111"/>
                  </a:lnTo>
                  <a:lnTo>
                    <a:pt x="38" y="123"/>
                  </a:lnTo>
                  <a:lnTo>
                    <a:pt x="25" y="123"/>
                  </a:lnTo>
                  <a:lnTo>
                    <a:pt x="9" y="123"/>
                  </a:lnTo>
                  <a:lnTo>
                    <a:pt x="6" y="117"/>
                  </a:lnTo>
                  <a:lnTo>
                    <a:pt x="0" y="123"/>
                  </a:lnTo>
                  <a:lnTo>
                    <a:pt x="6" y="129"/>
                  </a:lnTo>
                  <a:lnTo>
                    <a:pt x="22" y="126"/>
                  </a:lnTo>
                  <a:lnTo>
                    <a:pt x="34" y="129"/>
                  </a:lnTo>
                  <a:lnTo>
                    <a:pt x="47" y="133"/>
                  </a:lnTo>
                  <a:lnTo>
                    <a:pt x="44" y="107"/>
                  </a:lnTo>
                  <a:lnTo>
                    <a:pt x="63" y="104"/>
                  </a:lnTo>
                  <a:lnTo>
                    <a:pt x="69" y="89"/>
                  </a:lnTo>
                  <a:lnTo>
                    <a:pt x="66" y="51"/>
                  </a:lnTo>
                  <a:lnTo>
                    <a:pt x="75" y="22"/>
                  </a:lnTo>
                  <a:lnTo>
                    <a:pt x="75"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0" name="Freeform 101"/>
            <p:cNvSpPr>
              <a:spLocks/>
            </p:cNvSpPr>
            <p:nvPr/>
          </p:nvSpPr>
          <p:spPr bwMode="auto">
            <a:xfrm>
              <a:off x="4248" y="1434"/>
              <a:ext cx="10" cy="8"/>
            </a:xfrm>
            <a:custGeom>
              <a:avLst/>
              <a:gdLst>
                <a:gd name="T0" fmla="*/ 1 w 19"/>
                <a:gd name="T1" fmla="*/ 0 h 15"/>
                <a:gd name="T2" fmla="*/ 1 w 19"/>
                <a:gd name="T3" fmla="*/ 1 h 15"/>
                <a:gd name="T4" fmla="*/ 0 w 19"/>
                <a:gd name="T5" fmla="*/ 1 h 15"/>
                <a:gd name="T6" fmla="*/ 1 w 19"/>
                <a:gd name="T7" fmla="*/ 1 h 15"/>
                <a:gd name="T8" fmla="*/ 1 w 19"/>
                <a:gd name="T9" fmla="*/ 1 h 15"/>
                <a:gd name="T10" fmla="*/ 1 w 19"/>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5">
                  <a:moveTo>
                    <a:pt x="16" y="0"/>
                  </a:moveTo>
                  <a:lnTo>
                    <a:pt x="7" y="3"/>
                  </a:lnTo>
                  <a:lnTo>
                    <a:pt x="0" y="15"/>
                  </a:lnTo>
                  <a:lnTo>
                    <a:pt x="10" y="9"/>
                  </a:lnTo>
                  <a:lnTo>
                    <a:pt x="19" y="6"/>
                  </a:lnTo>
                  <a:lnTo>
                    <a:pt x="1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1" name="Freeform 102"/>
            <p:cNvSpPr>
              <a:spLocks/>
            </p:cNvSpPr>
            <p:nvPr/>
          </p:nvSpPr>
          <p:spPr bwMode="auto">
            <a:xfrm>
              <a:off x="4250" y="1468"/>
              <a:ext cx="16" cy="14"/>
            </a:xfrm>
            <a:custGeom>
              <a:avLst/>
              <a:gdLst>
                <a:gd name="T0" fmla="*/ 0 w 28"/>
                <a:gd name="T1" fmla="*/ 0 h 25"/>
                <a:gd name="T2" fmla="*/ 1 w 28"/>
                <a:gd name="T3" fmla="*/ 1 h 25"/>
                <a:gd name="T4" fmla="*/ 1 w 28"/>
                <a:gd name="T5" fmla="*/ 1 h 25"/>
                <a:gd name="T6" fmla="*/ 1 w 28"/>
                <a:gd name="T7" fmla="*/ 1 h 25"/>
                <a:gd name="T8" fmla="*/ 1 w 28"/>
                <a:gd name="T9" fmla="*/ 1 h 25"/>
                <a:gd name="T10" fmla="*/ 1 w 28"/>
                <a:gd name="T11" fmla="*/ 1 h 25"/>
                <a:gd name="T12" fmla="*/ 0 w 28"/>
                <a:gd name="T13" fmla="*/ 1 h 25"/>
                <a:gd name="T14" fmla="*/ 0 w 28"/>
                <a:gd name="T15" fmla="*/ 0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5">
                  <a:moveTo>
                    <a:pt x="0" y="0"/>
                  </a:moveTo>
                  <a:lnTo>
                    <a:pt x="12" y="6"/>
                  </a:lnTo>
                  <a:lnTo>
                    <a:pt x="22" y="9"/>
                  </a:lnTo>
                  <a:lnTo>
                    <a:pt x="28" y="3"/>
                  </a:lnTo>
                  <a:lnTo>
                    <a:pt x="28" y="12"/>
                  </a:lnTo>
                  <a:lnTo>
                    <a:pt x="22" y="25"/>
                  </a:lnTo>
                  <a:lnTo>
                    <a:pt x="0" y="1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2" name="Freeform 103"/>
            <p:cNvSpPr>
              <a:spLocks/>
            </p:cNvSpPr>
            <p:nvPr/>
          </p:nvSpPr>
          <p:spPr bwMode="auto">
            <a:xfrm>
              <a:off x="4262" y="1447"/>
              <a:ext cx="16" cy="42"/>
            </a:xfrm>
            <a:custGeom>
              <a:avLst/>
              <a:gdLst>
                <a:gd name="T0" fmla="*/ 1 w 28"/>
                <a:gd name="T1" fmla="*/ 0 h 75"/>
                <a:gd name="T2" fmla="*/ 1 w 28"/>
                <a:gd name="T3" fmla="*/ 1 h 75"/>
                <a:gd name="T4" fmla="*/ 0 w 28"/>
                <a:gd name="T5" fmla="*/ 1 h 75"/>
                <a:gd name="T6" fmla="*/ 0 w 28"/>
                <a:gd name="T7" fmla="*/ 1 h 75"/>
                <a:gd name="T8" fmla="*/ 1 w 28"/>
                <a:gd name="T9" fmla="*/ 1 h 75"/>
                <a:gd name="T10" fmla="*/ 1 w 28"/>
                <a:gd name="T11" fmla="*/ 1 h 75"/>
                <a:gd name="T12" fmla="*/ 1 w 28"/>
                <a:gd name="T13" fmla="*/ 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75">
                  <a:moveTo>
                    <a:pt x="22" y="0"/>
                  </a:moveTo>
                  <a:lnTo>
                    <a:pt x="12" y="28"/>
                  </a:lnTo>
                  <a:lnTo>
                    <a:pt x="0" y="60"/>
                  </a:lnTo>
                  <a:lnTo>
                    <a:pt x="0" y="75"/>
                  </a:lnTo>
                  <a:lnTo>
                    <a:pt x="6" y="60"/>
                  </a:lnTo>
                  <a:lnTo>
                    <a:pt x="28" y="6"/>
                  </a:lnTo>
                  <a:lnTo>
                    <a:pt x="22"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3" name="Freeform 104"/>
            <p:cNvSpPr>
              <a:spLocks/>
            </p:cNvSpPr>
            <p:nvPr/>
          </p:nvSpPr>
          <p:spPr bwMode="auto">
            <a:xfrm>
              <a:off x="4177" y="1525"/>
              <a:ext cx="14" cy="47"/>
            </a:xfrm>
            <a:custGeom>
              <a:avLst/>
              <a:gdLst>
                <a:gd name="T0" fmla="*/ 1 w 26"/>
                <a:gd name="T1" fmla="*/ 0 h 85"/>
                <a:gd name="T2" fmla="*/ 1 w 26"/>
                <a:gd name="T3" fmla="*/ 1 h 85"/>
                <a:gd name="T4" fmla="*/ 1 w 26"/>
                <a:gd name="T5" fmla="*/ 1 h 85"/>
                <a:gd name="T6" fmla="*/ 1 w 26"/>
                <a:gd name="T7" fmla="*/ 1 h 85"/>
                <a:gd name="T8" fmla="*/ 0 w 26"/>
                <a:gd name="T9" fmla="*/ 1 h 85"/>
                <a:gd name="T10" fmla="*/ 1 w 26"/>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85">
                  <a:moveTo>
                    <a:pt x="4" y="0"/>
                  </a:moveTo>
                  <a:lnTo>
                    <a:pt x="16" y="51"/>
                  </a:lnTo>
                  <a:lnTo>
                    <a:pt x="26" y="85"/>
                  </a:lnTo>
                  <a:lnTo>
                    <a:pt x="13" y="70"/>
                  </a:lnTo>
                  <a:lnTo>
                    <a:pt x="0" y="35"/>
                  </a:lnTo>
                  <a:lnTo>
                    <a:pt x="4"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4" name="Freeform 105"/>
            <p:cNvSpPr>
              <a:spLocks/>
            </p:cNvSpPr>
            <p:nvPr/>
          </p:nvSpPr>
          <p:spPr bwMode="auto">
            <a:xfrm>
              <a:off x="4198" y="1541"/>
              <a:ext cx="25" cy="29"/>
            </a:xfrm>
            <a:custGeom>
              <a:avLst/>
              <a:gdLst>
                <a:gd name="T0" fmla="*/ 1 w 44"/>
                <a:gd name="T1" fmla="*/ 0 h 53"/>
                <a:gd name="T2" fmla="*/ 0 w 44"/>
                <a:gd name="T3" fmla="*/ 1 h 53"/>
                <a:gd name="T4" fmla="*/ 1 w 44"/>
                <a:gd name="T5" fmla="*/ 1 h 53"/>
                <a:gd name="T6" fmla="*/ 1 w 44"/>
                <a:gd name="T7" fmla="*/ 1 h 53"/>
                <a:gd name="T8" fmla="*/ 1 w 44"/>
                <a:gd name="T9" fmla="*/ 1 h 53"/>
                <a:gd name="T10" fmla="*/ 1 w 44"/>
                <a:gd name="T11" fmla="*/ 1 h 53"/>
                <a:gd name="T12" fmla="*/ 1 w 44"/>
                <a:gd name="T13" fmla="*/ 1 h 53"/>
                <a:gd name="T14" fmla="*/ 1 w 44"/>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53">
                  <a:moveTo>
                    <a:pt x="7" y="0"/>
                  </a:moveTo>
                  <a:lnTo>
                    <a:pt x="0" y="34"/>
                  </a:lnTo>
                  <a:lnTo>
                    <a:pt x="7" y="53"/>
                  </a:lnTo>
                  <a:lnTo>
                    <a:pt x="16" y="41"/>
                  </a:lnTo>
                  <a:lnTo>
                    <a:pt x="35" y="28"/>
                  </a:lnTo>
                  <a:lnTo>
                    <a:pt x="44" y="9"/>
                  </a:lnTo>
                  <a:lnTo>
                    <a:pt x="25" y="9"/>
                  </a:lnTo>
                  <a:lnTo>
                    <a:pt x="7"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5" name="Freeform 106"/>
            <p:cNvSpPr>
              <a:spLocks/>
            </p:cNvSpPr>
            <p:nvPr/>
          </p:nvSpPr>
          <p:spPr bwMode="auto">
            <a:xfrm>
              <a:off x="4051" y="1487"/>
              <a:ext cx="113" cy="125"/>
            </a:xfrm>
            <a:custGeom>
              <a:avLst/>
              <a:gdLst>
                <a:gd name="T0" fmla="*/ 2 w 201"/>
                <a:gd name="T1" fmla="*/ 0 h 227"/>
                <a:gd name="T2" fmla="*/ 2 w 201"/>
                <a:gd name="T3" fmla="*/ 1 h 227"/>
                <a:gd name="T4" fmla="*/ 2 w 201"/>
                <a:gd name="T5" fmla="*/ 1 h 227"/>
                <a:gd name="T6" fmla="*/ 2 w 201"/>
                <a:gd name="T7" fmla="*/ 1 h 227"/>
                <a:gd name="T8" fmla="*/ 1 w 201"/>
                <a:gd name="T9" fmla="*/ 1 h 227"/>
                <a:gd name="T10" fmla="*/ 1 w 201"/>
                <a:gd name="T11" fmla="*/ 1 h 227"/>
                <a:gd name="T12" fmla="*/ 1 w 201"/>
                <a:gd name="T13" fmla="*/ 2 h 227"/>
                <a:gd name="T14" fmla="*/ 1 w 201"/>
                <a:gd name="T15" fmla="*/ 2 h 227"/>
                <a:gd name="T16" fmla="*/ 0 w 201"/>
                <a:gd name="T17" fmla="*/ 2 h 227"/>
                <a:gd name="T18" fmla="*/ 1 w 201"/>
                <a:gd name="T19" fmla="*/ 2 h 227"/>
                <a:gd name="T20" fmla="*/ 1 w 201"/>
                <a:gd name="T21" fmla="*/ 2 h 227"/>
                <a:gd name="T22" fmla="*/ 1 w 201"/>
                <a:gd name="T23" fmla="*/ 2 h 227"/>
                <a:gd name="T24" fmla="*/ 1 w 201"/>
                <a:gd name="T25" fmla="*/ 2 h 227"/>
                <a:gd name="T26" fmla="*/ 1 w 201"/>
                <a:gd name="T27" fmla="*/ 1 h 227"/>
                <a:gd name="T28" fmla="*/ 2 w 201"/>
                <a:gd name="T29" fmla="*/ 1 h 227"/>
                <a:gd name="T30" fmla="*/ 2 w 201"/>
                <a:gd name="T31" fmla="*/ 1 h 227"/>
                <a:gd name="T32" fmla="*/ 2 w 201"/>
                <a:gd name="T33" fmla="*/ 1 h 227"/>
                <a:gd name="T34" fmla="*/ 2 w 201"/>
                <a:gd name="T35" fmla="*/ 1 h 227"/>
                <a:gd name="T36" fmla="*/ 2 w 201"/>
                <a:gd name="T37" fmla="*/ 0 h 2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 h="227">
                  <a:moveTo>
                    <a:pt x="186" y="0"/>
                  </a:moveTo>
                  <a:lnTo>
                    <a:pt x="192" y="60"/>
                  </a:lnTo>
                  <a:lnTo>
                    <a:pt x="189" y="92"/>
                  </a:lnTo>
                  <a:lnTo>
                    <a:pt x="170" y="114"/>
                  </a:lnTo>
                  <a:lnTo>
                    <a:pt x="113" y="148"/>
                  </a:lnTo>
                  <a:lnTo>
                    <a:pt x="88" y="167"/>
                  </a:lnTo>
                  <a:lnTo>
                    <a:pt x="38" y="180"/>
                  </a:lnTo>
                  <a:lnTo>
                    <a:pt x="12" y="202"/>
                  </a:lnTo>
                  <a:lnTo>
                    <a:pt x="0" y="227"/>
                  </a:lnTo>
                  <a:lnTo>
                    <a:pt x="19" y="205"/>
                  </a:lnTo>
                  <a:lnTo>
                    <a:pt x="38" y="189"/>
                  </a:lnTo>
                  <a:lnTo>
                    <a:pt x="63" y="180"/>
                  </a:lnTo>
                  <a:lnTo>
                    <a:pt x="97" y="173"/>
                  </a:lnTo>
                  <a:lnTo>
                    <a:pt x="135" y="142"/>
                  </a:lnTo>
                  <a:lnTo>
                    <a:pt x="176" y="117"/>
                  </a:lnTo>
                  <a:lnTo>
                    <a:pt x="195" y="95"/>
                  </a:lnTo>
                  <a:lnTo>
                    <a:pt x="201" y="63"/>
                  </a:lnTo>
                  <a:lnTo>
                    <a:pt x="195" y="3"/>
                  </a:lnTo>
                  <a:lnTo>
                    <a:pt x="18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6" name="Freeform 107"/>
            <p:cNvSpPr>
              <a:spLocks/>
            </p:cNvSpPr>
            <p:nvPr/>
          </p:nvSpPr>
          <p:spPr bwMode="auto">
            <a:xfrm>
              <a:off x="4257" y="1331"/>
              <a:ext cx="32" cy="23"/>
            </a:xfrm>
            <a:custGeom>
              <a:avLst/>
              <a:gdLst>
                <a:gd name="T0" fmla="*/ 0 w 57"/>
                <a:gd name="T1" fmla="*/ 1 h 41"/>
                <a:gd name="T2" fmla="*/ 1 w 57"/>
                <a:gd name="T3" fmla="*/ 1 h 41"/>
                <a:gd name="T4" fmla="*/ 1 w 57"/>
                <a:gd name="T5" fmla="*/ 1 h 41"/>
                <a:gd name="T6" fmla="*/ 1 w 57"/>
                <a:gd name="T7" fmla="*/ 1 h 41"/>
                <a:gd name="T8" fmla="*/ 1 w 57"/>
                <a:gd name="T9" fmla="*/ 1 h 41"/>
                <a:gd name="T10" fmla="*/ 1 w 57"/>
                <a:gd name="T11" fmla="*/ 1 h 41"/>
                <a:gd name="T12" fmla="*/ 1 w 57"/>
                <a:gd name="T13" fmla="*/ 0 h 41"/>
                <a:gd name="T14" fmla="*/ 1 w 57"/>
                <a:gd name="T15" fmla="*/ 1 h 41"/>
                <a:gd name="T16" fmla="*/ 1 w 57"/>
                <a:gd name="T17" fmla="*/ 1 h 41"/>
                <a:gd name="T18" fmla="*/ 0 w 57"/>
                <a:gd name="T19" fmla="*/ 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41">
                  <a:moveTo>
                    <a:pt x="0" y="16"/>
                  </a:moveTo>
                  <a:lnTo>
                    <a:pt x="22" y="25"/>
                  </a:lnTo>
                  <a:lnTo>
                    <a:pt x="38" y="41"/>
                  </a:lnTo>
                  <a:lnTo>
                    <a:pt x="47" y="35"/>
                  </a:lnTo>
                  <a:lnTo>
                    <a:pt x="47" y="22"/>
                  </a:lnTo>
                  <a:lnTo>
                    <a:pt x="57" y="9"/>
                  </a:lnTo>
                  <a:lnTo>
                    <a:pt x="41" y="0"/>
                  </a:lnTo>
                  <a:lnTo>
                    <a:pt x="38" y="9"/>
                  </a:lnTo>
                  <a:lnTo>
                    <a:pt x="13" y="9"/>
                  </a:lnTo>
                  <a:lnTo>
                    <a:pt x="0" y="1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7" name="Freeform 108"/>
            <p:cNvSpPr>
              <a:spLocks/>
            </p:cNvSpPr>
            <p:nvPr/>
          </p:nvSpPr>
          <p:spPr bwMode="auto">
            <a:xfrm>
              <a:off x="4211" y="1322"/>
              <a:ext cx="64" cy="9"/>
            </a:xfrm>
            <a:custGeom>
              <a:avLst/>
              <a:gdLst>
                <a:gd name="T0" fmla="*/ 1 w 114"/>
                <a:gd name="T1" fmla="*/ 1 h 16"/>
                <a:gd name="T2" fmla="*/ 1 w 114"/>
                <a:gd name="T3" fmla="*/ 1 h 16"/>
                <a:gd name="T4" fmla="*/ 1 w 114"/>
                <a:gd name="T5" fmla="*/ 1 h 16"/>
                <a:gd name="T6" fmla="*/ 1 w 114"/>
                <a:gd name="T7" fmla="*/ 1 h 16"/>
                <a:gd name="T8" fmla="*/ 1 w 114"/>
                <a:gd name="T9" fmla="*/ 1 h 16"/>
                <a:gd name="T10" fmla="*/ 0 w 114"/>
                <a:gd name="T11" fmla="*/ 1 h 16"/>
                <a:gd name="T12" fmla="*/ 1 w 114"/>
                <a:gd name="T13" fmla="*/ 1 h 16"/>
                <a:gd name="T14" fmla="*/ 1 w 114"/>
                <a:gd name="T15" fmla="*/ 0 h 16"/>
                <a:gd name="T16" fmla="*/ 1 w 114"/>
                <a:gd name="T17" fmla="*/ 1 h 16"/>
                <a:gd name="T18" fmla="*/ 1 w 114"/>
                <a:gd name="T19" fmla="*/ 1 h 16"/>
                <a:gd name="T20" fmla="*/ 1 w 114"/>
                <a:gd name="T21" fmla="*/ 1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16">
                  <a:moveTo>
                    <a:pt x="114" y="13"/>
                  </a:moveTo>
                  <a:lnTo>
                    <a:pt x="88" y="10"/>
                  </a:lnTo>
                  <a:lnTo>
                    <a:pt x="70" y="16"/>
                  </a:lnTo>
                  <a:lnTo>
                    <a:pt x="44" y="3"/>
                  </a:lnTo>
                  <a:lnTo>
                    <a:pt x="10" y="13"/>
                  </a:lnTo>
                  <a:lnTo>
                    <a:pt x="0" y="3"/>
                  </a:lnTo>
                  <a:lnTo>
                    <a:pt x="19" y="6"/>
                  </a:lnTo>
                  <a:lnTo>
                    <a:pt x="51" y="0"/>
                  </a:lnTo>
                  <a:lnTo>
                    <a:pt x="70" y="10"/>
                  </a:lnTo>
                  <a:lnTo>
                    <a:pt x="92" y="6"/>
                  </a:lnTo>
                  <a:lnTo>
                    <a:pt x="114" y="1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8" name="Freeform 109"/>
            <p:cNvSpPr>
              <a:spLocks/>
            </p:cNvSpPr>
            <p:nvPr/>
          </p:nvSpPr>
          <p:spPr bwMode="auto">
            <a:xfrm>
              <a:off x="4195" y="1330"/>
              <a:ext cx="20" cy="5"/>
            </a:xfrm>
            <a:custGeom>
              <a:avLst/>
              <a:gdLst>
                <a:gd name="T0" fmla="*/ 0 w 35"/>
                <a:gd name="T1" fmla="*/ 1 h 9"/>
                <a:gd name="T2" fmla="*/ 1 w 35"/>
                <a:gd name="T3" fmla="*/ 0 h 9"/>
                <a:gd name="T4" fmla="*/ 1 w 35"/>
                <a:gd name="T5" fmla="*/ 1 h 9"/>
                <a:gd name="T6" fmla="*/ 1 w 35"/>
                <a:gd name="T7" fmla="*/ 1 h 9"/>
                <a:gd name="T8" fmla="*/ 0 w 35"/>
                <a:gd name="T9" fmla="*/ 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9">
                  <a:moveTo>
                    <a:pt x="0" y="9"/>
                  </a:moveTo>
                  <a:lnTo>
                    <a:pt x="6" y="0"/>
                  </a:lnTo>
                  <a:lnTo>
                    <a:pt x="35" y="6"/>
                  </a:lnTo>
                  <a:lnTo>
                    <a:pt x="16" y="9"/>
                  </a:lnTo>
                  <a:lnTo>
                    <a:pt x="0" y="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9" name="Freeform 110"/>
            <p:cNvSpPr>
              <a:spLocks/>
            </p:cNvSpPr>
            <p:nvPr/>
          </p:nvSpPr>
          <p:spPr bwMode="auto">
            <a:xfrm>
              <a:off x="4167" y="1333"/>
              <a:ext cx="26" cy="9"/>
            </a:xfrm>
            <a:custGeom>
              <a:avLst/>
              <a:gdLst>
                <a:gd name="T0" fmla="*/ 1 w 47"/>
                <a:gd name="T1" fmla="*/ 0 h 16"/>
                <a:gd name="T2" fmla="*/ 1 w 47"/>
                <a:gd name="T3" fmla="*/ 1 h 16"/>
                <a:gd name="T4" fmla="*/ 1 w 47"/>
                <a:gd name="T5" fmla="*/ 1 h 16"/>
                <a:gd name="T6" fmla="*/ 0 w 47"/>
                <a:gd name="T7" fmla="*/ 1 h 16"/>
                <a:gd name="T8" fmla="*/ 1 w 47"/>
                <a:gd name="T9" fmla="*/ 1 h 16"/>
                <a:gd name="T10" fmla="*/ 1 w 47"/>
                <a:gd name="T11" fmla="*/ 1 h 16"/>
                <a:gd name="T12" fmla="*/ 1 w 47"/>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6">
                  <a:moveTo>
                    <a:pt x="47" y="0"/>
                  </a:moveTo>
                  <a:lnTo>
                    <a:pt x="40" y="13"/>
                  </a:lnTo>
                  <a:lnTo>
                    <a:pt x="18" y="9"/>
                  </a:lnTo>
                  <a:lnTo>
                    <a:pt x="0" y="16"/>
                  </a:lnTo>
                  <a:lnTo>
                    <a:pt x="15" y="6"/>
                  </a:lnTo>
                  <a:lnTo>
                    <a:pt x="37" y="3"/>
                  </a:lnTo>
                  <a:lnTo>
                    <a:pt x="47"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0" name="Freeform 111"/>
            <p:cNvSpPr>
              <a:spLocks/>
            </p:cNvSpPr>
            <p:nvPr/>
          </p:nvSpPr>
          <p:spPr bwMode="auto">
            <a:xfrm>
              <a:off x="4167" y="1342"/>
              <a:ext cx="14" cy="10"/>
            </a:xfrm>
            <a:custGeom>
              <a:avLst/>
              <a:gdLst>
                <a:gd name="T0" fmla="*/ 1 w 25"/>
                <a:gd name="T1" fmla="*/ 0 h 19"/>
                <a:gd name="T2" fmla="*/ 1 w 25"/>
                <a:gd name="T3" fmla="*/ 1 h 19"/>
                <a:gd name="T4" fmla="*/ 0 w 25"/>
                <a:gd name="T5" fmla="*/ 1 h 19"/>
                <a:gd name="T6" fmla="*/ 1 w 25"/>
                <a:gd name="T7" fmla="*/ 1 h 19"/>
                <a:gd name="T8" fmla="*/ 1 w 25"/>
                <a:gd name="T9" fmla="*/ 1 h 19"/>
                <a:gd name="T10" fmla="*/ 1 w 25"/>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9">
                  <a:moveTo>
                    <a:pt x="25" y="0"/>
                  </a:moveTo>
                  <a:lnTo>
                    <a:pt x="6" y="6"/>
                  </a:lnTo>
                  <a:lnTo>
                    <a:pt x="0" y="19"/>
                  </a:lnTo>
                  <a:lnTo>
                    <a:pt x="12" y="12"/>
                  </a:lnTo>
                  <a:lnTo>
                    <a:pt x="25" y="9"/>
                  </a:lnTo>
                  <a:lnTo>
                    <a:pt x="25"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1" name="Freeform 112"/>
            <p:cNvSpPr>
              <a:spLocks/>
            </p:cNvSpPr>
            <p:nvPr/>
          </p:nvSpPr>
          <p:spPr bwMode="auto">
            <a:xfrm>
              <a:off x="4154" y="1351"/>
              <a:ext cx="10" cy="8"/>
            </a:xfrm>
            <a:custGeom>
              <a:avLst/>
              <a:gdLst>
                <a:gd name="T0" fmla="*/ 0 w 18"/>
                <a:gd name="T1" fmla="*/ 0 h 15"/>
                <a:gd name="T2" fmla="*/ 1 w 18"/>
                <a:gd name="T3" fmla="*/ 1 h 15"/>
                <a:gd name="T4" fmla="*/ 1 w 18"/>
                <a:gd name="T5" fmla="*/ 1 h 15"/>
                <a:gd name="T6" fmla="*/ 1 w 18"/>
                <a:gd name="T7" fmla="*/ 1 h 15"/>
                <a:gd name="T8" fmla="*/ 1 w 18"/>
                <a:gd name="T9" fmla="*/ 1 h 15"/>
                <a:gd name="T10" fmla="*/ 0 w 18"/>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5">
                  <a:moveTo>
                    <a:pt x="0" y="0"/>
                  </a:moveTo>
                  <a:lnTo>
                    <a:pt x="3" y="12"/>
                  </a:lnTo>
                  <a:lnTo>
                    <a:pt x="12" y="15"/>
                  </a:lnTo>
                  <a:lnTo>
                    <a:pt x="18" y="3"/>
                  </a:lnTo>
                  <a:lnTo>
                    <a:pt x="6"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2" name="Freeform 113"/>
            <p:cNvSpPr>
              <a:spLocks/>
            </p:cNvSpPr>
            <p:nvPr/>
          </p:nvSpPr>
          <p:spPr bwMode="auto">
            <a:xfrm>
              <a:off x="4215" y="1335"/>
              <a:ext cx="14" cy="12"/>
            </a:xfrm>
            <a:custGeom>
              <a:avLst/>
              <a:gdLst>
                <a:gd name="T0" fmla="*/ 1 w 25"/>
                <a:gd name="T1" fmla="*/ 0 h 22"/>
                <a:gd name="T2" fmla="*/ 0 w 25"/>
                <a:gd name="T3" fmla="*/ 1 h 22"/>
                <a:gd name="T4" fmla="*/ 1 w 25"/>
                <a:gd name="T5" fmla="*/ 1 h 22"/>
                <a:gd name="T6" fmla="*/ 1 w 25"/>
                <a:gd name="T7" fmla="*/ 1 h 22"/>
                <a:gd name="T8" fmla="*/ 1 w 25"/>
                <a:gd name="T9" fmla="*/ 1 h 22"/>
                <a:gd name="T10" fmla="*/ 1 w 25"/>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2">
                  <a:moveTo>
                    <a:pt x="3" y="0"/>
                  </a:moveTo>
                  <a:lnTo>
                    <a:pt x="0" y="10"/>
                  </a:lnTo>
                  <a:lnTo>
                    <a:pt x="6" y="16"/>
                  </a:lnTo>
                  <a:lnTo>
                    <a:pt x="25" y="22"/>
                  </a:lnTo>
                  <a:lnTo>
                    <a:pt x="9" y="10"/>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3" name="Freeform 114"/>
            <p:cNvSpPr>
              <a:spLocks/>
            </p:cNvSpPr>
            <p:nvPr/>
          </p:nvSpPr>
          <p:spPr bwMode="auto">
            <a:xfrm>
              <a:off x="4127" y="1324"/>
              <a:ext cx="73" cy="98"/>
            </a:xfrm>
            <a:custGeom>
              <a:avLst/>
              <a:gdLst>
                <a:gd name="T0" fmla="*/ 1 w 129"/>
                <a:gd name="T1" fmla="*/ 0 h 177"/>
                <a:gd name="T2" fmla="*/ 1 w 129"/>
                <a:gd name="T3" fmla="*/ 1 h 177"/>
                <a:gd name="T4" fmla="*/ 1 w 129"/>
                <a:gd name="T5" fmla="*/ 1 h 177"/>
                <a:gd name="T6" fmla="*/ 1 w 129"/>
                <a:gd name="T7" fmla="*/ 1 h 177"/>
                <a:gd name="T8" fmla="*/ 1 w 129"/>
                <a:gd name="T9" fmla="*/ 1 h 177"/>
                <a:gd name="T10" fmla="*/ 1 w 129"/>
                <a:gd name="T11" fmla="*/ 1 h 177"/>
                <a:gd name="T12" fmla="*/ 1 w 129"/>
                <a:gd name="T13" fmla="*/ 1 h 177"/>
                <a:gd name="T14" fmla="*/ 1 w 129"/>
                <a:gd name="T15" fmla="*/ 1 h 177"/>
                <a:gd name="T16" fmla="*/ 1 w 129"/>
                <a:gd name="T17" fmla="*/ 1 h 177"/>
                <a:gd name="T18" fmla="*/ 1 w 129"/>
                <a:gd name="T19" fmla="*/ 1 h 177"/>
                <a:gd name="T20" fmla="*/ 1 w 129"/>
                <a:gd name="T21" fmla="*/ 1 h 177"/>
                <a:gd name="T22" fmla="*/ 1 w 129"/>
                <a:gd name="T23" fmla="*/ 1 h 177"/>
                <a:gd name="T24" fmla="*/ 1 w 129"/>
                <a:gd name="T25" fmla="*/ 1 h 177"/>
                <a:gd name="T26" fmla="*/ 1 w 129"/>
                <a:gd name="T27" fmla="*/ 1 h 177"/>
                <a:gd name="T28" fmla="*/ 1 w 129"/>
                <a:gd name="T29" fmla="*/ 1 h 177"/>
                <a:gd name="T30" fmla="*/ 1 w 129"/>
                <a:gd name="T31" fmla="*/ 1 h 177"/>
                <a:gd name="T32" fmla="*/ 1 w 129"/>
                <a:gd name="T33" fmla="*/ 2 h 177"/>
                <a:gd name="T34" fmla="*/ 1 w 129"/>
                <a:gd name="T35" fmla="*/ 2 h 177"/>
                <a:gd name="T36" fmla="*/ 0 w 129"/>
                <a:gd name="T37" fmla="*/ 1 h 177"/>
                <a:gd name="T38" fmla="*/ 0 w 129"/>
                <a:gd name="T39" fmla="*/ 1 h 177"/>
                <a:gd name="T40" fmla="*/ 1 w 129"/>
                <a:gd name="T41" fmla="*/ 1 h 177"/>
                <a:gd name="T42" fmla="*/ 1 w 129"/>
                <a:gd name="T43" fmla="*/ 1 h 177"/>
                <a:gd name="T44" fmla="*/ 1 w 129"/>
                <a:gd name="T45" fmla="*/ 1 h 177"/>
                <a:gd name="T46" fmla="*/ 1 w 129"/>
                <a:gd name="T47" fmla="*/ 1 h 177"/>
                <a:gd name="T48" fmla="*/ 1 w 129"/>
                <a:gd name="T49" fmla="*/ 1 h 177"/>
                <a:gd name="T50" fmla="*/ 1 w 129"/>
                <a:gd name="T51" fmla="*/ 1 h 177"/>
                <a:gd name="T52" fmla="*/ 1 w 129"/>
                <a:gd name="T53" fmla="*/ 1 h 177"/>
                <a:gd name="T54" fmla="*/ 1 w 129"/>
                <a:gd name="T55" fmla="*/ 1 h 177"/>
                <a:gd name="T56" fmla="*/ 1 w 129"/>
                <a:gd name="T57" fmla="*/ 1 h 177"/>
                <a:gd name="T58" fmla="*/ 1 w 129"/>
                <a:gd name="T59" fmla="*/ 0 h 1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9" h="177">
                  <a:moveTo>
                    <a:pt x="129" y="0"/>
                  </a:moveTo>
                  <a:lnTo>
                    <a:pt x="120" y="13"/>
                  </a:lnTo>
                  <a:lnTo>
                    <a:pt x="92" y="13"/>
                  </a:lnTo>
                  <a:lnTo>
                    <a:pt x="76" y="19"/>
                  </a:lnTo>
                  <a:lnTo>
                    <a:pt x="73" y="29"/>
                  </a:lnTo>
                  <a:lnTo>
                    <a:pt x="60" y="32"/>
                  </a:lnTo>
                  <a:lnTo>
                    <a:pt x="35" y="57"/>
                  </a:lnTo>
                  <a:lnTo>
                    <a:pt x="35" y="66"/>
                  </a:lnTo>
                  <a:lnTo>
                    <a:pt x="41" y="79"/>
                  </a:lnTo>
                  <a:lnTo>
                    <a:pt x="29" y="73"/>
                  </a:lnTo>
                  <a:lnTo>
                    <a:pt x="22" y="79"/>
                  </a:lnTo>
                  <a:lnTo>
                    <a:pt x="22" y="101"/>
                  </a:lnTo>
                  <a:lnTo>
                    <a:pt x="32" y="104"/>
                  </a:lnTo>
                  <a:lnTo>
                    <a:pt x="19" y="117"/>
                  </a:lnTo>
                  <a:lnTo>
                    <a:pt x="3" y="139"/>
                  </a:lnTo>
                  <a:lnTo>
                    <a:pt x="7" y="158"/>
                  </a:lnTo>
                  <a:lnTo>
                    <a:pt x="19" y="167"/>
                  </a:lnTo>
                  <a:lnTo>
                    <a:pt x="16" y="177"/>
                  </a:lnTo>
                  <a:lnTo>
                    <a:pt x="0" y="161"/>
                  </a:lnTo>
                  <a:lnTo>
                    <a:pt x="0" y="139"/>
                  </a:lnTo>
                  <a:lnTo>
                    <a:pt x="10" y="120"/>
                  </a:lnTo>
                  <a:lnTo>
                    <a:pt x="16" y="95"/>
                  </a:lnTo>
                  <a:lnTo>
                    <a:pt x="19" y="70"/>
                  </a:lnTo>
                  <a:lnTo>
                    <a:pt x="29" y="57"/>
                  </a:lnTo>
                  <a:lnTo>
                    <a:pt x="54" y="32"/>
                  </a:lnTo>
                  <a:lnTo>
                    <a:pt x="70" y="29"/>
                  </a:lnTo>
                  <a:lnTo>
                    <a:pt x="73" y="13"/>
                  </a:lnTo>
                  <a:lnTo>
                    <a:pt x="92" y="7"/>
                  </a:lnTo>
                  <a:lnTo>
                    <a:pt x="117" y="7"/>
                  </a:lnTo>
                  <a:lnTo>
                    <a:pt x="12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4" name="Freeform 115"/>
            <p:cNvSpPr>
              <a:spLocks/>
            </p:cNvSpPr>
            <p:nvPr/>
          </p:nvSpPr>
          <p:spPr bwMode="auto">
            <a:xfrm>
              <a:off x="4177" y="1449"/>
              <a:ext cx="87" cy="103"/>
            </a:xfrm>
            <a:custGeom>
              <a:avLst/>
              <a:gdLst>
                <a:gd name="T0" fmla="*/ 0 w 155"/>
                <a:gd name="T1" fmla="*/ 0 h 186"/>
                <a:gd name="T2" fmla="*/ 1 w 155"/>
                <a:gd name="T3" fmla="*/ 1 h 186"/>
                <a:gd name="T4" fmla="*/ 1 w 155"/>
                <a:gd name="T5" fmla="*/ 1 h 186"/>
                <a:gd name="T6" fmla="*/ 1 w 155"/>
                <a:gd name="T7" fmla="*/ 1 h 186"/>
                <a:gd name="T8" fmla="*/ 1 w 155"/>
                <a:gd name="T9" fmla="*/ 1 h 186"/>
                <a:gd name="T10" fmla="*/ 1 w 155"/>
                <a:gd name="T11" fmla="*/ 1 h 186"/>
                <a:gd name="T12" fmla="*/ 1 w 155"/>
                <a:gd name="T13" fmla="*/ 1 h 186"/>
                <a:gd name="T14" fmla="*/ 1 w 155"/>
                <a:gd name="T15" fmla="*/ 1 h 186"/>
                <a:gd name="T16" fmla="*/ 1 w 155"/>
                <a:gd name="T17" fmla="*/ 1 h 186"/>
                <a:gd name="T18" fmla="*/ 1 w 155"/>
                <a:gd name="T19" fmla="*/ 2 h 186"/>
                <a:gd name="T20" fmla="*/ 1 w 155"/>
                <a:gd name="T21" fmla="*/ 2 h 186"/>
                <a:gd name="T22" fmla="*/ 1 w 155"/>
                <a:gd name="T23" fmla="*/ 1 h 186"/>
                <a:gd name="T24" fmla="*/ 1 w 155"/>
                <a:gd name="T25" fmla="*/ 1 h 186"/>
                <a:gd name="T26" fmla="*/ 1 w 155"/>
                <a:gd name="T27" fmla="*/ 1 h 186"/>
                <a:gd name="T28" fmla="*/ 1 w 155"/>
                <a:gd name="T29" fmla="*/ 1 h 186"/>
                <a:gd name="T30" fmla="*/ 1 w 155"/>
                <a:gd name="T31" fmla="*/ 1 h 186"/>
                <a:gd name="T32" fmla="*/ 2 w 155"/>
                <a:gd name="T33" fmla="*/ 1 h 186"/>
                <a:gd name="T34" fmla="*/ 1 w 155"/>
                <a:gd name="T35" fmla="*/ 1 h 186"/>
                <a:gd name="T36" fmla="*/ 1 w 155"/>
                <a:gd name="T37" fmla="*/ 1 h 186"/>
                <a:gd name="T38" fmla="*/ 1 w 155"/>
                <a:gd name="T39" fmla="*/ 1 h 186"/>
                <a:gd name="T40" fmla="*/ 1 w 155"/>
                <a:gd name="T41" fmla="*/ 1 h 186"/>
                <a:gd name="T42" fmla="*/ 1 w 155"/>
                <a:gd name="T43" fmla="*/ 1 h 186"/>
                <a:gd name="T44" fmla="*/ 1 w 155"/>
                <a:gd name="T45" fmla="*/ 1 h 186"/>
                <a:gd name="T46" fmla="*/ 1 w 155"/>
                <a:gd name="T47" fmla="*/ 1 h 186"/>
                <a:gd name="T48" fmla="*/ 0 w 155"/>
                <a:gd name="T49" fmla="*/ 0 h 1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5" h="186">
                  <a:moveTo>
                    <a:pt x="0" y="0"/>
                  </a:moveTo>
                  <a:lnTo>
                    <a:pt x="4" y="28"/>
                  </a:lnTo>
                  <a:lnTo>
                    <a:pt x="13" y="50"/>
                  </a:lnTo>
                  <a:lnTo>
                    <a:pt x="45" y="72"/>
                  </a:lnTo>
                  <a:lnTo>
                    <a:pt x="85" y="94"/>
                  </a:lnTo>
                  <a:lnTo>
                    <a:pt x="95" y="120"/>
                  </a:lnTo>
                  <a:lnTo>
                    <a:pt x="92" y="135"/>
                  </a:lnTo>
                  <a:lnTo>
                    <a:pt x="79" y="142"/>
                  </a:lnTo>
                  <a:lnTo>
                    <a:pt x="79" y="154"/>
                  </a:lnTo>
                  <a:lnTo>
                    <a:pt x="70" y="186"/>
                  </a:lnTo>
                  <a:lnTo>
                    <a:pt x="82" y="179"/>
                  </a:lnTo>
                  <a:lnTo>
                    <a:pt x="107" y="132"/>
                  </a:lnTo>
                  <a:lnTo>
                    <a:pt x="123" y="138"/>
                  </a:lnTo>
                  <a:lnTo>
                    <a:pt x="126" y="107"/>
                  </a:lnTo>
                  <a:lnTo>
                    <a:pt x="126" y="101"/>
                  </a:lnTo>
                  <a:lnTo>
                    <a:pt x="148" y="88"/>
                  </a:lnTo>
                  <a:lnTo>
                    <a:pt x="155" y="72"/>
                  </a:lnTo>
                  <a:lnTo>
                    <a:pt x="145" y="69"/>
                  </a:lnTo>
                  <a:lnTo>
                    <a:pt x="136" y="79"/>
                  </a:lnTo>
                  <a:lnTo>
                    <a:pt x="107" y="76"/>
                  </a:lnTo>
                  <a:lnTo>
                    <a:pt x="76" y="60"/>
                  </a:lnTo>
                  <a:lnTo>
                    <a:pt x="35" y="53"/>
                  </a:lnTo>
                  <a:lnTo>
                    <a:pt x="19" y="38"/>
                  </a:lnTo>
                  <a:lnTo>
                    <a:pt x="10" y="2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5" name="Freeform 116"/>
            <p:cNvSpPr>
              <a:spLocks/>
            </p:cNvSpPr>
            <p:nvPr/>
          </p:nvSpPr>
          <p:spPr bwMode="auto">
            <a:xfrm>
              <a:off x="4079" y="1650"/>
              <a:ext cx="98" cy="221"/>
            </a:xfrm>
            <a:custGeom>
              <a:avLst/>
              <a:gdLst>
                <a:gd name="T0" fmla="*/ 0 w 173"/>
                <a:gd name="T1" fmla="*/ 1 h 400"/>
                <a:gd name="T2" fmla="*/ 1 w 173"/>
                <a:gd name="T3" fmla="*/ 1 h 400"/>
                <a:gd name="T4" fmla="*/ 1 w 173"/>
                <a:gd name="T5" fmla="*/ 1 h 400"/>
                <a:gd name="T6" fmla="*/ 1 w 173"/>
                <a:gd name="T7" fmla="*/ 1 h 400"/>
                <a:gd name="T8" fmla="*/ 1 w 173"/>
                <a:gd name="T9" fmla="*/ 2 h 400"/>
                <a:gd name="T10" fmla="*/ 1 w 173"/>
                <a:gd name="T11" fmla="*/ 2 h 400"/>
                <a:gd name="T12" fmla="*/ 1 w 173"/>
                <a:gd name="T13" fmla="*/ 2 h 400"/>
                <a:gd name="T14" fmla="*/ 1 w 173"/>
                <a:gd name="T15" fmla="*/ 3 h 400"/>
                <a:gd name="T16" fmla="*/ 1 w 173"/>
                <a:gd name="T17" fmla="*/ 3 h 400"/>
                <a:gd name="T18" fmla="*/ 1 w 173"/>
                <a:gd name="T19" fmla="*/ 3 h 400"/>
                <a:gd name="T20" fmla="*/ 1 w 173"/>
                <a:gd name="T21" fmla="*/ 3 h 400"/>
                <a:gd name="T22" fmla="*/ 1 w 173"/>
                <a:gd name="T23" fmla="*/ 3 h 400"/>
                <a:gd name="T24" fmla="*/ 1 w 173"/>
                <a:gd name="T25" fmla="*/ 2 h 400"/>
                <a:gd name="T26" fmla="*/ 1 w 173"/>
                <a:gd name="T27" fmla="*/ 2 h 400"/>
                <a:gd name="T28" fmla="*/ 1 w 173"/>
                <a:gd name="T29" fmla="*/ 2 h 400"/>
                <a:gd name="T30" fmla="*/ 2 w 173"/>
                <a:gd name="T31" fmla="*/ 2 h 400"/>
                <a:gd name="T32" fmla="*/ 2 w 173"/>
                <a:gd name="T33" fmla="*/ 2 h 400"/>
                <a:gd name="T34" fmla="*/ 2 w 173"/>
                <a:gd name="T35" fmla="*/ 2 h 400"/>
                <a:gd name="T36" fmla="*/ 1 w 173"/>
                <a:gd name="T37" fmla="*/ 2 h 400"/>
                <a:gd name="T38" fmla="*/ 1 w 173"/>
                <a:gd name="T39" fmla="*/ 2 h 400"/>
                <a:gd name="T40" fmla="*/ 1 w 173"/>
                <a:gd name="T41" fmla="*/ 2 h 400"/>
                <a:gd name="T42" fmla="*/ 1 w 173"/>
                <a:gd name="T43" fmla="*/ 2 h 400"/>
                <a:gd name="T44" fmla="*/ 1 w 173"/>
                <a:gd name="T45" fmla="*/ 1 h 400"/>
                <a:gd name="T46" fmla="*/ 1 w 173"/>
                <a:gd name="T47" fmla="*/ 1 h 400"/>
                <a:gd name="T48" fmla="*/ 1 w 173"/>
                <a:gd name="T49" fmla="*/ 1 h 400"/>
                <a:gd name="T50" fmla="*/ 2 w 173"/>
                <a:gd name="T51" fmla="*/ 1 h 400"/>
                <a:gd name="T52" fmla="*/ 1 w 173"/>
                <a:gd name="T53" fmla="*/ 1 h 400"/>
                <a:gd name="T54" fmla="*/ 1 w 173"/>
                <a:gd name="T55" fmla="*/ 1 h 400"/>
                <a:gd name="T56" fmla="*/ 1 w 173"/>
                <a:gd name="T57" fmla="*/ 1 h 400"/>
                <a:gd name="T58" fmla="*/ 1 w 173"/>
                <a:gd name="T59" fmla="*/ 0 h 400"/>
                <a:gd name="T60" fmla="*/ 1 w 173"/>
                <a:gd name="T61" fmla="*/ 1 h 400"/>
                <a:gd name="T62" fmla="*/ 0 w 173"/>
                <a:gd name="T63" fmla="*/ 1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 h="400">
                  <a:moveTo>
                    <a:pt x="0" y="6"/>
                  </a:moveTo>
                  <a:lnTo>
                    <a:pt x="3" y="25"/>
                  </a:lnTo>
                  <a:lnTo>
                    <a:pt x="22" y="69"/>
                  </a:lnTo>
                  <a:lnTo>
                    <a:pt x="44" y="104"/>
                  </a:lnTo>
                  <a:lnTo>
                    <a:pt x="70" y="192"/>
                  </a:lnTo>
                  <a:lnTo>
                    <a:pt x="85" y="252"/>
                  </a:lnTo>
                  <a:lnTo>
                    <a:pt x="76" y="283"/>
                  </a:lnTo>
                  <a:lnTo>
                    <a:pt x="57" y="328"/>
                  </a:lnTo>
                  <a:lnTo>
                    <a:pt x="51" y="359"/>
                  </a:lnTo>
                  <a:lnTo>
                    <a:pt x="60" y="400"/>
                  </a:lnTo>
                  <a:lnTo>
                    <a:pt x="57" y="359"/>
                  </a:lnTo>
                  <a:lnTo>
                    <a:pt x="63" y="334"/>
                  </a:lnTo>
                  <a:lnTo>
                    <a:pt x="85" y="283"/>
                  </a:lnTo>
                  <a:lnTo>
                    <a:pt x="95" y="243"/>
                  </a:lnTo>
                  <a:lnTo>
                    <a:pt x="123" y="252"/>
                  </a:lnTo>
                  <a:lnTo>
                    <a:pt x="164" y="252"/>
                  </a:lnTo>
                  <a:lnTo>
                    <a:pt x="173" y="230"/>
                  </a:lnTo>
                  <a:lnTo>
                    <a:pt x="145" y="236"/>
                  </a:lnTo>
                  <a:lnTo>
                    <a:pt x="120" y="233"/>
                  </a:lnTo>
                  <a:lnTo>
                    <a:pt x="95" y="214"/>
                  </a:lnTo>
                  <a:lnTo>
                    <a:pt x="123" y="211"/>
                  </a:lnTo>
                  <a:lnTo>
                    <a:pt x="95" y="195"/>
                  </a:lnTo>
                  <a:lnTo>
                    <a:pt x="73" y="164"/>
                  </a:lnTo>
                  <a:lnTo>
                    <a:pt x="70" y="120"/>
                  </a:lnTo>
                  <a:lnTo>
                    <a:pt x="92" y="120"/>
                  </a:lnTo>
                  <a:lnTo>
                    <a:pt x="136" y="98"/>
                  </a:lnTo>
                  <a:lnTo>
                    <a:pt x="95" y="98"/>
                  </a:lnTo>
                  <a:lnTo>
                    <a:pt x="73" y="82"/>
                  </a:lnTo>
                  <a:lnTo>
                    <a:pt x="41" y="54"/>
                  </a:lnTo>
                  <a:lnTo>
                    <a:pt x="29" y="0"/>
                  </a:lnTo>
                  <a:lnTo>
                    <a:pt x="19" y="35"/>
                  </a:lnTo>
                  <a:lnTo>
                    <a:pt x="0" y="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6" name="Freeform 117"/>
            <p:cNvSpPr>
              <a:spLocks/>
            </p:cNvSpPr>
            <p:nvPr/>
          </p:nvSpPr>
          <p:spPr bwMode="auto">
            <a:xfrm>
              <a:off x="4218" y="1819"/>
              <a:ext cx="12" cy="6"/>
            </a:xfrm>
            <a:custGeom>
              <a:avLst/>
              <a:gdLst>
                <a:gd name="T0" fmla="*/ 0 w 22"/>
                <a:gd name="T1" fmla="*/ 0 h 12"/>
                <a:gd name="T2" fmla="*/ 1 w 22"/>
                <a:gd name="T3" fmla="*/ 0 h 12"/>
                <a:gd name="T4" fmla="*/ 1 w 22"/>
                <a:gd name="T5" fmla="*/ 1 h 12"/>
                <a:gd name="T6" fmla="*/ 1 w 22"/>
                <a:gd name="T7" fmla="*/ 1 h 12"/>
                <a:gd name="T8" fmla="*/ 0 w 2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2">
                  <a:moveTo>
                    <a:pt x="0" y="0"/>
                  </a:moveTo>
                  <a:lnTo>
                    <a:pt x="22" y="0"/>
                  </a:lnTo>
                  <a:lnTo>
                    <a:pt x="22" y="12"/>
                  </a:lnTo>
                  <a:lnTo>
                    <a:pt x="3" y="9"/>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7" name="Freeform 118"/>
            <p:cNvSpPr>
              <a:spLocks/>
            </p:cNvSpPr>
            <p:nvPr/>
          </p:nvSpPr>
          <p:spPr bwMode="auto">
            <a:xfrm>
              <a:off x="4014" y="1615"/>
              <a:ext cx="41" cy="368"/>
            </a:xfrm>
            <a:custGeom>
              <a:avLst/>
              <a:gdLst>
                <a:gd name="T0" fmla="*/ 1 w 72"/>
                <a:gd name="T1" fmla="*/ 0 h 668"/>
                <a:gd name="T2" fmla="*/ 1 w 72"/>
                <a:gd name="T3" fmla="*/ 1 h 668"/>
                <a:gd name="T4" fmla="*/ 1 w 72"/>
                <a:gd name="T5" fmla="*/ 1 h 668"/>
                <a:gd name="T6" fmla="*/ 1 w 72"/>
                <a:gd name="T7" fmla="*/ 1 h 668"/>
                <a:gd name="T8" fmla="*/ 1 w 72"/>
                <a:gd name="T9" fmla="*/ 1 h 668"/>
                <a:gd name="T10" fmla="*/ 1 w 72"/>
                <a:gd name="T11" fmla="*/ 2 h 668"/>
                <a:gd name="T12" fmla="*/ 1 w 72"/>
                <a:gd name="T13" fmla="*/ 2 h 668"/>
                <a:gd name="T14" fmla="*/ 1 w 72"/>
                <a:gd name="T15" fmla="*/ 2 h 668"/>
                <a:gd name="T16" fmla="*/ 1 w 72"/>
                <a:gd name="T17" fmla="*/ 3 h 668"/>
                <a:gd name="T18" fmla="*/ 1 w 72"/>
                <a:gd name="T19" fmla="*/ 3 h 668"/>
                <a:gd name="T20" fmla="*/ 1 w 72"/>
                <a:gd name="T21" fmla="*/ 3 h 668"/>
                <a:gd name="T22" fmla="*/ 0 w 72"/>
                <a:gd name="T23" fmla="*/ 4 h 668"/>
                <a:gd name="T24" fmla="*/ 0 w 72"/>
                <a:gd name="T25" fmla="*/ 4 h 668"/>
                <a:gd name="T26" fmla="*/ 1 w 72"/>
                <a:gd name="T27" fmla="*/ 5 h 668"/>
                <a:gd name="T28" fmla="*/ 1 w 72"/>
                <a:gd name="T29" fmla="*/ 5 h 668"/>
                <a:gd name="T30" fmla="*/ 1 w 72"/>
                <a:gd name="T31" fmla="*/ 6 h 668"/>
                <a:gd name="T32" fmla="*/ 1 w 72"/>
                <a:gd name="T33" fmla="*/ 6 h 668"/>
                <a:gd name="T34" fmla="*/ 1 w 72"/>
                <a:gd name="T35" fmla="*/ 5 h 668"/>
                <a:gd name="T36" fmla="*/ 1 w 72"/>
                <a:gd name="T37" fmla="*/ 4 h 668"/>
                <a:gd name="T38" fmla="*/ 1 w 72"/>
                <a:gd name="T39" fmla="*/ 4 h 668"/>
                <a:gd name="T40" fmla="*/ 1 w 72"/>
                <a:gd name="T41" fmla="*/ 4 h 668"/>
                <a:gd name="T42" fmla="*/ 1 w 72"/>
                <a:gd name="T43" fmla="*/ 3 h 668"/>
                <a:gd name="T44" fmla="*/ 1 w 72"/>
                <a:gd name="T45" fmla="*/ 3 h 668"/>
                <a:gd name="T46" fmla="*/ 1 w 72"/>
                <a:gd name="T47" fmla="*/ 3 h 668"/>
                <a:gd name="T48" fmla="*/ 1 w 72"/>
                <a:gd name="T49" fmla="*/ 3 h 668"/>
                <a:gd name="T50" fmla="*/ 1 w 72"/>
                <a:gd name="T51" fmla="*/ 2 h 668"/>
                <a:gd name="T52" fmla="*/ 1 w 72"/>
                <a:gd name="T53" fmla="*/ 2 h 668"/>
                <a:gd name="T54" fmla="*/ 1 w 72"/>
                <a:gd name="T55" fmla="*/ 2 h 668"/>
                <a:gd name="T56" fmla="*/ 1 w 72"/>
                <a:gd name="T57" fmla="*/ 2 h 668"/>
                <a:gd name="T58" fmla="*/ 1 w 72"/>
                <a:gd name="T59" fmla="*/ 1 h 668"/>
                <a:gd name="T60" fmla="*/ 1 w 72"/>
                <a:gd name="T61" fmla="*/ 1 h 668"/>
                <a:gd name="T62" fmla="*/ 1 w 72"/>
                <a:gd name="T63" fmla="*/ 1 h 668"/>
                <a:gd name="T64" fmla="*/ 1 w 72"/>
                <a:gd name="T65" fmla="*/ 1 h 668"/>
                <a:gd name="T66" fmla="*/ 1 w 72"/>
                <a:gd name="T67" fmla="*/ 1 h 668"/>
                <a:gd name="T68" fmla="*/ 1 w 72"/>
                <a:gd name="T69" fmla="*/ 1 h 668"/>
                <a:gd name="T70" fmla="*/ 1 w 72"/>
                <a:gd name="T71" fmla="*/ 0 h 6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2" h="668">
                  <a:moveTo>
                    <a:pt x="66" y="0"/>
                  </a:moveTo>
                  <a:lnTo>
                    <a:pt x="50" y="47"/>
                  </a:lnTo>
                  <a:lnTo>
                    <a:pt x="41" y="85"/>
                  </a:lnTo>
                  <a:lnTo>
                    <a:pt x="38" y="114"/>
                  </a:lnTo>
                  <a:lnTo>
                    <a:pt x="41" y="148"/>
                  </a:lnTo>
                  <a:lnTo>
                    <a:pt x="41" y="170"/>
                  </a:lnTo>
                  <a:lnTo>
                    <a:pt x="25" y="230"/>
                  </a:lnTo>
                  <a:lnTo>
                    <a:pt x="25" y="280"/>
                  </a:lnTo>
                  <a:lnTo>
                    <a:pt x="19" y="337"/>
                  </a:lnTo>
                  <a:lnTo>
                    <a:pt x="9" y="375"/>
                  </a:lnTo>
                  <a:lnTo>
                    <a:pt x="6" y="409"/>
                  </a:lnTo>
                  <a:lnTo>
                    <a:pt x="0" y="454"/>
                  </a:lnTo>
                  <a:lnTo>
                    <a:pt x="0" y="513"/>
                  </a:lnTo>
                  <a:lnTo>
                    <a:pt x="6" y="573"/>
                  </a:lnTo>
                  <a:lnTo>
                    <a:pt x="9" y="617"/>
                  </a:lnTo>
                  <a:lnTo>
                    <a:pt x="9" y="668"/>
                  </a:lnTo>
                  <a:lnTo>
                    <a:pt x="16" y="624"/>
                  </a:lnTo>
                  <a:lnTo>
                    <a:pt x="16" y="570"/>
                  </a:lnTo>
                  <a:lnTo>
                    <a:pt x="9" y="516"/>
                  </a:lnTo>
                  <a:lnTo>
                    <a:pt x="9" y="441"/>
                  </a:lnTo>
                  <a:lnTo>
                    <a:pt x="19" y="441"/>
                  </a:lnTo>
                  <a:lnTo>
                    <a:pt x="16" y="409"/>
                  </a:lnTo>
                  <a:lnTo>
                    <a:pt x="12" y="384"/>
                  </a:lnTo>
                  <a:lnTo>
                    <a:pt x="19" y="359"/>
                  </a:lnTo>
                  <a:lnTo>
                    <a:pt x="31" y="328"/>
                  </a:lnTo>
                  <a:lnTo>
                    <a:pt x="44" y="252"/>
                  </a:lnTo>
                  <a:lnTo>
                    <a:pt x="34" y="227"/>
                  </a:lnTo>
                  <a:lnTo>
                    <a:pt x="38" y="195"/>
                  </a:lnTo>
                  <a:lnTo>
                    <a:pt x="50" y="173"/>
                  </a:lnTo>
                  <a:lnTo>
                    <a:pt x="69" y="158"/>
                  </a:lnTo>
                  <a:lnTo>
                    <a:pt x="72" y="136"/>
                  </a:lnTo>
                  <a:lnTo>
                    <a:pt x="56" y="101"/>
                  </a:lnTo>
                  <a:lnTo>
                    <a:pt x="56" y="76"/>
                  </a:lnTo>
                  <a:lnTo>
                    <a:pt x="63" y="51"/>
                  </a:lnTo>
                  <a:lnTo>
                    <a:pt x="66" y="29"/>
                  </a:lnTo>
                  <a:lnTo>
                    <a:pt x="6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8" name="Freeform 119"/>
            <p:cNvSpPr>
              <a:spLocks/>
            </p:cNvSpPr>
            <p:nvPr/>
          </p:nvSpPr>
          <p:spPr bwMode="auto">
            <a:xfrm>
              <a:off x="4246" y="1499"/>
              <a:ext cx="11" cy="47"/>
            </a:xfrm>
            <a:custGeom>
              <a:avLst/>
              <a:gdLst>
                <a:gd name="T0" fmla="*/ 0 w 19"/>
                <a:gd name="T1" fmla="*/ 1 h 85"/>
                <a:gd name="T2" fmla="*/ 1 w 19"/>
                <a:gd name="T3" fmla="*/ 1 h 85"/>
                <a:gd name="T4" fmla="*/ 1 w 19"/>
                <a:gd name="T5" fmla="*/ 1 h 85"/>
                <a:gd name="T6" fmla="*/ 1 w 19"/>
                <a:gd name="T7" fmla="*/ 1 h 85"/>
                <a:gd name="T8" fmla="*/ 1 w 19"/>
                <a:gd name="T9" fmla="*/ 1 h 85"/>
                <a:gd name="T10" fmla="*/ 1 w 19"/>
                <a:gd name="T11" fmla="*/ 0 h 85"/>
                <a:gd name="T12" fmla="*/ 0 w 19"/>
                <a:gd name="T13" fmla="*/ 1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85">
                  <a:moveTo>
                    <a:pt x="0" y="7"/>
                  </a:moveTo>
                  <a:lnTo>
                    <a:pt x="16" y="51"/>
                  </a:lnTo>
                  <a:lnTo>
                    <a:pt x="16" y="85"/>
                  </a:lnTo>
                  <a:lnTo>
                    <a:pt x="19" y="63"/>
                  </a:lnTo>
                  <a:lnTo>
                    <a:pt x="19" y="38"/>
                  </a:lnTo>
                  <a:lnTo>
                    <a:pt x="3" y="0"/>
                  </a:lnTo>
                  <a:lnTo>
                    <a:pt x="0" y="7"/>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9" name="Freeform 120"/>
            <p:cNvSpPr>
              <a:spLocks/>
            </p:cNvSpPr>
            <p:nvPr/>
          </p:nvSpPr>
          <p:spPr bwMode="auto">
            <a:xfrm>
              <a:off x="4262" y="1520"/>
              <a:ext cx="55" cy="104"/>
            </a:xfrm>
            <a:custGeom>
              <a:avLst/>
              <a:gdLst>
                <a:gd name="T0" fmla="*/ 0 w 97"/>
                <a:gd name="T1" fmla="*/ 1 h 189"/>
                <a:gd name="T2" fmla="*/ 0 w 97"/>
                <a:gd name="T3" fmla="*/ 1 h 189"/>
                <a:gd name="T4" fmla="*/ 1 w 97"/>
                <a:gd name="T5" fmla="*/ 1 h 189"/>
                <a:gd name="T6" fmla="*/ 1 w 97"/>
                <a:gd name="T7" fmla="*/ 1 h 189"/>
                <a:gd name="T8" fmla="*/ 1 w 97"/>
                <a:gd name="T9" fmla="*/ 1 h 189"/>
                <a:gd name="T10" fmla="*/ 1 w 97"/>
                <a:gd name="T11" fmla="*/ 1 h 189"/>
                <a:gd name="T12" fmla="*/ 1 w 97"/>
                <a:gd name="T13" fmla="*/ 2 h 189"/>
                <a:gd name="T14" fmla="*/ 1 w 97"/>
                <a:gd name="T15" fmla="*/ 1 h 189"/>
                <a:gd name="T16" fmla="*/ 1 w 97"/>
                <a:gd name="T17" fmla="*/ 1 h 189"/>
                <a:gd name="T18" fmla="*/ 1 w 97"/>
                <a:gd name="T19" fmla="*/ 1 h 189"/>
                <a:gd name="T20" fmla="*/ 1 w 97"/>
                <a:gd name="T21" fmla="*/ 1 h 189"/>
                <a:gd name="T22" fmla="*/ 1 w 97"/>
                <a:gd name="T23" fmla="*/ 1 h 189"/>
                <a:gd name="T24" fmla="*/ 1 w 97"/>
                <a:gd name="T25" fmla="*/ 1 h 189"/>
                <a:gd name="T26" fmla="*/ 1 w 97"/>
                <a:gd name="T27" fmla="*/ 1 h 189"/>
                <a:gd name="T28" fmla="*/ 1 w 97"/>
                <a:gd name="T29" fmla="*/ 1 h 189"/>
                <a:gd name="T30" fmla="*/ 1 w 97"/>
                <a:gd name="T31" fmla="*/ 1 h 189"/>
                <a:gd name="T32" fmla="*/ 1 w 97"/>
                <a:gd name="T33" fmla="*/ 1 h 189"/>
                <a:gd name="T34" fmla="*/ 1 w 97"/>
                <a:gd name="T35" fmla="*/ 1 h 189"/>
                <a:gd name="T36" fmla="*/ 1 w 97"/>
                <a:gd name="T37" fmla="*/ 1 h 189"/>
                <a:gd name="T38" fmla="*/ 1 w 97"/>
                <a:gd name="T39" fmla="*/ 1 h 189"/>
                <a:gd name="T40" fmla="*/ 1 w 97"/>
                <a:gd name="T41" fmla="*/ 0 h 189"/>
                <a:gd name="T42" fmla="*/ 1 w 97"/>
                <a:gd name="T43" fmla="*/ 1 h 189"/>
                <a:gd name="T44" fmla="*/ 1 w 97"/>
                <a:gd name="T45" fmla="*/ 1 h 189"/>
                <a:gd name="T46" fmla="*/ 1 w 97"/>
                <a:gd name="T47" fmla="*/ 1 h 189"/>
                <a:gd name="T48" fmla="*/ 1 w 97"/>
                <a:gd name="T49" fmla="*/ 1 h 189"/>
                <a:gd name="T50" fmla="*/ 0 w 97"/>
                <a:gd name="T51" fmla="*/ 1 h 1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189">
                  <a:moveTo>
                    <a:pt x="0" y="22"/>
                  </a:moveTo>
                  <a:lnTo>
                    <a:pt x="0" y="66"/>
                  </a:lnTo>
                  <a:lnTo>
                    <a:pt x="12" y="88"/>
                  </a:lnTo>
                  <a:lnTo>
                    <a:pt x="31" y="113"/>
                  </a:lnTo>
                  <a:lnTo>
                    <a:pt x="50" y="132"/>
                  </a:lnTo>
                  <a:lnTo>
                    <a:pt x="69" y="157"/>
                  </a:lnTo>
                  <a:lnTo>
                    <a:pt x="81" y="189"/>
                  </a:lnTo>
                  <a:lnTo>
                    <a:pt x="75" y="145"/>
                  </a:lnTo>
                  <a:lnTo>
                    <a:pt x="63" y="120"/>
                  </a:lnTo>
                  <a:lnTo>
                    <a:pt x="59" y="101"/>
                  </a:lnTo>
                  <a:lnTo>
                    <a:pt x="63" y="94"/>
                  </a:lnTo>
                  <a:lnTo>
                    <a:pt x="59" y="82"/>
                  </a:lnTo>
                  <a:lnTo>
                    <a:pt x="72" y="72"/>
                  </a:lnTo>
                  <a:lnTo>
                    <a:pt x="69" y="60"/>
                  </a:lnTo>
                  <a:lnTo>
                    <a:pt x="53" y="47"/>
                  </a:lnTo>
                  <a:lnTo>
                    <a:pt x="53" y="32"/>
                  </a:lnTo>
                  <a:lnTo>
                    <a:pt x="63" y="28"/>
                  </a:lnTo>
                  <a:lnTo>
                    <a:pt x="81" y="38"/>
                  </a:lnTo>
                  <a:lnTo>
                    <a:pt x="97" y="38"/>
                  </a:lnTo>
                  <a:lnTo>
                    <a:pt x="91" y="19"/>
                  </a:lnTo>
                  <a:lnTo>
                    <a:pt x="63" y="0"/>
                  </a:lnTo>
                  <a:lnTo>
                    <a:pt x="63" y="19"/>
                  </a:lnTo>
                  <a:lnTo>
                    <a:pt x="53" y="9"/>
                  </a:lnTo>
                  <a:lnTo>
                    <a:pt x="18" y="50"/>
                  </a:lnTo>
                  <a:lnTo>
                    <a:pt x="9" y="44"/>
                  </a:lnTo>
                  <a:lnTo>
                    <a:pt x="0" y="2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0" name="Freeform 121"/>
            <p:cNvSpPr>
              <a:spLocks/>
            </p:cNvSpPr>
            <p:nvPr/>
          </p:nvSpPr>
          <p:spPr bwMode="auto">
            <a:xfrm>
              <a:off x="4296" y="1581"/>
              <a:ext cx="160" cy="164"/>
            </a:xfrm>
            <a:custGeom>
              <a:avLst/>
              <a:gdLst>
                <a:gd name="T0" fmla="*/ 1 w 284"/>
                <a:gd name="T1" fmla="*/ 1 h 299"/>
                <a:gd name="T2" fmla="*/ 1 w 284"/>
                <a:gd name="T3" fmla="*/ 1 h 299"/>
                <a:gd name="T4" fmla="*/ 1 w 284"/>
                <a:gd name="T5" fmla="*/ 1 h 299"/>
                <a:gd name="T6" fmla="*/ 1 w 284"/>
                <a:gd name="T7" fmla="*/ 1 h 299"/>
                <a:gd name="T8" fmla="*/ 1 w 284"/>
                <a:gd name="T9" fmla="*/ 1 h 299"/>
                <a:gd name="T10" fmla="*/ 1 w 284"/>
                <a:gd name="T11" fmla="*/ 2 h 299"/>
                <a:gd name="T12" fmla="*/ 2 w 284"/>
                <a:gd name="T13" fmla="*/ 2 h 299"/>
                <a:gd name="T14" fmla="*/ 1 w 284"/>
                <a:gd name="T15" fmla="*/ 2 h 299"/>
                <a:gd name="T16" fmla="*/ 1 w 284"/>
                <a:gd name="T17" fmla="*/ 1 h 299"/>
                <a:gd name="T18" fmla="*/ 1 w 284"/>
                <a:gd name="T19" fmla="*/ 1 h 299"/>
                <a:gd name="T20" fmla="*/ 1 w 284"/>
                <a:gd name="T21" fmla="*/ 1 h 299"/>
                <a:gd name="T22" fmla="*/ 1 w 284"/>
                <a:gd name="T23" fmla="*/ 1 h 299"/>
                <a:gd name="T24" fmla="*/ 1 w 284"/>
                <a:gd name="T25" fmla="*/ 2 h 299"/>
                <a:gd name="T26" fmla="*/ 2 w 284"/>
                <a:gd name="T27" fmla="*/ 2 h 299"/>
                <a:gd name="T28" fmla="*/ 2 w 284"/>
                <a:gd name="T29" fmla="*/ 2 h 299"/>
                <a:gd name="T30" fmla="*/ 2 w 284"/>
                <a:gd name="T31" fmla="*/ 2 h 299"/>
                <a:gd name="T32" fmla="*/ 3 w 284"/>
                <a:gd name="T33" fmla="*/ 2 h 299"/>
                <a:gd name="T34" fmla="*/ 3 w 284"/>
                <a:gd name="T35" fmla="*/ 2 h 299"/>
                <a:gd name="T36" fmla="*/ 3 w 284"/>
                <a:gd name="T37" fmla="*/ 2 h 299"/>
                <a:gd name="T38" fmla="*/ 3 w 284"/>
                <a:gd name="T39" fmla="*/ 2 h 299"/>
                <a:gd name="T40" fmla="*/ 3 w 284"/>
                <a:gd name="T41" fmla="*/ 2 h 299"/>
                <a:gd name="T42" fmla="*/ 3 w 284"/>
                <a:gd name="T43" fmla="*/ 2 h 299"/>
                <a:gd name="T44" fmla="*/ 2 w 284"/>
                <a:gd name="T45" fmla="*/ 1 h 299"/>
                <a:gd name="T46" fmla="*/ 2 w 284"/>
                <a:gd name="T47" fmla="*/ 1 h 299"/>
                <a:gd name="T48" fmla="*/ 2 w 284"/>
                <a:gd name="T49" fmla="*/ 1 h 299"/>
                <a:gd name="T50" fmla="*/ 2 w 284"/>
                <a:gd name="T51" fmla="*/ 1 h 299"/>
                <a:gd name="T52" fmla="*/ 1 w 284"/>
                <a:gd name="T53" fmla="*/ 1 h 299"/>
                <a:gd name="T54" fmla="*/ 1 w 284"/>
                <a:gd name="T55" fmla="*/ 1 h 299"/>
                <a:gd name="T56" fmla="*/ 1 w 284"/>
                <a:gd name="T57" fmla="*/ 1 h 299"/>
                <a:gd name="T58" fmla="*/ 1 w 284"/>
                <a:gd name="T59" fmla="*/ 1 h 299"/>
                <a:gd name="T60" fmla="*/ 1 w 284"/>
                <a:gd name="T61" fmla="*/ 0 h 299"/>
                <a:gd name="T62" fmla="*/ 0 w 284"/>
                <a:gd name="T63" fmla="*/ 1 h 299"/>
                <a:gd name="T64" fmla="*/ 1 w 284"/>
                <a:gd name="T65" fmla="*/ 1 h 299"/>
                <a:gd name="T66" fmla="*/ 1 w 284"/>
                <a:gd name="T67" fmla="*/ 1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99">
                  <a:moveTo>
                    <a:pt x="22" y="38"/>
                  </a:moveTo>
                  <a:lnTo>
                    <a:pt x="44" y="60"/>
                  </a:lnTo>
                  <a:lnTo>
                    <a:pt x="73" y="69"/>
                  </a:lnTo>
                  <a:lnTo>
                    <a:pt x="92" y="92"/>
                  </a:lnTo>
                  <a:lnTo>
                    <a:pt x="117" y="136"/>
                  </a:lnTo>
                  <a:lnTo>
                    <a:pt x="126" y="180"/>
                  </a:lnTo>
                  <a:lnTo>
                    <a:pt x="142" y="214"/>
                  </a:lnTo>
                  <a:lnTo>
                    <a:pt x="114" y="173"/>
                  </a:lnTo>
                  <a:lnTo>
                    <a:pt x="85" y="136"/>
                  </a:lnTo>
                  <a:lnTo>
                    <a:pt x="76" y="98"/>
                  </a:lnTo>
                  <a:lnTo>
                    <a:pt x="67" y="123"/>
                  </a:lnTo>
                  <a:lnTo>
                    <a:pt x="92" y="167"/>
                  </a:lnTo>
                  <a:lnTo>
                    <a:pt x="126" y="224"/>
                  </a:lnTo>
                  <a:lnTo>
                    <a:pt x="167" y="265"/>
                  </a:lnTo>
                  <a:lnTo>
                    <a:pt x="183" y="284"/>
                  </a:lnTo>
                  <a:lnTo>
                    <a:pt x="221" y="299"/>
                  </a:lnTo>
                  <a:lnTo>
                    <a:pt x="265" y="299"/>
                  </a:lnTo>
                  <a:lnTo>
                    <a:pt x="284" y="252"/>
                  </a:lnTo>
                  <a:lnTo>
                    <a:pt x="255" y="233"/>
                  </a:lnTo>
                  <a:lnTo>
                    <a:pt x="271" y="224"/>
                  </a:lnTo>
                  <a:lnTo>
                    <a:pt x="265" y="195"/>
                  </a:lnTo>
                  <a:lnTo>
                    <a:pt x="243" y="189"/>
                  </a:lnTo>
                  <a:lnTo>
                    <a:pt x="158" y="95"/>
                  </a:lnTo>
                  <a:lnTo>
                    <a:pt x="148" y="69"/>
                  </a:lnTo>
                  <a:lnTo>
                    <a:pt x="164" y="60"/>
                  </a:lnTo>
                  <a:lnTo>
                    <a:pt x="155" y="47"/>
                  </a:lnTo>
                  <a:lnTo>
                    <a:pt x="126" y="54"/>
                  </a:lnTo>
                  <a:lnTo>
                    <a:pt x="95" y="35"/>
                  </a:lnTo>
                  <a:lnTo>
                    <a:pt x="57" y="29"/>
                  </a:lnTo>
                  <a:lnTo>
                    <a:pt x="35" y="13"/>
                  </a:lnTo>
                  <a:lnTo>
                    <a:pt x="10" y="0"/>
                  </a:lnTo>
                  <a:lnTo>
                    <a:pt x="0" y="7"/>
                  </a:lnTo>
                  <a:lnTo>
                    <a:pt x="13" y="16"/>
                  </a:lnTo>
                  <a:lnTo>
                    <a:pt x="22" y="38"/>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1" name="Freeform 122"/>
            <p:cNvSpPr>
              <a:spLocks/>
            </p:cNvSpPr>
            <p:nvPr/>
          </p:nvSpPr>
          <p:spPr bwMode="auto">
            <a:xfrm>
              <a:off x="4300" y="1570"/>
              <a:ext cx="15" cy="9"/>
            </a:xfrm>
            <a:custGeom>
              <a:avLst/>
              <a:gdLst>
                <a:gd name="T0" fmla="*/ 0 w 28"/>
                <a:gd name="T1" fmla="*/ 0 h 16"/>
                <a:gd name="T2" fmla="*/ 1 w 28"/>
                <a:gd name="T3" fmla="*/ 0 h 16"/>
                <a:gd name="T4" fmla="*/ 1 w 28"/>
                <a:gd name="T5" fmla="*/ 1 h 16"/>
                <a:gd name="T6" fmla="*/ 1 w 28"/>
                <a:gd name="T7" fmla="*/ 1 h 16"/>
                <a:gd name="T8" fmla="*/ 1 w 28"/>
                <a:gd name="T9" fmla="*/ 1 h 16"/>
                <a:gd name="T10" fmla="*/ 0 w 2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6">
                  <a:moveTo>
                    <a:pt x="0" y="0"/>
                  </a:moveTo>
                  <a:lnTo>
                    <a:pt x="9" y="0"/>
                  </a:lnTo>
                  <a:lnTo>
                    <a:pt x="28" y="16"/>
                  </a:lnTo>
                  <a:lnTo>
                    <a:pt x="12" y="16"/>
                  </a:lnTo>
                  <a:lnTo>
                    <a:pt x="3" y="7"/>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2" name="Freeform 123"/>
            <p:cNvSpPr>
              <a:spLocks/>
            </p:cNvSpPr>
            <p:nvPr/>
          </p:nvSpPr>
          <p:spPr bwMode="auto">
            <a:xfrm>
              <a:off x="4303" y="1555"/>
              <a:ext cx="30" cy="27"/>
            </a:xfrm>
            <a:custGeom>
              <a:avLst/>
              <a:gdLst>
                <a:gd name="T0" fmla="*/ 0 w 54"/>
                <a:gd name="T1" fmla="*/ 0 h 50"/>
                <a:gd name="T2" fmla="*/ 1 w 54"/>
                <a:gd name="T3" fmla="*/ 0 h 50"/>
                <a:gd name="T4" fmla="*/ 1 w 54"/>
                <a:gd name="T5" fmla="*/ 1 h 50"/>
                <a:gd name="T6" fmla="*/ 1 w 54"/>
                <a:gd name="T7" fmla="*/ 1 h 50"/>
                <a:gd name="T8" fmla="*/ 1 w 54"/>
                <a:gd name="T9" fmla="*/ 1 h 50"/>
                <a:gd name="T10" fmla="*/ 1 w 54"/>
                <a:gd name="T11" fmla="*/ 1 h 50"/>
                <a:gd name="T12" fmla="*/ 1 w 54"/>
                <a:gd name="T13" fmla="*/ 1 h 50"/>
                <a:gd name="T14" fmla="*/ 0 w 54"/>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0">
                  <a:moveTo>
                    <a:pt x="0" y="0"/>
                  </a:moveTo>
                  <a:lnTo>
                    <a:pt x="16" y="0"/>
                  </a:lnTo>
                  <a:lnTo>
                    <a:pt x="31" y="16"/>
                  </a:lnTo>
                  <a:lnTo>
                    <a:pt x="54" y="50"/>
                  </a:lnTo>
                  <a:lnTo>
                    <a:pt x="22" y="16"/>
                  </a:lnTo>
                  <a:lnTo>
                    <a:pt x="16" y="22"/>
                  </a:lnTo>
                  <a:lnTo>
                    <a:pt x="9" y="1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3" name="Freeform 124"/>
            <p:cNvSpPr>
              <a:spLocks/>
            </p:cNvSpPr>
            <p:nvPr/>
          </p:nvSpPr>
          <p:spPr bwMode="auto">
            <a:xfrm>
              <a:off x="4314" y="1515"/>
              <a:ext cx="44" cy="33"/>
            </a:xfrm>
            <a:custGeom>
              <a:avLst/>
              <a:gdLst>
                <a:gd name="T0" fmla="*/ 0 w 79"/>
                <a:gd name="T1" fmla="*/ 0 h 59"/>
                <a:gd name="T2" fmla="*/ 1 w 79"/>
                <a:gd name="T3" fmla="*/ 1 h 59"/>
                <a:gd name="T4" fmla="*/ 1 w 79"/>
                <a:gd name="T5" fmla="*/ 1 h 59"/>
                <a:gd name="T6" fmla="*/ 1 w 79"/>
                <a:gd name="T7" fmla="*/ 1 h 59"/>
                <a:gd name="T8" fmla="*/ 1 w 79"/>
                <a:gd name="T9" fmla="*/ 1 h 59"/>
                <a:gd name="T10" fmla="*/ 1 w 79"/>
                <a:gd name="T11" fmla="*/ 1 h 59"/>
                <a:gd name="T12" fmla="*/ 1 w 79"/>
                <a:gd name="T13" fmla="*/ 1 h 59"/>
                <a:gd name="T14" fmla="*/ 0 w 79"/>
                <a:gd name="T15" fmla="*/ 0 h 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59">
                  <a:moveTo>
                    <a:pt x="0" y="0"/>
                  </a:moveTo>
                  <a:lnTo>
                    <a:pt x="31" y="28"/>
                  </a:lnTo>
                  <a:lnTo>
                    <a:pt x="50" y="34"/>
                  </a:lnTo>
                  <a:lnTo>
                    <a:pt x="63" y="53"/>
                  </a:lnTo>
                  <a:lnTo>
                    <a:pt x="79" y="59"/>
                  </a:lnTo>
                  <a:lnTo>
                    <a:pt x="63" y="22"/>
                  </a:lnTo>
                  <a:lnTo>
                    <a:pt x="35" y="1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4" name="Freeform 125"/>
            <p:cNvSpPr>
              <a:spLocks/>
            </p:cNvSpPr>
            <p:nvPr/>
          </p:nvSpPr>
          <p:spPr bwMode="auto">
            <a:xfrm>
              <a:off x="4127" y="1676"/>
              <a:ext cx="13" cy="11"/>
            </a:xfrm>
            <a:custGeom>
              <a:avLst/>
              <a:gdLst>
                <a:gd name="T0" fmla="*/ 1 w 22"/>
                <a:gd name="T1" fmla="*/ 0 h 19"/>
                <a:gd name="T2" fmla="*/ 0 w 22"/>
                <a:gd name="T3" fmla="*/ 1 h 19"/>
                <a:gd name="T4" fmla="*/ 1 w 22"/>
                <a:gd name="T5" fmla="*/ 1 h 19"/>
                <a:gd name="T6" fmla="*/ 1 w 22"/>
                <a:gd name="T7" fmla="*/ 1 h 19"/>
                <a:gd name="T8" fmla="*/ 1 w 22"/>
                <a:gd name="T9" fmla="*/ 1 h 19"/>
                <a:gd name="T10" fmla="*/ 1 w 22"/>
                <a:gd name="T11" fmla="*/ 1 h 19"/>
                <a:gd name="T12" fmla="*/ 1 w 2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19">
                  <a:moveTo>
                    <a:pt x="3" y="0"/>
                  </a:moveTo>
                  <a:lnTo>
                    <a:pt x="0" y="13"/>
                  </a:lnTo>
                  <a:lnTo>
                    <a:pt x="3" y="19"/>
                  </a:lnTo>
                  <a:lnTo>
                    <a:pt x="13" y="19"/>
                  </a:lnTo>
                  <a:lnTo>
                    <a:pt x="22" y="7"/>
                  </a:lnTo>
                  <a:lnTo>
                    <a:pt x="10" y="10"/>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5" name="Freeform 126"/>
            <p:cNvSpPr>
              <a:spLocks/>
            </p:cNvSpPr>
            <p:nvPr/>
          </p:nvSpPr>
          <p:spPr bwMode="auto">
            <a:xfrm>
              <a:off x="4206" y="1626"/>
              <a:ext cx="15" cy="5"/>
            </a:xfrm>
            <a:custGeom>
              <a:avLst/>
              <a:gdLst>
                <a:gd name="T0" fmla="*/ 0 w 28"/>
                <a:gd name="T1" fmla="*/ 1 h 10"/>
                <a:gd name="T2" fmla="*/ 1 w 28"/>
                <a:gd name="T3" fmla="*/ 1 h 10"/>
                <a:gd name="T4" fmla="*/ 1 w 28"/>
                <a:gd name="T5" fmla="*/ 0 h 10"/>
                <a:gd name="T6" fmla="*/ 0 w 28"/>
                <a:gd name="T7" fmla="*/ 1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a:moveTo>
                    <a:pt x="0" y="3"/>
                  </a:moveTo>
                  <a:lnTo>
                    <a:pt x="19" y="10"/>
                  </a:lnTo>
                  <a:lnTo>
                    <a:pt x="28"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6" name="Freeform 127"/>
            <p:cNvSpPr>
              <a:spLocks/>
            </p:cNvSpPr>
            <p:nvPr/>
          </p:nvSpPr>
          <p:spPr bwMode="auto">
            <a:xfrm>
              <a:off x="4119" y="1585"/>
              <a:ext cx="21" cy="6"/>
            </a:xfrm>
            <a:custGeom>
              <a:avLst/>
              <a:gdLst>
                <a:gd name="T0" fmla="*/ 0 w 37"/>
                <a:gd name="T1" fmla="*/ 1 h 12"/>
                <a:gd name="T2" fmla="*/ 1 w 37"/>
                <a:gd name="T3" fmla="*/ 1 h 12"/>
                <a:gd name="T4" fmla="*/ 1 w 37"/>
                <a:gd name="T5" fmla="*/ 0 h 12"/>
                <a:gd name="T6" fmla="*/ 0 w 37"/>
                <a:gd name="T7" fmla="*/ 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2">
                  <a:moveTo>
                    <a:pt x="0" y="3"/>
                  </a:moveTo>
                  <a:lnTo>
                    <a:pt x="15" y="12"/>
                  </a:lnTo>
                  <a:lnTo>
                    <a:pt x="37"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7" name="Freeform 128"/>
            <p:cNvSpPr>
              <a:spLocks/>
            </p:cNvSpPr>
            <p:nvPr/>
          </p:nvSpPr>
          <p:spPr bwMode="auto">
            <a:xfrm>
              <a:off x="4225" y="1664"/>
              <a:ext cx="19" cy="26"/>
            </a:xfrm>
            <a:custGeom>
              <a:avLst/>
              <a:gdLst>
                <a:gd name="T0" fmla="*/ 0 w 35"/>
                <a:gd name="T1" fmla="*/ 1 h 48"/>
                <a:gd name="T2" fmla="*/ 1 w 35"/>
                <a:gd name="T3" fmla="*/ 1 h 48"/>
                <a:gd name="T4" fmla="*/ 1 w 35"/>
                <a:gd name="T5" fmla="*/ 1 h 48"/>
                <a:gd name="T6" fmla="*/ 1 w 35"/>
                <a:gd name="T7" fmla="*/ 1 h 48"/>
                <a:gd name="T8" fmla="*/ 1 w 35"/>
                <a:gd name="T9" fmla="*/ 1 h 48"/>
                <a:gd name="T10" fmla="*/ 0 w 35"/>
                <a:gd name="T11" fmla="*/ 0 h 48"/>
                <a:gd name="T12" fmla="*/ 0 w 35"/>
                <a:gd name="T13" fmla="*/ 1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8">
                  <a:moveTo>
                    <a:pt x="0" y="26"/>
                  </a:moveTo>
                  <a:lnTo>
                    <a:pt x="10" y="41"/>
                  </a:lnTo>
                  <a:lnTo>
                    <a:pt x="35" y="48"/>
                  </a:lnTo>
                  <a:lnTo>
                    <a:pt x="32" y="38"/>
                  </a:lnTo>
                  <a:lnTo>
                    <a:pt x="13" y="35"/>
                  </a:lnTo>
                  <a:lnTo>
                    <a:pt x="0" y="0"/>
                  </a:lnTo>
                  <a:lnTo>
                    <a:pt x="0" y="2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8" name="Freeform 129"/>
            <p:cNvSpPr>
              <a:spLocks/>
            </p:cNvSpPr>
            <p:nvPr/>
          </p:nvSpPr>
          <p:spPr bwMode="auto">
            <a:xfrm>
              <a:off x="4275" y="1640"/>
              <a:ext cx="58" cy="151"/>
            </a:xfrm>
            <a:custGeom>
              <a:avLst/>
              <a:gdLst>
                <a:gd name="T0" fmla="*/ 0 w 104"/>
                <a:gd name="T1" fmla="*/ 1 h 274"/>
                <a:gd name="T2" fmla="*/ 1 w 104"/>
                <a:gd name="T3" fmla="*/ 1 h 274"/>
                <a:gd name="T4" fmla="*/ 1 w 104"/>
                <a:gd name="T5" fmla="*/ 1 h 274"/>
                <a:gd name="T6" fmla="*/ 1 w 104"/>
                <a:gd name="T7" fmla="*/ 1 h 274"/>
                <a:gd name="T8" fmla="*/ 1 w 104"/>
                <a:gd name="T9" fmla="*/ 1 h 274"/>
                <a:gd name="T10" fmla="*/ 1 w 104"/>
                <a:gd name="T11" fmla="*/ 1 h 274"/>
                <a:gd name="T12" fmla="*/ 1 w 104"/>
                <a:gd name="T13" fmla="*/ 2 h 274"/>
                <a:gd name="T14" fmla="*/ 1 w 104"/>
                <a:gd name="T15" fmla="*/ 2 h 274"/>
                <a:gd name="T16" fmla="*/ 1 w 104"/>
                <a:gd name="T17" fmla="*/ 2 h 274"/>
                <a:gd name="T18" fmla="*/ 1 w 104"/>
                <a:gd name="T19" fmla="*/ 2 h 274"/>
                <a:gd name="T20" fmla="*/ 1 w 104"/>
                <a:gd name="T21" fmla="*/ 2 h 274"/>
                <a:gd name="T22" fmla="*/ 1 w 104"/>
                <a:gd name="T23" fmla="*/ 2 h 274"/>
                <a:gd name="T24" fmla="*/ 1 w 104"/>
                <a:gd name="T25" fmla="*/ 2 h 274"/>
                <a:gd name="T26" fmla="*/ 1 w 104"/>
                <a:gd name="T27" fmla="*/ 2 h 274"/>
                <a:gd name="T28" fmla="*/ 1 w 104"/>
                <a:gd name="T29" fmla="*/ 2 h 274"/>
                <a:gd name="T30" fmla="*/ 1 w 104"/>
                <a:gd name="T31" fmla="*/ 2 h 274"/>
                <a:gd name="T32" fmla="*/ 1 w 104"/>
                <a:gd name="T33" fmla="*/ 2 h 274"/>
                <a:gd name="T34" fmla="*/ 1 w 104"/>
                <a:gd name="T35" fmla="*/ 2 h 274"/>
                <a:gd name="T36" fmla="*/ 1 w 104"/>
                <a:gd name="T37" fmla="*/ 1 h 274"/>
                <a:gd name="T38" fmla="*/ 1 w 104"/>
                <a:gd name="T39" fmla="*/ 1 h 274"/>
                <a:gd name="T40" fmla="*/ 1 w 104"/>
                <a:gd name="T41" fmla="*/ 1 h 274"/>
                <a:gd name="T42" fmla="*/ 1 w 104"/>
                <a:gd name="T43" fmla="*/ 1 h 274"/>
                <a:gd name="T44" fmla="*/ 1 w 104"/>
                <a:gd name="T45" fmla="*/ 0 h 274"/>
                <a:gd name="T46" fmla="*/ 1 w 104"/>
                <a:gd name="T47" fmla="*/ 1 h 274"/>
                <a:gd name="T48" fmla="*/ 1 w 104"/>
                <a:gd name="T49" fmla="*/ 1 h 274"/>
                <a:gd name="T50" fmla="*/ 1 w 104"/>
                <a:gd name="T51" fmla="*/ 1 h 274"/>
                <a:gd name="T52" fmla="*/ 0 w 104"/>
                <a:gd name="T53" fmla="*/ 1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274">
                  <a:moveTo>
                    <a:pt x="0" y="85"/>
                  </a:moveTo>
                  <a:lnTo>
                    <a:pt x="47" y="92"/>
                  </a:lnTo>
                  <a:lnTo>
                    <a:pt x="72" y="82"/>
                  </a:lnTo>
                  <a:lnTo>
                    <a:pt x="88" y="60"/>
                  </a:lnTo>
                  <a:lnTo>
                    <a:pt x="91" y="104"/>
                  </a:lnTo>
                  <a:lnTo>
                    <a:pt x="91" y="158"/>
                  </a:lnTo>
                  <a:lnTo>
                    <a:pt x="88" y="192"/>
                  </a:lnTo>
                  <a:lnTo>
                    <a:pt x="81" y="221"/>
                  </a:lnTo>
                  <a:lnTo>
                    <a:pt x="63" y="243"/>
                  </a:lnTo>
                  <a:lnTo>
                    <a:pt x="28" y="236"/>
                  </a:lnTo>
                  <a:lnTo>
                    <a:pt x="34" y="252"/>
                  </a:lnTo>
                  <a:lnTo>
                    <a:pt x="50" y="258"/>
                  </a:lnTo>
                  <a:lnTo>
                    <a:pt x="34" y="268"/>
                  </a:lnTo>
                  <a:lnTo>
                    <a:pt x="56" y="274"/>
                  </a:lnTo>
                  <a:lnTo>
                    <a:pt x="72" y="258"/>
                  </a:lnTo>
                  <a:lnTo>
                    <a:pt x="63" y="255"/>
                  </a:lnTo>
                  <a:lnTo>
                    <a:pt x="78" y="240"/>
                  </a:lnTo>
                  <a:lnTo>
                    <a:pt x="91" y="211"/>
                  </a:lnTo>
                  <a:lnTo>
                    <a:pt x="97" y="155"/>
                  </a:lnTo>
                  <a:lnTo>
                    <a:pt x="94" y="85"/>
                  </a:lnTo>
                  <a:lnTo>
                    <a:pt x="94" y="44"/>
                  </a:lnTo>
                  <a:lnTo>
                    <a:pt x="104" y="16"/>
                  </a:lnTo>
                  <a:lnTo>
                    <a:pt x="97" y="0"/>
                  </a:lnTo>
                  <a:lnTo>
                    <a:pt x="78" y="38"/>
                  </a:lnTo>
                  <a:lnTo>
                    <a:pt x="63" y="57"/>
                  </a:lnTo>
                  <a:lnTo>
                    <a:pt x="37" y="66"/>
                  </a:lnTo>
                  <a:lnTo>
                    <a:pt x="0" y="85"/>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9" name="Freeform 130"/>
            <p:cNvSpPr>
              <a:spLocks/>
            </p:cNvSpPr>
            <p:nvPr/>
          </p:nvSpPr>
          <p:spPr bwMode="auto">
            <a:xfrm>
              <a:off x="4267" y="1747"/>
              <a:ext cx="36" cy="25"/>
            </a:xfrm>
            <a:custGeom>
              <a:avLst/>
              <a:gdLst>
                <a:gd name="T0" fmla="*/ 1 w 63"/>
                <a:gd name="T1" fmla="*/ 0 h 45"/>
                <a:gd name="T2" fmla="*/ 0 w 63"/>
                <a:gd name="T3" fmla="*/ 1 h 45"/>
                <a:gd name="T4" fmla="*/ 1 w 63"/>
                <a:gd name="T5" fmla="*/ 1 h 45"/>
                <a:gd name="T6" fmla="*/ 1 w 63"/>
                <a:gd name="T7" fmla="*/ 1 h 45"/>
                <a:gd name="T8" fmla="*/ 1 w 63"/>
                <a:gd name="T9" fmla="*/ 1 h 45"/>
                <a:gd name="T10" fmla="*/ 1 w 63"/>
                <a:gd name="T11" fmla="*/ 1 h 45"/>
                <a:gd name="T12" fmla="*/ 1 w 63"/>
                <a:gd name="T13" fmla="*/ 0 h 45"/>
                <a:gd name="T14" fmla="*/ 1 w 63"/>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45">
                  <a:moveTo>
                    <a:pt x="25" y="0"/>
                  </a:moveTo>
                  <a:lnTo>
                    <a:pt x="0" y="26"/>
                  </a:lnTo>
                  <a:lnTo>
                    <a:pt x="28" y="45"/>
                  </a:lnTo>
                  <a:lnTo>
                    <a:pt x="32" y="22"/>
                  </a:lnTo>
                  <a:lnTo>
                    <a:pt x="54" y="22"/>
                  </a:lnTo>
                  <a:lnTo>
                    <a:pt x="63" y="13"/>
                  </a:lnTo>
                  <a:lnTo>
                    <a:pt x="44" y="0"/>
                  </a:lnTo>
                  <a:lnTo>
                    <a:pt x="25"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0" name="Freeform 131"/>
            <p:cNvSpPr>
              <a:spLocks/>
            </p:cNvSpPr>
            <p:nvPr/>
          </p:nvSpPr>
          <p:spPr bwMode="auto">
            <a:xfrm>
              <a:off x="4129" y="1866"/>
              <a:ext cx="174" cy="67"/>
            </a:xfrm>
            <a:custGeom>
              <a:avLst/>
              <a:gdLst>
                <a:gd name="T0" fmla="*/ 1 w 309"/>
                <a:gd name="T1" fmla="*/ 0 h 122"/>
                <a:gd name="T2" fmla="*/ 1 w 309"/>
                <a:gd name="T3" fmla="*/ 1 h 122"/>
                <a:gd name="T4" fmla="*/ 1 w 309"/>
                <a:gd name="T5" fmla="*/ 1 h 122"/>
                <a:gd name="T6" fmla="*/ 0 w 309"/>
                <a:gd name="T7" fmla="*/ 1 h 122"/>
                <a:gd name="T8" fmla="*/ 1 w 309"/>
                <a:gd name="T9" fmla="*/ 1 h 122"/>
                <a:gd name="T10" fmla="*/ 1 w 309"/>
                <a:gd name="T11" fmla="*/ 1 h 122"/>
                <a:gd name="T12" fmla="*/ 1 w 309"/>
                <a:gd name="T13" fmla="*/ 1 h 122"/>
                <a:gd name="T14" fmla="*/ 1 w 309"/>
                <a:gd name="T15" fmla="*/ 1 h 122"/>
                <a:gd name="T16" fmla="*/ 1 w 309"/>
                <a:gd name="T17" fmla="*/ 1 h 122"/>
                <a:gd name="T18" fmla="*/ 1 w 309"/>
                <a:gd name="T19" fmla="*/ 1 h 122"/>
                <a:gd name="T20" fmla="*/ 2 w 309"/>
                <a:gd name="T21" fmla="*/ 1 h 122"/>
                <a:gd name="T22" fmla="*/ 2 w 309"/>
                <a:gd name="T23" fmla="*/ 1 h 122"/>
                <a:gd name="T24" fmla="*/ 2 w 309"/>
                <a:gd name="T25" fmla="*/ 1 h 122"/>
                <a:gd name="T26" fmla="*/ 2 w 309"/>
                <a:gd name="T27" fmla="*/ 1 h 122"/>
                <a:gd name="T28" fmla="*/ 2 w 309"/>
                <a:gd name="T29" fmla="*/ 1 h 122"/>
                <a:gd name="T30" fmla="*/ 2 w 309"/>
                <a:gd name="T31" fmla="*/ 1 h 122"/>
                <a:gd name="T32" fmla="*/ 2 w 309"/>
                <a:gd name="T33" fmla="*/ 1 h 122"/>
                <a:gd name="T34" fmla="*/ 2 w 309"/>
                <a:gd name="T35" fmla="*/ 1 h 122"/>
                <a:gd name="T36" fmla="*/ 2 w 309"/>
                <a:gd name="T37" fmla="*/ 1 h 122"/>
                <a:gd name="T38" fmla="*/ 2 w 309"/>
                <a:gd name="T39" fmla="*/ 1 h 122"/>
                <a:gd name="T40" fmla="*/ 2 w 309"/>
                <a:gd name="T41" fmla="*/ 1 h 122"/>
                <a:gd name="T42" fmla="*/ 3 w 309"/>
                <a:gd name="T43" fmla="*/ 1 h 122"/>
                <a:gd name="T44" fmla="*/ 3 w 309"/>
                <a:gd name="T45" fmla="*/ 1 h 122"/>
                <a:gd name="T46" fmla="*/ 3 w 309"/>
                <a:gd name="T47" fmla="*/ 1 h 122"/>
                <a:gd name="T48" fmla="*/ 3 w 309"/>
                <a:gd name="T49" fmla="*/ 1 h 122"/>
                <a:gd name="T50" fmla="*/ 3 w 309"/>
                <a:gd name="T51" fmla="*/ 1 h 122"/>
                <a:gd name="T52" fmla="*/ 3 w 309"/>
                <a:gd name="T53" fmla="*/ 1 h 122"/>
                <a:gd name="T54" fmla="*/ 2 w 309"/>
                <a:gd name="T55" fmla="*/ 1 h 122"/>
                <a:gd name="T56" fmla="*/ 2 w 309"/>
                <a:gd name="T57" fmla="*/ 1 h 122"/>
                <a:gd name="T58" fmla="*/ 2 w 309"/>
                <a:gd name="T59" fmla="*/ 1 h 122"/>
                <a:gd name="T60" fmla="*/ 1 w 309"/>
                <a:gd name="T61" fmla="*/ 1 h 122"/>
                <a:gd name="T62" fmla="*/ 1 w 309"/>
                <a:gd name="T63" fmla="*/ 1 h 122"/>
                <a:gd name="T64" fmla="*/ 1 w 309"/>
                <a:gd name="T65" fmla="*/ 1 h 122"/>
                <a:gd name="T66" fmla="*/ 1 w 309"/>
                <a:gd name="T67" fmla="*/ 1 h 122"/>
                <a:gd name="T68" fmla="*/ 1 w 309"/>
                <a:gd name="T69" fmla="*/ 0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9" h="122">
                  <a:moveTo>
                    <a:pt x="7" y="0"/>
                  </a:moveTo>
                  <a:lnTo>
                    <a:pt x="35" y="25"/>
                  </a:lnTo>
                  <a:lnTo>
                    <a:pt x="22" y="31"/>
                  </a:lnTo>
                  <a:lnTo>
                    <a:pt x="0" y="22"/>
                  </a:lnTo>
                  <a:lnTo>
                    <a:pt x="16" y="40"/>
                  </a:lnTo>
                  <a:lnTo>
                    <a:pt x="45" y="40"/>
                  </a:lnTo>
                  <a:lnTo>
                    <a:pt x="67" y="66"/>
                  </a:lnTo>
                  <a:lnTo>
                    <a:pt x="85" y="103"/>
                  </a:lnTo>
                  <a:lnTo>
                    <a:pt x="117" y="119"/>
                  </a:lnTo>
                  <a:lnTo>
                    <a:pt x="120" y="103"/>
                  </a:lnTo>
                  <a:lnTo>
                    <a:pt x="136" y="103"/>
                  </a:lnTo>
                  <a:lnTo>
                    <a:pt x="139" y="91"/>
                  </a:lnTo>
                  <a:lnTo>
                    <a:pt x="152" y="91"/>
                  </a:lnTo>
                  <a:lnTo>
                    <a:pt x="155" y="78"/>
                  </a:lnTo>
                  <a:lnTo>
                    <a:pt x="170" y="81"/>
                  </a:lnTo>
                  <a:lnTo>
                    <a:pt x="174" y="75"/>
                  </a:lnTo>
                  <a:lnTo>
                    <a:pt x="186" y="88"/>
                  </a:lnTo>
                  <a:lnTo>
                    <a:pt x="196" y="88"/>
                  </a:lnTo>
                  <a:lnTo>
                    <a:pt x="202" y="103"/>
                  </a:lnTo>
                  <a:lnTo>
                    <a:pt x="221" y="103"/>
                  </a:lnTo>
                  <a:lnTo>
                    <a:pt x="221" y="116"/>
                  </a:lnTo>
                  <a:lnTo>
                    <a:pt x="240" y="122"/>
                  </a:lnTo>
                  <a:lnTo>
                    <a:pt x="265" y="97"/>
                  </a:lnTo>
                  <a:lnTo>
                    <a:pt x="293" y="50"/>
                  </a:lnTo>
                  <a:lnTo>
                    <a:pt x="309" y="47"/>
                  </a:lnTo>
                  <a:lnTo>
                    <a:pt x="284" y="40"/>
                  </a:lnTo>
                  <a:lnTo>
                    <a:pt x="252" y="81"/>
                  </a:lnTo>
                  <a:lnTo>
                    <a:pt x="221" y="81"/>
                  </a:lnTo>
                  <a:lnTo>
                    <a:pt x="192" y="62"/>
                  </a:lnTo>
                  <a:lnTo>
                    <a:pt x="164" y="50"/>
                  </a:lnTo>
                  <a:lnTo>
                    <a:pt x="120" y="69"/>
                  </a:lnTo>
                  <a:lnTo>
                    <a:pt x="76" y="56"/>
                  </a:lnTo>
                  <a:lnTo>
                    <a:pt x="54" y="28"/>
                  </a:lnTo>
                  <a:lnTo>
                    <a:pt x="54" y="15"/>
                  </a:lnTo>
                  <a:lnTo>
                    <a:pt x="7"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1" name="Freeform 132"/>
            <p:cNvSpPr>
              <a:spLocks/>
            </p:cNvSpPr>
            <p:nvPr/>
          </p:nvSpPr>
          <p:spPr bwMode="auto">
            <a:xfrm>
              <a:off x="4296" y="1890"/>
              <a:ext cx="24" cy="12"/>
            </a:xfrm>
            <a:custGeom>
              <a:avLst/>
              <a:gdLst>
                <a:gd name="T0" fmla="*/ 0 w 44"/>
                <a:gd name="T1" fmla="*/ 1 h 22"/>
                <a:gd name="T2" fmla="*/ 1 w 44"/>
                <a:gd name="T3" fmla="*/ 1 h 22"/>
                <a:gd name="T4" fmla="*/ 1 w 44"/>
                <a:gd name="T5" fmla="*/ 0 h 22"/>
                <a:gd name="T6" fmla="*/ 1 w 44"/>
                <a:gd name="T7" fmla="*/ 1 h 22"/>
                <a:gd name="T8" fmla="*/ 0 w 44"/>
                <a:gd name="T9" fmla="*/ 1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22">
                  <a:moveTo>
                    <a:pt x="0" y="18"/>
                  </a:moveTo>
                  <a:lnTo>
                    <a:pt x="26" y="22"/>
                  </a:lnTo>
                  <a:lnTo>
                    <a:pt x="44" y="0"/>
                  </a:lnTo>
                  <a:lnTo>
                    <a:pt x="22" y="6"/>
                  </a:lnTo>
                  <a:lnTo>
                    <a:pt x="0" y="18"/>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2" name="Freeform 133"/>
            <p:cNvSpPr>
              <a:spLocks/>
            </p:cNvSpPr>
            <p:nvPr/>
          </p:nvSpPr>
          <p:spPr bwMode="auto">
            <a:xfrm>
              <a:off x="4170" y="1926"/>
              <a:ext cx="94" cy="55"/>
            </a:xfrm>
            <a:custGeom>
              <a:avLst/>
              <a:gdLst>
                <a:gd name="T0" fmla="*/ 0 w 167"/>
                <a:gd name="T1" fmla="*/ 1 h 100"/>
                <a:gd name="T2" fmla="*/ 1 w 167"/>
                <a:gd name="T3" fmla="*/ 1 h 100"/>
                <a:gd name="T4" fmla="*/ 1 w 167"/>
                <a:gd name="T5" fmla="*/ 1 h 100"/>
                <a:gd name="T6" fmla="*/ 1 w 167"/>
                <a:gd name="T7" fmla="*/ 1 h 100"/>
                <a:gd name="T8" fmla="*/ 1 w 167"/>
                <a:gd name="T9" fmla="*/ 1 h 100"/>
                <a:gd name="T10" fmla="*/ 1 w 167"/>
                <a:gd name="T11" fmla="*/ 1 h 100"/>
                <a:gd name="T12" fmla="*/ 1 w 167"/>
                <a:gd name="T13" fmla="*/ 1 h 100"/>
                <a:gd name="T14" fmla="*/ 1 w 167"/>
                <a:gd name="T15" fmla="*/ 1 h 100"/>
                <a:gd name="T16" fmla="*/ 1 w 167"/>
                <a:gd name="T17" fmla="*/ 1 h 100"/>
                <a:gd name="T18" fmla="*/ 1 w 167"/>
                <a:gd name="T19" fmla="*/ 1 h 100"/>
                <a:gd name="T20" fmla="*/ 1 w 167"/>
                <a:gd name="T21" fmla="*/ 1 h 100"/>
                <a:gd name="T22" fmla="*/ 1 w 167"/>
                <a:gd name="T23" fmla="*/ 1 h 100"/>
                <a:gd name="T24" fmla="*/ 1 w 167"/>
                <a:gd name="T25" fmla="*/ 1 h 100"/>
                <a:gd name="T26" fmla="*/ 1 w 167"/>
                <a:gd name="T27" fmla="*/ 1 h 100"/>
                <a:gd name="T28" fmla="*/ 2 w 167"/>
                <a:gd name="T29" fmla="*/ 1 h 100"/>
                <a:gd name="T30" fmla="*/ 1 w 167"/>
                <a:gd name="T31" fmla="*/ 1 h 100"/>
                <a:gd name="T32" fmla="*/ 2 w 167"/>
                <a:gd name="T33" fmla="*/ 1 h 100"/>
                <a:gd name="T34" fmla="*/ 2 w 167"/>
                <a:gd name="T35" fmla="*/ 1 h 100"/>
                <a:gd name="T36" fmla="*/ 1 w 167"/>
                <a:gd name="T37" fmla="*/ 1 h 100"/>
                <a:gd name="T38" fmla="*/ 1 w 167"/>
                <a:gd name="T39" fmla="*/ 1 h 100"/>
                <a:gd name="T40" fmla="*/ 1 w 167"/>
                <a:gd name="T41" fmla="*/ 1 h 100"/>
                <a:gd name="T42" fmla="*/ 1 w 167"/>
                <a:gd name="T43" fmla="*/ 1 h 100"/>
                <a:gd name="T44" fmla="*/ 1 w 167"/>
                <a:gd name="T45" fmla="*/ 1 h 100"/>
                <a:gd name="T46" fmla="*/ 1 w 167"/>
                <a:gd name="T47" fmla="*/ 0 h 100"/>
                <a:gd name="T48" fmla="*/ 1 w 167"/>
                <a:gd name="T49" fmla="*/ 1 h 100"/>
                <a:gd name="T50" fmla="*/ 1 w 167"/>
                <a:gd name="T51" fmla="*/ 0 h 100"/>
                <a:gd name="T52" fmla="*/ 1 w 167"/>
                <a:gd name="T53" fmla="*/ 1 h 100"/>
                <a:gd name="T54" fmla="*/ 0 w 167"/>
                <a:gd name="T55" fmla="*/ 1 h 1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7" h="100">
                  <a:moveTo>
                    <a:pt x="0" y="3"/>
                  </a:moveTo>
                  <a:lnTo>
                    <a:pt x="28" y="28"/>
                  </a:lnTo>
                  <a:lnTo>
                    <a:pt x="53" y="53"/>
                  </a:lnTo>
                  <a:lnTo>
                    <a:pt x="63" y="78"/>
                  </a:lnTo>
                  <a:lnTo>
                    <a:pt x="75" y="47"/>
                  </a:lnTo>
                  <a:lnTo>
                    <a:pt x="79" y="78"/>
                  </a:lnTo>
                  <a:lnTo>
                    <a:pt x="91" y="100"/>
                  </a:lnTo>
                  <a:lnTo>
                    <a:pt x="107" y="97"/>
                  </a:lnTo>
                  <a:lnTo>
                    <a:pt x="110" y="72"/>
                  </a:lnTo>
                  <a:lnTo>
                    <a:pt x="94" y="82"/>
                  </a:lnTo>
                  <a:lnTo>
                    <a:pt x="82" y="37"/>
                  </a:lnTo>
                  <a:lnTo>
                    <a:pt x="94" y="28"/>
                  </a:lnTo>
                  <a:lnTo>
                    <a:pt x="113" y="47"/>
                  </a:lnTo>
                  <a:lnTo>
                    <a:pt x="129" y="69"/>
                  </a:lnTo>
                  <a:lnTo>
                    <a:pt x="167" y="34"/>
                  </a:lnTo>
                  <a:lnTo>
                    <a:pt x="129" y="44"/>
                  </a:lnTo>
                  <a:lnTo>
                    <a:pt x="167" y="9"/>
                  </a:lnTo>
                  <a:lnTo>
                    <a:pt x="148" y="3"/>
                  </a:lnTo>
                  <a:lnTo>
                    <a:pt x="119" y="22"/>
                  </a:lnTo>
                  <a:lnTo>
                    <a:pt x="123" y="6"/>
                  </a:lnTo>
                  <a:lnTo>
                    <a:pt x="107" y="12"/>
                  </a:lnTo>
                  <a:lnTo>
                    <a:pt x="104" y="3"/>
                  </a:lnTo>
                  <a:lnTo>
                    <a:pt x="88" y="12"/>
                  </a:lnTo>
                  <a:lnTo>
                    <a:pt x="79" y="0"/>
                  </a:lnTo>
                  <a:lnTo>
                    <a:pt x="60" y="15"/>
                  </a:lnTo>
                  <a:lnTo>
                    <a:pt x="41" y="0"/>
                  </a:lnTo>
                  <a:lnTo>
                    <a:pt x="41" y="15"/>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3" name="Freeform 134"/>
            <p:cNvSpPr>
              <a:spLocks/>
            </p:cNvSpPr>
            <p:nvPr/>
          </p:nvSpPr>
          <p:spPr bwMode="auto">
            <a:xfrm>
              <a:off x="4212" y="1916"/>
              <a:ext cx="18" cy="9"/>
            </a:xfrm>
            <a:custGeom>
              <a:avLst/>
              <a:gdLst>
                <a:gd name="T0" fmla="*/ 0 w 32"/>
                <a:gd name="T1" fmla="*/ 1 h 16"/>
                <a:gd name="T2" fmla="*/ 1 w 32"/>
                <a:gd name="T3" fmla="*/ 1 h 16"/>
                <a:gd name="T4" fmla="*/ 1 w 32"/>
                <a:gd name="T5" fmla="*/ 1 h 16"/>
                <a:gd name="T6" fmla="*/ 1 w 32"/>
                <a:gd name="T7" fmla="*/ 0 h 16"/>
                <a:gd name="T8" fmla="*/ 0 w 32"/>
                <a:gd name="T9" fmla="*/ 1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6">
                  <a:moveTo>
                    <a:pt x="0" y="6"/>
                  </a:moveTo>
                  <a:lnTo>
                    <a:pt x="16" y="16"/>
                  </a:lnTo>
                  <a:lnTo>
                    <a:pt x="32" y="9"/>
                  </a:lnTo>
                  <a:lnTo>
                    <a:pt x="19" y="0"/>
                  </a:lnTo>
                  <a:lnTo>
                    <a:pt x="0" y="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4" name="Freeform 135"/>
            <p:cNvSpPr>
              <a:spLocks/>
            </p:cNvSpPr>
            <p:nvPr/>
          </p:nvSpPr>
          <p:spPr bwMode="auto">
            <a:xfrm>
              <a:off x="4202" y="1973"/>
              <a:ext cx="42" cy="29"/>
            </a:xfrm>
            <a:custGeom>
              <a:avLst/>
              <a:gdLst>
                <a:gd name="T0" fmla="*/ 1 w 75"/>
                <a:gd name="T1" fmla="*/ 0 h 53"/>
                <a:gd name="T2" fmla="*/ 0 w 75"/>
                <a:gd name="T3" fmla="*/ 1 h 53"/>
                <a:gd name="T4" fmla="*/ 1 w 75"/>
                <a:gd name="T5" fmla="*/ 1 h 53"/>
                <a:gd name="T6" fmla="*/ 1 w 75"/>
                <a:gd name="T7" fmla="*/ 1 h 53"/>
                <a:gd name="T8" fmla="*/ 1 w 75"/>
                <a:gd name="T9" fmla="*/ 1 h 53"/>
                <a:gd name="T10" fmla="*/ 1 w 75"/>
                <a:gd name="T11" fmla="*/ 1 h 53"/>
                <a:gd name="T12" fmla="*/ 1 w 75"/>
                <a:gd name="T13" fmla="*/ 1 h 53"/>
                <a:gd name="T14" fmla="*/ 1 w 75"/>
                <a:gd name="T15" fmla="*/ 1 h 53"/>
                <a:gd name="T16" fmla="*/ 1 w 75"/>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53">
                  <a:moveTo>
                    <a:pt x="3" y="0"/>
                  </a:moveTo>
                  <a:lnTo>
                    <a:pt x="0" y="22"/>
                  </a:lnTo>
                  <a:lnTo>
                    <a:pt x="22" y="53"/>
                  </a:lnTo>
                  <a:lnTo>
                    <a:pt x="62" y="50"/>
                  </a:lnTo>
                  <a:lnTo>
                    <a:pt x="75" y="19"/>
                  </a:lnTo>
                  <a:lnTo>
                    <a:pt x="72" y="9"/>
                  </a:lnTo>
                  <a:lnTo>
                    <a:pt x="40" y="28"/>
                  </a:lnTo>
                  <a:lnTo>
                    <a:pt x="12" y="12"/>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5" name="Freeform 136"/>
            <p:cNvSpPr>
              <a:spLocks/>
            </p:cNvSpPr>
            <p:nvPr/>
          </p:nvSpPr>
          <p:spPr bwMode="auto">
            <a:xfrm>
              <a:off x="4055" y="1683"/>
              <a:ext cx="49" cy="331"/>
            </a:xfrm>
            <a:custGeom>
              <a:avLst/>
              <a:gdLst>
                <a:gd name="T0" fmla="*/ 1 w 88"/>
                <a:gd name="T1" fmla="*/ 0 h 601"/>
                <a:gd name="T2" fmla="*/ 1 w 88"/>
                <a:gd name="T3" fmla="*/ 1 h 601"/>
                <a:gd name="T4" fmla="*/ 1 w 88"/>
                <a:gd name="T5" fmla="*/ 2 h 601"/>
                <a:gd name="T6" fmla="*/ 1 w 88"/>
                <a:gd name="T7" fmla="*/ 2 h 601"/>
                <a:gd name="T8" fmla="*/ 1 w 88"/>
                <a:gd name="T9" fmla="*/ 2 h 601"/>
                <a:gd name="T10" fmla="*/ 0 w 88"/>
                <a:gd name="T11" fmla="*/ 2 h 601"/>
                <a:gd name="T12" fmla="*/ 1 w 88"/>
                <a:gd name="T13" fmla="*/ 2 h 601"/>
                <a:gd name="T14" fmla="*/ 1 w 88"/>
                <a:gd name="T15" fmla="*/ 2 h 601"/>
                <a:gd name="T16" fmla="*/ 1 w 88"/>
                <a:gd name="T17" fmla="*/ 2 h 601"/>
                <a:gd name="T18" fmla="*/ 1 w 88"/>
                <a:gd name="T19" fmla="*/ 3 h 601"/>
                <a:gd name="T20" fmla="*/ 1 w 88"/>
                <a:gd name="T21" fmla="*/ 4 h 601"/>
                <a:gd name="T22" fmla="*/ 1 w 88"/>
                <a:gd name="T23" fmla="*/ 4 h 601"/>
                <a:gd name="T24" fmla="*/ 1 w 88"/>
                <a:gd name="T25" fmla="*/ 4 h 601"/>
                <a:gd name="T26" fmla="*/ 1 w 88"/>
                <a:gd name="T27" fmla="*/ 4 h 601"/>
                <a:gd name="T28" fmla="*/ 1 w 88"/>
                <a:gd name="T29" fmla="*/ 5 h 601"/>
                <a:gd name="T30" fmla="*/ 1 w 88"/>
                <a:gd name="T31" fmla="*/ 5 h 601"/>
                <a:gd name="T32" fmla="*/ 1 w 88"/>
                <a:gd name="T33" fmla="*/ 5 h 601"/>
                <a:gd name="T34" fmla="*/ 1 w 88"/>
                <a:gd name="T35" fmla="*/ 4 h 601"/>
                <a:gd name="T36" fmla="*/ 1 w 88"/>
                <a:gd name="T37" fmla="*/ 4 h 601"/>
                <a:gd name="T38" fmla="*/ 1 w 88"/>
                <a:gd name="T39" fmla="*/ 4 h 601"/>
                <a:gd name="T40" fmla="*/ 1 w 88"/>
                <a:gd name="T41" fmla="*/ 4 h 601"/>
                <a:gd name="T42" fmla="*/ 1 w 88"/>
                <a:gd name="T43" fmla="*/ 3 h 601"/>
                <a:gd name="T44" fmla="*/ 1 w 88"/>
                <a:gd name="T45" fmla="*/ 2 h 601"/>
                <a:gd name="T46" fmla="*/ 1 w 88"/>
                <a:gd name="T47" fmla="*/ 2 h 601"/>
                <a:gd name="T48" fmla="*/ 1 w 88"/>
                <a:gd name="T49" fmla="*/ 2 h 601"/>
                <a:gd name="T50" fmla="*/ 1 w 88"/>
                <a:gd name="T51" fmla="*/ 1 h 601"/>
                <a:gd name="T52" fmla="*/ 1 w 88"/>
                <a:gd name="T53" fmla="*/ 1 h 601"/>
                <a:gd name="T54" fmla="*/ 1 w 88"/>
                <a:gd name="T55" fmla="*/ 0 h 6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8" h="601">
                  <a:moveTo>
                    <a:pt x="73" y="0"/>
                  </a:moveTo>
                  <a:lnTo>
                    <a:pt x="60" y="123"/>
                  </a:lnTo>
                  <a:lnTo>
                    <a:pt x="54" y="176"/>
                  </a:lnTo>
                  <a:lnTo>
                    <a:pt x="29" y="227"/>
                  </a:lnTo>
                  <a:lnTo>
                    <a:pt x="6" y="198"/>
                  </a:lnTo>
                  <a:lnTo>
                    <a:pt x="0" y="211"/>
                  </a:lnTo>
                  <a:lnTo>
                    <a:pt x="6" y="246"/>
                  </a:lnTo>
                  <a:lnTo>
                    <a:pt x="22" y="252"/>
                  </a:lnTo>
                  <a:lnTo>
                    <a:pt x="35" y="305"/>
                  </a:lnTo>
                  <a:lnTo>
                    <a:pt x="38" y="375"/>
                  </a:lnTo>
                  <a:lnTo>
                    <a:pt x="29" y="434"/>
                  </a:lnTo>
                  <a:lnTo>
                    <a:pt x="6" y="510"/>
                  </a:lnTo>
                  <a:lnTo>
                    <a:pt x="19" y="554"/>
                  </a:lnTo>
                  <a:lnTo>
                    <a:pt x="47" y="554"/>
                  </a:lnTo>
                  <a:lnTo>
                    <a:pt x="66" y="573"/>
                  </a:lnTo>
                  <a:lnTo>
                    <a:pt x="88" y="601"/>
                  </a:lnTo>
                  <a:lnTo>
                    <a:pt x="73" y="570"/>
                  </a:lnTo>
                  <a:lnTo>
                    <a:pt x="54" y="548"/>
                  </a:lnTo>
                  <a:lnTo>
                    <a:pt x="22" y="545"/>
                  </a:lnTo>
                  <a:lnTo>
                    <a:pt x="13" y="513"/>
                  </a:lnTo>
                  <a:lnTo>
                    <a:pt x="35" y="431"/>
                  </a:lnTo>
                  <a:lnTo>
                    <a:pt x="44" y="359"/>
                  </a:lnTo>
                  <a:lnTo>
                    <a:pt x="41" y="299"/>
                  </a:lnTo>
                  <a:lnTo>
                    <a:pt x="38" y="252"/>
                  </a:lnTo>
                  <a:lnTo>
                    <a:pt x="51" y="198"/>
                  </a:lnTo>
                  <a:lnTo>
                    <a:pt x="69" y="107"/>
                  </a:lnTo>
                  <a:lnTo>
                    <a:pt x="76" y="16"/>
                  </a:lnTo>
                  <a:lnTo>
                    <a:pt x="7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6" name="Freeform 137"/>
            <p:cNvSpPr>
              <a:spLocks/>
            </p:cNvSpPr>
            <p:nvPr/>
          </p:nvSpPr>
          <p:spPr bwMode="auto">
            <a:xfrm>
              <a:off x="4019" y="1983"/>
              <a:ext cx="98" cy="115"/>
            </a:xfrm>
            <a:custGeom>
              <a:avLst/>
              <a:gdLst>
                <a:gd name="T0" fmla="*/ 0 w 173"/>
                <a:gd name="T1" fmla="*/ 0 h 207"/>
                <a:gd name="T2" fmla="*/ 0 w 173"/>
                <a:gd name="T3" fmla="*/ 1 h 207"/>
                <a:gd name="T4" fmla="*/ 1 w 173"/>
                <a:gd name="T5" fmla="*/ 1 h 207"/>
                <a:gd name="T6" fmla="*/ 1 w 173"/>
                <a:gd name="T7" fmla="*/ 1 h 207"/>
                <a:gd name="T8" fmla="*/ 1 w 173"/>
                <a:gd name="T9" fmla="*/ 1 h 207"/>
                <a:gd name="T10" fmla="*/ 1 w 173"/>
                <a:gd name="T11" fmla="*/ 1 h 207"/>
                <a:gd name="T12" fmla="*/ 1 w 173"/>
                <a:gd name="T13" fmla="*/ 2 h 207"/>
                <a:gd name="T14" fmla="*/ 2 w 173"/>
                <a:gd name="T15" fmla="*/ 2 h 207"/>
                <a:gd name="T16" fmla="*/ 2 w 173"/>
                <a:gd name="T17" fmla="*/ 2 h 207"/>
                <a:gd name="T18" fmla="*/ 2 w 173"/>
                <a:gd name="T19" fmla="*/ 2 h 207"/>
                <a:gd name="T20" fmla="*/ 2 w 173"/>
                <a:gd name="T21" fmla="*/ 2 h 207"/>
                <a:gd name="T22" fmla="*/ 1 w 173"/>
                <a:gd name="T23" fmla="*/ 2 h 207"/>
                <a:gd name="T24" fmla="*/ 2 w 173"/>
                <a:gd name="T25" fmla="*/ 2 h 207"/>
                <a:gd name="T26" fmla="*/ 1 w 173"/>
                <a:gd name="T27" fmla="*/ 2 h 207"/>
                <a:gd name="T28" fmla="*/ 1 w 173"/>
                <a:gd name="T29" fmla="*/ 1 h 207"/>
                <a:gd name="T30" fmla="*/ 1 w 173"/>
                <a:gd name="T31" fmla="*/ 1 h 207"/>
                <a:gd name="T32" fmla="*/ 1 w 173"/>
                <a:gd name="T33" fmla="*/ 1 h 207"/>
                <a:gd name="T34" fmla="*/ 1 w 173"/>
                <a:gd name="T35" fmla="*/ 1 h 207"/>
                <a:gd name="T36" fmla="*/ 1 w 173"/>
                <a:gd name="T37" fmla="*/ 1 h 207"/>
                <a:gd name="T38" fmla="*/ 1 w 173"/>
                <a:gd name="T39" fmla="*/ 1 h 207"/>
                <a:gd name="T40" fmla="*/ 1 w 173"/>
                <a:gd name="T41" fmla="*/ 1 h 207"/>
                <a:gd name="T42" fmla="*/ 1 w 173"/>
                <a:gd name="T43" fmla="*/ 1 h 207"/>
                <a:gd name="T44" fmla="*/ 1 w 173"/>
                <a:gd name="T45" fmla="*/ 1 h 207"/>
                <a:gd name="T46" fmla="*/ 1 w 173"/>
                <a:gd name="T47" fmla="*/ 1 h 207"/>
                <a:gd name="T48" fmla="*/ 1 w 173"/>
                <a:gd name="T49" fmla="*/ 1 h 207"/>
                <a:gd name="T50" fmla="*/ 1 w 173"/>
                <a:gd name="T51" fmla="*/ 1 h 207"/>
                <a:gd name="T52" fmla="*/ 1 w 173"/>
                <a:gd name="T53" fmla="*/ 1 h 207"/>
                <a:gd name="T54" fmla="*/ 1 w 173"/>
                <a:gd name="T55" fmla="*/ 1 h 207"/>
                <a:gd name="T56" fmla="*/ 1 w 173"/>
                <a:gd name="T57" fmla="*/ 1 h 207"/>
                <a:gd name="T58" fmla="*/ 1 w 173"/>
                <a:gd name="T59" fmla="*/ 0 h 207"/>
                <a:gd name="T60" fmla="*/ 1 w 173"/>
                <a:gd name="T61" fmla="*/ 1 h 207"/>
                <a:gd name="T62" fmla="*/ 0 w 173"/>
                <a:gd name="T63" fmla="*/ 0 h 2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 h="207">
                  <a:moveTo>
                    <a:pt x="0" y="0"/>
                  </a:moveTo>
                  <a:lnTo>
                    <a:pt x="0" y="18"/>
                  </a:lnTo>
                  <a:lnTo>
                    <a:pt x="10" y="34"/>
                  </a:lnTo>
                  <a:lnTo>
                    <a:pt x="19" y="72"/>
                  </a:lnTo>
                  <a:lnTo>
                    <a:pt x="38" y="129"/>
                  </a:lnTo>
                  <a:lnTo>
                    <a:pt x="79" y="157"/>
                  </a:lnTo>
                  <a:lnTo>
                    <a:pt x="101" y="201"/>
                  </a:lnTo>
                  <a:lnTo>
                    <a:pt x="136" y="207"/>
                  </a:lnTo>
                  <a:lnTo>
                    <a:pt x="173" y="192"/>
                  </a:lnTo>
                  <a:lnTo>
                    <a:pt x="173" y="176"/>
                  </a:lnTo>
                  <a:lnTo>
                    <a:pt x="142" y="195"/>
                  </a:lnTo>
                  <a:lnTo>
                    <a:pt x="126" y="192"/>
                  </a:lnTo>
                  <a:lnTo>
                    <a:pt x="136" y="179"/>
                  </a:lnTo>
                  <a:lnTo>
                    <a:pt x="117" y="173"/>
                  </a:lnTo>
                  <a:lnTo>
                    <a:pt x="107" y="135"/>
                  </a:lnTo>
                  <a:lnTo>
                    <a:pt x="95" y="113"/>
                  </a:lnTo>
                  <a:lnTo>
                    <a:pt x="95" y="100"/>
                  </a:lnTo>
                  <a:lnTo>
                    <a:pt x="107" y="107"/>
                  </a:lnTo>
                  <a:lnTo>
                    <a:pt x="101" y="85"/>
                  </a:lnTo>
                  <a:lnTo>
                    <a:pt x="82" y="66"/>
                  </a:lnTo>
                  <a:lnTo>
                    <a:pt x="88" y="94"/>
                  </a:lnTo>
                  <a:lnTo>
                    <a:pt x="82" y="100"/>
                  </a:lnTo>
                  <a:lnTo>
                    <a:pt x="63" y="69"/>
                  </a:lnTo>
                  <a:lnTo>
                    <a:pt x="76" y="75"/>
                  </a:lnTo>
                  <a:lnTo>
                    <a:pt x="63" y="53"/>
                  </a:lnTo>
                  <a:lnTo>
                    <a:pt x="41" y="31"/>
                  </a:lnTo>
                  <a:lnTo>
                    <a:pt x="41" y="41"/>
                  </a:lnTo>
                  <a:lnTo>
                    <a:pt x="25" y="28"/>
                  </a:lnTo>
                  <a:lnTo>
                    <a:pt x="16" y="12"/>
                  </a:lnTo>
                  <a:lnTo>
                    <a:pt x="16" y="0"/>
                  </a:lnTo>
                  <a:lnTo>
                    <a:pt x="10"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7" name="Freeform 138"/>
            <p:cNvSpPr>
              <a:spLocks/>
            </p:cNvSpPr>
            <p:nvPr/>
          </p:nvSpPr>
          <p:spPr bwMode="auto">
            <a:xfrm>
              <a:off x="4088" y="2023"/>
              <a:ext cx="34" cy="68"/>
            </a:xfrm>
            <a:custGeom>
              <a:avLst/>
              <a:gdLst>
                <a:gd name="T0" fmla="*/ 0 w 60"/>
                <a:gd name="T1" fmla="*/ 0 h 123"/>
                <a:gd name="T2" fmla="*/ 0 w 60"/>
                <a:gd name="T3" fmla="*/ 1 h 123"/>
                <a:gd name="T4" fmla="*/ 1 w 60"/>
                <a:gd name="T5" fmla="*/ 1 h 123"/>
                <a:gd name="T6" fmla="*/ 1 w 60"/>
                <a:gd name="T7" fmla="*/ 1 h 123"/>
                <a:gd name="T8" fmla="*/ 1 w 60"/>
                <a:gd name="T9" fmla="*/ 1 h 123"/>
                <a:gd name="T10" fmla="*/ 1 w 60"/>
                <a:gd name="T11" fmla="*/ 1 h 123"/>
                <a:gd name="T12" fmla="*/ 1 w 60"/>
                <a:gd name="T13" fmla="*/ 1 h 123"/>
                <a:gd name="T14" fmla="*/ 1 w 60"/>
                <a:gd name="T15" fmla="*/ 1 h 123"/>
                <a:gd name="T16" fmla="*/ 1 w 60"/>
                <a:gd name="T17" fmla="*/ 1 h 123"/>
                <a:gd name="T18" fmla="*/ 1 w 60"/>
                <a:gd name="T19" fmla="*/ 1 h 123"/>
                <a:gd name="T20" fmla="*/ 1 w 60"/>
                <a:gd name="T21" fmla="*/ 1 h 123"/>
                <a:gd name="T22" fmla="*/ 1 w 60"/>
                <a:gd name="T23" fmla="*/ 1 h 123"/>
                <a:gd name="T24" fmla="*/ 1 w 60"/>
                <a:gd name="T25" fmla="*/ 1 h 123"/>
                <a:gd name="T26" fmla="*/ 1 w 60"/>
                <a:gd name="T27" fmla="*/ 1 h 123"/>
                <a:gd name="T28" fmla="*/ 1 w 60"/>
                <a:gd name="T29" fmla="*/ 1 h 123"/>
                <a:gd name="T30" fmla="*/ 1 w 60"/>
                <a:gd name="T31" fmla="*/ 1 h 123"/>
                <a:gd name="T32" fmla="*/ 1 w 60"/>
                <a:gd name="T33" fmla="*/ 1 h 123"/>
                <a:gd name="T34" fmla="*/ 0 w 60"/>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123">
                  <a:moveTo>
                    <a:pt x="0" y="0"/>
                  </a:moveTo>
                  <a:lnTo>
                    <a:pt x="0" y="19"/>
                  </a:lnTo>
                  <a:lnTo>
                    <a:pt x="9" y="38"/>
                  </a:lnTo>
                  <a:lnTo>
                    <a:pt x="13" y="63"/>
                  </a:lnTo>
                  <a:lnTo>
                    <a:pt x="19" y="79"/>
                  </a:lnTo>
                  <a:lnTo>
                    <a:pt x="19" y="98"/>
                  </a:lnTo>
                  <a:lnTo>
                    <a:pt x="25" y="91"/>
                  </a:lnTo>
                  <a:lnTo>
                    <a:pt x="47" y="91"/>
                  </a:lnTo>
                  <a:lnTo>
                    <a:pt x="50" y="107"/>
                  </a:lnTo>
                  <a:lnTo>
                    <a:pt x="47" y="123"/>
                  </a:lnTo>
                  <a:lnTo>
                    <a:pt x="60" y="113"/>
                  </a:lnTo>
                  <a:lnTo>
                    <a:pt x="60" y="69"/>
                  </a:lnTo>
                  <a:lnTo>
                    <a:pt x="47" y="82"/>
                  </a:lnTo>
                  <a:lnTo>
                    <a:pt x="25" y="60"/>
                  </a:lnTo>
                  <a:lnTo>
                    <a:pt x="19" y="38"/>
                  </a:lnTo>
                  <a:lnTo>
                    <a:pt x="19" y="28"/>
                  </a:lnTo>
                  <a:lnTo>
                    <a:pt x="9"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8" name="Freeform 139"/>
            <p:cNvSpPr>
              <a:spLocks/>
            </p:cNvSpPr>
            <p:nvPr/>
          </p:nvSpPr>
          <p:spPr bwMode="auto">
            <a:xfrm>
              <a:off x="4104" y="2016"/>
              <a:ext cx="13" cy="35"/>
            </a:xfrm>
            <a:custGeom>
              <a:avLst/>
              <a:gdLst>
                <a:gd name="T0" fmla="*/ 0 w 22"/>
                <a:gd name="T1" fmla="*/ 0 h 63"/>
                <a:gd name="T2" fmla="*/ 1 w 22"/>
                <a:gd name="T3" fmla="*/ 1 h 63"/>
                <a:gd name="T4" fmla="*/ 1 w 22"/>
                <a:gd name="T5" fmla="*/ 1 h 63"/>
                <a:gd name="T6" fmla="*/ 1 w 22"/>
                <a:gd name="T7" fmla="*/ 1 h 63"/>
                <a:gd name="T8" fmla="*/ 1 w 22"/>
                <a:gd name="T9" fmla="*/ 1 h 63"/>
                <a:gd name="T10" fmla="*/ 0 w 22"/>
                <a:gd name="T11" fmla="*/ 1 h 63"/>
                <a:gd name="T12" fmla="*/ 1 w 22"/>
                <a:gd name="T13" fmla="*/ 1 h 63"/>
                <a:gd name="T14" fmla="*/ 1 w 22"/>
                <a:gd name="T15" fmla="*/ 1 h 63"/>
                <a:gd name="T16" fmla="*/ 1 w 22"/>
                <a:gd name="T17" fmla="*/ 1 h 63"/>
                <a:gd name="T18" fmla="*/ 0 w 22"/>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63">
                  <a:moveTo>
                    <a:pt x="0" y="0"/>
                  </a:moveTo>
                  <a:lnTo>
                    <a:pt x="7" y="26"/>
                  </a:lnTo>
                  <a:lnTo>
                    <a:pt x="19" y="44"/>
                  </a:lnTo>
                  <a:lnTo>
                    <a:pt x="19" y="51"/>
                  </a:lnTo>
                  <a:lnTo>
                    <a:pt x="10" y="57"/>
                  </a:lnTo>
                  <a:lnTo>
                    <a:pt x="0" y="57"/>
                  </a:lnTo>
                  <a:lnTo>
                    <a:pt x="7" y="63"/>
                  </a:lnTo>
                  <a:lnTo>
                    <a:pt x="22" y="54"/>
                  </a:lnTo>
                  <a:lnTo>
                    <a:pt x="22" y="44"/>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9" name="Freeform 140"/>
            <p:cNvSpPr>
              <a:spLocks/>
            </p:cNvSpPr>
            <p:nvPr/>
          </p:nvSpPr>
          <p:spPr bwMode="auto">
            <a:xfrm>
              <a:off x="4111" y="2051"/>
              <a:ext cx="13" cy="8"/>
            </a:xfrm>
            <a:custGeom>
              <a:avLst/>
              <a:gdLst>
                <a:gd name="T0" fmla="*/ 1 w 22"/>
                <a:gd name="T1" fmla="*/ 0 h 16"/>
                <a:gd name="T2" fmla="*/ 0 w 22"/>
                <a:gd name="T3" fmla="*/ 1 h 16"/>
                <a:gd name="T4" fmla="*/ 0 w 22"/>
                <a:gd name="T5" fmla="*/ 1 h 16"/>
                <a:gd name="T6" fmla="*/ 1 w 22"/>
                <a:gd name="T7" fmla="*/ 1 h 16"/>
                <a:gd name="T8" fmla="*/ 1 w 22"/>
                <a:gd name="T9" fmla="*/ 1 h 16"/>
                <a:gd name="T10" fmla="*/ 1 w 22"/>
                <a:gd name="T11" fmla="*/ 1 h 16"/>
                <a:gd name="T12" fmla="*/ 1 w 22"/>
                <a:gd name="T13" fmla="*/ 1 h 16"/>
                <a:gd name="T14" fmla="*/ 1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6">
                  <a:moveTo>
                    <a:pt x="9" y="0"/>
                  </a:moveTo>
                  <a:lnTo>
                    <a:pt x="0" y="4"/>
                  </a:lnTo>
                  <a:lnTo>
                    <a:pt x="0" y="16"/>
                  </a:lnTo>
                  <a:lnTo>
                    <a:pt x="6" y="7"/>
                  </a:lnTo>
                  <a:lnTo>
                    <a:pt x="13" y="7"/>
                  </a:lnTo>
                  <a:lnTo>
                    <a:pt x="22" y="16"/>
                  </a:lnTo>
                  <a:lnTo>
                    <a:pt x="19" y="7"/>
                  </a:lnTo>
                  <a:lnTo>
                    <a:pt x="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0" name="Freeform 141"/>
            <p:cNvSpPr>
              <a:spLocks/>
            </p:cNvSpPr>
            <p:nvPr/>
          </p:nvSpPr>
          <p:spPr bwMode="auto">
            <a:xfrm>
              <a:off x="4223" y="1996"/>
              <a:ext cx="266" cy="584"/>
            </a:xfrm>
            <a:custGeom>
              <a:avLst/>
              <a:gdLst>
                <a:gd name="T0" fmla="*/ 0 w 473"/>
                <a:gd name="T1" fmla="*/ 1 h 1061"/>
                <a:gd name="T2" fmla="*/ 1 w 473"/>
                <a:gd name="T3" fmla="*/ 1 h 1061"/>
                <a:gd name="T4" fmla="*/ 1 w 473"/>
                <a:gd name="T5" fmla="*/ 2 h 1061"/>
                <a:gd name="T6" fmla="*/ 1 w 473"/>
                <a:gd name="T7" fmla="*/ 2 h 1061"/>
                <a:gd name="T8" fmla="*/ 1 w 473"/>
                <a:gd name="T9" fmla="*/ 3 h 1061"/>
                <a:gd name="T10" fmla="*/ 2 w 473"/>
                <a:gd name="T11" fmla="*/ 4 h 1061"/>
                <a:gd name="T12" fmla="*/ 2 w 473"/>
                <a:gd name="T13" fmla="*/ 4 h 1061"/>
                <a:gd name="T14" fmla="*/ 2 w 473"/>
                <a:gd name="T15" fmla="*/ 4 h 1061"/>
                <a:gd name="T16" fmla="*/ 2 w 473"/>
                <a:gd name="T17" fmla="*/ 4 h 1061"/>
                <a:gd name="T18" fmla="*/ 2 w 473"/>
                <a:gd name="T19" fmla="*/ 5 h 1061"/>
                <a:gd name="T20" fmla="*/ 3 w 473"/>
                <a:gd name="T21" fmla="*/ 6 h 1061"/>
                <a:gd name="T22" fmla="*/ 3 w 473"/>
                <a:gd name="T23" fmla="*/ 7 h 1061"/>
                <a:gd name="T24" fmla="*/ 3 w 473"/>
                <a:gd name="T25" fmla="*/ 7 h 1061"/>
                <a:gd name="T26" fmla="*/ 3 w 473"/>
                <a:gd name="T27" fmla="*/ 7 h 1061"/>
                <a:gd name="T28" fmla="*/ 3 w 473"/>
                <a:gd name="T29" fmla="*/ 7 h 1061"/>
                <a:gd name="T30" fmla="*/ 3 w 473"/>
                <a:gd name="T31" fmla="*/ 8 h 1061"/>
                <a:gd name="T32" fmla="*/ 3 w 473"/>
                <a:gd name="T33" fmla="*/ 8 h 1061"/>
                <a:gd name="T34" fmla="*/ 4 w 473"/>
                <a:gd name="T35" fmla="*/ 8 h 1061"/>
                <a:gd name="T36" fmla="*/ 4 w 473"/>
                <a:gd name="T37" fmla="*/ 8 h 1061"/>
                <a:gd name="T38" fmla="*/ 4 w 473"/>
                <a:gd name="T39" fmla="*/ 8 h 1061"/>
                <a:gd name="T40" fmla="*/ 4 w 473"/>
                <a:gd name="T41" fmla="*/ 9 h 1061"/>
                <a:gd name="T42" fmla="*/ 4 w 473"/>
                <a:gd name="T43" fmla="*/ 9 h 1061"/>
                <a:gd name="T44" fmla="*/ 4 w 473"/>
                <a:gd name="T45" fmla="*/ 9 h 1061"/>
                <a:gd name="T46" fmla="*/ 4 w 473"/>
                <a:gd name="T47" fmla="*/ 9 h 1061"/>
                <a:gd name="T48" fmla="*/ 4 w 473"/>
                <a:gd name="T49" fmla="*/ 8 h 1061"/>
                <a:gd name="T50" fmla="*/ 4 w 473"/>
                <a:gd name="T51" fmla="*/ 8 h 1061"/>
                <a:gd name="T52" fmla="*/ 4 w 473"/>
                <a:gd name="T53" fmla="*/ 8 h 1061"/>
                <a:gd name="T54" fmla="*/ 4 w 473"/>
                <a:gd name="T55" fmla="*/ 8 h 1061"/>
                <a:gd name="T56" fmla="*/ 4 w 473"/>
                <a:gd name="T57" fmla="*/ 7 h 1061"/>
                <a:gd name="T58" fmla="*/ 4 w 473"/>
                <a:gd name="T59" fmla="*/ 7 h 1061"/>
                <a:gd name="T60" fmla="*/ 4 w 473"/>
                <a:gd name="T61" fmla="*/ 7 h 1061"/>
                <a:gd name="T62" fmla="*/ 3 w 473"/>
                <a:gd name="T63" fmla="*/ 7 h 1061"/>
                <a:gd name="T64" fmla="*/ 3 w 473"/>
                <a:gd name="T65" fmla="*/ 7 h 1061"/>
                <a:gd name="T66" fmla="*/ 4 w 473"/>
                <a:gd name="T67" fmla="*/ 7 h 1061"/>
                <a:gd name="T68" fmla="*/ 4 w 473"/>
                <a:gd name="T69" fmla="*/ 6 h 1061"/>
                <a:gd name="T70" fmla="*/ 3 w 473"/>
                <a:gd name="T71" fmla="*/ 5 h 1061"/>
                <a:gd name="T72" fmla="*/ 3 w 473"/>
                <a:gd name="T73" fmla="*/ 5 h 1061"/>
                <a:gd name="T74" fmla="*/ 3 w 473"/>
                <a:gd name="T75" fmla="*/ 4 h 1061"/>
                <a:gd name="T76" fmla="*/ 3 w 473"/>
                <a:gd name="T77" fmla="*/ 4 h 1061"/>
                <a:gd name="T78" fmla="*/ 3 w 473"/>
                <a:gd name="T79" fmla="*/ 4 h 1061"/>
                <a:gd name="T80" fmla="*/ 2 w 473"/>
                <a:gd name="T81" fmla="*/ 3 h 1061"/>
                <a:gd name="T82" fmla="*/ 2 w 473"/>
                <a:gd name="T83" fmla="*/ 3 h 1061"/>
                <a:gd name="T84" fmla="*/ 2 w 473"/>
                <a:gd name="T85" fmla="*/ 3 h 1061"/>
                <a:gd name="T86" fmla="*/ 2 w 473"/>
                <a:gd name="T87" fmla="*/ 3 h 1061"/>
                <a:gd name="T88" fmla="*/ 2 w 473"/>
                <a:gd name="T89" fmla="*/ 3 h 1061"/>
                <a:gd name="T90" fmla="*/ 1 w 473"/>
                <a:gd name="T91" fmla="*/ 3 h 1061"/>
                <a:gd name="T92" fmla="*/ 1 w 473"/>
                <a:gd name="T93" fmla="*/ 2 h 1061"/>
                <a:gd name="T94" fmla="*/ 1 w 473"/>
                <a:gd name="T95" fmla="*/ 2 h 1061"/>
                <a:gd name="T96" fmla="*/ 1 w 473"/>
                <a:gd name="T97" fmla="*/ 1 h 1061"/>
                <a:gd name="T98" fmla="*/ 1 w 473"/>
                <a:gd name="T99" fmla="*/ 1 h 1061"/>
                <a:gd name="T100" fmla="*/ 1 w 473"/>
                <a:gd name="T101" fmla="*/ 1 h 1061"/>
                <a:gd name="T102" fmla="*/ 1 w 473"/>
                <a:gd name="T103" fmla="*/ 0 h 1061"/>
                <a:gd name="T104" fmla="*/ 0 w 473"/>
                <a:gd name="T105" fmla="*/ 1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3" h="1061">
                  <a:moveTo>
                    <a:pt x="0" y="3"/>
                  </a:moveTo>
                  <a:lnTo>
                    <a:pt x="16" y="107"/>
                  </a:lnTo>
                  <a:lnTo>
                    <a:pt x="48" y="185"/>
                  </a:lnTo>
                  <a:lnTo>
                    <a:pt x="85" y="251"/>
                  </a:lnTo>
                  <a:lnTo>
                    <a:pt x="123" y="343"/>
                  </a:lnTo>
                  <a:lnTo>
                    <a:pt x="155" y="425"/>
                  </a:lnTo>
                  <a:lnTo>
                    <a:pt x="186" y="459"/>
                  </a:lnTo>
                  <a:lnTo>
                    <a:pt x="205" y="484"/>
                  </a:lnTo>
                  <a:lnTo>
                    <a:pt x="218" y="554"/>
                  </a:lnTo>
                  <a:lnTo>
                    <a:pt x="246" y="617"/>
                  </a:lnTo>
                  <a:lnTo>
                    <a:pt x="274" y="658"/>
                  </a:lnTo>
                  <a:lnTo>
                    <a:pt x="331" y="780"/>
                  </a:lnTo>
                  <a:lnTo>
                    <a:pt x="328" y="821"/>
                  </a:lnTo>
                  <a:lnTo>
                    <a:pt x="337" y="853"/>
                  </a:lnTo>
                  <a:lnTo>
                    <a:pt x="334" y="869"/>
                  </a:lnTo>
                  <a:lnTo>
                    <a:pt x="353" y="903"/>
                  </a:lnTo>
                  <a:lnTo>
                    <a:pt x="290" y="909"/>
                  </a:lnTo>
                  <a:lnTo>
                    <a:pt x="384" y="957"/>
                  </a:lnTo>
                  <a:lnTo>
                    <a:pt x="410" y="991"/>
                  </a:lnTo>
                  <a:lnTo>
                    <a:pt x="419" y="1013"/>
                  </a:lnTo>
                  <a:lnTo>
                    <a:pt x="438" y="1032"/>
                  </a:lnTo>
                  <a:lnTo>
                    <a:pt x="460" y="1061"/>
                  </a:lnTo>
                  <a:lnTo>
                    <a:pt x="473" y="1057"/>
                  </a:lnTo>
                  <a:lnTo>
                    <a:pt x="438" y="1020"/>
                  </a:lnTo>
                  <a:lnTo>
                    <a:pt x="432" y="1001"/>
                  </a:lnTo>
                  <a:lnTo>
                    <a:pt x="422" y="1001"/>
                  </a:lnTo>
                  <a:lnTo>
                    <a:pt x="400" y="954"/>
                  </a:lnTo>
                  <a:lnTo>
                    <a:pt x="391" y="916"/>
                  </a:lnTo>
                  <a:lnTo>
                    <a:pt x="362" y="856"/>
                  </a:lnTo>
                  <a:lnTo>
                    <a:pt x="375" y="853"/>
                  </a:lnTo>
                  <a:lnTo>
                    <a:pt x="369" y="834"/>
                  </a:lnTo>
                  <a:lnTo>
                    <a:pt x="343" y="815"/>
                  </a:lnTo>
                  <a:lnTo>
                    <a:pt x="350" y="765"/>
                  </a:lnTo>
                  <a:lnTo>
                    <a:pt x="369" y="774"/>
                  </a:lnTo>
                  <a:lnTo>
                    <a:pt x="362" y="642"/>
                  </a:lnTo>
                  <a:lnTo>
                    <a:pt x="350" y="601"/>
                  </a:lnTo>
                  <a:lnTo>
                    <a:pt x="321" y="566"/>
                  </a:lnTo>
                  <a:lnTo>
                    <a:pt x="290" y="488"/>
                  </a:lnTo>
                  <a:lnTo>
                    <a:pt x="293" y="447"/>
                  </a:lnTo>
                  <a:lnTo>
                    <a:pt x="281" y="444"/>
                  </a:lnTo>
                  <a:lnTo>
                    <a:pt x="252" y="409"/>
                  </a:lnTo>
                  <a:lnTo>
                    <a:pt x="218" y="390"/>
                  </a:lnTo>
                  <a:lnTo>
                    <a:pt x="189" y="393"/>
                  </a:lnTo>
                  <a:lnTo>
                    <a:pt x="177" y="365"/>
                  </a:lnTo>
                  <a:lnTo>
                    <a:pt x="164" y="359"/>
                  </a:lnTo>
                  <a:lnTo>
                    <a:pt x="123" y="311"/>
                  </a:lnTo>
                  <a:lnTo>
                    <a:pt x="111" y="267"/>
                  </a:lnTo>
                  <a:lnTo>
                    <a:pt x="85" y="192"/>
                  </a:lnTo>
                  <a:lnTo>
                    <a:pt x="48" y="132"/>
                  </a:lnTo>
                  <a:lnTo>
                    <a:pt x="29" y="97"/>
                  </a:lnTo>
                  <a:lnTo>
                    <a:pt x="22" y="59"/>
                  </a:lnTo>
                  <a:lnTo>
                    <a:pt x="25"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1" name="Freeform 142"/>
            <p:cNvSpPr>
              <a:spLocks/>
            </p:cNvSpPr>
            <p:nvPr/>
          </p:nvSpPr>
          <p:spPr bwMode="auto">
            <a:xfrm>
              <a:off x="4300" y="1647"/>
              <a:ext cx="14" cy="10"/>
            </a:xfrm>
            <a:custGeom>
              <a:avLst/>
              <a:gdLst>
                <a:gd name="T0" fmla="*/ 1 w 25"/>
                <a:gd name="T1" fmla="*/ 0 h 19"/>
                <a:gd name="T2" fmla="*/ 0 w 25"/>
                <a:gd name="T3" fmla="*/ 1 h 19"/>
                <a:gd name="T4" fmla="*/ 1 w 25"/>
                <a:gd name="T5" fmla="*/ 1 h 19"/>
                <a:gd name="T6" fmla="*/ 1 w 25"/>
                <a:gd name="T7" fmla="*/ 1 h 19"/>
                <a:gd name="T8" fmla="*/ 1 w 25"/>
                <a:gd name="T9" fmla="*/ 1 h 19"/>
                <a:gd name="T10" fmla="*/ 1 w 25"/>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9">
                  <a:moveTo>
                    <a:pt x="12" y="0"/>
                  </a:moveTo>
                  <a:lnTo>
                    <a:pt x="0" y="6"/>
                  </a:lnTo>
                  <a:lnTo>
                    <a:pt x="6" y="19"/>
                  </a:lnTo>
                  <a:lnTo>
                    <a:pt x="15" y="19"/>
                  </a:lnTo>
                  <a:lnTo>
                    <a:pt x="25" y="9"/>
                  </a:lnTo>
                  <a:lnTo>
                    <a:pt x="12"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2" name="Freeform 143"/>
            <p:cNvSpPr>
              <a:spLocks/>
            </p:cNvSpPr>
            <p:nvPr/>
          </p:nvSpPr>
          <p:spPr bwMode="auto">
            <a:xfrm>
              <a:off x="4092" y="1869"/>
              <a:ext cx="19" cy="145"/>
            </a:xfrm>
            <a:custGeom>
              <a:avLst/>
              <a:gdLst>
                <a:gd name="T0" fmla="*/ 1 w 35"/>
                <a:gd name="T1" fmla="*/ 0 h 264"/>
                <a:gd name="T2" fmla="*/ 1 w 35"/>
                <a:gd name="T3" fmla="*/ 1 h 264"/>
                <a:gd name="T4" fmla="*/ 1 w 35"/>
                <a:gd name="T5" fmla="*/ 1 h 264"/>
                <a:gd name="T6" fmla="*/ 1 w 35"/>
                <a:gd name="T7" fmla="*/ 1 h 264"/>
                <a:gd name="T8" fmla="*/ 1 w 35"/>
                <a:gd name="T9" fmla="*/ 1 h 264"/>
                <a:gd name="T10" fmla="*/ 0 w 35"/>
                <a:gd name="T11" fmla="*/ 2 h 264"/>
                <a:gd name="T12" fmla="*/ 1 w 35"/>
                <a:gd name="T13" fmla="*/ 2 h 264"/>
                <a:gd name="T14" fmla="*/ 1 w 35"/>
                <a:gd name="T15" fmla="*/ 2 h 264"/>
                <a:gd name="T16" fmla="*/ 1 w 35"/>
                <a:gd name="T17" fmla="*/ 2 h 264"/>
                <a:gd name="T18" fmla="*/ 1 w 35"/>
                <a:gd name="T19" fmla="*/ 2 h 264"/>
                <a:gd name="T20" fmla="*/ 1 w 35"/>
                <a:gd name="T21" fmla="*/ 2 h 264"/>
                <a:gd name="T22" fmla="*/ 1 w 35"/>
                <a:gd name="T23" fmla="*/ 1 h 264"/>
                <a:gd name="T24" fmla="*/ 1 w 35"/>
                <a:gd name="T25" fmla="*/ 1 h 264"/>
                <a:gd name="T26" fmla="*/ 1 w 35"/>
                <a:gd name="T27" fmla="*/ 1 h 264"/>
                <a:gd name="T28" fmla="*/ 1 w 35"/>
                <a:gd name="T29" fmla="*/ 1 h 264"/>
                <a:gd name="T30" fmla="*/ 1 w 35"/>
                <a:gd name="T31" fmla="*/ 1 h 264"/>
                <a:gd name="T32" fmla="*/ 1 w 35"/>
                <a:gd name="T33" fmla="*/ 0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264">
                  <a:moveTo>
                    <a:pt x="32" y="0"/>
                  </a:moveTo>
                  <a:lnTo>
                    <a:pt x="25" y="31"/>
                  </a:lnTo>
                  <a:lnTo>
                    <a:pt x="19" y="60"/>
                  </a:lnTo>
                  <a:lnTo>
                    <a:pt x="13" y="97"/>
                  </a:lnTo>
                  <a:lnTo>
                    <a:pt x="3" y="132"/>
                  </a:lnTo>
                  <a:lnTo>
                    <a:pt x="0" y="173"/>
                  </a:lnTo>
                  <a:lnTo>
                    <a:pt x="7" y="214"/>
                  </a:lnTo>
                  <a:lnTo>
                    <a:pt x="10" y="242"/>
                  </a:lnTo>
                  <a:lnTo>
                    <a:pt x="22" y="264"/>
                  </a:lnTo>
                  <a:lnTo>
                    <a:pt x="22" y="230"/>
                  </a:lnTo>
                  <a:lnTo>
                    <a:pt x="19" y="201"/>
                  </a:lnTo>
                  <a:lnTo>
                    <a:pt x="10" y="170"/>
                  </a:lnTo>
                  <a:lnTo>
                    <a:pt x="13" y="132"/>
                  </a:lnTo>
                  <a:lnTo>
                    <a:pt x="22" y="91"/>
                  </a:lnTo>
                  <a:lnTo>
                    <a:pt x="29" y="44"/>
                  </a:lnTo>
                  <a:lnTo>
                    <a:pt x="35" y="12"/>
                  </a:lnTo>
                  <a:lnTo>
                    <a:pt x="32"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3" name="Freeform 144"/>
            <p:cNvSpPr>
              <a:spLocks/>
            </p:cNvSpPr>
            <p:nvPr/>
          </p:nvSpPr>
          <p:spPr bwMode="auto">
            <a:xfrm>
              <a:off x="4117" y="2085"/>
              <a:ext cx="99" cy="417"/>
            </a:xfrm>
            <a:custGeom>
              <a:avLst/>
              <a:gdLst>
                <a:gd name="T0" fmla="*/ 1 w 177"/>
                <a:gd name="T1" fmla="*/ 1 h 756"/>
                <a:gd name="T2" fmla="*/ 1 w 177"/>
                <a:gd name="T3" fmla="*/ 1 h 756"/>
                <a:gd name="T4" fmla="*/ 1 w 177"/>
                <a:gd name="T5" fmla="*/ 2 h 756"/>
                <a:gd name="T6" fmla="*/ 1 w 177"/>
                <a:gd name="T7" fmla="*/ 2 h 756"/>
                <a:gd name="T8" fmla="*/ 1 w 177"/>
                <a:gd name="T9" fmla="*/ 4 h 756"/>
                <a:gd name="T10" fmla="*/ 1 w 177"/>
                <a:gd name="T11" fmla="*/ 4 h 756"/>
                <a:gd name="T12" fmla="*/ 1 w 177"/>
                <a:gd name="T13" fmla="*/ 4 h 756"/>
                <a:gd name="T14" fmla="*/ 1 w 177"/>
                <a:gd name="T15" fmla="*/ 4 h 756"/>
                <a:gd name="T16" fmla="*/ 1 w 177"/>
                <a:gd name="T17" fmla="*/ 4 h 756"/>
                <a:gd name="T18" fmla="*/ 1 w 177"/>
                <a:gd name="T19" fmla="*/ 4 h 756"/>
                <a:gd name="T20" fmla="*/ 1 w 177"/>
                <a:gd name="T21" fmla="*/ 4 h 756"/>
                <a:gd name="T22" fmla="*/ 1 w 177"/>
                <a:gd name="T23" fmla="*/ 5 h 756"/>
                <a:gd name="T24" fmla="*/ 1 w 177"/>
                <a:gd name="T25" fmla="*/ 5 h 756"/>
                <a:gd name="T26" fmla="*/ 1 w 177"/>
                <a:gd name="T27" fmla="*/ 5 h 756"/>
                <a:gd name="T28" fmla="*/ 1 w 177"/>
                <a:gd name="T29" fmla="*/ 6 h 756"/>
                <a:gd name="T30" fmla="*/ 1 w 177"/>
                <a:gd name="T31" fmla="*/ 6 h 756"/>
                <a:gd name="T32" fmla="*/ 1 w 177"/>
                <a:gd name="T33" fmla="*/ 6 h 756"/>
                <a:gd name="T34" fmla="*/ 1 w 177"/>
                <a:gd name="T35" fmla="*/ 6 h 756"/>
                <a:gd name="T36" fmla="*/ 1 w 177"/>
                <a:gd name="T37" fmla="*/ 6 h 756"/>
                <a:gd name="T38" fmla="*/ 1 w 177"/>
                <a:gd name="T39" fmla="*/ 6 h 756"/>
                <a:gd name="T40" fmla="*/ 1 w 177"/>
                <a:gd name="T41" fmla="*/ 6 h 756"/>
                <a:gd name="T42" fmla="*/ 1 w 177"/>
                <a:gd name="T43" fmla="*/ 6 h 756"/>
                <a:gd name="T44" fmla="*/ 1 w 177"/>
                <a:gd name="T45" fmla="*/ 7 h 756"/>
                <a:gd name="T46" fmla="*/ 1 w 177"/>
                <a:gd name="T47" fmla="*/ 6 h 756"/>
                <a:gd name="T48" fmla="*/ 2 w 177"/>
                <a:gd name="T49" fmla="*/ 6 h 756"/>
                <a:gd name="T50" fmla="*/ 2 w 177"/>
                <a:gd name="T51" fmla="*/ 6 h 756"/>
                <a:gd name="T52" fmla="*/ 2 w 177"/>
                <a:gd name="T53" fmla="*/ 6 h 756"/>
                <a:gd name="T54" fmla="*/ 1 w 177"/>
                <a:gd name="T55" fmla="*/ 4 h 756"/>
                <a:gd name="T56" fmla="*/ 1 w 177"/>
                <a:gd name="T57" fmla="*/ 3 h 756"/>
                <a:gd name="T58" fmla="*/ 1 w 177"/>
                <a:gd name="T59" fmla="*/ 2 h 756"/>
                <a:gd name="T60" fmla="*/ 1 w 177"/>
                <a:gd name="T61" fmla="*/ 2 h 756"/>
                <a:gd name="T62" fmla="*/ 1 w 177"/>
                <a:gd name="T63" fmla="*/ 1 h 756"/>
                <a:gd name="T64" fmla="*/ 1 w 177"/>
                <a:gd name="T65" fmla="*/ 1 h 756"/>
                <a:gd name="T66" fmla="*/ 1 w 177"/>
                <a:gd name="T67" fmla="*/ 1 h 756"/>
                <a:gd name="T68" fmla="*/ 1 w 177"/>
                <a:gd name="T69" fmla="*/ 1 h 756"/>
                <a:gd name="T70" fmla="*/ 1 w 177"/>
                <a:gd name="T71" fmla="*/ 0 h 7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756">
                  <a:moveTo>
                    <a:pt x="0" y="0"/>
                  </a:moveTo>
                  <a:lnTo>
                    <a:pt x="13" y="48"/>
                  </a:lnTo>
                  <a:lnTo>
                    <a:pt x="29" y="82"/>
                  </a:lnTo>
                  <a:lnTo>
                    <a:pt x="48" y="111"/>
                  </a:lnTo>
                  <a:lnTo>
                    <a:pt x="51" y="180"/>
                  </a:lnTo>
                  <a:lnTo>
                    <a:pt x="51" y="211"/>
                  </a:lnTo>
                  <a:lnTo>
                    <a:pt x="51" y="258"/>
                  </a:lnTo>
                  <a:lnTo>
                    <a:pt x="48" y="299"/>
                  </a:lnTo>
                  <a:lnTo>
                    <a:pt x="51" y="343"/>
                  </a:lnTo>
                  <a:lnTo>
                    <a:pt x="73" y="432"/>
                  </a:lnTo>
                  <a:lnTo>
                    <a:pt x="54" y="495"/>
                  </a:lnTo>
                  <a:lnTo>
                    <a:pt x="76" y="463"/>
                  </a:lnTo>
                  <a:lnTo>
                    <a:pt x="70" y="501"/>
                  </a:lnTo>
                  <a:lnTo>
                    <a:pt x="82" y="473"/>
                  </a:lnTo>
                  <a:lnTo>
                    <a:pt x="79" y="510"/>
                  </a:lnTo>
                  <a:lnTo>
                    <a:pt x="98" y="485"/>
                  </a:lnTo>
                  <a:lnTo>
                    <a:pt x="92" y="526"/>
                  </a:lnTo>
                  <a:lnTo>
                    <a:pt x="104" y="498"/>
                  </a:lnTo>
                  <a:lnTo>
                    <a:pt x="111" y="539"/>
                  </a:lnTo>
                  <a:lnTo>
                    <a:pt x="117" y="523"/>
                  </a:lnTo>
                  <a:lnTo>
                    <a:pt x="126" y="542"/>
                  </a:lnTo>
                  <a:lnTo>
                    <a:pt x="117" y="551"/>
                  </a:lnTo>
                  <a:lnTo>
                    <a:pt x="129" y="558"/>
                  </a:lnTo>
                  <a:lnTo>
                    <a:pt x="139" y="570"/>
                  </a:lnTo>
                  <a:lnTo>
                    <a:pt x="139" y="595"/>
                  </a:lnTo>
                  <a:lnTo>
                    <a:pt x="129" y="605"/>
                  </a:lnTo>
                  <a:lnTo>
                    <a:pt x="120" y="598"/>
                  </a:lnTo>
                  <a:lnTo>
                    <a:pt x="129" y="614"/>
                  </a:lnTo>
                  <a:lnTo>
                    <a:pt x="148" y="611"/>
                  </a:lnTo>
                  <a:lnTo>
                    <a:pt x="152" y="627"/>
                  </a:lnTo>
                  <a:lnTo>
                    <a:pt x="126" y="630"/>
                  </a:lnTo>
                  <a:lnTo>
                    <a:pt x="152" y="636"/>
                  </a:lnTo>
                  <a:lnTo>
                    <a:pt x="129" y="646"/>
                  </a:lnTo>
                  <a:lnTo>
                    <a:pt x="152" y="649"/>
                  </a:lnTo>
                  <a:lnTo>
                    <a:pt x="123" y="655"/>
                  </a:lnTo>
                  <a:lnTo>
                    <a:pt x="155" y="661"/>
                  </a:lnTo>
                  <a:lnTo>
                    <a:pt x="126" y="671"/>
                  </a:lnTo>
                  <a:lnTo>
                    <a:pt x="155" y="680"/>
                  </a:lnTo>
                  <a:lnTo>
                    <a:pt x="123" y="687"/>
                  </a:lnTo>
                  <a:lnTo>
                    <a:pt x="152" y="696"/>
                  </a:lnTo>
                  <a:lnTo>
                    <a:pt x="120" y="706"/>
                  </a:lnTo>
                  <a:lnTo>
                    <a:pt x="148" y="709"/>
                  </a:lnTo>
                  <a:lnTo>
                    <a:pt x="114" y="721"/>
                  </a:lnTo>
                  <a:lnTo>
                    <a:pt x="139" y="721"/>
                  </a:lnTo>
                  <a:lnTo>
                    <a:pt x="114" y="734"/>
                  </a:lnTo>
                  <a:lnTo>
                    <a:pt x="104" y="753"/>
                  </a:lnTo>
                  <a:lnTo>
                    <a:pt x="126" y="756"/>
                  </a:lnTo>
                  <a:lnTo>
                    <a:pt x="142" y="724"/>
                  </a:lnTo>
                  <a:lnTo>
                    <a:pt x="148" y="721"/>
                  </a:lnTo>
                  <a:lnTo>
                    <a:pt x="161" y="715"/>
                  </a:lnTo>
                  <a:lnTo>
                    <a:pt x="174" y="683"/>
                  </a:lnTo>
                  <a:lnTo>
                    <a:pt x="177" y="674"/>
                  </a:lnTo>
                  <a:lnTo>
                    <a:pt x="161" y="652"/>
                  </a:lnTo>
                  <a:lnTo>
                    <a:pt x="161" y="630"/>
                  </a:lnTo>
                  <a:lnTo>
                    <a:pt x="161" y="586"/>
                  </a:lnTo>
                  <a:lnTo>
                    <a:pt x="133" y="520"/>
                  </a:lnTo>
                  <a:lnTo>
                    <a:pt x="73" y="388"/>
                  </a:lnTo>
                  <a:lnTo>
                    <a:pt x="57" y="340"/>
                  </a:lnTo>
                  <a:lnTo>
                    <a:pt x="54" y="303"/>
                  </a:lnTo>
                  <a:lnTo>
                    <a:pt x="57" y="221"/>
                  </a:lnTo>
                  <a:lnTo>
                    <a:pt x="63" y="230"/>
                  </a:lnTo>
                  <a:lnTo>
                    <a:pt x="60" y="202"/>
                  </a:lnTo>
                  <a:lnTo>
                    <a:pt x="54" y="170"/>
                  </a:lnTo>
                  <a:lnTo>
                    <a:pt x="57" y="136"/>
                  </a:lnTo>
                  <a:lnTo>
                    <a:pt x="67" y="136"/>
                  </a:lnTo>
                  <a:lnTo>
                    <a:pt x="98" y="101"/>
                  </a:lnTo>
                  <a:lnTo>
                    <a:pt x="89" y="85"/>
                  </a:lnTo>
                  <a:lnTo>
                    <a:pt x="70" y="114"/>
                  </a:lnTo>
                  <a:lnTo>
                    <a:pt x="57" y="107"/>
                  </a:lnTo>
                  <a:lnTo>
                    <a:pt x="32" y="70"/>
                  </a:lnTo>
                  <a:lnTo>
                    <a:pt x="13" y="26"/>
                  </a:lnTo>
                  <a:lnTo>
                    <a:pt x="4" y="0"/>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4" name="Freeform 145"/>
            <p:cNvSpPr>
              <a:spLocks/>
            </p:cNvSpPr>
            <p:nvPr/>
          </p:nvSpPr>
          <p:spPr bwMode="auto">
            <a:xfrm>
              <a:off x="4152" y="2165"/>
              <a:ext cx="16" cy="20"/>
            </a:xfrm>
            <a:custGeom>
              <a:avLst/>
              <a:gdLst>
                <a:gd name="T0" fmla="*/ 0 w 29"/>
                <a:gd name="T1" fmla="*/ 0 h 35"/>
                <a:gd name="T2" fmla="*/ 1 w 29"/>
                <a:gd name="T3" fmla="*/ 1 h 35"/>
                <a:gd name="T4" fmla="*/ 1 w 29"/>
                <a:gd name="T5" fmla="*/ 1 h 35"/>
                <a:gd name="T6" fmla="*/ 1 w 29"/>
                <a:gd name="T7" fmla="*/ 1 h 35"/>
                <a:gd name="T8" fmla="*/ 1 w 29"/>
                <a:gd name="T9" fmla="*/ 1 h 35"/>
                <a:gd name="T10" fmla="*/ 1 w 29"/>
                <a:gd name="T11" fmla="*/ 1 h 35"/>
                <a:gd name="T12" fmla="*/ 0 w 2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5">
                  <a:moveTo>
                    <a:pt x="0" y="0"/>
                  </a:moveTo>
                  <a:lnTo>
                    <a:pt x="7" y="22"/>
                  </a:lnTo>
                  <a:lnTo>
                    <a:pt x="10" y="35"/>
                  </a:lnTo>
                  <a:lnTo>
                    <a:pt x="29" y="28"/>
                  </a:lnTo>
                  <a:lnTo>
                    <a:pt x="19" y="19"/>
                  </a:lnTo>
                  <a:lnTo>
                    <a:pt x="10"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5" name="Freeform 146"/>
            <p:cNvSpPr>
              <a:spLocks/>
            </p:cNvSpPr>
            <p:nvPr/>
          </p:nvSpPr>
          <p:spPr bwMode="auto">
            <a:xfrm>
              <a:off x="4156" y="2195"/>
              <a:ext cx="55" cy="57"/>
            </a:xfrm>
            <a:custGeom>
              <a:avLst/>
              <a:gdLst>
                <a:gd name="T0" fmla="*/ 1 w 97"/>
                <a:gd name="T1" fmla="*/ 0 h 104"/>
                <a:gd name="T2" fmla="*/ 1 w 97"/>
                <a:gd name="T3" fmla="*/ 1 h 104"/>
                <a:gd name="T4" fmla="*/ 1 w 97"/>
                <a:gd name="T5" fmla="*/ 1 h 104"/>
                <a:gd name="T6" fmla="*/ 1 w 97"/>
                <a:gd name="T7" fmla="*/ 1 h 104"/>
                <a:gd name="T8" fmla="*/ 0 w 97"/>
                <a:gd name="T9" fmla="*/ 1 h 104"/>
                <a:gd name="T10" fmla="*/ 0 w 97"/>
                <a:gd name="T11" fmla="*/ 1 h 104"/>
                <a:gd name="T12" fmla="*/ 1 w 97"/>
                <a:gd name="T13" fmla="*/ 1 h 104"/>
                <a:gd name="T14" fmla="*/ 1 w 97"/>
                <a:gd name="T15" fmla="*/ 1 h 104"/>
                <a:gd name="T16" fmla="*/ 1 w 97"/>
                <a:gd name="T17" fmla="*/ 1 h 104"/>
                <a:gd name="T18" fmla="*/ 1 w 97"/>
                <a:gd name="T19" fmla="*/ 1 h 104"/>
                <a:gd name="T20" fmla="*/ 1 w 97"/>
                <a:gd name="T21" fmla="*/ 1 h 104"/>
                <a:gd name="T22" fmla="*/ 1 w 97"/>
                <a:gd name="T23" fmla="*/ 1 h 104"/>
                <a:gd name="T24" fmla="*/ 1 w 97"/>
                <a:gd name="T25" fmla="*/ 1 h 104"/>
                <a:gd name="T26" fmla="*/ 1 w 97"/>
                <a:gd name="T27" fmla="*/ 0 h 104"/>
                <a:gd name="T28" fmla="*/ 1 w 97"/>
                <a:gd name="T29" fmla="*/ 1 h 104"/>
                <a:gd name="T30" fmla="*/ 1 w 97"/>
                <a:gd name="T31" fmla="*/ 1 h 104"/>
                <a:gd name="T32" fmla="*/ 1 w 97"/>
                <a:gd name="T33" fmla="*/ 1 h 104"/>
                <a:gd name="T34" fmla="*/ 1 w 97"/>
                <a:gd name="T35" fmla="*/ 1 h 104"/>
                <a:gd name="T36" fmla="*/ 1 w 97"/>
                <a:gd name="T37" fmla="*/ 1 h 104"/>
                <a:gd name="T38" fmla="*/ 1 w 97"/>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104">
                  <a:moveTo>
                    <a:pt x="3" y="0"/>
                  </a:moveTo>
                  <a:lnTo>
                    <a:pt x="6" y="19"/>
                  </a:lnTo>
                  <a:lnTo>
                    <a:pt x="12" y="34"/>
                  </a:lnTo>
                  <a:lnTo>
                    <a:pt x="15" y="56"/>
                  </a:lnTo>
                  <a:lnTo>
                    <a:pt x="0" y="34"/>
                  </a:lnTo>
                  <a:lnTo>
                    <a:pt x="0" y="50"/>
                  </a:lnTo>
                  <a:lnTo>
                    <a:pt x="19" y="75"/>
                  </a:lnTo>
                  <a:lnTo>
                    <a:pt x="28" y="94"/>
                  </a:lnTo>
                  <a:lnTo>
                    <a:pt x="59" y="104"/>
                  </a:lnTo>
                  <a:lnTo>
                    <a:pt x="75" y="82"/>
                  </a:lnTo>
                  <a:lnTo>
                    <a:pt x="94" y="63"/>
                  </a:lnTo>
                  <a:lnTo>
                    <a:pt x="97" y="41"/>
                  </a:lnTo>
                  <a:lnTo>
                    <a:pt x="94" y="28"/>
                  </a:lnTo>
                  <a:lnTo>
                    <a:pt x="97" y="0"/>
                  </a:lnTo>
                  <a:lnTo>
                    <a:pt x="78" y="25"/>
                  </a:lnTo>
                  <a:lnTo>
                    <a:pt x="72" y="66"/>
                  </a:lnTo>
                  <a:lnTo>
                    <a:pt x="50" y="75"/>
                  </a:lnTo>
                  <a:lnTo>
                    <a:pt x="34" y="69"/>
                  </a:lnTo>
                  <a:lnTo>
                    <a:pt x="22" y="34"/>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6" name="Freeform 147"/>
            <p:cNvSpPr>
              <a:spLocks/>
            </p:cNvSpPr>
            <p:nvPr/>
          </p:nvSpPr>
          <p:spPr bwMode="auto">
            <a:xfrm>
              <a:off x="4167" y="2190"/>
              <a:ext cx="39" cy="17"/>
            </a:xfrm>
            <a:custGeom>
              <a:avLst/>
              <a:gdLst>
                <a:gd name="T0" fmla="*/ 1 w 69"/>
                <a:gd name="T1" fmla="*/ 0 h 32"/>
                <a:gd name="T2" fmla="*/ 0 w 69"/>
                <a:gd name="T3" fmla="*/ 1 h 32"/>
                <a:gd name="T4" fmla="*/ 0 w 69"/>
                <a:gd name="T5" fmla="*/ 1 h 32"/>
                <a:gd name="T6" fmla="*/ 1 w 69"/>
                <a:gd name="T7" fmla="*/ 1 h 32"/>
                <a:gd name="T8" fmla="*/ 1 w 69"/>
                <a:gd name="T9" fmla="*/ 1 h 32"/>
                <a:gd name="T10" fmla="*/ 1 w 69"/>
                <a:gd name="T11" fmla="*/ 1 h 32"/>
                <a:gd name="T12" fmla="*/ 1 w 69"/>
                <a:gd name="T13" fmla="*/ 0 h 32"/>
                <a:gd name="T14" fmla="*/ 1 w 69"/>
                <a:gd name="T15" fmla="*/ 1 h 32"/>
                <a:gd name="T16" fmla="*/ 1 w 69"/>
                <a:gd name="T17" fmla="*/ 0 h 32"/>
                <a:gd name="T18" fmla="*/ 1 w 69"/>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 h="32">
                  <a:moveTo>
                    <a:pt x="6" y="0"/>
                  </a:moveTo>
                  <a:lnTo>
                    <a:pt x="0" y="7"/>
                  </a:lnTo>
                  <a:lnTo>
                    <a:pt x="0" y="19"/>
                  </a:lnTo>
                  <a:lnTo>
                    <a:pt x="34" y="32"/>
                  </a:lnTo>
                  <a:lnTo>
                    <a:pt x="53" y="22"/>
                  </a:lnTo>
                  <a:lnTo>
                    <a:pt x="69" y="7"/>
                  </a:lnTo>
                  <a:lnTo>
                    <a:pt x="66" y="0"/>
                  </a:lnTo>
                  <a:lnTo>
                    <a:pt x="37" y="13"/>
                  </a:lnTo>
                  <a:lnTo>
                    <a:pt x="22" y="0"/>
                  </a:lnTo>
                  <a:lnTo>
                    <a:pt x="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7" name="Freeform 148"/>
            <p:cNvSpPr>
              <a:spLocks/>
            </p:cNvSpPr>
            <p:nvPr/>
          </p:nvSpPr>
          <p:spPr bwMode="auto">
            <a:xfrm>
              <a:off x="4193" y="2151"/>
              <a:ext cx="23" cy="37"/>
            </a:xfrm>
            <a:custGeom>
              <a:avLst/>
              <a:gdLst>
                <a:gd name="T0" fmla="*/ 0 w 41"/>
                <a:gd name="T1" fmla="*/ 1 h 66"/>
                <a:gd name="T2" fmla="*/ 1 w 41"/>
                <a:gd name="T3" fmla="*/ 1 h 66"/>
                <a:gd name="T4" fmla="*/ 1 w 41"/>
                <a:gd name="T5" fmla="*/ 1 h 66"/>
                <a:gd name="T6" fmla="*/ 1 w 41"/>
                <a:gd name="T7" fmla="*/ 1 h 66"/>
                <a:gd name="T8" fmla="*/ 1 w 41"/>
                <a:gd name="T9" fmla="*/ 0 h 66"/>
                <a:gd name="T10" fmla="*/ 1 w 41"/>
                <a:gd name="T11" fmla="*/ 1 h 66"/>
                <a:gd name="T12" fmla="*/ 1 w 41"/>
                <a:gd name="T13" fmla="*/ 1 h 66"/>
                <a:gd name="T14" fmla="*/ 0 w 41"/>
                <a:gd name="T15" fmla="*/ 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66">
                  <a:moveTo>
                    <a:pt x="0" y="31"/>
                  </a:moveTo>
                  <a:lnTo>
                    <a:pt x="22" y="53"/>
                  </a:lnTo>
                  <a:lnTo>
                    <a:pt x="28" y="66"/>
                  </a:lnTo>
                  <a:lnTo>
                    <a:pt x="38" y="35"/>
                  </a:lnTo>
                  <a:lnTo>
                    <a:pt x="41" y="0"/>
                  </a:lnTo>
                  <a:lnTo>
                    <a:pt x="31" y="28"/>
                  </a:lnTo>
                  <a:lnTo>
                    <a:pt x="19" y="31"/>
                  </a:lnTo>
                  <a:lnTo>
                    <a:pt x="0" y="31"/>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8" name="Freeform 149"/>
            <p:cNvSpPr>
              <a:spLocks/>
            </p:cNvSpPr>
            <p:nvPr/>
          </p:nvSpPr>
          <p:spPr bwMode="auto">
            <a:xfrm>
              <a:off x="4164" y="2100"/>
              <a:ext cx="31" cy="56"/>
            </a:xfrm>
            <a:custGeom>
              <a:avLst/>
              <a:gdLst>
                <a:gd name="T0" fmla="*/ 1 w 54"/>
                <a:gd name="T1" fmla="*/ 1 h 103"/>
                <a:gd name="T2" fmla="*/ 0 w 54"/>
                <a:gd name="T3" fmla="*/ 1 h 103"/>
                <a:gd name="T4" fmla="*/ 1 w 54"/>
                <a:gd name="T5" fmla="*/ 1 h 103"/>
                <a:gd name="T6" fmla="*/ 1 w 54"/>
                <a:gd name="T7" fmla="*/ 1 h 103"/>
                <a:gd name="T8" fmla="*/ 1 w 54"/>
                <a:gd name="T9" fmla="*/ 1 h 103"/>
                <a:gd name="T10" fmla="*/ 1 w 54"/>
                <a:gd name="T11" fmla="*/ 1 h 103"/>
                <a:gd name="T12" fmla="*/ 1 w 54"/>
                <a:gd name="T13" fmla="*/ 1 h 103"/>
                <a:gd name="T14" fmla="*/ 1 w 54"/>
                <a:gd name="T15" fmla="*/ 1 h 103"/>
                <a:gd name="T16" fmla="*/ 1 w 54"/>
                <a:gd name="T17" fmla="*/ 0 h 103"/>
                <a:gd name="T18" fmla="*/ 1 w 54"/>
                <a:gd name="T19" fmla="*/ 1 h 103"/>
                <a:gd name="T20" fmla="*/ 1 w 54"/>
                <a:gd name="T21" fmla="*/ 1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03">
                  <a:moveTo>
                    <a:pt x="4" y="40"/>
                  </a:moveTo>
                  <a:lnTo>
                    <a:pt x="0" y="66"/>
                  </a:lnTo>
                  <a:lnTo>
                    <a:pt x="13" y="81"/>
                  </a:lnTo>
                  <a:lnTo>
                    <a:pt x="29" y="85"/>
                  </a:lnTo>
                  <a:lnTo>
                    <a:pt x="54" y="103"/>
                  </a:lnTo>
                  <a:lnTo>
                    <a:pt x="54" y="88"/>
                  </a:lnTo>
                  <a:lnTo>
                    <a:pt x="35" y="62"/>
                  </a:lnTo>
                  <a:lnTo>
                    <a:pt x="16" y="28"/>
                  </a:lnTo>
                  <a:lnTo>
                    <a:pt x="19" y="0"/>
                  </a:lnTo>
                  <a:lnTo>
                    <a:pt x="4" y="18"/>
                  </a:lnTo>
                  <a:lnTo>
                    <a:pt x="4" y="4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9" name="Freeform 150"/>
            <p:cNvSpPr>
              <a:spLocks/>
            </p:cNvSpPr>
            <p:nvPr/>
          </p:nvSpPr>
          <p:spPr bwMode="auto">
            <a:xfrm>
              <a:off x="4202" y="1983"/>
              <a:ext cx="51" cy="430"/>
            </a:xfrm>
            <a:custGeom>
              <a:avLst/>
              <a:gdLst>
                <a:gd name="T0" fmla="*/ 1 w 91"/>
                <a:gd name="T1" fmla="*/ 0 h 780"/>
                <a:gd name="T2" fmla="*/ 1 w 91"/>
                <a:gd name="T3" fmla="*/ 1 h 780"/>
                <a:gd name="T4" fmla="*/ 1 w 91"/>
                <a:gd name="T5" fmla="*/ 1 h 780"/>
                <a:gd name="T6" fmla="*/ 1 w 91"/>
                <a:gd name="T7" fmla="*/ 2 h 780"/>
                <a:gd name="T8" fmla="*/ 0 w 91"/>
                <a:gd name="T9" fmla="*/ 1 h 780"/>
                <a:gd name="T10" fmla="*/ 1 w 91"/>
                <a:gd name="T11" fmla="*/ 2 h 780"/>
                <a:gd name="T12" fmla="*/ 1 w 91"/>
                <a:gd name="T13" fmla="*/ 2 h 780"/>
                <a:gd name="T14" fmla="*/ 1 w 91"/>
                <a:gd name="T15" fmla="*/ 2 h 780"/>
                <a:gd name="T16" fmla="*/ 1 w 91"/>
                <a:gd name="T17" fmla="*/ 3 h 780"/>
                <a:gd name="T18" fmla="*/ 1 w 91"/>
                <a:gd name="T19" fmla="*/ 3 h 780"/>
                <a:gd name="T20" fmla="*/ 1 w 91"/>
                <a:gd name="T21" fmla="*/ 4 h 780"/>
                <a:gd name="T22" fmla="*/ 1 w 91"/>
                <a:gd name="T23" fmla="*/ 4 h 780"/>
                <a:gd name="T24" fmla="*/ 1 w 91"/>
                <a:gd name="T25" fmla="*/ 4 h 780"/>
                <a:gd name="T26" fmla="*/ 1 w 91"/>
                <a:gd name="T27" fmla="*/ 4 h 780"/>
                <a:gd name="T28" fmla="*/ 1 w 91"/>
                <a:gd name="T29" fmla="*/ 4 h 780"/>
                <a:gd name="T30" fmla="*/ 1 w 91"/>
                <a:gd name="T31" fmla="*/ 5 h 780"/>
                <a:gd name="T32" fmla="*/ 1 w 91"/>
                <a:gd name="T33" fmla="*/ 5 h 780"/>
                <a:gd name="T34" fmla="*/ 1 w 91"/>
                <a:gd name="T35" fmla="*/ 6 h 780"/>
                <a:gd name="T36" fmla="*/ 1 w 91"/>
                <a:gd name="T37" fmla="*/ 6 h 780"/>
                <a:gd name="T38" fmla="*/ 1 w 91"/>
                <a:gd name="T39" fmla="*/ 6 h 780"/>
                <a:gd name="T40" fmla="*/ 1 w 91"/>
                <a:gd name="T41" fmla="*/ 7 h 780"/>
                <a:gd name="T42" fmla="*/ 1 w 91"/>
                <a:gd name="T43" fmla="*/ 6 h 780"/>
                <a:gd name="T44" fmla="*/ 1 w 91"/>
                <a:gd name="T45" fmla="*/ 6 h 780"/>
                <a:gd name="T46" fmla="*/ 1 w 91"/>
                <a:gd name="T47" fmla="*/ 6 h 780"/>
                <a:gd name="T48" fmla="*/ 1 w 91"/>
                <a:gd name="T49" fmla="*/ 5 h 780"/>
                <a:gd name="T50" fmla="*/ 1 w 91"/>
                <a:gd name="T51" fmla="*/ 4 h 780"/>
                <a:gd name="T52" fmla="*/ 1 w 91"/>
                <a:gd name="T53" fmla="*/ 3 h 780"/>
                <a:gd name="T54" fmla="*/ 1 w 91"/>
                <a:gd name="T55" fmla="*/ 3 h 780"/>
                <a:gd name="T56" fmla="*/ 1 w 91"/>
                <a:gd name="T57" fmla="*/ 2 h 780"/>
                <a:gd name="T58" fmla="*/ 1 w 91"/>
                <a:gd name="T59" fmla="*/ 1 h 780"/>
                <a:gd name="T60" fmla="*/ 1 w 91"/>
                <a:gd name="T61" fmla="*/ 1 h 780"/>
                <a:gd name="T62" fmla="*/ 1 w 91"/>
                <a:gd name="T63" fmla="*/ 0 h 7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780">
                  <a:moveTo>
                    <a:pt x="6" y="0"/>
                  </a:moveTo>
                  <a:lnTo>
                    <a:pt x="18" y="75"/>
                  </a:lnTo>
                  <a:lnTo>
                    <a:pt x="22" y="129"/>
                  </a:lnTo>
                  <a:lnTo>
                    <a:pt x="22" y="176"/>
                  </a:lnTo>
                  <a:lnTo>
                    <a:pt x="0" y="151"/>
                  </a:lnTo>
                  <a:lnTo>
                    <a:pt x="9" y="198"/>
                  </a:lnTo>
                  <a:lnTo>
                    <a:pt x="28" y="255"/>
                  </a:lnTo>
                  <a:lnTo>
                    <a:pt x="31" y="302"/>
                  </a:lnTo>
                  <a:lnTo>
                    <a:pt x="34" y="362"/>
                  </a:lnTo>
                  <a:lnTo>
                    <a:pt x="28" y="387"/>
                  </a:lnTo>
                  <a:lnTo>
                    <a:pt x="9" y="428"/>
                  </a:lnTo>
                  <a:lnTo>
                    <a:pt x="9" y="443"/>
                  </a:lnTo>
                  <a:lnTo>
                    <a:pt x="25" y="425"/>
                  </a:lnTo>
                  <a:lnTo>
                    <a:pt x="50" y="506"/>
                  </a:lnTo>
                  <a:lnTo>
                    <a:pt x="56" y="538"/>
                  </a:lnTo>
                  <a:lnTo>
                    <a:pt x="50" y="566"/>
                  </a:lnTo>
                  <a:lnTo>
                    <a:pt x="50" y="591"/>
                  </a:lnTo>
                  <a:lnTo>
                    <a:pt x="62" y="642"/>
                  </a:lnTo>
                  <a:lnTo>
                    <a:pt x="62" y="705"/>
                  </a:lnTo>
                  <a:lnTo>
                    <a:pt x="72" y="739"/>
                  </a:lnTo>
                  <a:lnTo>
                    <a:pt x="91" y="780"/>
                  </a:lnTo>
                  <a:lnTo>
                    <a:pt x="81" y="739"/>
                  </a:lnTo>
                  <a:lnTo>
                    <a:pt x="88" y="717"/>
                  </a:lnTo>
                  <a:lnTo>
                    <a:pt x="78" y="708"/>
                  </a:lnTo>
                  <a:lnTo>
                    <a:pt x="66" y="607"/>
                  </a:lnTo>
                  <a:lnTo>
                    <a:pt x="69" y="528"/>
                  </a:lnTo>
                  <a:lnTo>
                    <a:pt x="37" y="406"/>
                  </a:lnTo>
                  <a:lnTo>
                    <a:pt x="40" y="340"/>
                  </a:lnTo>
                  <a:lnTo>
                    <a:pt x="31" y="198"/>
                  </a:lnTo>
                  <a:lnTo>
                    <a:pt x="28" y="116"/>
                  </a:lnTo>
                  <a:lnTo>
                    <a:pt x="28" y="25"/>
                  </a:lnTo>
                  <a:lnTo>
                    <a:pt x="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0" name="Freeform 151"/>
            <p:cNvSpPr>
              <a:spLocks/>
            </p:cNvSpPr>
            <p:nvPr/>
          </p:nvSpPr>
          <p:spPr bwMode="auto">
            <a:xfrm>
              <a:off x="4250" y="2394"/>
              <a:ext cx="39" cy="120"/>
            </a:xfrm>
            <a:custGeom>
              <a:avLst/>
              <a:gdLst>
                <a:gd name="T0" fmla="*/ 1 w 69"/>
                <a:gd name="T1" fmla="*/ 0 h 217"/>
                <a:gd name="T2" fmla="*/ 0 w 69"/>
                <a:gd name="T3" fmla="*/ 1 h 217"/>
                <a:gd name="T4" fmla="*/ 1 w 69"/>
                <a:gd name="T5" fmla="*/ 1 h 217"/>
                <a:gd name="T6" fmla="*/ 1 w 69"/>
                <a:gd name="T7" fmla="*/ 1 h 217"/>
                <a:gd name="T8" fmla="*/ 1 w 69"/>
                <a:gd name="T9" fmla="*/ 1 h 217"/>
                <a:gd name="T10" fmla="*/ 1 w 69"/>
                <a:gd name="T11" fmla="*/ 1 h 217"/>
                <a:gd name="T12" fmla="*/ 1 w 69"/>
                <a:gd name="T13" fmla="*/ 1 h 217"/>
                <a:gd name="T14" fmla="*/ 1 w 69"/>
                <a:gd name="T15" fmla="*/ 2 h 217"/>
                <a:gd name="T16" fmla="*/ 1 w 69"/>
                <a:gd name="T17" fmla="*/ 2 h 217"/>
                <a:gd name="T18" fmla="*/ 1 w 69"/>
                <a:gd name="T19" fmla="*/ 2 h 217"/>
                <a:gd name="T20" fmla="*/ 1 w 69"/>
                <a:gd name="T21" fmla="*/ 1 h 217"/>
                <a:gd name="T22" fmla="*/ 1 w 69"/>
                <a:gd name="T23" fmla="*/ 1 h 217"/>
                <a:gd name="T24" fmla="*/ 1 w 69"/>
                <a:gd name="T25" fmla="*/ 1 h 217"/>
                <a:gd name="T26" fmla="*/ 1 w 69"/>
                <a:gd name="T27" fmla="*/ 1 h 217"/>
                <a:gd name="T28" fmla="*/ 1 w 69"/>
                <a:gd name="T29" fmla="*/ 1 h 217"/>
                <a:gd name="T30" fmla="*/ 1 w 69"/>
                <a:gd name="T31" fmla="*/ 1 h 217"/>
                <a:gd name="T32" fmla="*/ 1 w 69"/>
                <a:gd name="T33" fmla="*/ 1 h 217"/>
                <a:gd name="T34" fmla="*/ 1 w 69"/>
                <a:gd name="T35" fmla="*/ 1 h 217"/>
                <a:gd name="T36" fmla="*/ 1 w 69"/>
                <a:gd name="T37" fmla="*/ 1 h 217"/>
                <a:gd name="T38" fmla="*/ 1 w 69"/>
                <a:gd name="T39" fmla="*/ 1 h 217"/>
                <a:gd name="T40" fmla="*/ 1 w 69"/>
                <a:gd name="T41" fmla="*/ 1 h 217"/>
                <a:gd name="T42" fmla="*/ 1 w 69"/>
                <a:gd name="T43" fmla="*/ 1 h 217"/>
                <a:gd name="T44" fmla="*/ 1 w 69"/>
                <a:gd name="T45" fmla="*/ 1 h 217"/>
                <a:gd name="T46" fmla="*/ 1 w 69"/>
                <a:gd name="T47" fmla="*/ 1 h 217"/>
                <a:gd name="T48" fmla="*/ 1 w 69"/>
                <a:gd name="T49" fmla="*/ 1 h 217"/>
                <a:gd name="T50" fmla="*/ 1 w 69"/>
                <a:gd name="T51" fmla="*/ 1 h 217"/>
                <a:gd name="T52" fmla="*/ 1 w 69"/>
                <a:gd name="T53" fmla="*/ 1 h 217"/>
                <a:gd name="T54" fmla="*/ 1 w 69"/>
                <a:gd name="T55" fmla="*/ 1 h 217"/>
                <a:gd name="T56" fmla="*/ 1 w 69"/>
                <a:gd name="T57" fmla="*/ 0 h 2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9" h="217">
                  <a:moveTo>
                    <a:pt x="9" y="0"/>
                  </a:moveTo>
                  <a:lnTo>
                    <a:pt x="0" y="19"/>
                  </a:lnTo>
                  <a:lnTo>
                    <a:pt x="9" y="47"/>
                  </a:lnTo>
                  <a:lnTo>
                    <a:pt x="22" y="72"/>
                  </a:lnTo>
                  <a:lnTo>
                    <a:pt x="12" y="94"/>
                  </a:lnTo>
                  <a:lnTo>
                    <a:pt x="18" y="122"/>
                  </a:lnTo>
                  <a:lnTo>
                    <a:pt x="15" y="160"/>
                  </a:lnTo>
                  <a:lnTo>
                    <a:pt x="9" y="192"/>
                  </a:lnTo>
                  <a:lnTo>
                    <a:pt x="15" y="217"/>
                  </a:lnTo>
                  <a:lnTo>
                    <a:pt x="25" y="182"/>
                  </a:lnTo>
                  <a:lnTo>
                    <a:pt x="69" y="160"/>
                  </a:lnTo>
                  <a:lnTo>
                    <a:pt x="53" y="148"/>
                  </a:lnTo>
                  <a:lnTo>
                    <a:pt x="44" y="119"/>
                  </a:lnTo>
                  <a:lnTo>
                    <a:pt x="69" y="94"/>
                  </a:lnTo>
                  <a:lnTo>
                    <a:pt x="37" y="113"/>
                  </a:lnTo>
                  <a:lnTo>
                    <a:pt x="66" y="78"/>
                  </a:lnTo>
                  <a:lnTo>
                    <a:pt x="31" y="100"/>
                  </a:lnTo>
                  <a:lnTo>
                    <a:pt x="59" y="72"/>
                  </a:lnTo>
                  <a:lnTo>
                    <a:pt x="28" y="85"/>
                  </a:lnTo>
                  <a:lnTo>
                    <a:pt x="53" y="60"/>
                  </a:lnTo>
                  <a:lnTo>
                    <a:pt x="31" y="72"/>
                  </a:lnTo>
                  <a:lnTo>
                    <a:pt x="50" y="50"/>
                  </a:lnTo>
                  <a:lnTo>
                    <a:pt x="31" y="63"/>
                  </a:lnTo>
                  <a:lnTo>
                    <a:pt x="44" y="37"/>
                  </a:lnTo>
                  <a:lnTo>
                    <a:pt x="28" y="50"/>
                  </a:lnTo>
                  <a:lnTo>
                    <a:pt x="18" y="34"/>
                  </a:lnTo>
                  <a:lnTo>
                    <a:pt x="31" y="19"/>
                  </a:lnTo>
                  <a:lnTo>
                    <a:pt x="18" y="15"/>
                  </a:lnTo>
                  <a:lnTo>
                    <a:pt x="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1" name="Freeform 152"/>
            <p:cNvSpPr>
              <a:spLocks/>
            </p:cNvSpPr>
            <p:nvPr/>
          </p:nvSpPr>
          <p:spPr bwMode="auto">
            <a:xfrm>
              <a:off x="4140" y="2372"/>
              <a:ext cx="32" cy="144"/>
            </a:xfrm>
            <a:custGeom>
              <a:avLst/>
              <a:gdLst>
                <a:gd name="T0" fmla="*/ 0 w 57"/>
                <a:gd name="T1" fmla="*/ 1 h 261"/>
                <a:gd name="T2" fmla="*/ 1 w 57"/>
                <a:gd name="T3" fmla="*/ 1 h 261"/>
                <a:gd name="T4" fmla="*/ 1 w 57"/>
                <a:gd name="T5" fmla="*/ 1 h 261"/>
                <a:gd name="T6" fmla="*/ 1 w 57"/>
                <a:gd name="T7" fmla="*/ 2 h 261"/>
                <a:gd name="T8" fmla="*/ 0 w 57"/>
                <a:gd name="T9" fmla="*/ 2 h 261"/>
                <a:gd name="T10" fmla="*/ 1 w 57"/>
                <a:gd name="T11" fmla="*/ 2 h 261"/>
                <a:gd name="T12" fmla="*/ 1 w 57"/>
                <a:gd name="T13" fmla="*/ 2 h 261"/>
                <a:gd name="T14" fmla="*/ 1 w 57"/>
                <a:gd name="T15" fmla="*/ 2 h 261"/>
                <a:gd name="T16" fmla="*/ 1 w 57"/>
                <a:gd name="T17" fmla="*/ 2 h 261"/>
                <a:gd name="T18" fmla="*/ 1 w 57"/>
                <a:gd name="T19" fmla="*/ 1 h 261"/>
                <a:gd name="T20" fmla="*/ 1 w 57"/>
                <a:gd name="T21" fmla="*/ 1 h 261"/>
                <a:gd name="T22" fmla="*/ 1 w 57"/>
                <a:gd name="T23" fmla="*/ 1 h 261"/>
                <a:gd name="T24" fmla="*/ 1 w 57"/>
                <a:gd name="T25" fmla="*/ 1 h 261"/>
                <a:gd name="T26" fmla="*/ 1 w 57"/>
                <a:gd name="T27" fmla="*/ 1 h 261"/>
                <a:gd name="T28" fmla="*/ 1 w 57"/>
                <a:gd name="T29" fmla="*/ 1 h 261"/>
                <a:gd name="T30" fmla="*/ 1 w 57"/>
                <a:gd name="T31" fmla="*/ 0 h 261"/>
                <a:gd name="T32" fmla="*/ 1 w 57"/>
                <a:gd name="T33" fmla="*/ 1 h 261"/>
                <a:gd name="T34" fmla="*/ 1 w 57"/>
                <a:gd name="T35" fmla="*/ 0 h 261"/>
                <a:gd name="T36" fmla="*/ 0 w 57"/>
                <a:gd name="T37" fmla="*/ 1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261">
                  <a:moveTo>
                    <a:pt x="0" y="12"/>
                  </a:moveTo>
                  <a:lnTo>
                    <a:pt x="38" y="41"/>
                  </a:lnTo>
                  <a:lnTo>
                    <a:pt x="44" y="104"/>
                  </a:lnTo>
                  <a:lnTo>
                    <a:pt x="26" y="192"/>
                  </a:lnTo>
                  <a:lnTo>
                    <a:pt x="0" y="239"/>
                  </a:lnTo>
                  <a:lnTo>
                    <a:pt x="10" y="261"/>
                  </a:lnTo>
                  <a:lnTo>
                    <a:pt x="44" y="248"/>
                  </a:lnTo>
                  <a:lnTo>
                    <a:pt x="19" y="233"/>
                  </a:lnTo>
                  <a:lnTo>
                    <a:pt x="38" y="179"/>
                  </a:lnTo>
                  <a:lnTo>
                    <a:pt x="54" y="82"/>
                  </a:lnTo>
                  <a:lnTo>
                    <a:pt x="51" y="34"/>
                  </a:lnTo>
                  <a:lnTo>
                    <a:pt x="57" y="12"/>
                  </a:lnTo>
                  <a:lnTo>
                    <a:pt x="41" y="31"/>
                  </a:lnTo>
                  <a:lnTo>
                    <a:pt x="44" y="9"/>
                  </a:lnTo>
                  <a:lnTo>
                    <a:pt x="29" y="22"/>
                  </a:lnTo>
                  <a:lnTo>
                    <a:pt x="35" y="0"/>
                  </a:lnTo>
                  <a:lnTo>
                    <a:pt x="19" y="16"/>
                  </a:lnTo>
                  <a:lnTo>
                    <a:pt x="22" y="0"/>
                  </a:lnTo>
                  <a:lnTo>
                    <a:pt x="0" y="1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2" name="Freeform 153"/>
            <p:cNvSpPr>
              <a:spLocks/>
            </p:cNvSpPr>
            <p:nvPr/>
          </p:nvSpPr>
          <p:spPr bwMode="auto">
            <a:xfrm>
              <a:off x="4248" y="2100"/>
              <a:ext cx="174" cy="379"/>
            </a:xfrm>
            <a:custGeom>
              <a:avLst/>
              <a:gdLst>
                <a:gd name="T0" fmla="*/ 1 w 309"/>
                <a:gd name="T1" fmla="*/ 0 h 689"/>
                <a:gd name="T2" fmla="*/ 0 w 309"/>
                <a:gd name="T3" fmla="*/ 2 h 689"/>
                <a:gd name="T4" fmla="*/ 1 w 309"/>
                <a:gd name="T5" fmla="*/ 3 h 689"/>
                <a:gd name="T6" fmla="*/ 1 w 309"/>
                <a:gd name="T7" fmla="*/ 4 h 689"/>
                <a:gd name="T8" fmla="*/ 1 w 309"/>
                <a:gd name="T9" fmla="*/ 4 h 689"/>
                <a:gd name="T10" fmla="*/ 1 w 309"/>
                <a:gd name="T11" fmla="*/ 4 h 689"/>
                <a:gd name="T12" fmla="*/ 1 w 309"/>
                <a:gd name="T13" fmla="*/ 4 h 689"/>
                <a:gd name="T14" fmla="*/ 1 w 309"/>
                <a:gd name="T15" fmla="*/ 4 h 689"/>
                <a:gd name="T16" fmla="*/ 1 w 309"/>
                <a:gd name="T17" fmla="*/ 4 h 689"/>
                <a:gd name="T18" fmla="*/ 1 w 309"/>
                <a:gd name="T19" fmla="*/ 4 h 689"/>
                <a:gd name="T20" fmla="*/ 1 w 309"/>
                <a:gd name="T21" fmla="*/ 6 h 689"/>
                <a:gd name="T22" fmla="*/ 1 w 309"/>
                <a:gd name="T23" fmla="*/ 6 h 689"/>
                <a:gd name="T24" fmla="*/ 2 w 309"/>
                <a:gd name="T25" fmla="*/ 6 h 689"/>
                <a:gd name="T26" fmla="*/ 3 w 309"/>
                <a:gd name="T27" fmla="*/ 6 h 689"/>
                <a:gd name="T28" fmla="*/ 3 w 309"/>
                <a:gd name="T29" fmla="*/ 6 h 689"/>
                <a:gd name="T30" fmla="*/ 2 w 309"/>
                <a:gd name="T31" fmla="*/ 6 h 689"/>
                <a:gd name="T32" fmla="*/ 1 w 309"/>
                <a:gd name="T33" fmla="*/ 6 h 689"/>
                <a:gd name="T34" fmla="*/ 1 w 309"/>
                <a:gd name="T35" fmla="*/ 5 h 689"/>
                <a:gd name="T36" fmla="*/ 1 w 309"/>
                <a:gd name="T37" fmla="*/ 4 h 689"/>
                <a:gd name="T38" fmla="*/ 1 w 309"/>
                <a:gd name="T39" fmla="*/ 4 h 689"/>
                <a:gd name="T40" fmla="*/ 1 w 309"/>
                <a:gd name="T41" fmla="*/ 3 h 689"/>
                <a:gd name="T42" fmla="*/ 1 w 309"/>
                <a:gd name="T43" fmla="*/ 3 h 689"/>
                <a:gd name="T44" fmla="*/ 1 w 309"/>
                <a:gd name="T45" fmla="*/ 2 h 689"/>
                <a:gd name="T46" fmla="*/ 1 w 309"/>
                <a:gd name="T47" fmla="*/ 1 h 689"/>
                <a:gd name="T48" fmla="*/ 1 w 309"/>
                <a:gd name="T49" fmla="*/ 0 h 6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9" h="689">
                  <a:moveTo>
                    <a:pt x="19" y="0"/>
                  </a:moveTo>
                  <a:lnTo>
                    <a:pt x="0" y="286"/>
                  </a:lnTo>
                  <a:lnTo>
                    <a:pt x="19" y="380"/>
                  </a:lnTo>
                  <a:lnTo>
                    <a:pt x="7" y="418"/>
                  </a:lnTo>
                  <a:lnTo>
                    <a:pt x="13" y="497"/>
                  </a:lnTo>
                  <a:lnTo>
                    <a:pt x="29" y="510"/>
                  </a:lnTo>
                  <a:lnTo>
                    <a:pt x="16" y="528"/>
                  </a:lnTo>
                  <a:lnTo>
                    <a:pt x="29" y="544"/>
                  </a:lnTo>
                  <a:lnTo>
                    <a:pt x="35" y="535"/>
                  </a:lnTo>
                  <a:lnTo>
                    <a:pt x="44" y="557"/>
                  </a:lnTo>
                  <a:lnTo>
                    <a:pt x="101" y="683"/>
                  </a:lnTo>
                  <a:lnTo>
                    <a:pt x="104" y="664"/>
                  </a:lnTo>
                  <a:lnTo>
                    <a:pt x="167" y="664"/>
                  </a:lnTo>
                  <a:lnTo>
                    <a:pt x="309" y="689"/>
                  </a:lnTo>
                  <a:lnTo>
                    <a:pt x="299" y="673"/>
                  </a:lnTo>
                  <a:lnTo>
                    <a:pt x="205" y="661"/>
                  </a:lnTo>
                  <a:lnTo>
                    <a:pt x="98" y="654"/>
                  </a:lnTo>
                  <a:lnTo>
                    <a:pt x="70" y="598"/>
                  </a:lnTo>
                  <a:lnTo>
                    <a:pt x="35" y="503"/>
                  </a:lnTo>
                  <a:lnTo>
                    <a:pt x="26" y="484"/>
                  </a:lnTo>
                  <a:lnTo>
                    <a:pt x="22" y="402"/>
                  </a:lnTo>
                  <a:lnTo>
                    <a:pt x="32" y="365"/>
                  </a:lnTo>
                  <a:lnTo>
                    <a:pt x="10" y="283"/>
                  </a:lnTo>
                  <a:lnTo>
                    <a:pt x="22" y="18"/>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3" name="Freeform 154"/>
            <p:cNvSpPr>
              <a:spLocks/>
            </p:cNvSpPr>
            <p:nvPr/>
          </p:nvSpPr>
          <p:spPr bwMode="auto">
            <a:xfrm>
              <a:off x="4141" y="2508"/>
              <a:ext cx="34" cy="34"/>
            </a:xfrm>
            <a:custGeom>
              <a:avLst/>
              <a:gdLst>
                <a:gd name="T0" fmla="*/ 1 w 60"/>
                <a:gd name="T1" fmla="*/ 1 h 60"/>
                <a:gd name="T2" fmla="*/ 0 w 60"/>
                <a:gd name="T3" fmla="*/ 1 h 60"/>
                <a:gd name="T4" fmla="*/ 1 w 60"/>
                <a:gd name="T5" fmla="*/ 1 h 60"/>
                <a:gd name="T6" fmla="*/ 1 w 60"/>
                <a:gd name="T7" fmla="*/ 1 h 60"/>
                <a:gd name="T8" fmla="*/ 1 w 60"/>
                <a:gd name="T9" fmla="*/ 1 h 60"/>
                <a:gd name="T10" fmla="*/ 1 w 60"/>
                <a:gd name="T11" fmla="*/ 1 h 60"/>
                <a:gd name="T12" fmla="*/ 1 w 60"/>
                <a:gd name="T13" fmla="*/ 0 h 60"/>
                <a:gd name="T14" fmla="*/ 1 w 60"/>
                <a:gd name="T15" fmla="*/ 1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0">
                  <a:moveTo>
                    <a:pt x="7" y="4"/>
                  </a:moveTo>
                  <a:lnTo>
                    <a:pt x="0" y="41"/>
                  </a:lnTo>
                  <a:lnTo>
                    <a:pt x="7" y="60"/>
                  </a:lnTo>
                  <a:lnTo>
                    <a:pt x="60" y="60"/>
                  </a:lnTo>
                  <a:lnTo>
                    <a:pt x="10" y="45"/>
                  </a:lnTo>
                  <a:lnTo>
                    <a:pt x="10" y="29"/>
                  </a:lnTo>
                  <a:lnTo>
                    <a:pt x="16" y="0"/>
                  </a:lnTo>
                  <a:lnTo>
                    <a:pt x="7" y="4"/>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4" name="Freeform 155"/>
            <p:cNvSpPr>
              <a:spLocks/>
            </p:cNvSpPr>
            <p:nvPr/>
          </p:nvSpPr>
          <p:spPr bwMode="auto">
            <a:xfrm>
              <a:off x="4184" y="2508"/>
              <a:ext cx="43" cy="44"/>
            </a:xfrm>
            <a:custGeom>
              <a:avLst/>
              <a:gdLst>
                <a:gd name="T0" fmla="*/ 1 w 76"/>
                <a:gd name="T1" fmla="*/ 0 h 79"/>
                <a:gd name="T2" fmla="*/ 0 w 76"/>
                <a:gd name="T3" fmla="*/ 1 h 79"/>
                <a:gd name="T4" fmla="*/ 1 w 76"/>
                <a:gd name="T5" fmla="*/ 1 h 79"/>
                <a:gd name="T6" fmla="*/ 1 w 76"/>
                <a:gd name="T7" fmla="*/ 1 h 79"/>
                <a:gd name="T8" fmla="*/ 1 w 76"/>
                <a:gd name="T9" fmla="*/ 1 h 79"/>
                <a:gd name="T10" fmla="*/ 1 w 76"/>
                <a:gd name="T11" fmla="*/ 1 h 79"/>
                <a:gd name="T12" fmla="*/ 1 w 76"/>
                <a:gd name="T13" fmla="*/ 1 h 79"/>
                <a:gd name="T14" fmla="*/ 1 w 76"/>
                <a:gd name="T15" fmla="*/ 1 h 79"/>
                <a:gd name="T16" fmla="*/ 1 w 76"/>
                <a:gd name="T17" fmla="*/ 1 h 79"/>
                <a:gd name="T18" fmla="*/ 1 w 76"/>
                <a:gd name="T19" fmla="*/ 1 h 79"/>
                <a:gd name="T20" fmla="*/ 1 w 76"/>
                <a:gd name="T21" fmla="*/ 1 h 79"/>
                <a:gd name="T22" fmla="*/ 1 w 76"/>
                <a:gd name="T23" fmla="*/ 1 h 79"/>
                <a:gd name="T24" fmla="*/ 1 w 76"/>
                <a:gd name="T25" fmla="*/ 1 h 79"/>
                <a:gd name="T26" fmla="*/ 1 w 76"/>
                <a:gd name="T27" fmla="*/ 1 h 79"/>
                <a:gd name="T28" fmla="*/ 1 w 76"/>
                <a:gd name="T29" fmla="*/ 1 h 79"/>
                <a:gd name="T30" fmla="*/ 1 w 76"/>
                <a:gd name="T31" fmla="*/ 1 h 79"/>
                <a:gd name="T32" fmla="*/ 1 w 76"/>
                <a:gd name="T33" fmla="*/ 1 h 79"/>
                <a:gd name="T34" fmla="*/ 1 w 76"/>
                <a:gd name="T35" fmla="*/ 1 h 79"/>
                <a:gd name="T36" fmla="*/ 1 w 76"/>
                <a:gd name="T37" fmla="*/ 1 h 79"/>
                <a:gd name="T38" fmla="*/ 1 w 76"/>
                <a:gd name="T39" fmla="*/ 1 h 79"/>
                <a:gd name="T40" fmla="*/ 1 w 76"/>
                <a:gd name="T41" fmla="*/ 1 h 79"/>
                <a:gd name="T42" fmla="*/ 1 w 76"/>
                <a:gd name="T43" fmla="*/ 0 h 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6" h="79">
                  <a:moveTo>
                    <a:pt x="3" y="0"/>
                  </a:moveTo>
                  <a:lnTo>
                    <a:pt x="0" y="26"/>
                  </a:lnTo>
                  <a:lnTo>
                    <a:pt x="3" y="38"/>
                  </a:lnTo>
                  <a:lnTo>
                    <a:pt x="9" y="45"/>
                  </a:lnTo>
                  <a:lnTo>
                    <a:pt x="13" y="57"/>
                  </a:lnTo>
                  <a:lnTo>
                    <a:pt x="19" y="60"/>
                  </a:lnTo>
                  <a:lnTo>
                    <a:pt x="25" y="70"/>
                  </a:lnTo>
                  <a:lnTo>
                    <a:pt x="38" y="73"/>
                  </a:lnTo>
                  <a:lnTo>
                    <a:pt x="44" y="79"/>
                  </a:lnTo>
                  <a:lnTo>
                    <a:pt x="69" y="76"/>
                  </a:lnTo>
                  <a:lnTo>
                    <a:pt x="76" y="70"/>
                  </a:lnTo>
                  <a:lnTo>
                    <a:pt x="66" y="70"/>
                  </a:lnTo>
                  <a:lnTo>
                    <a:pt x="44" y="70"/>
                  </a:lnTo>
                  <a:lnTo>
                    <a:pt x="41" y="60"/>
                  </a:lnTo>
                  <a:lnTo>
                    <a:pt x="28" y="67"/>
                  </a:lnTo>
                  <a:lnTo>
                    <a:pt x="22" y="60"/>
                  </a:lnTo>
                  <a:lnTo>
                    <a:pt x="25" y="51"/>
                  </a:lnTo>
                  <a:lnTo>
                    <a:pt x="16" y="51"/>
                  </a:lnTo>
                  <a:lnTo>
                    <a:pt x="16" y="38"/>
                  </a:lnTo>
                  <a:lnTo>
                    <a:pt x="6" y="32"/>
                  </a:lnTo>
                  <a:lnTo>
                    <a:pt x="3" y="23"/>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5" name="Freeform 156"/>
            <p:cNvSpPr>
              <a:spLocks/>
            </p:cNvSpPr>
            <p:nvPr/>
          </p:nvSpPr>
          <p:spPr bwMode="auto">
            <a:xfrm>
              <a:off x="4211" y="2519"/>
              <a:ext cx="10" cy="18"/>
            </a:xfrm>
            <a:custGeom>
              <a:avLst/>
              <a:gdLst>
                <a:gd name="T0" fmla="*/ 1 w 19"/>
                <a:gd name="T1" fmla="*/ 0 h 32"/>
                <a:gd name="T2" fmla="*/ 1 w 19"/>
                <a:gd name="T3" fmla="*/ 1 h 32"/>
                <a:gd name="T4" fmla="*/ 0 w 19"/>
                <a:gd name="T5" fmla="*/ 1 h 32"/>
                <a:gd name="T6" fmla="*/ 1 w 19"/>
                <a:gd name="T7" fmla="*/ 1 h 32"/>
                <a:gd name="T8" fmla="*/ 1 w 19"/>
                <a:gd name="T9" fmla="*/ 1 h 32"/>
                <a:gd name="T10" fmla="*/ 1 w 19"/>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2">
                  <a:moveTo>
                    <a:pt x="19" y="0"/>
                  </a:moveTo>
                  <a:lnTo>
                    <a:pt x="7" y="16"/>
                  </a:lnTo>
                  <a:lnTo>
                    <a:pt x="0" y="32"/>
                  </a:lnTo>
                  <a:lnTo>
                    <a:pt x="10" y="26"/>
                  </a:lnTo>
                  <a:lnTo>
                    <a:pt x="13" y="13"/>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6" name="Freeform 157"/>
            <p:cNvSpPr>
              <a:spLocks/>
            </p:cNvSpPr>
            <p:nvPr/>
          </p:nvSpPr>
          <p:spPr bwMode="auto">
            <a:xfrm>
              <a:off x="4200" y="2514"/>
              <a:ext cx="11" cy="19"/>
            </a:xfrm>
            <a:custGeom>
              <a:avLst/>
              <a:gdLst>
                <a:gd name="T0" fmla="*/ 1 w 19"/>
                <a:gd name="T1" fmla="*/ 0 h 35"/>
                <a:gd name="T2" fmla="*/ 1 w 19"/>
                <a:gd name="T3" fmla="*/ 1 h 35"/>
                <a:gd name="T4" fmla="*/ 0 w 19"/>
                <a:gd name="T5" fmla="*/ 1 h 35"/>
                <a:gd name="T6" fmla="*/ 1 w 19"/>
                <a:gd name="T7" fmla="*/ 1 h 35"/>
                <a:gd name="T8" fmla="*/ 1 w 19"/>
                <a:gd name="T9" fmla="*/ 1 h 35"/>
                <a:gd name="T10" fmla="*/ 1 w 19"/>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5">
                  <a:moveTo>
                    <a:pt x="19" y="0"/>
                  </a:moveTo>
                  <a:lnTo>
                    <a:pt x="7" y="13"/>
                  </a:lnTo>
                  <a:lnTo>
                    <a:pt x="0" y="35"/>
                  </a:lnTo>
                  <a:lnTo>
                    <a:pt x="7" y="28"/>
                  </a:lnTo>
                  <a:lnTo>
                    <a:pt x="13" y="16"/>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7" name="Freeform 158"/>
            <p:cNvSpPr>
              <a:spLocks/>
            </p:cNvSpPr>
            <p:nvPr/>
          </p:nvSpPr>
          <p:spPr bwMode="auto">
            <a:xfrm>
              <a:off x="4223" y="2524"/>
              <a:ext cx="14" cy="25"/>
            </a:xfrm>
            <a:custGeom>
              <a:avLst/>
              <a:gdLst>
                <a:gd name="T0" fmla="*/ 1 w 25"/>
                <a:gd name="T1" fmla="*/ 0 h 44"/>
                <a:gd name="T2" fmla="*/ 1 w 25"/>
                <a:gd name="T3" fmla="*/ 1 h 44"/>
                <a:gd name="T4" fmla="*/ 0 w 25"/>
                <a:gd name="T5" fmla="*/ 1 h 44"/>
                <a:gd name="T6" fmla="*/ 1 w 25"/>
                <a:gd name="T7" fmla="*/ 1 h 44"/>
                <a:gd name="T8" fmla="*/ 1 w 25"/>
                <a:gd name="T9" fmla="*/ 1 h 44"/>
                <a:gd name="T10" fmla="*/ 1 w 25"/>
                <a:gd name="T11" fmla="*/ 1 h 44"/>
                <a:gd name="T12" fmla="*/ 1 w 25"/>
                <a:gd name="T13" fmla="*/ 1 h 44"/>
                <a:gd name="T14" fmla="*/ 1 w 25"/>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44">
                  <a:moveTo>
                    <a:pt x="19" y="0"/>
                  </a:moveTo>
                  <a:lnTo>
                    <a:pt x="10" y="16"/>
                  </a:lnTo>
                  <a:lnTo>
                    <a:pt x="0" y="44"/>
                  </a:lnTo>
                  <a:lnTo>
                    <a:pt x="3" y="41"/>
                  </a:lnTo>
                  <a:lnTo>
                    <a:pt x="16" y="22"/>
                  </a:lnTo>
                  <a:lnTo>
                    <a:pt x="25" y="6"/>
                  </a:lnTo>
                  <a:lnTo>
                    <a:pt x="19" y="6"/>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8" name="Freeform 159"/>
            <p:cNvSpPr>
              <a:spLocks/>
            </p:cNvSpPr>
            <p:nvPr/>
          </p:nvSpPr>
          <p:spPr bwMode="auto">
            <a:xfrm>
              <a:off x="4232" y="2519"/>
              <a:ext cx="30" cy="31"/>
            </a:xfrm>
            <a:custGeom>
              <a:avLst/>
              <a:gdLst>
                <a:gd name="T0" fmla="*/ 0 w 54"/>
                <a:gd name="T1" fmla="*/ 1 h 57"/>
                <a:gd name="T2" fmla="*/ 1 w 54"/>
                <a:gd name="T3" fmla="*/ 1 h 57"/>
                <a:gd name="T4" fmla="*/ 1 w 54"/>
                <a:gd name="T5" fmla="*/ 1 h 57"/>
                <a:gd name="T6" fmla="*/ 1 w 54"/>
                <a:gd name="T7" fmla="*/ 1 h 57"/>
                <a:gd name="T8" fmla="*/ 1 w 54"/>
                <a:gd name="T9" fmla="*/ 1 h 57"/>
                <a:gd name="T10" fmla="*/ 1 w 54"/>
                <a:gd name="T11" fmla="*/ 1 h 57"/>
                <a:gd name="T12" fmla="*/ 1 w 54"/>
                <a:gd name="T13" fmla="*/ 0 h 57"/>
                <a:gd name="T14" fmla="*/ 1 w 54"/>
                <a:gd name="T15" fmla="*/ 1 h 57"/>
                <a:gd name="T16" fmla="*/ 1 w 54"/>
                <a:gd name="T17" fmla="*/ 1 h 57"/>
                <a:gd name="T18" fmla="*/ 1 w 54"/>
                <a:gd name="T19" fmla="*/ 1 h 57"/>
                <a:gd name="T20" fmla="*/ 1 w 54"/>
                <a:gd name="T21" fmla="*/ 1 h 57"/>
                <a:gd name="T22" fmla="*/ 0 w 54"/>
                <a:gd name="T23" fmla="*/ 1 h 57"/>
                <a:gd name="T24" fmla="*/ 0 w 54"/>
                <a:gd name="T25" fmla="*/ 1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57">
                  <a:moveTo>
                    <a:pt x="0" y="41"/>
                  </a:moveTo>
                  <a:lnTo>
                    <a:pt x="19" y="41"/>
                  </a:lnTo>
                  <a:lnTo>
                    <a:pt x="32" y="44"/>
                  </a:lnTo>
                  <a:lnTo>
                    <a:pt x="41" y="38"/>
                  </a:lnTo>
                  <a:lnTo>
                    <a:pt x="44" y="19"/>
                  </a:lnTo>
                  <a:lnTo>
                    <a:pt x="50" y="10"/>
                  </a:lnTo>
                  <a:lnTo>
                    <a:pt x="50" y="0"/>
                  </a:lnTo>
                  <a:lnTo>
                    <a:pt x="54" y="13"/>
                  </a:lnTo>
                  <a:lnTo>
                    <a:pt x="50" y="26"/>
                  </a:lnTo>
                  <a:lnTo>
                    <a:pt x="41" y="48"/>
                  </a:lnTo>
                  <a:lnTo>
                    <a:pt x="25" y="57"/>
                  </a:lnTo>
                  <a:lnTo>
                    <a:pt x="0" y="54"/>
                  </a:lnTo>
                  <a:lnTo>
                    <a:pt x="0" y="41"/>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9" name="Freeform 160"/>
            <p:cNvSpPr>
              <a:spLocks/>
            </p:cNvSpPr>
            <p:nvPr/>
          </p:nvSpPr>
          <p:spPr bwMode="auto">
            <a:xfrm>
              <a:off x="4140" y="2549"/>
              <a:ext cx="62" cy="51"/>
            </a:xfrm>
            <a:custGeom>
              <a:avLst/>
              <a:gdLst>
                <a:gd name="T0" fmla="*/ 0 w 111"/>
                <a:gd name="T1" fmla="*/ 0 h 94"/>
                <a:gd name="T2" fmla="*/ 1 w 111"/>
                <a:gd name="T3" fmla="*/ 1 h 94"/>
                <a:gd name="T4" fmla="*/ 1 w 111"/>
                <a:gd name="T5" fmla="*/ 1 h 94"/>
                <a:gd name="T6" fmla="*/ 1 w 111"/>
                <a:gd name="T7" fmla="*/ 1 h 94"/>
                <a:gd name="T8" fmla="*/ 1 w 111"/>
                <a:gd name="T9" fmla="*/ 1 h 94"/>
                <a:gd name="T10" fmla="*/ 1 w 111"/>
                <a:gd name="T11" fmla="*/ 1 h 94"/>
                <a:gd name="T12" fmla="*/ 1 w 111"/>
                <a:gd name="T13" fmla="*/ 1 h 94"/>
                <a:gd name="T14" fmla="*/ 1 w 111"/>
                <a:gd name="T15" fmla="*/ 1 h 94"/>
                <a:gd name="T16" fmla="*/ 1 w 111"/>
                <a:gd name="T17" fmla="*/ 1 h 94"/>
                <a:gd name="T18" fmla="*/ 1 w 111"/>
                <a:gd name="T19" fmla="*/ 1 h 94"/>
                <a:gd name="T20" fmla="*/ 0 w 111"/>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94">
                  <a:moveTo>
                    <a:pt x="0" y="0"/>
                  </a:moveTo>
                  <a:lnTo>
                    <a:pt x="35" y="12"/>
                  </a:lnTo>
                  <a:lnTo>
                    <a:pt x="79" y="6"/>
                  </a:lnTo>
                  <a:lnTo>
                    <a:pt x="32" y="28"/>
                  </a:lnTo>
                  <a:lnTo>
                    <a:pt x="44" y="47"/>
                  </a:lnTo>
                  <a:lnTo>
                    <a:pt x="92" y="22"/>
                  </a:lnTo>
                  <a:lnTo>
                    <a:pt x="111" y="94"/>
                  </a:lnTo>
                  <a:lnTo>
                    <a:pt x="79" y="63"/>
                  </a:lnTo>
                  <a:lnTo>
                    <a:pt x="32" y="57"/>
                  </a:lnTo>
                  <a:lnTo>
                    <a:pt x="7" y="28"/>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0" name="Freeform 161"/>
            <p:cNvSpPr>
              <a:spLocks/>
            </p:cNvSpPr>
            <p:nvPr/>
          </p:nvSpPr>
          <p:spPr bwMode="auto">
            <a:xfrm>
              <a:off x="4138" y="2582"/>
              <a:ext cx="16" cy="31"/>
            </a:xfrm>
            <a:custGeom>
              <a:avLst/>
              <a:gdLst>
                <a:gd name="T0" fmla="*/ 0 w 29"/>
                <a:gd name="T1" fmla="*/ 0 h 56"/>
                <a:gd name="T2" fmla="*/ 0 w 29"/>
                <a:gd name="T3" fmla="*/ 1 h 56"/>
                <a:gd name="T4" fmla="*/ 1 w 29"/>
                <a:gd name="T5" fmla="*/ 1 h 56"/>
                <a:gd name="T6" fmla="*/ 1 w 29"/>
                <a:gd name="T7" fmla="*/ 1 h 56"/>
                <a:gd name="T8" fmla="*/ 0 w 2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56">
                  <a:moveTo>
                    <a:pt x="0" y="0"/>
                  </a:moveTo>
                  <a:lnTo>
                    <a:pt x="0" y="44"/>
                  </a:lnTo>
                  <a:lnTo>
                    <a:pt x="29" y="56"/>
                  </a:lnTo>
                  <a:lnTo>
                    <a:pt x="16" y="2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1" name="Freeform 162"/>
            <p:cNvSpPr>
              <a:spLocks/>
            </p:cNvSpPr>
            <p:nvPr/>
          </p:nvSpPr>
          <p:spPr bwMode="auto">
            <a:xfrm>
              <a:off x="4159" y="2588"/>
              <a:ext cx="80" cy="25"/>
            </a:xfrm>
            <a:custGeom>
              <a:avLst/>
              <a:gdLst>
                <a:gd name="T0" fmla="*/ 0 w 142"/>
                <a:gd name="T1" fmla="*/ 0 h 44"/>
                <a:gd name="T2" fmla="*/ 1 w 142"/>
                <a:gd name="T3" fmla="*/ 0 h 44"/>
                <a:gd name="T4" fmla="*/ 1 w 142"/>
                <a:gd name="T5" fmla="*/ 1 h 44"/>
                <a:gd name="T6" fmla="*/ 2 w 142"/>
                <a:gd name="T7" fmla="*/ 1 h 44"/>
                <a:gd name="T8" fmla="*/ 1 w 142"/>
                <a:gd name="T9" fmla="*/ 1 h 44"/>
                <a:gd name="T10" fmla="*/ 1 w 142"/>
                <a:gd name="T11" fmla="*/ 1 h 44"/>
                <a:gd name="T12" fmla="*/ 1 w 142"/>
                <a:gd name="T13" fmla="*/ 1 h 44"/>
                <a:gd name="T14" fmla="*/ 0 w 142"/>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44">
                  <a:moveTo>
                    <a:pt x="0" y="0"/>
                  </a:moveTo>
                  <a:lnTo>
                    <a:pt x="28" y="0"/>
                  </a:lnTo>
                  <a:lnTo>
                    <a:pt x="57" y="32"/>
                  </a:lnTo>
                  <a:lnTo>
                    <a:pt x="142" y="38"/>
                  </a:lnTo>
                  <a:lnTo>
                    <a:pt x="53" y="44"/>
                  </a:lnTo>
                  <a:lnTo>
                    <a:pt x="28" y="16"/>
                  </a:lnTo>
                  <a:lnTo>
                    <a:pt x="9" y="1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2" name="Freeform 163"/>
            <p:cNvSpPr>
              <a:spLocks/>
            </p:cNvSpPr>
            <p:nvPr/>
          </p:nvSpPr>
          <p:spPr bwMode="auto">
            <a:xfrm>
              <a:off x="4202" y="2554"/>
              <a:ext cx="90" cy="46"/>
            </a:xfrm>
            <a:custGeom>
              <a:avLst/>
              <a:gdLst>
                <a:gd name="T0" fmla="*/ 0 w 160"/>
                <a:gd name="T1" fmla="*/ 1 h 85"/>
                <a:gd name="T2" fmla="*/ 1 w 160"/>
                <a:gd name="T3" fmla="*/ 1 h 85"/>
                <a:gd name="T4" fmla="*/ 1 w 160"/>
                <a:gd name="T5" fmla="*/ 0 h 85"/>
                <a:gd name="T6" fmla="*/ 2 w 160"/>
                <a:gd name="T7" fmla="*/ 1 h 85"/>
                <a:gd name="T8" fmla="*/ 1 w 160"/>
                <a:gd name="T9" fmla="*/ 1 h 85"/>
                <a:gd name="T10" fmla="*/ 1 w 160"/>
                <a:gd name="T11" fmla="*/ 1 h 85"/>
                <a:gd name="T12" fmla="*/ 1 w 160"/>
                <a:gd name="T13" fmla="*/ 1 h 85"/>
                <a:gd name="T14" fmla="*/ 0 w 160"/>
                <a:gd name="T15" fmla="*/ 1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0" h="85">
                  <a:moveTo>
                    <a:pt x="0" y="16"/>
                  </a:moveTo>
                  <a:lnTo>
                    <a:pt x="22" y="3"/>
                  </a:lnTo>
                  <a:lnTo>
                    <a:pt x="107" y="0"/>
                  </a:lnTo>
                  <a:lnTo>
                    <a:pt x="160" y="16"/>
                  </a:lnTo>
                  <a:lnTo>
                    <a:pt x="122" y="85"/>
                  </a:lnTo>
                  <a:lnTo>
                    <a:pt x="94" y="76"/>
                  </a:lnTo>
                  <a:lnTo>
                    <a:pt x="88" y="10"/>
                  </a:lnTo>
                  <a:lnTo>
                    <a:pt x="0" y="1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3" name="Freeform 164"/>
            <p:cNvSpPr>
              <a:spLocks/>
            </p:cNvSpPr>
            <p:nvPr/>
          </p:nvSpPr>
          <p:spPr bwMode="auto">
            <a:xfrm>
              <a:off x="4283" y="2566"/>
              <a:ext cx="82" cy="34"/>
            </a:xfrm>
            <a:custGeom>
              <a:avLst/>
              <a:gdLst>
                <a:gd name="T0" fmla="*/ 1 w 145"/>
                <a:gd name="T1" fmla="*/ 0 h 63"/>
                <a:gd name="T2" fmla="*/ 0 w 145"/>
                <a:gd name="T3" fmla="*/ 1 h 63"/>
                <a:gd name="T4" fmla="*/ 1 w 145"/>
                <a:gd name="T5" fmla="*/ 1 h 63"/>
                <a:gd name="T6" fmla="*/ 1 w 145"/>
                <a:gd name="T7" fmla="*/ 1 h 63"/>
                <a:gd name="T8" fmla="*/ 1 w 145"/>
                <a:gd name="T9" fmla="*/ 1 h 63"/>
                <a:gd name="T10" fmla="*/ 2 w 145"/>
                <a:gd name="T11" fmla="*/ 1 h 63"/>
                <a:gd name="T12" fmla="*/ 1 w 145"/>
                <a:gd name="T13" fmla="*/ 1 h 63"/>
                <a:gd name="T14" fmla="*/ 1 w 145"/>
                <a:gd name="T15" fmla="*/ 1 h 63"/>
                <a:gd name="T16" fmla="*/ 1 w 14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 h="63">
                  <a:moveTo>
                    <a:pt x="26" y="0"/>
                  </a:moveTo>
                  <a:lnTo>
                    <a:pt x="0" y="60"/>
                  </a:lnTo>
                  <a:lnTo>
                    <a:pt x="32" y="26"/>
                  </a:lnTo>
                  <a:lnTo>
                    <a:pt x="92" y="26"/>
                  </a:lnTo>
                  <a:lnTo>
                    <a:pt x="107" y="63"/>
                  </a:lnTo>
                  <a:lnTo>
                    <a:pt x="145" y="48"/>
                  </a:lnTo>
                  <a:lnTo>
                    <a:pt x="117" y="38"/>
                  </a:lnTo>
                  <a:lnTo>
                    <a:pt x="104" y="7"/>
                  </a:lnTo>
                  <a:lnTo>
                    <a:pt x="2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4" name="Freeform 165"/>
            <p:cNvSpPr>
              <a:spLocks/>
            </p:cNvSpPr>
            <p:nvPr/>
          </p:nvSpPr>
          <p:spPr bwMode="auto">
            <a:xfrm>
              <a:off x="4344" y="2561"/>
              <a:ext cx="28" cy="22"/>
            </a:xfrm>
            <a:custGeom>
              <a:avLst/>
              <a:gdLst>
                <a:gd name="T0" fmla="*/ 0 w 51"/>
                <a:gd name="T1" fmla="*/ 1 h 41"/>
                <a:gd name="T2" fmla="*/ 1 w 51"/>
                <a:gd name="T3" fmla="*/ 0 h 41"/>
                <a:gd name="T4" fmla="*/ 1 w 51"/>
                <a:gd name="T5" fmla="*/ 1 h 41"/>
                <a:gd name="T6" fmla="*/ 1 w 51"/>
                <a:gd name="T7" fmla="*/ 1 h 41"/>
                <a:gd name="T8" fmla="*/ 1 w 51"/>
                <a:gd name="T9" fmla="*/ 1 h 41"/>
                <a:gd name="T10" fmla="*/ 1 w 51"/>
                <a:gd name="T11" fmla="*/ 1 h 41"/>
                <a:gd name="T12" fmla="*/ 0 w 51"/>
                <a:gd name="T13" fmla="*/ 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41">
                  <a:moveTo>
                    <a:pt x="0" y="13"/>
                  </a:moveTo>
                  <a:lnTo>
                    <a:pt x="38" y="0"/>
                  </a:lnTo>
                  <a:lnTo>
                    <a:pt x="44" y="25"/>
                  </a:lnTo>
                  <a:lnTo>
                    <a:pt x="51" y="38"/>
                  </a:lnTo>
                  <a:lnTo>
                    <a:pt x="29" y="25"/>
                  </a:lnTo>
                  <a:lnTo>
                    <a:pt x="16" y="41"/>
                  </a:lnTo>
                  <a:lnTo>
                    <a:pt x="0" y="1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5" name="Freeform 166"/>
            <p:cNvSpPr>
              <a:spLocks/>
            </p:cNvSpPr>
            <p:nvPr/>
          </p:nvSpPr>
          <p:spPr bwMode="auto">
            <a:xfrm>
              <a:off x="4362" y="2570"/>
              <a:ext cx="72" cy="36"/>
            </a:xfrm>
            <a:custGeom>
              <a:avLst/>
              <a:gdLst>
                <a:gd name="T0" fmla="*/ 0 w 129"/>
                <a:gd name="T1" fmla="*/ 1 h 66"/>
                <a:gd name="T2" fmla="*/ 1 w 129"/>
                <a:gd name="T3" fmla="*/ 1 h 66"/>
                <a:gd name="T4" fmla="*/ 1 w 129"/>
                <a:gd name="T5" fmla="*/ 0 h 66"/>
                <a:gd name="T6" fmla="*/ 1 w 129"/>
                <a:gd name="T7" fmla="*/ 1 h 66"/>
                <a:gd name="T8" fmla="*/ 1 w 129"/>
                <a:gd name="T9" fmla="*/ 1 h 66"/>
                <a:gd name="T10" fmla="*/ 1 w 129"/>
                <a:gd name="T11" fmla="*/ 1 h 66"/>
                <a:gd name="T12" fmla="*/ 0 w 129"/>
                <a:gd name="T13" fmla="*/ 1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66">
                  <a:moveTo>
                    <a:pt x="0" y="66"/>
                  </a:moveTo>
                  <a:lnTo>
                    <a:pt x="38" y="22"/>
                  </a:lnTo>
                  <a:lnTo>
                    <a:pt x="129" y="0"/>
                  </a:lnTo>
                  <a:lnTo>
                    <a:pt x="88" y="66"/>
                  </a:lnTo>
                  <a:lnTo>
                    <a:pt x="85" y="37"/>
                  </a:lnTo>
                  <a:lnTo>
                    <a:pt x="31" y="44"/>
                  </a:lnTo>
                  <a:lnTo>
                    <a:pt x="0" y="6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6" name="Freeform 167"/>
            <p:cNvSpPr>
              <a:spLocks/>
            </p:cNvSpPr>
            <p:nvPr/>
          </p:nvSpPr>
          <p:spPr bwMode="auto">
            <a:xfrm>
              <a:off x="4427" y="2570"/>
              <a:ext cx="83" cy="43"/>
            </a:xfrm>
            <a:custGeom>
              <a:avLst/>
              <a:gdLst>
                <a:gd name="T0" fmla="*/ 0 w 148"/>
                <a:gd name="T1" fmla="*/ 1 h 78"/>
                <a:gd name="T2" fmla="*/ 1 w 148"/>
                <a:gd name="T3" fmla="*/ 1 h 78"/>
                <a:gd name="T4" fmla="*/ 1 w 148"/>
                <a:gd name="T5" fmla="*/ 1 h 78"/>
                <a:gd name="T6" fmla="*/ 1 w 148"/>
                <a:gd name="T7" fmla="*/ 1 h 78"/>
                <a:gd name="T8" fmla="*/ 1 w 148"/>
                <a:gd name="T9" fmla="*/ 1 h 78"/>
                <a:gd name="T10" fmla="*/ 1 w 148"/>
                <a:gd name="T11" fmla="*/ 0 h 78"/>
                <a:gd name="T12" fmla="*/ 1 w 148"/>
                <a:gd name="T13" fmla="*/ 1 h 78"/>
                <a:gd name="T14" fmla="*/ 1 w 148"/>
                <a:gd name="T15" fmla="*/ 1 h 78"/>
                <a:gd name="T16" fmla="*/ 1 w 148"/>
                <a:gd name="T17" fmla="*/ 1 h 78"/>
                <a:gd name="T18" fmla="*/ 1 w 148"/>
                <a:gd name="T19" fmla="*/ 1 h 78"/>
                <a:gd name="T20" fmla="*/ 1 w 148"/>
                <a:gd name="T21" fmla="*/ 1 h 78"/>
                <a:gd name="T22" fmla="*/ 1 w 148"/>
                <a:gd name="T23" fmla="*/ 1 h 78"/>
                <a:gd name="T24" fmla="*/ 1 w 148"/>
                <a:gd name="T25" fmla="*/ 1 h 78"/>
                <a:gd name="T26" fmla="*/ 0 w 148"/>
                <a:gd name="T27" fmla="*/ 1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78">
                  <a:moveTo>
                    <a:pt x="0" y="37"/>
                  </a:moveTo>
                  <a:lnTo>
                    <a:pt x="26" y="12"/>
                  </a:lnTo>
                  <a:lnTo>
                    <a:pt x="101" y="15"/>
                  </a:lnTo>
                  <a:lnTo>
                    <a:pt x="111" y="9"/>
                  </a:lnTo>
                  <a:lnTo>
                    <a:pt x="126" y="9"/>
                  </a:lnTo>
                  <a:lnTo>
                    <a:pt x="133" y="0"/>
                  </a:lnTo>
                  <a:lnTo>
                    <a:pt x="139" y="12"/>
                  </a:lnTo>
                  <a:lnTo>
                    <a:pt x="148" y="12"/>
                  </a:lnTo>
                  <a:lnTo>
                    <a:pt x="142" y="59"/>
                  </a:lnTo>
                  <a:lnTo>
                    <a:pt x="148" y="78"/>
                  </a:lnTo>
                  <a:lnTo>
                    <a:pt x="126" y="75"/>
                  </a:lnTo>
                  <a:lnTo>
                    <a:pt x="123" y="31"/>
                  </a:lnTo>
                  <a:lnTo>
                    <a:pt x="44" y="28"/>
                  </a:lnTo>
                  <a:lnTo>
                    <a:pt x="0" y="37"/>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7" name="Freeform 168"/>
            <p:cNvSpPr>
              <a:spLocks/>
            </p:cNvSpPr>
            <p:nvPr/>
          </p:nvSpPr>
          <p:spPr bwMode="auto">
            <a:xfrm>
              <a:off x="4115" y="2632"/>
              <a:ext cx="417" cy="10"/>
            </a:xfrm>
            <a:custGeom>
              <a:avLst/>
              <a:gdLst>
                <a:gd name="T0" fmla="*/ 0 w 740"/>
                <a:gd name="T1" fmla="*/ 1 h 19"/>
                <a:gd name="T2" fmla="*/ 8 w 740"/>
                <a:gd name="T3" fmla="*/ 0 h 19"/>
                <a:gd name="T4" fmla="*/ 7 w 740"/>
                <a:gd name="T5" fmla="*/ 1 h 19"/>
                <a:gd name="T6" fmla="*/ 1 w 740"/>
                <a:gd name="T7" fmla="*/ 1 h 19"/>
                <a:gd name="T8" fmla="*/ 0 w 740"/>
                <a:gd name="T9" fmla="*/ 1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0" h="19">
                  <a:moveTo>
                    <a:pt x="0" y="3"/>
                  </a:moveTo>
                  <a:lnTo>
                    <a:pt x="740" y="0"/>
                  </a:lnTo>
                  <a:lnTo>
                    <a:pt x="721" y="16"/>
                  </a:lnTo>
                  <a:lnTo>
                    <a:pt x="10" y="19"/>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8" name="Freeform 169"/>
            <p:cNvSpPr>
              <a:spLocks/>
            </p:cNvSpPr>
            <p:nvPr/>
          </p:nvSpPr>
          <p:spPr bwMode="auto">
            <a:xfrm>
              <a:off x="4480" y="2540"/>
              <a:ext cx="41" cy="33"/>
            </a:xfrm>
            <a:custGeom>
              <a:avLst/>
              <a:gdLst>
                <a:gd name="T0" fmla="*/ 0 w 72"/>
                <a:gd name="T1" fmla="*/ 0 h 60"/>
                <a:gd name="T2" fmla="*/ 1 w 72"/>
                <a:gd name="T3" fmla="*/ 1 h 60"/>
                <a:gd name="T4" fmla="*/ 1 w 72"/>
                <a:gd name="T5" fmla="*/ 1 h 60"/>
                <a:gd name="T6" fmla="*/ 1 w 72"/>
                <a:gd name="T7" fmla="*/ 1 h 60"/>
                <a:gd name="T8" fmla="*/ 1 w 72"/>
                <a:gd name="T9" fmla="*/ 1 h 60"/>
                <a:gd name="T10" fmla="*/ 1 w 72"/>
                <a:gd name="T11" fmla="*/ 1 h 60"/>
                <a:gd name="T12" fmla="*/ 1 w 72"/>
                <a:gd name="T13" fmla="*/ 1 h 60"/>
                <a:gd name="T14" fmla="*/ 1 w 72"/>
                <a:gd name="T15" fmla="*/ 1 h 60"/>
                <a:gd name="T16" fmla="*/ 1 w 72"/>
                <a:gd name="T17" fmla="*/ 1 h 60"/>
                <a:gd name="T18" fmla="*/ 1 w 72"/>
                <a:gd name="T19" fmla="*/ 1 h 60"/>
                <a:gd name="T20" fmla="*/ 0 w 72"/>
                <a:gd name="T21" fmla="*/ 0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 h="60">
                  <a:moveTo>
                    <a:pt x="0" y="0"/>
                  </a:moveTo>
                  <a:lnTo>
                    <a:pt x="6" y="16"/>
                  </a:lnTo>
                  <a:lnTo>
                    <a:pt x="25" y="28"/>
                  </a:lnTo>
                  <a:lnTo>
                    <a:pt x="34" y="44"/>
                  </a:lnTo>
                  <a:lnTo>
                    <a:pt x="60" y="60"/>
                  </a:lnTo>
                  <a:lnTo>
                    <a:pt x="72" y="57"/>
                  </a:lnTo>
                  <a:lnTo>
                    <a:pt x="57" y="47"/>
                  </a:lnTo>
                  <a:lnTo>
                    <a:pt x="41" y="32"/>
                  </a:lnTo>
                  <a:lnTo>
                    <a:pt x="38" y="19"/>
                  </a:lnTo>
                  <a:lnTo>
                    <a:pt x="16" y="3"/>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9" name="Freeform 170"/>
            <p:cNvSpPr>
              <a:spLocks/>
            </p:cNvSpPr>
            <p:nvPr/>
          </p:nvSpPr>
          <p:spPr bwMode="auto">
            <a:xfrm>
              <a:off x="4494" y="2533"/>
              <a:ext cx="31" cy="29"/>
            </a:xfrm>
            <a:custGeom>
              <a:avLst/>
              <a:gdLst>
                <a:gd name="T0" fmla="*/ 0 w 54"/>
                <a:gd name="T1" fmla="*/ 0 h 53"/>
                <a:gd name="T2" fmla="*/ 1 w 54"/>
                <a:gd name="T3" fmla="*/ 1 h 53"/>
                <a:gd name="T4" fmla="*/ 1 w 54"/>
                <a:gd name="T5" fmla="*/ 1 h 53"/>
                <a:gd name="T6" fmla="*/ 1 w 54"/>
                <a:gd name="T7" fmla="*/ 1 h 53"/>
                <a:gd name="T8" fmla="*/ 1 w 54"/>
                <a:gd name="T9" fmla="*/ 1 h 53"/>
                <a:gd name="T10" fmla="*/ 1 w 54"/>
                <a:gd name="T11" fmla="*/ 1 h 53"/>
                <a:gd name="T12" fmla="*/ 1 w 54"/>
                <a:gd name="T13" fmla="*/ 1 h 53"/>
                <a:gd name="T14" fmla="*/ 1 w 54"/>
                <a:gd name="T15" fmla="*/ 0 h 53"/>
                <a:gd name="T16" fmla="*/ 0 w 54"/>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53">
                  <a:moveTo>
                    <a:pt x="0" y="0"/>
                  </a:moveTo>
                  <a:lnTo>
                    <a:pt x="16" y="15"/>
                  </a:lnTo>
                  <a:lnTo>
                    <a:pt x="44" y="40"/>
                  </a:lnTo>
                  <a:lnTo>
                    <a:pt x="47" y="53"/>
                  </a:lnTo>
                  <a:lnTo>
                    <a:pt x="54" y="44"/>
                  </a:lnTo>
                  <a:lnTo>
                    <a:pt x="44" y="34"/>
                  </a:lnTo>
                  <a:lnTo>
                    <a:pt x="28" y="12"/>
                  </a:lnTo>
                  <a:lnTo>
                    <a:pt x="9" y="0"/>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0" name="Freeform 171"/>
            <p:cNvSpPr>
              <a:spLocks/>
            </p:cNvSpPr>
            <p:nvPr/>
          </p:nvSpPr>
          <p:spPr bwMode="auto">
            <a:xfrm>
              <a:off x="4502" y="2523"/>
              <a:ext cx="21" cy="20"/>
            </a:xfrm>
            <a:custGeom>
              <a:avLst/>
              <a:gdLst>
                <a:gd name="T0" fmla="*/ 0 w 37"/>
                <a:gd name="T1" fmla="*/ 0 h 37"/>
                <a:gd name="T2" fmla="*/ 1 w 37"/>
                <a:gd name="T3" fmla="*/ 1 h 37"/>
                <a:gd name="T4" fmla="*/ 1 w 37"/>
                <a:gd name="T5" fmla="*/ 1 h 37"/>
                <a:gd name="T6" fmla="*/ 1 w 37"/>
                <a:gd name="T7" fmla="*/ 1 h 37"/>
                <a:gd name="T8" fmla="*/ 1 w 37"/>
                <a:gd name="T9" fmla="*/ 1 h 37"/>
                <a:gd name="T10" fmla="*/ 0 w 37"/>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37">
                  <a:moveTo>
                    <a:pt x="0" y="0"/>
                  </a:moveTo>
                  <a:lnTo>
                    <a:pt x="22" y="15"/>
                  </a:lnTo>
                  <a:lnTo>
                    <a:pt x="37" y="37"/>
                  </a:lnTo>
                  <a:lnTo>
                    <a:pt x="37" y="25"/>
                  </a:lnTo>
                  <a:lnTo>
                    <a:pt x="22" y="9"/>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1" name="Freeform 172"/>
            <p:cNvSpPr>
              <a:spLocks/>
            </p:cNvSpPr>
            <p:nvPr/>
          </p:nvSpPr>
          <p:spPr bwMode="auto">
            <a:xfrm>
              <a:off x="4505" y="2511"/>
              <a:ext cx="16" cy="18"/>
            </a:xfrm>
            <a:custGeom>
              <a:avLst/>
              <a:gdLst>
                <a:gd name="T0" fmla="*/ 0 w 28"/>
                <a:gd name="T1" fmla="*/ 0 h 34"/>
                <a:gd name="T2" fmla="*/ 1 w 28"/>
                <a:gd name="T3" fmla="*/ 1 h 34"/>
                <a:gd name="T4" fmla="*/ 1 w 28"/>
                <a:gd name="T5" fmla="*/ 1 h 34"/>
                <a:gd name="T6" fmla="*/ 1 w 28"/>
                <a:gd name="T7" fmla="*/ 1 h 34"/>
                <a:gd name="T8" fmla="*/ 1 w 28"/>
                <a:gd name="T9" fmla="*/ 1 h 34"/>
                <a:gd name="T10" fmla="*/ 1 w 28"/>
                <a:gd name="T11" fmla="*/ 1 h 34"/>
                <a:gd name="T12" fmla="*/ 1 w 28"/>
                <a:gd name="T13" fmla="*/ 1 h 34"/>
                <a:gd name="T14" fmla="*/ 1 w 28"/>
                <a:gd name="T15" fmla="*/ 1 h 34"/>
                <a:gd name="T16" fmla="*/ 0 w 28"/>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4">
                  <a:moveTo>
                    <a:pt x="0" y="0"/>
                  </a:moveTo>
                  <a:lnTo>
                    <a:pt x="3" y="9"/>
                  </a:lnTo>
                  <a:lnTo>
                    <a:pt x="19" y="22"/>
                  </a:lnTo>
                  <a:lnTo>
                    <a:pt x="28" y="34"/>
                  </a:lnTo>
                  <a:lnTo>
                    <a:pt x="28" y="28"/>
                  </a:lnTo>
                  <a:lnTo>
                    <a:pt x="28" y="15"/>
                  </a:lnTo>
                  <a:lnTo>
                    <a:pt x="22" y="19"/>
                  </a:lnTo>
                  <a:lnTo>
                    <a:pt x="9" y="9"/>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2" name="Freeform 173"/>
            <p:cNvSpPr>
              <a:spLocks/>
            </p:cNvSpPr>
            <p:nvPr/>
          </p:nvSpPr>
          <p:spPr bwMode="auto">
            <a:xfrm>
              <a:off x="4326" y="1886"/>
              <a:ext cx="193" cy="630"/>
            </a:xfrm>
            <a:custGeom>
              <a:avLst/>
              <a:gdLst>
                <a:gd name="T0" fmla="*/ 3 w 343"/>
                <a:gd name="T1" fmla="*/ 9 h 1143"/>
                <a:gd name="T2" fmla="*/ 3 w 343"/>
                <a:gd name="T3" fmla="*/ 9 h 1143"/>
                <a:gd name="T4" fmla="*/ 3 w 343"/>
                <a:gd name="T5" fmla="*/ 9 h 1143"/>
                <a:gd name="T6" fmla="*/ 3 w 343"/>
                <a:gd name="T7" fmla="*/ 9 h 1143"/>
                <a:gd name="T8" fmla="*/ 3 w 343"/>
                <a:gd name="T9" fmla="*/ 9 h 1143"/>
                <a:gd name="T10" fmla="*/ 3 w 343"/>
                <a:gd name="T11" fmla="*/ 9 h 1143"/>
                <a:gd name="T12" fmla="*/ 3 w 343"/>
                <a:gd name="T13" fmla="*/ 9 h 1143"/>
                <a:gd name="T14" fmla="*/ 3 w 343"/>
                <a:gd name="T15" fmla="*/ 9 h 1143"/>
                <a:gd name="T16" fmla="*/ 3 w 343"/>
                <a:gd name="T17" fmla="*/ 10 h 1143"/>
                <a:gd name="T18" fmla="*/ 3 w 343"/>
                <a:gd name="T19" fmla="*/ 9 h 1143"/>
                <a:gd name="T20" fmla="*/ 3 w 343"/>
                <a:gd name="T21" fmla="*/ 9 h 1143"/>
                <a:gd name="T22" fmla="*/ 3 w 343"/>
                <a:gd name="T23" fmla="*/ 9 h 1143"/>
                <a:gd name="T24" fmla="*/ 3 w 343"/>
                <a:gd name="T25" fmla="*/ 9 h 1143"/>
                <a:gd name="T26" fmla="*/ 3 w 343"/>
                <a:gd name="T27" fmla="*/ 9 h 1143"/>
                <a:gd name="T28" fmla="*/ 3 w 343"/>
                <a:gd name="T29" fmla="*/ 8 h 1143"/>
                <a:gd name="T30" fmla="*/ 3 w 343"/>
                <a:gd name="T31" fmla="*/ 8 h 1143"/>
                <a:gd name="T32" fmla="*/ 2 w 343"/>
                <a:gd name="T33" fmla="*/ 8 h 1143"/>
                <a:gd name="T34" fmla="*/ 2 w 343"/>
                <a:gd name="T35" fmla="*/ 8 h 1143"/>
                <a:gd name="T36" fmla="*/ 2 w 343"/>
                <a:gd name="T37" fmla="*/ 7 h 1143"/>
                <a:gd name="T38" fmla="*/ 2 w 343"/>
                <a:gd name="T39" fmla="*/ 7 h 1143"/>
                <a:gd name="T40" fmla="*/ 2 w 343"/>
                <a:gd name="T41" fmla="*/ 7 h 1143"/>
                <a:gd name="T42" fmla="*/ 2 w 343"/>
                <a:gd name="T43" fmla="*/ 6 h 1143"/>
                <a:gd name="T44" fmla="*/ 2 w 343"/>
                <a:gd name="T45" fmla="*/ 6 h 1143"/>
                <a:gd name="T46" fmla="*/ 1 w 343"/>
                <a:gd name="T47" fmla="*/ 5 h 1143"/>
                <a:gd name="T48" fmla="*/ 1 w 343"/>
                <a:gd name="T49" fmla="*/ 4 h 1143"/>
                <a:gd name="T50" fmla="*/ 1 w 343"/>
                <a:gd name="T51" fmla="*/ 4 h 1143"/>
                <a:gd name="T52" fmla="*/ 1 w 343"/>
                <a:gd name="T53" fmla="*/ 4 h 1143"/>
                <a:gd name="T54" fmla="*/ 1 w 343"/>
                <a:gd name="T55" fmla="*/ 4 h 1143"/>
                <a:gd name="T56" fmla="*/ 1 w 343"/>
                <a:gd name="T57" fmla="*/ 3 h 1143"/>
                <a:gd name="T58" fmla="*/ 1 w 343"/>
                <a:gd name="T59" fmla="*/ 2 h 1143"/>
                <a:gd name="T60" fmla="*/ 1 w 343"/>
                <a:gd name="T61" fmla="*/ 2 h 1143"/>
                <a:gd name="T62" fmla="*/ 1 w 343"/>
                <a:gd name="T63" fmla="*/ 1 h 1143"/>
                <a:gd name="T64" fmla="*/ 1 w 343"/>
                <a:gd name="T65" fmla="*/ 1 h 1143"/>
                <a:gd name="T66" fmla="*/ 0 w 343"/>
                <a:gd name="T67" fmla="*/ 0 h 1143"/>
                <a:gd name="T68" fmla="*/ 1 w 343"/>
                <a:gd name="T69" fmla="*/ 1 h 1143"/>
                <a:gd name="T70" fmla="*/ 1 w 343"/>
                <a:gd name="T71" fmla="*/ 1 h 1143"/>
                <a:gd name="T72" fmla="*/ 1 w 343"/>
                <a:gd name="T73" fmla="*/ 2 h 1143"/>
                <a:gd name="T74" fmla="*/ 1 w 343"/>
                <a:gd name="T75" fmla="*/ 2 h 1143"/>
                <a:gd name="T76" fmla="*/ 1 w 343"/>
                <a:gd name="T77" fmla="*/ 3 h 1143"/>
                <a:gd name="T78" fmla="*/ 1 w 343"/>
                <a:gd name="T79" fmla="*/ 4 h 1143"/>
                <a:gd name="T80" fmla="*/ 1 w 343"/>
                <a:gd name="T81" fmla="*/ 4 h 1143"/>
                <a:gd name="T82" fmla="*/ 1 w 343"/>
                <a:gd name="T83" fmla="*/ 4 h 1143"/>
                <a:gd name="T84" fmla="*/ 1 w 343"/>
                <a:gd name="T85" fmla="*/ 4 h 1143"/>
                <a:gd name="T86" fmla="*/ 1 w 343"/>
                <a:gd name="T87" fmla="*/ 5 h 1143"/>
                <a:gd name="T88" fmla="*/ 1 w 343"/>
                <a:gd name="T89" fmla="*/ 5 h 1143"/>
                <a:gd name="T90" fmla="*/ 2 w 343"/>
                <a:gd name="T91" fmla="*/ 6 h 1143"/>
                <a:gd name="T92" fmla="*/ 2 w 343"/>
                <a:gd name="T93" fmla="*/ 6 h 1143"/>
                <a:gd name="T94" fmla="*/ 2 w 343"/>
                <a:gd name="T95" fmla="*/ 6 h 1143"/>
                <a:gd name="T96" fmla="*/ 2 w 343"/>
                <a:gd name="T97" fmla="*/ 6 h 1143"/>
                <a:gd name="T98" fmla="*/ 2 w 343"/>
                <a:gd name="T99" fmla="*/ 7 h 1143"/>
                <a:gd name="T100" fmla="*/ 2 w 343"/>
                <a:gd name="T101" fmla="*/ 7 h 1143"/>
                <a:gd name="T102" fmla="*/ 2 w 343"/>
                <a:gd name="T103" fmla="*/ 8 h 1143"/>
                <a:gd name="T104" fmla="*/ 2 w 343"/>
                <a:gd name="T105" fmla="*/ 8 h 1143"/>
                <a:gd name="T106" fmla="*/ 2 w 343"/>
                <a:gd name="T107" fmla="*/ 8 h 1143"/>
                <a:gd name="T108" fmla="*/ 3 w 343"/>
                <a:gd name="T109" fmla="*/ 8 h 1143"/>
                <a:gd name="T110" fmla="*/ 3 w 343"/>
                <a:gd name="T111" fmla="*/ 8 h 1143"/>
                <a:gd name="T112" fmla="*/ 3 w 343"/>
                <a:gd name="T113" fmla="*/ 9 h 1143"/>
                <a:gd name="T114" fmla="*/ 3 w 343"/>
                <a:gd name="T115" fmla="*/ 9 h 11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3" h="1143">
                  <a:moveTo>
                    <a:pt x="233" y="1017"/>
                  </a:moveTo>
                  <a:lnTo>
                    <a:pt x="239" y="1030"/>
                  </a:lnTo>
                  <a:lnTo>
                    <a:pt x="246" y="1030"/>
                  </a:lnTo>
                  <a:lnTo>
                    <a:pt x="255" y="1042"/>
                  </a:lnTo>
                  <a:lnTo>
                    <a:pt x="264" y="1058"/>
                  </a:lnTo>
                  <a:lnTo>
                    <a:pt x="293" y="1074"/>
                  </a:lnTo>
                  <a:lnTo>
                    <a:pt x="315" y="1099"/>
                  </a:lnTo>
                  <a:lnTo>
                    <a:pt x="331" y="1124"/>
                  </a:lnTo>
                  <a:lnTo>
                    <a:pt x="343" y="1143"/>
                  </a:lnTo>
                  <a:lnTo>
                    <a:pt x="327" y="1108"/>
                  </a:lnTo>
                  <a:lnTo>
                    <a:pt x="315" y="1090"/>
                  </a:lnTo>
                  <a:lnTo>
                    <a:pt x="290" y="1068"/>
                  </a:lnTo>
                  <a:lnTo>
                    <a:pt x="268" y="1052"/>
                  </a:lnTo>
                  <a:lnTo>
                    <a:pt x="255" y="1030"/>
                  </a:lnTo>
                  <a:lnTo>
                    <a:pt x="249" y="1011"/>
                  </a:lnTo>
                  <a:lnTo>
                    <a:pt x="242" y="989"/>
                  </a:lnTo>
                  <a:lnTo>
                    <a:pt x="223" y="951"/>
                  </a:lnTo>
                  <a:lnTo>
                    <a:pt x="217" y="920"/>
                  </a:lnTo>
                  <a:lnTo>
                    <a:pt x="211" y="841"/>
                  </a:lnTo>
                  <a:lnTo>
                    <a:pt x="201" y="781"/>
                  </a:lnTo>
                  <a:lnTo>
                    <a:pt x="195" y="750"/>
                  </a:lnTo>
                  <a:lnTo>
                    <a:pt x="183" y="683"/>
                  </a:lnTo>
                  <a:lnTo>
                    <a:pt x="164" y="652"/>
                  </a:lnTo>
                  <a:lnTo>
                    <a:pt x="110" y="580"/>
                  </a:lnTo>
                  <a:lnTo>
                    <a:pt x="98" y="539"/>
                  </a:lnTo>
                  <a:lnTo>
                    <a:pt x="79" y="507"/>
                  </a:lnTo>
                  <a:lnTo>
                    <a:pt x="75" y="488"/>
                  </a:lnTo>
                  <a:lnTo>
                    <a:pt x="75" y="444"/>
                  </a:lnTo>
                  <a:lnTo>
                    <a:pt x="72" y="388"/>
                  </a:lnTo>
                  <a:lnTo>
                    <a:pt x="50" y="280"/>
                  </a:lnTo>
                  <a:lnTo>
                    <a:pt x="25" y="189"/>
                  </a:lnTo>
                  <a:lnTo>
                    <a:pt x="16" y="139"/>
                  </a:lnTo>
                  <a:lnTo>
                    <a:pt x="9" y="44"/>
                  </a:lnTo>
                  <a:lnTo>
                    <a:pt x="0" y="0"/>
                  </a:lnTo>
                  <a:lnTo>
                    <a:pt x="3" y="44"/>
                  </a:lnTo>
                  <a:lnTo>
                    <a:pt x="6" y="145"/>
                  </a:lnTo>
                  <a:lnTo>
                    <a:pt x="28" y="221"/>
                  </a:lnTo>
                  <a:lnTo>
                    <a:pt x="44" y="284"/>
                  </a:lnTo>
                  <a:lnTo>
                    <a:pt x="60" y="378"/>
                  </a:lnTo>
                  <a:lnTo>
                    <a:pt x="66" y="463"/>
                  </a:lnTo>
                  <a:lnTo>
                    <a:pt x="69" y="485"/>
                  </a:lnTo>
                  <a:lnTo>
                    <a:pt x="75" y="513"/>
                  </a:lnTo>
                  <a:lnTo>
                    <a:pt x="88" y="542"/>
                  </a:lnTo>
                  <a:lnTo>
                    <a:pt x="104" y="576"/>
                  </a:lnTo>
                  <a:lnTo>
                    <a:pt x="113" y="592"/>
                  </a:lnTo>
                  <a:lnTo>
                    <a:pt x="151" y="643"/>
                  </a:lnTo>
                  <a:lnTo>
                    <a:pt x="164" y="665"/>
                  </a:lnTo>
                  <a:lnTo>
                    <a:pt x="176" y="690"/>
                  </a:lnTo>
                  <a:lnTo>
                    <a:pt x="183" y="728"/>
                  </a:lnTo>
                  <a:lnTo>
                    <a:pt x="201" y="822"/>
                  </a:lnTo>
                  <a:lnTo>
                    <a:pt x="208" y="869"/>
                  </a:lnTo>
                  <a:lnTo>
                    <a:pt x="208" y="916"/>
                  </a:lnTo>
                  <a:lnTo>
                    <a:pt x="214" y="942"/>
                  </a:lnTo>
                  <a:lnTo>
                    <a:pt x="220" y="967"/>
                  </a:lnTo>
                  <a:lnTo>
                    <a:pt x="233" y="986"/>
                  </a:lnTo>
                  <a:lnTo>
                    <a:pt x="239" y="998"/>
                  </a:lnTo>
                  <a:lnTo>
                    <a:pt x="242" y="1020"/>
                  </a:lnTo>
                  <a:lnTo>
                    <a:pt x="233" y="1017"/>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3" name="Freeform 174"/>
            <p:cNvSpPr>
              <a:spLocks/>
            </p:cNvSpPr>
            <p:nvPr/>
          </p:nvSpPr>
          <p:spPr bwMode="auto">
            <a:xfrm>
              <a:off x="4314" y="1756"/>
              <a:ext cx="14" cy="137"/>
            </a:xfrm>
            <a:custGeom>
              <a:avLst/>
              <a:gdLst>
                <a:gd name="T0" fmla="*/ 1 w 25"/>
                <a:gd name="T1" fmla="*/ 0 h 249"/>
                <a:gd name="T2" fmla="*/ 0 w 25"/>
                <a:gd name="T3" fmla="*/ 1 h 249"/>
                <a:gd name="T4" fmla="*/ 1 w 25"/>
                <a:gd name="T5" fmla="*/ 1 h 249"/>
                <a:gd name="T6" fmla="*/ 1 w 25"/>
                <a:gd name="T7" fmla="*/ 1 h 249"/>
                <a:gd name="T8" fmla="*/ 1 w 25"/>
                <a:gd name="T9" fmla="*/ 2 h 249"/>
                <a:gd name="T10" fmla="*/ 1 w 25"/>
                <a:gd name="T11" fmla="*/ 2 h 249"/>
                <a:gd name="T12" fmla="*/ 1 w 25"/>
                <a:gd name="T13" fmla="*/ 2 h 249"/>
                <a:gd name="T14" fmla="*/ 1 w 25"/>
                <a:gd name="T15" fmla="*/ 2 h 249"/>
                <a:gd name="T16" fmla="*/ 1 w 25"/>
                <a:gd name="T17" fmla="*/ 2 h 249"/>
                <a:gd name="T18" fmla="*/ 1 w 25"/>
                <a:gd name="T19" fmla="*/ 2 h 249"/>
                <a:gd name="T20" fmla="*/ 1 w 25"/>
                <a:gd name="T21" fmla="*/ 1 h 249"/>
                <a:gd name="T22" fmla="*/ 1 w 25"/>
                <a:gd name="T23" fmla="*/ 1 h 249"/>
                <a:gd name="T24" fmla="*/ 1 w 25"/>
                <a:gd name="T25" fmla="*/ 0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49">
                  <a:moveTo>
                    <a:pt x="19" y="0"/>
                  </a:moveTo>
                  <a:lnTo>
                    <a:pt x="0" y="60"/>
                  </a:lnTo>
                  <a:lnTo>
                    <a:pt x="3" y="98"/>
                  </a:lnTo>
                  <a:lnTo>
                    <a:pt x="12" y="154"/>
                  </a:lnTo>
                  <a:lnTo>
                    <a:pt x="19" y="192"/>
                  </a:lnTo>
                  <a:lnTo>
                    <a:pt x="9" y="221"/>
                  </a:lnTo>
                  <a:lnTo>
                    <a:pt x="16" y="236"/>
                  </a:lnTo>
                  <a:lnTo>
                    <a:pt x="22" y="249"/>
                  </a:lnTo>
                  <a:lnTo>
                    <a:pt x="22" y="211"/>
                  </a:lnTo>
                  <a:lnTo>
                    <a:pt x="25" y="180"/>
                  </a:lnTo>
                  <a:lnTo>
                    <a:pt x="12" y="104"/>
                  </a:lnTo>
                  <a:lnTo>
                    <a:pt x="9" y="60"/>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4" name="Freeform 175"/>
            <p:cNvSpPr>
              <a:spLocks/>
            </p:cNvSpPr>
            <p:nvPr/>
          </p:nvSpPr>
          <p:spPr bwMode="auto">
            <a:xfrm>
              <a:off x="4303" y="1506"/>
              <a:ext cx="34" cy="14"/>
            </a:xfrm>
            <a:custGeom>
              <a:avLst/>
              <a:gdLst>
                <a:gd name="T0" fmla="*/ 0 w 60"/>
                <a:gd name="T1" fmla="*/ 1 h 25"/>
                <a:gd name="T2" fmla="*/ 1 w 60"/>
                <a:gd name="T3" fmla="*/ 1 h 25"/>
                <a:gd name="T4" fmla="*/ 1 w 60"/>
                <a:gd name="T5" fmla="*/ 1 h 25"/>
                <a:gd name="T6" fmla="*/ 1 w 60"/>
                <a:gd name="T7" fmla="*/ 1 h 25"/>
                <a:gd name="T8" fmla="*/ 1 w 60"/>
                <a:gd name="T9" fmla="*/ 0 h 25"/>
                <a:gd name="T10" fmla="*/ 0 w 60"/>
                <a:gd name="T11" fmla="*/ 1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25">
                  <a:moveTo>
                    <a:pt x="0" y="3"/>
                  </a:moveTo>
                  <a:lnTo>
                    <a:pt x="13" y="9"/>
                  </a:lnTo>
                  <a:lnTo>
                    <a:pt x="60" y="25"/>
                  </a:lnTo>
                  <a:lnTo>
                    <a:pt x="54" y="16"/>
                  </a:lnTo>
                  <a:lnTo>
                    <a:pt x="22"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5" name="Freeform 176"/>
            <p:cNvSpPr>
              <a:spLocks/>
            </p:cNvSpPr>
            <p:nvPr/>
          </p:nvSpPr>
          <p:spPr bwMode="auto">
            <a:xfrm>
              <a:off x="4363" y="1552"/>
              <a:ext cx="89" cy="148"/>
            </a:xfrm>
            <a:custGeom>
              <a:avLst/>
              <a:gdLst>
                <a:gd name="T0" fmla="*/ 0 w 157"/>
                <a:gd name="T1" fmla="*/ 0 h 270"/>
                <a:gd name="T2" fmla="*/ 1 w 157"/>
                <a:gd name="T3" fmla="*/ 1 h 270"/>
                <a:gd name="T4" fmla="*/ 1 w 157"/>
                <a:gd name="T5" fmla="*/ 1 h 270"/>
                <a:gd name="T6" fmla="*/ 1 w 157"/>
                <a:gd name="T7" fmla="*/ 1 h 270"/>
                <a:gd name="T8" fmla="*/ 1 w 157"/>
                <a:gd name="T9" fmla="*/ 1 h 270"/>
                <a:gd name="T10" fmla="*/ 1 w 157"/>
                <a:gd name="T11" fmla="*/ 2 h 270"/>
                <a:gd name="T12" fmla="*/ 2 w 157"/>
                <a:gd name="T13" fmla="*/ 2 h 270"/>
                <a:gd name="T14" fmla="*/ 2 w 157"/>
                <a:gd name="T15" fmla="*/ 2 h 270"/>
                <a:gd name="T16" fmla="*/ 2 w 157"/>
                <a:gd name="T17" fmla="*/ 2 h 270"/>
                <a:gd name="T18" fmla="*/ 2 w 157"/>
                <a:gd name="T19" fmla="*/ 2 h 270"/>
                <a:gd name="T20" fmla="*/ 2 w 157"/>
                <a:gd name="T21" fmla="*/ 2 h 270"/>
                <a:gd name="T22" fmla="*/ 2 w 157"/>
                <a:gd name="T23" fmla="*/ 2 h 270"/>
                <a:gd name="T24" fmla="*/ 1 w 157"/>
                <a:gd name="T25" fmla="*/ 2 h 270"/>
                <a:gd name="T26" fmla="*/ 1 w 157"/>
                <a:gd name="T27" fmla="*/ 1 h 270"/>
                <a:gd name="T28" fmla="*/ 1 w 157"/>
                <a:gd name="T29" fmla="*/ 1 h 270"/>
                <a:gd name="T30" fmla="*/ 1 w 157"/>
                <a:gd name="T31" fmla="*/ 1 h 270"/>
                <a:gd name="T32" fmla="*/ 1 w 157"/>
                <a:gd name="T33" fmla="*/ 1 h 270"/>
                <a:gd name="T34" fmla="*/ 1 w 157"/>
                <a:gd name="T35" fmla="*/ 1 h 270"/>
                <a:gd name="T36" fmla="*/ 0 w 157"/>
                <a:gd name="T37" fmla="*/ 0 h 2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270">
                  <a:moveTo>
                    <a:pt x="0" y="0"/>
                  </a:moveTo>
                  <a:lnTo>
                    <a:pt x="16" y="22"/>
                  </a:lnTo>
                  <a:lnTo>
                    <a:pt x="22" y="44"/>
                  </a:lnTo>
                  <a:lnTo>
                    <a:pt x="28" y="63"/>
                  </a:lnTo>
                  <a:lnTo>
                    <a:pt x="50" y="100"/>
                  </a:lnTo>
                  <a:lnTo>
                    <a:pt x="110" y="182"/>
                  </a:lnTo>
                  <a:lnTo>
                    <a:pt x="135" y="204"/>
                  </a:lnTo>
                  <a:lnTo>
                    <a:pt x="151" y="233"/>
                  </a:lnTo>
                  <a:lnTo>
                    <a:pt x="157" y="270"/>
                  </a:lnTo>
                  <a:lnTo>
                    <a:pt x="157" y="239"/>
                  </a:lnTo>
                  <a:lnTo>
                    <a:pt x="154" y="223"/>
                  </a:lnTo>
                  <a:lnTo>
                    <a:pt x="139" y="201"/>
                  </a:lnTo>
                  <a:lnTo>
                    <a:pt x="117" y="182"/>
                  </a:lnTo>
                  <a:lnTo>
                    <a:pt x="54" y="97"/>
                  </a:lnTo>
                  <a:lnTo>
                    <a:pt x="41" y="72"/>
                  </a:lnTo>
                  <a:lnTo>
                    <a:pt x="35" y="56"/>
                  </a:lnTo>
                  <a:lnTo>
                    <a:pt x="25" y="28"/>
                  </a:lnTo>
                  <a:lnTo>
                    <a:pt x="16" y="15"/>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6" name="Freeform 177"/>
            <p:cNvSpPr>
              <a:spLocks/>
            </p:cNvSpPr>
            <p:nvPr/>
          </p:nvSpPr>
          <p:spPr bwMode="auto">
            <a:xfrm>
              <a:off x="4320" y="1546"/>
              <a:ext cx="18" cy="28"/>
            </a:xfrm>
            <a:custGeom>
              <a:avLst/>
              <a:gdLst>
                <a:gd name="T0" fmla="*/ 1 w 32"/>
                <a:gd name="T1" fmla="*/ 0 h 51"/>
                <a:gd name="T2" fmla="*/ 0 w 32"/>
                <a:gd name="T3" fmla="*/ 1 h 51"/>
                <a:gd name="T4" fmla="*/ 1 w 32"/>
                <a:gd name="T5" fmla="*/ 1 h 51"/>
                <a:gd name="T6" fmla="*/ 1 w 32"/>
                <a:gd name="T7" fmla="*/ 1 h 51"/>
                <a:gd name="T8" fmla="*/ 1 w 32"/>
                <a:gd name="T9" fmla="*/ 1 h 51"/>
                <a:gd name="T10" fmla="*/ 1 w 32"/>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51">
                  <a:moveTo>
                    <a:pt x="10" y="0"/>
                  </a:moveTo>
                  <a:lnTo>
                    <a:pt x="0" y="10"/>
                  </a:lnTo>
                  <a:lnTo>
                    <a:pt x="7" y="19"/>
                  </a:lnTo>
                  <a:lnTo>
                    <a:pt x="32" y="51"/>
                  </a:lnTo>
                  <a:lnTo>
                    <a:pt x="19" y="16"/>
                  </a:lnTo>
                  <a:lnTo>
                    <a:pt x="1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7" name="Freeform 178"/>
            <p:cNvSpPr>
              <a:spLocks/>
            </p:cNvSpPr>
            <p:nvPr/>
          </p:nvSpPr>
          <p:spPr bwMode="auto">
            <a:xfrm>
              <a:off x="4218" y="1803"/>
              <a:ext cx="12" cy="12"/>
            </a:xfrm>
            <a:custGeom>
              <a:avLst/>
              <a:gdLst>
                <a:gd name="T0" fmla="*/ 0 w 22"/>
                <a:gd name="T1" fmla="*/ 1 h 22"/>
                <a:gd name="T2" fmla="*/ 1 w 22"/>
                <a:gd name="T3" fmla="*/ 1 h 22"/>
                <a:gd name="T4" fmla="*/ 1 w 22"/>
                <a:gd name="T5" fmla="*/ 0 h 22"/>
                <a:gd name="T6" fmla="*/ 0 w 22"/>
                <a:gd name="T7" fmla="*/ 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2">
                  <a:moveTo>
                    <a:pt x="0" y="19"/>
                  </a:moveTo>
                  <a:lnTo>
                    <a:pt x="22" y="22"/>
                  </a:lnTo>
                  <a:lnTo>
                    <a:pt x="12" y="0"/>
                  </a:lnTo>
                  <a:lnTo>
                    <a:pt x="0" y="19"/>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8" name="Freeform 179"/>
            <p:cNvSpPr>
              <a:spLocks/>
            </p:cNvSpPr>
            <p:nvPr/>
          </p:nvSpPr>
          <p:spPr bwMode="auto">
            <a:xfrm>
              <a:off x="4292" y="1704"/>
              <a:ext cx="23" cy="19"/>
            </a:xfrm>
            <a:custGeom>
              <a:avLst/>
              <a:gdLst>
                <a:gd name="T0" fmla="*/ 1 w 41"/>
                <a:gd name="T1" fmla="*/ 0 h 34"/>
                <a:gd name="T2" fmla="*/ 1 w 41"/>
                <a:gd name="T3" fmla="*/ 1 h 34"/>
                <a:gd name="T4" fmla="*/ 1 w 41"/>
                <a:gd name="T5" fmla="*/ 1 h 34"/>
                <a:gd name="T6" fmla="*/ 0 w 41"/>
                <a:gd name="T7" fmla="*/ 1 h 34"/>
                <a:gd name="T8" fmla="*/ 1 w 41"/>
                <a:gd name="T9" fmla="*/ 1 h 34"/>
                <a:gd name="T10" fmla="*/ 1 w 41"/>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34">
                  <a:moveTo>
                    <a:pt x="41" y="0"/>
                  </a:moveTo>
                  <a:lnTo>
                    <a:pt x="32" y="28"/>
                  </a:lnTo>
                  <a:lnTo>
                    <a:pt x="16" y="34"/>
                  </a:lnTo>
                  <a:lnTo>
                    <a:pt x="0" y="28"/>
                  </a:lnTo>
                  <a:lnTo>
                    <a:pt x="13" y="15"/>
                  </a:lnTo>
                  <a:lnTo>
                    <a:pt x="41"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7173" name="Text Box 4"/>
          <p:cNvSpPr txBox="1">
            <a:spLocks noChangeArrowheads="1"/>
          </p:cNvSpPr>
          <p:nvPr/>
        </p:nvSpPr>
        <p:spPr bwMode="auto">
          <a:xfrm>
            <a:off x="2109788" y="4149725"/>
            <a:ext cx="424815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66700" algn="l"/>
              </a:tabLst>
              <a:defRPr sz="3200">
                <a:solidFill>
                  <a:schemeClr val="tx1"/>
                </a:solidFill>
                <a:latin typeface="Trebuchet MS" pitchFamily="34" charset="0"/>
              </a:defRPr>
            </a:lvl1pPr>
            <a:lvl2pPr marL="742950" indent="-285750" eaLnBrk="0" hangingPunct="0">
              <a:spcBef>
                <a:spcPct val="20000"/>
              </a:spcBef>
              <a:buChar char="–"/>
              <a:tabLst>
                <a:tab pos="266700" algn="l"/>
              </a:tabLst>
              <a:defRPr sz="2800">
                <a:solidFill>
                  <a:schemeClr val="tx1"/>
                </a:solidFill>
                <a:latin typeface="Trebuchet MS" pitchFamily="34" charset="0"/>
              </a:defRPr>
            </a:lvl2pPr>
            <a:lvl3pPr marL="1143000" indent="-228600" eaLnBrk="0" hangingPunct="0">
              <a:spcBef>
                <a:spcPct val="20000"/>
              </a:spcBef>
              <a:buChar char="•"/>
              <a:tabLst>
                <a:tab pos="266700" algn="l"/>
              </a:tabLst>
              <a:defRPr sz="2400">
                <a:solidFill>
                  <a:schemeClr val="tx1"/>
                </a:solidFill>
                <a:latin typeface="Trebuchet MS" pitchFamily="34" charset="0"/>
              </a:defRPr>
            </a:lvl3pPr>
            <a:lvl4pPr marL="1600200" indent="-228600" eaLnBrk="0" hangingPunct="0">
              <a:spcBef>
                <a:spcPct val="20000"/>
              </a:spcBef>
              <a:buChar char="–"/>
              <a:tabLst>
                <a:tab pos="266700" algn="l"/>
              </a:tabLst>
              <a:defRPr sz="2000">
                <a:solidFill>
                  <a:schemeClr val="tx1"/>
                </a:solidFill>
                <a:latin typeface="Trebuchet MS" pitchFamily="34" charset="0"/>
              </a:defRPr>
            </a:lvl4pPr>
            <a:lvl5pPr marL="2057400" indent="-228600" eaLnBrk="0" hangingPunct="0">
              <a:spcBef>
                <a:spcPct val="20000"/>
              </a:spcBef>
              <a:buChar char="»"/>
              <a:tabLst>
                <a:tab pos="266700"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9pPr>
          </a:lstStyle>
          <a:p>
            <a:pPr algn="r" eaLnBrk="1" hangingPunct="1">
              <a:spcBef>
                <a:spcPct val="0"/>
              </a:spcBef>
              <a:buFontTx/>
              <a:buNone/>
            </a:pPr>
            <a:r>
              <a:rPr lang="sl-SI" altLang="sl-SI" sz="1600" b="1">
                <a:latin typeface="Cambria" pitchFamily="18" charset="0"/>
              </a:rPr>
              <a:t>Merilni instrumenti in merilni sistemi</a:t>
            </a:r>
            <a:r>
              <a:rPr lang="sl-SI" altLang="sl-SI" sz="1600">
                <a:latin typeface="Cambria" pitchFamily="18" charset="0"/>
              </a:rPr>
              <a:t> </a:t>
            </a:r>
          </a:p>
          <a:p>
            <a:pPr algn="r" eaLnBrk="1" hangingPunct="1">
              <a:spcBef>
                <a:spcPct val="0"/>
              </a:spcBef>
              <a:buFontTx/>
              <a:buNone/>
            </a:pPr>
            <a:r>
              <a:rPr lang="sl-SI" altLang="sl-SI" sz="1200">
                <a:latin typeface="Cambria" pitchFamily="18" charset="0"/>
              </a:rPr>
              <a:t>-	relativno omejeno število senzorjev</a:t>
            </a:r>
          </a:p>
          <a:p>
            <a:pPr algn="r" eaLnBrk="1" hangingPunct="1">
              <a:spcBef>
                <a:spcPct val="0"/>
              </a:spcBef>
              <a:buFontTx/>
              <a:buNone/>
            </a:pPr>
            <a:r>
              <a:rPr lang="sl-SI" altLang="sl-SI" sz="1200">
                <a:latin typeface="Cambria" pitchFamily="18" charset="0"/>
              </a:rPr>
              <a:t>-	končno število komunikacijskih kanalov</a:t>
            </a:r>
          </a:p>
          <a:p>
            <a:pPr algn="r" eaLnBrk="1" hangingPunct="1">
              <a:spcBef>
                <a:spcPct val="0"/>
              </a:spcBef>
              <a:buFontTx/>
              <a:buNone/>
            </a:pPr>
            <a:r>
              <a:rPr lang="sl-SI" altLang="sl-SI" sz="1200">
                <a:latin typeface="Cambria" pitchFamily="18" charset="0"/>
              </a:rPr>
              <a:t>-	v principu serijsko procesiranje</a:t>
            </a:r>
          </a:p>
          <a:p>
            <a:pPr algn="r" eaLnBrk="1" hangingPunct="1">
              <a:spcBef>
                <a:spcPct val="0"/>
              </a:spcBef>
              <a:buFontTx/>
              <a:buNone/>
            </a:pPr>
            <a:r>
              <a:rPr lang="sl-SI" altLang="sl-SI" sz="1200">
                <a:latin typeface="Cambria" pitchFamily="18" charset="0"/>
              </a:rPr>
              <a:t>-	definirana struktura</a:t>
            </a:r>
          </a:p>
          <a:p>
            <a:pPr algn="r" eaLnBrk="1" hangingPunct="1">
              <a:spcBef>
                <a:spcPct val="0"/>
              </a:spcBef>
              <a:buFontTx/>
              <a:buNone/>
            </a:pPr>
            <a:r>
              <a:rPr lang="sl-SI" altLang="sl-SI" sz="1200">
                <a:latin typeface="Cambria" pitchFamily="18" charset="0"/>
              </a:rPr>
              <a:t>-	dobra ločljivost</a:t>
            </a:r>
          </a:p>
          <a:p>
            <a:pPr algn="r" eaLnBrk="1" hangingPunct="1">
              <a:spcBef>
                <a:spcPct val="0"/>
              </a:spcBef>
              <a:buFontTx/>
              <a:buNone/>
            </a:pPr>
            <a:r>
              <a:rPr lang="sl-SI" altLang="sl-SI" sz="1200">
                <a:latin typeface="Cambria" pitchFamily="18" charset="0"/>
              </a:rPr>
              <a:t>-	objektivnost zaznavanja-konstantna absolutna točnost</a:t>
            </a:r>
          </a:p>
          <a:p>
            <a:pPr algn="r" eaLnBrk="1" hangingPunct="1">
              <a:spcBef>
                <a:spcPct val="0"/>
              </a:spcBef>
              <a:buFontTx/>
              <a:buNone/>
            </a:pPr>
            <a:r>
              <a:rPr lang="sl-SI" altLang="sl-SI" sz="1200">
                <a:latin typeface="Cambria" pitchFamily="18" charset="0"/>
              </a:rPr>
              <a:t>-	obvladljiva imunost proti motnjam.</a:t>
            </a:r>
            <a:endParaRPr lang="en-AU" altLang="sl-SI" sz="1200">
              <a:latin typeface="Cambria" pitchFamily="18" charset="0"/>
            </a:endParaRPr>
          </a:p>
        </p:txBody>
      </p:sp>
      <p:pic>
        <p:nvPicPr>
          <p:cNvPr id="7174" name="Picture 181" descr="la_mach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2875" y="3487738"/>
            <a:ext cx="265112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238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slov 1"/>
          <p:cNvSpPr>
            <a:spLocks noGrp="1"/>
          </p:cNvSpPr>
          <p:nvPr>
            <p:ph type="title"/>
          </p:nvPr>
        </p:nvSpPr>
        <p:spPr bwMode="auto">
          <a:xfrm>
            <a:off x="914400" y="7651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eaLnBrk="1" hangingPunct="1"/>
            <a:r>
              <a:rPr lang="sl-SI" altLang="sl-SI" b="1">
                <a:latin typeface="Cambria" pitchFamily="18" charset="0"/>
              </a:rPr>
              <a:t>Posredno merjenje </a:t>
            </a:r>
            <a:br>
              <a:rPr lang="sl-SI" altLang="sl-SI" b="1">
                <a:latin typeface="Cambria" pitchFamily="18" charset="0"/>
              </a:rPr>
            </a:br>
            <a:r>
              <a:rPr lang="sl-SI" altLang="sl-SI" sz="4000" b="1">
                <a:latin typeface="Cambria" pitchFamily="18" charset="0"/>
              </a:rPr>
              <a:t>(merjenje vznemirjenosti </a:t>
            </a:r>
            <a:r>
              <a:rPr lang="sl-SI" altLang="sl-SI" sz="4000" b="1" i="1">
                <a:latin typeface="Cambria" pitchFamily="18" charset="0"/>
              </a:rPr>
              <a:t>D</a:t>
            </a:r>
            <a:r>
              <a:rPr lang="sl-SI" altLang="sl-SI" sz="4000" b="1">
                <a:latin typeface="Cambria" pitchFamily="18" charset="0"/>
              </a:rPr>
              <a:t>)</a:t>
            </a:r>
            <a:br>
              <a:rPr lang="en-AU" altLang="sl-SI" sz="4000" b="1">
                <a:latin typeface="Cambria" pitchFamily="18" charset="0"/>
              </a:rPr>
            </a:br>
            <a:endParaRPr lang="sl-SI" altLang="sl-SI" sz="4000" b="1">
              <a:latin typeface="Cambria" pitchFamily="18" charset="0"/>
            </a:endParaRPr>
          </a:p>
        </p:txBody>
      </p:sp>
      <p:graphicFrame>
        <p:nvGraphicFramePr>
          <p:cNvPr id="41987" name="Object 8"/>
          <p:cNvGraphicFramePr>
            <a:graphicFrameLocks noChangeAspect="1"/>
          </p:cNvGraphicFramePr>
          <p:nvPr/>
        </p:nvGraphicFramePr>
        <p:xfrm>
          <a:off x="1736725" y="4581525"/>
          <a:ext cx="6924675" cy="517525"/>
        </p:xfrm>
        <a:graphic>
          <a:graphicData uri="http://schemas.openxmlformats.org/presentationml/2006/ole">
            <mc:AlternateContent xmlns:mc="http://schemas.openxmlformats.org/markup-compatibility/2006">
              <mc:Choice xmlns:v="urn:schemas-microsoft-com:vml" Requires="v">
                <p:oleObj name="Enačba" r:id="rId2" imgW="4064000" imgH="304800" progId="Equation.3">
                  <p:embed/>
                </p:oleObj>
              </mc:Choice>
              <mc:Fallback>
                <p:oleObj name="Enačba" r:id="rId2" imgW="4064000" imgH="304800" progId="Equation.3">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4581525"/>
                        <a:ext cx="6924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8" name="Object 13"/>
          <p:cNvGraphicFramePr>
            <a:graphicFrameLocks noChangeAspect="1"/>
          </p:cNvGraphicFramePr>
          <p:nvPr/>
        </p:nvGraphicFramePr>
        <p:xfrm>
          <a:off x="2759075" y="5300663"/>
          <a:ext cx="4108450" cy="398462"/>
        </p:xfrm>
        <a:graphic>
          <a:graphicData uri="http://schemas.openxmlformats.org/presentationml/2006/ole">
            <mc:AlternateContent xmlns:mc="http://schemas.openxmlformats.org/markup-compatibility/2006">
              <mc:Choice xmlns:v="urn:schemas-microsoft-com:vml" Requires="v">
                <p:oleObj name="Enačba" r:id="rId4" imgW="4051300" imgH="393700" progId="Equation.3">
                  <p:embed/>
                </p:oleObj>
              </mc:Choice>
              <mc:Fallback>
                <p:oleObj name="Enačba" r:id="rId4" imgW="4051300" imgH="3937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075" y="5300663"/>
                        <a:ext cx="41084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Object 6"/>
          <p:cNvGraphicFramePr>
            <a:graphicFrameLocks noChangeAspect="1"/>
          </p:cNvGraphicFramePr>
          <p:nvPr>
            <p:extLst>
              <p:ext uri="{D42A27DB-BD31-4B8C-83A1-F6EECF244321}">
                <p14:modId xmlns:p14="http://schemas.microsoft.com/office/powerpoint/2010/main" val="846085658"/>
              </p:ext>
            </p:extLst>
          </p:nvPr>
        </p:nvGraphicFramePr>
        <p:xfrm>
          <a:off x="2641600" y="2813050"/>
          <a:ext cx="2032000" cy="776288"/>
        </p:xfrm>
        <a:graphic>
          <a:graphicData uri="http://schemas.openxmlformats.org/presentationml/2006/ole">
            <mc:AlternateContent xmlns:mc="http://schemas.openxmlformats.org/markup-compatibility/2006">
              <mc:Choice xmlns:v="urn:schemas-microsoft-com:vml" Requires="v">
                <p:oleObj name="Enačba" r:id="rId6" imgW="1143000" imgH="419040" progId="Equation.3">
                  <p:embed/>
                </p:oleObj>
              </mc:Choice>
              <mc:Fallback>
                <p:oleObj name="Enačba" r:id="rId6" imgW="1143000" imgH="419040" progId="Equation.3">
                  <p:embed/>
                  <p:pic>
                    <p:nvPicPr>
                      <p:cNvPr id="0" name="Object 6"/>
                      <p:cNvPicPr>
                        <a:picLocks noChangeAspect="1" noChangeArrowheads="1"/>
                      </p:cNvPicPr>
                      <p:nvPr/>
                    </p:nvPicPr>
                    <p:blipFill>
                      <a:blip r:embed="rId7"/>
                      <a:srcRect/>
                      <a:stretch>
                        <a:fillRect/>
                      </a:stretch>
                    </p:blipFill>
                    <p:spPr bwMode="auto">
                      <a:xfrm>
                        <a:off x="2641600" y="2813050"/>
                        <a:ext cx="2032000" cy="77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0" name="Text Box 7"/>
          <p:cNvSpPr txBox="1">
            <a:spLocks noChangeArrowheads="1"/>
          </p:cNvSpPr>
          <p:nvPr/>
        </p:nvSpPr>
        <p:spPr bwMode="auto">
          <a:xfrm>
            <a:off x="5938838" y="2774950"/>
            <a:ext cx="31765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latin typeface="Times New Roman" pitchFamily="18" charset="0"/>
              </a:rPr>
              <a:t>D</a:t>
            </a:r>
            <a:r>
              <a:rPr lang="sl-SI" altLang="sl-SI" sz="1400"/>
              <a:t> – vznemirjenost</a:t>
            </a:r>
          </a:p>
          <a:p>
            <a:pPr eaLnBrk="1" hangingPunct="1">
              <a:spcBef>
                <a:spcPct val="0"/>
              </a:spcBef>
              <a:buFontTx/>
              <a:buNone/>
            </a:pPr>
            <a:r>
              <a:rPr lang="sl-SI" altLang="sl-SI" sz="1400" i="1">
                <a:latin typeface="Cambria" pitchFamily="18" charset="0"/>
              </a:rPr>
              <a:t>HRV</a:t>
            </a:r>
            <a:r>
              <a:rPr lang="sl-SI" altLang="sl-SI" sz="1400"/>
              <a:t> – spremenljivost srčnega utripa</a:t>
            </a:r>
          </a:p>
          <a:p>
            <a:pPr eaLnBrk="1" hangingPunct="1">
              <a:spcBef>
                <a:spcPct val="0"/>
              </a:spcBef>
              <a:buFontTx/>
              <a:buNone/>
            </a:pPr>
            <a:r>
              <a:rPr lang="sl-SI" altLang="sl-SI" sz="1400" i="1">
                <a:latin typeface="Times New Roman" pitchFamily="18" charset="0"/>
              </a:rPr>
              <a:t>HR </a:t>
            </a:r>
            <a:r>
              <a:rPr lang="sl-SI" altLang="sl-SI" sz="1400"/>
              <a:t>–</a:t>
            </a:r>
            <a:r>
              <a:rPr lang="sl-SI" altLang="sl-SI" sz="1400" i="1">
                <a:latin typeface="Times New Roman" pitchFamily="18" charset="0"/>
              </a:rPr>
              <a:t> </a:t>
            </a:r>
            <a:r>
              <a:rPr lang="sl-SI" altLang="sl-SI" sz="1400"/>
              <a:t>srčni utrip</a:t>
            </a:r>
          </a:p>
          <a:p>
            <a:pPr eaLnBrk="1" hangingPunct="1">
              <a:spcBef>
                <a:spcPct val="0"/>
              </a:spcBef>
              <a:buFontTx/>
              <a:buNone/>
            </a:pPr>
            <a:r>
              <a:rPr lang="sl-SI" altLang="sl-SI" sz="1400" i="1">
                <a:latin typeface="Times New Roman" pitchFamily="18" charset="0"/>
              </a:rPr>
              <a:t>h </a:t>
            </a:r>
            <a:r>
              <a:rPr lang="sl-SI" altLang="sl-SI" sz="1400"/>
              <a:t>–</a:t>
            </a:r>
            <a:r>
              <a:rPr lang="sl-SI" altLang="sl-SI" sz="1400" i="1">
                <a:latin typeface="Times New Roman" pitchFamily="18" charset="0"/>
              </a:rPr>
              <a:t> </a:t>
            </a:r>
            <a:r>
              <a:rPr lang="sl-SI" altLang="sl-SI" sz="1400"/>
              <a:t>telesna višina</a:t>
            </a:r>
          </a:p>
          <a:p>
            <a:pPr eaLnBrk="1" hangingPunct="1">
              <a:spcBef>
                <a:spcPct val="0"/>
              </a:spcBef>
              <a:buFontTx/>
              <a:buNone/>
            </a:pPr>
            <a:r>
              <a:rPr lang="sl-SI" altLang="sl-SI" sz="1400" i="1">
                <a:latin typeface="Times New Roman" pitchFamily="18" charset="0"/>
              </a:rPr>
              <a:t>SC</a:t>
            </a:r>
            <a:r>
              <a:rPr lang="sl-SI" altLang="sl-SI" sz="1400"/>
              <a:t> – prevodnost kože </a:t>
            </a:r>
          </a:p>
          <a:p>
            <a:pPr eaLnBrk="1" hangingPunct="1">
              <a:spcBef>
                <a:spcPct val="0"/>
              </a:spcBef>
              <a:buFontTx/>
              <a:buNone/>
            </a:pPr>
            <a:r>
              <a:rPr lang="sl-SI" altLang="sl-SI" sz="1400" i="1">
                <a:latin typeface="Times New Roman" pitchFamily="18" charset="0"/>
              </a:rPr>
              <a:t>T</a:t>
            </a:r>
            <a:r>
              <a:rPr lang="sl-SI" altLang="sl-SI" sz="1400">
                <a:latin typeface="Times New Roman" pitchFamily="18" charset="0"/>
              </a:rPr>
              <a:t>-</a:t>
            </a:r>
            <a:r>
              <a:rPr lang="sl-SI" altLang="sl-SI" sz="1400"/>
              <a:t> temperatura</a:t>
            </a:r>
          </a:p>
        </p:txBody>
      </p:sp>
      <p:sp>
        <p:nvSpPr>
          <p:cNvPr id="41991" name="Rectangle 15"/>
          <p:cNvSpPr>
            <a:spLocks noChangeArrowheads="1"/>
          </p:cNvSpPr>
          <p:nvPr/>
        </p:nvSpPr>
        <p:spPr bwMode="auto">
          <a:xfrm>
            <a:off x="1668463" y="2133600"/>
            <a:ext cx="250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1. Matematični model</a:t>
            </a:r>
          </a:p>
        </p:txBody>
      </p:sp>
      <p:sp>
        <p:nvSpPr>
          <p:cNvPr id="41992" name="Rectangle 16"/>
          <p:cNvSpPr>
            <a:spLocks noChangeArrowheads="1"/>
          </p:cNvSpPr>
          <p:nvPr/>
        </p:nvSpPr>
        <p:spPr bwMode="auto">
          <a:xfrm>
            <a:off x="1692275" y="3976688"/>
            <a:ext cx="4094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2. Negotovost posredno merjenega y</a:t>
            </a:r>
          </a:p>
        </p:txBody>
      </p:sp>
      <p:sp>
        <p:nvSpPr>
          <p:cNvPr id="41993" name="Rectangle 17"/>
          <p:cNvSpPr>
            <a:spLocks noChangeArrowheads="1"/>
          </p:cNvSpPr>
          <p:nvPr/>
        </p:nvSpPr>
        <p:spPr bwMode="auto">
          <a:xfrm>
            <a:off x="1692275" y="6015038"/>
            <a:ext cx="7015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3. Vzpostavitev enote in lestvic (posredna veličina v neposredno)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slov 1"/>
          <p:cNvSpPr>
            <a:spLocks noGrp="1"/>
          </p:cNvSpPr>
          <p:nvPr>
            <p:ph type="title"/>
          </p:nvPr>
        </p:nvSpPr>
        <p:spPr bwMode="auto">
          <a:xfrm>
            <a:off x="465138" y="6921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sz="4000"/>
              <a:t>Merilna negotovost vznemirjenja </a:t>
            </a:r>
            <a:r>
              <a:rPr lang="sl-SI" altLang="sl-SI" sz="4000" i="1"/>
              <a:t>D</a:t>
            </a:r>
          </a:p>
        </p:txBody>
      </p:sp>
      <p:graphicFrame>
        <p:nvGraphicFramePr>
          <p:cNvPr id="43011" name="Object 3"/>
          <p:cNvGraphicFramePr>
            <a:graphicFrameLocks noGrp="1" noChangeAspect="1"/>
          </p:cNvGraphicFramePr>
          <p:nvPr>
            <p:ph idx="1"/>
          </p:nvPr>
        </p:nvGraphicFramePr>
        <p:xfrm>
          <a:off x="1630363" y="1700213"/>
          <a:ext cx="6286500" cy="471487"/>
        </p:xfrm>
        <a:graphic>
          <a:graphicData uri="http://schemas.openxmlformats.org/presentationml/2006/ole">
            <mc:AlternateContent xmlns:mc="http://schemas.openxmlformats.org/markup-compatibility/2006">
              <mc:Choice xmlns:v="urn:schemas-microsoft-com:vml" Requires="v">
                <p:oleObj name="Enačba" r:id="rId2" imgW="4064000" imgH="304800" progId="Equation.3">
                  <p:embed/>
                </p:oleObj>
              </mc:Choice>
              <mc:Fallback>
                <p:oleObj name="Enačba" r:id="rId2" imgW="4064000" imgH="304800" progId="Equation.3">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1700213"/>
                        <a:ext cx="62865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Rectangle 29"/>
          <p:cNvSpPr>
            <a:spLocks noChangeArrowheads="1"/>
          </p:cNvSpPr>
          <p:nvPr/>
        </p:nvSpPr>
        <p:spPr bwMode="auto">
          <a:xfrm>
            <a:off x="8532813"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3" name="Rectangle 30"/>
          <p:cNvSpPr>
            <a:spLocks noChangeArrowheads="1"/>
          </p:cNvSpPr>
          <p:nvPr/>
        </p:nvSpPr>
        <p:spPr bwMode="auto">
          <a:xfrm>
            <a:off x="8253413"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4" name="Rectangle 31"/>
          <p:cNvSpPr>
            <a:spLocks noChangeArrowheads="1"/>
          </p:cNvSpPr>
          <p:nvPr/>
        </p:nvSpPr>
        <p:spPr bwMode="auto">
          <a:xfrm>
            <a:off x="7354888"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5" name="Rectangle 32"/>
          <p:cNvSpPr>
            <a:spLocks noChangeArrowheads="1"/>
          </p:cNvSpPr>
          <p:nvPr/>
        </p:nvSpPr>
        <p:spPr bwMode="auto">
          <a:xfrm>
            <a:off x="6891338"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6" name="Rectangle 33"/>
          <p:cNvSpPr>
            <a:spLocks noChangeArrowheads="1"/>
          </p:cNvSpPr>
          <p:nvPr/>
        </p:nvSpPr>
        <p:spPr bwMode="auto">
          <a:xfrm>
            <a:off x="6000750" y="3836988"/>
            <a:ext cx="96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7" name="Rectangle 34"/>
          <p:cNvSpPr>
            <a:spLocks noChangeArrowheads="1"/>
          </p:cNvSpPr>
          <p:nvPr/>
        </p:nvSpPr>
        <p:spPr bwMode="auto">
          <a:xfrm>
            <a:off x="5745163"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8" name="Rectangle 36"/>
          <p:cNvSpPr>
            <a:spLocks noChangeArrowheads="1"/>
          </p:cNvSpPr>
          <p:nvPr/>
        </p:nvSpPr>
        <p:spPr bwMode="auto">
          <a:xfrm>
            <a:off x="4598988"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9" name="Rectangle 37"/>
          <p:cNvSpPr>
            <a:spLocks noChangeArrowheads="1"/>
          </p:cNvSpPr>
          <p:nvPr/>
        </p:nvSpPr>
        <p:spPr bwMode="auto">
          <a:xfrm>
            <a:off x="3908425" y="3836988"/>
            <a:ext cx="96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20" name="Rectangle 38"/>
          <p:cNvSpPr>
            <a:spLocks noChangeArrowheads="1"/>
          </p:cNvSpPr>
          <p:nvPr/>
        </p:nvSpPr>
        <p:spPr bwMode="auto">
          <a:xfrm>
            <a:off x="3197225" y="3836988"/>
            <a:ext cx="96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21" name="Rectangle 39"/>
          <p:cNvSpPr>
            <a:spLocks noChangeArrowheads="1"/>
          </p:cNvSpPr>
          <p:nvPr/>
        </p:nvSpPr>
        <p:spPr bwMode="auto">
          <a:xfrm>
            <a:off x="8145463"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2" name="Rectangle 40"/>
          <p:cNvSpPr>
            <a:spLocks noChangeArrowheads="1"/>
          </p:cNvSpPr>
          <p:nvPr/>
        </p:nvSpPr>
        <p:spPr bwMode="auto">
          <a:xfrm>
            <a:off x="6781800"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3" name="Rectangle 41"/>
          <p:cNvSpPr>
            <a:spLocks noChangeArrowheads="1"/>
          </p:cNvSpPr>
          <p:nvPr/>
        </p:nvSpPr>
        <p:spPr bwMode="auto">
          <a:xfrm>
            <a:off x="5635625"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4" name="Rectangle 42"/>
          <p:cNvSpPr>
            <a:spLocks noChangeArrowheads="1"/>
          </p:cNvSpPr>
          <p:nvPr/>
        </p:nvSpPr>
        <p:spPr bwMode="auto">
          <a:xfrm>
            <a:off x="4497388"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5" name="Rectangle 43"/>
          <p:cNvSpPr>
            <a:spLocks noChangeArrowheads="1"/>
          </p:cNvSpPr>
          <p:nvPr/>
        </p:nvSpPr>
        <p:spPr bwMode="auto">
          <a:xfrm>
            <a:off x="3095625"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6" name="Rectangle 44"/>
          <p:cNvSpPr>
            <a:spLocks noChangeArrowheads="1"/>
          </p:cNvSpPr>
          <p:nvPr/>
        </p:nvSpPr>
        <p:spPr bwMode="auto">
          <a:xfrm>
            <a:off x="8339138" y="3827463"/>
            <a:ext cx="1619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T</a:t>
            </a:r>
            <a:endParaRPr lang="sl-SI" altLang="sl-SI" sz="1400"/>
          </a:p>
        </p:txBody>
      </p:sp>
      <p:sp>
        <p:nvSpPr>
          <p:cNvPr id="43027" name="Rectangle 45"/>
          <p:cNvSpPr>
            <a:spLocks noChangeArrowheads="1"/>
          </p:cNvSpPr>
          <p:nvPr/>
        </p:nvSpPr>
        <p:spPr bwMode="auto">
          <a:xfrm>
            <a:off x="8013700"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28" name="Rectangle 46"/>
          <p:cNvSpPr>
            <a:spLocks noChangeArrowheads="1"/>
          </p:cNvSpPr>
          <p:nvPr/>
        </p:nvSpPr>
        <p:spPr bwMode="auto">
          <a:xfrm>
            <a:off x="6999288" y="3827463"/>
            <a:ext cx="34131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SC</a:t>
            </a:r>
            <a:endParaRPr lang="sl-SI" altLang="sl-SI" sz="1400"/>
          </a:p>
        </p:txBody>
      </p:sp>
      <p:sp>
        <p:nvSpPr>
          <p:cNvPr id="43029" name="Rectangle 47"/>
          <p:cNvSpPr>
            <a:spLocks noChangeArrowheads="1"/>
          </p:cNvSpPr>
          <p:nvPr/>
        </p:nvSpPr>
        <p:spPr bwMode="auto">
          <a:xfrm>
            <a:off x="6650038"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0" name="Rectangle 48"/>
          <p:cNvSpPr>
            <a:spLocks noChangeArrowheads="1"/>
          </p:cNvSpPr>
          <p:nvPr/>
        </p:nvSpPr>
        <p:spPr bwMode="auto">
          <a:xfrm>
            <a:off x="5845175"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h</a:t>
            </a:r>
            <a:endParaRPr lang="sl-SI" altLang="sl-SI" sz="1400"/>
          </a:p>
        </p:txBody>
      </p:sp>
      <p:sp>
        <p:nvSpPr>
          <p:cNvPr id="43031" name="Rectangle 49"/>
          <p:cNvSpPr>
            <a:spLocks noChangeArrowheads="1"/>
          </p:cNvSpPr>
          <p:nvPr/>
        </p:nvSpPr>
        <p:spPr bwMode="auto">
          <a:xfrm>
            <a:off x="5503863"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2" name="Rectangle 50"/>
          <p:cNvSpPr>
            <a:spLocks noChangeArrowheads="1"/>
          </p:cNvSpPr>
          <p:nvPr/>
        </p:nvSpPr>
        <p:spPr bwMode="auto">
          <a:xfrm>
            <a:off x="4652963" y="3857625"/>
            <a:ext cx="49053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HR)</a:t>
            </a:r>
            <a:endParaRPr lang="sl-SI" altLang="sl-SI" sz="1400"/>
          </a:p>
        </p:txBody>
      </p:sp>
      <p:sp>
        <p:nvSpPr>
          <p:cNvPr id="43033" name="Rectangle 51"/>
          <p:cNvSpPr>
            <a:spLocks noChangeArrowheads="1"/>
          </p:cNvSpPr>
          <p:nvPr/>
        </p:nvSpPr>
        <p:spPr bwMode="auto">
          <a:xfrm>
            <a:off x="4357688"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4" name="Rectangle 52"/>
          <p:cNvSpPr>
            <a:spLocks noChangeArrowheads="1"/>
          </p:cNvSpPr>
          <p:nvPr/>
        </p:nvSpPr>
        <p:spPr bwMode="auto">
          <a:xfrm>
            <a:off x="3313113" y="3827463"/>
            <a:ext cx="5667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HRV</a:t>
            </a:r>
            <a:endParaRPr lang="sl-SI" altLang="sl-SI" sz="1400"/>
          </a:p>
        </p:txBody>
      </p:sp>
      <p:sp>
        <p:nvSpPr>
          <p:cNvPr id="43035" name="Rectangle 53"/>
          <p:cNvSpPr>
            <a:spLocks noChangeArrowheads="1"/>
          </p:cNvSpPr>
          <p:nvPr/>
        </p:nvSpPr>
        <p:spPr bwMode="auto">
          <a:xfrm>
            <a:off x="2963863"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6" name="Freeform 54"/>
          <p:cNvSpPr>
            <a:spLocks noEditPoints="1"/>
          </p:cNvSpPr>
          <p:nvPr/>
        </p:nvSpPr>
        <p:spPr bwMode="auto">
          <a:xfrm>
            <a:off x="2771775" y="3771900"/>
            <a:ext cx="5976938" cy="65088"/>
          </a:xfrm>
          <a:custGeom>
            <a:avLst/>
            <a:gdLst>
              <a:gd name="T0" fmla="*/ 2147483647 w 3765"/>
              <a:gd name="T1" fmla="*/ 2147483647 h 41"/>
              <a:gd name="T2" fmla="*/ 2147483647 w 3765"/>
              <a:gd name="T3" fmla="*/ 2147483647 h 41"/>
              <a:gd name="T4" fmla="*/ 2147483647 w 3765"/>
              <a:gd name="T5" fmla="*/ 2147483647 h 41"/>
              <a:gd name="T6" fmla="*/ 2147483647 w 3765"/>
              <a:gd name="T7" fmla="*/ 2147483647 h 41"/>
              <a:gd name="T8" fmla="*/ 2147483647 w 3765"/>
              <a:gd name="T9" fmla="*/ 2147483647 h 41"/>
              <a:gd name="T10" fmla="*/ 2147483647 w 3765"/>
              <a:gd name="T11" fmla="*/ 2147483647 h 41"/>
              <a:gd name="T12" fmla="*/ 2147483647 w 3765"/>
              <a:gd name="T13" fmla="*/ 2147483647 h 41"/>
              <a:gd name="T14" fmla="*/ 0 w 3765"/>
              <a:gd name="T15" fmla="*/ 2147483647 h 41"/>
              <a:gd name="T16" fmla="*/ 0 w 3765"/>
              <a:gd name="T17" fmla="*/ 2147483647 h 41"/>
              <a:gd name="T18" fmla="*/ 0 w 3765"/>
              <a:gd name="T19" fmla="*/ 2147483647 h 41"/>
              <a:gd name="T20" fmla="*/ 2147483647 w 3765"/>
              <a:gd name="T21" fmla="*/ 2147483647 h 41"/>
              <a:gd name="T22" fmla="*/ 2147483647 w 3765"/>
              <a:gd name="T23" fmla="*/ 2147483647 h 41"/>
              <a:gd name="T24" fmla="*/ 2147483647 w 3765"/>
              <a:gd name="T25" fmla="*/ 0 h 41"/>
              <a:gd name="T26" fmla="*/ 2147483647 w 3765"/>
              <a:gd name="T27" fmla="*/ 2147483647 h 41"/>
              <a:gd name="T28" fmla="*/ 2147483647 w 3765"/>
              <a:gd name="T29" fmla="*/ 2147483647 h 41"/>
              <a:gd name="T30" fmla="*/ 2147483647 w 3765"/>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65" h="41">
                <a:moveTo>
                  <a:pt x="4" y="17"/>
                </a:moveTo>
                <a:lnTo>
                  <a:pt x="3731" y="17"/>
                </a:lnTo>
                <a:lnTo>
                  <a:pt x="3736" y="17"/>
                </a:lnTo>
                <a:lnTo>
                  <a:pt x="3731" y="23"/>
                </a:lnTo>
                <a:lnTo>
                  <a:pt x="4" y="23"/>
                </a:lnTo>
                <a:lnTo>
                  <a:pt x="0" y="23"/>
                </a:lnTo>
                <a:lnTo>
                  <a:pt x="0" y="17"/>
                </a:lnTo>
                <a:lnTo>
                  <a:pt x="4" y="17"/>
                </a:lnTo>
                <a:close/>
                <a:moveTo>
                  <a:pt x="3726" y="0"/>
                </a:moveTo>
                <a:lnTo>
                  <a:pt x="3765" y="17"/>
                </a:lnTo>
                <a:lnTo>
                  <a:pt x="3726" y="41"/>
                </a:lnTo>
                <a:lnTo>
                  <a:pt x="3726" y="0"/>
                </a:lnTo>
                <a:close/>
              </a:path>
            </a:pathLst>
          </a:custGeom>
          <a:solidFill>
            <a:srgbClr val="000000"/>
          </a:solidFill>
          <a:ln w="0">
            <a:solidFill>
              <a:srgbClr val="000000"/>
            </a:solidFill>
            <a:prstDash val="solid"/>
            <a:round/>
            <a:headEnd/>
            <a:tailEnd/>
          </a:ln>
        </p:spPr>
        <p:txBody>
          <a:bodyPr/>
          <a:lstStyle/>
          <a:p>
            <a:endParaRPr lang="sl-SI"/>
          </a:p>
        </p:txBody>
      </p:sp>
      <p:sp>
        <p:nvSpPr>
          <p:cNvPr id="43037" name="Rectangle 55"/>
          <p:cNvSpPr>
            <a:spLocks noChangeArrowheads="1"/>
          </p:cNvSpPr>
          <p:nvPr/>
        </p:nvSpPr>
        <p:spPr bwMode="auto">
          <a:xfrm>
            <a:off x="3213100" y="3119438"/>
            <a:ext cx="433388" cy="679450"/>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38" name="Rectangle 56"/>
          <p:cNvSpPr>
            <a:spLocks noChangeArrowheads="1"/>
          </p:cNvSpPr>
          <p:nvPr/>
        </p:nvSpPr>
        <p:spPr bwMode="auto">
          <a:xfrm>
            <a:off x="3213100" y="3119438"/>
            <a:ext cx="433388" cy="6794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39" name="Rectangle 57"/>
          <p:cNvSpPr>
            <a:spLocks noChangeArrowheads="1"/>
          </p:cNvSpPr>
          <p:nvPr/>
        </p:nvSpPr>
        <p:spPr bwMode="auto">
          <a:xfrm>
            <a:off x="4451350" y="3119438"/>
            <a:ext cx="433388" cy="679450"/>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0" name="Rectangle 58"/>
          <p:cNvSpPr>
            <a:spLocks noChangeArrowheads="1"/>
          </p:cNvSpPr>
          <p:nvPr/>
        </p:nvSpPr>
        <p:spPr bwMode="auto">
          <a:xfrm>
            <a:off x="4451350" y="3119438"/>
            <a:ext cx="433388" cy="6794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1" name="Rectangle 59"/>
          <p:cNvSpPr>
            <a:spLocks noChangeArrowheads="1"/>
          </p:cNvSpPr>
          <p:nvPr/>
        </p:nvSpPr>
        <p:spPr bwMode="auto">
          <a:xfrm>
            <a:off x="5627688" y="3613150"/>
            <a:ext cx="434975" cy="185738"/>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2" name="Rectangle 60"/>
          <p:cNvSpPr>
            <a:spLocks noChangeArrowheads="1"/>
          </p:cNvSpPr>
          <p:nvPr/>
        </p:nvSpPr>
        <p:spPr bwMode="auto">
          <a:xfrm>
            <a:off x="5627688" y="3613150"/>
            <a:ext cx="434975" cy="1857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3" name="Rectangle 61"/>
          <p:cNvSpPr>
            <a:spLocks noChangeArrowheads="1"/>
          </p:cNvSpPr>
          <p:nvPr/>
        </p:nvSpPr>
        <p:spPr bwMode="auto">
          <a:xfrm>
            <a:off x="6805613" y="3406775"/>
            <a:ext cx="433387" cy="392113"/>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4" name="Rectangle 62"/>
          <p:cNvSpPr>
            <a:spLocks noChangeArrowheads="1"/>
          </p:cNvSpPr>
          <p:nvPr/>
        </p:nvSpPr>
        <p:spPr bwMode="auto">
          <a:xfrm>
            <a:off x="6805613" y="3406775"/>
            <a:ext cx="433387" cy="3921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5" name="Rectangle 63"/>
          <p:cNvSpPr>
            <a:spLocks noChangeArrowheads="1"/>
          </p:cNvSpPr>
          <p:nvPr/>
        </p:nvSpPr>
        <p:spPr bwMode="auto">
          <a:xfrm>
            <a:off x="8105775" y="3492500"/>
            <a:ext cx="434975" cy="306388"/>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6" name="Rectangle 64"/>
          <p:cNvSpPr>
            <a:spLocks noChangeArrowheads="1"/>
          </p:cNvSpPr>
          <p:nvPr/>
        </p:nvSpPr>
        <p:spPr bwMode="auto">
          <a:xfrm>
            <a:off x="8105775" y="3492500"/>
            <a:ext cx="434975" cy="3063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7" name="Freeform 65"/>
          <p:cNvSpPr>
            <a:spLocks noEditPoints="1"/>
          </p:cNvSpPr>
          <p:nvPr/>
        </p:nvSpPr>
        <p:spPr bwMode="auto">
          <a:xfrm>
            <a:off x="2747963" y="2562225"/>
            <a:ext cx="61912" cy="1246188"/>
          </a:xfrm>
          <a:custGeom>
            <a:avLst/>
            <a:gdLst>
              <a:gd name="T0" fmla="*/ 2147483647 w 39"/>
              <a:gd name="T1" fmla="*/ 2147483647 h 785"/>
              <a:gd name="T2" fmla="*/ 2147483647 w 39"/>
              <a:gd name="T3" fmla="*/ 2147483647 h 785"/>
              <a:gd name="T4" fmla="*/ 2147483647 w 39"/>
              <a:gd name="T5" fmla="*/ 2147483647 h 785"/>
              <a:gd name="T6" fmla="*/ 2147483647 w 39"/>
              <a:gd name="T7" fmla="*/ 2147483647 h 785"/>
              <a:gd name="T8" fmla="*/ 2147483647 w 39"/>
              <a:gd name="T9" fmla="*/ 2147483647 h 785"/>
              <a:gd name="T10" fmla="*/ 2147483647 w 39"/>
              <a:gd name="T11" fmla="*/ 2147483647 h 785"/>
              <a:gd name="T12" fmla="*/ 2147483647 w 39"/>
              <a:gd name="T13" fmla="*/ 2147483647 h 785"/>
              <a:gd name="T14" fmla="*/ 2147483647 w 39"/>
              <a:gd name="T15" fmla="*/ 2147483647 h 785"/>
              <a:gd name="T16" fmla="*/ 2147483647 w 39"/>
              <a:gd name="T17" fmla="*/ 2147483647 h 785"/>
              <a:gd name="T18" fmla="*/ 2147483647 w 39"/>
              <a:gd name="T19" fmla="*/ 2147483647 h 785"/>
              <a:gd name="T20" fmla="*/ 2147483647 w 39"/>
              <a:gd name="T21" fmla="*/ 2147483647 h 785"/>
              <a:gd name="T22" fmla="*/ 2147483647 w 39"/>
              <a:gd name="T23" fmla="*/ 2147483647 h 785"/>
              <a:gd name="T24" fmla="*/ 0 w 39"/>
              <a:gd name="T25" fmla="*/ 2147483647 h 785"/>
              <a:gd name="T26" fmla="*/ 2147483647 w 39"/>
              <a:gd name="T27" fmla="*/ 0 h 785"/>
              <a:gd name="T28" fmla="*/ 2147483647 w 39"/>
              <a:gd name="T29" fmla="*/ 2147483647 h 785"/>
              <a:gd name="T30" fmla="*/ 0 w 39"/>
              <a:gd name="T31" fmla="*/ 2147483647 h 7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785">
                <a:moveTo>
                  <a:pt x="15" y="779"/>
                </a:moveTo>
                <a:lnTo>
                  <a:pt x="15" y="35"/>
                </a:lnTo>
                <a:lnTo>
                  <a:pt x="15" y="29"/>
                </a:lnTo>
                <a:lnTo>
                  <a:pt x="19" y="29"/>
                </a:lnTo>
                <a:lnTo>
                  <a:pt x="24" y="35"/>
                </a:lnTo>
                <a:lnTo>
                  <a:pt x="19" y="779"/>
                </a:lnTo>
                <a:lnTo>
                  <a:pt x="19" y="785"/>
                </a:lnTo>
                <a:lnTo>
                  <a:pt x="15" y="785"/>
                </a:lnTo>
                <a:lnTo>
                  <a:pt x="15" y="779"/>
                </a:lnTo>
                <a:close/>
                <a:moveTo>
                  <a:pt x="0" y="41"/>
                </a:moveTo>
                <a:lnTo>
                  <a:pt x="19" y="0"/>
                </a:lnTo>
                <a:lnTo>
                  <a:pt x="39" y="41"/>
                </a:lnTo>
                <a:lnTo>
                  <a:pt x="0" y="41"/>
                </a:lnTo>
                <a:close/>
              </a:path>
            </a:pathLst>
          </a:custGeom>
          <a:solidFill>
            <a:srgbClr val="000000"/>
          </a:solidFill>
          <a:ln w="0">
            <a:solidFill>
              <a:srgbClr val="000000"/>
            </a:solidFill>
            <a:prstDash val="solid"/>
            <a:round/>
            <a:headEnd/>
            <a:tailEnd/>
          </a:ln>
        </p:spPr>
        <p:txBody>
          <a:bodyPr/>
          <a:lstStyle/>
          <a:p>
            <a:endParaRPr lang="sl-SI"/>
          </a:p>
        </p:txBody>
      </p:sp>
      <p:sp>
        <p:nvSpPr>
          <p:cNvPr id="43048" name="AutoShape 66"/>
          <p:cNvSpPr>
            <a:spLocks noChangeAspect="1" noChangeArrowheads="1" noTextEdit="1"/>
          </p:cNvSpPr>
          <p:nvPr/>
        </p:nvSpPr>
        <p:spPr bwMode="auto">
          <a:xfrm>
            <a:off x="2760663" y="4365625"/>
            <a:ext cx="597693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43049" name="Line 68"/>
          <p:cNvSpPr>
            <a:spLocks noChangeShapeType="1"/>
          </p:cNvSpPr>
          <p:nvPr/>
        </p:nvSpPr>
        <p:spPr bwMode="auto">
          <a:xfrm>
            <a:off x="3413125" y="6037263"/>
            <a:ext cx="44608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0" name="Line 69"/>
          <p:cNvSpPr>
            <a:spLocks noChangeShapeType="1"/>
          </p:cNvSpPr>
          <p:nvPr/>
        </p:nvSpPr>
        <p:spPr bwMode="auto">
          <a:xfrm>
            <a:off x="4735513" y="6037263"/>
            <a:ext cx="29845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1" name="Line 70"/>
          <p:cNvSpPr>
            <a:spLocks noChangeShapeType="1"/>
          </p:cNvSpPr>
          <p:nvPr/>
        </p:nvSpPr>
        <p:spPr bwMode="auto">
          <a:xfrm>
            <a:off x="5902325" y="6037263"/>
            <a:ext cx="30003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2" name="Line 71"/>
          <p:cNvSpPr>
            <a:spLocks noChangeShapeType="1"/>
          </p:cNvSpPr>
          <p:nvPr/>
        </p:nvSpPr>
        <p:spPr bwMode="auto">
          <a:xfrm>
            <a:off x="7078663" y="6037263"/>
            <a:ext cx="40640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3" name="Line 72"/>
          <p:cNvSpPr>
            <a:spLocks noChangeShapeType="1"/>
          </p:cNvSpPr>
          <p:nvPr/>
        </p:nvSpPr>
        <p:spPr bwMode="auto">
          <a:xfrm>
            <a:off x="8353425" y="6037263"/>
            <a:ext cx="30797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4" name="Rectangle 73"/>
          <p:cNvSpPr>
            <a:spLocks noChangeArrowheads="1"/>
          </p:cNvSpPr>
          <p:nvPr/>
        </p:nvSpPr>
        <p:spPr bwMode="auto">
          <a:xfrm>
            <a:off x="8483600" y="605472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T</a:t>
            </a:r>
            <a:endParaRPr lang="sl-SI" altLang="sl-SI" sz="1400"/>
          </a:p>
        </p:txBody>
      </p:sp>
      <p:sp>
        <p:nvSpPr>
          <p:cNvPr id="43055" name="Rectangle 74"/>
          <p:cNvSpPr>
            <a:spLocks noChangeArrowheads="1"/>
          </p:cNvSpPr>
          <p:nvPr/>
        </p:nvSpPr>
        <p:spPr bwMode="auto">
          <a:xfrm>
            <a:off x="847566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56" name="Rectangle 75"/>
          <p:cNvSpPr>
            <a:spLocks noChangeArrowheads="1"/>
          </p:cNvSpPr>
          <p:nvPr/>
        </p:nvSpPr>
        <p:spPr bwMode="auto">
          <a:xfrm>
            <a:off x="7939088"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57" name="Rectangle 76"/>
          <p:cNvSpPr>
            <a:spLocks noChangeArrowheads="1"/>
          </p:cNvSpPr>
          <p:nvPr/>
        </p:nvSpPr>
        <p:spPr bwMode="auto">
          <a:xfrm>
            <a:off x="7200900" y="6054725"/>
            <a:ext cx="266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SC</a:t>
            </a:r>
            <a:endParaRPr lang="sl-SI" altLang="sl-SI" sz="1400"/>
          </a:p>
        </p:txBody>
      </p:sp>
      <p:sp>
        <p:nvSpPr>
          <p:cNvPr id="43058" name="Rectangle 77"/>
          <p:cNvSpPr>
            <a:spLocks noChangeArrowheads="1"/>
          </p:cNvSpPr>
          <p:nvPr/>
        </p:nvSpPr>
        <p:spPr bwMode="auto">
          <a:xfrm>
            <a:off x="7254875"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59" name="Rectangle 78"/>
          <p:cNvSpPr>
            <a:spLocks noChangeArrowheads="1"/>
          </p:cNvSpPr>
          <p:nvPr/>
        </p:nvSpPr>
        <p:spPr bwMode="auto">
          <a:xfrm>
            <a:off x="6648450"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0" name="Rectangle 79"/>
          <p:cNvSpPr>
            <a:spLocks noChangeArrowheads="1"/>
          </p:cNvSpPr>
          <p:nvPr/>
        </p:nvSpPr>
        <p:spPr bwMode="auto">
          <a:xfrm>
            <a:off x="6048375" y="60547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h</a:t>
            </a:r>
            <a:endParaRPr lang="sl-SI" altLang="sl-SI" sz="1400"/>
          </a:p>
        </p:txBody>
      </p:sp>
      <p:sp>
        <p:nvSpPr>
          <p:cNvPr id="43061" name="Rectangle 80"/>
          <p:cNvSpPr>
            <a:spLocks noChangeArrowheads="1"/>
          </p:cNvSpPr>
          <p:nvPr/>
        </p:nvSpPr>
        <p:spPr bwMode="auto">
          <a:xfrm>
            <a:off x="601821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62" name="Rectangle 81"/>
          <p:cNvSpPr>
            <a:spLocks noChangeArrowheads="1"/>
          </p:cNvSpPr>
          <p:nvPr/>
        </p:nvSpPr>
        <p:spPr bwMode="auto">
          <a:xfrm>
            <a:off x="5480050"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3" name="Rectangle 82"/>
          <p:cNvSpPr>
            <a:spLocks noChangeArrowheads="1"/>
          </p:cNvSpPr>
          <p:nvPr/>
        </p:nvSpPr>
        <p:spPr bwMode="auto">
          <a:xfrm>
            <a:off x="4881563" y="6054725"/>
            <a:ext cx="30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HR</a:t>
            </a:r>
            <a:endParaRPr lang="sl-SI" altLang="sl-SI" sz="1400"/>
          </a:p>
        </p:txBody>
      </p:sp>
      <p:sp>
        <p:nvSpPr>
          <p:cNvPr id="43064" name="Rectangle 83"/>
          <p:cNvSpPr>
            <a:spLocks noChangeArrowheads="1"/>
          </p:cNvSpPr>
          <p:nvPr/>
        </p:nvSpPr>
        <p:spPr bwMode="auto">
          <a:xfrm>
            <a:off x="484981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65" name="Rectangle 84"/>
          <p:cNvSpPr>
            <a:spLocks noChangeArrowheads="1"/>
          </p:cNvSpPr>
          <p:nvPr/>
        </p:nvSpPr>
        <p:spPr bwMode="auto">
          <a:xfrm>
            <a:off x="4305300"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6" name="Rectangle 85"/>
          <p:cNvSpPr>
            <a:spLocks noChangeArrowheads="1"/>
          </p:cNvSpPr>
          <p:nvPr/>
        </p:nvSpPr>
        <p:spPr bwMode="auto">
          <a:xfrm>
            <a:off x="3536950" y="6054725"/>
            <a:ext cx="44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HRV</a:t>
            </a:r>
            <a:endParaRPr lang="sl-SI" altLang="sl-SI" sz="1400"/>
          </a:p>
        </p:txBody>
      </p:sp>
      <p:sp>
        <p:nvSpPr>
          <p:cNvPr id="43067" name="Rectangle 86"/>
          <p:cNvSpPr>
            <a:spLocks noChangeArrowheads="1"/>
          </p:cNvSpPr>
          <p:nvPr/>
        </p:nvSpPr>
        <p:spPr bwMode="auto">
          <a:xfrm>
            <a:off x="360521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68" name="Rectangle 87"/>
          <p:cNvSpPr>
            <a:spLocks noChangeArrowheads="1"/>
          </p:cNvSpPr>
          <p:nvPr/>
        </p:nvSpPr>
        <p:spPr bwMode="auto">
          <a:xfrm>
            <a:off x="3014663"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9" name="Rectangle 88"/>
          <p:cNvSpPr>
            <a:spLocks noChangeArrowheads="1"/>
          </p:cNvSpPr>
          <p:nvPr/>
        </p:nvSpPr>
        <p:spPr bwMode="auto">
          <a:xfrm>
            <a:off x="8377238" y="603726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0" name="Rectangle 89"/>
          <p:cNvSpPr>
            <a:spLocks noChangeArrowheads="1"/>
          </p:cNvSpPr>
          <p:nvPr/>
        </p:nvSpPr>
        <p:spPr bwMode="auto">
          <a:xfrm>
            <a:off x="8369300" y="571341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1" name="Rectangle 90"/>
          <p:cNvSpPr>
            <a:spLocks noChangeArrowheads="1"/>
          </p:cNvSpPr>
          <p:nvPr/>
        </p:nvSpPr>
        <p:spPr bwMode="auto">
          <a:xfrm>
            <a:off x="817721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2" name="Rectangle 91"/>
          <p:cNvSpPr>
            <a:spLocks noChangeArrowheads="1"/>
          </p:cNvSpPr>
          <p:nvPr/>
        </p:nvSpPr>
        <p:spPr bwMode="auto">
          <a:xfrm>
            <a:off x="7086600" y="60372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3" name="Rectangle 92"/>
          <p:cNvSpPr>
            <a:spLocks noChangeArrowheads="1"/>
          </p:cNvSpPr>
          <p:nvPr/>
        </p:nvSpPr>
        <p:spPr bwMode="auto">
          <a:xfrm>
            <a:off x="7138988" y="571341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4" name="Rectangle 93"/>
          <p:cNvSpPr>
            <a:spLocks noChangeArrowheads="1"/>
          </p:cNvSpPr>
          <p:nvPr/>
        </p:nvSpPr>
        <p:spPr bwMode="auto">
          <a:xfrm>
            <a:off x="689451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5" name="Rectangle 94"/>
          <p:cNvSpPr>
            <a:spLocks noChangeArrowheads="1"/>
          </p:cNvSpPr>
          <p:nvPr/>
        </p:nvSpPr>
        <p:spPr bwMode="auto">
          <a:xfrm>
            <a:off x="5940425" y="60372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6" name="Rectangle 95"/>
          <p:cNvSpPr>
            <a:spLocks noChangeArrowheads="1"/>
          </p:cNvSpPr>
          <p:nvPr/>
        </p:nvSpPr>
        <p:spPr bwMode="auto">
          <a:xfrm>
            <a:off x="5910263" y="571341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7" name="Rectangle 96"/>
          <p:cNvSpPr>
            <a:spLocks noChangeArrowheads="1"/>
          </p:cNvSpPr>
          <p:nvPr/>
        </p:nvSpPr>
        <p:spPr bwMode="auto">
          <a:xfrm>
            <a:off x="5718175" y="5861050"/>
            <a:ext cx="125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8" name="Rectangle 97"/>
          <p:cNvSpPr>
            <a:spLocks noChangeArrowheads="1"/>
          </p:cNvSpPr>
          <p:nvPr/>
        </p:nvSpPr>
        <p:spPr bwMode="auto">
          <a:xfrm>
            <a:off x="4773613" y="603726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9" name="Rectangle 98"/>
          <p:cNvSpPr>
            <a:spLocks noChangeArrowheads="1"/>
          </p:cNvSpPr>
          <p:nvPr/>
        </p:nvSpPr>
        <p:spPr bwMode="auto">
          <a:xfrm>
            <a:off x="4743450" y="571341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0" name="Rectangle 99"/>
          <p:cNvSpPr>
            <a:spLocks noChangeArrowheads="1"/>
          </p:cNvSpPr>
          <p:nvPr/>
        </p:nvSpPr>
        <p:spPr bwMode="auto">
          <a:xfrm>
            <a:off x="455136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1" name="Rectangle 100"/>
          <p:cNvSpPr>
            <a:spLocks noChangeArrowheads="1"/>
          </p:cNvSpPr>
          <p:nvPr/>
        </p:nvSpPr>
        <p:spPr bwMode="auto">
          <a:xfrm>
            <a:off x="3429000" y="60372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2" name="Rectangle 101"/>
          <p:cNvSpPr>
            <a:spLocks noChangeArrowheads="1"/>
          </p:cNvSpPr>
          <p:nvPr/>
        </p:nvSpPr>
        <p:spPr bwMode="auto">
          <a:xfrm>
            <a:off x="3498850" y="571341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3" name="Rectangle 102"/>
          <p:cNvSpPr>
            <a:spLocks noChangeArrowheads="1"/>
          </p:cNvSpPr>
          <p:nvPr/>
        </p:nvSpPr>
        <p:spPr bwMode="auto">
          <a:xfrm>
            <a:off x="323691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4" name="Rectangle 103"/>
          <p:cNvSpPr>
            <a:spLocks noChangeArrowheads="1"/>
          </p:cNvSpPr>
          <p:nvPr/>
        </p:nvSpPr>
        <p:spPr bwMode="auto">
          <a:xfrm>
            <a:off x="803116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5</a:t>
            </a:r>
            <a:endParaRPr lang="sl-SI" altLang="sl-SI" sz="1400"/>
          </a:p>
        </p:txBody>
      </p:sp>
      <p:sp>
        <p:nvSpPr>
          <p:cNvPr id="43085" name="Rectangle 104"/>
          <p:cNvSpPr>
            <a:spLocks noChangeArrowheads="1"/>
          </p:cNvSpPr>
          <p:nvPr/>
        </p:nvSpPr>
        <p:spPr bwMode="auto">
          <a:xfrm>
            <a:off x="675481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4</a:t>
            </a:r>
            <a:endParaRPr lang="sl-SI" altLang="sl-SI" sz="1400"/>
          </a:p>
        </p:txBody>
      </p:sp>
      <p:sp>
        <p:nvSpPr>
          <p:cNvPr id="43086" name="Rectangle 105"/>
          <p:cNvSpPr>
            <a:spLocks noChangeArrowheads="1"/>
          </p:cNvSpPr>
          <p:nvPr/>
        </p:nvSpPr>
        <p:spPr bwMode="auto">
          <a:xfrm>
            <a:off x="558006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3</a:t>
            </a:r>
            <a:endParaRPr lang="sl-SI" altLang="sl-SI" sz="1400"/>
          </a:p>
        </p:txBody>
      </p:sp>
      <p:sp>
        <p:nvSpPr>
          <p:cNvPr id="43087" name="Rectangle 106"/>
          <p:cNvSpPr>
            <a:spLocks noChangeArrowheads="1"/>
          </p:cNvSpPr>
          <p:nvPr/>
        </p:nvSpPr>
        <p:spPr bwMode="auto">
          <a:xfrm>
            <a:off x="440531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2</a:t>
            </a:r>
            <a:endParaRPr lang="sl-SI" altLang="sl-SI" sz="1400"/>
          </a:p>
        </p:txBody>
      </p:sp>
      <p:sp>
        <p:nvSpPr>
          <p:cNvPr id="43088" name="Rectangle 107"/>
          <p:cNvSpPr>
            <a:spLocks noChangeArrowheads="1"/>
          </p:cNvSpPr>
          <p:nvPr/>
        </p:nvSpPr>
        <p:spPr bwMode="auto">
          <a:xfrm>
            <a:off x="3106738"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1</a:t>
            </a:r>
            <a:endParaRPr lang="sl-SI" altLang="sl-SI" sz="1400"/>
          </a:p>
        </p:txBody>
      </p:sp>
      <p:sp>
        <p:nvSpPr>
          <p:cNvPr id="43089" name="Freeform 108"/>
          <p:cNvSpPr>
            <a:spLocks noEditPoints="1"/>
          </p:cNvSpPr>
          <p:nvPr/>
        </p:nvSpPr>
        <p:spPr bwMode="auto">
          <a:xfrm>
            <a:off x="2790825" y="5565775"/>
            <a:ext cx="5930900" cy="65088"/>
          </a:xfrm>
          <a:custGeom>
            <a:avLst/>
            <a:gdLst>
              <a:gd name="T0" fmla="*/ 2147483647 w 3736"/>
              <a:gd name="T1" fmla="*/ 2147483647 h 41"/>
              <a:gd name="T2" fmla="*/ 2147483647 w 3736"/>
              <a:gd name="T3" fmla="*/ 2147483647 h 41"/>
              <a:gd name="T4" fmla="*/ 2147483647 w 3736"/>
              <a:gd name="T5" fmla="*/ 2147483647 h 41"/>
              <a:gd name="T6" fmla="*/ 2147483647 w 3736"/>
              <a:gd name="T7" fmla="*/ 2147483647 h 41"/>
              <a:gd name="T8" fmla="*/ 2147483647 w 3736"/>
              <a:gd name="T9" fmla="*/ 2147483647 h 41"/>
              <a:gd name="T10" fmla="*/ 2147483647 w 3736"/>
              <a:gd name="T11" fmla="*/ 2147483647 h 41"/>
              <a:gd name="T12" fmla="*/ 2147483647 w 3736"/>
              <a:gd name="T13" fmla="*/ 2147483647 h 41"/>
              <a:gd name="T14" fmla="*/ 2147483647 w 3736"/>
              <a:gd name="T15" fmla="*/ 2147483647 h 41"/>
              <a:gd name="T16" fmla="*/ 0 w 3736"/>
              <a:gd name="T17" fmla="*/ 2147483647 h 41"/>
              <a:gd name="T18" fmla="*/ 2147483647 w 3736"/>
              <a:gd name="T19" fmla="*/ 2147483647 h 41"/>
              <a:gd name="T20" fmla="*/ 2147483647 w 3736"/>
              <a:gd name="T21" fmla="*/ 2147483647 h 41"/>
              <a:gd name="T22" fmla="*/ 2147483647 w 3736"/>
              <a:gd name="T23" fmla="*/ 2147483647 h 41"/>
              <a:gd name="T24" fmla="*/ 2147483647 w 3736"/>
              <a:gd name="T25" fmla="*/ 0 h 41"/>
              <a:gd name="T26" fmla="*/ 2147483647 w 3736"/>
              <a:gd name="T27" fmla="*/ 2147483647 h 41"/>
              <a:gd name="T28" fmla="*/ 2147483647 w 3736"/>
              <a:gd name="T29" fmla="*/ 2147483647 h 41"/>
              <a:gd name="T30" fmla="*/ 2147483647 w 3736"/>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36" h="41">
                <a:moveTo>
                  <a:pt x="5" y="17"/>
                </a:moveTo>
                <a:lnTo>
                  <a:pt x="3702" y="17"/>
                </a:lnTo>
                <a:lnTo>
                  <a:pt x="3707" y="23"/>
                </a:lnTo>
                <a:lnTo>
                  <a:pt x="3702" y="29"/>
                </a:lnTo>
                <a:lnTo>
                  <a:pt x="5" y="29"/>
                </a:lnTo>
                <a:lnTo>
                  <a:pt x="5" y="23"/>
                </a:lnTo>
                <a:lnTo>
                  <a:pt x="0" y="23"/>
                </a:lnTo>
                <a:lnTo>
                  <a:pt x="5" y="23"/>
                </a:lnTo>
                <a:lnTo>
                  <a:pt x="5" y="17"/>
                </a:lnTo>
                <a:close/>
                <a:moveTo>
                  <a:pt x="3698" y="0"/>
                </a:moveTo>
                <a:lnTo>
                  <a:pt x="3736" y="23"/>
                </a:lnTo>
                <a:lnTo>
                  <a:pt x="3698" y="41"/>
                </a:lnTo>
                <a:lnTo>
                  <a:pt x="3698" y="0"/>
                </a:lnTo>
                <a:close/>
              </a:path>
            </a:pathLst>
          </a:custGeom>
          <a:solidFill>
            <a:srgbClr val="000000"/>
          </a:solidFill>
          <a:ln w="0">
            <a:solidFill>
              <a:srgbClr val="000000"/>
            </a:solidFill>
            <a:prstDash val="solid"/>
            <a:round/>
            <a:headEnd/>
            <a:tailEnd/>
          </a:ln>
        </p:spPr>
        <p:txBody>
          <a:bodyPr/>
          <a:lstStyle/>
          <a:p>
            <a:endParaRPr lang="sl-SI"/>
          </a:p>
        </p:txBody>
      </p:sp>
      <p:sp>
        <p:nvSpPr>
          <p:cNvPr id="43090" name="Rectangle 109"/>
          <p:cNvSpPr>
            <a:spLocks noChangeArrowheads="1"/>
          </p:cNvSpPr>
          <p:nvPr/>
        </p:nvSpPr>
        <p:spPr bwMode="auto">
          <a:xfrm>
            <a:off x="3228975" y="4614863"/>
            <a:ext cx="430213" cy="987425"/>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1" name="Rectangle 110"/>
          <p:cNvSpPr>
            <a:spLocks noChangeArrowheads="1"/>
          </p:cNvSpPr>
          <p:nvPr/>
        </p:nvSpPr>
        <p:spPr bwMode="auto">
          <a:xfrm>
            <a:off x="3228975" y="4614863"/>
            <a:ext cx="430213" cy="9874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2" name="Rectangle 111"/>
          <p:cNvSpPr>
            <a:spLocks noChangeArrowheads="1"/>
          </p:cNvSpPr>
          <p:nvPr/>
        </p:nvSpPr>
        <p:spPr bwMode="auto">
          <a:xfrm>
            <a:off x="4457700" y="5538788"/>
            <a:ext cx="430213" cy="63500"/>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3" name="Rectangle 112"/>
          <p:cNvSpPr>
            <a:spLocks noChangeArrowheads="1"/>
          </p:cNvSpPr>
          <p:nvPr/>
        </p:nvSpPr>
        <p:spPr bwMode="auto">
          <a:xfrm>
            <a:off x="4457700" y="5538788"/>
            <a:ext cx="430213" cy="6350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4" name="Rectangle 113"/>
          <p:cNvSpPr>
            <a:spLocks noChangeArrowheads="1"/>
          </p:cNvSpPr>
          <p:nvPr/>
        </p:nvSpPr>
        <p:spPr bwMode="auto">
          <a:xfrm>
            <a:off x="5626100" y="5483225"/>
            <a:ext cx="430213" cy="119063"/>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5" name="Rectangle 114"/>
          <p:cNvSpPr>
            <a:spLocks noChangeArrowheads="1"/>
          </p:cNvSpPr>
          <p:nvPr/>
        </p:nvSpPr>
        <p:spPr bwMode="auto">
          <a:xfrm>
            <a:off x="5626100" y="5483225"/>
            <a:ext cx="430213" cy="1190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6" name="Rectangle 115"/>
          <p:cNvSpPr>
            <a:spLocks noChangeArrowheads="1"/>
          </p:cNvSpPr>
          <p:nvPr/>
        </p:nvSpPr>
        <p:spPr bwMode="auto">
          <a:xfrm>
            <a:off x="6794500" y="5305425"/>
            <a:ext cx="430213" cy="296863"/>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7" name="Rectangle 116"/>
          <p:cNvSpPr>
            <a:spLocks noChangeArrowheads="1"/>
          </p:cNvSpPr>
          <p:nvPr/>
        </p:nvSpPr>
        <p:spPr bwMode="auto">
          <a:xfrm>
            <a:off x="6794500" y="5305425"/>
            <a:ext cx="430213" cy="2968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8" name="Rectangle 117"/>
          <p:cNvSpPr>
            <a:spLocks noChangeArrowheads="1"/>
          </p:cNvSpPr>
          <p:nvPr/>
        </p:nvSpPr>
        <p:spPr bwMode="auto">
          <a:xfrm>
            <a:off x="8085138" y="5376863"/>
            <a:ext cx="430212" cy="225425"/>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9" name="Rectangle 118"/>
          <p:cNvSpPr>
            <a:spLocks noChangeArrowheads="1"/>
          </p:cNvSpPr>
          <p:nvPr/>
        </p:nvSpPr>
        <p:spPr bwMode="auto">
          <a:xfrm>
            <a:off x="8085138" y="5376863"/>
            <a:ext cx="430212" cy="2254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100" name="Freeform 119"/>
          <p:cNvSpPr>
            <a:spLocks noEditPoints="1"/>
          </p:cNvSpPr>
          <p:nvPr/>
        </p:nvSpPr>
        <p:spPr bwMode="auto">
          <a:xfrm>
            <a:off x="2768600" y="4375150"/>
            <a:ext cx="61913" cy="1236663"/>
          </a:xfrm>
          <a:custGeom>
            <a:avLst/>
            <a:gdLst>
              <a:gd name="T0" fmla="*/ 2147483647 w 39"/>
              <a:gd name="T1" fmla="*/ 2147483647 h 779"/>
              <a:gd name="T2" fmla="*/ 2147483647 w 39"/>
              <a:gd name="T3" fmla="*/ 2147483647 h 779"/>
              <a:gd name="T4" fmla="*/ 2147483647 w 39"/>
              <a:gd name="T5" fmla="*/ 2147483647 h 779"/>
              <a:gd name="T6" fmla="*/ 2147483647 w 39"/>
              <a:gd name="T7" fmla="*/ 2147483647 h 779"/>
              <a:gd name="T8" fmla="*/ 2147483647 w 39"/>
              <a:gd name="T9" fmla="*/ 2147483647 h 779"/>
              <a:gd name="T10" fmla="*/ 2147483647 w 39"/>
              <a:gd name="T11" fmla="*/ 2147483647 h 779"/>
              <a:gd name="T12" fmla="*/ 2147483647 w 39"/>
              <a:gd name="T13" fmla="*/ 2147483647 h 779"/>
              <a:gd name="T14" fmla="*/ 2147483647 w 39"/>
              <a:gd name="T15" fmla="*/ 2147483647 h 779"/>
              <a:gd name="T16" fmla="*/ 2147483647 w 39"/>
              <a:gd name="T17" fmla="*/ 2147483647 h 779"/>
              <a:gd name="T18" fmla="*/ 2147483647 w 39"/>
              <a:gd name="T19" fmla="*/ 2147483647 h 779"/>
              <a:gd name="T20" fmla="*/ 2147483647 w 39"/>
              <a:gd name="T21" fmla="*/ 2147483647 h 779"/>
              <a:gd name="T22" fmla="*/ 2147483647 w 39"/>
              <a:gd name="T23" fmla="*/ 2147483647 h 779"/>
              <a:gd name="T24" fmla="*/ 0 w 39"/>
              <a:gd name="T25" fmla="*/ 2147483647 h 779"/>
              <a:gd name="T26" fmla="*/ 2147483647 w 39"/>
              <a:gd name="T27" fmla="*/ 0 h 779"/>
              <a:gd name="T28" fmla="*/ 2147483647 w 39"/>
              <a:gd name="T29" fmla="*/ 2147483647 h 779"/>
              <a:gd name="T30" fmla="*/ 0 w 39"/>
              <a:gd name="T31" fmla="*/ 2147483647 h 7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779">
                <a:moveTo>
                  <a:pt x="14" y="773"/>
                </a:moveTo>
                <a:lnTo>
                  <a:pt x="14" y="29"/>
                </a:lnTo>
                <a:lnTo>
                  <a:pt x="19" y="29"/>
                </a:lnTo>
                <a:lnTo>
                  <a:pt x="24" y="29"/>
                </a:lnTo>
                <a:lnTo>
                  <a:pt x="24" y="773"/>
                </a:lnTo>
                <a:lnTo>
                  <a:pt x="19" y="779"/>
                </a:lnTo>
                <a:lnTo>
                  <a:pt x="19" y="773"/>
                </a:lnTo>
                <a:lnTo>
                  <a:pt x="14" y="773"/>
                </a:lnTo>
                <a:close/>
                <a:moveTo>
                  <a:pt x="0" y="41"/>
                </a:moveTo>
                <a:lnTo>
                  <a:pt x="19" y="0"/>
                </a:lnTo>
                <a:lnTo>
                  <a:pt x="39" y="41"/>
                </a:lnTo>
                <a:lnTo>
                  <a:pt x="0" y="41"/>
                </a:lnTo>
                <a:close/>
              </a:path>
            </a:pathLst>
          </a:custGeom>
          <a:solidFill>
            <a:srgbClr val="000000"/>
          </a:solidFill>
          <a:ln w="0">
            <a:solidFill>
              <a:srgbClr val="000000"/>
            </a:solidFill>
            <a:prstDash val="solid"/>
            <a:round/>
            <a:headEnd/>
            <a:tailEnd/>
          </a:ln>
        </p:spPr>
        <p:txBody>
          <a:bodyPr/>
          <a:lstStyle/>
          <a:p>
            <a:endParaRPr lang="sl-SI"/>
          </a:p>
        </p:txBody>
      </p:sp>
      <p:sp>
        <p:nvSpPr>
          <p:cNvPr id="43101" name="Text Box 120"/>
          <p:cNvSpPr txBox="1">
            <a:spLocks noChangeArrowheads="1"/>
          </p:cNvSpPr>
          <p:nvPr/>
        </p:nvSpPr>
        <p:spPr bwMode="auto">
          <a:xfrm>
            <a:off x="2963863" y="2614613"/>
            <a:ext cx="59690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t>sprem. utr.         utrip	             višina        prevodnost      temperatura</a:t>
            </a:r>
          </a:p>
        </p:txBody>
      </p:sp>
      <p:sp>
        <p:nvSpPr>
          <p:cNvPr id="43102" name="Rectangle 16"/>
          <p:cNvSpPr>
            <a:spLocks noChangeArrowheads="1"/>
          </p:cNvSpPr>
          <p:nvPr/>
        </p:nvSpPr>
        <p:spPr bwMode="auto">
          <a:xfrm>
            <a:off x="1116013" y="2933700"/>
            <a:ext cx="1433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Negotovosti</a:t>
            </a:r>
          </a:p>
        </p:txBody>
      </p:sp>
      <p:sp>
        <p:nvSpPr>
          <p:cNvPr id="43103" name="Rectangle 16"/>
          <p:cNvSpPr>
            <a:spLocks noChangeArrowheads="1"/>
          </p:cNvSpPr>
          <p:nvPr/>
        </p:nvSpPr>
        <p:spPr bwMode="auto">
          <a:xfrm>
            <a:off x="1116013" y="4808538"/>
            <a:ext cx="1668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Občutljivostni</a:t>
            </a:r>
          </a:p>
          <a:p>
            <a:pPr eaLnBrk="1" hangingPunct="1">
              <a:spcBef>
                <a:spcPct val="0"/>
              </a:spcBef>
              <a:buFontTx/>
              <a:buNone/>
            </a:pPr>
            <a:r>
              <a:rPr lang="sl-SI" altLang="sl-SI" sz="1400" b="1">
                <a:latin typeface="Cambria" pitchFamily="18" charset="0"/>
              </a:rPr>
              <a:t>koeficienti</a:t>
            </a:r>
          </a:p>
        </p:txBody>
      </p:sp>
      <p:sp>
        <p:nvSpPr>
          <p:cNvPr id="100" name="Text Box 102"/>
          <p:cNvSpPr txBox="1">
            <a:spLocks noChangeArrowheads="1"/>
          </p:cNvSpPr>
          <p:nvPr/>
        </p:nvSpPr>
        <p:spPr bwMode="auto">
          <a:xfrm>
            <a:off x="5068888" y="3113088"/>
            <a:ext cx="4075112" cy="1385887"/>
          </a:xfrm>
          <a:prstGeom prst="rect">
            <a:avLst/>
          </a:prstGeom>
          <a:solidFill>
            <a:srgbClr val="FF0000"/>
          </a:solidFill>
          <a:ln>
            <a:noFill/>
          </a:ln>
          <a:effectLst>
            <a:outerShdw blurRad="50800" dist="38100" dir="2700000" algn="tl" rotWithShape="0">
              <a:prstClr val="black">
                <a:alpha val="40000"/>
              </a:prstClr>
            </a:outerShdw>
          </a:effectLst>
        </p:spPr>
        <p:txBody>
          <a:bodyPr>
            <a:spAutoFit/>
          </a:bodyPr>
          <a:lstStyle>
            <a:lvl1pPr marL="342900" indent="-342900"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62050" indent="-24765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sl-SI" altLang="sl-SI" dirty="0">
                <a:solidFill>
                  <a:schemeClr val="bg1"/>
                </a:solidFill>
                <a:sym typeface="Wingdings" pitchFamily="2" charset="2"/>
              </a:rPr>
              <a:t>   </a:t>
            </a:r>
            <a:r>
              <a:rPr lang="sl-SI" altLang="sl-SI" dirty="0">
                <a:solidFill>
                  <a:schemeClr val="bg1"/>
                </a:solidFill>
              </a:rPr>
              <a:t>Edini pomemben prispevek je merjenje </a:t>
            </a:r>
            <a:r>
              <a:rPr lang="sl-SI" altLang="sl-SI" i="1" dirty="0">
                <a:solidFill>
                  <a:schemeClr val="bg1"/>
                </a:solidFill>
              </a:rPr>
              <a:t>HRV</a:t>
            </a:r>
            <a:r>
              <a:rPr lang="sl-SI" altLang="sl-SI" dirty="0">
                <a:solidFill>
                  <a:schemeClr val="bg1"/>
                </a:solidFill>
              </a:rPr>
              <a:t>, ostali prispevki so precej manj uteženi (z manjšimi občutljivostnimi koeficienti).</a:t>
            </a:r>
          </a:p>
          <a:p>
            <a:pPr eaLnBrk="1" hangingPunct="1">
              <a:buFont typeface="Wingdings" pitchFamily="2" charset="2"/>
              <a:buChar char="à"/>
              <a:defRPr/>
            </a:pPr>
            <a:r>
              <a:rPr lang="sl-SI" altLang="sl-SI" dirty="0">
                <a:solidFill>
                  <a:schemeClr val="bg1"/>
                </a:solidFill>
                <a:sym typeface="Wingdings" pitchFamily="2" charset="2"/>
              </a:rPr>
              <a:t>Cilj naj bo boljše izmeriti </a:t>
            </a:r>
            <a:r>
              <a:rPr lang="sl-SI" altLang="sl-SI" i="1" dirty="0">
                <a:solidFill>
                  <a:schemeClr val="bg1"/>
                </a:solidFill>
                <a:sym typeface="Wingdings" pitchFamily="2" charset="2"/>
              </a:rPr>
              <a:t>HRV</a:t>
            </a:r>
            <a:r>
              <a:rPr lang="sl-SI" altLang="sl-SI" dirty="0">
                <a:solidFill>
                  <a:schemeClr val="bg1"/>
                </a:solidFill>
                <a:sym typeface="Wingdings" pitchFamily="2" charset="2"/>
              </a:rPr>
              <a:t>.</a:t>
            </a:r>
          </a:p>
          <a:p>
            <a:pPr eaLnBrk="1" hangingPunct="1">
              <a:buFont typeface="Wingdings" pitchFamily="2" charset="2"/>
              <a:buChar char="à"/>
              <a:defRPr/>
            </a:pPr>
            <a:r>
              <a:rPr lang="sl-SI" altLang="sl-SI" dirty="0">
                <a:solidFill>
                  <a:schemeClr val="bg1"/>
                </a:solidFill>
              </a:rPr>
              <a:t>Cilj naj bo model, ki temelji na meritvah, ne špekulacijah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4572000" y="2665413"/>
            <a:ext cx="5113338"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b="1">
              <a:latin typeface="Cambria" pitchFamily="18" charset="0"/>
            </a:endParaRPr>
          </a:p>
          <a:p>
            <a:pPr eaLnBrk="1" hangingPunct="1">
              <a:spcBef>
                <a:spcPct val="0"/>
              </a:spcBef>
              <a:buFontTx/>
              <a:buNone/>
            </a:pPr>
            <a:r>
              <a:rPr lang="sl-SI" altLang="sl-SI" sz="1400" b="1">
                <a:latin typeface="Cambria" pitchFamily="18" charset="0"/>
              </a:rPr>
              <a:t>Primer: merjenje dolgočasja</a:t>
            </a:r>
          </a:p>
          <a:p>
            <a:pPr eaLnBrk="1" hangingPunct="1">
              <a:spcBef>
                <a:spcPct val="0"/>
              </a:spcBef>
            </a:pPr>
            <a:r>
              <a:rPr lang="sl-SI" altLang="sl-SI" sz="1400">
                <a:latin typeface="Cambria" pitchFamily="18" charset="0"/>
              </a:rPr>
              <a:t>sila pritiska na podlago</a:t>
            </a:r>
          </a:p>
          <a:p>
            <a:pPr eaLnBrk="1" hangingPunct="1">
              <a:spcBef>
                <a:spcPct val="0"/>
              </a:spcBef>
            </a:pPr>
            <a:r>
              <a:rPr lang="sl-SI" altLang="sl-SI" sz="1400">
                <a:latin typeface="Cambria" pitchFamily="18" charset="0"/>
              </a:rPr>
              <a:t>srčni utrip,</a:t>
            </a:r>
          </a:p>
          <a:p>
            <a:pPr eaLnBrk="1" hangingPunct="1">
              <a:spcBef>
                <a:spcPct val="0"/>
              </a:spcBef>
            </a:pPr>
            <a:r>
              <a:rPr lang="sl-SI" altLang="sl-SI" sz="1400">
                <a:latin typeface="Cambria" pitchFamily="18" charset="0"/>
              </a:rPr>
              <a:t>sila naslanjanja na dlan,</a:t>
            </a:r>
          </a:p>
          <a:p>
            <a:pPr eaLnBrk="1" hangingPunct="1">
              <a:spcBef>
                <a:spcPct val="0"/>
              </a:spcBef>
            </a:pPr>
            <a:r>
              <a:rPr lang="sl-SI" altLang="sl-SI" sz="1400">
                <a:latin typeface="Cambria" pitchFamily="18" charset="0"/>
              </a:rPr>
              <a:t>amplituda dihanja,</a:t>
            </a:r>
          </a:p>
          <a:p>
            <a:pPr eaLnBrk="1" hangingPunct="1">
              <a:spcBef>
                <a:spcPct val="0"/>
              </a:spcBef>
            </a:pPr>
            <a:r>
              <a:rPr lang="sl-SI" altLang="sl-SI" sz="1400">
                <a:latin typeface="Cambria" pitchFamily="18" charset="0"/>
              </a:rPr>
              <a:t>frekvenca mežikanja,</a:t>
            </a:r>
          </a:p>
          <a:p>
            <a:pPr eaLnBrk="1" hangingPunct="1">
              <a:spcBef>
                <a:spcPct val="0"/>
              </a:spcBef>
            </a:pPr>
            <a:r>
              <a:rPr lang="sl-SI" altLang="sl-SI" sz="1400">
                <a:latin typeface="Cambria" pitchFamily="18" charset="0"/>
              </a:rPr>
              <a:t>frekvenca zehanja,</a:t>
            </a:r>
          </a:p>
          <a:p>
            <a:pPr eaLnBrk="1" hangingPunct="1">
              <a:spcBef>
                <a:spcPct val="0"/>
              </a:spcBef>
            </a:pPr>
            <a:r>
              <a:rPr lang="sl-SI" altLang="sl-SI" sz="1400">
                <a:latin typeface="Cambria" pitchFamily="18" charset="0"/>
              </a:rPr>
              <a:t>izločanje hormonov…</a:t>
            </a:r>
          </a:p>
        </p:txBody>
      </p:sp>
      <p:pic>
        <p:nvPicPr>
          <p:cNvPr id="44035" name="Picture 6" descr="bored_ma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1025" y="2085975"/>
            <a:ext cx="22875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p:cNvSpPr>
            <a:spLocks noChangeShapeType="1"/>
          </p:cNvSpPr>
          <p:nvPr/>
        </p:nvSpPr>
        <p:spPr bwMode="auto">
          <a:xfrm flipH="1">
            <a:off x="2497138" y="2698750"/>
            <a:ext cx="1587" cy="1871663"/>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4037" name="Text Box 8"/>
          <p:cNvSpPr txBox="1">
            <a:spLocks noChangeArrowheads="1"/>
          </p:cNvSpPr>
          <p:nvPr/>
        </p:nvSpPr>
        <p:spPr bwMode="auto">
          <a:xfrm>
            <a:off x="2138363" y="4060825"/>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t>F</a:t>
            </a:r>
            <a:r>
              <a:rPr lang="sl-SI" altLang="sl-SI" sz="1400" baseline="-25000"/>
              <a:t>g</a:t>
            </a:r>
          </a:p>
        </p:txBody>
      </p:sp>
      <p:sp>
        <p:nvSpPr>
          <p:cNvPr id="44038" name="Naslov 1"/>
          <p:cNvSpPr>
            <a:spLocks noGrp="1"/>
          </p:cNvSpPr>
          <p:nvPr>
            <p:ph type="title"/>
          </p:nvPr>
        </p:nvSpPr>
        <p:spPr bwMode="auto">
          <a:xfrm>
            <a:off x="827584" y="89376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sl-SI" altLang="sl-SI" sz="4000" dirty="0"/>
              <a:t>Problem matematičnega modela</a:t>
            </a:r>
          </a:p>
        </p:txBody>
      </p:sp>
      <p:sp>
        <p:nvSpPr>
          <p:cNvPr id="2" name="Pravokotnik 1"/>
          <p:cNvSpPr/>
          <p:nvPr/>
        </p:nvSpPr>
        <p:spPr>
          <a:xfrm>
            <a:off x="971550" y="5661025"/>
            <a:ext cx="8172450" cy="1296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44040" name="Pravokotnik 7"/>
          <p:cNvSpPr>
            <a:spLocks noChangeArrowheads="1"/>
          </p:cNvSpPr>
          <p:nvPr/>
        </p:nvSpPr>
        <p:spPr bwMode="auto">
          <a:xfrm>
            <a:off x="1096963" y="5726113"/>
            <a:ext cx="755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85725" algn="l"/>
              </a:tabLst>
              <a:defRPr sz="3200">
                <a:solidFill>
                  <a:schemeClr val="tx1"/>
                </a:solidFill>
                <a:latin typeface="Trebuchet MS" pitchFamily="34" charset="0"/>
              </a:defRPr>
            </a:lvl1pPr>
            <a:lvl2pPr marL="742950" indent="-285750" eaLnBrk="0" hangingPunct="0">
              <a:spcBef>
                <a:spcPct val="20000"/>
              </a:spcBef>
              <a:buChar char="–"/>
              <a:tabLst>
                <a:tab pos="85725" algn="l"/>
              </a:tabLst>
              <a:defRPr sz="2800">
                <a:solidFill>
                  <a:schemeClr val="tx1"/>
                </a:solidFill>
                <a:latin typeface="Trebuchet MS" pitchFamily="34" charset="0"/>
              </a:defRPr>
            </a:lvl2pPr>
            <a:lvl3pPr marL="1143000" indent="-228600" eaLnBrk="0" hangingPunct="0">
              <a:spcBef>
                <a:spcPct val="20000"/>
              </a:spcBef>
              <a:buChar char="•"/>
              <a:tabLst>
                <a:tab pos="85725" algn="l"/>
              </a:tabLst>
              <a:defRPr sz="2400">
                <a:solidFill>
                  <a:schemeClr val="tx1"/>
                </a:solidFill>
                <a:latin typeface="Trebuchet MS" pitchFamily="34" charset="0"/>
              </a:defRPr>
            </a:lvl3pPr>
            <a:lvl4pPr marL="1600200" indent="-228600" eaLnBrk="0" hangingPunct="0">
              <a:spcBef>
                <a:spcPct val="20000"/>
              </a:spcBef>
              <a:buChar char="–"/>
              <a:tabLst>
                <a:tab pos="85725" algn="l"/>
              </a:tabLst>
              <a:defRPr sz="2000">
                <a:solidFill>
                  <a:schemeClr val="tx1"/>
                </a:solidFill>
                <a:latin typeface="Trebuchet MS" pitchFamily="34" charset="0"/>
              </a:defRPr>
            </a:lvl4pPr>
            <a:lvl5pPr marL="2057400" indent="-228600" eaLnBrk="0" hangingPunct="0">
              <a:spcBef>
                <a:spcPct val="20000"/>
              </a:spcBef>
              <a:buChar char="»"/>
              <a:tabLst>
                <a:tab pos="85725"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9pPr>
          </a:lstStyle>
          <a:p>
            <a:pPr eaLnBrk="1" hangingPunct="1">
              <a:spcBef>
                <a:spcPct val="0"/>
              </a:spcBef>
              <a:buFontTx/>
              <a:buNone/>
            </a:pPr>
            <a:r>
              <a:rPr lang="sl-SI" altLang="sl-SI" sz="2000">
                <a:solidFill>
                  <a:schemeClr val="bg1"/>
                </a:solidFill>
                <a:latin typeface="Cambria" pitchFamily="18" charset="0"/>
              </a:rPr>
              <a:t>problem empiričnega znanja/razumevanja narave in družbe</a:t>
            </a:r>
          </a:p>
          <a:p>
            <a:pPr eaLnBrk="1" hangingPunct="1">
              <a:spcBef>
                <a:spcPct val="0"/>
              </a:spcBef>
              <a:buFontTx/>
              <a:buNone/>
            </a:pPr>
            <a:endParaRPr lang="sl-SI" altLang="sl-SI" sz="2000">
              <a:latin typeface="Cambria" pitchFamily="18" charset="0"/>
            </a:endParaRPr>
          </a:p>
          <a:p>
            <a:pPr eaLnBrk="1" hangingPunct="1">
              <a:spcBef>
                <a:spcPct val="0"/>
              </a:spcBef>
              <a:buFontTx/>
              <a:buNone/>
            </a:pPr>
            <a:r>
              <a:rPr lang="sl-SI" altLang="sl-SI" sz="2000">
                <a:solidFill>
                  <a:schemeClr val="bg1"/>
                </a:solidFill>
                <a:latin typeface="Cambria" pitchFamily="18" charset="0"/>
              </a:rPr>
              <a:t>problem    vzrok	             posledica</a:t>
            </a:r>
          </a:p>
        </p:txBody>
      </p:sp>
      <p:cxnSp>
        <p:nvCxnSpPr>
          <p:cNvPr id="4" name="Raven puščični povezovalnik 3"/>
          <p:cNvCxnSpPr/>
          <p:nvPr/>
        </p:nvCxnSpPr>
        <p:spPr>
          <a:xfrm>
            <a:off x="2987675" y="6551613"/>
            <a:ext cx="720725" cy="0"/>
          </a:xfrm>
          <a:prstGeom prst="straightConnector1">
            <a:avLst/>
          </a:prstGeom>
          <a:ln w="31750" cmpd="dbl">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042" name="Rectangle 4"/>
          <p:cNvSpPr>
            <a:spLocks noChangeArrowheads="1"/>
          </p:cNvSpPr>
          <p:nvPr/>
        </p:nvSpPr>
        <p:spPr bwMode="auto">
          <a:xfrm>
            <a:off x="3995738" y="1300163"/>
            <a:ext cx="1439862"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9600" b="1">
                <a:latin typeface="Cambria" pitchFamily="18"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e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4975" y="2492375"/>
            <a:ext cx="1771650" cy="2781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3" descr="syspa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4463" y="2492375"/>
            <a:ext cx="4103687" cy="27368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060" name="Naslov 1"/>
          <p:cNvSpPr>
            <a:spLocks noGrp="1"/>
          </p:cNvSpPr>
          <p:nvPr>
            <p:ph type="title"/>
          </p:nvPr>
        </p:nvSpPr>
        <p:spPr bwMode="auto">
          <a:xfrm>
            <a:off x="670237" y="836712"/>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b="1" dirty="0">
                <a:solidFill>
                  <a:schemeClr val="accent6">
                    <a:lumMod val="75000"/>
                  </a:schemeClr>
                </a:solidFill>
              </a:rPr>
              <a:t>Merjenje z osebami</a:t>
            </a:r>
          </a:p>
        </p:txBody>
      </p:sp>
      <p:sp>
        <p:nvSpPr>
          <p:cNvPr id="45061" name="Pravokotnik 1"/>
          <p:cNvSpPr>
            <a:spLocks noChangeArrowheads="1"/>
          </p:cNvSpPr>
          <p:nvPr/>
        </p:nvSpPr>
        <p:spPr bwMode="auto">
          <a:xfrm>
            <a:off x="971550" y="5229225"/>
            <a:ext cx="4779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85725" algn="l"/>
              </a:tabLst>
              <a:defRPr sz="3200">
                <a:solidFill>
                  <a:schemeClr val="tx1"/>
                </a:solidFill>
                <a:latin typeface="Trebuchet MS" pitchFamily="34" charset="0"/>
              </a:defRPr>
            </a:lvl1pPr>
            <a:lvl2pPr marL="742950" indent="-285750" eaLnBrk="0" hangingPunct="0">
              <a:spcBef>
                <a:spcPct val="20000"/>
              </a:spcBef>
              <a:buChar char="–"/>
              <a:tabLst>
                <a:tab pos="85725" algn="l"/>
              </a:tabLst>
              <a:defRPr sz="2800">
                <a:solidFill>
                  <a:schemeClr val="tx1"/>
                </a:solidFill>
                <a:latin typeface="Trebuchet MS" pitchFamily="34" charset="0"/>
              </a:defRPr>
            </a:lvl2pPr>
            <a:lvl3pPr marL="1143000" indent="-228600" eaLnBrk="0" hangingPunct="0">
              <a:spcBef>
                <a:spcPct val="20000"/>
              </a:spcBef>
              <a:buChar char="•"/>
              <a:tabLst>
                <a:tab pos="85725" algn="l"/>
              </a:tabLst>
              <a:defRPr sz="2400">
                <a:solidFill>
                  <a:schemeClr val="tx1"/>
                </a:solidFill>
                <a:latin typeface="Trebuchet MS" pitchFamily="34" charset="0"/>
              </a:defRPr>
            </a:lvl3pPr>
            <a:lvl4pPr marL="1600200" indent="-228600" eaLnBrk="0" hangingPunct="0">
              <a:spcBef>
                <a:spcPct val="20000"/>
              </a:spcBef>
              <a:buChar char="–"/>
              <a:tabLst>
                <a:tab pos="85725" algn="l"/>
              </a:tabLst>
              <a:defRPr sz="2000">
                <a:solidFill>
                  <a:schemeClr val="tx1"/>
                </a:solidFill>
                <a:latin typeface="Trebuchet MS" pitchFamily="34" charset="0"/>
              </a:defRPr>
            </a:lvl4pPr>
            <a:lvl5pPr marL="2057400" indent="-228600" eaLnBrk="0" hangingPunct="0">
              <a:spcBef>
                <a:spcPct val="20000"/>
              </a:spcBef>
              <a:buChar char="»"/>
              <a:tabLst>
                <a:tab pos="85725"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9pPr>
          </a:lstStyle>
          <a:p>
            <a:pPr algn="ctr" eaLnBrk="1" hangingPunct="1">
              <a:spcBef>
                <a:spcPct val="0"/>
              </a:spcBef>
              <a:buFontTx/>
              <a:buNone/>
            </a:pPr>
            <a:r>
              <a:rPr lang="sl-SI" altLang="sl-SI" sz="2400" dirty="0">
                <a:latin typeface="Cambria" pitchFamily="18" charset="0"/>
              </a:rPr>
              <a:t>1. človek kot merilni instrument</a:t>
            </a:r>
          </a:p>
          <a:p>
            <a:pPr algn="ctr" eaLnBrk="1" hangingPunct="1">
              <a:spcBef>
                <a:spcPct val="0"/>
              </a:spcBef>
              <a:buFontTx/>
              <a:buNone/>
            </a:pPr>
            <a:r>
              <a:rPr lang="sl-SI" altLang="sl-SI" sz="2400" dirty="0">
                <a:latin typeface="Cambria" pitchFamily="18" charset="0"/>
              </a:rPr>
              <a:t>(nominalna, </a:t>
            </a:r>
            <a:r>
              <a:rPr lang="sl-SI" altLang="sl-SI" sz="2400" dirty="0" err="1">
                <a:latin typeface="Cambria" pitchFamily="18" charset="0"/>
              </a:rPr>
              <a:t>ordinalna</a:t>
            </a:r>
            <a:r>
              <a:rPr lang="sl-SI" altLang="sl-SI" sz="2400" dirty="0">
                <a:latin typeface="Cambria" pitchFamily="18" charset="0"/>
              </a:rPr>
              <a:t>, intervalna)</a:t>
            </a:r>
          </a:p>
        </p:txBody>
      </p:sp>
      <p:sp>
        <p:nvSpPr>
          <p:cNvPr id="45062" name="Pravokotnik 2"/>
          <p:cNvSpPr>
            <a:spLocks noChangeArrowheads="1"/>
          </p:cNvSpPr>
          <p:nvPr/>
        </p:nvSpPr>
        <p:spPr bwMode="auto">
          <a:xfrm>
            <a:off x="6314475" y="5273675"/>
            <a:ext cx="2711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400" dirty="0">
                <a:latin typeface="Cambria" pitchFamily="18" charset="0"/>
              </a:rPr>
              <a:t>2. merjenje človeka</a:t>
            </a:r>
          </a:p>
          <a:p>
            <a:pPr algn="ctr" eaLnBrk="1" hangingPunct="1">
              <a:spcBef>
                <a:spcPct val="0"/>
              </a:spcBef>
              <a:buFontTx/>
              <a:buNone/>
            </a:pPr>
            <a:r>
              <a:rPr lang="sl-SI" altLang="sl-SI" sz="2400" dirty="0">
                <a:latin typeface="Cambria" pitchFamily="18" charset="0"/>
              </a:rPr>
              <a:t>(racionalna)</a:t>
            </a:r>
            <a:endParaRPr lang="sl-SI" altLang="sl-SI" sz="2800" dirty="0">
              <a:latin typeface="Cambria"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276350" y="2100263"/>
            <a:ext cx="63738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Merjenje kakovosti zraka v prostoru, merjenje občutka ugodja zaradi dotikanja različnih tekstur površin, merjenje naravnosti materialov, merjenje pomirjevalnega učinka glasbe… </a:t>
            </a:r>
          </a:p>
          <a:p>
            <a:pPr eaLnBrk="1" hangingPunct="1">
              <a:spcBef>
                <a:spcPct val="0"/>
              </a:spcBef>
            </a:pPr>
            <a:endParaRPr lang="sl-SI" altLang="sl-SI" sz="2000">
              <a:latin typeface="Cambria" pitchFamily="18" charset="0"/>
            </a:endParaRPr>
          </a:p>
          <a:p>
            <a:pPr eaLnBrk="1" hangingPunct="1">
              <a:spcBef>
                <a:spcPct val="0"/>
              </a:spcBef>
            </a:pPr>
            <a:endParaRPr lang="en-GB" altLang="sl-SI" sz="2000">
              <a:latin typeface="Cambria" pitchFamily="18" charset="0"/>
            </a:endParaRPr>
          </a:p>
        </p:txBody>
      </p:sp>
      <p:sp>
        <p:nvSpPr>
          <p:cNvPr id="46083" name="Naslov 1"/>
          <p:cNvSpPr>
            <a:spLocks noGrp="1"/>
          </p:cNvSpPr>
          <p:nvPr>
            <p:ph type="title"/>
          </p:nvPr>
        </p:nvSpPr>
        <p:spPr bwMode="auto">
          <a:xfrm>
            <a:off x="438150" y="7651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a:solidFill>
                  <a:schemeClr val="accent6">
                    <a:lumMod val="75000"/>
                  </a:schemeClr>
                </a:solidFill>
              </a:rPr>
              <a:t>Človek kot merilni instrument</a:t>
            </a:r>
          </a:p>
        </p:txBody>
      </p:sp>
      <p:pic>
        <p:nvPicPr>
          <p:cNvPr id="8" name="Picture 2" descr="d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5200" y="4957763"/>
            <a:ext cx="2317750" cy="17383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2" descr="re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338" y="3354388"/>
            <a:ext cx="2303462" cy="1727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2" descr="Longford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858"/>
          <a:stretch/>
        </p:blipFill>
        <p:spPr bwMode="auto">
          <a:xfrm>
            <a:off x="4281488" y="3081338"/>
            <a:ext cx="2921000" cy="23352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2"/>
                </a:solidFill>
                <a:miter lim="800000"/>
                <a:headEnd/>
                <a:tailEnd/>
              </a14:hiddenLine>
            </a:ext>
          </a:extLst>
        </p:spPr>
      </p:pic>
      <p:pic>
        <p:nvPicPr>
          <p:cNvPr id="11" name="Picture 15" descr="disgus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59338" y="5081588"/>
            <a:ext cx="1763712" cy="1533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45300" y="4364038"/>
            <a:ext cx="2116138" cy="15859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6089" name="PoljeZBesedilom 1"/>
          <p:cNvSpPr txBox="1">
            <a:spLocks noChangeArrowheads="1"/>
          </p:cNvSpPr>
          <p:nvPr/>
        </p:nvSpPr>
        <p:spPr bwMode="auto">
          <a:xfrm>
            <a:off x="1258888" y="1557338"/>
            <a:ext cx="4665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a:latin typeface="Cambria" pitchFamily="18" charset="0"/>
              </a:rPr>
              <a:t>Kako dobro se lahko odločamo?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6838" y="2276475"/>
            <a:ext cx="6373812"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fiziološke meritve, EEG, EKG, EMG, MEG, fMRI, EDA, obrazni EMG, dihanje, sledenje očesnim pomikom, termografija, razpoznavanje vzorcev..</a:t>
            </a:r>
          </a:p>
          <a:p>
            <a:pPr eaLnBrk="1" hangingPunct="1">
              <a:spcBef>
                <a:spcPct val="0"/>
              </a:spcBef>
            </a:pPr>
            <a:endParaRPr lang="sl-SI" altLang="sl-SI" sz="2000">
              <a:latin typeface="Cambria" pitchFamily="18" charset="0"/>
            </a:endParaRPr>
          </a:p>
          <a:p>
            <a:pPr eaLnBrk="1" hangingPunct="1">
              <a:spcBef>
                <a:spcPct val="0"/>
              </a:spcBef>
            </a:pPr>
            <a:endParaRPr lang="en-GB" altLang="sl-SI" sz="2000">
              <a:latin typeface="Cambria" pitchFamily="18" charset="0"/>
            </a:endParaRPr>
          </a:p>
        </p:txBody>
      </p:sp>
      <p:sp>
        <p:nvSpPr>
          <p:cNvPr id="47107" name="Naslov 1"/>
          <p:cNvSpPr>
            <a:spLocks noGrp="1"/>
          </p:cNvSpPr>
          <p:nvPr>
            <p:ph type="title"/>
          </p:nvPr>
        </p:nvSpPr>
        <p:spPr bwMode="auto">
          <a:xfrm>
            <a:off x="914400" y="8461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a:solidFill>
                  <a:schemeClr val="accent6">
                    <a:lumMod val="75000"/>
                  </a:schemeClr>
                </a:solidFill>
              </a:rPr>
              <a:t>Merjenje človeka</a:t>
            </a:r>
          </a:p>
        </p:txBody>
      </p:sp>
      <p:pic>
        <p:nvPicPr>
          <p:cNvPr id="47108" name="Picture 3" descr="fuga mobile physiological data acquisition sy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5575" y="3671888"/>
            <a:ext cx="42005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2010030910404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3654425"/>
            <a:ext cx="114458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10375" y="3644900"/>
            <a:ext cx="12827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 descr="D:\gregorjevi dokumenti\projekti\6FP\6FP - projekt MINET\WorkShops\wageningen\MINET Wageningen NL 5-2009\IMG_893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70513" y="3644900"/>
            <a:ext cx="14351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PoljeZBesedilom 10"/>
          <p:cNvSpPr txBox="1">
            <a:spLocks noChangeArrowheads="1"/>
          </p:cNvSpPr>
          <p:nvPr/>
        </p:nvSpPr>
        <p:spPr bwMode="auto">
          <a:xfrm>
            <a:off x="1395413" y="1598613"/>
            <a:ext cx="3805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a:latin typeface="Cambria" pitchFamily="18" charset="0"/>
              </a:rPr>
              <a:t>Kaj taka meritev pomeni?</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P919008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5908675" y="1241425"/>
            <a:ext cx="2332038" cy="2405063"/>
          </a:xfrm>
        </p:spPr>
      </p:pic>
      <p:sp>
        <p:nvSpPr>
          <p:cNvPr id="48131" name="Naslov 1"/>
          <p:cNvSpPr txBox="1">
            <a:spLocks/>
          </p:cNvSpPr>
          <p:nvPr/>
        </p:nvSpPr>
        <p:spPr bwMode="auto">
          <a:xfrm>
            <a:off x="107504" y="37959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dirty="0">
                <a:latin typeface="Cambria" pitchFamily="18" charset="0"/>
              </a:rPr>
              <a:t>Primeri senzoričnega merjenja</a:t>
            </a:r>
          </a:p>
        </p:txBody>
      </p:sp>
      <p:grpSp>
        <p:nvGrpSpPr>
          <p:cNvPr id="48132" name="Skupina 5"/>
          <p:cNvGrpSpPr>
            <a:grpSpLocks/>
          </p:cNvGrpSpPr>
          <p:nvPr/>
        </p:nvGrpSpPr>
        <p:grpSpPr bwMode="auto">
          <a:xfrm>
            <a:off x="2916238" y="1989138"/>
            <a:ext cx="2811462" cy="3727450"/>
            <a:chOff x="6156176" y="961678"/>
            <a:chExt cx="2811462" cy="3727450"/>
          </a:xfrm>
        </p:grpSpPr>
        <p:pic>
          <p:nvPicPr>
            <p:cNvPr id="48142" name="Picture 2" descr="http://1.bp.blogspot.com/_1iGMnJCW7Ec/S_YKsl3eF2I/AAAAAAABQ9s/W8VTE4tA3_E/s1600/The-Five-Sens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6176" y="961678"/>
              <a:ext cx="281146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7740501" y="3573115"/>
              <a:ext cx="10795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pic>
        <p:nvPicPr>
          <p:cNvPr id="9" name="Picture 10" descr="Picture 0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5757" y="1241425"/>
            <a:ext cx="2190750" cy="16430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47813" y="4800600"/>
            <a:ext cx="1660525" cy="18970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2" descr="re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16538" y="3852863"/>
            <a:ext cx="1993900" cy="149542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win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29120" y="1249990"/>
            <a:ext cx="1231900" cy="18446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30725" y="5392738"/>
            <a:ext cx="7921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63938" y="5445125"/>
            <a:ext cx="87471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95750" y="6021388"/>
            <a:ext cx="8715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2400" y="2933700"/>
            <a:ext cx="24352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0306"/>
          <p:cNvPicPr preferRelativeResize="0">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908175" y="3357563"/>
            <a:ext cx="1150938" cy="10525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txBox="1">
            <a:spLocks/>
          </p:cNvSpPr>
          <p:nvPr/>
        </p:nvSpPr>
        <p:spPr bwMode="auto">
          <a:xfrm>
            <a:off x="1619250" y="41783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a:latin typeface="Cambria" pitchFamily="18" charset="0"/>
              </a:rPr>
              <a:t>Merjenje je osnova za odločanje.</a:t>
            </a:r>
          </a:p>
        </p:txBody>
      </p:sp>
      <p:sp>
        <p:nvSpPr>
          <p:cNvPr id="49155" name="PoljeZBesedilom 8"/>
          <p:cNvSpPr txBox="1">
            <a:spLocks noChangeArrowheads="1"/>
          </p:cNvSpPr>
          <p:nvPr/>
        </p:nvSpPr>
        <p:spPr bwMode="auto">
          <a:xfrm>
            <a:off x="6551613" y="2565400"/>
            <a:ext cx="1560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1000 g </a:t>
            </a:r>
            <a:r>
              <a:rPr lang="sl-SI" altLang="sl-SI" sz="1400">
                <a:latin typeface="Cambria" pitchFamily="18" charset="0"/>
                <a:cs typeface="Times New Roman" pitchFamily="18" charset="0"/>
              </a:rPr>
              <a:t>± 20 </a:t>
            </a:r>
            <a:r>
              <a:rPr lang="sl-SI" altLang="sl-SI" sz="1400">
                <a:latin typeface="Times New Roman" pitchFamily="18" charset="0"/>
                <a:cs typeface="Times New Roman" pitchFamily="18" charset="0"/>
              </a:rPr>
              <a:t>g</a:t>
            </a:r>
            <a:endParaRPr lang="sl-SI" altLang="sl-SI" sz="1400">
              <a:latin typeface="Symbol" pitchFamily="18" charset="2"/>
            </a:endParaRPr>
          </a:p>
        </p:txBody>
      </p:sp>
      <p:pic>
        <p:nvPicPr>
          <p:cNvPr id="49156" name="Picture 4" descr="http://trgovina.mercator.si/wcsstore/Zivila/images/products/a082/3838606698898_larg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82888" y="2060575"/>
            <a:ext cx="38004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650119" y="3346416"/>
            <a:ext cx="3552681" cy="1885743"/>
          </a:xfrm>
          <a:prstGeom prst="rect">
            <a:avLst/>
          </a:prstGeom>
          <a:solidFill>
            <a:srgbClr val="33CC3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6132513" y="3000375"/>
            <a:ext cx="0" cy="2303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674938" y="3000375"/>
            <a:ext cx="0" cy="23034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14505" y="3330308"/>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25" name="Pravokotnik 24"/>
          <p:cNvSpPr/>
          <p:nvPr/>
        </p:nvSpPr>
        <p:spPr>
          <a:xfrm>
            <a:off x="6098018" y="3337979"/>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50189" name="PoljeZBesedilom 26"/>
          <p:cNvSpPr txBox="1">
            <a:spLocks noChangeArrowheads="1"/>
          </p:cNvSpPr>
          <p:nvPr/>
        </p:nvSpPr>
        <p:spPr bwMode="auto">
          <a:xfrm>
            <a:off x="2154238" y="5732463"/>
            <a:ext cx="1042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Spodnja</a:t>
            </a:r>
          </a:p>
          <a:p>
            <a:pPr algn="ctr" eaLnBrk="1" hangingPunct="1">
              <a:spcBef>
                <a:spcPct val="0"/>
              </a:spcBef>
              <a:buFontTx/>
              <a:buNone/>
            </a:pPr>
            <a:r>
              <a:rPr lang="sl-SI" altLang="sl-SI" sz="1400" b="1">
                <a:latin typeface="Cambria" pitchFamily="18" charset="0"/>
              </a:rPr>
              <a:t>meja</a:t>
            </a:r>
          </a:p>
        </p:txBody>
      </p:sp>
      <p:sp>
        <p:nvSpPr>
          <p:cNvPr id="50190" name="PoljeZBesedilom 27"/>
          <p:cNvSpPr txBox="1">
            <a:spLocks noChangeArrowheads="1"/>
          </p:cNvSpPr>
          <p:nvPr/>
        </p:nvSpPr>
        <p:spPr bwMode="auto">
          <a:xfrm>
            <a:off x="5627688" y="5805488"/>
            <a:ext cx="1008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Zgornja</a:t>
            </a:r>
          </a:p>
          <a:p>
            <a:pPr algn="ctr" eaLnBrk="1" hangingPunct="1">
              <a:spcBef>
                <a:spcPct val="0"/>
              </a:spcBef>
              <a:buFontTx/>
              <a:buNone/>
            </a:pPr>
            <a:r>
              <a:rPr lang="sl-SI" altLang="sl-SI" sz="1400" b="1">
                <a:latin typeface="Cambria" pitchFamily="18" charset="0"/>
              </a:rPr>
              <a:t>meja</a:t>
            </a:r>
          </a:p>
        </p:txBody>
      </p:sp>
      <p:sp>
        <p:nvSpPr>
          <p:cNvPr id="50191" name="Naslov 1"/>
          <p:cNvSpPr txBox="1">
            <a:spLocks/>
          </p:cNvSpPr>
          <p:nvPr/>
        </p:nvSpPr>
        <p:spPr bwMode="auto">
          <a:xfrm>
            <a:off x="30163" y="836613"/>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a:latin typeface="Cambria" pitchFamily="18" charset="0"/>
              </a:rPr>
              <a:t>Odločanje</a:t>
            </a:r>
          </a:p>
        </p:txBody>
      </p:sp>
      <p:cxnSp>
        <p:nvCxnSpPr>
          <p:cNvPr id="5" name="Raven povezovalnik 4"/>
          <p:cNvCxnSpPr/>
          <p:nvPr/>
        </p:nvCxnSpPr>
        <p:spPr>
          <a:xfrm>
            <a:off x="827088" y="5156200"/>
            <a:ext cx="7200900" cy="47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PoljeZBesedilom 13"/>
          <p:cNvSpPr txBox="1">
            <a:spLocks noChangeArrowheads="1"/>
          </p:cNvSpPr>
          <p:nvPr/>
        </p:nvSpPr>
        <p:spPr bwMode="auto">
          <a:xfrm>
            <a:off x="2308225" y="5373688"/>
            <a:ext cx="735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980 g</a:t>
            </a:r>
          </a:p>
        </p:txBody>
      </p:sp>
      <p:sp>
        <p:nvSpPr>
          <p:cNvPr id="31" name="PoljeZBesedilom 30"/>
          <p:cNvSpPr txBox="1">
            <a:spLocks noChangeArrowheads="1"/>
          </p:cNvSpPr>
          <p:nvPr/>
        </p:nvSpPr>
        <p:spPr bwMode="auto">
          <a:xfrm>
            <a:off x="5703888" y="5384800"/>
            <a:ext cx="855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1020 g</a:t>
            </a:r>
          </a:p>
        </p:txBody>
      </p:sp>
      <p:sp>
        <p:nvSpPr>
          <p:cNvPr id="50195" name="PoljeZBesedilom 18"/>
          <p:cNvSpPr txBox="1">
            <a:spLocks noChangeArrowheads="1"/>
          </p:cNvSpPr>
          <p:nvPr/>
        </p:nvSpPr>
        <p:spPr bwMode="auto">
          <a:xfrm>
            <a:off x="3743325" y="4687888"/>
            <a:ext cx="1465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Times New Roman" pitchFamily="18" charset="0"/>
                <a:cs typeface="Times New Roman" pitchFamily="18" charset="0"/>
              </a:rPr>
              <a:t>1000 g ± 20 g</a:t>
            </a:r>
          </a:p>
        </p:txBody>
      </p:sp>
      <p:pic>
        <p:nvPicPr>
          <p:cNvPr id="162818" name="Picture 2" descr="http://galerija-borisoblak.bitnje.si/albums/20060820_Ljubljana/normal_crw_3008_edited-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413" y="1204913"/>
            <a:ext cx="2776538"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2" descr="http://kruh.zito.si/wp-content/files_mf/1363876269_magicfields_predstavitev_izdelka_slika_1_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08769">
            <a:off x="3084513" y="2455863"/>
            <a:ext cx="2682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ka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24600" y="1206500"/>
            <a:ext cx="340836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2818"/>
                                        </p:tgtEl>
                                        <p:attrNameLst>
                                          <p:attrName>style.visibility</p:attrName>
                                        </p:attrNameLst>
                                      </p:cBhvr>
                                      <p:to>
                                        <p:strVal val="visible"/>
                                      </p:to>
                                    </p:set>
                                    <p:animEffect transition="in" filter="dissolve">
                                      <p:cBhvr>
                                        <p:cTn id="28" dur="500"/>
                                        <p:tgtEl>
                                          <p:spTgt spid="162818"/>
                                        </p:tgtEl>
                                      </p:cBhvr>
                                    </p:animEffect>
                                  </p:childTnLst>
                                </p:cTn>
                              </p:par>
                              <p:par>
                                <p:cTn id="29" presetID="9"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PoljeZBesedilom 9"/>
          <p:cNvSpPr txBox="1">
            <a:spLocks noChangeArrowheads="1"/>
          </p:cNvSpPr>
          <p:nvPr/>
        </p:nvSpPr>
        <p:spPr bwMode="auto">
          <a:xfrm>
            <a:off x="3540125" y="2581275"/>
            <a:ext cx="1385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sprejmemo</a:t>
            </a:r>
          </a:p>
        </p:txBody>
      </p:sp>
      <p:sp>
        <p:nvSpPr>
          <p:cNvPr id="11" name="Pravokotnik 10"/>
          <p:cNvSpPr/>
          <p:nvPr/>
        </p:nvSpPr>
        <p:spPr>
          <a:xfrm>
            <a:off x="970489" y="2912205"/>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7" name="PoljeZBesedilom 6"/>
          <p:cNvSpPr txBox="1">
            <a:spLocks noChangeArrowheads="1"/>
          </p:cNvSpPr>
          <p:nvPr/>
        </p:nvSpPr>
        <p:spPr bwMode="auto">
          <a:xfrm>
            <a:off x="1168400" y="2581275"/>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zavrnemo</a:t>
            </a:r>
          </a:p>
        </p:txBody>
      </p:sp>
      <p:sp>
        <p:nvSpPr>
          <p:cNvPr id="25" name="Pravokotnik 24"/>
          <p:cNvSpPr/>
          <p:nvPr/>
        </p:nvSpPr>
        <p:spPr>
          <a:xfrm>
            <a:off x="5954002" y="2919876"/>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26" name="PoljeZBesedilom 25"/>
          <p:cNvSpPr txBox="1">
            <a:spLocks noChangeArrowheads="1"/>
          </p:cNvSpPr>
          <p:nvPr/>
        </p:nvSpPr>
        <p:spPr bwMode="auto">
          <a:xfrm>
            <a:off x="6184900" y="2590800"/>
            <a:ext cx="123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zavrnemo</a:t>
            </a:r>
          </a:p>
        </p:txBody>
      </p:sp>
      <p:sp>
        <p:nvSpPr>
          <p:cNvPr id="51216" name="PoljeZBesedilom 26"/>
          <p:cNvSpPr txBox="1">
            <a:spLocks noChangeArrowheads="1"/>
          </p:cNvSpPr>
          <p:nvPr/>
        </p:nvSpPr>
        <p:spPr bwMode="auto">
          <a:xfrm>
            <a:off x="2009775" y="5084763"/>
            <a:ext cx="1042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Spodnja</a:t>
            </a:r>
          </a:p>
          <a:p>
            <a:pPr algn="ctr" eaLnBrk="1" hangingPunct="1">
              <a:spcBef>
                <a:spcPct val="0"/>
              </a:spcBef>
              <a:buFontTx/>
              <a:buNone/>
            </a:pPr>
            <a:r>
              <a:rPr lang="sl-SI" altLang="sl-SI" sz="1400" b="1">
                <a:latin typeface="Cambria" pitchFamily="18" charset="0"/>
              </a:rPr>
              <a:t>meja</a:t>
            </a:r>
          </a:p>
        </p:txBody>
      </p:sp>
      <p:sp>
        <p:nvSpPr>
          <p:cNvPr id="51217" name="PoljeZBesedilom 27"/>
          <p:cNvSpPr txBox="1">
            <a:spLocks noChangeArrowheads="1"/>
          </p:cNvSpPr>
          <p:nvPr/>
        </p:nvSpPr>
        <p:spPr bwMode="auto">
          <a:xfrm>
            <a:off x="5507038" y="5080000"/>
            <a:ext cx="100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Zgornja</a:t>
            </a:r>
          </a:p>
          <a:p>
            <a:pPr algn="ctr" eaLnBrk="1" hangingPunct="1">
              <a:spcBef>
                <a:spcPct val="0"/>
              </a:spcBef>
              <a:buFontTx/>
              <a:buNone/>
            </a:pPr>
            <a:r>
              <a:rPr lang="sl-SI" altLang="sl-SI" sz="1400" b="1">
                <a:latin typeface="Cambria" pitchFamily="18" charset="0"/>
              </a:rPr>
              <a:t>meja</a:t>
            </a:r>
          </a:p>
        </p:txBody>
      </p:sp>
      <p:sp>
        <p:nvSpPr>
          <p:cNvPr id="51218" name="Naslov 1"/>
          <p:cNvSpPr txBox="1">
            <a:spLocks/>
          </p:cNvSpPr>
          <p:nvPr/>
        </p:nvSpPr>
        <p:spPr bwMode="auto">
          <a:xfrm>
            <a:off x="107950" y="98425"/>
            <a:ext cx="9021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a:latin typeface="Cambria" pitchFamily="18" charset="0"/>
              </a:rPr>
              <a:t>Odločanje</a:t>
            </a:r>
          </a:p>
        </p:txBody>
      </p:sp>
      <p:cxnSp>
        <p:nvCxnSpPr>
          <p:cNvPr id="5" name="Raven povezovalnik 4"/>
          <p:cNvCxnSpPr/>
          <p:nvPr/>
        </p:nvCxnSpPr>
        <p:spPr>
          <a:xfrm>
            <a:off x="684213" y="4738688"/>
            <a:ext cx="7200900" cy="31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20" name="Picture 6" descr="https://www.dlsweb.rmit.edu.au/toolbox/electrotech/toolbox1204/resources/01principles/04properties/images/100_ohm_resistor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360308">
            <a:off x="3452813" y="2601912"/>
            <a:ext cx="180498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jeZBesedilom 13"/>
          <p:cNvSpPr txBox="1">
            <a:spLocks noChangeArrowheads="1"/>
          </p:cNvSpPr>
          <p:nvPr/>
        </p:nvSpPr>
        <p:spPr bwMode="auto">
          <a:xfrm>
            <a:off x="2220913" y="5949950"/>
            <a:ext cx="69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t>95 </a:t>
            </a:r>
            <a:r>
              <a:rPr lang="sl-SI" altLang="sl-SI" sz="1400">
                <a:latin typeface="Symbol" pitchFamily="18" charset="2"/>
              </a:rPr>
              <a:t>W</a:t>
            </a:r>
          </a:p>
        </p:txBody>
      </p:sp>
      <p:sp>
        <p:nvSpPr>
          <p:cNvPr id="31" name="PoljeZBesedilom 30"/>
          <p:cNvSpPr txBox="1">
            <a:spLocks noChangeArrowheads="1"/>
          </p:cNvSpPr>
          <p:nvPr/>
        </p:nvSpPr>
        <p:spPr bwMode="auto">
          <a:xfrm>
            <a:off x="5662613" y="5949950"/>
            <a:ext cx="796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t>105 </a:t>
            </a:r>
            <a:r>
              <a:rPr lang="sl-SI" altLang="sl-SI" sz="1400">
                <a:latin typeface="Symbol" pitchFamily="18" charset="2"/>
              </a:rPr>
              <a:t>W</a:t>
            </a:r>
          </a:p>
        </p:txBody>
      </p:sp>
      <p:sp>
        <p:nvSpPr>
          <p:cNvPr id="51223" name="PoljeZBesedilom 31"/>
          <p:cNvSpPr txBox="1">
            <a:spLocks noChangeArrowheads="1"/>
          </p:cNvSpPr>
          <p:nvPr/>
        </p:nvSpPr>
        <p:spPr bwMode="auto">
          <a:xfrm>
            <a:off x="3624263" y="4221163"/>
            <a:ext cx="1462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t>100 </a:t>
            </a:r>
            <a:r>
              <a:rPr lang="sl-SI" altLang="sl-SI" sz="1400">
                <a:latin typeface="Symbol" pitchFamily="18" charset="2"/>
              </a:rPr>
              <a:t>W </a:t>
            </a:r>
            <a:r>
              <a:rPr lang="sl-SI" altLang="sl-SI" sz="1400">
                <a:latin typeface="Times New Roman" pitchFamily="18" charset="0"/>
                <a:cs typeface="Times New Roman" pitchFamily="18" charset="0"/>
              </a:rPr>
              <a:t>± </a:t>
            </a:r>
            <a:r>
              <a:rPr lang="sl-SI" altLang="sl-SI" sz="1400">
                <a:latin typeface="Symbol" pitchFamily="18" charset="2"/>
              </a:rPr>
              <a:t>5 %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26" grpId="0"/>
      <p:bldP spid="14"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
          <p:cNvSpPr>
            <a:spLocks noChangeArrowheads="1"/>
          </p:cNvSpPr>
          <p:nvPr/>
        </p:nvSpPr>
        <p:spPr bwMode="auto">
          <a:xfrm>
            <a:off x="1120775" y="4775200"/>
            <a:ext cx="7915275" cy="1914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195" name="Rectangle 16"/>
          <p:cNvSpPr>
            <a:spLocks noChangeArrowheads="1"/>
          </p:cNvSpPr>
          <p:nvPr/>
        </p:nvSpPr>
        <p:spPr bwMode="auto">
          <a:xfrm>
            <a:off x="1979613" y="1758950"/>
            <a:ext cx="6192837" cy="1584325"/>
          </a:xfrm>
          <a:prstGeom prst="rect">
            <a:avLst/>
          </a:prstGeom>
          <a:solidFill>
            <a:srgbClr val="DDDDD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196" name="Rectangle 4"/>
          <p:cNvSpPr>
            <a:spLocks noChangeArrowheads="1"/>
          </p:cNvSpPr>
          <p:nvPr/>
        </p:nvSpPr>
        <p:spPr bwMode="auto">
          <a:xfrm>
            <a:off x="2449954" y="150581"/>
            <a:ext cx="37994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b="1" dirty="0">
                <a:latin typeface="Cambria" pitchFamily="18" charset="0"/>
              </a:rPr>
              <a:t>Merilni instrument</a:t>
            </a:r>
          </a:p>
        </p:txBody>
      </p:sp>
      <p:sp>
        <p:nvSpPr>
          <p:cNvPr id="8197" name="Text Box 5"/>
          <p:cNvSpPr txBox="1">
            <a:spLocks noChangeArrowheads="1"/>
          </p:cNvSpPr>
          <p:nvPr/>
        </p:nvSpPr>
        <p:spPr bwMode="auto">
          <a:xfrm>
            <a:off x="2195513" y="2320925"/>
            <a:ext cx="79216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a:t>senzor</a:t>
            </a:r>
          </a:p>
        </p:txBody>
      </p:sp>
      <p:sp>
        <p:nvSpPr>
          <p:cNvPr id="8198" name="Text Box 6"/>
          <p:cNvSpPr txBox="1">
            <a:spLocks noChangeArrowheads="1"/>
          </p:cNvSpPr>
          <p:nvPr/>
        </p:nvSpPr>
        <p:spPr bwMode="auto">
          <a:xfrm>
            <a:off x="3275013" y="2182813"/>
            <a:ext cx="1223962" cy="558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a:t>prilagajanje</a:t>
            </a:r>
          </a:p>
          <a:p>
            <a:pPr algn="ctr" eaLnBrk="1" hangingPunct="1">
              <a:spcBef>
                <a:spcPct val="50000"/>
              </a:spcBef>
              <a:buFontTx/>
              <a:buNone/>
            </a:pPr>
            <a:r>
              <a:rPr lang="sl-SI" altLang="sl-SI" sz="1200"/>
              <a:t>signala</a:t>
            </a:r>
          </a:p>
        </p:txBody>
      </p:sp>
      <p:sp>
        <p:nvSpPr>
          <p:cNvPr id="8199" name="Text Box 7"/>
          <p:cNvSpPr txBox="1">
            <a:spLocks noChangeArrowheads="1"/>
          </p:cNvSpPr>
          <p:nvPr/>
        </p:nvSpPr>
        <p:spPr bwMode="auto">
          <a:xfrm>
            <a:off x="4787900" y="2046288"/>
            <a:ext cx="792163" cy="833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a:p>
          <a:p>
            <a:pPr algn="ctr" eaLnBrk="1" hangingPunct="1">
              <a:spcBef>
                <a:spcPct val="50000"/>
              </a:spcBef>
              <a:buFontTx/>
              <a:buNone/>
            </a:pPr>
            <a:r>
              <a:rPr lang="sl-SI" altLang="sl-SI" sz="1200"/>
              <a:t>ADP</a:t>
            </a:r>
          </a:p>
          <a:p>
            <a:pPr algn="ctr" eaLnBrk="1" hangingPunct="1">
              <a:spcBef>
                <a:spcPct val="50000"/>
              </a:spcBef>
              <a:buFontTx/>
              <a:buNone/>
            </a:pPr>
            <a:endParaRPr lang="sl-SI" altLang="sl-SI" sz="1200"/>
          </a:p>
        </p:txBody>
      </p:sp>
      <p:sp>
        <p:nvSpPr>
          <p:cNvPr id="8200" name="Text Box 8"/>
          <p:cNvSpPr txBox="1">
            <a:spLocks noChangeArrowheads="1"/>
          </p:cNvSpPr>
          <p:nvPr/>
        </p:nvSpPr>
        <p:spPr bwMode="auto">
          <a:xfrm>
            <a:off x="5867400" y="2046288"/>
            <a:ext cx="647700" cy="833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a:p>
          <a:p>
            <a:pPr algn="ctr" eaLnBrk="1" hangingPunct="1">
              <a:spcBef>
                <a:spcPct val="50000"/>
              </a:spcBef>
              <a:buFontTx/>
              <a:buNone/>
            </a:pPr>
            <a:r>
              <a:rPr lang="sl-SI" altLang="sl-SI" sz="1200">
                <a:latin typeface="Symbol" pitchFamily="18" charset="2"/>
              </a:rPr>
              <a:t>m</a:t>
            </a:r>
            <a:r>
              <a:rPr lang="sl-SI" altLang="sl-SI" sz="1200"/>
              <a:t>C</a:t>
            </a:r>
          </a:p>
          <a:p>
            <a:pPr algn="ctr" eaLnBrk="1" hangingPunct="1">
              <a:spcBef>
                <a:spcPct val="50000"/>
              </a:spcBef>
              <a:buFontTx/>
              <a:buNone/>
            </a:pPr>
            <a:endParaRPr lang="sl-SI" altLang="sl-SI" sz="1200"/>
          </a:p>
        </p:txBody>
      </p:sp>
      <p:sp>
        <p:nvSpPr>
          <p:cNvPr id="8201" name="Text Box 9"/>
          <p:cNvSpPr txBox="1">
            <a:spLocks noChangeArrowheads="1"/>
          </p:cNvSpPr>
          <p:nvPr/>
        </p:nvSpPr>
        <p:spPr bwMode="auto">
          <a:xfrm>
            <a:off x="6804025" y="2320925"/>
            <a:ext cx="1152525" cy="2778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a:t>Prikazovalnik</a:t>
            </a:r>
          </a:p>
        </p:txBody>
      </p:sp>
      <p:sp>
        <p:nvSpPr>
          <p:cNvPr id="8202" name="Line 10"/>
          <p:cNvSpPr>
            <a:spLocks noChangeShapeType="1"/>
          </p:cNvSpPr>
          <p:nvPr/>
        </p:nvSpPr>
        <p:spPr bwMode="auto">
          <a:xfrm>
            <a:off x="1763713" y="2462213"/>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3" name="Line 11"/>
          <p:cNvSpPr>
            <a:spLocks noChangeShapeType="1"/>
          </p:cNvSpPr>
          <p:nvPr/>
        </p:nvSpPr>
        <p:spPr bwMode="auto">
          <a:xfrm>
            <a:off x="2987675" y="24638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4" name="Line 12"/>
          <p:cNvSpPr>
            <a:spLocks noChangeShapeType="1"/>
          </p:cNvSpPr>
          <p:nvPr/>
        </p:nvSpPr>
        <p:spPr bwMode="auto">
          <a:xfrm>
            <a:off x="4498975" y="24638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5573713" y="2463800"/>
            <a:ext cx="2873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a:off x="6515100" y="24638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7" name="Line 15"/>
          <p:cNvSpPr>
            <a:spLocks noChangeShapeType="1"/>
          </p:cNvSpPr>
          <p:nvPr/>
        </p:nvSpPr>
        <p:spPr bwMode="auto">
          <a:xfrm>
            <a:off x="7956550" y="2478088"/>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8" name="Line 17"/>
          <p:cNvSpPr>
            <a:spLocks noChangeShapeType="1"/>
          </p:cNvSpPr>
          <p:nvPr/>
        </p:nvSpPr>
        <p:spPr bwMode="auto">
          <a:xfrm flipV="1">
            <a:off x="2555875" y="2622550"/>
            <a:ext cx="0" cy="96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9" name="Text Box 18"/>
          <p:cNvSpPr txBox="1">
            <a:spLocks noChangeArrowheads="1"/>
          </p:cNvSpPr>
          <p:nvPr/>
        </p:nvSpPr>
        <p:spPr bwMode="auto">
          <a:xfrm>
            <a:off x="1939925" y="3486150"/>
            <a:ext cx="1223963" cy="1096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vplivne veličine</a:t>
            </a:r>
          </a:p>
          <a:p>
            <a:pPr algn="ctr" eaLnBrk="1" hangingPunct="1">
              <a:spcBef>
                <a:spcPct val="50000"/>
              </a:spcBef>
              <a:buFontTx/>
              <a:buNone/>
            </a:pPr>
            <a:r>
              <a:rPr lang="sl-SI" altLang="sl-SI" sz="1200"/>
              <a:t>(temperatura, tlak, vlaga, vibracije …)</a:t>
            </a:r>
          </a:p>
        </p:txBody>
      </p:sp>
      <p:sp>
        <p:nvSpPr>
          <p:cNvPr id="8210" name="Line 19"/>
          <p:cNvSpPr>
            <a:spLocks noChangeShapeType="1"/>
          </p:cNvSpPr>
          <p:nvPr/>
        </p:nvSpPr>
        <p:spPr bwMode="auto">
          <a:xfrm flipV="1">
            <a:off x="3913188" y="2767013"/>
            <a:ext cx="11112" cy="81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11" name="Text Box 20"/>
          <p:cNvSpPr txBox="1">
            <a:spLocks noChangeArrowheads="1"/>
          </p:cNvSpPr>
          <p:nvPr/>
        </p:nvSpPr>
        <p:spPr bwMode="auto">
          <a:xfrm>
            <a:off x="3308350" y="3630613"/>
            <a:ext cx="1223963" cy="731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analogno procesiranje</a:t>
            </a:r>
          </a:p>
          <a:p>
            <a:pPr algn="ctr" eaLnBrk="1" hangingPunct="1">
              <a:spcBef>
                <a:spcPct val="50000"/>
              </a:spcBef>
              <a:buFontTx/>
              <a:buNone/>
            </a:pPr>
            <a:r>
              <a:rPr lang="sl-SI" altLang="sl-SI" sz="1200" b="1"/>
              <a:t>SH vezje</a:t>
            </a:r>
            <a:endParaRPr lang="sl-SI" altLang="sl-SI" sz="1200"/>
          </a:p>
        </p:txBody>
      </p:sp>
      <p:sp>
        <p:nvSpPr>
          <p:cNvPr id="8212" name="Line 21"/>
          <p:cNvSpPr>
            <a:spLocks noChangeShapeType="1"/>
          </p:cNvSpPr>
          <p:nvPr/>
        </p:nvSpPr>
        <p:spPr bwMode="auto">
          <a:xfrm flipV="1">
            <a:off x="5137150" y="2857500"/>
            <a:ext cx="11113" cy="727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13" name="Text Box 22"/>
          <p:cNvSpPr txBox="1">
            <a:spLocks noChangeArrowheads="1"/>
          </p:cNvSpPr>
          <p:nvPr/>
        </p:nvSpPr>
        <p:spPr bwMode="auto">
          <a:xfrm>
            <a:off x="4532313" y="3702050"/>
            <a:ext cx="1223962"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ločljivost</a:t>
            </a:r>
          </a:p>
          <a:p>
            <a:pPr algn="ctr" eaLnBrk="1" hangingPunct="1">
              <a:spcBef>
                <a:spcPct val="50000"/>
              </a:spcBef>
              <a:buFontTx/>
              <a:buNone/>
            </a:pPr>
            <a:r>
              <a:rPr lang="sl-SI" altLang="sl-SI" sz="1200" b="1"/>
              <a:t>dinamika</a:t>
            </a:r>
            <a:endParaRPr lang="sl-SI" altLang="sl-SI" sz="1200"/>
          </a:p>
        </p:txBody>
      </p:sp>
      <p:sp>
        <p:nvSpPr>
          <p:cNvPr id="8214" name="Line 23"/>
          <p:cNvSpPr>
            <a:spLocks noChangeShapeType="1"/>
          </p:cNvSpPr>
          <p:nvPr/>
        </p:nvSpPr>
        <p:spPr bwMode="auto">
          <a:xfrm flipV="1">
            <a:off x="6227763" y="2838450"/>
            <a:ext cx="0" cy="74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15" name="Text Box 24"/>
          <p:cNvSpPr txBox="1">
            <a:spLocks noChangeArrowheads="1"/>
          </p:cNvSpPr>
          <p:nvPr/>
        </p:nvSpPr>
        <p:spPr bwMode="auto">
          <a:xfrm>
            <a:off x="5611813" y="3702050"/>
            <a:ext cx="1223962"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hitrost</a:t>
            </a:r>
          </a:p>
          <a:p>
            <a:pPr algn="ctr" eaLnBrk="1" hangingPunct="1">
              <a:spcBef>
                <a:spcPct val="50000"/>
              </a:spcBef>
              <a:buFontTx/>
              <a:buNone/>
            </a:pPr>
            <a:r>
              <a:rPr lang="sl-SI" altLang="sl-SI" sz="1200" b="1"/>
              <a:t>spomin</a:t>
            </a:r>
            <a:endParaRPr lang="sl-SI" altLang="sl-SI" sz="1200"/>
          </a:p>
        </p:txBody>
      </p:sp>
      <p:pic>
        <p:nvPicPr>
          <p:cNvPr id="8216" name="Picture 26" descr="296-28-TSSO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24375" y="1630363"/>
            <a:ext cx="9001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 descr="http://www.blazedisplay.com/uploadFile/LCD_Display_Control_Board_for_Dispenser_CPU.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7838" y="1601788"/>
            <a:ext cx="11287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4" descr="http://img.directindustry.com/images_di/photo-mg/stainless-steel-low-pressure-pressure-sensors-7499-512792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4050" y="1412875"/>
            <a:ext cx="13303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6" descr="http://upload.wikimedia.org/wikipedia/commons/b/b0/Ignite_Ia_microprocessor.JPG"/>
          <p:cNvPicPr>
            <a:picLocks noChangeAspect="1" noChangeArrowheads="1"/>
          </p:cNvPicPr>
          <p:nvPr/>
        </p:nvPicPr>
        <p:blipFill>
          <a:blip r:embed="rId5">
            <a:clrChange>
              <a:clrFrom>
                <a:srgbClr val="D5D7D6"/>
              </a:clrFrom>
              <a:clrTo>
                <a:srgbClr val="D5D7D6">
                  <a:alpha val="0"/>
                </a:srgbClr>
              </a:clrTo>
            </a:clrChange>
            <a:extLst>
              <a:ext uri="{28A0092B-C50C-407E-A947-70E740481C1C}">
                <a14:useLocalDpi xmlns:a14="http://schemas.microsoft.com/office/drawing/2010/main"/>
              </a:ext>
            </a:extLst>
          </a:blip>
          <a:srcRect/>
          <a:stretch>
            <a:fillRect/>
          </a:stretch>
        </p:blipFill>
        <p:spPr bwMode="auto">
          <a:xfrm>
            <a:off x="5580063" y="1609725"/>
            <a:ext cx="9937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10" descr="D:\gregorjevi dokumenti\My Pictures\slikanje starih instrumentov\stari instrumenti neobdelano\izbrane\slikanje stari instrumentov vse neobdelano 235.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7913" y="5011963"/>
            <a:ext cx="1458143" cy="169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12" descr="D:\gregorjevi dokumenti\My Pictures\slikanje starih instrumentov\stari instrumenti neobdelano\izbrane\slikanje stari instrumentov vse neobdelano 316.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56275" y="4911303"/>
            <a:ext cx="1191989" cy="176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13" descr="D:\gregorjevi dokumenti\My Pictures\slikanje starih instrumentov\stari instrumenti neobdelano\izbrane\slikanje stari instrumentov vse neobdelano 236.jpg"/>
          <p:cNvPicPr>
            <a:picLocks noChangeAspect="1" noChangeArrowheads="1"/>
          </p:cNvPicPr>
          <p:nvPr/>
        </p:nvPicPr>
        <p:blipFill>
          <a:blip r:embed="rId8">
            <a:clrChange>
              <a:clrFrom>
                <a:srgbClr val="F9F9F9"/>
              </a:clrFrom>
              <a:clrTo>
                <a:srgbClr val="F9F9F9">
                  <a:alpha val="0"/>
                </a:srgbClr>
              </a:clrTo>
            </a:clrChange>
            <a:extLst>
              <a:ext uri="{28A0092B-C50C-407E-A947-70E740481C1C}">
                <a14:useLocalDpi xmlns:a14="http://schemas.microsoft.com/office/drawing/2010/main"/>
              </a:ext>
            </a:extLst>
          </a:blip>
          <a:srcRect/>
          <a:stretch>
            <a:fillRect/>
          </a:stretch>
        </p:blipFill>
        <p:spPr bwMode="auto">
          <a:xfrm>
            <a:off x="900113" y="5153025"/>
            <a:ext cx="25288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14" descr="D:\gregorjevi dokumenti\My Pictures\slikanje starih instrumentov\stari instrumenti neobdelano\izbrane\slikanje stari instrumentov vse neobdelano 263.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243379" y="5033596"/>
            <a:ext cx="1433077" cy="1707772"/>
          </a:xfrm>
          <a:prstGeom prst="trapezoid">
            <a:avLst>
              <a:gd name="adj" fmla="val 1375"/>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a:off x="6165850" y="6457950"/>
            <a:ext cx="2943225" cy="252413"/>
          </a:xfrm>
          <a:prstGeom prst="rect">
            <a:avLst/>
          </a:prstGeom>
          <a:noFill/>
        </p:spPr>
        <p:txBody>
          <a:bodyPr wrap="none">
            <a:spAutoFit/>
          </a:bodyPr>
          <a:lstStyle/>
          <a:p>
            <a:pPr>
              <a:defRPr/>
            </a:pPr>
            <a:r>
              <a:rPr lang="sl-SI" sz="1050" dirty="0">
                <a:latin typeface="Cambria" panose="02040503050406030204" pitchFamily="18" charset="0"/>
              </a:rPr>
              <a:t>Merilni inštrumenti iz muzeja FE (2. nadstropje)</a:t>
            </a:r>
          </a:p>
        </p:txBody>
      </p:sp>
      <p:sp>
        <p:nvSpPr>
          <p:cNvPr id="8225" name="Text Box 2"/>
          <p:cNvSpPr txBox="1">
            <a:spLocks noChangeArrowheads="1"/>
          </p:cNvSpPr>
          <p:nvPr/>
        </p:nvSpPr>
        <p:spPr bwMode="auto">
          <a:xfrm rot="-2145180">
            <a:off x="64433" y="1820639"/>
            <a:ext cx="1568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dirty="0">
                <a:latin typeface="Cambria" pitchFamily="18" charset="0"/>
              </a:rPr>
              <a:t>MODERNI</a:t>
            </a:r>
          </a:p>
          <a:p>
            <a:pPr eaLnBrk="1" hangingPunct="1">
              <a:spcBef>
                <a:spcPct val="0"/>
              </a:spcBef>
              <a:buFontTx/>
              <a:buNone/>
            </a:pPr>
            <a:r>
              <a:rPr lang="sl-SI" altLang="sl-SI" sz="1600" b="1" dirty="0">
                <a:latin typeface="Cambria" pitchFamily="18" charset="0"/>
              </a:rPr>
              <a:t>UNIVERZALNI</a:t>
            </a:r>
          </a:p>
        </p:txBody>
      </p:sp>
      <p:sp>
        <p:nvSpPr>
          <p:cNvPr id="8226" name="Text Box 2"/>
          <p:cNvSpPr txBox="1">
            <a:spLocks noChangeArrowheads="1"/>
          </p:cNvSpPr>
          <p:nvPr/>
        </p:nvSpPr>
        <p:spPr bwMode="auto">
          <a:xfrm rot="-2145180">
            <a:off x="52788" y="4860925"/>
            <a:ext cx="14366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dirty="0">
                <a:latin typeface="Cambria" pitchFamily="18" charset="0"/>
              </a:rPr>
              <a:t>KLASIČNI</a:t>
            </a:r>
          </a:p>
          <a:p>
            <a:pPr eaLnBrk="1" hangingPunct="1">
              <a:spcBef>
                <a:spcPct val="0"/>
              </a:spcBef>
              <a:buFontTx/>
              <a:buNone/>
            </a:pPr>
            <a:r>
              <a:rPr lang="sl-SI" altLang="sl-SI" sz="1600" b="1" dirty="0">
                <a:latin typeface="Cambria" pitchFamily="18" charset="0"/>
              </a:rPr>
              <a:t>NAMENSKI</a:t>
            </a:r>
          </a:p>
        </p:txBody>
      </p:sp>
    </p:spTree>
    <p:extLst>
      <p:ext uri="{BB962C8B-B14F-4D97-AF65-F5344CB8AC3E}">
        <p14:creationId xmlns:p14="http://schemas.microsoft.com/office/powerpoint/2010/main" val="3056596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p:nvGrpSpPr>
        <p:grpSpPr bwMode="auto">
          <a:xfrm>
            <a:off x="3708400" y="3427413"/>
            <a:ext cx="2154238" cy="1322387"/>
            <a:chOff x="1882" y="1744"/>
            <a:chExt cx="1357" cy="833"/>
          </a:xfrm>
        </p:grpSpPr>
        <p:sp>
          <p:nvSpPr>
            <p:cNvPr id="52242"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2243"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53A175"/>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8" name="PoljeZBesedilom 17"/>
          <p:cNvSpPr txBox="1">
            <a:spLocks noChangeArrowheads="1"/>
          </p:cNvSpPr>
          <p:nvPr/>
        </p:nvSpPr>
        <p:spPr bwMode="auto">
          <a:xfrm>
            <a:off x="4268788" y="5035550"/>
            <a:ext cx="1011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4760913" y="3133725"/>
            <a:ext cx="0" cy="1728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241" name="Naslov 1"/>
          <p:cNvSpPr txBox="1">
            <a:spLocks/>
          </p:cNvSpPr>
          <p:nvPr/>
        </p:nvSpPr>
        <p:spPr bwMode="auto">
          <a:xfrm>
            <a:off x="131763" y="836613"/>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a:latin typeface="Cambria" pitchFamily="18" charset="0"/>
              </a:rPr>
              <a:t>Enostavno odločanje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1887538" y="3427413"/>
            <a:ext cx="2154237" cy="1322387"/>
            <a:chOff x="1882" y="1744"/>
            <a:chExt cx="1357" cy="833"/>
          </a:xfrm>
        </p:grpSpPr>
        <p:sp>
          <p:nvSpPr>
            <p:cNvPr id="53269"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3270"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53A175"/>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18" name="PoljeZBesedilom 17"/>
          <p:cNvSpPr txBox="1">
            <a:spLocks noChangeArrowheads="1"/>
          </p:cNvSpPr>
          <p:nvPr/>
        </p:nvSpPr>
        <p:spPr bwMode="auto">
          <a:xfrm>
            <a:off x="2463800" y="5035550"/>
            <a:ext cx="101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3263" name="Naslov 1"/>
          <p:cNvSpPr txBox="1">
            <a:spLocks/>
          </p:cNvSpPr>
          <p:nvPr/>
        </p:nvSpPr>
        <p:spPr bwMode="auto">
          <a:xfrm>
            <a:off x="30431" y="970121"/>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Oteženo odločanje</a:t>
            </a:r>
          </a:p>
        </p:txBody>
      </p:sp>
      <p:grpSp>
        <p:nvGrpSpPr>
          <p:cNvPr id="7" name="Group 4"/>
          <p:cNvGrpSpPr>
            <a:grpSpLocks noChangeAspect="1"/>
          </p:cNvGrpSpPr>
          <p:nvPr/>
        </p:nvGrpSpPr>
        <p:grpSpPr bwMode="auto">
          <a:xfrm>
            <a:off x="1898650" y="4152900"/>
            <a:ext cx="647700" cy="603250"/>
            <a:chOff x="1247" y="2604"/>
            <a:chExt cx="408" cy="380"/>
          </a:xfrm>
        </p:grpSpPr>
        <p:sp>
          <p:nvSpPr>
            <p:cNvPr id="53267" name="AutoShape 3"/>
            <p:cNvSpPr>
              <a:spLocks noChangeAspect="1" noChangeArrowheads="1" noTextEdit="1"/>
            </p:cNvSpPr>
            <p:nvPr/>
          </p:nvSpPr>
          <p:spPr bwMode="auto">
            <a:xfrm>
              <a:off x="1247" y="2604"/>
              <a:ext cx="408"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3268" name="Freeform 5"/>
            <p:cNvSpPr>
              <a:spLocks/>
            </p:cNvSpPr>
            <p:nvPr/>
          </p:nvSpPr>
          <p:spPr bwMode="auto">
            <a:xfrm>
              <a:off x="1258" y="2633"/>
              <a:ext cx="387" cy="340"/>
            </a:xfrm>
            <a:custGeom>
              <a:avLst/>
              <a:gdLst>
                <a:gd name="T0" fmla="*/ 0 w 1391"/>
                <a:gd name="T1" fmla="*/ 0 h 1226"/>
                <a:gd name="T2" fmla="*/ 0 w 1391"/>
                <a:gd name="T3" fmla="*/ 0 h 1226"/>
                <a:gd name="T4" fmla="*/ 0 w 1391"/>
                <a:gd name="T5" fmla="*/ 0 h 1226"/>
                <a:gd name="T6" fmla="*/ 0 w 1391"/>
                <a:gd name="T7" fmla="*/ 0 h 1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1" h="1226">
                  <a:moveTo>
                    <a:pt x="1391" y="0"/>
                  </a:moveTo>
                  <a:cubicBezTo>
                    <a:pt x="1170" y="702"/>
                    <a:pt x="871" y="1215"/>
                    <a:pt x="0" y="1226"/>
                  </a:cubicBezTo>
                  <a:lnTo>
                    <a:pt x="1391" y="1217"/>
                  </a:lnTo>
                  <a:lnTo>
                    <a:pt x="1391" y="0"/>
                  </a:lnTo>
                  <a:close/>
                </a:path>
              </a:pathLst>
            </a:custGeom>
            <a:solidFill>
              <a:srgbClr val="ED1B2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2955925" y="3133725"/>
            <a:ext cx="0" cy="1728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4470400" y="3443288"/>
            <a:ext cx="2154238" cy="1322387"/>
            <a:chOff x="1882" y="1744"/>
            <a:chExt cx="1357" cy="833"/>
          </a:xfrm>
        </p:grpSpPr>
        <p:sp>
          <p:nvSpPr>
            <p:cNvPr id="54293"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4294"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53A175"/>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18" name="PoljeZBesedilom 17"/>
          <p:cNvSpPr txBox="1">
            <a:spLocks noChangeArrowheads="1"/>
          </p:cNvSpPr>
          <p:nvPr/>
        </p:nvSpPr>
        <p:spPr bwMode="auto">
          <a:xfrm>
            <a:off x="5046663" y="5046663"/>
            <a:ext cx="1009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4287" name="Naslov 1"/>
          <p:cNvSpPr txBox="1">
            <a:spLocks/>
          </p:cNvSpPr>
          <p:nvPr/>
        </p:nvSpPr>
        <p:spPr bwMode="auto">
          <a:xfrm>
            <a:off x="19322" y="971719"/>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Oteženo odločanje</a:t>
            </a:r>
          </a:p>
        </p:txBody>
      </p:sp>
      <p:grpSp>
        <p:nvGrpSpPr>
          <p:cNvPr id="2" name="Group 4"/>
          <p:cNvGrpSpPr>
            <a:grpSpLocks noChangeAspect="1"/>
          </p:cNvGrpSpPr>
          <p:nvPr/>
        </p:nvGrpSpPr>
        <p:grpSpPr bwMode="auto">
          <a:xfrm>
            <a:off x="5975350" y="4254500"/>
            <a:ext cx="647700" cy="503238"/>
            <a:chOff x="3751" y="2667"/>
            <a:chExt cx="408" cy="317"/>
          </a:xfrm>
        </p:grpSpPr>
        <p:sp>
          <p:nvSpPr>
            <p:cNvPr id="54291" name="AutoShape 3"/>
            <p:cNvSpPr>
              <a:spLocks noChangeAspect="1" noChangeArrowheads="1" noTextEdit="1"/>
            </p:cNvSpPr>
            <p:nvPr/>
          </p:nvSpPr>
          <p:spPr bwMode="auto">
            <a:xfrm>
              <a:off x="3751" y="2667"/>
              <a:ext cx="408"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4292" name="Freeform 5"/>
            <p:cNvSpPr>
              <a:spLocks/>
            </p:cNvSpPr>
            <p:nvPr/>
          </p:nvSpPr>
          <p:spPr bwMode="auto">
            <a:xfrm>
              <a:off x="3764" y="2689"/>
              <a:ext cx="388" cy="284"/>
            </a:xfrm>
            <a:custGeom>
              <a:avLst/>
              <a:gdLst>
                <a:gd name="T0" fmla="*/ 0 w 1391"/>
                <a:gd name="T1" fmla="*/ 0 h 1016"/>
                <a:gd name="T2" fmla="*/ 0 w 1391"/>
                <a:gd name="T3" fmla="*/ 0 h 1016"/>
                <a:gd name="T4" fmla="*/ 0 w 1391"/>
                <a:gd name="T5" fmla="*/ 0 h 1016"/>
                <a:gd name="T6" fmla="*/ 0 w 1391"/>
                <a:gd name="T7" fmla="*/ 0 h 1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1" h="1016">
                  <a:moveTo>
                    <a:pt x="1391" y="1007"/>
                  </a:moveTo>
                  <a:cubicBezTo>
                    <a:pt x="764" y="982"/>
                    <a:pt x="307" y="600"/>
                    <a:pt x="0" y="0"/>
                  </a:cubicBezTo>
                  <a:lnTo>
                    <a:pt x="0" y="1016"/>
                  </a:lnTo>
                  <a:lnTo>
                    <a:pt x="1391" y="1007"/>
                  </a:lnTo>
                  <a:close/>
                </a:path>
              </a:pathLst>
            </a:custGeom>
            <a:solidFill>
              <a:srgbClr val="ED1B2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5538788" y="3144838"/>
            <a:ext cx="0" cy="172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5305425" y="3443288"/>
            <a:ext cx="2154238" cy="1322387"/>
            <a:chOff x="1882" y="1744"/>
            <a:chExt cx="1357" cy="833"/>
          </a:xfrm>
        </p:grpSpPr>
        <p:sp>
          <p:nvSpPr>
            <p:cNvPr id="55317"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5318"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FF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18" name="PoljeZBesedilom 17"/>
          <p:cNvSpPr txBox="1">
            <a:spLocks noChangeArrowheads="1"/>
          </p:cNvSpPr>
          <p:nvPr/>
        </p:nvSpPr>
        <p:spPr bwMode="auto">
          <a:xfrm>
            <a:off x="5873750" y="5046663"/>
            <a:ext cx="101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5311" name="Naslov 1"/>
          <p:cNvSpPr txBox="1">
            <a:spLocks/>
          </p:cNvSpPr>
          <p:nvPr/>
        </p:nvSpPr>
        <p:spPr bwMode="auto">
          <a:xfrm>
            <a:off x="-30945" y="919484"/>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Oteženo odločanje</a:t>
            </a:r>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6365875" y="3144838"/>
            <a:ext cx="0" cy="172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4"/>
          <p:cNvGrpSpPr>
            <a:grpSpLocks noChangeAspect="1"/>
          </p:cNvGrpSpPr>
          <p:nvPr/>
        </p:nvGrpSpPr>
        <p:grpSpPr bwMode="auto">
          <a:xfrm>
            <a:off x="5329238" y="4140200"/>
            <a:ext cx="647700" cy="603250"/>
            <a:chOff x="1247" y="2604"/>
            <a:chExt cx="408" cy="380"/>
          </a:xfrm>
        </p:grpSpPr>
        <p:sp>
          <p:nvSpPr>
            <p:cNvPr id="55315" name="AutoShape 3"/>
            <p:cNvSpPr>
              <a:spLocks noChangeAspect="1" noChangeArrowheads="1" noTextEdit="1"/>
            </p:cNvSpPr>
            <p:nvPr/>
          </p:nvSpPr>
          <p:spPr bwMode="auto">
            <a:xfrm>
              <a:off x="1247" y="2604"/>
              <a:ext cx="408"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5316" name="Freeform 5"/>
            <p:cNvSpPr>
              <a:spLocks/>
            </p:cNvSpPr>
            <p:nvPr/>
          </p:nvSpPr>
          <p:spPr bwMode="auto">
            <a:xfrm>
              <a:off x="1258" y="2633"/>
              <a:ext cx="387" cy="340"/>
            </a:xfrm>
            <a:custGeom>
              <a:avLst/>
              <a:gdLst>
                <a:gd name="T0" fmla="*/ 0 w 1391"/>
                <a:gd name="T1" fmla="*/ 0 h 1226"/>
                <a:gd name="T2" fmla="*/ 0 w 1391"/>
                <a:gd name="T3" fmla="*/ 0 h 1226"/>
                <a:gd name="T4" fmla="*/ 0 w 1391"/>
                <a:gd name="T5" fmla="*/ 0 h 1226"/>
                <a:gd name="T6" fmla="*/ 0 w 1391"/>
                <a:gd name="T7" fmla="*/ 0 h 1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1" h="1226">
                  <a:moveTo>
                    <a:pt x="1391" y="0"/>
                  </a:moveTo>
                  <a:cubicBezTo>
                    <a:pt x="1170" y="702"/>
                    <a:pt x="871" y="1215"/>
                    <a:pt x="0" y="1226"/>
                  </a:cubicBezTo>
                  <a:lnTo>
                    <a:pt x="1391" y="1217"/>
                  </a:lnTo>
                  <a:lnTo>
                    <a:pt x="1391" y="0"/>
                  </a:lnTo>
                  <a:close/>
                </a:path>
              </a:pathLst>
            </a:custGeom>
            <a:solidFill>
              <a:srgbClr val="00B05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5102225" y="3443288"/>
            <a:ext cx="893763" cy="1322387"/>
            <a:chOff x="1882" y="1744"/>
            <a:chExt cx="1357" cy="833"/>
          </a:xfrm>
        </p:grpSpPr>
        <p:sp>
          <p:nvSpPr>
            <p:cNvPr id="56339"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6" name="Freeform 5"/>
            <p:cNvSpPr>
              <a:spLocks/>
            </p:cNvSpPr>
            <p:nvPr/>
          </p:nvSpPr>
          <p:spPr bwMode="auto">
            <a:xfrm>
              <a:off x="1894" y="1757"/>
              <a:ext cx="1345" cy="812"/>
            </a:xfrm>
            <a:custGeom>
              <a:avLst/>
              <a:gdLst>
                <a:gd name="T0" fmla="*/ 4688 w 4688"/>
                <a:gd name="T1" fmla="*/ 2794 h 2824"/>
                <a:gd name="T2" fmla="*/ 3091 w 4688"/>
                <a:gd name="T3" fmla="*/ 1288 h 2824"/>
                <a:gd name="T4" fmla="*/ 2287 w 4688"/>
                <a:gd name="T5" fmla="*/ 3 h 2824"/>
                <a:gd name="T6" fmla="*/ 1483 w 4688"/>
                <a:gd name="T7" fmla="*/ 1283 h 2824"/>
                <a:gd name="T8" fmla="*/ 0 w 4688"/>
                <a:gd name="T9" fmla="*/ 2824 h 2824"/>
                <a:gd name="T10" fmla="*/ 4688 w 4688"/>
                <a:gd name="T11" fmla="*/ 2794 h 2824"/>
              </a:gdLst>
              <a:ahLst/>
              <a:cxnLst>
                <a:cxn ang="0">
                  <a:pos x="T0" y="T1"/>
                </a:cxn>
                <a:cxn ang="0">
                  <a:pos x="T2" y="T3"/>
                </a:cxn>
                <a:cxn ang="0">
                  <a:pos x="T4" y="T5"/>
                </a:cxn>
                <a:cxn ang="0">
                  <a:pos x="T6" y="T7"/>
                </a:cxn>
                <a:cxn ang="0">
                  <a:pos x="T8" y="T9"/>
                </a:cxn>
                <a:cxn ang="0">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chemeClr val="accent3">
                <a:lumMod val="50000"/>
              </a:schemeClr>
            </a:solidFill>
            <a:ln w="9525" cap="flat">
              <a:noFill/>
              <a:prstDash val="solid"/>
              <a:miter lim="800000"/>
              <a:headEnd/>
              <a:tailEnd/>
            </a:ln>
          </p:spPr>
          <p:txBody>
            <a:bodyPr/>
            <a:lstStyle/>
            <a:p>
              <a:pPr>
                <a:defRPr/>
              </a:pPr>
              <a:endParaRPr lang="sl-SI"/>
            </a:p>
          </p:txBody>
        </p:sp>
      </p:grpSp>
      <p:sp>
        <p:nvSpPr>
          <p:cNvPr id="18" name="PoljeZBesedilom 17"/>
          <p:cNvSpPr txBox="1">
            <a:spLocks noChangeArrowheads="1"/>
          </p:cNvSpPr>
          <p:nvPr/>
        </p:nvSpPr>
        <p:spPr bwMode="auto">
          <a:xfrm>
            <a:off x="5046663" y="5046663"/>
            <a:ext cx="1009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6335" name="Naslov 1"/>
          <p:cNvSpPr txBox="1">
            <a:spLocks/>
          </p:cNvSpPr>
          <p:nvPr/>
        </p:nvSpPr>
        <p:spPr bwMode="auto">
          <a:xfrm>
            <a:off x="101449" y="965660"/>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Odločanje pri izboljšani merilni negotovosti</a:t>
            </a:r>
          </a:p>
        </p:txBody>
      </p:sp>
      <p:sp>
        <p:nvSpPr>
          <p:cNvPr id="17" name="Freeform 5"/>
          <p:cNvSpPr>
            <a:spLocks/>
          </p:cNvSpPr>
          <p:nvPr/>
        </p:nvSpPr>
        <p:spPr bwMode="auto">
          <a:xfrm>
            <a:off x="4481513" y="3448050"/>
            <a:ext cx="2138362" cy="1289050"/>
          </a:xfrm>
          <a:custGeom>
            <a:avLst/>
            <a:gdLst>
              <a:gd name="T0" fmla="*/ 2147483647 w 4688"/>
              <a:gd name="T1" fmla="*/ 2147483647 h 2824"/>
              <a:gd name="T2" fmla="*/ 2147483647 w 4688"/>
              <a:gd name="T3" fmla="*/ 2147483647 h 2824"/>
              <a:gd name="T4" fmla="*/ 2147483647 w 4688"/>
              <a:gd name="T5" fmla="*/ 2147483647 h 2824"/>
              <a:gd name="T6" fmla="*/ 2147483647 w 4688"/>
              <a:gd name="T7" fmla="*/ 2147483647 h 2824"/>
              <a:gd name="T8" fmla="*/ 0 w 4688"/>
              <a:gd name="T9" fmla="*/ 2147483647 h 2824"/>
              <a:gd name="T10" fmla="*/ 2147483647 w 4688"/>
              <a:gd name="T11" fmla="*/ 2147483647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noFill/>
          <a:ln w="9525" cap="flat">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5538788" y="3144838"/>
            <a:ext cx="0" cy="172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8" name="PoljeZBesedilom 17"/>
          <p:cNvSpPr txBox="1">
            <a:spLocks noChangeArrowheads="1"/>
          </p:cNvSpPr>
          <p:nvPr/>
        </p:nvSpPr>
        <p:spPr bwMode="auto">
          <a:xfrm>
            <a:off x="2463800" y="5035550"/>
            <a:ext cx="101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grpSp>
        <p:nvGrpSpPr>
          <p:cNvPr id="17" name="Group 4"/>
          <p:cNvGrpSpPr>
            <a:grpSpLocks noChangeAspect="1"/>
          </p:cNvGrpSpPr>
          <p:nvPr/>
        </p:nvGrpSpPr>
        <p:grpSpPr bwMode="auto">
          <a:xfrm>
            <a:off x="2514600" y="3424238"/>
            <a:ext cx="893763" cy="1322387"/>
            <a:chOff x="1882" y="1744"/>
            <a:chExt cx="1357" cy="833"/>
          </a:xfrm>
        </p:grpSpPr>
        <p:sp>
          <p:nvSpPr>
            <p:cNvPr id="57364"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23" name="Freeform 5"/>
            <p:cNvSpPr>
              <a:spLocks/>
            </p:cNvSpPr>
            <p:nvPr/>
          </p:nvSpPr>
          <p:spPr bwMode="auto">
            <a:xfrm>
              <a:off x="1894" y="1757"/>
              <a:ext cx="1345" cy="812"/>
            </a:xfrm>
            <a:custGeom>
              <a:avLst/>
              <a:gdLst>
                <a:gd name="T0" fmla="*/ 4688 w 4688"/>
                <a:gd name="T1" fmla="*/ 2794 h 2824"/>
                <a:gd name="T2" fmla="*/ 3091 w 4688"/>
                <a:gd name="T3" fmla="*/ 1288 h 2824"/>
                <a:gd name="T4" fmla="*/ 2287 w 4688"/>
                <a:gd name="T5" fmla="*/ 3 h 2824"/>
                <a:gd name="T6" fmla="*/ 1483 w 4688"/>
                <a:gd name="T7" fmla="*/ 1283 h 2824"/>
                <a:gd name="T8" fmla="*/ 0 w 4688"/>
                <a:gd name="T9" fmla="*/ 2824 h 2824"/>
                <a:gd name="T10" fmla="*/ 4688 w 4688"/>
                <a:gd name="T11" fmla="*/ 2794 h 2824"/>
              </a:gdLst>
              <a:ahLst/>
              <a:cxnLst>
                <a:cxn ang="0">
                  <a:pos x="T0" y="T1"/>
                </a:cxn>
                <a:cxn ang="0">
                  <a:pos x="T2" y="T3"/>
                </a:cxn>
                <a:cxn ang="0">
                  <a:pos x="T4" y="T5"/>
                </a:cxn>
                <a:cxn ang="0">
                  <a:pos x="T6" y="T7"/>
                </a:cxn>
                <a:cxn ang="0">
                  <a:pos x="T8" y="T9"/>
                </a:cxn>
                <a:cxn ang="0">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chemeClr val="accent3">
                <a:lumMod val="50000"/>
              </a:schemeClr>
            </a:solidFill>
            <a:ln w="9525" cap="flat">
              <a:noFill/>
              <a:prstDash val="solid"/>
              <a:miter lim="800000"/>
              <a:headEnd/>
              <a:tailEnd/>
            </a:ln>
          </p:spPr>
          <p:txBody>
            <a:bodyPr/>
            <a:lstStyle/>
            <a:p>
              <a:pPr>
                <a:defRPr/>
              </a:pPr>
              <a:endParaRPr lang="sl-SI"/>
            </a:p>
          </p:txBody>
        </p:sp>
      </p:grpSp>
      <p:sp>
        <p:nvSpPr>
          <p:cNvPr id="57359" name="AutoShape 3"/>
          <p:cNvSpPr>
            <a:spLocks noChangeAspect="1" noChangeArrowheads="1" noTextEdit="1"/>
          </p:cNvSpPr>
          <p:nvPr/>
        </p:nvSpPr>
        <p:spPr bwMode="auto">
          <a:xfrm>
            <a:off x="1887538" y="3427413"/>
            <a:ext cx="215423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lstStyle/>
          <a:p>
            <a:endParaRPr lang="sl-SI"/>
          </a:p>
        </p:txBody>
      </p:sp>
      <p:sp>
        <p:nvSpPr>
          <p:cNvPr id="28" name="Freeform 5"/>
          <p:cNvSpPr>
            <a:spLocks/>
          </p:cNvSpPr>
          <p:nvPr/>
        </p:nvSpPr>
        <p:spPr bwMode="auto">
          <a:xfrm>
            <a:off x="1905000" y="3448050"/>
            <a:ext cx="2138363" cy="1289050"/>
          </a:xfrm>
          <a:custGeom>
            <a:avLst/>
            <a:gdLst>
              <a:gd name="T0" fmla="*/ 4688 w 4688"/>
              <a:gd name="T1" fmla="*/ 2794 h 2824"/>
              <a:gd name="T2" fmla="*/ 3091 w 4688"/>
              <a:gd name="T3" fmla="*/ 1288 h 2824"/>
              <a:gd name="T4" fmla="*/ 2287 w 4688"/>
              <a:gd name="T5" fmla="*/ 3 h 2824"/>
              <a:gd name="T6" fmla="*/ 1483 w 4688"/>
              <a:gd name="T7" fmla="*/ 1283 h 2824"/>
              <a:gd name="T8" fmla="*/ 0 w 4688"/>
              <a:gd name="T9" fmla="*/ 2824 h 2824"/>
              <a:gd name="T10" fmla="*/ 4688 w 4688"/>
              <a:gd name="T11" fmla="*/ 2794 h 2824"/>
            </a:gdLst>
            <a:ahLst/>
            <a:cxnLst>
              <a:cxn ang="0">
                <a:pos x="T0" y="T1"/>
              </a:cxn>
              <a:cxn ang="0">
                <a:pos x="T2" y="T3"/>
              </a:cxn>
              <a:cxn ang="0">
                <a:pos x="T4" y="T5"/>
              </a:cxn>
              <a:cxn ang="0">
                <a:pos x="T6" y="T7"/>
              </a:cxn>
              <a:cxn ang="0">
                <a:pos x="T8" y="T9"/>
              </a:cxn>
              <a:cxn ang="0">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noFill/>
          <a:ln w="9525" cap="flat">
            <a:solidFill>
              <a:schemeClr val="bg2">
                <a:lumMod val="25000"/>
              </a:schemeClr>
            </a:solidFill>
            <a:prstDash val="sysDash"/>
            <a:miter lim="800000"/>
            <a:headEnd/>
            <a:tailEnd/>
          </a:ln>
        </p:spPr>
        <p:txBody>
          <a:bodyPr/>
          <a:lstStyle/>
          <a:p>
            <a:pPr>
              <a:defRPr/>
            </a:pPr>
            <a:endParaRPr lang="sl-SI"/>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2955925" y="3133725"/>
            <a:ext cx="0" cy="1728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363" name="Naslov 1"/>
          <p:cNvSpPr txBox="1">
            <a:spLocks/>
          </p:cNvSpPr>
          <p:nvPr/>
        </p:nvSpPr>
        <p:spPr bwMode="auto">
          <a:xfrm>
            <a:off x="122238" y="1145903"/>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Odločanje pri izboljšani merilni negotovosti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1463" y="1196975"/>
            <a:ext cx="6078537"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4"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graphicFrame>
        <p:nvGraphicFramePr>
          <p:cNvPr id="3" name="Predmet 2"/>
          <p:cNvGraphicFramePr>
            <a:graphicFrameLocks noChangeAspect="1"/>
          </p:cNvGraphicFramePr>
          <p:nvPr>
            <p:extLst>
              <p:ext uri="{D42A27DB-BD31-4B8C-83A1-F6EECF244321}">
                <p14:modId xmlns:p14="http://schemas.microsoft.com/office/powerpoint/2010/main" val="2925366620"/>
              </p:ext>
            </p:extLst>
          </p:nvPr>
        </p:nvGraphicFramePr>
        <p:xfrm>
          <a:off x="800100" y="2209800"/>
          <a:ext cx="7553325" cy="2914650"/>
        </p:xfrm>
        <a:graphic>
          <a:graphicData uri="http://schemas.openxmlformats.org/presentationml/2006/ole">
            <mc:AlternateContent xmlns:mc="http://schemas.openxmlformats.org/markup-compatibility/2006">
              <mc:Choice xmlns:v="urn:schemas-microsoft-com:vml" Requires="v">
                <p:oleObj name="Dokument" r:id="rId2" imgW="6062465" imgH="2334386" progId="Word.Document.12">
                  <p:embed/>
                </p:oleObj>
              </mc:Choice>
              <mc:Fallback>
                <p:oleObj name="Dokument" r:id="rId2" imgW="6062465" imgH="2334386" progId="Word.Document.12">
                  <p:embed/>
                  <p:pic>
                    <p:nvPicPr>
                      <p:cNvPr id="0" name="Object 1"/>
                      <p:cNvPicPr>
                        <a:picLocks noChangeAspect="1" noChangeArrowheads="1"/>
                      </p:cNvPicPr>
                      <p:nvPr/>
                    </p:nvPicPr>
                    <p:blipFill>
                      <a:blip r:embed="rId3"/>
                      <a:srcRect/>
                      <a:stretch>
                        <a:fillRect/>
                      </a:stretch>
                    </p:blipFill>
                    <p:spPr bwMode="auto">
                      <a:xfrm>
                        <a:off x="800100" y="2209800"/>
                        <a:ext cx="7553325" cy="2914650"/>
                      </a:xfrm>
                      <a:prstGeom prst="rect">
                        <a:avLst/>
                      </a:prstGeom>
                      <a:noFill/>
                    </p:spPr>
                  </p:pic>
                </p:oleObj>
              </mc:Fallback>
            </mc:AlternateContent>
          </a:graphicData>
        </a:graphic>
      </p:graphicFrame>
      <p:sp>
        <p:nvSpPr>
          <p:cNvPr id="5" name="Elipsa 4"/>
          <p:cNvSpPr/>
          <p:nvPr/>
        </p:nvSpPr>
        <p:spPr>
          <a:xfrm>
            <a:off x="2051720" y="4581128"/>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Elipsa 5"/>
          <p:cNvSpPr/>
          <p:nvPr/>
        </p:nvSpPr>
        <p:spPr>
          <a:xfrm>
            <a:off x="2555776" y="4501405"/>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Elipsa 6"/>
          <p:cNvSpPr/>
          <p:nvPr/>
        </p:nvSpPr>
        <p:spPr>
          <a:xfrm>
            <a:off x="2915816" y="4283918"/>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Elipsa 7"/>
          <p:cNvSpPr/>
          <p:nvPr/>
        </p:nvSpPr>
        <p:spPr>
          <a:xfrm>
            <a:off x="3439319" y="4443908"/>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Elipsa 8"/>
          <p:cNvSpPr/>
          <p:nvPr/>
        </p:nvSpPr>
        <p:spPr>
          <a:xfrm>
            <a:off x="4103068" y="4288507"/>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Elipsa 9"/>
          <p:cNvSpPr/>
          <p:nvPr/>
        </p:nvSpPr>
        <p:spPr>
          <a:xfrm>
            <a:off x="4910833" y="4515916"/>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Elipsa 10"/>
          <p:cNvSpPr/>
          <p:nvPr/>
        </p:nvSpPr>
        <p:spPr>
          <a:xfrm>
            <a:off x="5862614" y="4515916"/>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Elipsa 11"/>
          <p:cNvSpPr/>
          <p:nvPr/>
        </p:nvSpPr>
        <p:spPr>
          <a:xfrm>
            <a:off x="6372200" y="4501405"/>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3"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4"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8866911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9" descr="http://www.hcahamilton.com/wp-content/uploads/getty_rf_photo_of_digital_blood_pressure_monitor.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011863" y="4940300"/>
            <a:ext cx="1824037" cy="1239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395"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59396" name="Picture 34" descr="http://www.nursetrainingcenter.com/wp-content/uploads/2012/11/Nurse-Training-Center.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051675" y="4694238"/>
            <a:ext cx="22717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Naslov 1"/>
          <p:cNvSpPr>
            <a:spLocks noGrp="1"/>
          </p:cNvSpPr>
          <p:nvPr>
            <p:ph type="title"/>
          </p:nvPr>
        </p:nvSpPr>
        <p:spPr bwMode="auto">
          <a:xfrm>
            <a:off x="-764381" y="107183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sl-SI" altLang="sl-SI" dirty="0">
                <a:solidFill>
                  <a:schemeClr val="accent6">
                    <a:lumMod val="75000"/>
                  </a:schemeClr>
                </a:solidFill>
                <a:latin typeface="+mn-lt"/>
              </a:rPr>
              <a:t>Vpliv opazovalca</a:t>
            </a:r>
          </a:p>
        </p:txBody>
      </p:sp>
      <p:pic>
        <p:nvPicPr>
          <p:cNvPr id="8" name="Picture 9" descr="http://www.bocahomecare.com/wp-content/uploads/2013/09/shutterstock_7030330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27200" y="2505075"/>
            <a:ext cx="4105275" cy="2736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399" name="PoljeZBesedilom 9"/>
          <p:cNvSpPr txBox="1">
            <a:spLocks noChangeArrowheads="1"/>
          </p:cNvSpPr>
          <p:nvPr/>
        </p:nvSpPr>
        <p:spPr bwMode="auto">
          <a:xfrm>
            <a:off x="1547813" y="1700213"/>
            <a:ext cx="4464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Realno merjenje krvnega tlaka</a:t>
            </a:r>
          </a:p>
          <a:p>
            <a:pPr eaLnBrk="1" hangingPunct="1">
              <a:spcBef>
                <a:spcPct val="0"/>
              </a:spcBef>
              <a:buFontTx/>
              <a:buNone/>
            </a:pPr>
            <a:r>
              <a:rPr lang="sl-SI" altLang="sl-SI" sz="1400" b="1">
                <a:latin typeface="Cambria" pitchFamily="18" charset="0"/>
              </a:rPr>
              <a:t>(psihofiziološko merjenje)</a:t>
            </a:r>
          </a:p>
          <a:p>
            <a:pPr eaLnBrk="1" hangingPunct="1">
              <a:spcBef>
                <a:spcPct val="0"/>
              </a:spcBef>
              <a:buFontTx/>
              <a:buNone/>
            </a:pPr>
            <a:endParaRPr lang="sl-SI" altLang="sl-SI" sz="1400" b="1">
              <a:latin typeface="Cambria" pitchFamily="18" charset="0"/>
            </a:endParaRPr>
          </a:p>
        </p:txBody>
      </p:sp>
      <p:sp>
        <p:nvSpPr>
          <p:cNvPr id="59400" name="PoljeZBesedilom 8"/>
          <p:cNvSpPr txBox="1">
            <a:spLocks noChangeArrowheads="1"/>
          </p:cNvSpPr>
          <p:nvPr/>
        </p:nvSpPr>
        <p:spPr bwMode="auto">
          <a:xfrm>
            <a:off x="4291013" y="5375275"/>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Merjenec</a:t>
            </a:r>
          </a:p>
        </p:txBody>
      </p:sp>
      <p:sp>
        <p:nvSpPr>
          <p:cNvPr id="59401" name="PoljeZBesedilom 10"/>
          <p:cNvSpPr txBox="1">
            <a:spLocks noChangeArrowheads="1"/>
          </p:cNvSpPr>
          <p:nvPr/>
        </p:nvSpPr>
        <p:spPr bwMode="auto">
          <a:xfrm>
            <a:off x="2705100" y="5237163"/>
            <a:ext cx="1290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Merilni </a:t>
            </a:r>
          </a:p>
          <a:p>
            <a:pPr algn="ctr" eaLnBrk="1" hangingPunct="1">
              <a:spcBef>
                <a:spcPct val="0"/>
              </a:spcBef>
              <a:buFontTx/>
              <a:buNone/>
            </a:pPr>
            <a:r>
              <a:rPr lang="sl-SI" altLang="sl-SI" sz="1400">
                <a:latin typeface="Cambria" pitchFamily="18" charset="0"/>
              </a:rPr>
              <a:t>instrument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4" descr="http://us.123rf.com/400wm/400/400/montego/montego1003/montego100300036/6557353-3d-render-of-glass-tube-with-blue-liquid.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313" y="4689475"/>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PoljeZBesedilom 7"/>
          <p:cNvSpPr txBox="1">
            <a:spLocks noChangeArrowheads="1"/>
          </p:cNvSpPr>
          <p:nvPr/>
        </p:nvSpPr>
        <p:spPr bwMode="auto">
          <a:xfrm>
            <a:off x="1547813" y="1954213"/>
            <a:ext cx="6119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Merjenje z realnim termometrom (termodinamski pojav)</a:t>
            </a:r>
          </a:p>
          <a:p>
            <a:pPr eaLnBrk="1" hangingPunct="1">
              <a:spcBef>
                <a:spcPct val="0"/>
              </a:spcBef>
              <a:buFontTx/>
              <a:buNone/>
            </a:pPr>
            <a:endParaRPr lang="sl-SI" altLang="sl-SI" sz="1400" b="1">
              <a:latin typeface="Cambria" pitchFamily="18" charset="0"/>
            </a:endParaRPr>
          </a:p>
        </p:txBody>
      </p:sp>
      <p:pic>
        <p:nvPicPr>
          <p:cNvPr id="60420" name="Picture 171" descr="http://img.medicalexpo.com/images_me/photo-g/digital-rigid-end-medical-thermometers-70645-101557.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464154">
            <a:off x="3340100" y="3324225"/>
            <a:ext cx="24844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Naslov 1"/>
          <p:cNvSpPr>
            <a:spLocks noGrp="1"/>
          </p:cNvSpPr>
          <p:nvPr>
            <p:ph type="title"/>
          </p:nvPr>
        </p:nvSpPr>
        <p:spPr bwMode="auto">
          <a:xfrm>
            <a:off x="35496" y="1197506"/>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sl-SI" altLang="sl-SI" dirty="0">
                <a:solidFill>
                  <a:schemeClr val="accent6">
                    <a:lumMod val="75000"/>
                  </a:schemeClr>
                </a:solidFill>
                <a:latin typeface="+mn-lt"/>
              </a:rPr>
              <a:t>Vpliv opazovalca</a:t>
            </a:r>
          </a:p>
        </p:txBody>
      </p:sp>
      <p:sp>
        <p:nvSpPr>
          <p:cNvPr id="60422" name="PoljeZBesedilom 41"/>
          <p:cNvSpPr txBox="1">
            <a:spLocks noChangeArrowheads="1"/>
          </p:cNvSpPr>
          <p:nvPr/>
        </p:nvSpPr>
        <p:spPr bwMode="auto">
          <a:xfrm>
            <a:off x="3232150" y="5622925"/>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Merjenec</a:t>
            </a:r>
          </a:p>
        </p:txBody>
      </p:sp>
      <p:sp>
        <p:nvSpPr>
          <p:cNvPr id="60423" name="PoljeZBesedilom 46"/>
          <p:cNvSpPr txBox="1">
            <a:spLocks noChangeArrowheads="1"/>
          </p:cNvSpPr>
          <p:nvPr/>
        </p:nvSpPr>
        <p:spPr bwMode="auto">
          <a:xfrm>
            <a:off x="5265738" y="3611563"/>
            <a:ext cx="1290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Merilni </a:t>
            </a:r>
          </a:p>
          <a:p>
            <a:pPr algn="ctr" eaLnBrk="1" hangingPunct="1">
              <a:spcBef>
                <a:spcPct val="0"/>
              </a:spcBef>
              <a:buFontTx/>
              <a:buNone/>
            </a:pPr>
            <a:r>
              <a:rPr lang="sl-SI" altLang="sl-SI" sz="1400">
                <a:latin typeface="Cambria" pitchFamily="18" charset="0"/>
              </a:rPr>
              <a:t>instrument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lika 11"/>
          <p:cNvPicPr>
            <a:picLocks noChangeAspect="1"/>
          </p:cNvPicPr>
          <p:nvPr/>
        </p:nvPicPr>
        <p:blipFill rotWithShape="1">
          <a:blip r:embed="rId2" cstate="print">
            <a:extLst>
              <a:ext uri="{28A0092B-C50C-407E-A947-70E740481C1C}">
                <a14:useLocalDpi xmlns:a14="http://schemas.microsoft.com/office/drawing/2010/main"/>
              </a:ext>
            </a:extLst>
          </a:blip>
          <a:srcRect r="-2236"/>
          <a:stretch/>
        </p:blipFill>
        <p:spPr>
          <a:xfrm>
            <a:off x="2058713" y="2093438"/>
            <a:ext cx="1652959" cy="1423311"/>
          </a:xfrm>
          <a:prstGeom prst="rect">
            <a:avLst/>
          </a:prstGeom>
        </p:spPr>
      </p:pic>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196" name="Rectangle 4"/>
          <p:cNvSpPr>
            <a:spLocks noChangeArrowheads="1"/>
          </p:cNvSpPr>
          <p:nvPr/>
        </p:nvSpPr>
        <p:spPr bwMode="auto">
          <a:xfrm>
            <a:off x="2167758" y="897871"/>
            <a:ext cx="44644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a:latin typeface="Cambria" pitchFamily="18" charset="0"/>
              </a:rPr>
              <a:t>Blokovna shema merilnega instrumenta</a:t>
            </a:r>
          </a:p>
        </p:txBody>
      </p:sp>
      <p:sp>
        <p:nvSpPr>
          <p:cNvPr id="8197" name="Text Box 5"/>
          <p:cNvSpPr txBox="1">
            <a:spLocks noChangeArrowheads="1"/>
          </p:cNvSpPr>
          <p:nvPr/>
        </p:nvSpPr>
        <p:spPr bwMode="auto">
          <a:xfrm>
            <a:off x="599358" y="3629869"/>
            <a:ext cx="792162" cy="284163"/>
          </a:xfrm>
          <a:prstGeom prst="rect">
            <a:avLst/>
          </a:prstGeom>
          <a:solidFill>
            <a:srgbClr val="33CC33"/>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Senzor</a:t>
            </a:r>
          </a:p>
        </p:txBody>
      </p:sp>
      <p:sp>
        <p:nvSpPr>
          <p:cNvPr id="8200" name="Text Box 8"/>
          <p:cNvSpPr txBox="1">
            <a:spLocks noChangeArrowheads="1"/>
          </p:cNvSpPr>
          <p:nvPr/>
        </p:nvSpPr>
        <p:spPr bwMode="auto">
          <a:xfrm>
            <a:off x="5865116" y="3407496"/>
            <a:ext cx="647700" cy="833437"/>
          </a:xfrm>
          <a:prstGeom prst="rect">
            <a:avLst/>
          </a:prstGeom>
          <a:solidFill>
            <a:srgbClr val="7030A0"/>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err="1">
                <a:solidFill>
                  <a:schemeClr val="bg1"/>
                </a:solidFill>
                <a:latin typeface="Symbol" pitchFamily="18" charset="2"/>
              </a:rPr>
              <a:t>m</a:t>
            </a:r>
            <a:r>
              <a:rPr lang="sl-SI" altLang="sl-SI" sz="1200" b="1" dirty="0" err="1">
                <a:solidFill>
                  <a:schemeClr val="bg1"/>
                </a:solidFill>
              </a:rPr>
              <a:t>C</a:t>
            </a: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3" name="Line 11"/>
          <p:cNvSpPr>
            <a:spLocks noChangeShapeType="1"/>
          </p:cNvSpPr>
          <p:nvPr/>
        </p:nvSpPr>
        <p:spPr bwMode="auto">
          <a:xfrm flipV="1">
            <a:off x="1377336" y="3766687"/>
            <a:ext cx="734264" cy="58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5164418" y="3777489"/>
            <a:ext cx="691117" cy="2009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flipV="1">
            <a:off x="6556233" y="3775530"/>
            <a:ext cx="658656" cy="220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9" name="Text Box 18"/>
          <p:cNvSpPr txBox="1">
            <a:spLocks noChangeArrowheads="1"/>
          </p:cNvSpPr>
          <p:nvPr/>
        </p:nvSpPr>
        <p:spPr bwMode="auto">
          <a:xfrm>
            <a:off x="411709" y="4093845"/>
            <a:ext cx="1217341" cy="11695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400" b="1" dirty="0"/>
              <a:t>Pretvorba fizikalne veličine v električno veličine</a:t>
            </a:r>
            <a:endParaRPr lang="sl-SI" altLang="sl-SI" sz="1050" dirty="0"/>
          </a:p>
        </p:txBody>
      </p:sp>
      <p:sp>
        <p:nvSpPr>
          <p:cNvPr id="35" name="Text Box 5"/>
          <p:cNvSpPr txBox="1">
            <a:spLocks noChangeArrowheads="1"/>
          </p:cNvSpPr>
          <p:nvPr/>
        </p:nvSpPr>
        <p:spPr bwMode="auto">
          <a:xfrm>
            <a:off x="2276576" y="3535854"/>
            <a:ext cx="1216416" cy="461665"/>
          </a:xfrm>
          <a:prstGeom prst="rect">
            <a:avLst/>
          </a:prstGeom>
          <a:solidFill>
            <a:srgbClr val="0070C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solidFill>
                  <a:schemeClr val="bg1"/>
                </a:solidFill>
              </a:rPr>
              <a:t>Prilagoditveno vezje</a:t>
            </a:r>
          </a:p>
        </p:txBody>
      </p:sp>
      <p:sp>
        <p:nvSpPr>
          <p:cNvPr id="37" name="Line 11"/>
          <p:cNvSpPr>
            <a:spLocks noChangeShapeType="1"/>
          </p:cNvSpPr>
          <p:nvPr/>
        </p:nvSpPr>
        <p:spPr bwMode="auto">
          <a:xfrm>
            <a:off x="3509939" y="3764169"/>
            <a:ext cx="843658" cy="11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2" name="Slika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474922" y="2624357"/>
            <a:ext cx="1100956" cy="931578"/>
          </a:xfrm>
          <a:prstGeom prst="rect">
            <a:avLst/>
          </a:prstGeom>
        </p:spPr>
      </p:pic>
      <p:sp>
        <p:nvSpPr>
          <p:cNvPr id="63" name="Text Box 18"/>
          <p:cNvSpPr txBox="1">
            <a:spLocks noChangeArrowheads="1"/>
          </p:cNvSpPr>
          <p:nvPr/>
        </p:nvSpPr>
        <p:spPr bwMode="auto">
          <a:xfrm>
            <a:off x="2230711" y="4285969"/>
            <a:ext cx="1308145"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600" b="1" dirty="0" err="1"/>
              <a:t>Ojačevanj</a:t>
            </a:r>
            <a:r>
              <a:rPr lang="sl-SI" altLang="sl-SI" sz="1600" b="1" dirty="0"/>
              <a:t>, filtriranje</a:t>
            </a:r>
          </a:p>
        </p:txBody>
      </p:sp>
      <p:sp>
        <p:nvSpPr>
          <p:cNvPr id="66" name="Text Box 18"/>
          <p:cNvSpPr txBox="1">
            <a:spLocks noChangeArrowheads="1"/>
          </p:cNvSpPr>
          <p:nvPr/>
        </p:nvSpPr>
        <p:spPr bwMode="auto">
          <a:xfrm>
            <a:off x="3995936" y="4279238"/>
            <a:ext cx="151404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600" b="1" dirty="0"/>
              <a:t>Analogno-digitalno pretvarjanje</a:t>
            </a:r>
          </a:p>
        </p:txBody>
      </p:sp>
      <p:sp>
        <p:nvSpPr>
          <p:cNvPr id="67" name="Text Box 18"/>
          <p:cNvSpPr txBox="1">
            <a:spLocks noChangeArrowheads="1"/>
          </p:cNvSpPr>
          <p:nvPr/>
        </p:nvSpPr>
        <p:spPr bwMode="auto">
          <a:xfrm>
            <a:off x="5509976" y="4401528"/>
            <a:ext cx="1582304"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es-ES" altLang="sl-SI" sz="1800" b="1" dirty="0"/>
              <a:t>Procesiranje</a:t>
            </a:r>
          </a:p>
        </p:txBody>
      </p:sp>
      <p:sp>
        <p:nvSpPr>
          <p:cNvPr id="68" name="Text Box 18"/>
          <p:cNvSpPr txBox="1">
            <a:spLocks noChangeArrowheads="1"/>
          </p:cNvSpPr>
          <p:nvPr/>
        </p:nvSpPr>
        <p:spPr bwMode="auto">
          <a:xfrm>
            <a:off x="7390369" y="4143919"/>
            <a:ext cx="1646127"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800" b="1" dirty="0"/>
              <a:t>Prikazovanje</a:t>
            </a:r>
            <a:endParaRPr lang="sl-SI" altLang="sl-SI" sz="1200" dirty="0"/>
          </a:p>
        </p:txBody>
      </p:sp>
      <p:sp>
        <p:nvSpPr>
          <p:cNvPr id="71" name="Text Box 5"/>
          <p:cNvSpPr txBox="1">
            <a:spLocks noChangeArrowheads="1"/>
          </p:cNvSpPr>
          <p:nvPr/>
        </p:nvSpPr>
        <p:spPr bwMode="auto">
          <a:xfrm>
            <a:off x="4378048" y="3356992"/>
            <a:ext cx="786370" cy="830997"/>
          </a:xfrm>
          <a:prstGeom prst="rect">
            <a:avLst/>
          </a:prstGeom>
          <a:solidFill>
            <a:srgbClr val="FF000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a:solidFill>
                  <a:schemeClr val="bg1"/>
                </a:solidFill>
              </a:rPr>
              <a:t>ADP</a:t>
            </a:r>
          </a:p>
          <a:p>
            <a:pPr algn="ctr" eaLnBrk="1" hangingPunct="1">
              <a:spcBef>
                <a:spcPct val="50000"/>
              </a:spcBef>
              <a:buFontTx/>
              <a:buNone/>
            </a:pPr>
            <a:endParaRPr lang="sl-SI" altLang="sl-SI" sz="1200" b="1" dirty="0">
              <a:solidFill>
                <a:schemeClr val="bg1"/>
              </a:solidFill>
            </a:endParaRPr>
          </a:p>
        </p:txBody>
      </p:sp>
      <p:sp>
        <p:nvSpPr>
          <p:cNvPr id="72" name="Text Box 8"/>
          <p:cNvSpPr txBox="1">
            <a:spLocks noChangeArrowheads="1"/>
          </p:cNvSpPr>
          <p:nvPr/>
        </p:nvSpPr>
        <p:spPr bwMode="auto">
          <a:xfrm>
            <a:off x="7296159" y="3644672"/>
            <a:ext cx="1322056" cy="276999"/>
          </a:xfrm>
          <a:prstGeom prst="rect">
            <a:avLst/>
          </a:prstGeom>
          <a:solidFill>
            <a:srgbClr val="FFC000"/>
          </a:solidFill>
          <a:ln w="9525">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a:t>Prikazovalnik</a:t>
            </a:r>
            <a:r>
              <a:rPr lang="sl-SI" altLang="sl-SI" sz="1200" b="1" dirty="0">
                <a:solidFill>
                  <a:schemeClr val="bg1"/>
                </a:solidFill>
              </a:rPr>
              <a:t> </a:t>
            </a:r>
          </a:p>
        </p:txBody>
      </p:sp>
      <p:pic>
        <p:nvPicPr>
          <p:cNvPr id="8217" name="Picture 2" descr="http://www.blazedisplay.com/uploadFile/LCD_Display_Control_Board_for_Dispenser_CPU.jp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7283137" y="2820767"/>
            <a:ext cx="1321311" cy="68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6" descr="296-28-TSSOP"/>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33303" y="2545298"/>
            <a:ext cx="923109" cy="75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09976" y="2564903"/>
            <a:ext cx="1299297" cy="812061"/>
          </a:xfrm>
          <a:prstGeom prst="rect">
            <a:avLst/>
          </a:prstGeom>
        </p:spPr>
      </p:pic>
    </p:spTree>
    <p:extLst>
      <p:ext uri="{BB962C8B-B14F-4D97-AF65-F5344CB8AC3E}">
        <p14:creationId xmlns:p14="http://schemas.microsoft.com/office/powerpoint/2010/main" val="2063630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94" descr="http://www.reatechnologies.com/Images/boar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938" y="3252788"/>
            <a:ext cx="3767137"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3" name="Predmet 5"/>
          <p:cNvGraphicFramePr>
            <a:graphicFrameLocks noChangeAspect="1"/>
          </p:cNvGraphicFramePr>
          <p:nvPr>
            <p:extLst>
              <p:ext uri="{D42A27DB-BD31-4B8C-83A1-F6EECF244321}">
                <p14:modId xmlns:p14="http://schemas.microsoft.com/office/powerpoint/2010/main" val="1354428657"/>
              </p:ext>
            </p:extLst>
          </p:nvPr>
        </p:nvGraphicFramePr>
        <p:xfrm>
          <a:off x="5935663" y="5264630"/>
          <a:ext cx="3022600" cy="1022350"/>
        </p:xfrm>
        <a:graphic>
          <a:graphicData uri="http://schemas.openxmlformats.org/presentationml/2006/ole">
            <mc:AlternateContent xmlns:mc="http://schemas.openxmlformats.org/markup-compatibility/2006">
              <mc:Choice xmlns:v="urn:schemas-microsoft-com:vml" Requires="v">
                <p:oleObj name="Enačba" r:id="rId3" imgW="2616200" imgH="889000" progId="Equation.3">
                  <p:embed/>
                </p:oleObj>
              </mc:Choice>
              <mc:Fallback>
                <p:oleObj name="Enačba" r:id="rId3" imgW="2616200" imgH="889000" progId="Equation.3">
                  <p:embed/>
                  <p:pic>
                    <p:nvPicPr>
                      <p:cNvPr id="0" name="Predme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663" y="5264630"/>
                        <a:ext cx="3022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4" name="PoljeZBesedilom 6"/>
          <p:cNvSpPr txBox="1">
            <a:spLocks noChangeArrowheads="1"/>
          </p:cNvSpPr>
          <p:nvPr/>
        </p:nvSpPr>
        <p:spPr bwMode="auto">
          <a:xfrm>
            <a:off x="1619250" y="1557338"/>
            <a:ext cx="5761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dirty="0">
                <a:latin typeface="Cambria" pitchFamily="18" charset="0"/>
              </a:rPr>
              <a:t>Vključitev realnega instrumenta v električno vezje (fizikalni pojav)</a:t>
            </a:r>
          </a:p>
          <a:p>
            <a:pPr eaLnBrk="1" hangingPunct="1">
              <a:spcBef>
                <a:spcPct val="0"/>
              </a:spcBef>
              <a:buFontTx/>
              <a:buNone/>
            </a:pPr>
            <a:r>
              <a:rPr lang="sl-SI" altLang="sl-SI" sz="1400" dirty="0" err="1">
                <a:latin typeface="Cambria" pitchFamily="18" charset="0"/>
              </a:rPr>
              <a:t>Kirchoff</a:t>
            </a:r>
            <a:r>
              <a:rPr lang="sl-SI" altLang="sl-SI" sz="1400" dirty="0">
                <a:latin typeface="Cambria" pitchFamily="18" charset="0"/>
              </a:rPr>
              <a:t>, Ohm, </a:t>
            </a:r>
            <a:r>
              <a:rPr lang="sl-SI" altLang="sl-SI" sz="1400" dirty="0" err="1">
                <a:latin typeface="Cambria" pitchFamily="18" charset="0"/>
              </a:rPr>
              <a:t>Norton</a:t>
            </a:r>
            <a:r>
              <a:rPr lang="sl-SI" altLang="sl-SI" sz="1400" dirty="0">
                <a:latin typeface="Cambria" pitchFamily="18" charset="0"/>
              </a:rPr>
              <a:t>, </a:t>
            </a:r>
            <a:r>
              <a:rPr lang="sl-SI" altLang="sl-SI" sz="1400" dirty="0" err="1">
                <a:latin typeface="Cambria" pitchFamily="18" charset="0"/>
              </a:rPr>
              <a:t>Thevenin</a:t>
            </a:r>
            <a:endParaRPr lang="sl-SI" altLang="sl-SI" sz="1400" dirty="0">
              <a:latin typeface="Cambria" pitchFamily="18" charset="0"/>
            </a:endParaRPr>
          </a:p>
        </p:txBody>
      </p:sp>
      <p:sp>
        <p:nvSpPr>
          <p:cNvPr id="61445" name="Naslov 1"/>
          <p:cNvSpPr>
            <a:spLocks noGrp="1"/>
          </p:cNvSpPr>
          <p:nvPr>
            <p:ph type="title"/>
          </p:nvPr>
        </p:nvSpPr>
        <p:spPr bwMode="auto">
          <a:xfrm>
            <a:off x="-594519" y="90090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a:solidFill>
                  <a:schemeClr val="accent6">
                    <a:lumMod val="75000"/>
                  </a:schemeClr>
                </a:solidFill>
              </a:rPr>
              <a:t>Vpliv opazovalca</a:t>
            </a:r>
          </a:p>
        </p:txBody>
      </p:sp>
      <p:sp>
        <p:nvSpPr>
          <p:cNvPr id="61446" name="Rectangle 10"/>
          <p:cNvSpPr>
            <a:spLocks noChangeArrowheads="1"/>
          </p:cNvSpPr>
          <p:nvPr/>
        </p:nvSpPr>
        <p:spPr bwMode="auto">
          <a:xfrm>
            <a:off x="1720850" y="3187700"/>
            <a:ext cx="825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47" name="PoljeZBesedilom 1"/>
          <p:cNvSpPr txBox="1">
            <a:spLocks noChangeArrowheads="1"/>
          </p:cNvSpPr>
          <p:nvPr/>
        </p:nvSpPr>
        <p:spPr bwMode="auto">
          <a:xfrm>
            <a:off x="2973388" y="6011863"/>
            <a:ext cx="1093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Merjenec</a:t>
            </a:r>
          </a:p>
        </p:txBody>
      </p:sp>
      <p:sp>
        <p:nvSpPr>
          <p:cNvPr id="61448" name="PoljeZBesedilom 46"/>
          <p:cNvSpPr txBox="1">
            <a:spLocks noChangeArrowheads="1"/>
          </p:cNvSpPr>
          <p:nvPr/>
        </p:nvSpPr>
        <p:spPr bwMode="auto">
          <a:xfrm>
            <a:off x="6413500" y="3943350"/>
            <a:ext cx="1290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Merilni </a:t>
            </a:r>
          </a:p>
          <a:p>
            <a:pPr algn="ctr" eaLnBrk="1" hangingPunct="1">
              <a:spcBef>
                <a:spcPct val="0"/>
              </a:spcBef>
              <a:buFontTx/>
              <a:buNone/>
            </a:pPr>
            <a:r>
              <a:rPr lang="sl-SI" altLang="sl-SI" sz="1400">
                <a:latin typeface="Cambria" pitchFamily="18" charset="0"/>
              </a:rPr>
              <a:t>instrument</a:t>
            </a:r>
          </a:p>
        </p:txBody>
      </p:sp>
      <p:sp>
        <p:nvSpPr>
          <p:cNvPr id="61449" name="AutoShape 8"/>
          <p:cNvSpPr>
            <a:spLocks noChangeAspect="1" noChangeArrowheads="1" noTextEdit="1"/>
          </p:cNvSpPr>
          <p:nvPr/>
        </p:nvSpPr>
        <p:spPr bwMode="auto">
          <a:xfrm>
            <a:off x="4067175" y="3443288"/>
            <a:ext cx="247491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61450" name="Rectangle 11"/>
          <p:cNvSpPr>
            <a:spLocks noChangeArrowheads="1"/>
          </p:cNvSpPr>
          <p:nvPr/>
        </p:nvSpPr>
        <p:spPr bwMode="auto">
          <a:xfrm>
            <a:off x="5221288" y="3671888"/>
            <a:ext cx="1047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1" name="Rectangle 15"/>
          <p:cNvSpPr>
            <a:spLocks noChangeArrowheads="1"/>
          </p:cNvSpPr>
          <p:nvPr/>
        </p:nvSpPr>
        <p:spPr bwMode="auto">
          <a:xfrm>
            <a:off x="5221288" y="4584700"/>
            <a:ext cx="104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2" name="Rectangle 16"/>
          <p:cNvSpPr>
            <a:spLocks noChangeArrowheads="1"/>
          </p:cNvSpPr>
          <p:nvPr/>
        </p:nvSpPr>
        <p:spPr bwMode="auto">
          <a:xfrm>
            <a:off x="5221288" y="4811713"/>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3" name="Rectangle 26"/>
          <p:cNvSpPr>
            <a:spLocks noChangeArrowheads="1"/>
          </p:cNvSpPr>
          <p:nvPr/>
        </p:nvSpPr>
        <p:spPr bwMode="auto">
          <a:xfrm>
            <a:off x="6145213" y="4727575"/>
            <a:ext cx="2127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200">
                <a:solidFill>
                  <a:srgbClr val="000000"/>
                </a:solidFill>
                <a:latin typeface="Times New Roman" pitchFamily="18" charset="0"/>
                <a:cs typeface="Arial" charset="0"/>
              </a:rPr>
              <a:t>B</a:t>
            </a:r>
            <a:endParaRPr lang="sl-SI" altLang="sl-SI" sz="1800">
              <a:latin typeface="Arial" charset="0"/>
              <a:cs typeface="Arial" charset="0"/>
            </a:endParaRPr>
          </a:p>
        </p:txBody>
      </p:sp>
      <p:sp>
        <p:nvSpPr>
          <p:cNvPr id="61454" name="Rectangle 28"/>
          <p:cNvSpPr>
            <a:spLocks noChangeArrowheads="1"/>
          </p:cNvSpPr>
          <p:nvPr/>
        </p:nvSpPr>
        <p:spPr bwMode="auto">
          <a:xfrm>
            <a:off x="6113463" y="5076825"/>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grpSp>
        <p:nvGrpSpPr>
          <p:cNvPr id="61455" name="Group 33"/>
          <p:cNvGrpSpPr>
            <a:grpSpLocks/>
          </p:cNvGrpSpPr>
          <p:nvPr/>
        </p:nvGrpSpPr>
        <p:grpSpPr bwMode="auto">
          <a:xfrm>
            <a:off x="6100763" y="3554413"/>
            <a:ext cx="279400" cy="371475"/>
            <a:chOff x="2250" y="1706"/>
            <a:chExt cx="138" cy="150"/>
          </a:xfrm>
        </p:grpSpPr>
        <p:sp>
          <p:nvSpPr>
            <p:cNvPr id="61474" name="Rectangle 30"/>
            <p:cNvSpPr>
              <a:spLocks noChangeArrowheads="1"/>
            </p:cNvSpPr>
            <p:nvPr/>
          </p:nvSpPr>
          <p:spPr bwMode="auto">
            <a:xfrm>
              <a:off x="2250" y="1706"/>
              <a:ext cx="138"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75" name="Rectangle 31"/>
            <p:cNvSpPr>
              <a:spLocks noChangeArrowheads="1"/>
            </p:cNvSpPr>
            <p:nvPr/>
          </p:nvSpPr>
          <p:spPr bwMode="auto">
            <a:xfrm>
              <a:off x="2251" y="1706"/>
              <a:ext cx="13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76" name="Rectangle 32"/>
            <p:cNvSpPr>
              <a:spLocks noChangeArrowheads="1"/>
            </p:cNvSpPr>
            <p:nvPr/>
          </p:nvSpPr>
          <p:spPr bwMode="auto">
            <a:xfrm>
              <a:off x="2266" y="1717"/>
              <a:ext cx="1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200">
                  <a:solidFill>
                    <a:srgbClr val="000000"/>
                  </a:solidFill>
                  <a:latin typeface="Times New Roman" pitchFamily="18" charset="0"/>
                  <a:cs typeface="Arial" charset="0"/>
                </a:rPr>
                <a:t>A</a:t>
              </a:r>
              <a:endParaRPr lang="sl-SI" altLang="sl-SI" sz="1800">
                <a:latin typeface="Arial" charset="0"/>
                <a:cs typeface="Arial" charset="0"/>
              </a:endParaRPr>
            </a:p>
          </p:txBody>
        </p:sp>
      </p:grpSp>
      <p:sp>
        <p:nvSpPr>
          <p:cNvPr id="61456" name="Rectangle 34"/>
          <p:cNvSpPr>
            <a:spLocks noChangeArrowheads="1"/>
          </p:cNvSpPr>
          <p:nvPr/>
        </p:nvSpPr>
        <p:spPr bwMode="auto">
          <a:xfrm>
            <a:off x="6102350" y="3929063"/>
            <a:ext cx="1063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7" name="Line 43"/>
          <p:cNvSpPr>
            <a:spLocks noChangeShapeType="1"/>
          </p:cNvSpPr>
          <p:nvPr/>
        </p:nvSpPr>
        <p:spPr bwMode="auto">
          <a:xfrm flipH="1">
            <a:off x="4924425" y="4886325"/>
            <a:ext cx="1111250" cy="0"/>
          </a:xfrm>
          <a:prstGeom prst="line">
            <a:avLst/>
          </a:prstGeom>
          <a:noFill/>
          <a:ln w="158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61458" name="Line 48"/>
          <p:cNvSpPr>
            <a:spLocks noChangeShapeType="1"/>
          </p:cNvSpPr>
          <p:nvPr/>
        </p:nvSpPr>
        <p:spPr bwMode="auto">
          <a:xfrm>
            <a:off x="6061075" y="3762375"/>
            <a:ext cx="1588" cy="296863"/>
          </a:xfrm>
          <a:prstGeom prst="line">
            <a:avLst/>
          </a:prstGeom>
          <a:noFill/>
          <a:ln w="285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61459" name="Line 49"/>
          <p:cNvSpPr>
            <a:spLocks noChangeShapeType="1"/>
          </p:cNvSpPr>
          <p:nvPr/>
        </p:nvSpPr>
        <p:spPr bwMode="auto">
          <a:xfrm>
            <a:off x="6061075" y="4540250"/>
            <a:ext cx="1588" cy="311150"/>
          </a:xfrm>
          <a:prstGeom prst="line">
            <a:avLst/>
          </a:prstGeom>
          <a:noFill/>
          <a:ln w="285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61460" name="Rectangle 12"/>
          <p:cNvSpPr>
            <a:spLocks noChangeArrowheads="1"/>
          </p:cNvSpPr>
          <p:nvPr/>
        </p:nvSpPr>
        <p:spPr bwMode="auto">
          <a:xfrm>
            <a:off x="5221288" y="3902075"/>
            <a:ext cx="104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61" name="Rectangle 13"/>
          <p:cNvSpPr>
            <a:spLocks noChangeArrowheads="1"/>
          </p:cNvSpPr>
          <p:nvPr/>
        </p:nvSpPr>
        <p:spPr bwMode="auto">
          <a:xfrm>
            <a:off x="5221288" y="4129088"/>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62" name="Rectangle 14"/>
          <p:cNvSpPr>
            <a:spLocks noChangeArrowheads="1"/>
          </p:cNvSpPr>
          <p:nvPr/>
        </p:nvSpPr>
        <p:spPr bwMode="auto">
          <a:xfrm>
            <a:off x="5221288" y="4356100"/>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63" name="PoljeZBesedilom 41"/>
          <p:cNvSpPr txBox="1">
            <a:spLocks noChangeArrowheads="1"/>
          </p:cNvSpPr>
          <p:nvPr/>
        </p:nvSpPr>
        <p:spPr bwMode="auto">
          <a:xfrm>
            <a:off x="1714500" y="2708275"/>
            <a:ext cx="2686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Univerzalno okolje</a:t>
            </a:r>
          </a:p>
          <a:p>
            <a:pPr eaLnBrk="1" hangingPunct="1">
              <a:spcBef>
                <a:spcPct val="0"/>
              </a:spcBef>
              <a:buFontTx/>
              <a:buNone/>
            </a:pPr>
            <a:r>
              <a:rPr lang="sl-SI" altLang="sl-SI" sz="1400">
                <a:latin typeface="Cambria" pitchFamily="18" charset="0"/>
              </a:rPr>
              <a:t>Vir informacij, generator, senzor </a:t>
            </a:r>
          </a:p>
        </p:txBody>
      </p:sp>
      <p:sp>
        <p:nvSpPr>
          <p:cNvPr id="61464" name="Line 42"/>
          <p:cNvSpPr>
            <a:spLocks noChangeShapeType="1"/>
          </p:cNvSpPr>
          <p:nvPr/>
        </p:nvSpPr>
        <p:spPr bwMode="auto">
          <a:xfrm flipV="1">
            <a:off x="4922838" y="3717925"/>
            <a:ext cx="1106487" cy="7938"/>
          </a:xfrm>
          <a:prstGeom prst="line">
            <a:avLst/>
          </a:prstGeom>
          <a:noFill/>
          <a:ln w="28575" cap="rnd">
            <a:solidFill>
              <a:srgbClr val="000000"/>
            </a:solidFill>
            <a:round/>
            <a:headEnd type="oval" w="med" len="med"/>
            <a:tailEnd/>
          </a:ln>
          <a:extLst>
            <a:ext uri="{909E8E84-426E-40DD-AFC4-6F175D3DCCD1}">
              <a14:hiddenFill xmlns:a14="http://schemas.microsoft.com/office/drawing/2010/main">
                <a:noFill/>
              </a14:hiddenFill>
            </a:ext>
          </a:extLst>
        </p:spPr>
        <p:txBody>
          <a:bodyPr/>
          <a:lstStyle/>
          <a:p>
            <a:endParaRPr lang="sl-SI"/>
          </a:p>
        </p:txBody>
      </p:sp>
      <p:sp>
        <p:nvSpPr>
          <p:cNvPr id="61465" name="Line 42"/>
          <p:cNvSpPr>
            <a:spLocks noChangeShapeType="1"/>
          </p:cNvSpPr>
          <p:nvPr/>
        </p:nvSpPr>
        <p:spPr bwMode="auto">
          <a:xfrm flipV="1">
            <a:off x="4905375" y="4883150"/>
            <a:ext cx="1108075" cy="6350"/>
          </a:xfrm>
          <a:prstGeom prst="line">
            <a:avLst/>
          </a:prstGeom>
          <a:noFill/>
          <a:ln w="28575" cap="rnd">
            <a:solidFill>
              <a:srgbClr val="000000"/>
            </a:solidFill>
            <a:round/>
            <a:headEnd type="oval" w="med" len="med"/>
            <a:tailEnd/>
          </a:ln>
          <a:extLst>
            <a:ext uri="{909E8E84-426E-40DD-AFC4-6F175D3DCCD1}">
              <a14:hiddenFill xmlns:a14="http://schemas.microsoft.com/office/drawing/2010/main">
                <a:noFill/>
              </a14:hiddenFill>
            </a:ext>
          </a:extLst>
        </p:spPr>
        <p:txBody>
          <a:bodyPr/>
          <a:lstStyle/>
          <a:p>
            <a:endParaRPr lang="sl-SI"/>
          </a:p>
        </p:txBody>
      </p:sp>
      <p:sp>
        <p:nvSpPr>
          <p:cNvPr id="61466" name="Freeform 44"/>
          <p:cNvSpPr>
            <a:spLocks/>
          </p:cNvSpPr>
          <p:nvPr/>
        </p:nvSpPr>
        <p:spPr bwMode="auto">
          <a:xfrm>
            <a:off x="5789613" y="4057650"/>
            <a:ext cx="506412" cy="495300"/>
          </a:xfrm>
          <a:custGeom>
            <a:avLst/>
            <a:gdLst>
              <a:gd name="T0" fmla="*/ 2147483647 w 201"/>
              <a:gd name="T1" fmla="*/ 2147483647 h 200"/>
              <a:gd name="T2" fmla="*/ 2147483647 w 201"/>
              <a:gd name="T3" fmla="*/ 2147483647 h 200"/>
              <a:gd name="T4" fmla="*/ 2147483647 w 201"/>
              <a:gd name="T5" fmla="*/ 2147483647 h 200"/>
              <a:gd name="T6" fmla="*/ 2147483647 w 201"/>
              <a:gd name="T7" fmla="*/ 2147483647 h 200"/>
              <a:gd name="T8" fmla="*/ 2147483647 w 201"/>
              <a:gd name="T9" fmla="*/ 2147483647 h 200"/>
              <a:gd name="T10" fmla="*/ 2147483647 w 201"/>
              <a:gd name="T11" fmla="*/ 2147483647 h 200"/>
              <a:gd name="T12" fmla="*/ 2147483647 w 201"/>
              <a:gd name="T13" fmla="*/ 2147483647 h 200"/>
              <a:gd name="T14" fmla="*/ 2147483647 w 201"/>
              <a:gd name="T15" fmla="*/ 2147483647 h 200"/>
              <a:gd name="T16" fmla="*/ 2147483647 w 201"/>
              <a:gd name="T17" fmla="*/ 2147483647 h 200"/>
              <a:gd name="T18" fmla="*/ 2147483647 w 201"/>
              <a:gd name="T19" fmla="*/ 2147483647 h 200"/>
              <a:gd name="T20" fmla="*/ 2147483647 w 201"/>
              <a:gd name="T21" fmla="*/ 2147483647 h 200"/>
              <a:gd name="T22" fmla="*/ 2147483647 w 201"/>
              <a:gd name="T23" fmla="*/ 2147483647 h 200"/>
              <a:gd name="T24" fmla="*/ 2147483647 w 201"/>
              <a:gd name="T25" fmla="*/ 2147483647 h 200"/>
              <a:gd name="T26" fmla="*/ 2147483647 w 201"/>
              <a:gd name="T27" fmla="*/ 2147483647 h 200"/>
              <a:gd name="T28" fmla="*/ 2147483647 w 201"/>
              <a:gd name="T29" fmla="*/ 2147483647 h 200"/>
              <a:gd name="T30" fmla="*/ 2147483647 w 201"/>
              <a:gd name="T31" fmla="*/ 2147483647 h 200"/>
              <a:gd name="T32" fmla="*/ 2147483647 w 201"/>
              <a:gd name="T33" fmla="*/ 2147483647 h 200"/>
              <a:gd name="T34" fmla="*/ 2147483647 w 201"/>
              <a:gd name="T35" fmla="*/ 2147483647 h 200"/>
              <a:gd name="T36" fmla="*/ 2147483647 w 201"/>
              <a:gd name="T37" fmla="*/ 2147483647 h 200"/>
              <a:gd name="T38" fmla="*/ 2147483647 w 201"/>
              <a:gd name="T39" fmla="*/ 2147483647 h 200"/>
              <a:gd name="T40" fmla="*/ 2147483647 w 201"/>
              <a:gd name="T41" fmla="*/ 2147483647 h 200"/>
              <a:gd name="T42" fmla="*/ 2147483647 w 201"/>
              <a:gd name="T43" fmla="*/ 2147483647 h 200"/>
              <a:gd name="T44" fmla="*/ 2147483647 w 201"/>
              <a:gd name="T45" fmla="*/ 2147483647 h 200"/>
              <a:gd name="T46" fmla="*/ 2147483647 w 201"/>
              <a:gd name="T47" fmla="*/ 2147483647 h 200"/>
              <a:gd name="T48" fmla="*/ 2147483647 w 201"/>
              <a:gd name="T49" fmla="*/ 2147483647 h 200"/>
              <a:gd name="T50" fmla="*/ 2147483647 w 201"/>
              <a:gd name="T51" fmla="*/ 2147483647 h 200"/>
              <a:gd name="T52" fmla="*/ 2147483647 w 201"/>
              <a:gd name="T53" fmla="*/ 2147483647 h 200"/>
              <a:gd name="T54" fmla="*/ 2147483647 w 201"/>
              <a:gd name="T55" fmla="*/ 2147483647 h 200"/>
              <a:gd name="T56" fmla="*/ 2147483647 w 201"/>
              <a:gd name="T57" fmla="*/ 2147483647 h 200"/>
              <a:gd name="T58" fmla="*/ 2147483647 w 201"/>
              <a:gd name="T59" fmla="*/ 2147483647 h 200"/>
              <a:gd name="T60" fmla="*/ 2147483647 w 201"/>
              <a:gd name="T61" fmla="*/ 2147483647 h 200"/>
              <a:gd name="T62" fmla="*/ 2147483647 w 201"/>
              <a:gd name="T63" fmla="*/ 2147483647 h 200"/>
              <a:gd name="T64" fmla="*/ 2147483647 w 201"/>
              <a:gd name="T65" fmla="*/ 2147483647 h 200"/>
              <a:gd name="T66" fmla="*/ 2147483647 w 201"/>
              <a:gd name="T67" fmla="*/ 2147483647 h 200"/>
              <a:gd name="T68" fmla="*/ 2147483647 w 201"/>
              <a:gd name="T69" fmla="*/ 2147483647 h 200"/>
              <a:gd name="T70" fmla="*/ 2147483647 w 201"/>
              <a:gd name="T71" fmla="*/ 2147483647 h 200"/>
              <a:gd name="T72" fmla="*/ 2147483647 w 201"/>
              <a:gd name="T73" fmla="*/ 2147483647 h 200"/>
              <a:gd name="T74" fmla="*/ 2147483647 w 201"/>
              <a:gd name="T75" fmla="*/ 2147483647 h 200"/>
              <a:gd name="T76" fmla="*/ 2147483647 w 201"/>
              <a:gd name="T77" fmla="*/ 2147483647 h 200"/>
              <a:gd name="T78" fmla="*/ 2147483647 w 201"/>
              <a:gd name="T79" fmla="*/ 2147483647 h 200"/>
              <a:gd name="T80" fmla="*/ 2147483647 w 201"/>
              <a:gd name="T81" fmla="*/ 2147483647 h 200"/>
              <a:gd name="T82" fmla="*/ 2147483647 w 201"/>
              <a:gd name="T83" fmla="*/ 2147483647 h 200"/>
              <a:gd name="T84" fmla="*/ 2147483647 w 201"/>
              <a:gd name="T85" fmla="*/ 2147483647 h 200"/>
              <a:gd name="T86" fmla="*/ 2147483647 w 201"/>
              <a:gd name="T87" fmla="*/ 2147483647 h 200"/>
              <a:gd name="T88" fmla="*/ 2147483647 w 201"/>
              <a:gd name="T89" fmla="*/ 2147483647 h 200"/>
              <a:gd name="T90" fmla="*/ 2147483647 w 201"/>
              <a:gd name="T91" fmla="*/ 2147483647 h 200"/>
              <a:gd name="T92" fmla="*/ 2147483647 w 201"/>
              <a:gd name="T93" fmla="*/ 2147483647 h 200"/>
              <a:gd name="T94" fmla="*/ 2147483647 w 201"/>
              <a:gd name="T95" fmla="*/ 2147483647 h 200"/>
              <a:gd name="T96" fmla="*/ 2147483647 w 201"/>
              <a:gd name="T97" fmla="*/ 2147483647 h 200"/>
              <a:gd name="T98" fmla="*/ 2147483647 w 201"/>
              <a:gd name="T99" fmla="*/ 2147483647 h 200"/>
              <a:gd name="T100" fmla="*/ 2147483647 w 201"/>
              <a:gd name="T101" fmla="*/ 2147483647 h 200"/>
              <a:gd name="T102" fmla="*/ 2147483647 w 201"/>
              <a:gd name="T103" fmla="*/ 2147483647 h 200"/>
              <a:gd name="T104" fmla="*/ 2147483647 w 201"/>
              <a:gd name="T105" fmla="*/ 2147483647 h 200"/>
              <a:gd name="T106" fmla="*/ 2147483647 w 201"/>
              <a:gd name="T107" fmla="*/ 2147483647 h 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1" h="200">
                <a:moveTo>
                  <a:pt x="201" y="93"/>
                </a:moveTo>
                <a:lnTo>
                  <a:pt x="200" y="86"/>
                </a:lnTo>
                <a:lnTo>
                  <a:pt x="199" y="77"/>
                </a:lnTo>
                <a:lnTo>
                  <a:pt x="194" y="63"/>
                </a:lnTo>
                <a:lnTo>
                  <a:pt x="188" y="50"/>
                </a:lnTo>
                <a:lnTo>
                  <a:pt x="184" y="44"/>
                </a:lnTo>
                <a:lnTo>
                  <a:pt x="179" y="38"/>
                </a:lnTo>
                <a:lnTo>
                  <a:pt x="175" y="33"/>
                </a:lnTo>
                <a:lnTo>
                  <a:pt x="168" y="26"/>
                </a:lnTo>
                <a:lnTo>
                  <a:pt x="163" y="22"/>
                </a:lnTo>
                <a:lnTo>
                  <a:pt x="157" y="17"/>
                </a:lnTo>
                <a:lnTo>
                  <a:pt x="151" y="13"/>
                </a:lnTo>
                <a:lnTo>
                  <a:pt x="142" y="9"/>
                </a:lnTo>
                <a:lnTo>
                  <a:pt x="137" y="7"/>
                </a:lnTo>
                <a:lnTo>
                  <a:pt x="124" y="3"/>
                </a:lnTo>
                <a:lnTo>
                  <a:pt x="116" y="1"/>
                </a:lnTo>
                <a:lnTo>
                  <a:pt x="108" y="0"/>
                </a:lnTo>
                <a:lnTo>
                  <a:pt x="101" y="0"/>
                </a:lnTo>
                <a:lnTo>
                  <a:pt x="94" y="0"/>
                </a:lnTo>
                <a:lnTo>
                  <a:pt x="85" y="1"/>
                </a:lnTo>
                <a:lnTo>
                  <a:pt x="77" y="3"/>
                </a:lnTo>
                <a:lnTo>
                  <a:pt x="64" y="7"/>
                </a:lnTo>
                <a:lnTo>
                  <a:pt x="59" y="9"/>
                </a:lnTo>
                <a:lnTo>
                  <a:pt x="50" y="13"/>
                </a:lnTo>
                <a:lnTo>
                  <a:pt x="44" y="17"/>
                </a:lnTo>
                <a:lnTo>
                  <a:pt x="38" y="22"/>
                </a:lnTo>
                <a:lnTo>
                  <a:pt x="33" y="26"/>
                </a:lnTo>
                <a:lnTo>
                  <a:pt x="26" y="33"/>
                </a:lnTo>
                <a:lnTo>
                  <a:pt x="22" y="38"/>
                </a:lnTo>
                <a:lnTo>
                  <a:pt x="18" y="44"/>
                </a:lnTo>
                <a:lnTo>
                  <a:pt x="14" y="50"/>
                </a:lnTo>
                <a:lnTo>
                  <a:pt x="7" y="63"/>
                </a:lnTo>
                <a:lnTo>
                  <a:pt x="4" y="71"/>
                </a:lnTo>
                <a:lnTo>
                  <a:pt x="3" y="77"/>
                </a:lnTo>
                <a:lnTo>
                  <a:pt x="1" y="86"/>
                </a:lnTo>
                <a:lnTo>
                  <a:pt x="1" y="93"/>
                </a:lnTo>
                <a:lnTo>
                  <a:pt x="0" y="100"/>
                </a:lnTo>
                <a:lnTo>
                  <a:pt x="1" y="107"/>
                </a:lnTo>
                <a:lnTo>
                  <a:pt x="1" y="114"/>
                </a:lnTo>
                <a:lnTo>
                  <a:pt x="3" y="122"/>
                </a:lnTo>
                <a:lnTo>
                  <a:pt x="4" y="128"/>
                </a:lnTo>
                <a:lnTo>
                  <a:pt x="7" y="136"/>
                </a:lnTo>
                <a:lnTo>
                  <a:pt x="14" y="150"/>
                </a:lnTo>
                <a:lnTo>
                  <a:pt x="18" y="156"/>
                </a:lnTo>
                <a:lnTo>
                  <a:pt x="21" y="162"/>
                </a:lnTo>
                <a:lnTo>
                  <a:pt x="27" y="168"/>
                </a:lnTo>
                <a:lnTo>
                  <a:pt x="32" y="173"/>
                </a:lnTo>
                <a:lnTo>
                  <a:pt x="37" y="178"/>
                </a:lnTo>
                <a:lnTo>
                  <a:pt x="44" y="182"/>
                </a:lnTo>
                <a:lnTo>
                  <a:pt x="50" y="186"/>
                </a:lnTo>
                <a:lnTo>
                  <a:pt x="59" y="191"/>
                </a:lnTo>
                <a:lnTo>
                  <a:pt x="64" y="193"/>
                </a:lnTo>
                <a:lnTo>
                  <a:pt x="77" y="197"/>
                </a:lnTo>
                <a:lnTo>
                  <a:pt x="86" y="199"/>
                </a:lnTo>
                <a:lnTo>
                  <a:pt x="101" y="200"/>
                </a:lnTo>
                <a:lnTo>
                  <a:pt x="116" y="199"/>
                </a:lnTo>
                <a:lnTo>
                  <a:pt x="124" y="197"/>
                </a:lnTo>
                <a:lnTo>
                  <a:pt x="137" y="193"/>
                </a:lnTo>
                <a:lnTo>
                  <a:pt x="142" y="191"/>
                </a:lnTo>
                <a:lnTo>
                  <a:pt x="151" y="186"/>
                </a:lnTo>
                <a:lnTo>
                  <a:pt x="157" y="182"/>
                </a:lnTo>
                <a:lnTo>
                  <a:pt x="163" y="177"/>
                </a:lnTo>
                <a:lnTo>
                  <a:pt x="169" y="173"/>
                </a:lnTo>
                <a:lnTo>
                  <a:pt x="174" y="168"/>
                </a:lnTo>
                <a:lnTo>
                  <a:pt x="180" y="162"/>
                </a:lnTo>
                <a:lnTo>
                  <a:pt x="184" y="156"/>
                </a:lnTo>
                <a:lnTo>
                  <a:pt x="187" y="150"/>
                </a:lnTo>
                <a:lnTo>
                  <a:pt x="194" y="136"/>
                </a:lnTo>
                <a:lnTo>
                  <a:pt x="199" y="122"/>
                </a:lnTo>
                <a:lnTo>
                  <a:pt x="200" y="114"/>
                </a:lnTo>
                <a:lnTo>
                  <a:pt x="201" y="107"/>
                </a:lnTo>
                <a:lnTo>
                  <a:pt x="201" y="100"/>
                </a:lnTo>
                <a:lnTo>
                  <a:pt x="201" y="93"/>
                </a:lnTo>
                <a:lnTo>
                  <a:pt x="199" y="93"/>
                </a:lnTo>
                <a:lnTo>
                  <a:pt x="199" y="100"/>
                </a:lnTo>
                <a:lnTo>
                  <a:pt x="199" y="107"/>
                </a:lnTo>
                <a:lnTo>
                  <a:pt x="198" y="114"/>
                </a:lnTo>
                <a:lnTo>
                  <a:pt x="197" y="122"/>
                </a:lnTo>
                <a:lnTo>
                  <a:pt x="193" y="136"/>
                </a:lnTo>
                <a:lnTo>
                  <a:pt x="186" y="149"/>
                </a:lnTo>
                <a:lnTo>
                  <a:pt x="182" y="155"/>
                </a:lnTo>
                <a:lnTo>
                  <a:pt x="178" y="161"/>
                </a:lnTo>
                <a:lnTo>
                  <a:pt x="173" y="167"/>
                </a:lnTo>
                <a:lnTo>
                  <a:pt x="168" y="172"/>
                </a:lnTo>
                <a:lnTo>
                  <a:pt x="162" y="176"/>
                </a:lnTo>
                <a:lnTo>
                  <a:pt x="156" y="181"/>
                </a:lnTo>
                <a:lnTo>
                  <a:pt x="150" y="185"/>
                </a:lnTo>
                <a:lnTo>
                  <a:pt x="142" y="188"/>
                </a:lnTo>
                <a:lnTo>
                  <a:pt x="137" y="191"/>
                </a:lnTo>
                <a:lnTo>
                  <a:pt x="123" y="195"/>
                </a:lnTo>
                <a:lnTo>
                  <a:pt x="115" y="197"/>
                </a:lnTo>
                <a:lnTo>
                  <a:pt x="101" y="198"/>
                </a:lnTo>
                <a:lnTo>
                  <a:pt x="86" y="197"/>
                </a:lnTo>
                <a:lnTo>
                  <a:pt x="78" y="195"/>
                </a:lnTo>
                <a:lnTo>
                  <a:pt x="65" y="191"/>
                </a:lnTo>
                <a:lnTo>
                  <a:pt x="59" y="188"/>
                </a:lnTo>
                <a:lnTo>
                  <a:pt x="51" y="185"/>
                </a:lnTo>
                <a:lnTo>
                  <a:pt x="45" y="181"/>
                </a:lnTo>
                <a:lnTo>
                  <a:pt x="39" y="176"/>
                </a:lnTo>
                <a:lnTo>
                  <a:pt x="33" y="172"/>
                </a:lnTo>
                <a:lnTo>
                  <a:pt x="28" y="167"/>
                </a:lnTo>
                <a:lnTo>
                  <a:pt x="23" y="161"/>
                </a:lnTo>
                <a:lnTo>
                  <a:pt x="19" y="155"/>
                </a:lnTo>
                <a:lnTo>
                  <a:pt x="15" y="149"/>
                </a:lnTo>
                <a:lnTo>
                  <a:pt x="9" y="136"/>
                </a:lnTo>
                <a:lnTo>
                  <a:pt x="6" y="128"/>
                </a:lnTo>
                <a:lnTo>
                  <a:pt x="5" y="122"/>
                </a:lnTo>
                <a:lnTo>
                  <a:pt x="3" y="114"/>
                </a:lnTo>
                <a:lnTo>
                  <a:pt x="3" y="107"/>
                </a:lnTo>
                <a:lnTo>
                  <a:pt x="2" y="100"/>
                </a:lnTo>
                <a:lnTo>
                  <a:pt x="3" y="93"/>
                </a:lnTo>
                <a:lnTo>
                  <a:pt x="3" y="86"/>
                </a:lnTo>
                <a:lnTo>
                  <a:pt x="5" y="78"/>
                </a:lnTo>
                <a:lnTo>
                  <a:pt x="6" y="71"/>
                </a:lnTo>
                <a:lnTo>
                  <a:pt x="9" y="64"/>
                </a:lnTo>
                <a:lnTo>
                  <a:pt x="15" y="51"/>
                </a:lnTo>
                <a:lnTo>
                  <a:pt x="19" y="45"/>
                </a:lnTo>
                <a:lnTo>
                  <a:pt x="23" y="39"/>
                </a:lnTo>
                <a:lnTo>
                  <a:pt x="28" y="34"/>
                </a:lnTo>
                <a:lnTo>
                  <a:pt x="34" y="28"/>
                </a:lnTo>
                <a:lnTo>
                  <a:pt x="39" y="23"/>
                </a:lnTo>
                <a:lnTo>
                  <a:pt x="45" y="19"/>
                </a:lnTo>
                <a:lnTo>
                  <a:pt x="51" y="15"/>
                </a:lnTo>
                <a:lnTo>
                  <a:pt x="59" y="11"/>
                </a:lnTo>
                <a:lnTo>
                  <a:pt x="65" y="8"/>
                </a:lnTo>
                <a:lnTo>
                  <a:pt x="78" y="5"/>
                </a:lnTo>
                <a:lnTo>
                  <a:pt x="86" y="3"/>
                </a:lnTo>
                <a:lnTo>
                  <a:pt x="94" y="2"/>
                </a:lnTo>
                <a:lnTo>
                  <a:pt x="101" y="2"/>
                </a:lnTo>
                <a:lnTo>
                  <a:pt x="108" y="2"/>
                </a:lnTo>
                <a:lnTo>
                  <a:pt x="116" y="3"/>
                </a:lnTo>
                <a:lnTo>
                  <a:pt x="123" y="5"/>
                </a:lnTo>
                <a:lnTo>
                  <a:pt x="137" y="8"/>
                </a:lnTo>
                <a:lnTo>
                  <a:pt x="142" y="11"/>
                </a:lnTo>
                <a:lnTo>
                  <a:pt x="150" y="15"/>
                </a:lnTo>
                <a:lnTo>
                  <a:pt x="156" y="19"/>
                </a:lnTo>
                <a:lnTo>
                  <a:pt x="162" y="23"/>
                </a:lnTo>
                <a:lnTo>
                  <a:pt x="167" y="28"/>
                </a:lnTo>
                <a:lnTo>
                  <a:pt x="173" y="34"/>
                </a:lnTo>
                <a:lnTo>
                  <a:pt x="178" y="39"/>
                </a:lnTo>
                <a:lnTo>
                  <a:pt x="182" y="45"/>
                </a:lnTo>
                <a:lnTo>
                  <a:pt x="186" y="51"/>
                </a:lnTo>
                <a:lnTo>
                  <a:pt x="193" y="64"/>
                </a:lnTo>
                <a:lnTo>
                  <a:pt x="197" y="78"/>
                </a:lnTo>
                <a:lnTo>
                  <a:pt x="198" y="86"/>
                </a:lnTo>
                <a:lnTo>
                  <a:pt x="199" y="93"/>
                </a:lnTo>
                <a:lnTo>
                  <a:pt x="197" y="93"/>
                </a:lnTo>
                <a:lnTo>
                  <a:pt x="196" y="86"/>
                </a:lnTo>
                <a:lnTo>
                  <a:pt x="195" y="79"/>
                </a:lnTo>
                <a:lnTo>
                  <a:pt x="191" y="65"/>
                </a:lnTo>
                <a:lnTo>
                  <a:pt x="184" y="52"/>
                </a:lnTo>
                <a:lnTo>
                  <a:pt x="181" y="46"/>
                </a:lnTo>
                <a:lnTo>
                  <a:pt x="176" y="40"/>
                </a:lnTo>
                <a:lnTo>
                  <a:pt x="171" y="35"/>
                </a:lnTo>
                <a:lnTo>
                  <a:pt x="166" y="29"/>
                </a:lnTo>
                <a:lnTo>
                  <a:pt x="161" y="25"/>
                </a:lnTo>
                <a:lnTo>
                  <a:pt x="155" y="20"/>
                </a:lnTo>
                <a:lnTo>
                  <a:pt x="149" y="17"/>
                </a:lnTo>
                <a:lnTo>
                  <a:pt x="142" y="13"/>
                </a:lnTo>
                <a:lnTo>
                  <a:pt x="136" y="10"/>
                </a:lnTo>
                <a:lnTo>
                  <a:pt x="122" y="6"/>
                </a:lnTo>
                <a:lnTo>
                  <a:pt x="115" y="5"/>
                </a:lnTo>
                <a:lnTo>
                  <a:pt x="108" y="4"/>
                </a:lnTo>
                <a:lnTo>
                  <a:pt x="101" y="4"/>
                </a:lnTo>
                <a:lnTo>
                  <a:pt x="94" y="4"/>
                </a:lnTo>
                <a:lnTo>
                  <a:pt x="86" y="5"/>
                </a:lnTo>
                <a:lnTo>
                  <a:pt x="79" y="6"/>
                </a:lnTo>
                <a:lnTo>
                  <a:pt x="65" y="10"/>
                </a:lnTo>
                <a:lnTo>
                  <a:pt x="59" y="13"/>
                </a:lnTo>
                <a:lnTo>
                  <a:pt x="52" y="17"/>
                </a:lnTo>
                <a:lnTo>
                  <a:pt x="46" y="20"/>
                </a:lnTo>
                <a:lnTo>
                  <a:pt x="40" y="25"/>
                </a:lnTo>
                <a:lnTo>
                  <a:pt x="35" y="29"/>
                </a:lnTo>
                <a:lnTo>
                  <a:pt x="30" y="35"/>
                </a:lnTo>
                <a:lnTo>
                  <a:pt x="25" y="40"/>
                </a:lnTo>
                <a:lnTo>
                  <a:pt x="21" y="46"/>
                </a:lnTo>
                <a:lnTo>
                  <a:pt x="17" y="52"/>
                </a:lnTo>
                <a:lnTo>
                  <a:pt x="11" y="65"/>
                </a:lnTo>
                <a:lnTo>
                  <a:pt x="8" y="71"/>
                </a:lnTo>
                <a:lnTo>
                  <a:pt x="6" y="79"/>
                </a:lnTo>
                <a:lnTo>
                  <a:pt x="5" y="86"/>
                </a:lnTo>
                <a:lnTo>
                  <a:pt x="4" y="93"/>
                </a:lnTo>
                <a:lnTo>
                  <a:pt x="4" y="100"/>
                </a:lnTo>
                <a:lnTo>
                  <a:pt x="4" y="107"/>
                </a:lnTo>
                <a:lnTo>
                  <a:pt x="5" y="114"/>
                </a:lnTo>
                <a:lnTo>
                  <a:pt x="6" y="121"/>
                </a:lnTo>
                <a:lnTo>
                  <a:pt x="8" y="128"/>
                </a:lnTo>
                <a:lnTo>
                  <a:pt x="11" y="135"/>
                </a:lnTo>
                <a:lnTo>
                  <a:pt x="17" y="148"/>
                </a:lnTo>
                <a:lnTo>
                  <a:pt x="21" y="154"/>
                </a:lnTo>
                <a:lnTo>
                  <a:pt x="25" y="160"/>
                </a:lnTo>
                <a:lnTo>
                  <a:pt x="30" y="165"/>
                </a:lnTo>
                <a:lnTo>
                  <a:pt x="35" y="170"/>
                </a:lnTo>
                <a:lnTo>
                  <a:pt x="40" y="175"/>
                </a:lnTo>
                <a:lnTo>
                  <a:pt x="46" y="179"/>
                </a:lnTo>
                <a:lnTo>
                  <a:pt x="52" y="183"/>
                </a:lnTo>
                <a:lnTo>
                  <a:pt x="59" y="186"/>
                </a:lnTo>
                <a:lnTo>
                  <a:pt x="65" y="190"/>
                </a:lnTo>
                <a:lnTo>
                  <a:pt x="79" y="193"/>
                </a:lnTo>
                <a:lnTo>
                  <a:pt x="86" y="195"/>
                </a:lnTo>
                <a:lnTo>
                  <a:pt x="101" y="196"/>
                </a:lnTo>
                <a:lnTo>
                  <a:pt x="115" y="195"/>
                </a:lnTo>
                <a:lnTo>
                  <a:pt x="122" y="193"/>
                </a:lnTo>
                <a:lnTo>
                  <a:pt x="136" y="190"/>
                </a:lnTo>
                <a:lnTo>
                  <a:pt x="142" y="186"/>
                </a:lnTo>
                <a:lnTo>
                  <a:pt x="149" y="183"/>
                </a:lnTo>
                <a:lnTo>
                  <a:pt x="155" y="179"/>
                </a:lnTo>
                <a:lnTo>
                  <a:pt x="161" y="175"/>
                </a:lnTo>
                <a:lnTo>
                  <a:pt x="166" y="170"/>
                </a:lnTo>
                <a:lnTo>
                  <a:pt x="171" y="165"/>
                </a:lnTo>
                <a:lnTo>
                  <a:pt x="176" y="160"/>
                </a:lnTo>
                <a:lnTo>
                  <a:pt x="181" y="154"/>
                </a:lnTo>
                <a:lnTo>
                  <a:pt x="184" y="148"/>
                </a:lnTo>
                <a:lnTo>
                  <a:pt x="191" y="135"/>
                </a:lnTo>
                <a:lnTo>
                  <a:pt x="195" y="121"/>
                </a:lnTo>
                <a:lnTo>
                  <a:pt x="196" y="114"/>
                </a:lnTo>
                <a:lnTo>
                  <a:pt x="197" y="107"/>
                </a:lnTo>
                <a:lnTo>
                  <a:pt x="197" y="100"/>
                </a:lnTo>
                <a:lnTo>
                  <a:pt x="197" y="93"/>
                </a:lnTo>
              </a:path>
            </a:pathLst>
          </a:custGeom>
          <a:solidFill>
            <a:schemeClr val="bg1"/>
          </a:solidFill>
          <a:ln w="1588" cap="rnd">
            <a:solidFill>
              <a:srgbClr val="000000"/>
            </a:solidFill>
            <a:prstDash val="solid"/>
            <a:round/>
            <a:headEnd/>
            <a:tailEnd/>
          </a:ln>
        </p:spPr>
        <p:txBody>
          <a:bodyPr/>
          <a:lstStyle/>
          <a:p>
            <a:endParaRPr lang="sl-SI"/>
          </a:p>
        </p:txBody>
      </p:sp>
      <p:sp>
        <p:nvSpPr>
          <p:cNvPr id="61467" name="Rectangle 20"/>
          <p:cNvSpPr>
            <a:spLocks noChangeArrowheads="1"/>
          </p:cNvSpPr>
          <p:nvPr/>
        </p:nvSpPr>
        <p:spPr bwMode="auto">
          <a:xfrm>
            <a:off x="5937250" y="4137025"/>
            <a:ext cx="22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solidFill>
                  <a:srgbClr val="000000"/>
                </a:solidFill>
                <a:latin typeface="Times New Roman" pitchFamily="18" charset="0"/>
                <a:cs typeface="Arial" charset="0"/>
              </a:rPr>
              <a:t>V</a:t>
            </a:r>
            <a:endParaRPr lang="sl-SI" altLang="sl-SI" sz="3600">
              <a:latin typeface="Arial" charset="0"/>
              <a:cs typeface="Arial" charset="0"/>
            </a:endParaRPr>
          </a:p>
        </p:txBody>
      </p:sp>
      <p:sp>
        <p:nvSpPr>
          <p:cNvPr id="61468" name="Freeform 46"/>
          <p:cNvSpPr>
            <a:spLocks/>
          </p:cNvSpPr>
          <p:nvPr/>
        </p:nvSpPr>
        <p:spPr bwMode="auto">
          <a:xfrm>
            <a:off x="6032500" y="3694113"/>
            <a:ext cx="53975" cy="63500"/>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2" y="18"/>
                </a:lnTo>
                <a:lnTo>
                  <a:pt x="2" y="19"/>
                </a:lnTo>
                <a:lnTo>
                  <a:pt x="2" y="20"/>
                </a:lnTo>
                <a:lnTo>
                  <a:pt x="3" y="20"/>
                </a:lnTo>
                <a:lnTo>
                  <a:pt x="3" y="22"/>
                </a:lnTo>
                <a:lnTo>
                  <a:pt x="4" y="22"/>
                </a:lnTo>
                <a:lnTo>
                  <a:pt x="5" y="23"/>
                </a:lnTo>
                <a:lnTo>
                  <a:pt x="5" y="24"/>
                </a:lnTo>
                <a:lnTo>
                  <a:pt x="6" y="24"/>
                </a:lnTo>
                <a:lnTo>
                  <a:pt x="7" y="25"/>
                </a:lnTo>
                <a:lnTo>
                  <a:pt x="8" y="25"/>
                </a:lnTo>
                <a:lnTo>
                  <a:pt x="9" y="25"/>
                </a:lnTo>
                <a:lnTo>
                  <a:pt x="10" y="26"/>
                </a:lnTo>
                <a:lnTo>
                  <a:pt x="11" y="26"/>
                </a:lnTo>
                <a:lnTo>
                  <a:pt x="12" y="26"/>
                </a:lnTo>
                <a:lnTo>
                  <a:pt x="13" y="26"/>
                </a:lnTo>
                <a:lnTo>
                  <a:pt x="14" y="26"/>
                </a:lnTo>
                <a:lnTo>
                  <a:pt x="15" y="26"/>
                </a:lnTo>
                <a:lnTo>
                  <a:pt x="16" y="26"/>
                </a:lnTo>
                <a:lnTo>
                  <a:pt x="17" y="26"/>
                </a:lnTo>
                <a:lnTo>
                  <a:pt x="18" y="26"/>
                </a:lnTo>
                <a:lnTo>
                  <a:pt x="18" y="25"/>
                </a:lnTo>
                <a:lnTo>
                  <a:pt x="19" y="25"/>
                </a:lnTo>
                <a:lnTo>
                  <a:pt x="20" y="25"/>
                </a:lnTo>
                <a:lnTo>
                  <a:pt x="21" y="24"/>
                </a:lnTo>
                <a:lnTo>
                  <a:pt x="22" y="24"/>
                </a:lnTo>
                <a:lnTo>
                  <a:pt x="23" y="23"/>
                </a:lnTo>
                <a:lnTo>
                  <a:pt x="23" y="22"/>
                </a:lnTo>
                <a:lnTo>
                  <a:pt x="24" y="22"/>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7"/>
                </a:lnTo>
                <a:lnTo>
                  <a:pt x="25" y="6"/>
                </a:lnTo>
                <a:lnTo>
                  <a:pt x="24" y="6"/>
                </a:lnTo>
                <a:lnTo>
                  <a:pt x="24" y="5"/>
                </a:lnTo>
                <a:lnTo>
                  <a:pt x="23" y="4"/>
                </a:lnTo>
                <a:lnTo>
                  <a:pt x="22" y="3"/>
                </a:lnTo>
                <a:lnTo>
                  <a:pt x="21" y="2"/>
                </a:lnTo>
                <a:lnTo>
                  <a:pt x="20" y="2"/>
                </a:lnTo>
                <a:lnTo>
                  <a:pt x="19" y="1"/>
                </a:lnTo>
                <a:lnTo>
                  <a:pt x="18" y="1"/>
                </a:lnTo>
                <a:lnTo>
                  <a:pt x="17" y="0"/>
                </a:lnTo>
                <a:lnTo>
                  <a:pt x="16" y="0"/>
                </a:lnTo>
                <a:lnTo>
                  <a:pt x="15"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6"/>
                </a:lnTo>
                <a:lnTo>
                  <a:pt x="2" y="7"/>
                </a:lnTo>
                <a:lnTo>
                  <a:pt x="2" y="9"/>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61469" name="Freeform 47"/>
          <p:cNvSpPr>
            <a:spLocks/>
          </p:cNvSpPr>
          <p:nvPr/>
        </p:nvSpPr>
        <p:spPr bwMode="auto">
          <a:xfrm>
            <a:off x="6032500" y="4849813"/>
            <a:ext cx="53975" cy="63500"/>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1" y="18"/>
                </a:lnTo>
                <a:lnTo>
                  <a:pt x="2" y="19"/>
                </a:lnTo>
                <a:lnTo>
                  <a:pt x="2" y="20"/>
                </a:lnTo>
                <a:lnTo>
                  <a:pt x="3" y="20"/>
                </a:lnTo>
                <a:lnTo>
                  <a:pt x="3" y="21"/>
                </a:lnTo>
                <a:lnTo>
                  <a:pt x="4" y="22"/>
                </a:lnTo>
                <a:lnTo>
                  <a:pt x="5" y="23"/>
                </a:lnTo>
                <a:lnTo>
                  <a:pt x="6" y="24"/>
                </a:lnTo>
                <a:lnTo>
                  <a:pt x="7" y="24"/>
                </a:lnTo>
                <a:lnTo>
                  <a:pt x="8" y="25"/>
                </a:lnTo>
                <a:lnTo>
                  <a:pt x="9" y="25"/>
                </a:lnTo>
                <a:lnTo>
                  <a:pt x="10" y="25"/>
                </a:lnTo>
                <a:lnTo>
                  <a:pt x="11" y="26"/>
                </a:lnTo>
                <a:lnTo>
                  <a:pt x="12" y="26"/>
                </a:lnTo>
                <a:lnTo>
                  <a:pt x="13" y="26"/>
                </a:lnTo>
                <a:lnTo>
                  <a:pt x="14" y="26"/>
                </a:lnTo>
                <a:lnTo>
                  <a:pt x="16" y="26"/>
                </a:lnTo>
                <a:lnTo>
                  <a:pt x="17" y="26"/>
                </a:lnTo>
                <a:lnTo>
                  <a:pt x="18" y="25"/>
                </a:lnTo>
                <a:lnTo>
                  <a:pt x="19" y="25"/>
                </a:lnTo>
                <a:lnTo>
                  <a:pt x="20" y="24"/>
                </a:lnTo>
                <a:lnTo>
                  <a:pt x="21" y="24"/>
                </a:lnTo>
                <a:lnTo>
                  <a:pt x="22" y="23"/>
                </a:lnTo>
                <a:lnTo>
                  <a:pt x="23" y="22"/>
                </a:lnTo>
                <a:lnTo>
                  <a:pt x="24" y="21"/>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8"/>
                </a:lnTo>
                <a:lnTo>
                  <a:pt x="26" y="7"/>
                </a:lnTo>
                <a:lnTo>
                  <a:pt x="25" y="7"/>
                </a:lnTo>
                <a:lnTo>
                  <a:pt x="24" y="6"/>
                </a:lnTo>
                <a:lnTo>
                  <a:pt x="24" y="5"/>
                </a:lnTo>
                <a:lnTo>
                  <a:pt x="23" y="4"/>
                </a:lnTo>
                <a:lnTo>
                  <a:pt x="22" y="4"/>
                </a:lnTo>
                <a:lnTo>
                  <a:pt x="22" y="3"/>
                </a:lnTo>
                <a:lnTo>
                  <a:pt x="21" y="2"/>
                </a:lnTo>
                <a:lnTo>
                  <a:pt x="20" y="2"/>
                </a:lnTo>
                <a:lnTo>
                  <a:pt x="19" y="1"/>
                </a:lnTo>
                <a:lnTo>
                  <a:pt x="18" y="1"/>
                </a:lnTo>
                <a:lnTo>
                  <a:pt x="17" y="0"/>
                </a:lnTo>
                <a:lnTo>
                  <a:pt x="16"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7"/>
                </a:lnTo>
                <a:lnTo>
                  <a:pt x="1" y="8"/>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61470" name="Freeform 47"/>
          <p:cNvSpPr>
            <a:spLocks/>
          </p:cNvSpPr>
          <p:nvPr/>
        </p:nvSpPr>
        <p:spPr bwMode="auto">
          <a:xfrm>
            <a:off x="4878388" y="4856163"/>
            <a:ext cx="55562" cy="65087"/>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1" y="18"/>
                </a:lnTo>
                <a:lnTo>
                  <a:pt x="2" y="19"/>
                </a:lnTo>
                <a:lnTo>
                  <a:pt x="2" y="20"/>
                </a:lnTo>
                <a:lnTo>
                  <a:pt x="3" y="20"/>
                </a:lnTo>
                <a:lnTo>
                  <a:pt x="3" y="21"/>
                </a:lnTo>
                <a:lnTo>
                  <a:pt x="4" y="22"/>
                </a:lnTo>
                <a:lnTo>
                  <a:pt x="5" y="23"/>
                </a:lnTo>
                <a:lnTo>
                  <a:pt x="6" y="24"/>
                </a:lnTo>
                <a:lnTo>
                  <a:pt x="7" y="24"/>
                </a:lnTo>
                <a:lnTo>
                  <a:pt x="8" y="25"/>
                </a:lnTo>
                <a:lnTo>
                  <a:pt x="9" y="25"/>
                </a:lnTo>
                <a:lnTo>
                  <a:pt x="10" y="25"/>
                </a:lnTo>
                <a:lnTo>
                  <a:pt x="11" y="26"/>
                </a:lnTo>
                <a:lnTo>
                  <a:pt x="12" y="26"/>
                </a:lnTo>
                <a:lnTo>
                  <a:pt x="13" y="26"/>
                </a:lnTo>
                <a:lnTo>
                  <a:pt x="14" y="26"/>
                </a:lnTo>
                <a:lnTo>
                  <a:pt x="16" y="26"/>
                </a:lnTo>
                <a:lnTo>
                  <a:pt x="17" y="26"/>
                </a:lnTo>
                <a:lnTo>
                  <a:pt x="18" y="25"/>
                </a:lnTo>
                <a:lnTo>
                  <a:pt x="19" y="25"/>
                </a:lnTo>
                <a:lnTo>
                  <a:pt x="20" y="24"/>
                </a:lnTo>
                <a:lnTo>
                  <a:pt x="21" y="24"/>
                </a:lnTo>
                <a:lnTo>
                  <a:pt x="22" y="23"/>
                </a:lnTo>
                <a:lnTo>
                  <a:pt x="23" y="22"/>
                </a:lnTo>
                <a:lnTo>
                  <a:pt x="24" y="21"/>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8"/>
                </a:lnTo>
                <a:lnTo>
                  <a:pt x="26" y="7"/>
                </a:lnTo>
                <a:lnTo>
                  <a:pt x="25" y="7"/>
                </a:lnTo>
                <a:lnTo>
                  <a:pt x="24" y="6"/>
                </a:lnTo>
                <a:lnTo>
                  <a:pt x="24" y="5"/>
                </a:lnTo>
                <a:lnTo>
                  <a:pt x="23" y="4"/>
                </a:lnTo>
                <a:lnTo>
                  <a:pt x="22" y="4"/>
                </a:lnTo>
                <a:lnTo>
                  <a:pt x="22" y="3"/>
                </a:lnTo>
                <a:lnTo>
                  <a:pt x="21" y="2"/>
                </a:lnTo>
                <a:lnTo>
                  <a:pt x="20" y="2"/>
                </a:lnTo>
                <a:lnTo>
                  <a:pt x="19" y="1"/>
                </a:lnTo>
                <a:lnTo>
                  <a:pt x="18" y="1"/>
                </a:lnTo>
                <a:lnTo>
                  <a:pt x="17" y="0"/>
                </a:lnTo>
                <a:lnTo>
                  <a:pt x="16"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7"/>
                </a:lnTo>
                <a:lnTo>
                  <a:pt x="1" y="8"/>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61471" name="Freeform 47"/>
          <p:cNvSpPr>
            <a:spLocks/>
          </p:cNvSpPr>
          <p:nvPr/>
        </p:nvSpPr>
        <p:spPr bwMode="auto">
          <a:xfrm>
            <a:off x="4894263" y="3686175"/>
            <a:ext cx="55562" cy="65088"/>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1" y="18"/>
                </a:lnTo>
                <a:lnTo>
                  <a:pt x="2" y="19"/>
                </a:lnTo>
                <a:lnTo>
                  <a:pt x="2" y="20"/>
                </a:lnTo>
                <a:lnTo>
                  <a:pt x="3" y="20"/>
                </a:lnTo>
                <a:lnTo>
                  <a:pt x="3" y="21"/>
                </a:lnTo>
                <a:lnTo>
                  <a:pt x="4" y="22"/>
                </a:lnTo>
                <a:lnTo>
                  <a:pt x="5" y="23"/>
                </a:lnTo>
                <a:lnTo>
                  <a:pt x="6" y="24"/>
                </a:lnTo>
                <a:lnTo>
                  <a:pt x="7" y="24"/>
                </a:lnTo>
                <a:lnTo>
                  <a:pt x="8" y="25"/>
                </a:lnTo>
                <a:lnTo>
                  <a:pt x="9" y="25"/>
                </a:lnTo>
                <a:lnTo>
                  <a:pt x="10" y="25"/>
                </a:lnTo>
                <a:lnTo>
                  <a:pt x="11" y="26"/>
                </a:lnTo>
                <a:lnTo>
                  <a:pt x="12" y="26"/>
                </a:lnTo>
                <a:lnTo>
                  <a:pt x="13" y="26"/>
                </a:lnTo>
                <a:lnTo>
                  <a:pt x="14" y="26"/>
                </a:lnTo>
                <a:lnTo>
                  <a:pt x="16" y="26"/>
                </a:lnTo>
                <a:lnTo>
                  <a:pt x="17" y="26"/>
                </a:lnTo>
                <a:lnTo>
                  <a:pt x="18" y="25"/>
                </a:lnTo>
                <a:lnTo>
                  <a:pt x="19" y="25"/>
                </a:lnTo>
                <a:lnTo>
                  <a:pt x="20" y="24"/>
                </a:lnTo>
                <a:lnTo>
                  <a:pt x="21" y="24"/>
                </a:lnTo>
                <a:lnTo>
                  <a:pt x="22" y="23"/>
                </a:lnTo>
                <a:lnTo>
                  <a:pt x="23" y="22"/>
                </a:lnTo>
                <a:lnTo>
                  <a:pt x="24" y="21"/>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8"/>
                </a:lnTo>
                <a:lnTo>
                  <a:pt x="26" y="7"/>
                </a:lnTo>
                <a:lnTo>
                  <a:pt x="25" y="7"/>
                </a:lnTo>
                <a:lnTo>
                  <a:pt x="24" y="6"/>
                </a:lnTo>
                <a:lnTo>
                  <a:pt x="24" y="5"/>
                </a:lnTo>
                <a:lnTo>
                  <a:pt x="23" y="4"/>
                </a:lnTo>
                <a:lnTo>
                  <a:pt x="22" y="4"/>
                </a:lnTo>
                <a:lnTo>
                  <a:pt x="22" y="3"/>
                </a:lnTo>
                <a:lnTo>
                  <a:pt x="21" y="2"/>
                </a:lnTo>
                <a:lnTo>
                  <a:pt x="20" y="2"/>
                </a:lnTo>
                <a:lnTo>
                  <a:pt x="19" y="1"/>
                </a:lnTo>
                <a:lnTo>
                  <a:pt x="18" y="1"/>
                </a:lnTo>
                <a:lnTo>
                  <a:pt x="17" y="0"/>
                </a:lnTo>
                <a:lnTo>
                  <a:pt x="16"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7"/>
                </a:lnTo>
                <a:lnTo>
                  <a:pt x="1" y="8"/>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21" name="Elipsa 20"/>
          <p:cNvSpPr/>
          <p:nvPr/>
        </p:nvSpPr>
        <p:spPr>
          <a:xfrm>
            <a:off x="5208588" y="3187700"/>
            <a:ext cx="515937" cy="2328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61473" name="PoljeZBesedilom 49"/>
          <p:cNvSpPr txBox="1">
            <a:spLocks noChangeArrowheads="1"/>
          </p:cNvSpPr>
          <p:nvPr/>
        </p:nvSpPr>
        <p:spPr bwMode="auto">
          <a:xfrm>
            <a:off x="5026025" y="2708275"/>
            <a:ext cx="149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Prenosna pot</a:t>
            </a:r>
          </a:p>
        </p:txBody>
      </p:sp>
      <p:sp>
        <p:nvSpPr>
          <p:cNvPr id="2" name="PoljeZBesedilom 1"/>
          <p:cNvSpPr txBox="1"/>
          <p:nvPr/>
        </p:nvSpPr>
        <p:spPr>
          <a:xfrm rot="613952">
            <a:off x="7790900" y="1918395"/>
            <a:ext cx="1512168" cy="954107"/>
          </a:xfrm>
          <a:prstGeom prst="rect">
            <a:avLst/>
          </a:prstGeom>
          <a:solidFill>
            <a:srgbClr val="FF9933"/>
          </a:solidFill>
        </p:spPr>
        <p:txBody>
          <a:bodyPr wrap="square" rtlCol="0">
            <a:spAutoFit/>
          </a:bodyPr>
          <a:lstStyle/>
          <a:p>
            <a:r>
              <a:rPr lang="sl-SI" dirty="0"/>
              <a:t>Vaja v laboratorijskem praktikumu (Meritve UNI)</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57200" y="1524000"/>
            <a:ext cx="802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AU" altLang="sl-SI" sz="2800" b="1">
                <a:latin typeface="Cambria" pitchFamily="18" charset="0"/>
              </a:rPr>
              <a:t>Historical perspective</a:t>
            </a:r>
            <a:r>
              <a:rPr lang="en-AU" altLang="sl-SI" sz="2000" b="1">
                <a:latin typeface="Cambria" pitchFamily="18" charset="0"/>
              </a:rPr>
              <a:t> </a:t>
            </a:r>
          </a:p>
          <a:p>
            <a:pPr eaLnBrk="1" hangingPunct="1">
              <a:spcBef>
                <a:spcPct val="0"/>
              </a:spcBef>
              <a:buFontTx/>
              <a:buNone/>
            </a:pPr>
            <a:r>
              <a:rPr lang="en-AU" altLang="sl-SI" sz="2000">
                <a:latin typeface="Cambria" pitchFamily="18" charset="0"/>
              </a:rPr>
              <a:t>Plato, Complete Works, On Justice</a:t>
            </a:r>
          </a:p>
        </p:txBody>
      </p:sp>
      <p:sp>
        <p:nvSpPr>
          <p:cNvPr id="62467" name="Text Box 3"/>
          <p:cNvSpPr txBox="1">
            <a:spLocks noChangeArrowheads="1"/>
          </p:cNvSpPr>
          <p:nvPr/>
        </p:nvSpPr>
        <p:spPr bwMode="auto">
          <a:xfrm>
            <a:off x="838200" y="2667000"/>
            <a:ext cx="7889875"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AU" altLang="sl-SI" sz="1800">
                <a:latin typeface="Cambria" pitchFamily="18" charset="0"/>
              </a:rPr>
              <a:t>SOKRATES: Now, when we want to distinguish what’s longer and what’s shorter with what do we examine them? Isn’t it with a measuring stick?</a:t>
            </a:r>
          </a:p>
          <a:p>
            <a:pPr eaLnBrk="1" hangingPunct="1">
              <a:spcBef>
                <a:spcPct val="0"/>
              </a:spcBef>
              <a:buFontTx/>
              <a:buNone/>
            </a:pPr>
            <a:r>
              <a:rPr lang="en-AU" altLang="sl-SI" sz="1800">
                <a:latin typeface="Cambria" pitchFamily="18" charset="0"/>
              </a:rPr>
              <a:t>FRIEND: Yes.</a:t>
            </a:r>
          </a:p>
          <a:p>
            <a:pPr eaLnBrk="1" hangingPunct="1">
              <a:spcBef>
                <a:spcPct val="0"/>
              </a:spcBef>
              <a:buFontTx/>
              <a:buNone/>
            </a:pPr>
            <a:r>
              <a:rPr lang="en-AU" altLang="sl-SI" sz="1800">
                <a:latin typeface="Cambria" pitchFamily="18" charset="0"/>
              </a:rPr>
              <a:t>SOKRATES : Besides the measuring stick, what skill do we use? Isn't it the skill in measuring?</a:t>
            </a:r>
          </a:p>
          <a:p>
            <a:pPr eaLnBrk="1" hangingPunct="1">
              <a:spcBef>
                <a:spcPct val="0"/>
              </a:spcBef>
              <a:buFontTx/>
              <a:buNone/>
            </a:pPr>
            <a:r>
              <a:rPr lang="en-AU" altLang="sl-SI" sz="1800">
                <a:latin typeface="Cambria" pitchFamily="18" charset="0"/>
              </a:rPr>
              <a:t>FRIEND : Right, skill in measuring.</a:t>
            </a:r>
          </a:p>
          <a:p>
            <a:pPr eaLnBrk="1" hangingPunct="1">
              <a:spcBef>
                <a:spcPct val="0"/>
              </a:spcBef>
              <a:buFontTx/>
              <a:buNone/>
            </a:pPr>
            <a:r>
              <a:rPr lang="en-AU" altLang="sl-SI" sz="1800">
                <a:latin typeface="Cambria" pitchFamily="18" charset="0"/>
              </a:rPr>
              <a:t>SOKRATES : Well, let’s start again. Whenever we disagree about what’s larger and what’s smaller, who are the ones who decide between us? Aren’t they the ones who measure? </a:t>
            </a:r>
          </a:p>
          <a:p>
            <a:pPr eaLnBrk="1" hangingPunct="1">
              <a:spcBef>
                <a:spcPct val="0"/>
              </a:spcBef>
              <a:buFontTx/>
              <a:buNone/>
            </a:pPr>
            <a:r>
              <a:rPr lang="en-AU" altLang="sl-SI" sz="1800">
                <a:latin typeface="Cambria" pitchFamily="18" charset="0"/>
              </a:rPr>
              <a:t>FRIEND : Yes.</a:t>
            </a:r>
          </a:p>
          <a:p>
            <a:pPr eaLnBrk="1" hangingPunct="1">
              <a:spcBef>
                <a:spcPct val="0"/>
              </a:spcBef>
              <a:buFontTx/>
              <a:buNone/>
            </a:pPr>
            <a:r>
              <a:rPr lang="en-AU" altLang="sl-SI" sz="1800">
                <a:latin typeface="Cambria" pitchFamily="18" charset="0"/>
              </a:rPr>
              <a:t>SOKRATES : “Since </a:t>
            </a:r>
            <a:r>
              <a:rPr lang="en-AU" altLang="sl-SI" sz="1800" b="1">
                <a:latin typeface="Cambria" pitchFamily="18" charset="0"/>
              </a:rPr>
              <a:t>a measuring stick</a:t>
            </a:r>
            <a:r>
              <a:rPr lang="en-AU" altLang="sl-SI" sz="1800">
                <a:latin typeface="Cambria" pitchFamily="18" charset="0"/>
              </a:rPr>
              <a:t>, </a:t>
            </a:r>
            <a:r>
              <a:rPr lang="en-AU" altLang="sl-SI" sz="1800" b="1">
                <a:latin typeface="Cambria" pitchFamily="18" charset="0"/>
              </a:rPr>
              <a:t>skill</a:t>
            </a:r>
            <a:r>
              <a:rPr lang="en-AU" altLang="sl-SI" sz="1800">
                <a:latin typeface="Cambria" pitchFamily="18" charset="0"/>
              </a:rPr>
              <a:t> </a:t>
            </a:r>
            <a:r>
              <a:rPr lang="en-AU" altLang="sl-SI" sz="1800" b="1">
                <a:latin typeface="Cambria" pitchFamily="18" charset="0"/>
              </a:rPr>
              <a:t>in measuring</a:t>
            </a:r>
            <a:r>
              <a:rPr lang="en-AU" altLang="sl-SI" sz="1800">
                <a:latin typeface="Cambria" pitchFamily="18" charset="0"/>
              </a:rPr>
              <a:t> and </a:t>
            </a:r>
            <a:r>
              <a:rPr lang="en-AU" altLang="sl-SI" sz="1800" b="1">
                <a:latin typeface="Cambria" pitchFamily="18" charset="0"/>
              </a:rPr>
              <a:t>a measurer</a:t>
            </a:r>
            <a:r>
              <a:rPr lang="en-AU" altLang="sl-SI" sz="1800">
                <a:latin typeface="Cambria" pitchFamily="18" charset="0"/>
              </a:rPr>
              <a:t> decide what’s larger and what’s smaller, could we then say what the just and </a:t>
            </a:r>
            <a:r>
              <a:rPr lang="sl-SI" altLang="sl-SI" sz="1800">
                <a:latin typeface="Cambria" pitchFamily="18" charset="0"/>
              </a:rPr>
              <a:t>the </a:t>
            </a:r>
            <a:r>
              <a:rPr lang="en-AU" altLang="sl-SI" sz="1800">
                <a:latin typeface="Cambria" pitchFamily="18" charset="0"/>
              </a:rPr>
              <a:t>unjust possibly</a:t>
            </a:r>
            <a:r>
              <a:rPr lang="sl-SI" altLang="sl-SI" sz="1800">
                <a:latin typeface="Cambria" pitchFamily="18" charset="0"/>
              </a:rPr>
              <a:t> be</a:t>
            </a:r>
            <a:r>
              <a:rPr lang="en-AU" altLang="sl-SI" sz="1800">
                <a:latin typeface="Cambria" pitchFamily="18" charset="0"/>
              </a:rPr>
              <a:t>”</a:t>
            </a:r>
            <a:r>
              <a:rPr lang="sl-SI" altLang="sl-SI" sz="1800">
                <a:latin typeface="Cambria" pitchFamily="18" charset="0"/>
              </a:rPr>
              <a:t>?</a:t>
            </a:r>
            <a:endParaRPr lang="en-AU" altLang="sl-SI" sz="1800">
              <a:latin typeface="Cambria" pitchFamily="18" charset="0"/>
            </a:endParaRPr>
          </a:p>
        </p:txBody>
      </p:sp>
      <p:pic>
        <p:nvPicPr>
          <p:cNvPr id="62468"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56438" y="533400"/>
            <a:ext cx="136207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lak 1"/>
          <p:cNvSpPr/>
          <p:nvPr/>
        </p:nvSpPr>
        <p:spPr>
          <a:xfrm>
            <a:off x="2700338" y="5300663"/>
            <a:ext cx="2159000" cy="504825"/>
          </a:xfrm>
          <a:prstGeom prst="cloud">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7" name="Oblak 6"/>
          <p:cNvSpPr/>
          <p:nvPr/>
        </p:nvSpPr>
        <p:spPr>
          <a:xfrm>
            <a:off x="4572000" y="5300663"/>
            <a:ext cx="2305050" cy="504825"/>
          </a:xfrm>
          <a:prstGeom prst="cloud">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8" name="Oblak 7"/>
          <p:cNvSpPr/>
          <p:nvPr/>
        </p:nvSpPr>
        <p:spPr>
          <a:xfrm>
            <a:off x="7019925" y="5300663"/>
            <a:ext cx="1584325" cy="504825"/>
          </a:xfrm>
          <a:prstGeom prst="cloud">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62472" name="PoljeZBesedilom 2"/>
          <p:cNvSpPr txBox="1">
            <a:spLocks noChangeArrowheads="1"/>
          </p:cNvSpPr>
          <p:nvPr/>
        </p:nvSpPr>
        <p:spPr bwMode="auto">
          <a:xfrm>
            <a:off x="3749675" y="50038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solidFill>
                  <a:srgbClr val="FF0000"/>
                </a:solidFill>
                <a:latin typeface="Cambria" pitchFamily="18" charset="0"/>
              </a:rPr>
              <a:t>ENOTE</a:t>
            </a:r>
          </a:p>
        </p:txBody>
      </p:sp>
      <p:sp>
        <p:nvSpPr>
          <p:cNvPr id="62473" name="PoljeZBesedilom 8"/>
          <p:cNvSpPr txBox="1">
            <a:spLocks noChangeArrowheads="1"/>
          </p:cNvSpPr>
          <p:nvPr/>
        </p:nvSpPr>
        <p:spPr bwMode="auto">
          <a:xfrm>
            <a:off x="5219700" y="5003800"/>
            <a:ext cx="129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solidFill>
                  <a:srgbClr val="FF0000"/>
                </a:solidFill>
                <a:latin typeface="Cambria" pitchFamily="18" charset="0"/>
              </a:rPr>
              <a:t>LESTVICE</a:t>
            </a:r>
          </a:p>
        </p:txBody>
      </p:sp>
      <p:sp>
        <p:nvSpPr>
          <p:cNvPr id="62474" name="PoljeZBesedilom 9"/>
          <p:cNvSpPr txBox="1">
            <a:spLocks noChangeArrowheads="1"/>
          </p:cNvSpPr>
          <p:nvPr/>
        </p:nvSpPr>
        <p:spPr bwMode="auto">
          <a:xfrm>
            <a:off x="6732588" y="5003800"/>
            <a:ext cx="2303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solidFill>
                  <a:srgbClr val="FF0000"/>
                </a:solidFill>
                <a:latin typeface="Cambria" pitchFamily="18" charset="0"/>
              </a:rPr>
              <a:t>MATEMATIČNI MODEL</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bwMode="auto">
          <a:xfrm>
            <a:off x="611560" y="90872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a:t>Pot naprej?</a:t>
            </a:r>
          </a:p>
        </p:txBody>
      </p:sp>
      <p:sp>
        <p:nvSpPr>
          <p:cNvPr id="5" name="Text Box 8"/>
          <p:cNvSpPr txBox="1">
            <a:spLocks noChangeArrowheads="1"/>
          </p:cNvSpPr>
          <p:nvPr/>
        </p:nvSpPr>
        <p:spPr bwMode="auto">
          <a:xfrm>
            <a:off x="1331913" y="1844675"/>
            <a:ext cx="7272337"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buFontTx/>
              <a:buChar char="•"/>
              <a:defRPr/>
            </a:pPr>
            <a:r>
              <a:rPr lang="sl-SI" altLang="sl-SI" sz="2000" dirty="0">
                <a:latin typeface="Cambria" panose="02040503050406030204" pitchFamily="18" charset="0"/>
              </a:rPr>
              <a:t>Na področju tehnike in naravoslovja v smeri izboljšanja negotovosti, točnosti, novih tehnologij</a:t>
            </a:r>
          </a:p>
          <a:p>
            <a:pPr eaLnBrk="1" hangingPunct="1">
              <a:buFontTx/>
              <a:buChar char="•"/>
              <a:defRPr/>
            </a:pPr>
            <a:endParaRPr lang="sl-SI" altLang="sl-SI" sz="2000" dirty="0">
              <a:latin typeface="Cambria" panose="02040503050406030204" pitchFamily="18" charset="0"/>
            </a:endParaRPr>
          </a:p>
          <a:p>
            <a:pPr eaLnBrk="1" hangingPunct="1">
              <a:buFontTx/>
              <a:buChar char="•"/>
              <a:defRPr/>
            </a:pPr>
            <a:r>
              <a:rPr lang="sl-SI" altLang="sl-SI" sz="2000" dirty="0">
                <a:latin typeface="Cambria" panose="02040503050406030204" pitchFamily="18" charset="0"/>
              </a:rPr>
              <a:t>Na področju humanističnih in </a:t>
            </a:r>
            <a:r>
              <a:rPr lang="sl-SI" altLang="sl-SI" sz="2000" dirty="0" err="1">
                <a:latin typeface="Cambria" panose="02040503050406030204" pitchFamily="18" charset="0"/>
              </a:rPr>
              <a:t>socio</a:t>
            </a:r>
            <a:r>
              <a:rPr lang="sl-SI" altLang="sl-SI" sz="2000" dirty="0">
                <a:latin typeface="Cambria" panose="02040503050406030204" pitchFamily="18" charset="0"/>
              </a:rPr>
              <a:t>-družbenih znanosti v smeri izboljšanja simbolične predstavitve in vzpostavitve merljivosti</a:t>
            </a:r>
          </a:p>
          <a:p>
            <a:pPr eaLnBrk="1" hangingPunct="1">
              <a:buFontTx/>
              <a:buChar char="•"/>
              <a:defRPr/>
            </a:pPr>
            <a:endParaRPr lang="sl-SI" altLang="sl-SI" sz="2000" dirty="0">
              <a:latin typeface="Cambria" panose="02040503050406030204" pitchFamily="18" charset="0"/>
            </a:endParaRPr>
          </a:p>
          <a:p>
            <a:pPr eaLnBrk="1" hangingPunct="1">
              <a:buFontTx/>
              <a:buChar char="•"/>
              <a:defRPr/>
            </a:pPr>
            <a:r>
              <a:rPr lang="sl-SI" altLang="sl-SI" sz="2000" dirty="0">
                <a:latin typeface="Cambria" panose="02040503050406030204" pitchFamily="18" charset="0"/>
              </a:rPr>
              <a:t>Izdelati enoten ? koncept merljivosti za boljše odločanje</a:t>
            </a:r>
          </a:p>
          <a:p>
            <a:pPr marL="0" indent="0" eaLnBrk="1" hangingPunct="1">
              <a:defRPr/>
            </a:pPr>
            <a:endParaRPr lang="sl-SI" altLang="sl-SI" sz="2000" dirty="0">
              <a:latin typeface="Cambria" panose="02040503050406030204" pitchFamily="18" charset="0"/>
            </a:endParaRPr>
          </a:p>
          <a:p>
            <a:pPr marL="0" indent="0" eaLnBrk="1" hangingPunct="1">
              <a:defRPr/>
            </a:pPr>
            <a:endParaRPr lang="sl-SI" altLang="sl-SI" sz="2000" dirty="0">
              <a:latin typeface="Cambria" panose="02040503050406030204" pitchFamily="18" charset="0"/>
            </a:endParaRPr>
          </a:p>
        </p:txBody>
      </p:sp>
      <p:sp>
        <p:nvSpPr>
          <p:cNvPr id="63492" name="Text Box 8"/>
          <p:cNvSpPr txBox="1">
            <a:spLocks noChangeArrowheads="1"/>
          </p:cNvSpPr>
          <p:nvPr/>
        </p:nvSpPr>
        <p:spPr bwMode="auto">
          <a:xfrm>
            <a:off x="1258888" y="4724400"/>
            <a:ext cx="7273925"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b="1">
                <a:latin typeface="Cambria" pitchFamily="18" charset="0"/>
              </a:rPr>
              <a:t>Reference:</a:t>
            </a:r>
          </a:p>
          <a:p>
            <a:pPr eaLnBrk="1" hangingPunct="1">
              <a:spcBef>
                <a:spcPct val="0"/>
              </a:spcBef>
              <a:buFontTx/>
              <a:buNone/>
            </a:pPr>
            <a:endParaRPr lang="sl-SI" altLang="sl-SI" sz="1400">
              <a:latin typeface="Cambria" pitchFamily="18" charset="0"/>
            </a:endParaRPr>
          </a:p>
          <a:p>
            <a:pPr eaLnBrk="1" hangingPunct="1">
              <a:spcBef>
                <a:spcPct val="0"/>
              </a:spcBef>
              <a:buFontTx/>
              <a:buNone/>
            </a:pPr>
            <a:r>
              <a:rPr lang="sl-SI" altLang="sl-SI" sz="1600">
                <a:latin typeface="Cambria" pitchFamily="18" charset="0"/>
              </a:rPr>
              <a:t>P. H. Sydenham, </a:t>
            </a:r>
            <a:r>
              <a:rPr lang="sl-SI" altLang="sl-SI" sz="1600" b="1" i="1">
                <a:latin typeface="Cambria" pitchFamily="18" charset="0"/>
              </a:rPr>
              <a:t>Handbook of Measurement Science</a:t>
            </a:r>
            <a:r>
              <a:rPr lang="sl-SI" altLang="sl-SI" sz="1600" b="1">
                <a:latin typeface="Cambria" pitchFamily="18" charset="0"/>
              </a:rPr>
              <a:t> </a:t>
            </a:r>
            <a:r>
              <a:rPr lang="sl-SI" altLang="sl-SI" sz="1600">
                <a:latin typeface="Cambria" pitchFamily="18" charset="0"/>
              </a:rPr>
              <a:t>(1982)</a:t>
            </a:r>
          </a:p>
          <a:p>
            <a:pPr eaLnBrk="1" hangingPunct="1">
              <a:spcBef>
                <a:spcPct val="0"/>
              </a:spcBef>
              <a:buFontTx/>
              <a:buNone/>
            </a:pPr>
            <a:r>
              <a:rPr lang="sl-SI" altLang="sl-SI" sz="1600">
                <a:latin typeface="Cambria" pitchFamily="18" charset="0"/>
              </a:rPr>
              <a:t>A. Korzybski, </a:t>
            </a:r>
            <a:r>
              <a:rPr lang="sl-SI" altLang="sl-SI" sz="1600" b="1" i="1">
                <a:latin typeface="Cambria" pitchFamily="18" charset="0"/>
              </a:rPr>
              <a:t>Science and Sanity: An Introduction to Non-Aristotelian Systems and General Semantics</a:t>
            </a:r>
            <a:r>
              <a:rPr lang="sl-SI" altLang="sl-SI" sz="1600" b="1">
                <a:latin typeface="Cambria" pitchFamily="18" charset="0"/>
              </a:rPr>
              <a:t> </a:t>
            </a:r>
            <a:r>
              <a:rPr lang="sl-SI" altLang="sl-SI" sz="1600">
                <a:latin typeface="Cambria" pitchFamily="18" charset="0"/>
              </a:rPr>
              <a:t>(1933)</a:t>
            </a:r>
          </a:p>
          <a:p>
            <a:pPr eaLnBrk="1" hangingPunct="1">
              <a:spcBef>
                <a:spcPct val="0"/>
              </a:spcBef>
              <a:buFontTx/>
              <a:buNone/>
            </a:pPr>
            <a:r>
              <a:rPr lang="sl-SI" altLang="sl-SI" sz="1600">
                <a:latin typeface="Cambria" pitchFamily="18" charset="0"/>
              </a:rPr>
              <a:t>L. von Bertalanffy, </a:t>
            </a:r>
            <a:r>
              <a:rPr lang="sl-SI" altLang="sl-SI" sz="1600" b="1" i="1">
                <a:latin typeface="Cambria" pitchFamily="18" charset="0"/>
              </a:rPr>
              <a:t>An Outline of General System Theory</a:t>
            </a:r>
            <a:r>
              <a:rPr lang="sl-SI" altLang="sl-SI" sz="1600" b="1">
                <a:latin typeface="Cambria" pitchFamily="18" charset="0"/>
              </a:rPr>
              <a:t> </a:t>
            </a:r>
            <a:r>
              <a:rPr lang="sl-SI" altLang="sl-SI" sz="1600">
                <a:latin typeface="Cambria" pitchFamily="18" charset="0"/>
              </a:rPr>
              <a:t>(1950)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25" y="3681413"/>
            <a:ext cx="5329238" cy="308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 name="Pravokotnik 143"/>
          <p:cNvSpPr/>
          <p:nvPr/>
        </p:nvSpPr>
        <p:spPr>
          <a:xfrm>
            <a:off x="1628361" y="1340768"/>
            <a:ext cx="5537494" cy="646331"/>
          </a:xfrm>
          <a:prstGeom prst="rect">
            <a:avLst/>
          </a:prstGeom>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sl-SI" sz="3600" b="1" dirty="0">
                <a:ln w="11430"/>
                <a:solidFill>
                  <a:schemeClr val="accent6">
                    <a:lumMod val="75000"/>
                  </a:schemeClr>
                </a:solidFill>
                <a:effectLst>
                  <a:outerShdw blurRad="50800" dist="39000" dir="5460000" algn="tl">
                    <a:srgbClr val="000000">
                      <a:alpha val="38000"/>
                    </a:srgbClr>
                  </a:outerShdw>
                </a:effectLst>
                <a:latin typeface="Cambria" panose="02040503050406030204" pitchFamily="18" charset="0"/>
                <a:ea typeface="+mj-ea"/>
                <a:cs typeface="+mj-cs"/>
              </a:rPr>
              <a:t>Merjenja za odločanje</a:t>
            </a:r>
          </a:p>
        </p:txBody>
      </p:sp>
      <p:sp>
        <p:nvSpPr>
          <p:cNvPr id="64516" name="PoljeZBesedilom 1"/>
          <p:cNvSpPr txBox="1">
            <a:spLocks noChangeArrowheads="1"/>
          </p:cNvSpPr>
          <p:nvPr/>
        </p:nvSpPr>
        <p:spPr bwMode="auto">
          <a:xfrm>
            <a:off x="1619672" y="1865312"/>
            <a:ext cx="53832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800" dirty="0">
                <a:latin typeface="Cambria" pitchFamily="18" charset="0"/>
              </a:rPr>
              <a:t>Brez merjenja ni odločanja.</a:t>
            </a:r>
          </a:p>
          <a:p>
            <a:pPr eaLnBrk="1" hangingPunct="1">
              <a:spcBef>
                <a:spcPct val="0"/>
              </a:spcBef>
              <a:buFontTx/>
              <a:buNone/>
            </a:pPr>
            <a:r>
              <a:rPr lang="sl-SI" altLang="sl-SI" sz="2800" dirty="0">
                <a:latin typeface="Cambria" pitchFamily="18" charset="0"/>
              </a:rPr>
              <a:t>Brez merljivosti ni merjenj.</a:t>
            </a:r>
          </a:p>
          <a:p>
            <a:pPr eaLnBrk="1" hangingPunct="1">
              <a:spcBef>
                <a:spcPct val="0"/>
              </a:spcBef>
              <a:buFontTx/>
              <a:buNone/>
            </a:pPr>
            <a:r>
              <a:rPr lang="sl-SI" altLang="sl-SI" sz="2800" dirty="0">
                <a:latin typeface="Cambria" pitchFamily="18" charset="0"/>
              </a:rPr>
              <a:t>Ali obstaja merjenje nemogočega?</a:t>
            </a:r>
          </a:p>
          <a:p>
            <a:pPr eaLnBrk="1" hangingPunct="1">
              <a:spcBef>
                <a:spcPct val="0"/>
              </a:spcBef>
              <a:buFontTx/>
              <a:buNone/>
            </a:pPr>
            <a:endParaRPr lang="sl-SI" altLang="sl-SI" sz="2800" dirty="0">
              <a:latin typeface="Cambria" pitchFamily="18" charset="0"/>
            </a:endParaRP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8538" y="1268413"/>
            <a:ext cx="465455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3059113" y="5589588"/>
            <a:ext cx="299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Energijski tetraeder</a:t>
            </a:r>
            <a:r>
              <a:rPr lang="sl-SI" altLang="sl-SI" sz="2400">
                <a:latin typeface="Times New Roman" pitchFamily="18" charset="0"/>
              </a:rPr>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tbabyincrad27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775" y="2565400"/>
            <a:ext cx="3143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AutoShape 26"/>
          <p:cNvSpPr>
            <a:spLocks noChangeArrowheads="1"/>
          </p:cNvSpPr>
          <p:nvPr/>
        </p:nvSpPr>
        <p:spPr bwMode="auto">
          <a:xfrm rot="-2522878">
            <a:off x="2843213" y="5445125"/>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64" name="AutoShape 19"/>
          <p:cNvSpPr>
            <a:spLocks noChangeArrowheads="1"/>
          </p:cNvSpPr>
          <p:nvPr/>
        </p:nvSpPr>
        <p:spPr bwMode="auto">
          <a:xfrm rot="3007136">
            <a:off x="1763713" y="2276475"/>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65" name="Text Box 4"/>
          <p:cNvSpPr txBox="1">
            <a:spLocks noChangeArrowheads="1"/>
          </p:cNvSpPr>
          <p:nvPr/>
        </p:nvSpPr>
        <p:spPr bwMode="auto">
          <a:xfrm>
            <a:off x="4716463" y="981075"/>
            <a:ext cx="1916112"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temperatura</a:t>
            </a:r>
            <a:endParaRPr lang="en-AU" altLang="sl-SI" sz="2400"/>
          </a:p>
        </p:txBody>
      </p:sp>
      <p:sp>
        <p:nvSpPr>
          <p:cNvPr id="66566" name="Text Box 6"/>
          <p:cNvSpPr txBox="1">
            <a:spLocks noChangeArrowheads="1"/>
          </p:cNvSpPr>
          <p:nvPr/>
        </p:nvSpPr>
        <p:spPr bwMode="auto">
          <a:xfrm>
            <a:off x="6588125" y="2205038"/>
            <a:ext cx="146367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vibracije</a:t>
            </a:r>
            <a:endParaRPr lang="en-AU" altLang="sl-SI" sz="2400"/>
          </a:p>
        </p:txBody>
      </p:sp>
      <p:sp>
        <p:nvSpPr>
          <p:cNvPr id="66567" name="Text Box 8"/>
          <p:cNvSpPr txBox="1">
            <a:spLocks noChangeArrowheads="1"/>
          </p:cNvSpPr>
          <p:nvPr/>
        </p:nvSpPr>
        <p:spPr bwMode="auto">
          <a:xfrm>
            <a:off x="6156325" y="5229225"/>
            <a:ext cx="1463675"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gibanje dojenčka</a:t>
            </a:r>
            <a:endParaRPr lang="en-AU" altLang="sl-SI" sz="2400"/>
          </a:p>
        </p:txBody>
      </p:sp>
      <p:sp>
        <p:nvSpPr>
          <p:cNvPr id="66568" name="Text Box 10"/>
          <p:cNvSpPr txBox="1">
            <a:spLocks noChangeArrowheads="1"/>
          </p:cNvSpPr>
          <p:nvPr/>
        </p:nvSpPr>
        <p:spPr bwMode="auto">
          <a:xfrm>
            <a:off x="323850" y="3068638"/>
            <a:ext cx="191611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nagib mize</a:t>
            </a:r>
            <a:endParaRPr lang="en-AU" altLang="sl-SI" sz="2400"/>
          </a:p>
        </p:txBody>
      </p:sp>
      <p:sp>
        <p:nvSpPr>
          <p:cNvPr id="66569" name="Text Box 12"/>
          <p:cNvSpPr txBox="1">
            <a:spLocks noChangeArrowheads="1"/>
          </p:cNvSpPr>
          <p:nvPr/>
        </p:nvSpPr>
        <p:spPr bwMode="auto">
          <a:xfrm>
            <a:off x="1476375" y="5594350"/>
            <a:ext cx="191611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napajanje tehtnice</a:t>
            </a:r>
            <a:endParaRPr lang="en-AU" altLang="sl-SI" sz="2400"/>
          </a:p>
        </p:txBody>
      </p:sp>
      <p:sp>
        <p:nvSpPr>
          <p:cNvPr id="66570" name="Text Box 14"/>
          <p:cNvSpPr txBox="1">
            <a:spLocks noChangeArrowheads="1"/>
          </p:cNvSpPr>
          <p:nvPr/>
        </p:nvSpPr>
        <p:spPr bwMode="auto">
          <a:xfrm>
            <a:off x="2987675" y="908050"/>
            <a:ext cx="79216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tlak</a:t>
            </a:r>
            <a:endParaRPr lang="en-AU" altLang="sl-SI" sz="2400"/>
          </a:p>
        </p:txBody>
      </p:sp>
      <p:sp>
        <p:nvSpPr>
          <p:cNvPr id="66571" name="Text Box 16"/>
          <p:cNvSpPr txBox="1">
            <a:spLocks noChangeArrowheads="1"/>
          </p:cNvSpPr>
          <p:nvPr/>
        </p:nvSpPr>
        <p:spPr bwMode="auto">
          <a:xfrm>
            <a:off x="684213" y="1412875"/>
            <a:ext cx="1916112"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zračna vlaga</a:t>
            </a:r>
            <a:endParaRPr lang="en-AU" altLang="sl-SI" sz="2400"/>
          </a:p>
        </p:txBody>
      </p:sp>
      <p:sp>
        <p:nvSpPr>
          <p:cNvPr id="66572" name="Text Box 18"/>
          <p:cNvSpPr txBox="1">
            <a:spLocks noChangeArrowheads="1"/>
          </p:cNvSpPr>
          <p:nvPr/>
        </p:nvSpPr>
        <p:spPr bwMode="auto">
          <a:xfrm>
            <a:off x="0" y="4724400"/>
            <a:ext cx="191611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trdota podlage</a:t>
            </a:r>
            <a:endParaRPr lang="en-AU" altLang="sl-SI" sz="2400"/>
          </a:p>
        </p:txBody>
      </p:sp>
      <p:sp>
        <p:nvSpPr>
          <p:cNvPr id="66573" name="AutoShape 20"/>
          <p:cNvSpPr>
            <a:spLocks noChangeArrowheads="1"/>
          </p:cNvSpPr>
          <p:nvPr/>
        </p:nvSpPr>
        <p:spPr bwMode="auto">
          <a:xfrm rot="3746150">
            <a:off x="3059113" y="1917700"/>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4" name="AutoShape 21"/>
          <p:cNvSpPr>
            <a:spLocks noChangeArrowheads="1"/>
          </p:cNvSpPr>
          <p:nvPr/>
        </p:nvSpPr>
        <p:spPr bwMode="auto">
          <a:xfrm rot="6433088">
            <a:off x="4572000" y="1989138"/>
            <a:ext cx="1512888" cy="360362"/>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5" name="AutoShape 22"/>
          <p:cNvSpPr>
            <a:spLocks noChangeArrowheads="1"/>
          </p:cNvSpPr>
          <p:nvPr/>
        </p:nvSpPr>
        <p:spPr bwMode="auto">
          <a:xfrm rot="8305494">
            <a:off x="5651500" y="3141663"/>
            <a:ext cx="1512888" cy="360362"/>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6" name="AutoShape 23"/>
          <p:cNvSpPr>
            <a:spLocks noChangeArrowheads="1"/>
          </p:cNvSpPr>
          <p:nvPr/>
        </p:nvSpPr>
        <p:spPr bwMode="auto">
          <a:xfrm rot="-9098048">
            <a:off x="5364163" y="4724400"/>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7" name="AutoShape 24"/>
          <p:cNvSpPr>
            <a:spLocks noChangeArrowheads="1"/>
          </p:cNvSpPr>
          <p:nvPr/>
        </p:nvSpPr>
        <p:spPr bwMode="auto">
          <a:xfrm rot="1389092">
            <a:off x="1476375" y="3716338"/>
            <a:ext cx="1512888" cy="360362"/>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8" name="AutoShape 25"/>
          <p:cNvSpPr>
            <a:spLocks noChangeArrowheads="1"/>
          </p:cNvSpPr>
          <p:nvPr/>
        </p:nvSpPr>
        <p:spPr bwMode="auto">
          <a:xfrm rot="-1323192">
            <a:off x="1692275" y="4581525"/>
            <a:ext cx="1512888"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9" name="Rectangle 27"/>
          <p:cNvSpPr>
            <a:spLocks noChangeArrowheads="1"/>
          </p:cNvSpPr>
          <p:nvPr/>
        </p:nvSpPr>
        <p:spPr bwMode="auto">
          <a:xfrm>
            <a:off x="2262143" y="312415"/>
            <a:ext cx="41136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rPr>
              <a:t>Vplivne veličine pri meritvi</a:t>
            </a:r>
            <a:endParaRPr lang="sl-SI" altLang="sl-SI" sz="2400" b="1" dirty="0">
              <a:solidFill>
                <a:schemeClr val="accent6">
                  <a:lumMod val="75000"/>
                </a:schemeClr>
              </a:solidFill>
              <a:latin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88"/>
          <p:cNvGrpSpPr>
            <a:grpSpLocks/>
          </p:cNvGrpSpPr>
          <p:nvPr/>
        </p:nvGrpSpPr>
        <p:grpSpPr bwMode="auto">
          <a:xfrm>
            <a:off x="2541588" y="3144838"/>
            <a:ext cx="3325812" cy="3009900"/>
            <a:chOff x="1211" y="923"/>
            <a:chExt cx="3242" cy="3108"/>
          </a:xfrm>
        </p:grpSpPr>
        <p:sp>
          <p:nvSpPr>
            <p:cNvPr id="67590" name="Freeform 8"/>
            <p:cNvSpPr>
              <a:spLocks noEditPoints="1"/>
            </p:cNvSpPr>
            <p:nvPr/>
          </p:nvSpPr>
          <p:spPr bwMode="auto">
            <a:xfrm>
              <a:off x="1319" y="1049"/>
              <a:ext cx="2863" cy="2856"/>
            </a:xfrm>
            <a:custGeom>
              <a:avLst/>
              <a:gdLst>
                <a:gd name="T0" fmla="*/ 1718 w 2863"/>
                <a:gd name="T1" fmla="*/ 28 h 2856"/>
                <a:gd name="T2" fmla="*/ 2050 w 2863"/>
                <a:gd name="T3" fmla="*/ 140 h 2856"/>
                <a:gd name="T4" fmla="*/ 2341 w 2863"/>
                <a:gd name="T5" fmla="*/ 327 h 2856"/>
                <a:gd name="T6" fmla="*/ 2577 w 2863"/>
                <a:gd name="T7" fmla="*/ 574 h 2856"/>
                <a:gd name="T8" fmla="*/ 2751 w 2863"/>
                <a:gd name="T9" fmla="*/ 874 h 2856"/>
                <a:gd name="T10" fmla="*/ 2847 w 2863"/>
                <a:gd name="T11" fmla="*/ 1212 h 2856"/>
                <a:gd name="T12" fmla="*/ 2856 w 2863"/>
                <a:gd name="T13" fmla="*/ 1573 h 2856"/>
                <a:gd name="T14" fmla="*/ 2776 w 2863"/>
                <a:gd name="T15" fmla="*/ 1918 h 2856"/>
                <a:gd name="T16" fmla="*/ 2618 w 2863"/>
                <a:gd name="T17" fmla="*/ 2225 h 2856"/>
                <a:gd name="T18" fmla="*/ 2394 w 2863"/>
                <a:gd name="T19" fmla="*/ 2485 h 2856"/>
                <a:gd name="T20" fmla="*/ 2112 w 2863"/>
                <a:gd name="T21" fmla="*/ 2684 h 2856"/>
                <a:gd name="T22" fmla="*/ 1789 w 2863"/>
                <a:gd name="T23" fmla="*/ 2812 h 2856"/>
                <a:gd name="T24" fmla="*/ 1432 w 2863"/>
                <a:gd name="T25" fmla="*/ 2856 h 2856"/>
                <a:gd name="T26" fmla="*/ 1074 w 2863"/>
                <a:gd name="T27" fmla="*/ 2812 h 2856"/>
                <a:gd name="T28" fmla="*/ 749 w 2863"/>
                <a:gd name="T29" fmla="*/ 2684 h 2856"/>
                <a:gd name="T30" fmla="*/ 470 w 2863"/>
                <a:gd name="T31" fmla="*/ 2485 h 2856"/>
                <a:gd name="T32" fmla="*/ 245 w 2863"/>
                <a:gd name="T33" fmla="*/ 2225 h 2856"/>
                <a:gd name="T34" fmla="*/ 87 w 2863"/>
                <a:gd name="T35" fmla="*/ 1918 h 2856"/>
                <a:gd name="T36" fmla="*/ 7 w 2863"/>
                <a:gd name="T37" fmla="*/ 1573 h 2856"/>
                <a:gd name="T38" fmla="*/ 16 w 2863"/>
                <a:gd name="T39" fmla="*/ 1212 h 2856"/>
                <a:gd name="T40" fmla="*/ 112 w 2863"/>
                <a:gd name="T41" fmla="*/ 874 h 2856"/>
                <a:gd name="T42" fmla="*/ 284 w 2863"/>
                <a:gd name="T43" fmla="*/ 574 h 2856"/>
                <a:gd name="T44" fmla="*/ 522 w 2863"/>
                <a:gd name="T45" fmla="*/ 327 h 2856"/>
                <a:gd name="T46" fmla="*/ 811 w 2863"/>
                <a:gd name="T47" fmla="*/ 140 h 2856"/>
                <a:gd name="T48" fmla="*/ 1143 w 2863"/>
                <a:gd name="T49" fmla="*/ 28 h 2856"/>
                <a:gd name="T50" fmla="*/ 1432 w 2863"/>
                <a:gd name="T51" fmla="*/ 583 h 2856"/>
                <a:gd name="T52" fmla="*/ 1642 w 2863"/>
                <a:gd name="T53" fmla="*/ 611 h 2856"/>
                <a:gd name="T54" fmla="*/ 1835 w 2863"/>
                <a:gd name="T55" fmla="*/ 686 h 2856"/>
                <a:gd name="T56" fmla="*/ 2000 w 2863"/>
                <a:gd name="T57" fmla="*/ 803 h 2856"/>
                <a:gd name="T58" fmla="*/ 2133 w 2863"/>
                <a:gd name="T59" fmla="*/ 956 h 2856"/>
                <a:gd name="T60" fmla="*/ 2226 w 2863"/>
                <a:gd name="T61" fmla="*/ 1139 h 2856"/>
                <a:gd name="T62" fmla="*/ 2272 w 2863"/>
                <a:gd name="T63" fmla="*/ 1342 h 2856"/>
                <a:gd name="T64" fmla="*/ 2268 w 2863"/>
                <a:gd name="T65" fmla="*/ 1557 h 2856"/>
                <a:gd name="T66" fmla="*/ 2210 w 2863"/>
                <a:gd name="T67" fmla="*/ 1756 h 2856"/>
                <a:gd name="T68" fmla="*/ 2110 w 2863"/>
                <a:gd name="T69" fmla="*/ 1932 h 2856"/>
                <a:gd name="T70" fmla="*/ 1968 w 2863"/>
                <a:gd name="T71" fmla="*/ 2078 h 2856"/>
                <a:gd name="T72" fmla="*/ 1798 w 2863"/>
                <a:gd name="T73" fmla="*/ 2188 h 2856"/>
                <a:gd name="T74" fmla="*/ 1601 w 2863"/>
                <a:gd name="T75" fmla="*/ 2255 h 2856"/>
                <a:gd name="T76" fmla="*/ 1388 w 2863"/>
                <a:gd name="T77" fmla="*/ 2271 h 2856"/>
                <a:gd name="T78" fmla="*/ 1180 w 2863"/>
                <a:gd name="T79" fmla="*/ 2234 h 2856"/>
                <a:gd name="T80" fmla="*/ 992 w 2863"/>
                <a:gd name="T81" fmla="*/ 2149 h 2856"/>
                <a:gd name="T82" fmla="*/ 834 w 2863"/>
                <a:gd name="T83" fmla="*/ 2024 h 2856"/>
                <a:gd name="T84" fmla="*/ 708 w 2863"/>
                <a:gd name="T85" fmla="*/ 1866 h 2856"/>
                <a:gd name="T86" fmla="*/ 623 w 2863"/>
                <a:gd name="T87" fmla="*/ 1678 h 2856"/>
                <a:gd name="T88" fmla="*/ 586 w 2863"/>
                <a:gd name="T89" fmla="*/ 1470 h 2856"/>
                <a:gd name="T90" fmla="*/ 603 w 2863"/>
                <a:gd name="T91" fmla="*/ 1258 h 2856"/>
                <a:gd name="T92" fmla="*/ 669 w 2863"/>
                <a:gd name="T93" fmla="*/ 1063 h 2856"/>
                <a:gd name="T94" fmla="*/ 779 w 2863"/>
                <a:gd name="T95" fmla="*/ 892 h 2856"/>
                <a:gd name="T96" fmla="*/ 925 w 2863"/>
                <a:gd name="T97" fmla="*/ 752 h 2856"/>
                <a:gd name="T98" fmla="*/ 1102 w 2863"/>
                <a:gd name="T99" fmla="*/ 650 h 2856"/>
                <a:gd name="T100" fmla="*/ 1303 w 2863"/>
                <a:gd name="T101" fmla="*/ 595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63" h="2856">
                  <a:moveTo>
                    <a:pt x="1432" y="0"/>
                  </a:moveTo>
                  <a:lnTo>
                    <a:pt x="1505" y="2"/>
                  </a:lnTo>
                  <a:lnTo>
                    <a:pt x="1576" y="7"/>
                  </a:lnTo>
                  <a:lnTo>
                    <a:pt x="1649" y="16"/>
                  </a:lnTo>
                  <a:lnTo>
                    <a:pt x="1718" y="28"/>
                  </a:lnTo>
                  <a:lnTo>
                    <a:pt x="1789" y="44"/>
                  </a:lnTo>
                  <a:lnTo>
                    <a:pt x="1855" y="64"/>
                  </a:lnTo>
                  <a:lnTo>
                    <a:pt x="1922" y="87"/>
                  </a:lnTo>
                  <a:lnTo>
                    <a:pt x="1988" y="112"/>
                  </a:lnTo>
                  <a:lnTo>
                    <a:pt x="2050" y="140"/>
                  </a:lnTo>
                  <a:lnTo>
                    <a:pt x="2112" y="172"/>
                  </a:lnTo>
                  <a:lnTo>
                    <a:pt x="2172" y="206"/>
                  </a:lnTo>
                  <a:lnTo>
                    <a:pt x="2231" y="245"/>
                  </a:lnTo>
                  <a:lnTo>
                    <a:pt x="2286" y="284"/>
                  </a:lnTo>
                  <a:lnTo>
                    <a:pt x="2341" y="327"/>
                  </a:lnTo>
                  <a:lnTo>
                    <a:pt x="2394" y="371"/>
                  </a:lnTo>
                  <a:lnTo>
                    <a:pt x="2442" y="419"/>
                  </a:lnTo>
                  <a:lnTo>
                    <a:pt x="2490" y="469"/>
                  </a:lnTo>
                  <a:lnTo>
                    <a:pt x="2536" y="519"/>
                  </a:lnTo>
                  <a:lnTo>
                    <a:pt x="2577" y="574"/>
                  </a:lnTo>
                  <a:lnTo>
                    <a:pt x="2618" y="631"/>
                  </a:lnTo>
                  <a:lnTo>
                    <a:pt x="2655" y="688"/>
                  </a:lnTo>
                  <a:lnTo>
                    <a:pt x="2689" y="748"/>
                  </a:lnTo>
                  <a:lnTo>
                    <a:pt x="2721" y="810"/>
                  </a:lnTo>
                  <a:lnTo>
                    <a:pt x="2751" y="874"/>
                  </a:lnTo>
                  <a:lnTo>
                    <a:pt x="2776" y="938"/>
                  </a:lnTo>
                  <a:lnTo>
                    <a:pt x="2799" y="1004"/>
                  </a:lnTo>
                  <a:lnTo>
                    <a:pt x="2817" y="1072"/>
                  </a:lnTo>
                  <a:lnTo>
                    <a:pt x="2833" y="1141"/>
                  </a:lnTo>
                  <a:lnTo>
                    <a:pt x="2847" y="1212"/>
                  </a:lnTo>
                  <a:lnTo>
                    <a:pt x="2856" y="1283"/>
                  </a:lnTo>
                  <a:lnTo>
                    <a:pt x="2861" y="1354"/>
                  </a:lnTo>
                  <a:lnTo>
                    <a:pt x="2863" y="1429"/>
                  </a:lnTo>
                  <a:lnTo>
                    <a:pt x="2861" y="1502"/>
                  </a:lnTo>
                  <a:lnTo>
                    <a:pt x="2856" y="1573"/>
                  </a:lnTo>
                  <a:lnTo>
                    <a:pt x="2847" y="1644"/>
                  </a:lnTo>
                  <a:lnTo>
                    <a:pt x="2833" y="1715"/>
                  </a:lnTo>
                  <a:lnTo>
                    <a:pt x="2817" y="1784"/>
                  </a:lnTo>
                  <a:lnTo>
                    <a:pt x="2799" y="1852"/>
                  </a:lnTo>
                  <a:lnTo>
                    <a:pt x="2776" y="1918"/>
                  </a:lnTo>
                  <a:lnTo>
                    <a:pt x="2751" y="1982"/>
                  </a:lnTo>
                  <a:lnTo>
                    <a:pt x="2721" y="2046"/>
                  </a:lnTo>
                  <a:lnTo>
                    <a:pt x="2689" y="2108"/>
                  </a:lnTo>
                  <a:lnTo>
                    <a:pt x="2655" y="2168"/>
                  </a:lnTo>
                  <a:lnTo>
                    <a:pt x="2618" y="2225"/>
                  </a:lnTo>
                  <a:lnTo>
                    <a:pt x="2577" y="2282"/>
                  </a:lnTo>
                  <a:lnTo>
                    <a:pt x="2536" y="2337"/>
                  </a:lnTo>
                  <a:lnTo>
                    <a:pt x="2490" y="2387"/>
                  </a:lnTo>
                  <a:lnTo>
                    <a:pt x="2442" y="2437"/>
                  </a:lnTo>
                  <a:lnTo>
                    <a:pt x="2394" y="2485"/>
                  </a:lnTo>
                  <a:lnTo>
                    <a:pt x="2341" y="2529"/>
                  </a:lnTo>
                  <a:lnTo>
                    <a:pt x="2286" y="2572"/>
                  </a:lnTo>
                  <a:lnTo>
                    <a:pt x="2231" y="2611"/>
                  </a:lnTo>
                  <a:lnTo>
                    <a:pt x="2172" y="2650"/>
                  </a:lnTo>
                  <a:lnTo>
                    <a:pt x="2112" y="2684"/>
                  </a:lnTo>
                  <a:lnTo>
                    <a:pt x="2050" y="2716"/>
                  </a:lnTo>
                  <a:lnTo>
                    <a:pt x="1988" y="2744"/>
                  </a:lnTo>
                  <a:lnTo>
                    <a:pt x="1922" y="2769"/>
                  </a:lnTo>
                  <a:lnTo>
                    <a:pt x="1855" y="2792"/>
                  </a:lnTo>
                  <a:lnTo>
                    <a:pt x="1789" y="2812"/>
                  </a:lnTo>
                  <a:lnTo>
                    <a:pt x="1718" y="2828"/>
                  </a:lnTo>
                  <a:lnTo>
                    <a:pt x="1649" y="2840"/>
                  </a:lnTo>
                  <a:lnTo>
                    <a:pt x="1576" y="2849"/>
                  </a:lnTo>
                  <a:lnTo>
                    <a:pt x="1505" y="2854"/>
                  </a:lnTo>
                  <a:lnTo>
                    <a:pt x="1432" y="2856"/>
                  </a:lnTo>
                  <a:lnTo>
                    <a:pt x="1358" y="2854"/>
                  </a:lnTo>
                  <a:lnTo>
                    <a:pt x="1285" y="2849"/>
                  </a:lnTo>
                  <a:lnTo>
                    <a:pt x="1214" y="2840"/>
                  </a:lnTo>
                  <a:lnTo>
                    <a:pt x="1143" y="2828"/>
                  </a:lnTo>
                  <a:lnTo>
                    <a:pt x="1074" y="2812"/>
                  </a:lnTo>
                  <a:lnTo>
                    <a:pt x="1006" y="2792"/>
                  </a:lnTo>
                  <a:lnTo>
                    <a:pt x="939" y="2769"/>
                  </a:lnTo>
                  <a:lnTo>
                    <a:pt x="875" y="2744"/>
                  </a:lnTo>
                  <a:lnTo>
                    <a:pt x="811" y="2716"/>
                  </a:lnTo>
                  <a:lnTo>
                    <a:pt x="749" y="2684"/>
                  </a:lnTo>
                  <a:lnTo>
                    <a:pt x="690" y="2650"/>
                  </a:lnTo>
                  <a:lnTo>
                    <a:pt x="632" y="2611"/>
                  </a:lnTo>
                  <a:lnTo>
                    <a:pt x="575" y="2572"/>
                  </a:lnTo>
                  <a:lnTo>
                    <a:pt x="522" y="2529"/>
                  </a:lnTo>
                  <a:lnTo>
                    <a:pt x="470" y="2485"/>
                  </a:lnTo>
                  <a:lnTo>
                    <a:pt x="419" y="2437"/>
                  </a:lnTo>
                  <a:lnTo>
                    <a:pt x="371" y="2387"/>
                  </a:lnTo>
                  <a:lnTo>
                    <a:pt x="328" y="2337"/>
                  </a:lnTo>
                  <a:lnTo>
                    <a:pt x="284" y="2282"/>
                  </a:lnTo>
                  <a:lnTo>
                    <a:pt x="245" y="2225"/>
                  </a:lnTo>
                  <a:lnTo>
                    <a:pt x="206" y="2168"/>
                  </a:lnTo>
                  <a:lnTo>
                    <a:pt x="172" y="2108"/>
                  </a:lnTo>
                  <a:lnTo>
                    <a:pt x="140" y="2046"/>
                  </a:lnTo>
                  <a:lnTo>
                    <a:pt x="112" y="1982"/>
                  </a:lnTo>
                  <a:lnTo>
                    <a:pt x="87" y="1918"/>
                  </a:lnTo>
                  <a:lnTo>
                    <a:pt x="64" y="1852"/>
                  </a:lnTo>
                  <a:lnTo>
                    <a:pt x="44" y="1784"/>
                  </a:lnTo>
                  <a:lnTo>
                    <a:pt x="28" y="1715"/>
                  </a:lnTo>
                  <a:lnTo>
                    <a:pt x="16" y="1644"/>
                  </a:lnTo>
                  <a:lnTo>
                    <a:pt x="7" y="1573"/>
                  </a:lnTo>
                  <a:lnTo>
                    <a:pt x="0" y="1502"/>
                  </a:lnTo>
                  <a:lnTo>
                    <a:pt x="0" y="1429"/>
                  </a:lnTo>
                  <a:lnTo>
                    <a:pt x="0" y="1354"/>
                  </a:lnTo>
                  <a:lnTo>
                    <a:pt x="7" y="1283"/>
                  </a:lnTo>
                  <a:lnTo>
                    <a:pt x="16" y="1212"/>
                  </a:lnTo>
                  <a:lnTo>
                    <a:pt x="28" y="1141"/>
                  </a:lnTo>
                  <a:lnTo>
                    <a:pt x="44" y="1072"/>
                  </a:lnTo>
                  <a:lnTo>
                    <a:pt x="64" y="1004"/>
                  </a:lnTo>
                  <a:lnTo>
                    <a:pt x="87" y="938"/>
                  </a:lnTo>
                  <a:lnTo>
                    <a:pt x="112" y="874"/>
                  </a:lnTo>
                  <a:lnTo>
                    <a:pt x="140" y="810"/>
                  </a:lnTo>
                  <a:lnTo>
                    <a:pt x="172" y="748"/>
                  </a:lnTo>
                  <a:lnTo>
                    <a:pt x="206" y="688"/>
                  </a:lnTo>
                  <a:lnTo>
                    <a:pt x="245" y="631"/>
                  </a:lnTo>
                  <a:lnTo>
                    <a:pt x="284" y="574"/>
                  </a:lnTo>
                  <a:lnTo>
                    <a:pt x="328" y="519"/>
                  </a:lnTo>
                  <a:lnTo>
                    <a:pt x="371" y="469"/>
                  </a:lnTo>
                  <a:lnTo>
                    <a:pt x="419" y="419"/>
                  </a:lnTo>
                  <a:lnTo>
                    <a:pt x="470" y="371"/>
                  </a:lnTo>
                  <a:lnTo>
                    <a:pt x="522" y="327"/>
                  </a:lnTo>
                  <a:lnTo>
                    <a:pt x="575" y="284"/>
                  </a:lnTo>
                  <a:lnTo>
                    <a:pt x="632" y="245"/>
                  </a:lnTo>
                  <a:lnTo>
                    <a:pt x="690" y="206"/>
                  </a:lnTo>
                  <a:lnTo>
                    <a:pt x="749" y="172"/>
                  </a:lnTo>
                  <a:lnTo>
                    <a:pt x="811" y="140"/>
                  </a:lnTo>
                  <a:lnTo>
                    <a:pt x="875" y="112"/>
                  </a:lnTo>
                  <a:lnTo>
                    <a:pt x="939" y="87"/>
                  </a:lnTo>
                  <a:lnTo>
                    <a:pt x="1006" y="64"/>
                  </a:lnTo>
                  <a:lnTo>
                    <a:pt x="1074" y="44"/>
                  </a:lnTo>
                  <a:lnTo>
                    <a:pt x="1143" y="28"/>
                  </a:lnTo>
                  <a:lnTo>
                    <a:pt x="1214" y="16"/>
                  </a:lnTo>
                  <a:lnTo>
                    <a:pt x="1285" y="7"/>
                  </a:lnTo>
                  <a:lnTo>
                    <a:pt x="1358" y="2"/>
                  </a:lnTo>
                  <a:lnTo>
                    <a:pt x="1432" y="0"/>
                  </a:lnTo>
                  <a:close/>
                  <a:moveTo>
                    <a:pt x="1432" y="583"/>
                  </a:moveTo>
                  <a:lnTo>
                    <a:pt x="1475" y="585"/>
                  </a:lnTo>
                  <a:lnTo>
                    <a:pt x="1516" y="588"/>
                  </a:lnTo>
                  <a:lnTo>
                    <a:pt x="1560" y="595"/>
                  </a:lnTo>
                  <a:lnTo>
                    <a:pt x="1601" y="601"/>
                  </a:lnTo>
                  <a:lnTo>
                    <a:pt x="1642" y="611"/>
                  </a:lnTo>
                  <a:lnTo>
                    <a:pt x="1681" y="622"/>
                  </a:lnTo>
                  <a:lnTo>
                    <a:pt x="1720" y="636"/>
                  </a:lnTo>
                  <a:lnTo>
                    <a:pt x="1759" y="650"/>
                  </a:lnTo>
                  <a:lnTo>
                    <a:pt x="1798" y="668"/>
                  </a:lnTo>
                  <a:lnTo>
                    <a:pt x="1835" y="686"/>
                  </a:lnTo>
                  <a:lnTo>
                    <a:pt x="1869" y="707"/>
                  </a:lnTo>
                  <a:lnTo>
                    <a:pt x="1904" y="730"/>
                  </a:lnTo>
                  <a:lnTo>
                    <a:pt x="1936" y="752"/>
                  </a:lnTo>
                  <a:lnTo>
                    <a:pt x="1968" y="778"/>
                  </a:lnTo>
                  <a:lnTo>
                    <a:pt x="2000" y="803"/>
                  </a:lnTo>
                  <a:lnTo>
                    <a:pt x="2030" y="832"/>
                  </a:lnTo>
                  <a:lnTo>
                    <a:pt x="2057" y="860"/>
                  </a:lnTo>
                  <a:lnTo>
                    <a:pt x="2084" y="892"/>
                  </a:lnTo>
                  <a:lnTo>
                    <a:pt x="2110" y="924"/>
                  </a:lnTo>
                  <a:lnTo>
                    <a:pt x="2133" y="956"/>
                  </a:lnTo>
                  <a:lnTo>
                    <a:pt x="2153" y="990"/>
                  </a:lnTo>
                  <a:lnTo>
                    <a:pt x="2174" y="1027"/>
                  </a:lnTo>
                  <a:lnTo>
                    <a:pt x="2194" y="1063"/>
                  </a:lnTo>
                  <a:lnTo>
                    <a:pt x="2210" y="1100"/>
                  </a:lnTo>
                  <a:lnTo>
                    <a:pt x="2226" y="1139"/>
                  </a:lnTo>
                  <a:lnTo>
                    <a:pt x="2238" y="1178"/>
                  </a:lnTo>
                  <a:lnTo>
                    <a:pt x="2249" y="1217"/>
                  </a:lnTo>
                  <a:lnTo>
                    <a:pt x="2261" y="1258"/>
                  </a:lnTo>
                  <a:lnTo>
                    <a:pt x="2268" y="1299"/>
                  </a:lnTo>
                  <a:lnTo>
                    <a:pt x="2272" y="1342"/>
                  </a:lnTo>
                  <a:lnTo>
                    <a:pt x="2277" y="1386"/>
                  </a:lnTo>
                  <a:lnTo>
                    <a:pt x="2277" y="1427"/>
                  </a:lnTo>
                  <a:lnTo>
                    <a:pt x="2277" y="1470"/>
                  </a:lnTo>
                  <a:lnTo>
                    <a:pt x="2272" y="1514"/>
                  </a:lnTo>
                  <a:lnTo>
                    <a:pt x="2268" y="1557"/>
                  </a:lnTo>
                  <a:lnTo>
                    <a:pt x="2261" y="1598"/>
                  </a:lnTo>
                  <a:lnTo>
                    <a:pt x="2249" y="1639"/>
                  </a:lnTo>
                  <a:lnTo>
                    <a:pt x="2238" y="1678"/>
                  </a:lnTo>
                  <a:lnTo>
                    <a:pt x="2226" y="1717"/>
                  </a:lnTo>
                  <a:lnTo>
                    <a:pt x="2210" y="1756"/>
                  </a:lnTo>
                  <a:lnTo>
                    <a:pt x="2194" y="1793"/>
                  </a:lnTo>
                  <a:lnTo>
                    <a:pt x="2174" y="1829"/>
                  </a:lnTo>
                  <a:lnTo>
                    <a:pt x="2153" y="1866"/>
                  </a:lnTo>
                  <a:lnTo>
                    <a:pt x="2133" y="1900"/>
                  </a:lnTo>
                  <a:lnTo>
                    <a:pt x="2110" y="1932"/>
                  </a:lnTo>
                  <a:lnTo>
                    <a:pt x="2084" y="1964"/>
                  </a:lnTo>
                  <a:lnTo>
                    <a:pt x="2057" y="1996"/>
                  </a:lnTo>
                  <a:lnTo>
                    <a:pt x="2030" y="2024"/>
                  </a:lnTo>
                  <a:lnTo>
                    <a:pt x="2000" y="2053"/>
                  </a:lnTo>
                  <a:lnTo>
                    <a:pt x="1968" y="2078"/>
                  </a:lnTo>
                  <a:lnTo>
                    <a:pt x="1936" y="2104"/>
                  </a:lnTo>
                  <a:lnTo>
                    <a:pt x="1904" y="2126"/>
                  </a:lnTo>
                  <a:lnTo>
                    <a:pt x="1869" y="2149"/>
                  </a:lnTo>
                  <a:lnTo>
                    <a:pt x="1835" y="2170"/>
                  </a:lnTo>
                  <a:lnTo>
                    <a:pt x="1798" y="2188"/>
                  </a:lnTo>
                  <a:lnTo>
                    <a:pt x="1759" y="2206"/>
                  </a:lnTo>
                  <a:lnTo>
                    <a:pt x="1720" y="2220"/>
                  </a:lnTo>
                  <a:lnTo>
                    <a:pt x="1681" y="2234"/>
                  </a:lnTo>
                  <a:lnTo>
                    <a:pt x="1642" y="2245"/>
                  </a:lnTo>
                  <a:lnTo>
                    <a:pt x="1601" y="2255"/>
                  </a:lnTo>
                  <a:lnTo>
                    <a:pt x="1560" y="2261"/>
                  </a:lnTo>
                  <a:lnTo>
                    <a:pt x="1516" y="2268"/>
                  </a:lnTo>
                  <a:lnTo>
                    <a:pt x="1475" y="2271"/>
                  </a:lnTo>
                  <a:lnTo>
                    <a:pt x="1432" y="2273"/>
                  </a:lnTo>
                  <a:lnTo>
                    <a:pt x="1388" y="2271"/>
                  </a:lnTo>
                  <a:lnTo>
                    <a:pt x="1345" y="2268"/>
                  </a:lnTo>
                  <a:lnTo>
                    <a:pt x="1303" y="2261"/>
                  </a:lnTo>
                  <a:lnTo>
                    <a:pt x="1260" y="2255"/>
                  </a:lnTo>
                  <a:lnTo>
                    <a:pt x="1221" y="2245"/>
                  </a:lnTo>
                  <a:lnTo>
                    <a:pt x="1180" y="2234"/>
                  </a:lnTo>
                  <a:lnTo>
                    <a:pt x="1141" y="2220"/>
                  </a:lnTo>
                  <a:lnTo>
                    <a:pt x="1102" y="2206"/>
                  </a:lnTo>
                  <a:lnTo>
                    <a:pt x="1065" y="2188"/>
                  </a:lnTo>
                  <a:lnTo>
                    <a:pt x="1029" y="2170"/>
                  </a:lnTo>
                  <a:lnTo>
                    <a:pt x="992" y="2149"/>
                  </a:lnTo>
                  <a:lnTo>
                    <a:pt x="958" y="2126"/>
                  </a:lnTo>
                  <a:lnTo>
                    <a:pt x="925" y="2104"/>
                  </a:lnTo>
                  <a:lnTo>
                    <a:pt x="893" y="2078"/>
                  </a:lnTo>
                  <a:lnTo>
                    <a:pt x="864" y="2053"/>
                  </a:lnTo>
                  <a:lnTo>
                    <a:pt x="834" y="2024"/>
                  </a:lnTo>
                  <a:lnTo>
                    <a:pt x="806" y="1996"/>
                  </a:lnTo>
                  <a:lnTo>
                    <a:pt x="779" y="1964"/>
                  </a:lnTo>
                  <a:lnTo>
                    <a:pt x="754" y="1932"/>
                  </a:lnTo>
                  <a:lnTo>
                    <a:pt x="731" y="1900"/>
                  </a:lnTo>
                  <a:lnTo>
                    <a:pt x="708" y="1866"/>
                  </a:lnTo>
                  <a:lnTo>
                    <a:pt x="687" y="1829"/>
                  </a:lnTo>
                  <a:lnTo>
                    <a:pt x="669" y="1793"/>
                  </a:lnTo>
                  <a:lnTo>
                    <a:pt x="651" y="1756"/>
                  </a:lnTo>
                  <a:lnTo>
                    <a:pt x="637" y="1717"/>
                  </a:lnTo>
                  <a:lnTo>
                    <a:pt x="623" y="1678"/>
                  </a:lnTo>
                  <a:lnTo>
                    <a:pt x="612" y="1639"/>
                  </a:lnTo>
                  <a:lnTo>
                    <a:pt x="603" y="1598"/>
                  </a:lnTo>
                  <a:lnTo>
                    <a:pt x="596" y="1557"/>
                  </a:lnTo>
                  <a:lnTo>
                    <a:pt x="589" y="1514"/>
                  </a:lnTo>
                  <a:lnTo>
                    <a:pt x="586" y="1470"/>
                  </a:lnTo>
                  <a:lnTo>
                    <a:pt x="584" y="1427"/>
                  </a:lnTo>
                  <a:lnTo>
                    <a:pt x="586" y="1386"/>
                  </a:lnTo>
                  <a:lnTo>
                    <a:pt x="589" y="1342"/>
                  </a:lnTo>
                  <a:lnTo>
                    <a:pt x="596" y="1299"/>
                  </a:lnTo>
                  <a:lnTo>
                    <a:pt x="603" y="1258"/>
                  </a:lnTo>
                  <a:lnTo>
                    <a:pt x="612" y="1217"/>
                  </a:lnTo>
                  <a:lnTo>
                    <a:pt x="623" y="1178"/>
                  </a:lnTo>
                  <a:lnTo>
                    <a:pt x="637" y="1139"/>
                  </a:lnTo>
                  <a:lnTo>
                    <a:pt x="651" y="1100"/>
                  </a:lnTo>
                  <a:lnTo>
                    <a:pt x="669" y="1063"/>
                  </a:lnTo>
                  <a:lnTo>
                    <a:pt x="687" y="1027"/>
                  </a:lnTo>
                  <a:lnTo>
                    <a:pt x="708" y="990"/>
                  </a:lnTo>
                  <a:lnTo>
                    <a:pt x="731" y="956"/>
                  </a:lnTo>
                  <a:lnTo>
                    <a:pt x="754" y="924"/>
                  </a:lnTo>
                  <a:lnTo>
                    <a:pt x="779" y="892"/>
                  </a:lnTo>
                  <a:lnTo>
                    <a:pt x="806" y="860"/>
                  </a:lnTo>
                  <a:lnTo>
                    <a:pt x="834" y="832"/>
                  </a:lnTo>
                  <a:lnTo>
                    <a:pt x="864" y="803"/>
                  </a:lnTo>
                  <a:lnTo>
                    <a:pt x="893" y="778"/>
                  </a:lnTo>
                  <a:lnTo>
                    <a:pt x="925" y="752"/>
                  </a:lnTo>
                  <a:lnTo>
                    <a:pt x="958" y="730"/>
                  </a:lnTo>
                  <a:lnTo>
                    <a:pt x="992" y="707"/>
                  </a:lnTo>
                  <a:lnTo>
                    <a:pt x="1029" y="686"/>
                  </a:lnTo>
                  <a:lnTo>
                    <a:pt x="1065" y="668"/>
                  </a:lnTo>
                  <a:lnTo>
                    <a:pt x="1102" y="650"/>
                  </a:lnTo>
                  <a:lnTo>
                    <a:pt x="1141" y="636"/>
                  </a:lnTo>
                  <a:lnTo>
                    <a:pt x="1180" y="622"/>
                  </a:lnTo>
                  <a:lnTo>
                    <a:pt x="1221" y="611"/>
                  </a:lnTo>
                  <a:lnTo>
                    <a:pt x="1260" y="601"/>
                  </a:lnTo>
                  <a:lnTo>
                    <a:pt x="1303" y="595"/>
                  </a:lnTo>
                  <a:lnTo>
                    <a:pt x="1345" y="588"/>
                  </a:lnTo>
                  <a:lnTo>
                    <a:pt x="1388" y="585"/>
                  </a:lnTo>
                  <a:lnTo>
                    <a:pt x="1432" y="583"/>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591" name="Rectangle 9"/>
            <p:cNvSpPr>
              <a:spLocks noChangeArrowheads="1"/>
            </p:cNvSpPr>
            <p:nvPr/>
          </p:nvSpPr>
          <p:spPr bwMode="auto">
            <a:xfrm>
              <a:off x="2609" y="1292"/>
              <a:ext cx="35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okolje</a:t>
              </a:r>
              <a:endParaRPr lang="en-GB" altLang="sl-SI" sz="1000"/>
            </a:p>
          </p:txBody>
        </p:sp>
        <p:sp>
          <p:nvSpPr>
            <p:cNvPr id="67592" name="Rectangle 10"/>
            <p:cNvSpPr>
              <a:spLocks noChangeArrowheads="1"/>
            </p:cNvSpPr>
            <p:nvPr/>
          </p:nvSpPr>
          <p:spPr bwMode="auto">
            <a:xfrm>
              <a:off x="1871" y="1456"/>
              <a:ext cx="49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fizikalne</a:t>
              </a:r>
              <a:endParaRPr lang="en-GB" altLang="sl-SI" sz="1000"/>
            </a:p>
          </p:txBody>
        </p:sp>
        <p:sp>
          <p:nvSpPr>
            <p:cNvPr id="67593" name="Rectangle 11"/>
            <p:cNvSpPr>
              <a:spLocks noChangeArrowheads="1"/>
            </p:cNvSpPr>
            <p:nvPr/>
          </p:nvSpPr>
          <p:spPr bwMode="auto">
            <a:xfrm>
              <a:off x="1832" y="1573"/>
              <a:ext cx="58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konstante</a:t>
              </a:r>
              <a:endParaRPr lang="en-GB" altLang="sl-SI" sz="1000"/>
            </a:p>
          </p:txBody>
        </p:sp>
        <p:sp>
          <p:nvSpPr>
            <p:cNvPr id="67594" name="Rectangle 12"/>
            <p:cNvSpPr>
              <a:spLocks noChangeArrowheads="1"/>
            </p:cNvSpPr>
            <p:nvPr/>
          </p:nvSpPr>
          <p:spPr bwMode="auto">
            <a:xfrm>
              <a:off x="1470" y="2046"/>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merilne</a:t>
              </a:r>
              <a:endParaRPr lang="en-GB" altLang="sl-SI" sz="1000"/>
            </a:p>
          </p:txBody>
        </p:sp>
        <p:sp>
          <p:nvSpPr>
            <p:cNvPr id="67595" name="Rectangle 13"/>
            <p:cNvSpPr>
              <a:spLocks noChangeArrowheads="1"/>
            </p:cNvSpPr>
            <p:nvPr/>
          </p:nvSpPr>
          <p:spPr bwMode="auto">
            <a:xfrm>
              <a:off x="1470" y="2163"/>
              <a:ext cx="4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metode</a:t>
              </a:r>
              <a:endParaRPr lang="en-GB" altLang="sl-SI" sz="1000"/>
            </a:p>
          </p:txBody>
        </p:sp>
        <p:sp>
          <p:nvSpPr>
            <p:cNvPr id="67596" name="Rectangle 14"/>
            <p:cNvSpPr>
              <a:spLocks noChangeArrowheads="1"/>
            </p:cNvSpPr>
            <p:nvPr/>
          </p:nvSpPr>
          <p:spPr bwMode="auto">
            <a:xfrm>
              <a:off x="1420" y="2645"/>
              <a:ext cx="53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definicija</a:t>
              </a:r>
              <a:endParaRPr lang="en-GB" altLang="sl-SI" sz="1000"/>
            </a:p>
          </p:txBody>
        </p:sp>
        <p:sp>
          <p:nvSpPr>
            <p:cNvPr id="67597" name="Rectangle 15"/>
            <p:cNvSpPr>
              <a:spLocks noChangeArrowheads="1"/>
            </p:cNvSpPr>
            <p:nvPr/>
          </p:nvSpPr>
          <p:spPr bwMode="auto">
            <a:xfrm>
              <a:off x="1445" y="2762"/>
              <a:ext cx="47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merjene</a:t>
              </a:r>
              <a:endParaRPr lang="en-GB" altLang="sl-SI" sz="1000"/>
            </a:p>
          </p:txBody>
        </p:sp>
        <p:sp>
          <p:nvSpPr>
            <p:cNvPr id="67598" name="Rectangle 16"/>
            <p:cNvSpPr>
              <a:spLocks noChangeArrowheads="1"/>
            </p:cNvSpPr>
            <p:nvPr/>
          </p:nvSpPr>
          <p:spPr bwMode="auto">
            <a:xfrm>
              <a:off x="1454" y="2879"/>
              <a:ext cx="20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veli</a:t>
              </a:r>
              <a:endParaRPr lang="en-GB" altLang="sl-SI" sz="1000"/>
            </a:p>
          </p:txBody>
        </p:sp>
        <p:sp>
          <p:nvSpPr>
            <p:cNvPr id="67599" name="Rectangle 17"/>
            <p:cNvSpPr>
              <a:spLocks noChangeArrowheads="1"/>
            </p:cNvSpPr>
            <p:nvPr/>
          </p:nvSpPr>
          <p:spPr bwMode="auto">
            <a:xfrm>
              <a:off x="1631" y="2879"/>
              <a:ext cx="24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čine</a:t>
              </a:r>
              <a:endParaRPr lang="en-GB" altLang="sl-SI" sz="1000"/>
            </a:p>
          </p:txBody>
        </p:sp>
        <p:sp>
          <p:nvSpPr>
            <p:cNvPr id="67600" name="Rectangle 18"/>
            <p:cNvSpPr>
              <a:spLocks noChangeArrowheads="1"/>
            </p:cNvSpPr>
            <p:nvPr/>
          </p:nvSpPr>
          <p:spPr bwMode="auto">
            <a:xfrm>
              <a:off x="1889" y="3274"/>
              <a:ext cx="40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merilni</a:t>
              </a:r>
              <a:endParaRPr lang="en-GB" altLang="sl-SI" sz="1000"/>
            </a:p>
          </p:txBody>
        </p:sp>
        <p:sp>
          <p:nvSpPr>
            <p:cNvPr id="67601" name="Rectangle 19"/>
            <p:cNvSpPr>
              <a:spLocks noChangeArrowheads="1"/>
            </p:cNvSpPr>
            <p:nvPr/>
          </p:nvSpPr>
          <p:spPr bwMode="auto">
            <a:xfrm>
              <a:off x="1908" y="3391"/>
              <a:ext cx="36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objekt</a:t>
              </a:r>
              <a:endParaRPr lang="en-GB" altLang="sl-SI" sz="1000"/>
            </a:p>
          </p:txBody>
        </p:sp>
        <p:sp>
          <p:nvSpPr>
            <p:cNvPr id="67602" name="Rectangle 20"/>
            <p:cNvSpPr>
              <a:spLocks noChangeArrowheads="1"/>
            </p:cNvSpPr>
            <p:nvPr/>
          </p:nvSpPr>
          <p:spPr bwMode="auto">
            <a:xfrm>
              <a:off x="2535" y="3560"/>
              <a:ext cx="53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metrolog</a:t>
              </a:r>
              <a:endParaRPr lang="en-GB" altLang="sl-SI" sz="1000"/>
            </a:p>
          </p:txBody>
        </p:sp>
        <p:sp>
          <p:nvSpPr>
            <p:cNvPr id="67603" name="Rectangle 21"/>
            <p:cNvSpPr>
              <a:spLocks noChangeArrowheads="1"/>
            </p:cNvSpPr>
            <p:nvPr/>
          </p:nvSpPr>
          <p:spPr bwMode="auto">
            <a:xfrm>
              <a:off x="3126" y="3226"/>
              <a:ext cx="74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programska </a:t>
              </a:r>
              <a:endParaRPr lang="en-GB" altLang="sl-SI" sz="1000"/>
            </a:p>
          </p:txBody>
        </p:sp>
        <p:sp>
          <p:nvSpPr>
            <p:cNvPr id="67604" name="Rectangle 22"/>
            <p:cNvSpPr>
              <a:spLocks noChangeArrowheads="1"/>
            </p:cNvSpPr>
            <p:nvPr/>
          </p:nvSpPr>
          <p:spPr bwMode="auto">
            <a:xfrm>
              <a:off x="3239" y="3343"/>
              <a:ext cx="48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oprema </a:t>
              </a:r>
              <a:endParaRPr lang="en-GB" altLang="sl-SI" sz="1000"/>
            </a:p>
          </p:txBody>
        </p:sp>
        <p:sp>
          <p:nvSpPr>
            <p:cNvPr id="67605" name="Rectangle 23"/>
            <p:cNvSpPr>
              <a:spLocks noChangeArrowheads="1"/>
            </p:cNvSpPr>
            <p:nvPr/>
          </p:nvSpPr>
          <p:spPr bwMode="auto">
            <a:xfrm>
              <a:off x="3168" y="3459"/>
              <a:ext cx="61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in izračuni</a:t>
              </a:r>
              <a:endParaRPr lang="en-GB" altLang="sl-SI" sz="1000"/>
            </a:p>
          </p:txBody>
        </p:sp>
        <p:sp>
          <p:nvSpPr>
            <p:cNvPr id="67606" name="Rectangle 24"/>
            <p:cNvSpPr>
              <a:spLocks noChangeArrowheads="1"/>
            </p:cNvSpPr>
            <p:nvPr/>
          </p:nvSpPr>
          <p:spPr bwMode="auto">
            <a:xfrm>
              <a:off x="3626" y="2703"/>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merilna</a:t>
              </a:r>
              <a:endParaRPr lang="en-GB" altLang="sl-SI" sz="1000"/>
            </a:p>
          </p:txBody>
        </p:sp>
        <p:sp>
          <p:nvSpPr>
            <p:cNvPr id="67607" name="Rectangle 25"/>
            <p:cNvSpPr>
              <a:spLocks noChangeArrowheads="1"/>
            </p:cNvSpPr>
            <p:nvPr/>
          </p:nvSpPr>
          <p:spPr bwMode="auto">
            <a:xfrm>
              <a:off x="3552" y="2819"/>
              <a:ext cx="61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postavitev</a:t>
              </a:r>
              <a:endParaRPr lang="en-GB" altLang="sl-SI" sz="1000"/>
            </a:p>
          </p:txBody>
        </p:sp>
        <p:sp>
          <p:nvSpPr>
            <p:cNvPr id="67608" name="Rectangle 26"/>
            <p:cNvSpPr>
              <a:spLocks noChangeArrowheads="1"/>
            </p:cNvSpPr>
            <p:nvPr/>
          </p:nvSpPr>
          <p:spPr bwMode="auto">
            <a:xfrm>
              <a:off x="3683" y="2053"/>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merilna</a:t>
              </a:r>
              <a:endParaRPr lang="en-GB" altLang="sl-SI" sz="1000"/>
            </a:p>
          </p:txBody>
        </p:sp>
        <p:sp>
          <p:nvSpPr>
            <p:cNvPr id="67609" name="Rectangle 27"/>
            <p:cNvSpPr>
              <a:spLocks noChangeArrowheads="1"/>
            </p:cNvSpPr>
            <p:nvPr/>
          </p:nvSpPr>
          <p:spPr bwMode="auto">
            <a:xfrm>
              <a:off x="3681" y="2170"/>
              <a:ext cx="45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oprema</a:t>
              </a:r>
              <a:endParaRPr lang="en-GB" altLang="sl-SI" sz="1000"/>
            </a:p>
          </p:txBody>
        </p:sp>
        <p:sp>
          <p:nvSpPr>
            <p:cNvPr id="67610" name="Rectangle 28"/>
            <p:cNvSpPr>
              <a:spLocks noChangeArrowheads="1"/>
            </p:cNvSpPr>
            <p:nvPr/>
          </p:nvSpPr>
          <p:spPr bwMode="auto">
            <a:xfrm>
              <a:off x="3170" y="1358"/>
              <a:ext cx="60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referenčni</a:t>
              </a:r>
              <a:endParaRPr lang="en-GB" altLang="sl-SI" sz="1000"/>
            </a:p>
          </p:txBody>
        </p:sp>
        <p:sp>
          <p:nvSpPr>
            <p:cNvPr id="67611" name="Rectangle 29"/>
            <p:cNvSpPr>
              <a:spLocks noChangeArrowheads="1"/>
            </p:cNvSpPr>
            <p:nvPr/>
          </p:nvSpPr>
          <p:spPr bwMode="auto">
            <a:xfrm>
              <a:off x="3223" y="1470"/>
              <a:ext cx="4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element</a:t>
              </a:r>
              <a:endParaRPr lang="en-GB" altLang="sl-SI" sz="1000"/>
            </a:p>
          </p:txBody>
        </p:sp>
        <p:sp>
          <p:nvSpPr>
            <p:cNvPr id="67612" name="Rectangle 30"/>
            <p:cNvSpPr>
              <a:spLocks noChangeArrowheads="1"/>
            </p:cNvSpPr>
            <p:nvPr/>
          </p:nvSpPr>
          <p:spPr bwMode="auto">
            <a:xfrm>
              <a:off x="3234" y="1582"/>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merilne</a:t>
              </a:r>
              <a:endParaRPr lang="en-GB" altLang="sl-SI" sz="1000"/>
            </a:p>
          </p:txBody>
        </p:sp>
        <p:sp>
          <p:nvSpPr>
            <p:cNvPr id="67613" name="Rectangle 31"/>
            <p:cNvSpPr>
              <a:spLocks noChangeArrowheads="1"/>
            </p:cNvSpPr>
            <p:nvPr/>
          </p:nvSpPr>
          <p:spPr bwMode="auto">
            <a:xfrm>
              <a:off x="3232" y="1692"/>
              <a:ext cx="45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opreme</a:t>
              </a:r>
              <a:endParaRPr lang="en-GB" altLang="sl-SI" sz="1000"/>
            </a:p>
          </p:txBody>
        </p:sp>
        <p:sp>
          <p:nvSpPr>
            <p:cNvPr id="67614" name="Rectangle 32"/>
            <p:cNvSpPr>
              <a:spLocks noChangeArrowheads="1"/>
            </p:cNvSpPr>
            <p:nvPr/>
          </p:nvSpPr>
          <p:spPr bwMode="auto">
            <a:xfrm>
              <a:off x="1211" y="2448"/>
              <a:ext cx="3242" cy="101"/>
            </a:xfrm>
            <a:prstGeom prst="rect">
              <a:avLst/>
            </a:prstGeom>
            <a:solidFill>
              <a:srgbClr val="FFF0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15" name="Rectangle 33"/>
            <p:cNvSpPr>
              <a:spLocks noChangeArrowheads="1"/>
            </p:cNvSpPr>
            <p:nvPr/>
          </p:nvSpPr>
          <p:spPr bwMode="auto">
            <a:xfrm>
              <a:off x="1211" y="2448"/>
              <a:ext cx="3242" cy="101"/>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16" name="Freeform 34"/>
            <p:cNvSpPr>
              <a:spLocks/>
            </p:cNvSpPr>
            <p:nvPr/>
          </p:nvSpPr>
          <p:spPr bwMode="auto">
            <a:xfrm>
              <a:off x="1408" y="1486"/>
              <a:ext cx="2683" cy="1982"/>
            </a:xfrm>
            <a:custGeom>
              <a:avLst/>
              <a:gdLst>
                <a:gd name="T0" fmla="*/ 0 w 2683"/>
                <a:gd name="T1" fmla="*/ 1900 h 1982"/>
                <a:gd name="T2" fmla="*/ 2623 w 2683"/>
                <a:gd name="T3" fmla="*/ 0 h 1982"/>
                <a:gd name="T4" fmla="*/ 2683 w 2683"/>
                <a:gd name="T5" fmla="*/ 82 h 1982"/>
                <a:gd name="T6" fmla="*/ 60 w 2683"/>
                <a:gd name="T7" fmla="*/ 1982 h 1982"/>
                <a:gd name="T8" fmla="*/ 0 w 2683"/>
                <a:gd name="T9" fmla="*/ 1900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0" y="1900"/>
                  </a:moveTo>
                  <a:lnTo>
                    <a:pt x="2623" y="0"/>
                  </a:lnTo>
                  <a:lnTo>
                    <a:pt x="2683" y="82"/>
                  </a:lnTo>
                  <a:lnTo>
                    <a:pt x="60" y="1982"/>
                  </a:lnTo>
                  <a:lnTo>
                    <a:pt x="0" y="1900"/>
                  </a:ln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17" name="Freeform 35"/>
            <p:cNvSpPr>
              <a:spLocks/>
            </p:cNvSpPr>
            <p:nvPr/>
          </p:nvSpPr>
          <p:spPr bwMode="auto">
            <a:xfrm>
              <a:off x="1408" y="1486"/>
              <a:ext cx="2683" cy="1982"/>
            </a:xfrm>
            <a:custGeom>
              <a:avLst/>
              <a:gdLst>
                <a:gd name="T0" fmla="*/ 0 w 2683"/>
                <a:gd name="T1" fmla="*/ 1900 h 1982"/>
                <a:gd name="T2" fmla="*/ 2623 w 2683"/>
                <a:gd name="T3" fmla="*/ 0 h 1982"/>
                <a:gd name="T4" fmla="*/ 2683 w 2683"/>
                <a:gd name="T5" fmla="*/ 82 h 1982"/>
                <a:gd name="T6" fmla="*/ 60 w 2683"/>
                <a:gd name="T7" fmla="*/ 1982 h 1982"/>
                <a:gd name="T8" fmla="*/ 0 w 2683"/>
                <a:gd name="T9" fmla="*/ 1900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0" y="1900"/>
                  </a:moveTo>
                  <a:lnTo>
                    <a:pt x="2623" y="0"/>
                  </a:lnTo>
                  <a:lnTo>
                    <a:pt x="2683" y="82"/>
                  </a:lnTo>
                  <a:lnTo>
                    <a:pt x="60" y="1982"/>
                  </a:lnTo>
                  <a:lnTo>
                    <a:pt x="0" y="190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18" name="Freeform 36"/>
            <p:cNvSpPr>
              <a:spLocks/>
            </p:cNvSpPr>
            <p:nvPr/>
          </p:nvSpPr>
          <p:spPr bwMode="auto">
            <a:xfrm>
              <a:off x="2201" y="923"/>
              <a:ext cx="1097" cy="3108"/>
            </a:xfrm>
            <a:custGeom>
              <a:avLst/>
              <a:gdLst>
                <a:gd name="T0" fmla="*/ 0 w 1097"/>
                <a:gd name="T1" fmla="*/ 3076 h 3108"/>
                <a:gd name="T2" fmla="*/ 1001 w 1097"/>
                <a:gd name="T3" fmla="*/ 0 h 3108"/>
                <a:gd name="T4" fmla="*/ 1097 w 1097"/>
                <a:gd name="T5" fmla="*/ 32 h 3108"/>
                <a:gd name="T6" fmla="*/ 96 w 1097"/>
                <a:gd name="T7" fmla="*/ 3108 h 3108"/>
                <a:gd name="T8" fmla="*/ 0 w 1097"/>
                <a:gd name="T9" fmla="*/ 3076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0" y="3076"/>
                  </a:moveTo>
                  <a:lnTo>
                    <a:pt x="1001" y="0"/>
                  </a:lnTo>
                  <a:lnTo>
                    <a:pt x="1097" y="32"/>
                  </a:lnTo>
                  <a:lnTo>
                    <a:pt x="96" y="3108"/>
                  </a:lnTo>
                  <a:lnTo>
                    <a:pt x="0" y="3076"/>
                  </a:ln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19" name="Freeform 37"/>
            <p:cNvSpPr>
              <a:spLocks/>
            </p:cNvSpPr>
            <p:nvPr/>
          </p:nvSpPr>
          <p:spPr bwMode="auto">
            <a:xfrm>
              <a:off x="2201" y="923"/>
              <a:ext cx="1097" cy="3108"/>
            </a:xfrm>
            <a:custGeom>
              <a:avLst/>
              <a:gdLst>
                <a:gd name="T0" fmla="*/ 0 w 1097"/>
                <a:gd name="T1" fmla="*/ 3076 h 3108"/>
                <a:gd name="T2" fmla="*/ 1001 w 1097"/>
                <a:gd name="T3" fmla="*/ 0 h 3108"/>
                <a:gd name="T4" fmla="*/ 1097 w 1097"/>
                <a:gd name="T5" fmla="*/ 32 h 3108"/>
                <a:gd name="T6" fmla="*/ 96 w 1097"/>
                <a:gd name="T7" fmla="*/ 3108 h 3108"/>
                <a:gd name="T8" fmla="*/ 0 w 1097"/>
                <a:gd name="T9" fmla="*/ 3076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0" y="3076"/>
                  </a:moveTo>
                  <a:lnTo>
                    <a:pt x="1001" y="0"/>
                  </a:lnTo>
                  <a:lnTo>
                    <a:pt x="1097" y="32"/>
                  </a:lnTo>
                  <a:lnTo>
                    <a:pt x="96" y="3108"/>
                  </a:lnTo>
                  <a:lnTo>
                    <a:pt x="0" y="307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20" name="Freeform 38"/>
            <p:cNvSpPr>
              <a:spLocks/>
            </p:cNvSpPr>
            <p:nvPr/>
          </p:nvSpPr>
          <p:spPr bwMode="auto">
            <a:xfrm>
              <a:off x="2201" y="923"/>
              <a:ext cx="1097" cy="3108"/>
            </a:xfrm>
            <a:custGeom>
              <a:avLst/>
              <a:gdLst>
                <a:gd name="T0" fmla="*/ 1001 w 1097"/>
                <a:gd name="T1" fmla="*/ 3108 h 3108"/>
                <a:gd name="T2" fmla="*/ 0 w 1097"/>
                <a:gd name="T3" fmla="*/ 32 h 3108"/>
                <a:gd name="T4" fmla="*/ 96 w 1097"/>
                <a:gd name="T5" fmla="*/ 0 h 3108"/>
                <a:gd name="T6" fmla="*/ 1097 w 1097"/>
                <a:gd name="T7" fmla="*/ 3076 h 3108"/>
                <a:gd name="T8" fmla="*/ 1001 w 1097"/>
                <a:gd name="T9" fmla="*/ 3108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1001" y="3108"/>
                  </a:moveTo>
                  <a:lnTo>
                    <a:pt x="0" y="32"/>
                  </a:lnTo>
                  <a:lnTo>
                    <a:pt x="96" y="0"/>
                  </a:lnTo>
                  <a:lnTo>
                    <a:pt x="1097" y="3076"/>
                  </a:lnTo>
                  <a:lnTo>
                    <a:pt x="1001" y="3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21" name="Freeform 39"/>
            <p:cNvSpPr>
              <a:spLocks/>
            </p:cNvSpPr>
            <p:nvPr/>
          </p:nvSpPr>
          <p:spPr bwMode="auto">
            <a:xfrm>
              <a:off x="2201" y="923"/>
              <a:ext cx="1097" cy="3108"/>
            </a:xfrm>
            <a:custGeom>
              <a:avLst/>
              <a:gdLst>
                <a:gd name="T0" fmla="*/ 1001 w 1097"/>
                <a:gd name="T1" fmla="*/ 3108 h 3108"/>
                <a:gd name="T2" fmla="*/ 0 w 1097"/>
                <a:gd name="T3" fmla="*/ 32 h 3108"/>
                <a:gd name="T4" fmla="*/ 96 w 1097"/>
                <a:gd name="T5" fmla="*/ 0 h 3108"/>
                <a:gd name="T6" fmla="*/ 1097 w 1097"/>
                <a:gd name="T7" fmla="*/ 3076 h 3108"/>
                <a:gd name="T8" fmla="*/ 1001 w 1097"/>
                <a:gd name="T9" fmla="*/ 3108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1001" y="3108"/>
                  </a:moveTo>
                  <a:lnTo>
                    <a:pt x="0" y="32"/>
                  </a:lnTo>
                  <a:lnTo>
                    <a:pt x="96" y="0"/>
                  </a:lnTo>
                  <a:lnTo>
                    <a:pt x="1097" y="3076"/>
                  </a:lnTo>
                  <a:lnTo>
                    <a:pt x="1001" y="3108"/>
                  </a:lnTo>
                  <a:close/>
                </a:path>
              </a:pathLst>
            </a:custGeom>
            <a:solidFill>
              <a:srgbClr val="FFF0D2"/>
            </a:solidFill>
            <a:ln w="3175">
              <a:solidFill>
                <a:srgbClr val="FFFFFF"/>
              </a:solidFill>
              <a:prstDash val="solid"/>
              <a:round/>
              <a:headEnd/>
              <a:tailEnd/>
            </a:ln>
          </p:spPr>
          <p:txBody>
            <a:bodyPr/>
            <a:lstStyle/>
            <a:p>
              <a:endParaRPr lang="sl-SI"/>
            </a:p>
          </p:txBody>
        </p:sp>
        <p:sp>
          <p:nvSpPr>
            <p:cNvPr id="67622" name="Freeform 40"/>
            <p:cNvSpPr>
              <a:spLocks/>
            </p:cNvSpPr>
            <p:nvPr/>
          </p:nvSpPr>
          <p:spPr bwMode="auto">
            <a:xfrm>
              <a:off x="1408" y="1486"/>
              <a:ext cx="2683" cy="1982"/>
            </a:xfrm>
            <a:custGeom>
              <a:avLst/>
              <a:gdLst>
                <a:gd name="T0" fmla="*/ 2623 w 2683"/>
                <a:gd name="T1" fmla="*/ 1982 h 1982"/>
                <a:gd name="T2" fmla="*/ 0 w 2683"/>
                <a:gd name="T3" fmla="*/ 82 h 1982"/>
                <a:gd name="T4" fmla="*/ 60 w 2683"/>
                <a:gd name="T5" fmla="*/ 0 h 1982"/>
                <a:gd name="T6" fmla="*/ 2683 w 2683"/>
                <a:gd name="T7" fmla="*/ 1900 h 1982"/>
                <a:gd name="T8" fmla="*/ 2623 w 2683"/>
                <a:gd name="T9" fmla="*/ 1982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2623" y="1982"/>
                  </a:moveTo>
                  <a:lnTo>
                    <a:pt x="0" y="82"/>
                  </a:lnTo>
                  <a:lnTo>
                    <a:pt x="60" y="0"/>
                  </a:lnTo>
                  <a:lnTo>
                    <a:pt x="2683" y="1900"/>
                  </a:lnTo>
                  <a:lnTo>
                    <a:pt x="2623" y="1982"/>
                  </a:ln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23" name="Freeform 41"/>
            <p:cNvSpPr>
              <a:spLocks/>
            </p:cNvSpPr>
            <p:nvPr/>
          </p:nvSpPr>
          <p:spPr bwMode="auto">
            <a:xfrm>
              <a:off x="1408" y="1486"/>
              <a:ext cx="2683" cy="1982"/>
            </a:xfrm>
            <a:custGeom>
              <a:avLst/>
              <a:gdLst>
                <a:gd name="T0" fmla="*/ 2623 w 2683"/>
                <a:gd name="T1" fmla="*/ 1982 h 1982"/>
                <a:gd name="T2" fmla="*/ 0 w 2683"/>
                <a:gd name="T3" fmla="*/ 82 h 1982"/>
                <a:gd name="T4" fmla="*/ 60 w 2683"/>
                <a:gd name="T5" fmla="*/ 0 h 1982"/>
                <a:gd name="T6" fmla="*/ 2683 w 2683"/>
                <a:gd name="T7" fmla="*/ 1900 h 1982"/>
                <a:gd name="T8" fmla="*/ 2623 w 2683"/>
                <a:gd name="T9" fmla="*/ 1982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2623" y="1982"/>
                  </a:moveTo>
                  <a:lnTo>
                    <a:pt x="0" y="82"/>
                  </a:lnTo>
                  <a:lnTo>
                    <a:pt x="60" y="0"/>
                  </a:lnTo>
                  <a:lnTo>
                    <a:pt x="2683" y="1900"/>
                  </a:lnTo>
                  <a:lnTo>
                    <a:pt x="2623" y="19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24" name="Freeform 42"/>
            <p:cNvSpPr>
              <a:spLocks/>
            </p:cNvSpPr>
            <p:nvPr/>
          </p:nvSpPr>
          <p:spPr bwMode="auto">
            <a:xfrm>
              <a:off x="2389" y="2117"/>
              <a:ext cx="721" cy="720"/>
            </a:xfrm>
            <a:custGeom>
              <a:avLst/>
              <a:gdLst>
                <a:gd name="T0" fmla="*/ 398 w 721"/>
                <a:gd name="T1" fmla="*/ 2 h 720"/>
                <a:gd name="T2" fmla="*/ 467 w 721"/>
                <a:gd name="T3" fmla="*/ 16 h 720"/>
                <a:gd name="T4" fmla="*/ 533 w 721"/>
                <a:gd name="T5" fmla="*/ 43 h 720"/>
                <a:gd name="T6" fmla="*/ 591 w 721"/>
                <a:gd name="T7" fmla="*/ 82 h 720"/>
                <a:gd name="T8" fmla="*/ 639 w 721"/>
                <a:gd name="T9" fmla="*/ 133 h 720"/>
                <a:gd name="T10" fmla="*/ 678 w 721"/>
                <a:gd name="T11" fmla="*/ 190 h 720"/>
                <a:gd name="T12" fmla="*/ 705 w 721"/>
                <a:gd name="T13" fmla="*/ 254 h 720"/>
                <a:gd name="T14" fmla="*/ 719 w 721"/>
                <a:gd name="T15" fmla="*/ 322 h 720"/>
                <a:gd name="T16" fmla="*/ 719 w 721"/>
                <a:gd name="T17" fmla="*/ 398 h 720"/>
                <a:gd name="T18" fmla="*/ 705 w 721"/>
                <a:gd name="T19" fmla="*/ 466 h 720"/>
                <a:gd name="T20" fmla="*/ 678 w 721"/>
                <a:gd name="T21" fmla="*/ 530 h 720"/>
                <a:gd name="T22" fmla="*/ 639 w 721"/>
                <a:gd name="T23" fmla="*/ 587 h 720"/>
                <a:gd name="T24" fmla="*/ 591 w 721"/>
                <a:gd name="T25" fmla="*/ 638 h 720"/>
                <a:gd name="T26" fmla="*/ 533 w 721"/>
                <a:gd name="T27" fmla="*/ 677 h 720"/>
                <a:gd name="T28" fmla="*/ 467 w 721"/>
                <a:gd name="T29" fmla="*/ 704 h 720"/>
                <a:gd name="T30" fmla="*/ 398 w 721"/>
                <a:gd name="T31" fmla="*/ 718 h 720"/>
                <a:gd name="T32" fmla="*/ 325 w 721"/>
                <a:gd name="T33" fmla="*/ 718 h 720"/>
                <a:gd name="T34" fmla="*/ 254 w 721"/>
                <a:gd name="T35" fmla="*/ 704 h 720"/>
                <a:gd name="T36" fmla="*/ 190 w 721"/>
                <a:gd name="T37" fmla="*/ 677 h 720"/>
                <a:gd name="T38" fmla="*/ 133 w 721"/>
                <a:gd name="T39" fmla="*/ 638 h 720"/>
                <a:gd name="T40" fmla="*/ 82 w 721"/>
                <a:gd name="T41" fmla="*/ 587 h 720"/>
                <a:gd name="T42" fmla="*/ 43 w 721"/>
                <a:gd name="T43" fmla="*/ 530 h 720"/>
                <a:gd name="T44" fmla="*/ 18 w 721"/>
                <a:gd name="T45" fmla="*/ 466 h 720"/>
                <a:gd name="T46" fmla="*/ 2 w 721"/>
                <a:gd name="T47" fmla="*/ 398 h 720"/>
                <a:gd name="T48" fmla="*/ 2 w 721"/>
                <a:gd name="T49" fmla="*/ 322 h 720"/>
                <a:gd name="T50" fmla="*/ 18 w 721"/>
                <a:gd name="T51" fmla="*/ 254 h 720"/>
                <a:gd name="T52" fmla="*/ 43 w 721"/>
                <a:gd name="T53" fmla="*/ 190 h 720"/>
                <a:gd name="T54" fmla="*/ 82 w 721"/>
                <a:gd name="T55" fmla="*/ 133 h 720"/>
                <a:gd name="T56" fmla="*/ 133 w 721"/>
                <a:gd name="T57" fmla="*/ 82 h 720"/>
                <a:gd name="T58" fmla="*/ 190 w 721"/>
                <a:gd name="T59" fmla="*/ 43 h 720"/>
                <a:gd name="T60" fmla="*/ 254 w 721"/>
                <a:gd name="T61" fmla="*/ 16 h 720"/>
                <a:gd name="T62" fmla="*/ 325 w 721"/>
                <a:gd name="T63" fmla="*/ 2 h 7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1" h="720">
                  <a:moveTo>
                    <a:pt x="362" y="0"/>
                  </a:moveTo>
                  <a:lnTo>
                    <a:pt x="398" y="2"/>
                  </a:lnTo>
                  <a:lnTo>
                    <a:pt x="433" y="9"/>
                  </a:lnTo>
                  <a:lnTo>
                    <a:pt x="467" y="16"/>
                  </a:lnTo>
                  <a:lnTo>
                    <a:pt x="501" y="30"/>
                  </a:lnTo>
                  <a:lnTo>
                    <a:pt x="533" y="43"/>
                  </a:lnTo>
                  <a:lnTo>
                    <a:pt x="563" y="62"/>
                  </a:lnTo>
                  <a:lnTo>
                    <a:pt x="591" y="82"/>
                  </a:lnTo>
                  <a:lnTo>
                    <a:pt x="616" y="105"/>
                  </a:lnTo>
                  <a:lnTo>
                    <a:pt x="639" y="133"/>
                  </a:lnTo>
                  <a:lnTo>
                    <a:pt x="659" y="160"/>
                  </a:lnTo>
                  <a:lnTo>
                    <a:pt x="678" y="190"/>
                  </a:lnTo>
                  <a:lnTo>
                    <a:pt x="694" y="219"/>
                  </a:lnTo>
                  <a:lnTo>
                    <a:pt x="705" y="254"/>
                  </a:lnTo>
                  <a:lnTo>
                    <a:pt x="714" y="288"/>
                  </a:lnTo>
                  <a:lnTo>
                    <a:pt x="719" y="322"/>
                  </a:lnTo>
                  <a:lnTo>
                    <a:pt x="721" y="361"/>
                  </a:lnTo>
                  <a:lnTo>
                    <a:pt x="719" y="398"/>
                  </a:lnTo>
                  <a:lnTo>
                    <a:pt x="714" y="432"/>
                  </a:lnTo>
                  <a:lnTo>
                    <a:pt x="705" y="466"/>
                  </a:lnTo>
                  <a:lnTo>
                    <a:pt x="694" y="501"/>
                  </a:lnTo>
                  <a:lnTo>
                    <a:pt x="678" y="530"/>
                  </a:lnTo>
                  <a:lnTo>
                    <a:pt x="659" y="560"/>
                  </a:lnTo>
                  <a:lnTo>
                    <a:pt x="639" y="587"/>
                  </a:lnTo>
                  <a:lnTo>
                    <a:pt x="616" y="615"/>
                  </a:lnTo>
                  <a:lnTo>
                    <a:pt x="591" y="638"/>
                  </a:lnTo>
                  <a:lnTo>
                    <a:pt x="563" y="658"/>
                  </a:lnTo>
                  <a:lnTo>
                    <a:pt x="533" y="677"/>
                  </a:lnTo>
                  <a:lnTo>
                    <a:pt x="501" y="690"/>
                  </a:lnTo>
                  <a:lnTo>
                    <a:pt x="467" y="704"/>
                  </a:lnTo>
                  <a:lnTo>
                    <a:pt x="433" y="713"/>
                  </a:lnTo>
                  <a:lnTo>
                    <a:pt x="398" y="718"/>
                  </a:lnTo>
                  <a:lnTo>
                    <a:pt x="362" y="720"/>
                  </a:lnTo>
                  <a:lnTo>
                    <a:pt x="325" y="718"/>
                  </a:lnTo>
                  <a:lnTo>
                    <a:pt x="288" y="713"/>
                  </a:lnTo>
                  <a:lnTo>
                    <a:pt x="254" y="704"/>
                  </a:lnTo>
                  <a:lnTo>
                    <a:pt x="222" y="690"/>
                  </a:lnTo>
                  <a:lnTo>
                    <a:pt x="190" y="677"/>
                  </a:lnTo>
                  <a:lnTo>
                    <a:pt x="160" y="658"/>
                  </a:lnTo>
                  <a:lnTo>
                    <a:pt x="133" y="638"/>
                  </a:lnTo>
                  <a:lnTo>
                    <a:pt x="107" y="615"/>
                  </a:lnTo>
                  <a:lnTo>
                    <a:pt x="82" y="587"/>
                  </a:lnTo>
                  <a:lnTo>
                    <a:pt x="62" y="560"/>
                  </a:lnTo>
                  <a:lnTo>
                    <a:pt x="43" y="530"/>
                  </a:lnTo>
                  <a:lnTo>
                    <a:pt x="30" y="501"/>
                  </a:lnTo>
                  <a:lnTo>
                    <a:pt x="18" y="466"/>
                  </a:lnTo>
                  <a:lnTo>
                    <a:pt x="9" y="432"/>
                  </a:lnTo>
                  <a:lnTo>
                    <a:pt x="2" y="398"/>
                  </a:lnTo>
                  <a:lnTo>
                    <a:pt x="0" y="361"/>
                  </a:lnTo>
                  <a:lnTo>
                    <a:pt x="2" y="322"/>
                  </a:lnTo>
                  <a:lnTo>
                    <a:pt x="9" y="288"/>
                  </a:lnTo>
                  <a:lnTo>
                    <a:pt x="18" y="254"/>
                  </a:lnTo>
                  <a:lnTo>
                    <a:pt x="30" y="219"/>
                  </a:lnTo>
                  <a:lnTo>
                    <a:pt x="43" y="190"/>
                  </a:lnTo>
                  <a:lnTo>
                    <a:pt x="62" y="160"/>
                  </a:lnTo>
                  <a:lnTo>
                    <a:pt x="82" y="133"/>
                  </a:lnTo>
                  <a:lnTo>
                    <a:pt x="107" y="105"/>
                  </a:lnTo>
                  <a:lnTo>
                    <a:pt x="133" y="82"/>
                  </a:lnTo>
                  <a:lnTo>
                    <a:pt x="160" y="62"/>
                  </a:lnTo>
                  <a:lnTo>
                    <a:pt x="190" y="43"/>
                  </a:lnTo>
                  <a:lnTo>
                    <a:pt x="222" y="30"/>
                  </a:lnTo>
                  <a:lnTo>
                    <a:pt x="254" y="16"/>
                  </a:lnTo>
                  <a:lnTo>
                    <a:pt x="288" y="9"/>
                  </a:lnTo>
                  <a:lnTo>
                    <a:pt x="325" y="2"/>
                  </a:lnTo>
                  <a:lnTo>
                    <a:pt x="3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25" name="Freeform 43"/>
            <p:cNvSpPr>
              <a:spLocks/>
            </p:cNvSpPr>
            <p:nvPr/>
          </p:nvSpPr>
          <p:spPr bwMode="auto">
            <a:xfrm>
              <a:off x="2389" y="2117"/>
              <a:ext cx="721" cy="720"/>
            </a:xfrm>
            <a:custGeom>
              <a:avLst/>
              <a:gdLst>
                <a:gd name="T0" fmla="*/ 398 w 721"/>
                <a:gd name="T1" fmla="*/ 2 h 720"/>
                <a:gd name="T2" fmla="*/ 467 w 721"/>
                <a:gd name="T3" fmla="*/ 16 h 720"/>
                <a:gd name="T4" fmla="*/ 533 w 721"/>
                <a:gd name="T5" fmla="*/ 43 h 720"/>
                <a:gd name="T6" fmla="*/ 591 w 721"/>
                <a:gd name="T7" fmla="*/ 82 h 720"/>
                <a:gd name="T8" fmla="*/ 639 w 721"/>
                <a:gd name="T9" fmla="*/ 133 h 720"/>
                <a:gd name="T10" fmla="*/ 678 w 721"/>
                <a:gd name="T11" fmla="*/ 190 h 720"/>
                <a:gd name="T12" fmla="*/ 705 w 721"/>
                <a:gd name="T13" fmla="*/ 254 h 720"/>
                <a:gd name="T14" fmla="*/ 719 w 721"/>
                <a:gd name="T15" fmla="*/ 322 h 720"/>
                <a:gd name="T16" fmla="*/ 719 w 721"/>
                <a:gd name="T17" fmla="*/ 398 h 720"/>
                <a:gd name="T18" fmla="*/ 705 w 721"/>
                <a:gd name="T19" fmla="*/ 466 h 720"/>
                <a:gd name="T20" fmla="*/ 678 w 721"/>
                <a:gd name="T21" fmla="*/ 530 h 720"/>
                <a:gd name="T22" fmla="*/ 639 w 721"/>
                <a:gd name="T23" fmla="*/ 587 h 720"/>
                <a:gd name="T24" fmla="*/ 591 w 721"/>
                <a:gd name="T25" fmla="*/ 638 h 720"/>
                <a:gd name="T26" fmla="*/ 533 w 721"/>
                <a:gd name="T27" fmla="*/ 677 h 720"/>
                <a:gd name="T28" fmla="*/ 467 w 721"/>
                <a:gd name="T29" fmla="*/ 704 h 720"/>
                <a:gd name="T30" fmla="*/ 398 w 721"/>
                <a:gd name="T31" fmla="*/ 718 h 720"/>
                <a:gd name="T32" fmla="*/ 325 w 721"/>
                <a:gd name="T33" fmla="*/ 718 h 720"/>
                <a:gd name="T34" fmla="*/ 254 w 721"/>
                <a:gd name="T35" fmla="*/ 704 h 720"/>
                <a:gd name="T36" fmla="*/ 190 w 721"/>
                <a:gd name="T37" fmla="*/ 677 h 720"/>
                <a:gd name="T38" fmla="*/ 133 w 721"/>
                <a:gd name="T39" fmla="*/ 638 h 720"/>
                <a:gd name="T40" fmla="*/ 82 w 721"/>
                <a:gd name="T41" fmla="*/ 587 h 720"/>
                <a:gd name="T42" fmla="*/ 43 w 721"/>
                <a:gd name="T43" fmla="*/ 530 h 720"/>
                <a:gd name="T44" fmla="*/ 18 w 721"/>
                <a:gd name="T45" fmla="*/ 466 h 720"/>
                <a:gd name="T46" fmla="*/ 2 w 721"/>
                <a:gd name="T47" fmla="*/ 398 h 720"/>
                <a:gd name="T48" fmla="*/ 2 w 721"/>
                <a:gd name="T49" fmla="*/ 322 h 720"/>
                <a:gd name="T50" fmla="*/ 18 w 721"/>
                <a:gd name="T51" fmla="*/ 254 h 720"/>
                <a:gd name="T52" fmla="*/ 43 w 721"/>
                <a:gd name="T53" fmla="*/ 190 h 720"/>
                <a:gd name="T54" fmla="*/ 82 w 721"/>
                <a:gd name="T55" fmla="*/ 133 h 720"/>
                <a:gd name="T56" fmla="*/ 133 w 721"/>
                <a:gd name="T57" fmla="*/ 82 h 720"/>
                <a:gd name="T58" fmla="*/ 190 w 721"/>
                <a:gd name="T59" fmla="*/ 43 h 720"/>
                <a:gd name="T60" fmla="*/ 254 w 721"/>
                <a:gd name="T61" fmla="*/ 16 h 720"/>
                <a:gd name="T62" fmla="*/ 325 w 721"/>
                <a:gd name="T63" fmla="*/ 2 h 7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1" h="720">
                  <a:moveTo>
                    <a:pt x="362" y="0"/>
                  </a:moveTo>
                  <a:lnTo>
                    <a:pt x="398" y="2"/>
                  </a:lnTo>
                  <a:lnTo>
                    <a:pt x="433" y="9"/>
                  </a:lnTo>
                  <a:lnTo>
                    <a:pt x="467" y="16"/>
                  </a:lnTo>
                  <a:lnTo>
                    <a:pt x="501" y="30"/>
                  </a:lnTo>
                  <a:lnTo>
                    <a:pt x="533" y="43"/>
                  </a:lnTo>
                  <a:lnTo>
                    <a:pt x="563" y="62"/>
                  </a:lnTo>
                  <a:lnTo>
                    <a:pt x="591" y="82"/>
                  </a:lnTo>
                  <a:lnTo>
                    <a:pt x="616" y="105"/>
                  </a:lnTo>
                  <a:lnTo>
                    <a:pt x="639" y="133"/>
                  </a:lnTo>
                  <a:lnTo>
                    <a:pt x="659" y="160"/>
                  </a:lnTo>
                  <a:lnTo>
                    <a:pt x="678" y="190"/>
                  </a:lnTo>
                  <a:lnTo>
                    <a:pt x="694" y="219"/>
                  </a:lnTo>
                  <a:lnTo>
                    <a:pt x="705" y="254"/>
                  </a:lnTo>
                  <a:lnTo>
                    <a:pt x="714" y="288"/>
                  </a:lnTo>
                  <a:lnTo>
                    <a:pt x="719" y="322"/>
                  </a:lnTo>
                  <a:lnTo>
                    <a:pt x="721" y="361"/>
                  </a:lnTo>
                  <a:lnTo>
                    <a:pt x="719" y="398"/>
                  </a:lnTo>
                  <a:lnTo>
                    <a:pt x="714" y="432"/>
                  </a:lnTo>
                  <a:lnTo>
                    <a:pt x="705" y="466"/>
                  </a:lnTo>
                  <a:lnTo>
                    <a:pt x="694" y="501"/>
                  </a:lnTo>
                  <a:lnTo>
                    <a:pt x="678" y="530"/>
                  </a:lnTo>
                  <a:lnTo>
                    <a:pt x="659" y="560"/>
                  </a:lnTo>
                  <a:lnTo>
                    <a:pt x="639" y="587"/>
                  </a:lnTo>
                  <a:lnTo>
                    <a:pt x="616" y="615"/>
                  </a:lnTo>
                  <a:lnTo>
                    <a:pt x="591" y="638"/>
                  </a:lnTo>
                  <a:lnTo>
                    <a:pt x="563" y="658"/>
                  </a:lnTo>
                  <a:lnTo>
                    <a:pt x="533" y="677"/>
                  </a:lnTo>
                  <a:lnTo>
                    <a:pt x="501" y="690"/>
                  </a:lnTo>
                  <a:lnTo>
                    <a:pt x="467" y="704"/>
                  </a:lnTo>
                  <a:lnTo>
                    <a:pt x="433" y="713"/>
                  </a:lnTo>
                  <a:lnTo>
                    <a:pt x="398" y="718"/>
                  </a:lnTo>
                  <a:lnTo>
                    <a:pt x="362" y="720"/>
                  </a:lnTo>
                  <a:lnTo>
                    <a:pt x="325" y="718"/>
                  </a:lnTo>
                  <a:lnTo>
                    <a:pt x="288" y="713"/>
                  </a:lnTo>
                  <a:lnTo>
                    <a:pt x="254" y="704"/>
                  </a:lnTo>
                  <a:lnTo>
                    <a:pt x="222" y="690"/>
                  </a:lnTo>
                  <a:lnTo>
                    <a:pt x="190" y="677"/>
                  </a:lnTo>
                  <a:lnTo>
                    <a:pt x="160" y="658"/>
                  </a:lnTo>
                  <a:lnTo>
                    <a:pt x="133" y="638"/>
                  </a:lnTo>
                  <a:lnTo>
                    <a:pt x="107" y="615"/>
                  </a:lnTo>
                  <a:lnTo>
                    <a:pt x="82" y="587"/>
                  </a:lnTo>
                  <a:lnTo>
                    <a:pt x="62" y="560"/>
                  </a:lnTo>
                  <a:lnTo>
                    <a:pt x="43" y="530"/>
                  </a:lnTo>
                  <a:lnTo>
                    <a:pt x="30" y="501"/>
                  </a:lnTo>
                  <a:lnTo>
                    <a:pt x="18" y="466"/>
                  </a:lnTo>
                  <a:lnTo>
                    <a:pt x="9" y="432"/>
                  </a:lnTo>
                  <a:lnTo>
                    <a:pt x="2" y="398"/>
                  </a:lnTo>
                  <a:lnTo>
                    <a:pt x="0" y="361"/>
                  </a:lnTo>
                  <a:lnTo>
                    <a:pt x="2" y="322"/>
                  </a:lnTo>
                  <a:lnTo>
                    <a:pt x="9" y="288"/>
                  </a:lnTo>
                  <a:lnTo>
                    <a:pt x="18" y="254"/>
                  </a:lnTo>
                  <a:lnTo>
                    <a:pt x="30" y="219"/>
                  </a:lnTo>
                  <a:lnTo>
                    <a:pt x="43" y="190"/>
                  </a:lnTo>
                  <a:lnTo>
                    <a:pt x="62" y="160"/>
                  </a:lnTo>
                  <a:lnTo>
                    <a:pt x="82" y="133"/>
                  </a:lnTo>
                  <a:lnTo>
                    <a:pt x="107" y="105"/>
                  </a:lnTo>
                  <a:lnTo>
                    <a:pt x="133" y="82"/>
                  </a:lnTo>
                  <a:lnTo>
                    <a:pt x="160" y="62"/>
                  </a:lnTo>
                  <a:lnTo>
                    <a:pt x="190" y="43"/>
                  </a:lnTo>
                  <a:lnTo>
                    <a:pt x="222" y="30"/>
                  </a:lnTo>
                  <a:lnTo>
                    <a:pt x="254" y="16"/>
                  </a:lnTo>
                  <a:lnTo>
                    <a:pt x="288" y="9"/>
                  </a:lnTo>
                  <a:lnTo>
                    <a:pt x="325" y="2"/>
                  </a:lnTo>
                  <a:lnTo>
                    <a:pt x="362"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26" name="Rectangle 44"/>
            <p:cNvSpPr>
              <a:spLocks noChangeArrowheads="1"/>
            </p:cNvSpPr>
            <p:nvPr/>
          </p:nvSpPr>
          <p:spPr bwMode="auto">
            <a:xfrm>
              <a:off x="2448" y="2303"/>
              <a:ext cx="67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negotovost</a:t>
              </a:r>
              <a:endParaRPr lang="en-GB" altLang="sl-SI" sz="1000"/>
            </a:p>
          </p:txBody>
        </p:sp>
        <p:sp>
          <p:nvSpPr>
            <p:cNvPr id="67627" name="Rectangle 45"/>
            <p:cNvSpPr>
              <a:spLocks noChangeArrowheads="1"/>
            </p:cNvSpPr>
            <p:nvPr/>
          </p:nvSpPr>
          <p:spPr bwMode="auto">
            <a:xfrm>
              <a:off x="2538" y="2431"/>
              <a:ext cx="47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merjene</a:t>
              </a:r>
              <a:endParaRPr lang="en-GB" altLang="sl-SI" sz="1000"/>
            </a:p>
          </p:txBody>
        </p:sp>
        <p:sp>
          <p:nvSpPr>
            <p:cNvPr id="67628" name="Rectangle 46"/>
            <p:cNvSpPr>
              <a:spLocks noChangeArrowheads="1"/>
            </p:cNvSpPr>
            <p:nvPr/>
          </p:nvSpPr>
          <p:spPr bwMode="auto">
            <a:xfrm>
              <a:off x="2547" y="2556"/>
              <a:ext cx="4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veli</a:t>
              </a:r>
              <a:r>
                <a:rPr lang="sl-SI" altLang="sl-SI" sz="1000" b="1">
                  <a:solidFill>
                    <a:srgbClr val="FFFFFF"/>
                  </a:solidFill>
                  <a:latin typeface="Arial" charset="0"/>
                </a:rPr>
                <a:t>č</a:t>
              </a:r>
              <a:r>
                <a:rPr lang="en-GB" altLang="sl-SI" sz="1000" b="1">
                  <a:solidFill>
                    <a:srgbClr val="FFFFFF"/>
                  </a:solidFill>
                  <a:latin typeface="Arial" charset="0"/>
                </a:rPr>
                <a:t>ine</a:t>
              </a:r>
              <a:endParaRPr lang="en-GB" altLang="sl-SI" sz="1000"/>
            </a:p>
          </p:txBody>
        </p:sp>
        <p:sp>
          <p:nvSpPr>
            <p:cNvPr id="67629" name="Rectangle 47"/>
            <p:cNvSpPr>
              <a:spLocks noChangeArrowheads="1"/>
            </p:cNvSpPr>
            <p:nvPr/>
          </p:nvSpPr>
          <p:spPr bwMode="auto">
            <a:xfrm>
              <a:off x="2739" y="2556"/>
              <a:ext cx="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en-GB" altLang="sl-SI" sz="1000"/>
            </a:p>
          </p:txBody>
        </p:sp>
        <p:sp>
          <p:nvSpPr>
            <p:cNvPr id="67630" name="Freeform 48"/>
            <p:cNvSpPr>
              <a:spLocks/>
            </p:cNvSpPr>
            <p:nvPr/>
          </p:nvSpPr>
          <p:spPr bwMode="auto">
            <a:xfrm>
              <a:off x="3154" y="2227"/>
              <a:ext cx="366" cy="135"/>
            </a:xfrm>
            <a:custGeom>
              <a:avLst/>
              <a:gdLst>
                <a:gd name="T0" fmla="*/ 4 w 366"/>
                <a:gd name="T1" fmla="*/ 135 h 135"/>
                <a:gd name="T2" fmla="*/ 366 w 366"/>
                <a:gd name="T3" fmla="*/ 18 h 135"/>
                <a:gd name="T4" fmla="*/ 362 w 366"/>
                <a:gd name="T5" fmla="*/ 0 h 135"/>
                <a:gd name="T6" fmla="*/ 0 w 366"/>
                <a:gd name="T7" fmla="*/ 119 h 135"/>
                <a:gd name="T8" fmla="*/ 4 w 366"/>
                <a:gd name="T9" fmla="*/ 135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135">
                  <a:moveTo>
                    <a:pt x="4" y="135"/>
                  </a:moveTo>
                  <a:lnTo>
                    <a:pt x="366" y="18"/>
                  </a:lnTo>
                  <a:lnTo>
                    <a:pt x="362" y="0"/>
                  </a:lnTo>
                  <a:lnTo>
                    <a:pt x="0" y="119"/>
                  </a:lnTo>
                  <a:lnTo>
                    <a:pt x="4" y="1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1" name="Freeform 49"/>
            <p:cNvSpPr>
              <a:spLocks/>
            </p:cNvSpPr>
            <p:nvPr/>
          </p:nvSpPr>
          <p:spPr bwMode="auto">
            <a:xfrm>
              <a:off x="3133" y="2350"/>
              <a:ext cx="99" cy="41"/>
            </a:xfrm>
            <a:custGeom>
              <a:avLst/>
              <a:gdLst>
                <a:gd name="T0" fmla="*/ 0 w 99"/>
                <a:gd name="T1" fmla="*/ 2 h 41"/>
                <a:gd name="T2" fmla="*/ 7 w 99"/>
                <a:gd name="T3" fmla="*/ 18 h 41"/>
                <a:gd name="T4" fmla="*/ 92 w 99"/>
                <a:gd name="T5" fmla="*/ 41 h 41"/>
                <a:gd name="T6" fmla="*/ 99 w 99"/>
                <a:gd name="T7" fmla="*/ 23 h 41"/>
                <a:gd name="T8" fmla="*/ 12 w 99"/>
                <a:gd name="T9" fmla="*/ 0 h 41"/>
                <a:gd name="T10" fmla="*/ 16 w 99"/>
                <a:gd name="T11" fmla="*/ 14 h 41"/>
                <a:gd name="T12" fmla="*/ 0 w 99"/>
                <a:gd name="T13" fmla="*/ 2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1">
                  <a:moveTo>
                    <a:pt x="0" y="2"/>
                  </a:moveTo>
                  <a:lnTo>
                    <a:pt x="7" y="18"/>
                  </a:lnTo>
                  <a:lnTo>
                    <a:pt x="92" y="41"/>
                  </a:lnTo>
                  <a:lnTo>
                    <a:pt x="99" y="23"/>
                  </a:lnTo>
                  <a:lnTo>
                    <a:pt x="12" y="0"/>
                  </a:lnTo>
                  <a:lnTo>
                    <a:pt x="16" y="1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2" name="Freeform 50"/>
            <p:cNvSpPr>
              <a:spLocks/>
            </p:cNvSpPr>
            <p:nvPr/>
          </p:nvSpPr>
          <p:spPr bwMode="auto">
            <a:xfrm>
              <a:off x="3124" y="2352"/>
              <a:ext cx="16" cy="16"/>
            </a:xfrm>
            <a:custGeom>
              <a:avLst/>
              <a:gdLst>
                <a:gd name="T0" fmla="*/ 9 w 16"/>
                <a:gd name="T1" fmla="*/ 0 h 16"/>
                <a:gd name="T2" fmla="*/ 0 w 16"/>
                <a:gd name="T3" fmla="*/ 12 h 16"/>
                <a:gd name="T4" fmla="*/ 16 w 16"/>
                <a:gd name="T5" fmla="*/ 16 h 16"/>
                <a:gd name="T6" fmla="*/ 9 w 16"/>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6">
                  <a:moveTo>
                    <a:pt x="9" y="0"/>
                  </a:moveTo>
                  <a:lnTo>
                    <a:pt x="0" y="12"/>
                  </a:lnTo>
                  <a:lnTo>
                    <a:pt x="16" y="16"/>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3" name="Freeform 51"/>
            <p:cNvSpPr>
              <a:spLocks/>
            </p:cNvSpPr>
            <p:nvPr/>
          </p:nvSpPr>
          <p:spPr bwMode="auto">
            <a:xfrm>
              <a:off x="3133" y="2284"/>
              <a:ext cx="74" cy="80"/>
            </a:xfrm>
            <a:custGeom>
              <a:avLst/>
              <a:gdLst>
                <a:gd name="T0" fmla="*/ 64 w 74"/>
                <a:gd name="T1" fmla="*/ 4 h 80"/>
                <a:gd name="T2" fmla="*/ 57 w 74"/>
                <a:gd name="T3" fmla="*/ 0 h 80"/>
                <a:gd name="T4" fmla="*/ 0 w 74"/>
                <a:gd name="T5" fmla="*/ 68 h 80"/>
                <a:gd name="T6" fmla="*/ 16 w 74"/>
                <a:gd name="T7" fmla="*/ 80 h 80"/>
                <a:gd name="T8" fmla="*/ 74 w 74"/>
                <a:gd name="T9" fmla="*/ 11 h 80"/>
                <a:gd name="T10" fmla="*/ 64 w 74"/>
                <a:gd name="T11" fmla="*/ 4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80">
                  <a:moveTo>
                    <a:pt x="64" y="4"/>
                  </a:moveTo>
                  <a:lnTo>
                    <a:pt x="57" y="0"/>
                  </a:lnTo>
                  <a:lnTo>
                    <a:pt x="0" y="68"/>
                  </a:lnTo>
                  <a:lnTo>
                    <a:pt x="16" y="80"/>
                  </a:lnTo>
                  <a:lnTo>
                    <a:pt x="74" y="11"/>
                  </a:lnTo>
                  <a:lnTo>
                    <a:pt x="6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4" name="Freeform 52"/>
            <p:cNvSpPr>
              <a:spLocks/>
            </p:cNvSpPr>
            <p:nvPr/>
          </p:nvSpPr>
          <p:spPr bwMode="auto">
            <a:xfrm>
              <a:off x="3014" y="1843"/>
              <a:ext cx="238" cy="317"/>
            </a:xfrm>
            <a:custGeom>
              <a:avLst/>
              <a:gdLst>
                <a:gd name="T0" fmla="*/ 14 w 238"/>
                <a:gd name="T1" fmla="*/ 317 h 317"/>
                <a:gd name="T2" fmla="*/ 238 w 238"/>
                <a:gd name="T3" fmla="*/ 11 h 317"/>
                <a:gd name="T4" fmla="*/ 222 w 238"/>
                <a:gd name="T5" fmla="*/ 0 h 317"/>
                <a:gd name="T6" fmla="*/ 0 w 238"/>
                <a:gd name="T7" fmla="*/ 306 h 317"/>
                <a:gd name="T8" fmla="*/ 14 w 238"/>
                <a:gd name="T9" fmla="*/ 317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7">
                  <a:moveTo>
                    <a:pt x="14" y="317"/>
                  </a:moveTo>
                  <a:lnTo>
                    <a:pt x="238" y="11"/>
                  </a:lnTo>
                  <a:lnTo>
                    <a:pt x="222" y="0"/>
                  </a:lnTo>
                  <a:lnTo>
                    <a:pt x="0" y="306"/>
                  </a:lnTo>
                  <a:lnTo>
                    <a:pt x="14" y="3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5" name="Freeform 53"/>
            <p:cNvSpPr>
              <a:spLocks/>
            </p:cNvSpPr>
            <p:nvPr/>
          </p:nvSpPr>
          <p:spPr bwMode="auto">
            <a:xfrm>
              <a:off x="3003" y="2126"/>
              <a:ext cx="96" cy="50"/>
            </a:xfrm>
            <a:custGeom>
              <a:avLst/>
              <a:gdLst>
                <a:gd name="T0" fmla="*/ 0 w 96"/>
                <a:gd name="T1" fmla="*/ 41 h 50"/>
                <a:gd name="T2" fmla="*/ 13 w 96"/>
                <a:gd name="T3" fmla="*/ 50 h 50"/>
                <a:gd name="T4" fmla="*/ 96 w 96"/>
                <a:gd name="T5" fmla="*/ 18 h 50"/>
                <a:gd name="T6" fmla="*/ 89 w 96"/>
                <a:gd name="T7" fmla="*/ 0 h 50"/>
                <a:gd name="T8" fmla="*/ 7 w 96"/>
                <a:gd name="T9" fmla="*/ 32 h 50"/>
                <a:gd name="T10" fmla="*/ 18 w 96"/>
                <a:gd name="T11" fmla="*/ 41 h 50"/>
                <a:gd name="T12" fmla="*/ 0 w 96"/>
                <a:gd name="T13" fmla="*/ 41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50">
                  <a:moveTo>
                    <a:pt x="0" y="41"/>
                  </a:moveTo>
                  <a:lnTo>
                    <a:pt x="13" y="50"/>
                  </a:lnTo>
                  <a:lnTo>
                    <a:pt x="96" y="18"/>
                  </a:lnTo>
                  <a:lnTo>
                    <a:pt x="89" y="0"/>
                  </a:lnTo>
                  <a:lnTo>
                    <a:pt x="7" y="32"/>
                  </a:lnTo>
                  <a:lnTo>
                    <a:pt x="18" y="41"/>
                  </a:lnTo>
                  <a:lnTo>
                    <a:pt x="0"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6" name="Freeform 54"/>
            <p:cNvSpPr>
              <a:spLocks/>
            </p:cNvSpPr>
            <p:nvPr/>
          </p:nvSpPr>
          <p:spPr bwMode="auto">
            <a:xfrm>
              <a:off x="3003" y="2167"/>
              <a:ext cx="13" cy="14"/>
            </a:xfrm>
            <a:custGeom>
              <a:avLst/>
              <a:gdLst>
                <a:gd name="T0" fmla="*/ 0 w 13"/>
                <a:gd name="T1" fmla="*/ 0 h 14"/>
                <a:gd name="T2" fmla="*/ 0 w 13"/>
                <a:gd name="T3" fmla="*/ 14 h 14"/>
                <a:gd name="T4" fmla="*/ 13 w 13"/>
                <a:gd name="T5" fmla="*/ 9 h 14"/>
                <a:gd name="T6" fmla="*/ 0 w 1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4">
                  <a:moveTo>
                    <a:pt x="0" y="0"/>
                  </a:moveTo>
                  <a:lnTo>
                    <a:pt x="0" y="14"/>
                  </a:lnTo>
                  <a:lnTo>
                    <a:pt x="13" y="9"/>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7" name="Freeform 55"/>
            <p:cNvSpPr>
              <a:spLocks/>
            </p:cNvSpPr>
            <p:nvPr/>
          </p:nvSpPr>
          <p:spPr bwMode="auto">
            <a:xfrm>
              <a:off x="3003" y="2078"/>
              <a:ext cx="23" cy="89"/>
            </a:xfrm>
            <a:custGeom>
              <a:avLst/>
              <a:gdLst>
                <a:gd name="T0" fmla="*/ 13 w 23"/>
                <a:gd name="T1" fmla="*/ 0 h 89"/>
                <a:gd name="T2" fmla="*/ 4 w 23"/>
                <a:gd name="T3" fmla="*/ 0 h 89"/>
                <a:gd name="T4" fmla="*/ 0 w 23"/>
                <a:gd name="T5" fmla="*/ 89 h 89"/>
                <a:gd name="T6" fmla="*/ 18 w 23"/>
                <a:gd name="T7" fmla="*/ 89 h 89"/>
                <a:gd name="T8" fmla="*/ 23 w 23"/>
                <a:gd name="T9" fmla="*/ 0 h 89"/>
                <a:gd name="T10" fmla="*/ 13 w 23"/>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89">
                  <a:moveTo>
                    <a:pt x="13" y="0"/>
                  </a:moveTo>
                  <a:lnTo>
                    <a:pt x="4" y="0"/>
                  </a:lnTo>
                  <a:lnTo>
                    <a:pt x="0" y="89"/>
                  </a:lnTo>
                  <a:lnTo>
                    <a:pt x="18" y="89"/>
                  </a:lnTo>
                  <a:lnTo>
                    <a:pt x="23" y="0"/>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8" name="Rectangle 56"/>
            <p:cNvSpPr>
              <a:spLocks noChangeArrowheads="1"/>
            </p:cNvSpPr>
            <p:nvPr/>
          </p:nvSpPr>
          <p:spPr bwMode="auto">
            <a:xfrm>
              <a:off x="2742" y="1682"/>
              <a:ext cx="18" cy="38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39" name="Freeform 57"/>
            <p:cNvSpPr>
              <a:spLocks/>
            </p:cNvSpPr>
            <p:nvPr/>
          </p:nvSpPr>
          <p:spPr bwMode="auto">
            <a:xfrm>
              <a:off x="2742" y="1996"/>
              <a:ext cx="66" cy="87"/>
            </a:xfrm>
            <a:custGeom>
              <a:avLst/>
              <a:gdLst>
                <a:gd name="T0" fmla="*/ 0 w 66"/>
                <a:gd name="T1" fmla="*/ 87 h 87"/>
                <a:gd name="T2" fmla="*/ 16 w 66"/>
                <a:gd name="T3" fmla="*/ 87 h 87"/>
                <a:gd name="T4" fmla="*/ 66 w 66"/>
                <a:gd name="T5" fmla="*/ 11 h 87"/>
                <a:gd name="T6" fmla="*/ 50 w 66"/>
                <a:gd name="T7" fmla="*/ 0 h 87"/>
                <a:gd name="T8" fmla="*/ 0 w 66"/>
                <a:gd name="T9" fmla="*/ 75 h 87"/>
                <a:gd name="T10" fmla="*/ 16 w 66"/>
                <a:gd name="T11" fmla="*/ 75 h 87"/>
                <a:gd name="T12" fmla="*/ 0 w 66"/>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87">
                  <a:moveTo>
                    <a:pt x="0" y="87"/>
                  </a:moveTo>
                  <a:lnTo>
                    <a:pt x="16" y="87"/>
                  </a:lnTo>
                  <a:lnTo>
                    <a:pt x="66" y="11"/>
                  </a:lnTo>
                  <a:lnTo>
                    <a:pt x="50" y="0"/>
                  </a:lnTo>
                  <a:lnTo>
                    <a:pt x="0" y="75"/>
                  </a:lnTo>
                  <a:lnTo>
                    <a:pt x="16" y="75"/>
                  </a:lnTo>
                  <a:lnTo>
                    <a:pt x="0" y="8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0" name="Freeform 58"/>
            <p:cNvSpPr>
              <a:spLocks/>
            </p:cNvSpPr>
            <p:nvPr/>
          </p:nvSpPr>
          <p:spPr bwMode="auto">
            <a:xfrm>
              <a:off x="2742" y="2083"/>
              <a:ext cx="16" cy="11"/>
            </a:xfrm>
            <a:custGeom>
              <a:avLst/>
              <a:gdLst>
                <a:gd name="T0" fmla="*/ 0 w 16"/>
                <a:gd name="T1" fmla="*/ 0 h 11"/>
                <a:gd name="T2" fmla="*/ 9 w 16"/>
                <a:gd name="T3" fmla="*/ 11 h 11"/>
                <a:gd name="T4" fmla="*/ 16 w 16"/>
                <a:gd name="T5" fmla="*/ 0 h 11"/>
                <a:gd name="T6" fmla="*/ 0 w 16"/>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1">
                  <a:moveTo>
                    <a:pt x="0" y="0"/>
                  </a:moveTo>
                  <a:lnTo>
                    <a:pt x="9" y="11"/>
                  </a:lnTo>
                  <a:lnTo>
                    <a:pt x="16"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1" name="Freeform 59"/>
            <p:cNvSpPr>
              <a:spLocks/>
            </p:cNvSpPr>
            <p:nvPr/>
          </p:nvSpPr>
          <p:spPr bwMode="auto">
            <a:xfrm>
              <a:off x="2693" y="1996"/>
              <a:ext cx="65" cy="87"/>
            </a:xfrm>
            <a:custGeom>
              <a:avLst/>
              <a:gdLst>
                <a:gd name="T0" fmla="*/ 7 w 65"/>
                <a:gd name="T1" fmla="*/ 7 h 87"/>
                <a:gd name="T2" fmla="*/ 0 w 65"/>
                <a:gd name="T3" fmla="*/ 11 h 87"/>
                <a:gd name="T4" fmla="*/ 49 w 65"/>
                <a:gd name="T5" fmla="*/ 87 h 87"/>
                <a:gd name="T6" fmla="*/ 65 w 65"/>
                <a:gd name="T7" fmla="*/ 75 h 87"/>
                <a:gd name="T8" fmla="*/ 16 w 65"/>
                <a:gd name="T9" fmla="*/ 0 h 87"/>
                <a:gd name="T10" fmla="*/ 7 w 65"/>
                <a:gd name="T11" fmla="*/ 7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87">
                  <a:moveTo>
                    <a:pt x="7" y="7"/>
                  </a:moveTo>
                  <a:lnTo>
                    <a:pt x="0" y="11"/>
                  </a:lnTo>
                  <a:lnTo>
                    <a:pt x="49" y="87"/>
                  </a:lnTo>
                  <a:lnTo>
                    <a:pt x="65" y="75"/>
                  </a:lnTo>
                  <a:lnTo>
                    <a:pt x="16" y="0"/>
                  </a:lnTo>
                  <a:lnTo>
                    <a:pt x="7"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2" name="Freeform 60"/>
            <p:cNvSpPr>
              <a:spLocks/>
            </p:cNvSpPr>
            <p:nvPr/>
          </p:nvSpPr>
          <p:spPr bwMode="auto">
            <a:xfrm>
              <a:off x="2265" y="1820"/>
              <a:ext cx="238" cy="317"/>
            </a:xfrm>
            <a:custGeom>
              <a:avLst/>
              <a:gdLst>
                <a:gd name="T0" fmla="*/ 238 w 238"/>
                <a:gd name="T1" fmla="*/ 306 h 317"/>
                <a:gd name="T2" fmla="*/ 14 w 238"/>
                <a:gd name="T3" fmla="*/ 0 h 317"/>
                <a:gd name="T4" fmla="*/ 0 w 238"/>
                <a:gd name="T5" fmla="*/ 11 h 317"/>
                <a:gd name="T6" fmla="*/ 222 w 238"/>
                <a:gd name="T7" fmla="*/ 317 h 317"/>
                <a:gd name="T8" fmla="*/ 238 w 238"/>
                <a:gd name="T9" fmla="*/ 306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7">
                  <a:moveTo>
                    <a:pt x="238" y="306"/>
                  </a:moveTo>
                  <a:lnTo>
                    <a:pt x="14" y="0"/>
                  </a:lnTo>
                  <a:lnTo>
                    <a:pt x="0" y="11"/>
                  </a:lnTo>
                  <a:lnTo>
                    <a:pt x="222" y="317"/>
                  </a:lnTo>
                  <a:lnTo>
                    <a:pt x="238" y="306"/>
                  </a:lnTo>
                  <a:close/>
                </a:path>
              </a:pathLst>
            </a:custGeom>
            <a:solidFill>
              <a:srgbClr val="1F1A17"/>
            </a:solidFill>
            <a:ln w="9525">
              <a:solidFill>
                <a:schemeClr val="bg1"/>
              </a:solidFill>
              <a:round/>
              <a:headEnd/>
              <a:tailEnd/>
            </a:ln>
          </p:spPr>
          <p:txBody>
            <a:bodyPr/>
            <a:lstStyle/>
            <a:p>
              <a:endParaRPr lang="sl-SI"/>
            </a:p>
          </p:txBody>
        </p:sp>
        <p:sp>
          <p:nvSpPr>
            <p:cNvPr id="67643" name="Freeform 61"/>
            <p:cNvSpPr>
              <a:spLocks/>
            </p:cNvSpPr>
            <p:nvPr/>
          </p:nvSpPr>
          <p:spPr bwMode="auto">
            <a:xfrm>
              <a:off x="2490" y="2053"/>
              <a:ext cx="25" cy="100"/>
            </a:xfrm>
            <a:custGeom>
              <a:avLst/>
              <a:gdLst>
                <a:gd name="T0" fmla="*/ 11 w 25"/>
                <a:gd name="T1" fmla="*/ 100 h 100"/>
                <a:gd name="T2" fmla="*/ 25 w 25"/>
                <a:gd name="T3" fmla="*/ 91 h 100"/>
                <a:gd name="T4" fmla="*/ 18 w 25"/>
                <a:gd name="T5" fmla="*/ 0 h 100"/>
                <a:gd name="T6" fmla="*/ 0 w 25"/>
                <a:gd name="T7" fmla="*/ 2 h 100"/>
                <a:gd name="T8" fmla="*/ 4 w 25"/>
                <a:gd name="T9" fmla="*/ 91 h 100"/>
                <a:gd name="T10" fmla="*/ 18 w 25"/>
                <a:gd name="T11" fmla="*/ 82 h 100"/>
                <a:gd name="T12" fmla="*/ 11 w 25"/>
                <a:gd name="T13" fmla="*/ 10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00">
                  <a:moveTo>
                    <a:pt x="11" y="100"/>
                  </a:moveTo>
                  <a:lnTo>
                    <a:pt x="25" y="91"/>
                  </a:lnTo>
                  <a:lnTo>
                    <a:pt x="18" y="0"/>
                  </a:lnTo>
                  <a:lnTo>
                    <a:pt x="0" y="2"/>
                  </a:lnTo>
                  <a:lnTo>
                    <a:pt x="4" y="91"/>
                  </a:lnTo>
                  <a:lnTo>
                    <a:pt x="18" y="82"/>
                  </a:lnTo>
                  <a:lnTo>
                    <a:pt x="11" y="10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4" name="Freeform 62"/>
            <p:cNvSpPr>
              <a:spLocks/>
            </p:cNvSpPr>
            <p:nvPr/>
          </p:nvSpPr>
          <p:spPr bwMode="auto">
            <a:xfrm>
              <a:off x="2501" y="2144"/>
              <a:ext cx="14" cy="14"/>
            </a:xfrm>
            <a:custGeom>
              <a:avLst/>
              <a:gdLst>
                <a:gd name="T0" fmla="*/ 0 w 14"/>
                <a:gd name="T1" fmla="*/ 9 h 14"/>
                <a:gd name="T2" fmla="*/ 14 w 14"/>
                <a:gd name="T3" fmla="*/ 14 h 14"/>
                <a:gd name="T4" fmla="*/ 14 w 14"/>
                <a:gd name="T5" fmla="*/ 0 h 14"/>
                <a:gd name="T6" fmla="*/ 0 w 14"/>
                <a:gd name="T7" fmla="*/ 9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9"/>
                  </a:moveTo>
                  <a:lnTo>
                    <a:pt x="14" y="14"/>
                  </a:lnTo>
                  <a:lnTo>
                    <a:pt x="14" y="0"/>
                  </a:lnTo>
                  <a:lnTo>
                    <a:pt x="0"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5" name="Freeform 63"/>
            <p:cNvSpPr>
              <a:spLocks/>
            </p:cNvSpPr>
            <p:nvPr/>
          </p:nvSpPr>
          <p:spPr bwMode="auto">
            <a:xfrm>
              <a:off x="2416" y="2103"/>
              <a:ext cx="92" cy="50"/>
            </a:xfrm>
            <a:custGeom>
              <a:avLst/>
              <a:gdLst>
                <a:gd name="T0" fmla="*/ 5 w 92"/>
                <a:gd name="T1" fmla="*/ 9 h 50"/>
                <a:gd name="T2" fmla="*/ 0 w 92"/>
                <a:gd name="T3" fmla="*/ 18 h 50"/>
                <a:gd name="T4" fmla="*/ 85 w 92"/>
                <a:gd name="T5" fmla="*/ 50 h 50"/>
                <a:gd name="T6" fmla="*/ 92 w 92"/>
                <a:gd name="T7" fmla="*/ 32 h 50"/>
                <a:gd name="T8" fmla="*/ 7 w 92"/>
                <a:gd name="T9" fmla="*/ 0 h 50"/>
                <a:gd name="T10" fmla="*/ 5 w 92"/>
                <a:gd name="T11" fmla="*/ 9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50">
                  <a:moveTo>
                    <a:pt x="5" y="9"/>
                  </a:moveTo>
                  <a:lnTo>
                    <a:pt x="0" y="18"/>
                  </a:lnTo>
                  <a:lnTo>
                    <a:pt x="85" y="50"/>
                  </a:lnTo>
                  <a:lnTo>
                    <a:pt x="92" y="32"/>
                  </a:lnTo>
                  <a:lnTo>
                    <a:pt x="7" y="0"/>
                  </a:lnTo>
                  <a:lnTo>
                    <a:pt x="5"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6" name="Freeform 64"/>
            <p:cNvSpPr>
              <a:spLocks/>
            </p:cNvSpPr>
            <p:nvPr/>
          </p:nvSpPr>
          <p:spPr bwMode="auto">
            <a:xfrm>
              <a:off x="1988" y="2220"/>
              <a:ext cx="369" cy="135"/>
            </a:xfrm>
            <a:custGeom>
              <a:avLst/>
              <a:gdLst>
                <a:gd name="T0" fmla="*/ 369 w 369"/>
                <a:gd name="T1" fmla="*/ 116 h 135"/>
                <a:gd name="T2" fmla="*/ 7 w 369"/>
                <a:gd name="T3" fmla="*/ 0 h 135"/>
                <a:gd name="T4" fmla="*/ 0 w 369"/>
                <a:gd name="T5" fmla="*/ 18 h 135"/>
                <a:gd name="T6" fmla="*/ 362 w 369"/>
                <a:gd name="T7" fmla="*/ 135 h 135"/>
                <a:gd name="T8" fmla="*/ 369 w 369"/>
                <a:gd name="T9" fmla="*/ 11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135">
                  <a:moveTo>
                    <a:pt x="369" y="116"/>
                  </a:moveTo>
                  <a:lnTo>
                    <a:pt x="7" y="0"/>
                  </a:lnTo>
                  <a:lnTo>
                    <a:pt x="0" y="18"/>
                  </a:lnTo>
                  <a:lnTo>
                    <a:pt x="362" y="135"/>
                  </a:lnTo>
                  <a:lnTo>
                    <a:pt x="369" y="1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7" name="Freeform 65"/>
            <p:cNvSpPr>
              <a:spLocks/>
            </p:cNvSpPr>
            <p:nvPr/>
          </p:nvSpPr>
          <p:spPr bwMode="auto">
            <a:xfrm>
              <a:off x="2302" y="2275"/>
              <a:ext cx="73" cy="84"/>
            </a:xfrm>
            <a:custGeom>
              <a:avLst/>
              <a:gdLst>
                <a:gd name="T0" fmla="*/ 66 w 73"/>
                <a:gd name="T1" fmla="*/ 84 h 84"/>
                <a:gd name="T2" fmla="*/ 73 w 73"/>
                <a:gd name="T3" fmla="*/ 68 h 84"/>
                <a:gd name="T4" fmla="*/ 16 w 73"/>
                <a:gd name="T5" fmla="*/ 0 h 84"/>
                <a:gd name="T6" fmla="*/ 0 w 73"/>
                <a:gd name="T7" fmla="*/ 11 h 84"/>
                <a:gd name="T8" fmla="*/ 57 w 73"/>
                <a:gd name="T9" fmla="*/ 82 h 84"/>
                <a:gd name="T10" fmla="*/ 62 w 73"/>
                <a:gd name="T11" fmla="*/ 66 h 84"/>
                <a:gd name="T12" fmla="*/ 66 w 73"/>
                <a:gd name="T13" fmla="*/ 84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4">
                  <a:moveTo>
                    <a:pt x="66" y="84"/>
                  </a:moveTo>
                  <a:lnTo>
                    <a:pt x="73" y="68"/>
                  </a:lnTo>
                  <a:lnTo>
                    <a:pt x="16" y="0"/>
                  </a:lnTo>
                  <a:lnTo>
                    <a:pt x="0" y="11"/>
                  </a:lnTo>
                  <a:lnTo>
                    <a:pt x="57" y="82"/>
                  </a:lnTo>
                  <a:lnTo>
                    <a:pt x="62" y="66"/>
                  </a:lnTo>
                  <a:lnTo>
                    <a:pt x="66" y="8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8" name="Freeform 66"/>
            <p:cNvSpPr>
              <a:spLocks/>
            </p:cNvSpPr>
            <p:nvPr/>
          </p:nvSpPr>
          <p:spPr bwMode="auto">
            <a:xfrm>
              <a:off x="2368" y="2343"/>
              <a:ext cx="16" cy="16"/>
            </a:xfrm>
            <a:custGeom>
              <a:avLst/>
              <a:gdLst>
                <a:gd name="T0" fmla="*/ 0 w 16"/>
                <a:gd name="T1" fmla="*/ 16 h 16"/>
                <a:gd name="T2" fmla="*/ 16 w 16"/>
                <a:gd name="T3" fmla="*/ 12 h 16"/>
                <a:gd name="T4" fmla="*/ 7 w 16"/>
                <a:gd name="T5" fmla="*/ 0 h 16"/>
                <a:gd name="T6" fmla="*/ 0 w 16"/>
                <a:gd name="T7" fmla="*/ 1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6">
                  <a:moveTo>
                    <a:pt x="0" y="16"/>
                  </a:moveTo>
                  <a:lnTo>
                    <a:pt x="16" y="12"/>
                  </a:lnTo>
                  <a:lnTo>
                    <a:pt x="7" y="0"/>
                  </a:lnTo>
                  <a:lnTo>
                    <a:pt x="0"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9" name="Freeform 67"/>
            <p:cNvSpPr>
              <a:spLocks/>
            </p:cNvSpPr>
            <p:nvPr/>
          </p:nvSpPr>
          <p:spPr bwMode="auto">
            <a:xfrm>
              <a:off x="2277" y="2341"/>
              <a:ext cx="91" cy="41"/>
            </a:xfrm>
            <a:custGeom>
              <a:avLst/>
              <a:gdLst>
                <a:gd name="T0" fmla="*/ 4 w 91"/>
                <a:gd name="T1" fmla="*/ 32 h 41"/>
                <a:gd name="T2" fmla="*/ 6 w 91"/>
                <a:gd name="T3" fmla="*/ 41 h 41"/>
                <a:gd name="T4" fmla="*/ 91 w 91"/>
                <a:gd name="T5" fmla="*/ 18 h 41"/>
                <a:gd name="T6" fmla="*/ 87 w 91"/>
                <a:gd name="T7" fmla="*/ 0 h 41"/>
                <a:gd name="T8" fmla="*/ 0 w 91"/>
                <a:gd name="T9" fmla="*/ 23 h 41"/>
                <a:gd name="T10" fmla="*/ 4 w 91"/>
                <a:gd name="T11" fmla="*/ 32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41">
                  <a:moveTo>
                    <a:pt x="4" y="32"/>
                  </a:moveTo>
                  <a:lnTo>
                    <a:pt x="6" y="41"/>
                  </a:lnTo>
                  <a:lnTo>
                    <a:pt x="91" y="18"/>
                  </a:lnTo>
                  <a:lnTo>
                    <a:pt x="87" y="0"/>
                  </a:lnTo>
                  <a:lnTo>
                    <a:pt x="0" y="23"/>
                  </a:lnTo>
                  <a:lnTo>
                    <a:pt x="4" y="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0" name="Freeform 68"/>
            <p:cNvSpPr>
              <a:spLocks/>
            </p:cNvSpPr>
            <p:nvPr/>
          </p:nvSpPr>
          <p:spPr bwMode="auto">
            <a:xfrm>
              <a:off x="1995" y="2576"/>
              <a:ext cx="369" cy="138"/>
            </a:xfrm>
            <a:custGeom>
              <a:avLst/>
              <a:gdLst>
                <a:gd name="T0" fmla="*/ 362 w 369"/>
                <a:gd name="T1" fmla="*/ 0 h 138"/>
                <a:gd name="T2" fmla="*/ 0 w 369"/>
                <a:gd name="T3" fmla="*/ 119 h 138"/>
                <a:gd name="T4" fmla="*/ 7 w 369"/>
                <a:gd name="T5" fmla="*/ 138 h 138"/>
                <a:gd name="T6" fmla="*/ 369 w 369"/>
                <a:gd name="T7" fmla="*/ 19 h 138"/>
                <a:gd name="T8" fmla="*/ 362 w 369"/>
                <a:gd name="T9" fmla="*/ 0 h 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138">
                  <a:moveTo>
                    <a:pt x="362" y="0"/>
                  </a:moveTo>
                  <a:lnTo>
                    <a:pt x="0" y="119"/>
                  </a:lnTo>
                  <a:lnTo>
                    <a:pt x="7" y="138"/>
                  </a:lnTo>
                  <a:lnTo>
                    <a:pt x="369" y="19"/>
                  </a:lnTo>
                  <a:lnTo>
                    <a:pt x="3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1" name="Freeform 69"/>
            <p:cNvSpPr>
              <a:spLocks/>
            </p:cNvSpPr>
            <p:nvPr/>
          </p:nvSpPr>
          <p:spPr bwMode="auto">
            <a:xfrm>
              <a:off x="2286" y="2549"/>
              <a:ext cx="96" cy="41"/>
            </a:xfrm>
            <a:custGeom>
              <a:avLst/>
              <a:gdLst>
                <a:gd name="T0" fmla="*/ 96 w 96"/>
                <a:gd name="T1" fmla="*/ 39 h 41"/>
                <a:gd name="T2" fmla="*/ 91 w 96"/>
                <a:gd name="T3" fmla="*/ 23 h 41"/>
                <a:gd name="T4" fmla="*/ 4 w 96"/>
                <a:gd name="T5" fmla="*/ 0 h 41"/>
                <a:gd name="T6" fmla="*/ 0 w 96"/>
                <a:gd name="T7" fmla="*/ 18 h 41"/>
                <a:gd name="T8" fmla="*/ 87 w 96"/>
                <a:gd name="T9" fmla="*/ 41 h 41"/>
                <a:gd name="T10" fmla="*/ 82 w 96"/>
                <a:gd name="T11" fmla="*/ 27 h 41"/>
                <a:gd name="T12" fmla="*/ 96 w 96"/>
                <a:gd name="T13" fmla="*/ 39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41">
                  <a:moveTo>
                    <a:pt x="96" y="39"/>
                  </a:moveTo>
                  <a:lnTo>
                    <a:pt x="91" y="23"/>
                  </a:lnTo>
                  <a:lnTo>
                    <a:pt x="4" y="0"/>
                  </a:lnTo>
                  <a:lnTo>
                    <a:pt x="0" y="18"/>
                  </a:lnTo>
                  <a:lnTo>
                    <a:pt x="87" y="41"/>
                  </a:lnTo>
                  <a:lnTo>
                    <a:pt x="82" y="27"/>
                  </a:lnTo>
                  <a:lnTo>
                    <a:pt x="96"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2" name="Freeform 70"/>
            <p:cNvSpPr>
              <a:spLocks/>
            </p:cNvSpPr>
            <p:nvPr/>
          </p:nvSpPr>
          <p:spPr bwMode="auto">
            <a:xfrm>
              <a:off x="2377" y="2572"/>
              <a:ext cx="14" cy="16"/>
            </a:xfrm>
            <a:custGeom>
              <a:avLst/>
              <a:gdLst>
                <a:gd name="T0" fmla="*/ 5 w 14"/>
                <a:gd name="T1" fmla="*/ 16 h 16"/>
                <a:gd name="T2" fmla="*/ 14 w 14"/>
                <a:gd name="T3" fmla="*/ 4 h 16"/>
                <a:gd name="T4" fmla="*/ 0 w 14"/>
                <a:gd name="T5" fmla="*/ 0 h 16"/>
                <a:gd name="T6" fmla="*/ 5 w 14"/>
                <a:gd name="T7" fmla="*/ 1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6">
                  <a:moveTo>
                    <a:pt x="5" y="16"/>
                  </a:moveTo>
                  <a:lnTo>
                    <a:pt x="14" y="4"/>
                  </a:lnTo>
                  <a:lnTo>
                    <a:pt x="0" y="0"/>
                  </a:lnTo>
                  <a:lnTo>
                    <a:pt x="5"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3" name="Freeform 71"/>
            <p:cNvSpPr>
              <a:spLocks/>
            </p:cNvSpPr>
            <p:nvPr/>
          </p:nvSpPr>
          <p:spPr bwMode="auto">
            <a:xfrm>
              <a:off x="2311" y="2576"/>
              <a:ext cx="71" cy="80"/>
            </a:xfrm>
            <a:custGeom>
              <a:avLst/>
              <a:gdLst>
                <a:gd name="T0" fmla="*/ 7 w 71"/>
                <a:gd name="T1" fmla="*/ 76 h 80"/>
                <a:gd name="T2" fmla="*/ 14 w 71"/>
                <a:gd name="T3" fmla="*/ 80 h 80"/>
                <a:gd name="T4" fmla="*/ 71 w 71"/>
                <a:gd name="T5" fmla="*/ 12 h 80"/>
                <a:gd name="T6" fmla="*/ 57 w 71"/>
                <a:gd name="T7" fmla="*/ 0 h 80"/>
                <a:gd name="T8" fmla="*/ 0 w 71"/>
                <a:gd name="T9" fmla="*/ 69 h 80"/>
                <a:gd name="T10" fmla="*/ 7 w 71"/>
                <a:gd name="T11" fmla="*/ 7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80">
                  <a:moveTo>
                    <a:pt x="7" y="76"/>
                  </a:moveTo>
                  <a:lnTo>
                    <a:pt x="14" y="80"/>
                  </a:lnTo>
                  <a:lnTo>
                    <a:pt x="71" y="12"/>
                  </a:lnTo>
                  <a:lnTo>
                    <a:pt x="57" y="0"/>
                  </a:lnTo>
                  <a:lnTo>
                    <a:pt x="0" y="69"/>
                  </a:lnTo>
                  <a:lnTo>
                    <a:pt x="7" y="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4" name="Freeform 72"/>
            <p:cNvSpPr>
              <a:spLocks/>
            </p:cNvSpPr>
            <p:nvPr/>
          </p:nvSpPr>
          <p:spPr bwMode="auto">
            <a:xfrm>
              <a:off x="2265" y="2803"/>
              <a:ext cx="238" cy="318"/>
            </a:xfrm>
            <a:custGeom>
              <a:avLst/>
              <a:gdLst>
                <a:gd name="T0" fmla="*/ 222 w 238"/>
                <a:gd name="T1" fmla="*/ 0 h 318"/>
                <a:gd name="T2" fmla="*/ 0 w 238"/>
                <a:gd name="T3" fmla="*/ 306 h 318"/>
                <a:gd name="T4" fmla="*/ 14 w 238"/>
                <a:gd name="T5" fmla="*/ 318 h 318"/>
                <a:gd name="T6" fmla="*/ 238 w 238"/>
                <a:gd name="T7" fmla="*/ 11 h 318"/>
                <a:gd name="T8" fmla="*/ 222 w 238"/>
                <a:gd name="T9" fmla="*/ 0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8">
                  <a:moveTo>
                    <a:pt x="222" y="0"/>
                  </a:moveTo>
                  <a:lnTo>
                    <a:pt x="0" y="306"/>
                  </a:lnTo>
                  <a:lnTo>
                    <a:pt x="14" y="318"/>
                  </a:lnTo>
                  <a:lnTo>
                    <a:pt x="238" y="11"/>
                  </a:lnTo>
                  <a:lnTo>
                    <a:pt x="2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5" name="Freeform 73"/>
            <p:cNvSpPr>
              <a:spLocks/>
            </p:cNvSpPr>
            <p:nvPr/>
          </p:nvSpPr>
          <p:spPr bwMode="auto">
            <a:xfrm>
              <a:off x="2416" y="2787"/>
              <a:ext cx="99" cy="50"/>
            </a:xfrm>
            <a:custGeom>
              <a:avLst/>
              <a:gdLst>
                <a:gd name="T0" fmla="*/ 99 w 99"/>
                <a:gd name="T1" fmla="*/ 9 h 50"/>
                <a:gd name="T2" fmla="*/ 85 w 99"/>
                <a:gd name="T3" fmla="*/ 0 h 50"/>
                <a:gd name="T4" fmla="*/ 0 w 99"/>
                <a:gd name="T5" fmla="*/ 32 h 50"/>
                <a:gd name="T6" fmla="*/ 7 w 99"/>
                <a:gd name="T7" fmla="*/ 50 h 50"/>
                <a:gd name="T8" fmla="*/ 92 w 99"/>
                <a:gd name="T9" fmla="*/ 18 h 50"/>
                <a:gd name="T10" fmla="*/ 78 w 99"/>
                <a:gd name="T11" fmla="*/ 9 h 50"/>
                <a:gd name="T12" fmla="*/ 99 w 99"/>
                <a:gd name="T13" fmla="*/ 9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50">
                  <a:moveTo>
                    <a:pt x="99" y="9"/>
                  </a:moveTo>
                  <a:lnTo>
                    <a:pt x="85" y="0"/>
                  </a:lnTo>
                  <a:lnTo>
                    <a:pt x="0" y="32"/>
                  </a:lnTo>
                  <a:lnTo>
                    <a:pt x="7" y="50"/>
                  </a:lnTo>
                  <a:lnTo>
                    <a:pt x="92" y="18"/>
                  </a:lnTo>
                  <a:lnTo>
                    <a:pt x="78" y="9"/>
                  </a:lnTo>
                  <a:lnTo>
                    <a:pt x="9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6" name="Freeform 74"/>
            <p:cNvSpPr>
              <a:spLocks/>
            </p:cNvSpPr>
            <p:nvPr/>
          </p:nvSpPr>
          <p:spPr bwMode="auto">
            <a:xfrm>
              <a:off x="2501" y="2782"/>
              <a:ext cx="14" cy="14"/>
            </a:xfrm>
            <a:custGeom>
              <a:avLst/>
              <a:gdLst>
                <a:gd name="T0" fmla="*/ 14 w 14"/>
                <a:gd name="T1" fmla="*/ 14 h 14"/>
                <a:gd name="T2" fmla="*/ 14 w 14"/>
                <a:gd name="T3" fmla="*/ 0 h 14"/>
                <a:gd name="T4" fmla="*/ 0 w 14"/>
                <a:gd name="T5" fmla="*/ 5 h 14"/>
                <a:gd name="T6" fmla="*/ 14 w 14"/>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14" y="14"/>
                  </a:moveTo>
                  <a:lnTo>
                    <a:pt x="14" y="0"/>
                  </a:lnTo>
                  <a:lnTo>
                    <a:pt x="0" y="5"/>
                  </a:lnTo>
                  <a:lnTo>
                    <a:pt x="14"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7" name="Freeform 75"/>
            <p:cNvSpPr>
              <a:spLocks/>
            </p:cNvSpPr>
            <p:nvPr/>
          </p:nvSpPr>
          <p:spPr bwMode="auto">
            <a:xfrm>
              <a:off x="2490" y="2796"/>
              <a:ext cx="25" cy="89"/>
            </a:xfrm>
            <a:custGeom>
              <a:avLst/>
              <a:gdLst>
                <a:gd name="T0" fmla="*/ 9 w 25"/>
                <a:gd name="T1" fmla="*/ 89 h 89"/>
                <a:gd name="T2" fmla="*/ 18 w 25"/>
                <a:gd name="T3" fmla="*/ 89 h 89"/>
                <a:gd name="T4" fmla="*/ 25 w 25"/>
                <a:gd name="T5" fmla="*/ 0 h 89"/>
                <a:gd name="T6" fmla="*/ 4 w 25"/>
                <a:gd name="T7" fmla="*/ 0 h 89"/>
                <a:gd name="T8" fmla="*/ 0 w 25"/>
                <a:gd name="T9" fmla="*/ 89 h 89"/>
                <a:gd name="T10" fmla="*/ 9 w 25"/>
                <a:gd name="T11" fmla="*/ 89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9">
                  <a:moveTo>
                    <a:pt x="9" y="89"/>
                  </a:moveTo>
                  <a:lnTo>
                    <a:pt x="18" y="89"/>
                  </a:lnTo>
                  <a:lnTo>
                    <a:pt x="25" y="0"/>
                  </a:lnTo>
                  <a:lnTo>
                    <a:pt x="4" y="0"/>
                  </a:lnTo>
                  <a:lnTo>
                    <a:pt x="0" y="89"/>
                  </a:lnTo>
                  <a:lnTo>
                    <a:pt x="9" y="8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8" name="Rectangle 76"/>
            <p:cNvSpPr>
              <a:spLocks noChangeArrowheads="1"/>
            </p:cNvSpPr>
            <p:nvPr/>
          </p:nvSpPr>
          <p:spPr bwMode="auto">
            <a:xfrm>
              <a:off x="2732" y="2901"/>
              <a:ext cx="19" cy="38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59" name="Freeform 77"/>
            <p:cNvSpPr>
              <a:spLocks/>
            </p:cNvSpPr>
            <p:nvPr/>
          </p:nvSpPr>
          <p:spPr bwMode="auto">
            <a:xfrm>
              <a:off x="2684" y="2883"/>
              <a:ext cx="67" cy="84"/>
            </a:xfrm>
            <a:custGeom>
              <a:avLst/>
              <a:gdLst>
                <a:gd name="T0" fmla="*/ 67 w 67"/>
                <a:gd name="T1" fmla="*/ 0 h 84"/>
                <a:gd name="T2" fmla="*/ 51 w 67"/>
                <a:gd name="T3" fmla="*/ 0 h 84"/>
                <a:gd name="T4" fmla="*/ 0 w 67"/>
                <a:gd name="T5" fmla="*/ 73 h 84"/>
                <a:gd name="T6" fmla="*/ 16 w 67"/>
                <a:gd name="T7" fmla="*/ 84 h 84"/>
                <a:gd name="T8" fmla="*/ 67 w 67"/>
                <a:gd name="T9" fmla="*/ 9 h 84"/>
                <a:gd name="T10" fmla="*/ 51 w 67"/>
                <a:gd name="T11" fmla="*/ 9 h 84"/>
                <a:gd name="T12" fmla="*/ 67 w 6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84">
                  <a:moveTo>
                    <a:pt x="67" y="0"/>
                  </a:moveTo>
                  <a:lnTo>
                    <a:pt x="51" y="0"/>
                  </a:lnTo>
                  <a:lnTo>
                    <a:pt x="0" y="73"/>
                  </a:lnTo>
                  <a:lnTo>
                    <a:pt x="16" y="84"/>
                  </a:lnTo>
                  <a:lnTo>
                    <a:pt x="67" y="9"/>
                  </a:lnTo>
                  <a:lnTo>
                    <a:pt x="51" y="9"/>
                  </a:lnTo>
                  <a:lnTo>
                    <a:pt x="6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0" name="Freeform 78"/>
            <p:cNvSpPr>
              <a:spLocks/>
            </p:cNvSpPr>
            <p:nvPr/>
          </p:nvSpPr>
          <p:spPr bwMode="auto">
            <a:xfrm>
              <a:off x="2735" y="2869"/>
              <a:ext cx="16" cy="14"/>
            </a:xfrm>
            <a:custGeom>
              <a:avLst/>
              <a:gdLst>
                <a:gd name="T0" fmla="*/ 16 w 16"/>
                <a:gd name="T1" fmla="*/ 14 h 14"/>
                <a:gd name="T2" fmla="*/ 7 w 16"/>
                <a:gd name="T3" fmla="*/ 0 h 14"/>
                <a:gd name="T4" fmla="*/ 0 w 16"/>
                <a:gd name="T5" fmla="*/ 14 h 14"/>
                <a:gd name="T6" fmla="*/ 16 w 16"/>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4">
                  <a:moveTo>
                    <a:pt x="16" y="14"/>
                  </a:moveTo>
                  <a:lnTo>
                    <a:pt x="7" y="0"/>
                  </a:lnTo>
                  <a:lnTo>
                    <a:pt x="0" y="14"/>
                  </a:lnTo>
                  <a:lnTo>
                    <a:pt x="16"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1" name="Freeform 79"/>
            <p:cNvSpPr>
              <a:spLocks/>
            </p:cNvSpPr>
            <p:nvPr/>
          </p:nvSpPr>
          <p:spPr bwMode="auto">
            <a:xfrm>
              <a:off x="2735" y="2883"/>
              <a:ext cx="64" cy="84"/>
            </a:xfrm>
            <a:custGeom>
              <a:avLst/>
              <a:gdLst>
                <a:gd name="T0" fmla="*/ 57 w 64"/>
                <a:gd name="T1" fmla="*/ 80 h 84"/>
                <a:gd name="T2" fmla="*/ 64 w 64"/>
                <a:gd name="T3" fmla="*/ 73 h 84"/>
                <a:gd name="T4" fmla="*/ 16 w 64"/>
                <a:gd name="T5" fmla="*/ 0 h 84"/>
                <a:gd name="T6" fmla="*/ 0 w 64"/>
                <a:gd name="T7" fmla="*/ 9 h 84"/>
                <a:gd name="T8" fmla="*/ 48 w 64"/>
                <a:gd name="T9" fmla="*/ 84 h 84"/>
                <a:gd name="T10" fmla="*/ 57 w 64"/>
                <a:gd name="T11" fmla="*/ 8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84">
                  <a:moveTo>
                    <a:pt x="57" y="80"/>
                  </a:moveTo>
                  <a:lnTo>
                    <a:pt x="64" y="73"/>
                  </a:lnTo>
                  <a:lnTo>
                    <a:pt x="16" y="0"/>
                  </a:lnTo>
                  <a:lnTo>
                    <a:pt x="0" y="9"/>
                  </a:lnTo>
                  <a:lnTo>
                    <a:pt x="48" y="84"/>
                  </a:lnTo>
                  <a:lnTo>
                    <a:pt x="57"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2" name="Freeform 80"/>
            <p:cNvSpPr>
              <a:spLocks/>
            </p:cNvSpPr>
            <p:nvPr/>
          </p:nvSpPr>
          <p:spPr bwMode="auto">
            <a:xfrm>
              <a:off x="2998" y="2803"/>
              <a:ext cx="238" cy="318"/>
            </a:xfrm>
            <a:custGeom>
              <a:avLst/>
              <a:gdLst>
                <a:gd name="T0" fmla="*/ 0 w 238"/>
                <a:gd name="T1" fmla="*/ 11 h 318"/>
                <a:gd name="T2" fmla="*/ 222 w 238"/>
                <a:gd name="T3" fmla="*/ 318 h 318"/>
                <a:gd name="T4" fmla="*/ 238 w 238"/>
                <a:gd name="T5" fmla="*/ 306 h 318"/>
                <a:gd name="T6" fmla="*/ 14 w 238"/>
                <a:gd name="T7" fmla="*/ 0 h 318"/>
                <a:gd name="T8" fmla="*/ 0 w 238"/>
                <a:gd name="T9" fmla="*/ 11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8">
                  <a:moveTo>
                    <a:pt x="0" y="11"/>
                  </a:moveTo>
                  <a:lnTo>
                    <a:pt x="222" y="318"/>
                  </a:lnTo>
                  <a:lnTo>
                    <a:pt x="238" y="306"/>
                  </a:lnTo>
                  <a:lnTo>
                    <a:pt x="14" y="0"/>
                  </a:lnTo>
                  <a:lnTo>
                    <a:pt x="0"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3" name="Freeform 81"/>
            <p:cNvSpPr>
              <a:spLocks/>
            </p:cNvSpPr>
            <p:nvPr/>
          </p:nvSpPr>
          <p:spPr bwMode="auto">
            <a:xfrm>
              <a:off x="2987" y="2787"/>
              <a:ext cx="23" cy="98"/>
            </a:xfrm>
            <a:custGeom>
              <a:avLst/>
              <a:gdLst>
                <a:gd name="T0" fmla="*/ 13 w 23"/>
                <a:gd name="T1" fmla="*/ 0 h 98"/>
                <a:gd name="T2" fmla="*/ 0 w 23"/>
                <a:gd name="T3" fmla="*/ 9 h 98"/>
                <a:gd name="T4" fmla="*/ 4 w 23"/>
                <a:gd name="T5" fmla="*/ 98 h 98"/>
                <a:gd name="T6" fmla="*/ 23 w 23"/>
                <a:gd name="T7" fmla="*/ 98 h 98"/>
                <a:gd name="T8" fmla="*/ 18 w 23"/>
                <a:gd name="T9" fmla="*/ 9 h 98"/>
                <a:gd name="T10" fmla="*/ 6 w 23"/>
                <a:gd name="T11" fmla="*/ 18 h 98"/>
                <a:gd name="T12" fmla="*/ 13 w 23"/>
                <a:gd name="T13" fmla="*/ 0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8">
                  <a:moveTo>
                    <a:pt x="13" y="0"/>
                  </a:moveTo>
                  <a:lnTo>
                    <a:pt x="0" y="9"/>
                  </a:lnTo>
                  <a:lnTo>
                    <a:pt x="4" y="98"/>
                  </a:lnTo>
                  <a:lnTo>
                    <a:pt x="23" y="98"/>
                  </a:lnTo>
                  <a:lnTo>
                    <a:pt x="18" y="9"/>
                  </a:lnTo>
                  <a:lnTo>
                    <a:pt x="6" y="18"/>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4" name="Freeform 82"/>
            <p:cNvSpPr>
              <a:spLocks/>
            </p:cNvSpPr>
            <p:nvPr/>
          </p:nvSpPr>
          <p:spPr bwMode="auto">
            <a:xfrm>
              <a:off x="2987" y="2782"/>
              <a:ext cx="13" cy="14"/>
            </a:xfrm>
            <a:custGeom>
              <a:avLst/>
              <a:gdLst>
                <a:gd name="T0" fmla="*/ 13 w 13"/>
                <a:gd name="T1" fmla="*/ 5 h 14"/>
                <a:gd name="T2" fmla="*/ 0 w 13"/>
                <a:gd name="T3" fmla="*/ 0 h 14"/>
                <a:gd name="T4" fmla="*/ 0 w 13"/>
                <a:gd name="T5" fmla="*/ 14 h 14"/>
                <a:gd name="T6" fmla="*/ 13 w 13"/>
                <a:gd name="T7" fmla="*/ 5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4">
                  <a:moveTo>
                    <a:pt x="13" y="5"/>
                  </a:moveTo>
                  <a:lnTo>
                    <a:pt x="0" y="0"/>
                  </a:lnTo>
                  <a:lnTo>
                    <a:pt x="0" y="14"/>
                  </a:lnTo>
                  <a:lnTo>
                    <a:pt x="13"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5" name="Freeform 83"/>
            <p:cNvSpPr>
              <a:spLocks/>
            </p:cNvSpPr>
            <p:nvPr/>
          </p:nvSpPr>
          <p:spPr bwMode="auto">
            <a:xfrm>
              <a:off x="2993" y="2787"/>
              <a:ext cx="90" cy="50"/>
            </a:xfrm>
            <a:custGeom>
              <a:avLst/>
              <a:gdLst>
                <a:gd name="T0" fmla="*/ 88 w 90"/>
                <a:gd name="T1" fmla="*/ 41 h 50"/>
                <a:gd name="T2" fmla="*/ 90 w 90"/>
                <a:gd name="T3" fmla="*/ 32 h 50"/>
                <a:gd name="T4" fmla="*/ 7 w 90"/>
                <a:gd name="T5" fmla="*/ 0 h 50"/>
                <a:gd name="T6" fmla="*/ 0 w 90"/>
                <a:gd name="T7" fmla="*/ 18 h 50"/>
                <a:gd name="T8" fmla="*/ 83 w 90"/>
                <a:gd name="T9" fmla="*/ 50 h 50"/>
                <a:gd name="T10" fmla="*/ 88 w 90"/>
                <a:gd name="T11" fmla="*/ 41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50">
                  <a:moveTo>
                    <a:pt x="88" y="41"/>
                  </a:moveTo>
                  <a:lnTo>
                    <a:pt x="90" y="32"/>
                  </a:lnTo>
                  <a:lnTo>
                    <a:pt x="7" y="0"/>
                  </a:lnTo>
                  <a:lnTo>
                    <a:pt x="0" y="18"/>
                  </a:lnTo>
                  <a:lnTo>
                    <a:pt x="83" y="50"/>
                  </a:lnTo>
                  <a:lnTo>
                    <a:pt x="8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6" name="Freeform 84"/>
            <p:cNvSpPr>
              <a:spLocks/>
            </p:cNvSpPr>
            <p:nvPr/>
          </p:nvSpPr>
          <p:spPr bwMode="auto">
            <a:xfrm>
              <a:off x="3154" y="2586"/>
              <a:ext cx="366" cy="134"/>
            </a:xfrm>
            <a:custGeom>
              <a:avLst/>
              <a:gdLst>
                <a:gd name="T0" fmla="*/ 0 w 366"/>
                <a:gd name="T1" fmla="*/ 18 h 134"/>
                <a:gd name="T2" fmla="*/ 359 w 366"/>
                <a:gd name="T3" fmla="*/ 134 h 134"/>
                <a:gd name="T4" fmla="*/ 366 w 366"/>
                <a:gd name="T5" fmla="*/ 116 h 134"/>
                <a:gd name="T6" fmla="*/ 4 w 366"/>
                <a:gd name="T7" fmla="*/ 0 h 134"/>
                <a:gd name="T8" fmla="*/ 0 w 366"/>
                <a:gd name="T9" fmla="*/ 18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134">
                  <a:moveTo>
                    <a:pt x="0" y="18"/>
                  </a:moveTo>
                  <a:lnTo>
                    <a:pt x="359" y="134"/>
                  </a:lnTo>
                  <a:lnTo>
                    <a:pt x="366" y="116"/>
                  </a:lnTo>
                  <a:lnTo>
                    <a:pt x="4" y="0"/>
                  </a:lnTo>
                  <a:lnTo>
                    <a:pt x="0"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7" name="Freeform 85"/>
            <p:cNvSpPr>
              <a:spLocks/>
            </p:cNvSpPr>
            <p:nvPr/>
          </p:nvSpPr>
          <p:spPr bwMode="auto">
            <a:xfrm>
              <a:off x="3133" y="2581"/>
              <a:ext cx="74" cy="85"/>
            </a:xfrm>
            <a:custGeom>
              <a:avLst/>
              <a:gdLst>
                <a:gd name="T0" fmla="*/ 7 w 74"/>
                <a:gd name="T1" fmla="*/ 0 h 85"/>
                <a:gd name="T2" fmla="*/ 0 w 74"/>
                <a:gd name="T3" fmla="*/ 14 h 85"/>
                <a:gd name="T4" fmla="*/ 57 w 74"/>
                <a:gd name="T5" fmla="*/ 85 h 85"/>
                <a:gd name="T6" fmla="*/ 74 w 74"/>
                <a:gd name="T7" fmla="*/ 73 h 85"/>
                <a:gd name="T8" fmla="*/ 16 w 74"/>
                <a:gd name="T9" fmla="*/ 2 h 85"/>
                <a:gd name="T10" fmla="*/ 12 w 74"/>
                <a:gd name="T11" fmla="*/ 18 h 85"/>
                <a:gd name="T12" fmla="*/ 7 w 74"/>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85">
                  <a:moveTo>
                    <a:pt x="7" y="0"/>
                  </a:moveTo>
                  <a:lnTo>
                    <a:pt x="0" y="14"/>
                  </a:lnTo>
                  <a:lnTo>
                    <a:pt x="57" y="85"/>
                  </a:lnTo>
                  <a:lnTo>
                    <a:pt x="74" y="73"/>
                  </a:lnTo>
                  <a:lnTo>
                    <a:pt x="16" y="2"/>
                  </a:lnTo>
                  <a:lnTo>
                    <a:pt x="12" y="18"/>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8" name="Freeform 86"/>
            <p:cNvSpPr>
              <a:spLocks/>
            </p:cNvSpPr>
            <p:nvPr/>
          </p:nvSpPr>
          <p:spPr bwMode="auto">
            <a:xfrm>
              <a:off x="3124" y="2581"/>
              <a:ext cx="16" cy="14"/>
            </a:xfrm>
            <a:custGeom>
              <a:avLst/>
              <a:gdLst>
                <a:gd name="T0" fmla="*/ 16 w 16"/>
                <a:gd name="T1" fmla="*/ 0 h 14"/>
                <a:gd name="T2" fmla="*/ 0 w 16"/>
                <a:gd name="T3" fmla="*/ 2 h 14"/>
                <a:gd name="T4" fmla="*/ 9 w 16"/>
                <a:gd name="T5" fmla="*/ 14 h 14"/>
                <a:gd name="T6" fmla="*/ 16 w 16"/>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4">
                  <a:moveTo>
                    <a:pt x="16" y="0"/>
                  </a:moveTo>
                  <a:lnTo>
                    <a:pt x="0" y="2"/>
                  </a:lnTo>
                  <a:lnTo>
                    <a:pt x="9" y="14"/>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9" name="Freeform 87"/>
            <p:cNvSpPr>
              <a:spLocks/>
            </p:cNvSpPr>
            <p:nvPr/>
          </p:nvSpPr>
          <p:spPr bwMode="auto">
            <a:xfrm>
              <a:off x="3140" y="2558"/>
              <a:ext cx="92" cy="41"/>
            </a:xfrm>
            <a:custGeom>
              <a:avLst/>
              <a:gdLst>
                <a:gd name="T0" fmla="*/ 87 w 92"/>
                <a:gd name="T1" fmla="*/ 9 h 41"/>
                <a:gd name="T2" fmla="*/ 85 w 92"/>
                <a:gd name="T3" fmla="*/ 0 h 41"/>
                <a:gd name="T4" fmla="*/ 0 w 92"/>
                <a:gd name="T5" fmla="*/ 23 h 41"/>
                <a:gd name="T6" fmla="*/ 5 w 92"/>
                <a:gd name="T7" fmla="*/ 41 h 41"/>
                <a:gd name="T8" fmla="*/ 92 w 92"/>
                <a:gd name="T9" fmla="*/ 18 h 41"/>
                <a:gd name="T10" fmla="*/ 87 w 92"/>
                <a:gd name="T11" fmla="*/ 9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41">
                  <a:moveTo>
                    <a:pt x="87" y="9"/>
                  </a:moveTo>
                  <a:lnTo>
                    <a:pt x="85" y="0"/>
                  </a:lnTo>
                  <a:lnTo>
                    <a:pt x="0" y="23"/>
                  </a:lnTo>
                  <a:lnTo>
                    <a:pt x="5" y="41"/>
                  </a:lnTo>
                  <a:lnTo>
                    <a:pt x="92" y="18"/>
                  </a:lnTo>
                  <a:lnTo>
                    <a:pt x="8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graphicFrame>
        <p:nvGraphicFramePr>
          <p:cNvPr id="67587" name="Predmet 1"/>
          <p:cNvGraphicFramePr>
            <a:graphicFrameLocks noChangeAspect="1"/>
          </p:cNvGraphicFramePr>
          <p:nvPr/>
        </p:nvGraphicFramePr>
        <p:xfrm>
          <a:off x="295275" y="1733550"/>
          <a:ext cx="7629525" cy="831850"/>
        </p:xfrm>
        <a:graphic>
          <a:graphicData uri="http://schemas.openxmlformats.org/presentationml/2006/ole">
            <mc:AlternateContent xmlns:mc="http://schemas.openxmlformats.org/markup-compatibility/2006">
              <mc:Choice xmlns:v="urn:schemas-microsoft-com:vml" Requires="v">
                <p:oleObj name="Equation" r:id="rId2" imgW="3667237" imgH="352476" progId="Equation.3">
                  <p:embed/>
                </p:oleObj>
              </mc:Choice>
              <mc:Fallback>
                <p:oleObj name="Equation" r:id="rId2" imgW="3667237" imgH="352476" progId="Equation.3">
                  <p:embed/>
                  <p:pic>
                    <p:nvPicPr>
                      <p:cNvPr id="0" name="Predme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733550"/>
                        <a:ext cx="7629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88" name="Predmet 2"/>
          <p:cNvGraphicFramePr>
            <a:graphicFrameLocks noChangeAspect="1"/>
          </p:cNvGraphicFramePr>
          <p:nvPr/>
        </p:nvGraphicFramePr>
        <p:xfrm>
          <a:off x="7019925" y="2914650"/>
          <a:ext cx="820738" cy="679450"/>
        </p:xfrm>
        <a:graphic>
          <a:graphicData uri="http://schemas.openxmlformats.org/presentationml/2006/ole">
            <mc:AlternateContent xmlns:mc="http://schemas.openxmlformats.org/markup-compatibility/2006">
              <mc:Choice xmlns:v="urn:schemas-microsoft-com:vml" Requires="v">
                <p:oleObj name="Equation" r:id="rId4" imgW="638191" imgH="514389" progId="Equation.3">
                  <p:embed/>
                </p:oleObj>
              </mc:Choice>
              <mc:Fallback>
                <p:oleObj name="Equation" r:id="rId4" imgW="638191" imgH="514389" progId="Equation.3">
                  <p:embed/>
                  <p:pic>
                    <p:nvPicPr>
                      <p:cNvPr id="0" name="Predme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2914650"/>
                        <a:ext cx="8207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89" name="Predmet 3"/>
          <p:cNvGraphicFramePr>
            <a:graphicFrameLocks noChangeAspect="1"/>
          </p:cNvGraphicFramePr>
          <p:nvPr/>
        </p:nvGraphicFramePr>
        <p:xfrm>
          <a:off x="250825" y="1087438"/>
          <a:ext cx="2695575" cy="636587"/>
        </p:xfrm>
        <a:graphic>
          <a:graphicData uri="http://schemas.openxmlformats.org/presentationml/2006/ole">
            <mc:AlternateContent xmlns:mc="http://schemas.openxmlformats.org/markup-compatibility/2006">
              <mc:Choice xmlns:v="urn:schemas-microsoft-com:vml" Requires="v">
                <p:oleObj name="Equation" r:id="rId6" imgW="1161966" imgH="238138" progId="Equation.3">
                  <p:embed/>
                </p:oleObj>
              </mc:Choice>
              <mc:Fallback>
                <p:oleObj name="Equation" r:id="rId6" imgW="1161966" imgH="238138" progId="Equation.3">
                  <p:embed/>
                  <p:pic>
                    <p:nvPicPr>
                      <p:cNvPr id="0" name="Predme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087438"/>
                        <a:ext cx="2695575"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6" name="Picture 5" descr="LMK-logo-clr-0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7" name="Picture 7" descr="UL_logo-02.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bwMode="auto">
          <a:xfrm>
            <a:off x="684213" y="27082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a:t>Znanost o merjenju</a:t>
            </a:r>
            <a:endParaRPr lang="en-US" altLang="sl-SI"/>
          </a:p>
        </p:txBody>
      </p:sp>
      <p:sp>
        <p:nvSpPr>
          <p:cNvPr id="68611" name="Rectangle 3"/>
          <p:cNvSpPr>
            <a:spLocks noGrp="1" noChangeArrowheads="1"/>
          </p:cNvSpPr>
          <p:nvPr>
            <p:ph type="subTitle" idx="1"/>
          </p:nvPr>
        </p:nvSpPr>
        <p:spPr>
          <a:noFill/>
        </p:spPr>
        <p:txBody>
          <a:bodyPr/>
          <a:lstStyle/>
          <a:p>
            <a:pPr eaLnBrk="1" hangingPunct="1"/>
            <a:r>
              <a:rPr lang="sl-SI" altLang="sl-SI"/>
              <a:t>Generični, organizirani principi merilnih procesov in merilnih instrumentov</a:t>
            </a:r>
            <a:endParaRPr lang="en-US" altLang="sl-SI"/>
          </a:p>
        </p:txBody>
      </p:sp>
      <p:pic>
        <p:nvPicPr>
          <p:cNvPr id="686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1052513"/>
            <a:ext cx="7485063"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755650" y="26368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eaLnBrk="1" hangingPunct="1"/>
            <a:r>
              <a:rPr lang="sl-SI" altLang="sl-SI" sz="4000" b="1">
                <a:latin typeface="Trebuchet MS" pitchFamily="34" charset="0"/>
              </a:rPr>
              <a:t>Osnovni koncepti in principi meroslovja</a:t>
            </a:r>
            <a:endParaRPr lang="en-US" altLang="sl-SI" sz="4000" b="1">
              <a:latin typeface="Trebuchet MS" pitchFamily="34" charset="0"/>
            </a:endParaRPr>
          </a:p>
        </p:txBody>
      </p:sp>
      <p:sp>
        <p:nvSpPr>
          <p:cNvPr id="69635" name="Rectangle 3"/>
          <p:cNvSpPr>
            <a:spLocks noGrp="1" noChangeArrowheads="1"/>
          </p:cNvSpPr>
          <p:nvPr>
            <p:ph idx="1"/>
          </p:nvPr>
        </p:nvSpPr>
        <p:spPr>
          <a:xfrm>
            <a:off x="1763713" y="3860800"/>
            <a:ext cx="5545137" cy="3455988"/>
          </a:xfrm>
          <a:noFill/>
        </p:spPr>
        <p:txBody>
          <a:bodyPr/>
          <a:lstStyle/>
          <a:p>
            <a:pPr eaLnBrk="1" hangingPunct="1"/>
            <a:r>
              <a:rPr lang="sl-SI" altLang="sl-SI" sz="1800"/>
              <a:t>merjenja</a:t>
            </a:r>
            <a:r>
              <a:rPr lang="en-US" altLang="sl-SI" sz="1800"/>
              <a:t> – informa</a:t>
            </a:r>
            <a:r>
              <a:rPr lang="sl-SI" altLang="sl-SI" sz="1800"/>
              <a:t>cijski proces</a:t>
            </a:r>
            <a:endParaRPr lang="en-US" altLang="sl-SI" sz="1800"/>
          </a:p>
          <a:p>
            <a:pPr eaLnBrk="1" hangingPunct="1"/>
            <a:r>
              <a:rPr lang="sl-SI" altLang="sl-SI" sz="1800"/>
              <a:t>i</a:t>
            </a:r>
            <a:r>
              <a:rPr lang="en-US" altLang="sl-SI" sz="1800"/>
              <a:t>nstrument</a:t>
            </a:r>
            <a:r>
              <a:rPr lang="sl-SI" altLang="sl-SI" sz="1800"/>
              <a:t>i</a:t>
            </a:r>
            <a:r>
              <a:rPr lang="en-US" altLang="sl-SI" sz="1800"/>
              <a:t> – </a:t>
            </a:r>
            <a:r>
              <a:rPr lang="sl-SI" altLang="sl-SI" sz="1800"/>
              <a:t>informacijski stroji </a:t>
            </a:r>
            <a:endParaRPr lang="en-US" altLang="sl-SI" sz="1800"/>
          </a:p>
          <a:p>
            <a:pPr eaLnBrk="1" hangingPunct="1"/>
            <a:r>
              <a:rPr lang="sl-SI" altLang="sl-SI" sz="1800"/>
              <a:t>i</a:t>
            </a:r>
            <a:r>
              <a:rPr lang="en-US" altLang="sl-SI" sz="1800"/>
              <a:t>nstrument</a:t>
            </a:r>
            <a:r>
              <a:rPr lang="sl-SI" altLang="sl-SI" sz="1800"/>
              <a:t>i</a:t>
            </a:r>
            <a:r>
              <a:rPr lang="en-US" altLang="sl-SI" sz="1800"/>
              <a:t> - </a:t>
            </a:r>
            <a:r>
              <a:rPr lang="sl-SI" altLang="sl-SI" sz="1800"/>
              <a:t>sistemi</a:t>
            </a:r>
            <a:endParaRPr lang="en-US" altLang="sl-SI" sz="1800"/>
          </a:p>
          <a:p>
            <a:pPr eaLnBrk="1" hangingPunct="1"/>
            <a:r>
              <a:rPr lang="sl-SI" altLang="sl-SI" sz="1800"/>
              <a:t>s</a:t>
            </a:r>
            <a:r>
              <a:rPr lang="en-US" altLang="sl-SI" sz="1800"/>
              <a:t>ignal</a:t>
            </a:r>
            <a:r>
              <a:rPr lang="sl-SI" altLang="sl-SI" sz="1800"/>
              <a:t>i</a:t>
            </a:r>
            <a:r>
              <a:rPr lang="en-US" altLang="sl-SI" sz="1800"/>
              <a:t> – </a:t>
            </a:r>
            <a:r>
              <a:rPr lang="sl-SI" altLang="sl-SI" sz="1800"/>
              <a:t>nosilci </a:t>
            </a:r>
            <a:r>
              <a:rPr lang="en-US" altLang="sl-SI" sz="1800"/>
              <a:t>informa</a:t>
            </a:r>
            <a:r>
              <a:rPr lang="sl-SI" altLang="sl-SI" sz="1800"/>
              <a:t>cije</a:t>
            </a:r>
            <a:endParaRPr lang="en-US" altLang="sl-SI" sz="1800"/>
          </a:p>
          <a:p>
            <a:pPr eaLnBrk="1" hangingPunct="1"/>
            <a:r>
              <a:rPr lang="sl-SI" altLang="sl-SI" sz="1800"/>
              <a:t>m</a:t>
            </a:r>
            <a:r>
              <a:rPr lang="en-US" altLang="sl-SI" sz="1800"/>
              <a:t>odel</a:t>
            </a:r>
            <a:r>
              <a:rPr lang="sl-SI" altLang="sl-SI" sz="1800"/>
              <a:t>i</a:t>
            </a:r>
            <a:endParaRPr lang="en-US" altLang="sl-SI" sz="1800"/>
          </a:p>
          <a:p>
            <a:pPr eaLnBrk="1" hangingPunct="1"/>
            <a:r>
              <a:rPr lang="sl-SI" altLang="sl-SI" sz="1800"/>
              <a:t>di</a:t>
            </a:r>
            <a:r>
              <a:rPr lang="en-US" altLang="sl-SI" sz="1800"/>
              <a:t>nami</a:t>
            </a:r>
            <a:r>
              <a:rPr lang="sl-SI" altLang="sl-SI" sz="1800"/>
              <a:t>ka</a:t>
            </a:r>
            <a:endParaRPr lang="en-US" altLang="sl-SI" sz="1800"/>
          </a:p>
          <a:p>
            <a:pPr eaLnBrk="1" hangingPunct="1"/>
            <a:r>
              <a:rPr lang="sl-SI" altLang="sl-SI" sz="1800"/>
              <a:t>osrednost dizajna</a:t>
            </a:r>
            <a:endParaRPr lang="en-US" altLang="sl-SI" sz="1800"/>
          </a:p>
        </p:txBody>
      </p:sp>
      <p:pic>
        <p:nvPicPr>
          <p:cNvPr id="6963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l="-226"/>
          <a:stretch>
            <a:fillRect/>
          </a:stretch>
        </p:blipFill>
        <p:spPr bwMode="auto">
          <a:xfrm>
            <a:off x="971550" y="981075"/>
            <a:ext cx="7777163"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1403350" y="3284538"/>
            <a:ext cx="7345363" cy="2968625"/>
          </a:xfrm>
          <a:noFill/>
        </p:spPr>
        <p:txBody>
          <a:bodyPr/>
          <a:lstStyle/>
          <a:p>
            <a:pPr eaLnBrk="1" hangingPunct="1"/>
            <a:r>
              <a:rPr lang="sl-SI" altLang="sl-SI" sz="2000" b="1"/>
              <a:t>tehnološke spremembe</a:t>
            </a:r>
            <a:r>
              <a:rPr lang="sl-SI" altLang="sl-SI" sz="2000"/>
              <a:t> (virtualni</a:t>
            </a:r>
            <a:r>
              <a:rPr lang="en-US" altLang="sl-SI" sz="2000"/>
              <a:t> instrument</a:t>
            </a:r>
            <a:r>
              <a:rPr lang="sl-SI" altLang="sl-SI" sz="2000"/>
              <a:t>i, računalniško podprta analiza in oblikovanje, senzorji, računalniško podprto shranjevanje podatkov)</a:t>
            </a:r>
            <a:endParaRPr lang="en-US" altLang="sl-SI" sz="2000"/>
          </a:p>
          <a:p>
            <a:pPr eaLnBrk="1" hangingPunct="1"/>
            <a:endParaRPr lang="en-US" altLang="sl-SI" sz="2000"/>
          </a:p>
          <a:p>
            <a:pPr eaLnBrk="1" hangingPunct="1"/>
            <a:r>
              <a:rPr lang="sl-SI" altLang="sl-SI" sz="2000" b="1"/>
              <a:t>sociološke in politične spremembe</a:t>
            </a:r>
            <a:r>
              <a:rPr lang="sl-SI" altLang="sl-SI" sz="2000"/>
              <a:t> (globalizacija, komercializacija, zahteve po kvaliteti)</a:t>
            </a:r>
            <a:endParaRPr lang="en-US" altLang="sl-SI" sz="2000"/>
          </a:p>
        </p:txBody>
      </p:sp>
      <p:sp>
        <p:nvSpPr>
          <p:cNvPr id="70659" name="Rectangle 4"/>
          <p:cNvSpPr>
            <a:spLocks noChangeArrowheads="1"/>
          </p:cNvSpPr>
          <p:nvPr/>
        </p:nvSpPr>
        <p:spPr bwMode="auto">
          <a:xfrm>
            <a:off x="914400" y="2349500"/>
            <a:ext cx="74739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3600" b="1">
                <a:solidFill>
                  <a:schemeClr val="tx2"/>
                </a:solidFill>
              </a:rPr>
              <a:t>Izzivi moderne znanosti merjenja</a:t>
            </a:r>
            <a:endParaRPr lang="en-US" altLang="sl-SI" sz="3600" b="1">
              <a:solidFill>
                <a:schemeClr val="tx2"/>
              </a:solidFill>
            </a:endParaRPr>
          </a:p>
        </p:txBody>
      </p:sp>
      <p:pic>
        <p:nvPicPr>
          <p:cNvPr id="7066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81075"/>
            <a:ext cx="7416800"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theme/theme1.xml><?xml version="1.0" encoding="utf-8"?>
<a:theme xmlns:a="http://schemas.openxmlformats.org/drawingml/2006/main" name="LMK templejt">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MK templejt" id="{BE2D94A1-B719-4E88-AC0F-6AB55DF47182}" vid="{4AA51999-59D3-46E3-A8EE-4DC7350ECF2B}"/>
    </a:ext>
  </a:extLst>
</a:theme>
</file>

<file path=ppt/theme/theme2.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LMK templejt</Template>
  <TotalTime>8834</TotalTime>
  <Words>11174</Words>
  <Application>Microsoft Office PowerPoint</Application>
  <PresentationFormat>Diaprojekcija na zaslonu (4:3)</PresentationFormat>
  <Paragraphs>2385</Paragraphs>
  <Slides>261</Slides>
  <Notes>144</Notes>
  <HiddenSlides>0</HiddenSlides>
  <MMClips>1</MMClips>
  <ScaleCrop>false</ScaleCrop>
  <HeadingPairs>
    <vt:vector size="8" baseType="variant">
      <vt:variant>
        <vt:lpstr>Uporabljene pisave</vt:lpstr>
      </vt:variant>
      <vt:variant>
        <vt:i4>16</vt:i4>
      </vt:variant>
      <vt:variant>
        <vt:lpstr>Tema</vt:lpstr>
      </vt:variant>
      <vt:variant>
        <vt:i4>1</vt:i4>
      </vt:variant>
      <vt:variant>
        <vt:lpstr>Vdelani OLE strežniki</vt:lpstr>
      </vt:variant>
      <vt:variant>
        <vt:i4>13</vt:i4>
      </vt:variant>
      <vt:variant>
        <vt:lpstr>Naslovi diapozitivov</vt:lpstr>
      </vt:variant>
      <vt:variant>
        <vt:i4>261</vt:i4>
      </vt:variant>
    </vt:vector>
  </HeadingPairs>
  <TitlesOfParts>
    <vt:vector size="291" baseType="lpstr">
      <vt:lpstr>Arial</vt:lpstr>
      <vt:lpstr>Arial Black</vt:lpstr>
      <vt:lpstr>Arial Narrow</vt:lpstr>
      <vt:lpstr>AvantGarde Bk BT</vt:lpstr>
      <vt:lpstr>Book Antiqua</vt:lpstr>
      <vt:lpstr>Calibri</vt:lpstr>
      <vt:lpstr>Cambria</vt:lpstr>
      <vt:lpstr>Cambria Math</vt:lpstr>
      <vt:lpstr>Dauphin</vt:lpstr>
      <vt:lpstr>Symbol</vt:lpstr>
      <vt:lpstr>SymbolPS</vt:lpstr>
      <vt:lpstr>Tahoma</vt:lpstr>
      <vt:lpstr>Times New Roman</vt:lpstr>
      <vt:lpstr>Trebuchet MS</vt:lpstr>
      <vt:lpstr>Verdana</vt:lpstr>
      <vt:lpstr>Wingdings</vt:lpstr>
      <vt:lpstr>LMK templejt</vt:lpstr>
      <vt:lpstr>Photo Editor Photo</vt:lpstr>
      <vt:lpstr>Enačba</vt:lpstr>
      <vt:lpstr>Microsoft Word Picture</vt:lpstr>
      <vt:lpstr>Dokument</vt:lpstr>
      <vt:lpstr>Equation</vt:lpstr>
      <vt:lpstr>Picture</vt:lpstr>
      <vt:lpstr>CorelDRAW.Graphic.10</vt:lpstr>
      <vt:lpstr>Equation.3</vt:lpstr>
      <vt:lpstr>MSPhotoEd.3</vt:lpstr>
      <vt:lpstr>CorelPhotoPaint.Image.10</vt:lpstr>
      <vt:lpstr>CorelDRAW</vt:lpstr>
      <vt:lpstr>Clip</vt:lpstr>
      <vt:lpstr>Formel</vt:lpstr>
      <vt:lpstr>  Kompleksni merilni sistemi</vt:lpstr>
      <vt:lpstr>KMS predavanja  izr. prof. dr. Gregor Geršak prof. dr. Janko Drnovšek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Grafična ponazoritev meritve M</vt:lpstr>
      <vt:lpstr>Ključni parametri za merjenje, merljivost, merilni rezultat → za odločanje</vt:lpstr>
      <vt:lpstr>Primeri lestvic</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Primer sledljivosti Medicinski merilni instrumenti</vt:lpstr>
      <vt:lpstr>Medicinski merilni instrumenti</vt:lpstr>
      <vt:lpstr>PowerPointova predstavitev</vt:lpstr>
      <vt:lpstr>Naravna variabilnost merjenega parametra</vt:lpstr>
      <vt:lpstr>Naravna variabilnost merjenega parametra</vt:lpstr>
      <vt:lpstr>Nadomestek človeka</vt:lpstr>
      <vt:lpstr>PowerPointova predstavitev</vt:lpstr>
      <vt:lpstr>PowerPointova predstavitev</vt:lpstr>
      <vt:lpstr>PowerPointova predstavitev</vt:lpstr>
      <vt:lpstr>PowerPointova predstavitev</vt:lpstr>
      <vt:lpstr>Sledljivost medicinskih naprav z merilno funkcijo</vt:lpstr>
      <vt:lpstr>Sledljivost Tipa I (klasična)</vt:lpstr>
      <vt:lpstr>PowerPointova predstavitev</vt:lpstr>
      <vt:lpstr>Sledljivost Tip I (klasična)</vt:lpstr>
      <vt:lpstr>PowerPointova predstavitev</vt:lpstr>
      <vt:lpstr>Sledljivost ušesnih termometrov</vt:lpstr>
      <vt:lpstr>Sledljivost Tipa II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Neposredno merjene veličine </vt:lpstr>
      <vt:lpstr>Posredno merjene veličine </vt:lpstr>
      <vt:lpstr>Posredno merjenje veličin – splošno </vt:lpstr>
      <vt:lpstr>Senzorično meroslovje se tipično ukvarja s posredno merjenimi veličinami.</vt:lpstr>
      <vt:lpstr>Merjenje prevodnosti kože</vt:lpstr>
      <vt:lpstr>Posredno merjenje  (merjenje vznemirjenosti D) </vt:lpstr>
      <vt:lpstr>Merilna negotovost vznemirjenja D</vt:lpstr>
      <vt:lpstr>Problem matematičnega modela</vt:lpstr>
      <vt:lpstr>Merjenje z osebami</vt:lpstr>
      <vt:lpstr>Človek kot merilni instrument</vt:lpstr>
      <vt:lpstr>Merjenje človeka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Vpliv opazovalca</vt:lpstr>
      <vt:lpstr>Vpliv opazovalca</vt:lpstr>
      <vt:lpstr>Vpliv opazovalca</vt:lpstr>
      <vt:lpstr>PowerPointova predstavitev</vt:lpstr>
      <vt:lpstr>Pot naprej?</vt:lpstr>
      <vt:lpstr>PowerPointova predstavitev</vt:lpstr>
      <vt:lpstr>PowerPointova predstavitev</vt:lpstr>
      <vt:lpstr>PowerPointova predstavitev</vt:lpstr>
      <vt:lpstr>PowerPointova predstavitev</vt:lpstr>
      <vt:lpstr>Znanost o merjenju</vt:lpstr>
      <vt:lpstr>Osnovni koncepti in principi meroslovja</vt:lpstr>
      <vt:lpstr>PowerPointova predstavitev</vt:lpstr>
      <vt:lpstr>Odzivi znanosti merjenja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Čas</vt:lpstr>
      <vt:lpstr>Čas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interferometer</vt:lpstr>
      <vt:lpstr>PowerPointova predstavitev</vt:lpstr>
      <vt:lpstr>PowerPointova predstavitev</vt:lpstr>
      <vt:lpstr>PowerPointova predstavitev</vt:lpstr>
      <vt:lpstr>PowerPointova predstavitev</vt:lpstr>
      <vt:lpstr>SI enota za maso</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Definicija ohma</vt:lpstr>
      <vt:lpstr>Realizacija volta z Josephsonovim spojem</vt:lpstr>
      <vt:lpstr>PowerPointova predstavitev</vt:lpstr>
      <vt:lpstr>PowerPointova predstavitev</vt:lpstr>
      <vt:lpstr>PowerPointova predstavitev</vt:lpstr>
      <vt:lpstr>PowerPointova predstavitev</vt:lpstr>
      <vt:lpstr>PowerPointova predstavitev</vt:lpstr>
      <vt:lpstr>SI enota za temperaturo</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SI enota za množino snovi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SI enota za svetilnost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Hvala za pozornost.</vt:lpstr>
      <vt:lpstr>PowerPointova predstavitev</vt:lpstr>
      <vt:lpstr>2019 - Redefinicija SI sistema</vt:lpstr>
      <vt:lpstr>PowerPointova predstavitev</vt:lpstr>
      <vt:lpstr>Zakaj so nove definicije enot SI potrebne?</vt:lpstr>
      <vt:lpstr>Nove definicije SI enot morajo biti take, da velja:</vt:lpstr>
      <vt:lpstr>PowerPointova predstavitev</vt:lpstr>
      <vt:lpstr>Definicija sekunde</vt:lpstr>
      <vt:lpstr>Definicija metra</vt:lpstr>
      <vt:lpstr>Definicija kilograma</vt:lpstr>
      <vt:lpstr>Definicija ampera</vt:lpstr>
      <vt:lpstr>Definicija kelvina</vt:lpstr>
      <vt:lpstr>Definicija mola</vt:lpstr>
      <vt:lpstr>Definicija kandele</vt:lpstr>
      <vt:lpstr>PowerPointova predstavitev</vt:lpstr>
      <vt:lpstr>Da je nova enota vključena v sistem enot, potrebuje vrsto dokazov.  </vt:lpstr>
      <vt:lpstr>Definicija kilograma</vt:lpstr>
      <vt:lpstr>PowerPointova predstavitev</vt:lpstr>
      <vt:lpstr>Določanje Planckove konstante v različnih študijah </vt:lpstr>
      <vt:lpstr>PowerPointova predstavitev</vt:lpstr>
      <vt:lpstr>Definicija kelvina</vt:lpstr>
      <vt:lpstr>Zahteve za novo definicijo kelvina</vt:lpstr>
      <vt:lpstr>PowerPointova predstavitev</vt:lpstr>
      <vt:lpstr>PowerPointova predstavitev</vt:lpstr>
      <vt:lpstr>PowerPointova predstavitev</vt:lpstr>
      <vt:lpstr>PowerPointova predstavitev</vt:lpstr>
    </vt:vector>
  </TitlesOfParts>
  <Company>UL 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gregor</dc:creator>
  <cp:lastModifiedBy>Drnovšek, Janko</cp:lastModifiedBy>
  <cp:revision>220</cp:revision>
  <dcterms:created xsi:type="dcterms:W3CDTF">2007-02-16T06:55:25Z</dcterms:created>
  <dcterms:modified xsi:type="dcterms:W3CDTF">2023-01-05T14:47:39Z</dcterms:modified>
</cp:coreProperties>
</file>